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0"/>
  </p:notesMasterIdLst>
  <p:sldIdLst>
    <p:sldId id="519" r:id="rId3"/>
    <p:sldId id="698" r:id="rId4"/>
    <p:sldId id="699" r:id="rId5"/>
    <p:sldId id="700" r:id="rId6"/>
    <p:sldId id="701" r:id="rId7"/>
    <p:sldId id="696" r:id="rId8"/>
    <p:sldId id="724" r:id="rId9"/>
    <p:sldId id="720" r:id="rId10"/>
    <p:sldId id="703" r:id="rId11"/>
    <p:sldId id="704" r:id="rId12"/>
    <p:sldId id="725" r:id="rId13"/>
    <p:sldId id="721" r:id="rId14"/>
    <p:sldId id="706" r:id="rId15"/>
    <p:sldId id="709" r:id="rId16"/>
    <p:sldId id="710" r:id="rId17"/>
    <p:sldId id="713" r:id="rId18"/>
    <p:sldId id="714" r:id="rId19"/>
    <p:sldId id="715" r:id="rId20"/>
    <p:sldId id="716" r:id="rId21"/>
    <p:sldId id="717" r:id="rId22"/>
    <p:sldId id="718" r:id="rId23"/>
    <p:sldId id="728" r:id="rId24"/>
    <p:sldId id="730" r:id="rId25"/>
    <p:sldId id="729" r:id="rId26"/>
    <p:sldId id="719" r:id="rId27"/>
    <p:sldId id="731" r:id="rId28"/>
    <p:sldId id="697"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9Slide03 Oswald Medium" panose="020B0604020202020204" charset="0"/>
      <p:regular r:id="rId37"/>
    </p:embeddedFont>
    <p:embeddedFont>
      <p:font typeface="#9Slide05 Great Vibes" panose="020B0604020202020204" charset="0"/>
      <p:regular r:id="rId38"/>
    </p:embeddedFont>
    <p:embeddedFont>
      <p:font typeface="#9Slide07 IcielKoni" panose="020B0604020202020204" charset="0"/>
      <p:bold r:id="rId39"/>
    </p:embeddedFont>
    <p:embeddedFont>
      <p:font typeface="#9Slide03 SFU Futura_12" panose="020B0604020202020204" charset="0"/>
      <p:regular r:id="rId40"/>
    </p:embeddedFont>
    <p:embeddedFont>
      <p:font typeface="Tahoma" panose="020B0604030504040204" pitchFamily="34" charset="0"/>
      <p:regular r:id="rId41"/>
      <p:bold r:id="rId42"/>
    </p:embeddedFont>
    <p:embeddedFont>
      <p:font typeface="#9Slide05 SVNClementine" panose="020F0502020204030203"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3D0"/>
    <a:srgbClr val="0070C0"/>
    <a:srgbClr val="D0F5FE"/>
    <a:srgbClr val="2B8D3A"/>
    <a:srgbClr val="0033CC"/>
    <a:srgbClr val="ED7D31"/>
    <a:srgbClr val="CEDE59"/>
    <a:srgbClr val="005396"/>
    <a:srgbClr val="14517D"/>
    <a:srgbClr val="2BA5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1091" autoAdjust="0"/>
  </p:normalViewPr>
  <p:slideViewPr>
    <p:cSldViewPr snapToGrid="0">
      <p:cViewPr varScale="1">
        <p:scale>
          <a:sx n="67" d="100"/>
          <a:sy n="67"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https://dulichvietnam.com.vn/diem-den-o-chau-au-danh-cho-nhung-nguoi-yeu-thien-nhien.html</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2592802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1114453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21</a:t>
            </a:fld>
            <a:endParaRPr lang="en-US"/>
          </a:p>
        </p:txBody>
      </p:sp>
    </p:spTree>
    <p:extLst>
      <p:ext uri="{BB962C8B-B14F-4D97-AF65-F5344CB8AC3E}">
        <p14:creationId xmlns:p14="http://schemas.microsoft.com/office/powerpoint/2010/main" val="3611882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22</a:t>
            </a:fld>
            <a:endParaRPr lang="en-US"/>
          </a:p>
        </p:txBody>
      </p:sp>
    </p:spTree>
    <p:extLst>
      <p:ext uri="{BB962C8B-B14F-4D97-AF65-F5344CB8AC3E}">
        <p14:creationId xmlns:p14="http://schemas.microsoft.com/office/powerpoint/2010/main" val="1544535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23</a:t>
            </a:fld>
            <a:endParaRPr lang="en-US"/>
          </a:p>
        </p:txBody>
      </p:sp>
    </p:spTree>
    <p:extLst>
      <p:ext uri="{BB962C8B-B14F-4D97-AF65-F5344CB8AC3E}">
        <p14:creationId xmlns:p14="http://schemas.microsoft.com/office/powerpoint/2010/main" val="4253670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24</a:t>
            </a:fld>
            <a:endParaRPr lang="en-US"/>
          </a:p>
        </p:txBody>
      </p:sp>
    </p:spTree>
    <p:extLst>
      <p:ext uri="{BB962C8B-B14F-4D97-AF65-F5344CB8AC3E}">
        <p14:creationId xmlns:p14="http://schemas.microsoft.com/office/powerpoint/2010/main" val="1994318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25</a:t>
            </a:fld>
            <a:endParaRPr lang="en-US"/>
          </a:p>
        </p:txBody>
      </p:sp>
    </p:spTree>
    <p:extLst>
      <p:ext uri="{BB962C8B-B14F-4D97-AF65-F5344CB8AC3E}">
        <p14:creationId xmlns:p14="http://schemas.microsoft.com/office/powerpoint/2010/main" val="32549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26</a:t>
            </a:fld>
            <a:endParaRPr lang="en-US"/>
          </a:p>
        </p:txBody>
      </p:sp>
    </p:spTree>
    <p:extLst>
      <p:ext uri="{BB962C8B-B14F-4D97-AF65-F5344CB8AC3E}">
        <p14:creationId xmlns:p14="http://schemas.microsoft.com/office/powerpoint/2010/main" val="69120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https://www.msquare.vn/blogs/nuoc-ngoai/kinh-nghiem-du-lich-chau-au-tu-tuc</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376121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https://kenh14.vn/tai-sao-sieu-bao-rat-it-khi-do-bo-vao-chau-au-tat-nhien-moi-chuyen-deu-co-ly-do-roi-20181021193304051.chn</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3629631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https://kenh14.vn/tai-sao-sieu-bao-rat-it-khi-do-bo-vao-chau-au-tat-nhien-moi-chuyen-deu-co-ly-do-roi-20181021193304051.chn</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3982389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1793190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1443319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3613036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3214420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1329757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11/1/2026</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11/1/2026</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3.wdp"/><Relationship Id="rId7" Type="http://schemas.microsoft.com/office/2007/relationships/hdphoto" Target="../media/hdphoto7.wdp"/><Relationship Id="rId12"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11" Type="http://schemas.microsoft.com/office/2007/relationships/hdphoto" Target="../media/hdphoto8.wdp"/><Relationship Id="rId5" Type="http://schemas.microsoft.com/office/2007/relationships/hdphoto" Target="../media/hdphoto4.wdp"/><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2.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2.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8.wdp"/><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microsoft.com/office/2007/relationships/hdphoto" Target="../media/hdphoto13.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microsoft.com/office/2007/relationships/hdphoto" Target="../media/hdphoto3.wdp"/><Relationship Id="rId4" Type="http://schemas.openxmlformats.org/officeDocument/2006/relationships/image" Target="../media/image37.pn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6.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jpeg"/><Relationship Id="rId5" Type="http://schemas.microsoft.com/office/2007/relationships/hdphoto" Target="../media/hdphoto6.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jpeg"/><Relationship Id="rId5" Type="http://schemas.microsoft.com/office/2007/relationships/hdphoto" Target="../media/hdphoto6.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1509949" y="11076"/>
            <a:ext cx="7318962" cy="1465188"/>
            <a:chOff x="2594249" y="118118"/>
            <a:chExt cx="7318962"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7">
            <a:extLst>
              <a:ext uri="{FF2B5EF4-FFF2-40B4-BE49-F238E27FC236}">
                <a16:creationId xmlns:a16="http://schemas.microsoft.com/office/drawing/2014/main" id="{D6CE6303-3C40-4361-9869-64BB994762E1}"/>
              </a:ext>
            </a:extLst>
          </p:cNvPr>
          <p:cNvSpPr/>
          <p:nvPr/>
        </p:nvSpPr>
        <p:spPr>
          <a:xfrm>
            <a:off x="-263584" y="1420354"/>
            <a:ext cx="12355568" cy="17500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smtClean="0">
                <a:solidFill>
                  <a:srgbClr val="0033CC"/>
                </a:solidFill>
                <a:latin typeface="#9Slide05 Great Vibes" panose="02000507080000020002" pitchFamily="2" charset="0"/>
                <a:cs typeface="Arial" panose="020B0604020202020204" pitchFamily="34" charset="0"/>
              </a:rPr>
              <a:t>Nhanh</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mắt</a:t>
            </a:r>
            <a:r>
              <a:rPr lang="en-US" sz="11500" b="1" dirty="0" smtClean="0">
                <a:solidFill>
                  <a:srgbClr val="0033CC"/>
                </a:solidFill>
                <a:latin typeface="#9Slide05 Great Vibes" panose="02000507080000020002" pitchFamily="2" charset="0"/>
                <a:cs typeface="Arial" panose="020B0604020202020204" pitchFamily="34" charset="0"/>
              </a:rPr>
              <a:t>–</a:t>
            </a:r>
            <a:r>
              <a:rPr lang="en-US" sz="11500" b="1" dirty="0" err="1" smtClean="0">
                <a:solidFill>
                  <a:srgbClr val="0033CC"/>
                </a:solidFill>
                <a:latin typeface="#9Slide05 Great Vibes" panose="02000507080000020002" pitchFamily="2" charset="0"/>
                <a:cs typeface="Arial" panose="020B0604020202020204" pitchFamily="34" charset="0"/>
              </a:rPr>
              <a:t>Đoán</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hình</a:t>
            </a:r>
            <a:endParaRPr lang="en-US" sz="11500" b="1" dirty="0">
              <a:solidFill>
                <a:srgbClr val="0033CC"/>
              </a:solidFill>
              <a:latin typeface="#9Slide05 Great Vibes" panose="02000507080000020002"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44103"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id="{BE55959A-1F2C-46C2-9FCD-F989F5DD87B7}"/>
              </a:ext>
            </a:extLst>
          </p:cNvPr>
          <p:cNvSpPr/>
          <p:nvPr/>
        </p:nvSpPr>
        <p:spPr>
          <a:xfrm>
            <a:off x="108400" y="3282265"/>
            <a:ext cx="1983779" cy="1688119"/>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smtClean="0">
                <a:solidFill>
                  <a:schemeClr val="tx1"/>
                </a:solidFill>
                <a:latin typeface="#9Slide03 SFU Futura_12" panose="00000400000000000000" pitchFamily="2" charset="0"/>
                <a:cs typeface="Arial" panose="020B0604020202020204" pitchFamily="34" charset="0"/>
              </a:rPr>
              <a:t>6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6" name="Rectangle: Rounded Corners 7">
            <a:extLst>
              <a:ext uri="{FF2B5EF4-FFF2-40B4-BE49-F238E27FC236}">
                <a16:creationId xmlns:a16="http://schemas.microsoft.com/office/drawing/2014/main" id="{53C967EF-6321-45EB-B34B-D99D778ACFBD}"/>
              </a:ext>
            </a:extLst>
          </p:cNvPr>
          <p:cNvSpPr/>
          <p:nvPr/>
        </p:nvSpPr>
        <p:spPr>
          <a:xfrm>
            <a:off x="2285254" y="3277612"/>
            <a:ext cx="2077756" cy="1688119"/>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bảng</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nhóm</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bút</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lông</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3582B86B-BF97-4986-B5E7-3EF41E0CF4DB}"/>
              </a:ext>
            </a:extLst>
          </p:cNvPr>
          <p:cNvSpPr/>
          <p:nvPr/>
        </p:nvSpPr>
        <p:spPr>
          <a:xfrm>
            <a:off x="4489250" y="3277611"/>
            <a:ext cx="2968346" cy="168811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Nhìn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đoán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nội</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dung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và</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quốc</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gia</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ghi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bảng</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9" name="Rectangle: Rounded Corners 7">
            <a:extLst>
              <a:ext uri="{FF2B5EF4-FFF2-40B4-BE49-F238E27FC236}">
                <a16:creationId xmlns:a16="http://schemas.microsoft.com/office/drawing/2014/main" id="{D5397E9F-57CE-4CBC-BF7D-C7F3ACC44961}"/>
              </a:ext>
            </a:extLst>
          </p:cNvPr>
          <p:cNvSpPr/>
          <p:nvPr/>
        </p:nvSpPr>
        <p:spPr>
          <a:xfrm>
            <a:off x="7597691" y="3277610"/>
            <a:ext cx="2147214" cy="1688119"/>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gian</a:t>
            </a:r>
            <a:r>
              <a:rPr lang="en-US" sz="2600" b="1" dirty="0" smtClean="0">
                <a:solidFill>
                  <a:srgbClr val="002060"/>
                </a:solidFill>
                <a:latin typeface="#9Slide03 SFU Futura_12" panose="00000400000000000000" pitchFamily="2" charset="0"/>
                <a:cs typeface="Arial" panose="020B0604020202020204" pitchFamily="34" charset="0"/>
              </a:rPr>
              <a:t>: 15giây/</a:t>
            </a:r>
            <a:r>
              <a:rPr lang="en-US" sz="2600" b="1" dirty="0" err="1" smtClean="0">
                <a:solidFill>
                  <a:srgbClr val="002060"/>
                </a:solidFill>
                <a:latin typeface="#9Slide03 SFU Futura_12" panose="00000400000000000000" pitchFamily="2" charset="0"/>
                <a:cs typeface="Arial" panose="020B0604020202020204" pitchFamily="34" charset="0"/>
              </a:rPr>
              <a:t>hình</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C22CBC91-7E69-41A0-A1C7-59D20020A212}"/>
              </a:ext>
            </a:extLst>
          </p:cNvPr>
          <p:cNvSpPr/>
          <p:nvPr/>
        </p:nvSpPr>
        <p:spPr>
          <a:xfrm>
            <a:off x="9844164" y="3277609"/>
            <a:ext cx="2247820" cy="1688119"/>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đúng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nhiều</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nhất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31"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625" y="4965728"/>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D6E7CB2-DECE-4A7D-A15B-85B6D0E3F4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37373" y="5265154"/>
            <a:ext cx="2239313" cy="1207473"/>
          </a:xfrm>
          <a:prstGeom prst="rect">
            <a:avLst/>
          </a:prstGeom>
        </p:spPr>
      </p:pic>
      <p:pic>
        <p:nvPicPr>
          <p:cNvPr id="33"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722868" y="5126107"/>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7956280" y="5036263"/>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380963" y="5036263"/>
            <a:ext cx="1337979" cy="144501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004901" y="0"/>
            <a:ext cx="2025049" cy="1476264"/>
            <a:chOff x="6857346" y="857587"/>
            <a:chExt cx="4331139" cy="2454312"/>
          </a:xfrm>
        </p:grpSpPr>
        <p:pic>
          <p:nvPicPr>
            <p:cNvPr id="19" name="Picture 18"/>
            <p:cNvPicPr>
              <a:picLocks noChangeAspect="1"/>
            </p:cNvPicPr>
            <p:nvPr/>
          </p:nvPicPr>
          <p:blipFill>
            <a:blip r:embed="rId13"/>
            <a:stretch>
              <a:fillRect/>
            </a:stretch>
          </p:blipFill>
          <p:spPr>
            <a:xfrm>
              <a:off x="6857346" y="857587"/>
              <a:ext cx="4331139" cy="2454312"/>
            </a:xfrm>
            <a:prstGeom prst="rect">
              <a:avLst/>
            </a:prstGeom>
          </p:spPr>
        </p:pic>
        <p:pic>
          <p:nvPicPr>
            <p:cNvPr id="20"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8" grpId="0" animBg="1"/>
      <p:bldP spid="29"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BE55959A-1F2C-46C2-9FCD-F989F5DD87B7}"/>
              </a:ext>
            </a:extLst>
          </p:cNvPr>
          <p:cNvSpPr/>
          <p:nvPr/>
        </p:nvSpPr>
        <p:spPr>
          <a:xfrm>
            <a:off x="106040" y="1382746"/>
            <a:ext cx="2636738" cy="1011866"/>
          </a:xfrm>
          <a:prstGeom prst="roundRect">
            <a:avLst/>
          </a:prstGeom>
          <a:gradFill flip="none" rotWithShape="1">
            <a:gsLst>
              <a:gs pos="0">
                <a:srgbClr val="CEDE59">
                  <a:tint val="66000"/>
                  <a:satMod val="160000"/>
                </a:srgbClr>
              </a:gs>
              <a:gs pos="50000">
                <a:srgbClr val="CEDE59">
                  <a:tint val="44500"/>
                  <a:satMod val="160000"/>
                </a:srgbClr>
              </a:gs>
              <a:gs pos="100000">
                <a:srgbClr val="CEDE59">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Hoạt</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động</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smtClean="0">
                <a:solidFill>
                  <a:srgbClr val="0033CC"/>
                </a:solidFill>
                <a:latin typeface="#9Slide03 SFU Futura_12" panose="00000400000000000000" pitchFamily="2" charset="0"/>
                <a:cs typeface="Arial" panose="020B0604020202020204" pitchFamily="34" charset="0"/>
              </a:rPr>
              <a:t>CẶP</a:t>
            </a:r>
            <a:endParaRPr lang="en-US" sz="2600" b="1" dirty="0">
              <a:solidFill>
                <a:srgbClr val="0033CC"/>
              </a:solidFill>
              <a:latin typeface="#9Slide03 SFU Futura_12" panose="00000400000000000000" pitchFamily="2" charset="0"/>
              <a:cs typeface="Arial" panose="020B0604020202020204" pitchFamily="34" charset="0"/>
            </a:endParaRPr>
          </a:p>
        </p:txBody>
      </p:sp>
      <p:sp>
        <p:nvSpPr>
          <p:cNvPr id="3" name="Rectangle: Rounded Corners 7">
            <a:extLst>
              <a:ext uri="{FF2B5EF4-FFF2-40B4-BE49-F238E27FC236}">
                <a16:creationId xmlns:a16="http://schemas.microsoft.com/office/drawing/2014/main" id="{53C967EF-6321-45EB-B34B-D99D778ACFBD}"/>
              </a:ext>
            </a:extLst>
          </p:cNvPr>
          <p:cNvSpPr/>
          <p:nvPr/>
        </p:nvSpPr>
        <p:spPr>
          <a:xfrm>
            <a:off x="5618197" y="1408285"/>
            <a:ext cx="2682842" cy="1011866"/>
          </a:xfrm>
          <a:prstGeom prst="roundRect">
            <a:avLst/>
          </a:prstGeom>
          <a:gradFill flip="none" rotWithShape="1">
            <a:gsLst>
              <a:gs pos="0">
                <a:srgbClr val="CEDE59">
                  <a:tint val="66000"/>
                  <a:satMod val="160000"/>
                </a:srgbClr>
              </a:gs>
              <a:gs pos="50000">
                <a:srgbClr val="CEDE59">
                  <a:tint val="44500"/>
                  <a:satMod val="160000"/>
                </a:srgbClr>
              </a:gs>
              <a:gs pos="100000">
                <a:srgbClr val="CEDE59">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0033CC"/>
                </a:solidFill>
                <a:latin typeface="#9Slide03 SFU Futura_12" panose="00000400000000000000" pitchFamily="2" charset="0"/>
                <a:cs typeface="Arial" panose="020B0604020202020204" pitchFamily="34" charset="0"/>
              </a:rPr>
              <a:t>Hoàn</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thành</a:t>
            </a:r>
            <a:r>
              <a:rPr lang="en-US" sz="2600" b="1" dirty="0" smtClean="0">
                <a:solidFill>
                  <a:srgbClr val="0033CC"/>
                </a:solidFill>
                <a:latin typeface="#9Slide03 SFU Futura_12" panose="00000400000000000000" pitchFamily="2" charset="0"/>
                <a:cs typeface="Arial" panose="020B0604020202020204" pitchFamily="34" charset="0"/>
              </a:rPr>
              <a:t> PHT</a:t>
            </a:r>
            <a:endParaRPr lang="en-US" sz="2600" b="1" dirty="0">
              <a:solidFill>
                <a:srgbClr val="0033CC"/>
              </a:solidFill>
              <a:latin typeface="#9Slide03 SFU Futura_12" panose="00000400000000000000" pitchFamily="2" charset="0"/>
              <a:cs typeface="Arial" panose="020B0604020202020204" pitchFamily="34" charset="0"/>
            </a:endParaRPr>
          </a:p>
        </p:txBody>
      </p:sp>
      <p:sp>
        <p:nvSpPr>
          <p:cNvPr id="4" name="Rectangle: Rounded Corners 7">
            <a:extLst>
              <a:ext uri="{FF2B5EF4-FFF2-40B4-BE49-F238E27FC236}">
                <a16:creationId xmlns:a16="http://schemas.microsoft.com/office/drawing/2014/main" id="{D5397E9F-57CE-4CBC-BF7D-C7F3ACC44961}"/>
              </a:ext>
            </a:extLst>
          </p:cNvPr>
          <p:cNvSpPr/>
          <p:nvPr/>
        </p:nvSpPr>
        <p:spPr>
          <a:xfrm>
            <a:off x="1221723" y="4349948"/>
            <a:ext cx="2717480" cy="1065915"/>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gian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smtClean="0">
                <a:solidFill>
                  <a:schemeClr val="tx1"/>
                </a:solidFill>
                <a:latin typeface="#9Slide03 SFU Futura_12" panose="00000400000000000000" pitchFamily="2" charset="0"/>
                <a:cs typeface="Arial" panose="020B0604020202020204" pitchFamily="34" charset="0"/>
              </a:rPr>
              <a:t>: 3 PHÚT</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5" name="Rectangle: Rounded Corners 7">
            <a:extLst>
              <a:ext uri="{FF2B5EF4-FFF2-40B4-BE49-F238E27FC236}">
                <a16:creationId xmlns:a16="http://schemas.microsoft.com/office/drawing/2014/main" id="{C22CBC91-7E69-41A0-A1C7-59D20020A212}"/>
              </a:ext>
            </a:extLst>
          </p:cNvPr>
          <p:cNvSpPr/>
          <p:nvPr/>
        </p:nvSpPr>
        <p:spPr>
          <a:xfrm>
            <a:off x="4427134" y="4373405"/>
            <a:ext cx="2732955" cy="1065915"/>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Xung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phong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trả</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lời</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điểm</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cộng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6367298" y="2597332"/>
            <a:ext cx="1279692" cy="13203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1898796" y="5523528"/>
            <a:ext cx="1363332" cy="1334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22CBC91-7E69-41A0-A1C7-59D20020A212}"/>
              </a:ext>
            </a:extLst>
          </p:cNvPr>
          <p:cNvSpPr/>
          <p:nvPr/>
        </p:nvSpPr>
        <p:spPr>
          <a:xfrm>
            <a:off x="2810979" y="1402461"/>
            <a:ext cx="2717480" cy="1011866"/>
          </a:xfrm>
          <a:prstGeom prst="roundRect">
            <a:avLst/>
          </a:prstGeom>
          <a:gradFill flip="none" rotWithShape="1">
            <a:gsLst>
              <a:gs pos="0">
                <a:srgbClr val="CEDE59">
                  <a:tint val="66000"/>
                  <a:satMod val="160000"/>
                </a:srgbClr>
              </a:gs>
              <a:gs pos="50000">
                <a:srgbClr val="CEDE59">
                  <a:tint val="44500"/>
                  <a:satMod val="160000"/>
                </a:srgbClr>
              </a:gs>
              <a:gs pos="100000">
                <a:srgbClr val="CEDE59">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0033CC"/>
                </a:solidFill>
                <a:latin typeface="#9Slide03 SFU Futura_12" panose="00000400000000000000" pitchFamily="2" charset="0"/>
                <a:cs typeface="Arial" panose="020B0604020202020204" pitchFamily="34" charset="0"/>
              </a:rPr>
              <a:t>Đọc</a:t>
            </a:r>
            <a:r>
              <a:rPr lang="en-US" sz="2600" b="1" dirty="0" smtClean="0">
                <a:solidFill>
                  <a:srgbClr val="0033CC"/>
                </a:solidFill>
                <a:latin typeface="#9Slide03 SFU Futura_12" panose="00000400000000000000" pitchFamily="2" charset="0"/>
                <a:cs typeface="Arial" panose="020B0604020202020204" pitchFamily="34" charset="0"/>
              </a:rPr>
              <a:t> SGK, </a:t>
            </a:r>
            <a:r>
              <a:rPr lang="en-US" sz="2600" b="1" dirty="0" err="1" smtClean="0">
                <a:solidFill>
                  <a:srgbClr val="0033CC"/>
                </a:solidFill>
                <a:latin typeface="#9Slide03 SFU Futura_12" panose="00000400000000000000" pitchFamily="2" charset="0"/>
                <a:cs typeface="Arial" panose="020B0604020202020204" pitchFamily="34" charset="0"/>
              </a:rPr>
              <a:t>xem</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bản</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đồ</a:t>
            </a:r>
            <a:endParaRPr lang="en-US" sz="2600" b="1" dirty="0">
              <a:solidFill>
                <a:srgbClr val="0033CC"/>
              </a:solidFill>
              <a:latin typeface="#9Slide03 SFU Futura_12" panose="00000400000000000000" pitchFamily="2" charset="0"/>
              <a:cs typeface="Arial" panose="020B0604020202020204" pitchFamily="34" charset="0"/>
            </a:endParaRPr>
          </a:p>
        </p:txBody>
      </p:sp>
      <p:pic>
        <p:nvPicPr>
          <p:cNvPr id="9" name="Picture 4" descr="ĐỀ CƯƠNG ÔN TẬP MÔN CÔNG NGHỆ 8-HK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t="13671" r="8666" b="17070"/>
          <a:stretch/>
        </p:blipFill>
        <p:spPr bwMode="auto">
          <a:xfrm>
            <a:off x="3149485" y="2469677"/>
            <a:ext cx="1983313" cy="15039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Cách giơ tay xung phong lên bảng nhận xét gì về bạ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2952" y="5570343"/>
            <a:ext cx="2006233" cy="12876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versation, Debate, Discussion, Talking, Two People Talking Icon #432048  - PNG Images - PNGi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497" y="2462628"/>
            <a:ext cx="1633528" cy="133222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79864" y="23507"/>
            <a:ext cx="12112136" cy="974784"/>
            <a:chOff x="79864" y="-40526"/>
            <a:chExt cx="12112136" cy="974784"/>
          </a:xfrm>
        </p:grpSpPr>
        <p:grpSp>
          <p:nvGrpSpPr>
            <p:cNvPr id="13" name="Group 12"/>
            <p:cNvGrpSpPr/>
            <p:nvPr/>
          </p:nvGrpSpPr>
          <p:grpSpPr>
            <a:xfrm>
              <a:off x="79864" y="48331"/>
              <a:ext cx="12112136" cy="797071"/>
              <a:chOff x="-2491247" y="23612"/>
              <a:chExt cx="9184664" cy="797071"/>
            </a:xfrm>
          </p:grpSpPr>
          <p:sp>
            <p:nvSpPr>
              <p:cNvPr id="15" name="Rectangle: Rounded Corners 17">
                <a:extLst>
                  <a:ext uri="{FF2B5EF4-FFF2-40B4-BE49-F238E27FC236}">
                    <a16:creationId xmlns:a16="http://schemas.microsoft.com/office/drawing/2014/main" id="{FAD1B7D5-53C9-4DD5-8454-63D6FF634185}"/>
                  </a:ext>
                </a:extLst>
              </p:cNvPr>
              <p:cNvSpPr/>
              <p:nvPr/>
            </p:nvSpPr>
            <p:spPr>
              <a:xfrm>
                <a:off x="-2491247" y="23612"/>
                <a:ext cx="9184664"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6" name="TextBox 15">
                <a:extLst>
                  <a:ext uri="{FF2B5EF4-FFF2-40B4-BE49-F238E27FC236}">
                    <a16:creationId xmlns:a16="http://schemas.microsoft.com/office/drawing/2014/main" id="{4EC68D7C-3C39-4B6F-8758-427A97DB07ED}"/>
                  </a:ext>
                </a:extLst>
              </p:cNvPr>
              <p:cNvSpPr txBox="1"/>
              <p:nvPr/>
            </p:nvSpPr>
            <p:spPr>
              <a:xfrm>
                <a:off x="-2128299" y="51242"/>
                <a:ext cx="859782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noProof="0" dirty="0" smtClean="0">
                    <a:solidFill>
                      <a:schemeClr val="bg1"/>
                    </a:solidFill>
                    <a:latin typeface="#9Slide03 SFU Futura_12" panose="020B0604020202020204" charset="0"/>
                  </a:rPr>
                  <a:t>VỊ TRÍ</a:t>
                </a:r>
                <a:r>
                  <a:rPr lang="en-US" sz="4400" b="1" dirty="0">
                    <a:solidFill>
                      <a:schemeClr val="bg1"/>
                    </a:solidFill>
                    <a:latin typeface="#9Slide03 SFU Futura_12" panose="020B0604020202020204" charset="0"/>
                  </a:rPr>
                  <a:t> </a:t>
                </a:r>
                <a:r>
                  <a:rPr lang="en-US" sz="4400" b="1" dirty="0" smtClean="0">
                    <a:solidFill>
                      <a:schemeClr val="bg1"/>
                    </a:solidFill>
                    <a:latin typeface="#9Slide03 SFU Futura_12" panose="020B0604020202020204" charset="0"/>
                  </a:rPr>
                  <a:t>ĐỊA LÍ, HÌNH DẠNG, KÍCH THƯỚC</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14"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193086" y="-40526"/>
              <a:ext cx="734523" cy="974784"/>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Frame · Solutions: GIS"/>
          <p:cNvPicPr>
            <a:picLocks noChangeAspect="1" noChangeArrowheads="1"/>
          </p:cNvPicPr>
          <p:nvPr/>
        </p:nvPicPr>
        <p:blipFill rotWithShape="1">
          <a:blip r:embed="rId12">
            <a:extLst>
              <a:ext uri="{28A0092B-C50C-407E-A947-70E740481C1C}">
                <a14:useLocalDpi xmlns:a14="http://schemas.microsoft.com/office/drawing/2010/main" val="0"/>
              </a:ext>
            </a:extLst>
          </a:blip>
          <a:srcRect b="26485"/>
          <a:stretch/>
        </p:blipFill>
        <p:spPr bwMode="auto">
          <a:xfrm>
            <a:off x="7982780" y="1665245"/>
            <a:ext cx="4326725" cy="3645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1819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373966" y="993917"/>
            <a:ext cx="6105059" cy="5749785"/>
            <a:chOff x="394387" y="-219765"/>
            <a:chExt cx="11760396" cy="7077540"/>
          </a:xfrm>
        </p:grpSpPr>
        <p:sp>
          <p:nvSpPr>
            <p:cNvPr id="34" name="Rectangle 33"/>
            <p:cNvSpPr/>
            <p:nvPr/>
          </p:nvSpPr>
          <p:spPr>
            <a:xfrm>
              <a:off x="394387" y="-219765"/>
              <a:ext cx="11023636" cy="6402425"/>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93112" y="474529"/>
              <a:ext cx="11361671" cy="6383246"/>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72005" y="583904"/>
              <a:ext cx="11034283" cy="6115589"/>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Văn phòng phẩm Hà Nội"/>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897471" y="5503158"/>
              <a:ext cx="1078365" cy="113537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40" name="Table 39"/>
          <p:cNvGraphicFramePr>
            <a:graphicFrameLocks noGrp="1"/>
          </p:cNvGraphicFramePr>
          <p:nvPr>
            <p:extLst/>
          </p:nvPr>
        </p:nvGraphicFramePr>
        <p:xfrm>
          <a:off x="815381" y="2757542"/>
          <a:ext cx="4830205" cy="841248"/>
        </p:xfrm>
        <a:graphic>
          <a:graphicData uri="http://schemas.openxmlformats.org/drawingml/2006/table">
            <a:tbl>
              <a:tblPr>
                <a:tableStyleId>{5C22544A-7EE6-4342-B048-85BDC9FD1C3A}</a:tableStyleId>
              </a:tblPr>
              <a:tblGrid>
                <a:gridCol w="4830205">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Tiếp</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giáp</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42" name="Table 41"/>
          <p:cNvGraphicFramePr>
            <a:graphicFrameLocks noGrp="1"/>
          </p:cNvGraphicFramePr>
          <p:nvPr>
            <p:extLst/>
          </p:nvPr>
        </p:nvGraphicFramePr>
        <p:xfrm>
          <a:off x="815381" y="2209741"/>
          <a:ext cx="4830205" cy="420624"/>
        </p:xfrm>
        <a:graphic>
          <a:graphicData uri="http://schemas.openxmlformats.org/drawingml/2006/table">
            <a:tbl>
              <a:tblPr>
                <a:tableStyleId>{5C22544A-7EE6-4342-B048-85BDC9FD1C3A}</a:tableStyleId>
              </a:tblPr>
              <a:tblGrid>
                <a:gridCol w="4830205">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Thuộc</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lục</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địa</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43" name="Table 42"/>
          <p:cNvGraphicFramePr>
            <a:graphicFrameLocks noGrp="1"/>
          </p:cNvGraphicFramePr>
          <p:nvPr>
            <p:extLst/>
          </p:nvPr>
        </p:nvGraphicFramePr>
        <p:xfrm>
          <a:off x="875069" y="3710341"/>
          <a:ext cx="4830205" cy="420624"/>
        </p:xfrm>
        <a:graphic>
          <a:graphicData uri="http://schemas.openxmlformats.org/drawingml/2006/table">
            <a:tbl>
              <a:tblPr>
                <a:tableStyleId>{5C22544A-7EE6-4342-B048-85BDC9FD1C3A}</a:tableStyleId>
              </a:tblPr>
              <a:tblGrid>
                <a:gridCol w="4830205">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Vĩ</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độ</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44" name="Table 43"/>
          <p:cNvGraphicFramePr>
            <a:graphicFrameLocks noGrp="1"/>
          </p:cNvGraphicFramePr>
          <p:nvPr>
            <p:extLst/>
          </p:nvPr>
        </p:nvGraphicFramePr>
        <p:xfrm>
          <a:off x="772644" y="5746566"/>
          <a:ext cx="5403267" cy="841248"/>
        </p:xfrm>
        <a:graphic>
          <a:graphicData uri="http://schemas.openxmlformats.org/drawingml/2006/table">
            <a:tbl>
              <a:tblPr>
                <a:tableStyleId>{5C22544A-7EE6-4342-B048-85BDC9FD1C3A}</a:tableStyleId>
              </a:tblPr>
              <a:tblGrid>
                <a:gridCol w="5403267">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Ảnh</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hưởng</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của</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vị</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trí</a:t>
                      </a:r>
                      <a:r>
                        <a:rPr lang="en-US" sz="2400" b="1" baseline="0" dirty="0" smtClean="0">
                          <a:effectLst/>
                          <a:latin typeface="#9Slide03 SFU Futura_12" panose="020B0604020202020204" charset="0"/>
                        </a:rPr>
                        <a:t>: ……………..…</a:t>
                      </a:r>
                    </a:p>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45" name="Table 44"/>
          <p:cNvGraphicFramePr>
            <a:graphicFrameLocks noGrp="1"/>
          </p:cNvGraphicFramePr>
          <p:nvPr>
            <p:extLst/>
          </p:nvPr>
        </p:nvGraphicFramePr>
        <p:xfrm>
          <a:off x="875070" y="1778446"/>
          <a:ext cx="4830205" cy="420624"/>
        </p:xfrm>
        <a:graphic>
          <a:graphicData uri="http://schemas.openxmlformats.org/drawingml/2006/table">
            <a:tbl>
              <a:tblPr>
                <a:tableStyleId>{5C22544A-7EE6-4342-B048-85BDC9FD1C3A}</a:tableStyleId>
              </a:tblPr>
              <a:tblGrid>
                <a:gridCol w="4830205">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Diện</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tích</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pSp>
        <p:nvGrpSpPr>
          <p:cNvPr id="32" name="Group 31"/>
          <p:cNvGrpSpPr/>
          <p:nvPr/>
        </p:nvGrpSpPr>
        <p:grpSpPr>
          <a:xfrm>
            <a:off x="79864" y="23507"/>
            <a:ext cx="12112136" cy="797019"/>
            <a:chOff x="79864" y="-40526"/>
            <a:chExt cx="12112136" cy="885928"/>
          </a:xfrm>
        </p:grpSpPr>
        <p:grpSp>
          <p:nvGrpSpPr>
            <p:cNvPr id="52" name="Group 51"/>
            <p:cNvGrpSpPr/>
            <p:nvPr/>
          </p:nvGrpSpPr>
          <p:grpSpPr>
            <a:xfrm>
              <a:off x="79864" y="48331"/>
              <a:ext cx="12112136" cy="797071"/>
              <a:chOff x="-2491247" y="23612"/>
              <a:chExt cx="9184664" cy="797071"/>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2491247" y="23612"/>
                <a:ext cx="9184664"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2128299" y="51242"/>
                <a:ext cx="859782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noProof="0" dirty="0" smtClean="0">
                    <a:solidFill>
                      <a:schemeClr val="bg1"/>
                    </a:solidFill>
                    <a:latin typeface="#9Slide03 SFU Futura_12" panose="020B0604020202020204" charset="0"/>
                  </a:rPr>
                  <a:t>VỊ TRÍ</a:t>
                </a:r>
                <a:r>
                  <a:rPr lang="en-US" sz="4400" b="1" dirty="0">
                    <a:solidFill>
                      <a:schemeClr val="bg1"/>
                    </a:solidFill>
                    <a:latin typeface="#9Slide03 SFU Futura_12" panose="020B0604020202020204" charset="0"/>
                  </a:rPr>
                  <a:t> </a:t>
                </a:r>
                <a:r>
                  <a:rPr lang="en-US" sz="4400" b="1" dirty="0" smtClean="0">
                    <a:solidFill>
                      <a:schemeClr val="bg1"/>
                    </a:solidFill>
                    <a:latin typeface="#9Slide03 SFU Futura_12" panose="020B0604020202020204" charset="0"/>
                  </a:rPr>
                  <a:t>ĐỊA LÍ, HÌNH DẠNG, KÍCH THƯỚC</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53"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193087" y="-40526"/>
              <a:ext cx="579557" cy="841200"/>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Rectangle 55"/>
          <p:cNvSpPr/>
          <p:nvPr/>
        </p:nvSpPr>
        <p:spPr>
          <a:xfrm>
            <a:off x="1258208" y="1034740"/>
            <a:ext cx="4127315" cy="523220"/>
          </a:xfrm>
          <a:prstGeom prst="rect">
            <a:avLst/>
          </a:prstGeom>
        </p:spPr>
        <p:txBody>
          <a:bodyPr wrap="square">
            <a:spAutoFit/>
          </a:bodyPr>
          <a:lstStyle/>
          <a:p>
            <a:pPr algn="ctr"/>
            <a:r>
              <a:rPr lang="en-US" sz="2800" b="1" dirty="0" smtClean="0">
                <a:solidFill>
                  <a:srgbClr val="C00000"/>
                </a:solidFill>
                <a:latin typeface="#9Slide03 SFU Futura_12" panose="020B0604020202020204" charset="0"/>
                <a:cs typeface="Arial" panose="020B0604020202020204" pitchFamily="34" charset="0"/>
              </a:rPr>
              <a:t>PHIẾU HỌC TẬP</a:t>
            </a:r>
            <a:endParaRPr lang="vi-VN" sz="2800" b="1" dirty="0">
              <a:latin typeface="#9Slide03 SFU Futura_12" panose="020B0604020202020204" charset="0"/>
              <a:cs typeface="Arial" panose="020B0604020202020204" pitchFamily="34" charset="0"/>
            </a:endParaRPr>
          </a:p>
        </p:txBody>
      </p:sp>
      <p:graphicFrame>
        <p:nvGraphicFramePr>
          <p:cNvPr id="57" name="Table 56"/>
          <p:cNvGraphicFramePr>
            <a:graphicFrameLocks noGrp="1"/>
          </p:cNvGraphicFramePr>
          <p:nvPr>
            <p:extLst/>
          </p:nvPr>
        </p:nvGraphicFramePr>
        <p:xfrm>
          <a:off x="772646" y="4228970"/>
          <a:ext cx="4942354" cy="420624"/>
        </p:xfrm>
        <a:graphic>
          <a:graphicData uri="http://schemas.openxmlformats.org/drawingml/2006/table">
            <a:tbl>
              <a:tblPr>
                <a:tableStyleId>{5C22544A-7EE6-4342-B048-85BDC9FD1C3A}</a:tableStyleId>
              </a:tblPr>
              <a:tblGrid>
                <a:gridCol w="4942354">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Thuộc</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đới</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58" name="Table 57"/>
          <p:cNvGraphicFramePr>
            <a:graphicFrameLocks noGrp="1"/>
          </p:cNvGraphicFramePr>
          <p:nvPr>
            <p:extLst/>
          </p:nvPr>
        </p:nvGraphicFramePr>
        <p:xfrm>
          <a:off x="830692" y="4837640"/>
          <a:ext cx="5345220" cy="841248"/>
        </p:xfrm>
        <a:graphic>
          <a:graphicData uri="http://schemas.openxmlformats.org/drawingml/2006/table">
            <a:tbl>
              <a:tblPr>
                <a:tableStyleId>{5C22544A-7EE6-4342-B048-85BDC9FD1C3A}</a:tableStyleId>
              </a:tblPr>
              <a:tblGrid>
                <a:gridCol w="5345220">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Đường</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bờ</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biển</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pic>
        <p:nvPicPr>
          <p:cNvPr id="59"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46333" y="943722"/>
            <a:ext cx="882528" cy="9397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8380" y="848589"/>
            <a:ext cx="5495237" cy="6009411"/>
          </a:xfrm>
          <a:prstGeom prst="rect">
            <a:avLst/>
          </a:prstGeom>
        </p:spPr>
      </p:pic>
      <p:graphicFrame>
        <p:nvGraphicFramePr>
          <p:cNvPr id="23" name="Table 22"/>
          <p:cNvGraphicFramePr>
            <a:graphicFrameLocks noGrp="1"/>
          </p:cNvGraphicFramePr>
          <p:nvPr>
            <p:extLst/>
          </p:nvPr>
        </p:nvGraphicFramePr>
        <p:xfrm>
          <a:off x="7694505" y="6507480"/>
          <a:ext cx="3111437" cy="350520"/>
        </p:xfrm>
        <a:graphic>
          <a:graphicData uri="http://schemas.openxmlformats.org/drawingml/2006/table">
            <a:tbl>
              <a:tblPr>
                <a:tableStyleId>{5C22544A-7EE6-4342-B048-85BDC9FD1C3A}</a:tableStyleId>
              </a:tblPr>
              <a:tblGrid>
                <a:gridCol w="3111437">
                  <a:extLst>
                    <a:ext uri="{9D8B030D-6E8A-4147-A177-3AD203B41FA5}">
                      <a16:colId xmlns:a16="http://schemas.microsoft.com/office/drawing/2014/main" val="4061028528"/>
                    </a:ext>
                  </a:extLst>
                </a:gridCol>
              </a:tblGrid>
              <a:tr h="0">
                <a:tc>
                  <a:txBody>
                    <a:bodyPr/>
                    <a:lstStyle/>
                    <a:p>
                      <a:pPr marL="0" marR="0" indent="0" algn="ctr">
                        <a:lnSpc>
                          <a:spcPct val="115000"/>
                        </a:lnSpc>
                        <a:spcBef>
                          <a:spcPts val="0"/>
                        </a:spcBef>
                        <a:spcAft>
                          <a:spcPts val="0"/>
                        </a:spcAft>
                        <a:buFontTx/>
                        <a:buNone/>
                      </a:pPr>
                      <a:r>
                        <a:rPr lang="en-US" sz="2000" b="1" dirty="0" err="1" smtClean="0">
                          <a:effectLst/>
                          <a:latin typeface="#9Slide03 SFU Futura_12" panose="020B0604020202020204" charset="0"/>
                          <a:ea typeface="+mn-ea"/>
                        </a:rPr>
                        <a:t>Bản</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đồ</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tự</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nhiên</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châu</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Âu</a:t>
                      </a:r>
                      <a:endParaRPr lang="en-US" sz="18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Tree>
    <p:extLst>
      <p:ext uri="{BB962C8B-B14F-4D97-AF65-F5344CB8AC3E}">
        <p14:creationId xmlns:p14="http://schemas.microsoft.com/office/powerpoint/2010/main" val="3528073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373966" y="993917"/>
            <a:ext cx="6105059" cy="5749785"/>
            <a:chOff x="394387" y="-219765"/>
            <a:chExt cx="11760396" cy="7077540"/>
          </a:xfrm>
        </p:grpSpPr>
        <p:sp>
          <p:nvSpPr>
            <p:cNvPr id="34" name="Rectangle 33"/>
            <p:cNvSpPr/>
            <p:nvPr/>
          </p:nvSpPr>
          <p:spPr>
            <a:xfrm>
              <a:off x="394387" y="-219765"/>
              <a:ext cx="11023636" cy="6402425"/>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93112" y="474529"/>
              <a:ext cx="11361671" cy="6383246"/>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72005" y="583904"/>
              <a:ext cx="11034283" cy="6115589"/>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Văn phòng phẩm Hà Nội"/>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897471" y="5503158"/>
              <a:ext cx="1078365" cy="113537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40" name="Table 39"/>
          <p:cNvGraphicFramePr>
            <a:graphicFrameLocks noGrp="1"/>
          </p:cNvGraphicFramePr>
          <p:nvPr>
            <p:extLst>
              <p:ext uri="{D42A27DB-BD31-4B8C-83A1-F6EECF244321}">
                <p14:modId xmlns:p14="http://schemas.microsoft.com/office/powerpoint/2010/main" val="1965252517"/>
              </p:ext>
            </p:extLst>
          </p:nvPr>
        </p:nvGraphicFramePr>
        <p:xfrm>
          <a:off x="815381" y="2757542"/>
          <a:ext cx="4830205" cy="841248"/>
        </p:xfrm>
        <a:graphic>
          <a:graphicData uri="http://schemas.openxmlformats.org/drawingml/2006/table">
            <a:tbl>
              <a:tblPr>
                <a:tableStyleId>{5C22544A-7EE6-4342-B048-85BDC9FD1C3A}</a:tableStyleId>
              </a:tblPr>
              <a:tblGrid>
                <a:gridCol w="4830205">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Tiếp</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giáp</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3479470931"/>
              </p:ext>
            </p:extLst>
          </p:nvPr>
        </p:nvGraphicFramePr>
        <p:xfrm>
          <a:off x="815381" y="2209741"/>
          <a:ext cx="4830205" cy="420624"/>
        </p:xfrm>
        <a:graphic>
          <a:graphicData uri="http://schemas.openxmlformats.org/drawingml/2006/table">
            <a:tbl>
              <a:tblPr>
                <a:tableStyleId>{5C22544A-7EE6-4342-B048-85BDC9FD1C3A}</a:tableStyleId>
              </a:tblPr>
              <a:tblGrid>
                <a:gridCol w="4830205">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Thuộc</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lục</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địa</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1190148389"/>
              </p:ext>
            </p:extLst>
          </p:nvPr>
        </p:nvGraphicFramePr>
        <p:xfrm>
          <a:off x="875069" y="3710341"/>
          <a:ext cx="4830205" cy="420624"/>
        </p:xfrm>
        <a:graphic>
          <a:graphicData uri="http://schemas.openxmlformats.org/drawingml/2006/table">
            <a:tbl>
              <a:tblPr>
                <a:tableStyleId>{5C22544A-7EE6-4342-B048-85BDC9FD1C3A}</a:tableStyleId>
              </a:tblPr>
              <a:tblGrid>
                <a:gridCol w="4830205">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Vĩ</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độ</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1731360350"/>
              </p:ext>
            </p:extLst>
          </p:nvPr>
        </p:nvGraphicFramePr>
        <p:xfrm>
          <a:off x="772644" y="5746566"/>
          <a:ext cx="5403267" cy="841248"/>
        </p:xfrm>
        <a:graphic>
          <a:graphicData uri="http://schemas.openxmlformats.org/drawingml/2006/table">
            <a:tbl>
              <a:tblPr>
                <a:tableStyleId>{5C22544A-7EE6-4342-B048-85BDC9FD1C3A}</a:tableStyleId>
              </a:tblPr>
              <a:tblGrid>
                <a:gridCol w="5403267">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Ảnh</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hưởng</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của</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vị</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trí</a:t>
                      </a:r>
                      <a:r>
                        <a:rPr lang="en-US" sz="2400" b="1" baseline="0" dirty="0" smtClean="0">
                          <a:effectLst/>
                          <a:latin typeface="#9Slide03 SFU Futura_12" panose="020B0604020202020204" charset="0"/>
                        </a:rPr>
                        <a:t>: ……………..…</a:t>
                      </a:r>
                    </a:p>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923311887"/>
              </p:ext>
            </p:extLst>
          </p:nvPr>
        </p:nvGraphicFramePr>
        <p:xfrm>
          <a:off x="875070" y="1778446"/>
          <a:ext cx="4830205" cy="420624"/>
        </p:xfrm>
        <a:graphic>
          <a:graphicData uri="http://schemas.openxmlformats.org/drawingml/2006/table">
            <a:tbl>
              <a:tblPr>
                <a:tableStyleId>{5C22544A-7EE6-4342-B048-85BDC9FD1C3A}</a:tableStyleId>
              </a:tblPr>
              <a:tblGrid>
                <a:gridCol w="4830205">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Diện</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tích</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pSp>
        <p:nvGrpSpPr>
          <p:cNvPr id="32" name="Group 31"/>
          <p:cNvGrpSpPr/>
          <p:nvPr/>
        </p:nvGrpSpPr>
        <p:grpSpPr>
          <a:xfrm>
            <a:off x="79864" y="23507"/>
            <a:ext cx="12112136" cy="797019"/>
            <a:chOff x="79864" y="-40526"/>
            <a:chExt cx="12112136" cy="885928"/>
          </a:xfrm>
        </p:grpSpPr>
        <p:grpSp>
          <p:nvGrpSpPr>
            <p:cNvPr id="52" name="Group 51"/>
            <p:cNvGrpSpPr/>
            <p:nvPr/>
          </p:nvGrpSpPr>
          <p:grpSpPr>
            <a:xfrm>
              <a:off x="79864" y="48331"/>
              <a:ext cx="12112136" cy="797071"/>
              <a:chOff x="-2491247" y="23612"/>
              <a:chExt cx="9184664" cy="797071"/>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2491247" y="23612"/>
                <a:ext cx="9184664"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2128299" y="51242"/>
                <a:ext cx="859782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noProof="0" dirty="0" smtClean="0">
                    <a:solidFill>
                      <a:schemeClr val="bg1"/>
                    </a:solidFill>
                    <a:latin typeface="#9Slide03 SFU Futura_12" panose="020B0604020202020204" charset="0"/>
                  </a:rPr>
                  <a:t>VỊ TRÍ</a:t>
                </a:r>
                <a:r>
                  <a:rPr lang="en-US" sz="4400" b="1" dirty="0">
                    <a:solidFill>
                      <a:schemeClr val="bg1"/>
                    </a:solidFill>
                    <a:latin typeface="#9Slide03 SFU Futura_12" panose="020B0604020202020204" charset="0"/>
                  </a:rPr>
                  <a:t> </a:t>
                </a:r>
                <a:r>
                  <a:rPr lang="en-US" sz="4400" b="1" dirty="0" smtClean="0">
                    <a:solidFill>
                      <a:schemeClr val="bg1"/>
                    </a:solidFill>
                    <a:latin typeface="#9Slide03 SFU Futura_12" panose="020B0604020202020204" charset="0"/>
                  </a:rPr>
                  <a:t>ĐỊA LÍ, HÌNH DẠNG, KÍCH THƯỚC</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53"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193087" y="-40526"/>
              <a:ext cx="579557" cy="841200"/>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Rectangle 55"/>
          <p:cNvSpPr/>
          <p:nvPr/>
        </p:nvSpPr>
        <p:spPr>
          <a:xfrm>
            <a:off x="1258208" y="1034740"/>
            <a:ext cx="4127315" cy="523220"/>
          </a:xfrm>
          <a:prstGeom prst="rect">
            <a:avLst/>
          </a:prstGeom>
        </p:spPr>
        <p:txBody>
          <a:bodyPr wrap="square">
            <a:spAutoFit/>
          </a:bodyPr>
          <a:lstStyle/>
          <a:p>
            <a:pPr algn="ctr"/>
            <a:r>
              <a:rPr lang="en-US" sz="2800" b="1" dirty="0" smtClean="0">
                <a:solidFill>
                  <a:srgbClr val="C00000"/>
                </a:solidFill>
                <a:latin typeface="#9Slide03 SFU Futura_12" panose="020B0604020202020204" charset="0"/>
                <a:cs typeface="Arial" panose="020B0604020202020204" pitchFamily="34" charset="0"/>
              </a:rPr>
              <a:t>PHIẾU HỌC TẬP</a:t>
            </a:r>
            <a:endParaRPr lang="vi-VN" sz="2800" b="1" dirty="0">
              <a:latin typeface="#9Slide03 SFU Futura_12" panose="020B0604020202020204" charset="0"/>
              <a:cs typeface="Arial" panose="020B0604020202020204" pitchFamily="34" charset="0"/>
            </a:endParaRPr>
          </a:p>
        </p:txBody>
      </p:sp>
      <p:graphicFrame>
        <p:nvGraphicFramePr>
          <p:cNvPr id="57" name="Table 56"/>
          <p:cNvGraphicFramePr>
            <a:graphicFrameLocks noGrp="1"/>
          </p:cNvGraphicFramePr>
          <p:nvPr>
            <p:extLst>
              <p:ext uri="{D42A27DB-BD31-4B8C-83A1-F6EECF244321}">
                <p14:modId xmlns:p14="http://schemas.microsoft.com/office/powerpoint/2010/main" val="3366251494"/>
              </p:ext>
            </p:extLst>
          </p:nvPr>
        </p:nvGraphicFramePr>
        <p:xfrm>
          <a:off x="772646" y="4228970"/>
          <a:ext cx="4942354" cy="420624"/>
        </p:xfrm>
        <a:graphic>
          <a:graphicData uri="http://schemas.openxmlformats.org/drawingml/2006/table">
            <a:tbl>
              <a:tblPr>
                <a:tableStyleId>{5C22544A-7EE6-4342-B048-85BDC9FD1C3A}</a:tableStyleId>
              </a:tblPr>
              <a:tblGrid>
                <a:gridCol w="4942354">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Thuộc</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đới</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58" name="Table 57"/>
          <p:cNvGraphicFramePr>
            <a:graphicFrameLocks noGrp="1"/>
          </p:cNvGraphicFramePr>
          <p:nvPr>
            <p:extLst>
              <p:ext uri="{D42A27DB-BD31-4B8C-83A1-F6EECF244321}">
                <p14:modId xmlns:p14="http://schemas.microsoft.com/office/powerpoint/2010/main" val="1231301357"/>
              </p:ext>
            </p:extLst>
          </p:nvPr>
        </p:nvGraphicFramePr>
        <p:xfrm>
          <a:off x="830692" y="4837640"/>
          <a:ext cx="5345220" cy="841248"/>
        </p:xfrm>
        <a:graphic>
          <a:graphicData uri="http://schemas.openxmlformats.org/drawingml/2006/table">
            <a:tbl>
              <a:tblPr>
                <a:tableStyleId>{5C22544A-7EE6-4342-B048-85BDC9FD1C3A}</a:tableStyleId>
              </a:tblPr>
              <a:tblGrid>
                <a:gridCol w="5345220">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Đường</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bờ</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biển</a:t>
                      </a:r>
                      <a:r>
                        <a:rPr lang="en-US" sz="2400" b="1" baseline="0" dirty="0" smtClean="0">
                          <a:effectLst/>
                          <a:latin typeface="#9Slide03 SFU Futura_12" panose="020B0604020202020204" charset="0"/>
                        </a:rPr>
                        <a:t>: </a:t>
                      </a:r>
                      <a:r>
                        <a:rPr lang="en-US" sz="2400" b="1" dirty="0" smtClean="0">
                          <a:effectLst/>
                          <a:latin typeface="#9Slide03 SFU Futura_12" panose="020B0604020202020204" charset="0"/>
                          <a:ea typeface="Tahoma" panose="020B0604030504040204" pitchFamily="34" charset="0"/>
                        </a:rPr>
                        <a:t>………..……….</a:t>
                      </a:r>
                    </a:p>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ea typeface="Tahoma" panose="020B0604030504040204" pitchFamily="34" charset="0"/>
                        </a:rPr>
                        <a:t>……………………………………..</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pic>
        <p:nvPicPr>
          <p:cNvPr id="59"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46333" y="943722"/>
            <a:ext cx="882528" cy="9397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8380" y="848589"/>
            <a:ext cx="5495237" cy="6009411"/>
          </a:xfrm>
          <a:prstGeom prst="rect">
            <a:avLst/>
          </a:prstGeom>
        </p:spPr>
      </p:pic>
      <p:graphicFrame>
        <p:nvGraphicFramePr>
          <p:cNvPr id="23" name="Table 22"/>
          <p:cNvGraphicFramePr>
            <a:graphicFrameLocks noGrp="1"/>
          </p:cNvGraphicFramePr>
          <p:nvPr>
            <p:extLst>
              <p:ext uri="{D42A27DB-BD31-4B8C-83A1-F6EECF244321}">
                <p14:modId xmlns:p14="http://schemas.microsoft.com/office/powerpoint/2010/main" val="1077805310"/>
              </p:ext>
            </p:extLst>
          </p:nvPr>
        </p:nvGraphicFramePr>
        <p:xfrm>
          <a:off x="7694505" y="6507480"/>
          <a:ext cx="3111437" cy="350520"/>
        </p:xfrm>
        <a:graphic>
          <a:graphicData uri="http://schemas.openxmlformats.org/drawingml/2006/table">
            <a:tbl>
              <a:tblPr>
                <a:tableStyleId>{5C22544A-7EE6-4342-B048-85BDC9FD1C3A}</a:tableStyleId>
              </a:tblPr>
              <a:tblGrid>
                <a:gridCol w="3111437">
                  <a:extLst>
                    <a:ext uri="{9D8B030D-6E8A-4147-A177-3AD203B41FA5}">
                      <a16:colId xmlns:a16="http://schemas.microsoft.com/office/drawing/2014/main" val="4061028528"/>
                    </a:ext>
                  </a:extLst>
                </a:gridCol>
              </a:tblGrid>
              <a:tr h="0">
                <a:tc>
                  <a:txBody>
                    <a:bodyPr/>
                    <a:lstStyle/>
                    <a:p>
                      <a:pPr marL="0" marR="0" indent="0" algn="ctr">
                        <a:lnSpc>
                          <a:spcPct val="115000"/>
                        </a:lnSpc>
                        <a:spcBef>
                          <a:spcPts val="0"/>
                        </a:spcBef>
                        <a:spcAft>
                          <a:spcPts val="0"/>
                        </a:spcAft>
                        <a:buFontTx/>
                        <a:buNone/>
                      </a:pPr>
                      <a:r>
                        <a:rPr lang="en-US" sz="2000" b="1" dirty="0" err="1" smtClean="0">
                          <a:effectLst/>
                          <a:latin typeface="#9Slide03 SFU Futura_12" panose="020B0604020202020204" charset="0"/>
                          <a:ea typeface="+mn-ea"/>
                        </a:rPr>
                        <a:t>Bản</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đồ</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tự</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nhiên</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châu</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Âu</a:t>
                      </a:r>
                      <a:endParaRPr lang="en-US" sz="18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
        <p:nvSpPr>
          <p:cNvPr id="24" name="Rectangle 23"/>
          <p:cNvSpPr/>
          <p:nvPr/>
        </p:nvSpPr>
        <p:spPr>
          <a:xfrm>
            <a:off x="1969243" y="1641032"/>
            <a:ext cx="4127315" cy="523220"/>
          </a:xfrm>
          <a:prstGeom prst="rect">
            <a:avLst/>
          </a:prstGeom>
        </p:spPr>
        <p:txBody>
          <a:bodyPr wrap="square">
            <a:spAutoFit/>
          </a:bodyPr>
          <a:lstStyle/>
          <a:p>
            <a:pPr algn="ctr"/>
            <a:r>
              <a:rPr lang="en-US" sz="2800" b="1" dirty="0" err="1" smtClean="0">
                <a:solidFill>
                  <a:srgbClr val="0033CC"/>
                </a:solidFill>
                <a:latin typeface="#9Slide03 SFU Futura_12" panose="020B0604020202020204" charset="0"/>
                <a:cs typeface="Arial" panose="020B0604020202020204" pitchFamily="34" charset="0"/>
              </a:rPr>
              <a:t>Trên</a:t>
            </a:r>
            <a:r>
              <a:rPr lang="en-US" sz="2800" b="1" dirty="0" smtClean="0">
                <a:solidFill>
                  <a:srgbClr val="0033CC"/>
                </a:solidFill>
                <a:latin typeface="#9Slide03 SFU Futura_12" panose="020B0604020202020204" charset="0"/>
                <a:cs typeface="Arial" panose="020B0604020202020204" pitchFamily="34" charset="0"/>
              </a:rPr>
              <a:t> 10 </a:t>
            </a:r>
            <a:r>
              <a:rPr lang="en-US" sz="2800" b="1" dirty="0" err="1" smtClean="0">
                <a:solidFill>
                  <a:srgbClr val="0033CC"/>
                </a:solidFill>
                <a:latin typeface="#9Slide03 SFU Futura_12" panose="020B0604020202020204" charset="0"/>
                <a:cs typeface="Arial" panose="020B0604020202020204" pitchFamily="34" charset="0"/>
              </a:rPr>
              <a:t>triệu</a:t>
            </a:r>
            <a:r>
              <a:rPr lang="en-US" sz="2800" b="1" dirty="0" smtClean="0">
                <a:solidFill>
                  <a:srgbClr val="0033CC"/>
                </a:solidFill>
                <a:latin typeface="#9Slide03 SFU Futura_12" panose="020B0604020202020204" charset="0"/>
                <a:cs typeface="Arial" panose="020B0604020202020204" pitchFamily="34" charset="0"/>
              </a:rPr>
              <a:t> km</a:t>
            </a:r>
            <a:r>
              <a:rPr lang="en-US" sz="2800" b="1" baseline="30000" dirty="0" smtClean="0">
                <a:solidFill>
                  <a:srgbClr val="0033CC"/>
                </a:solidFill>
                <a:latin typeface="#9Slide03 SFU Futura_12" panose="020B0604020202020204" charset="0"/>
                <a:cs typeface="Arial" panose="020B0604020202020204" pitchFamily="34" charset="0"/>
              </a:rPr>
              <a:t>2</a:t>
            </a:r>
            <a:endParaRPr lang="vi-VN" sz="2800" b="1" baseline="30000" dirty="0">
              <a:solidFill>
                <a:srgbClr val="0033CC"/>
              </a:solidFill>
              <a:latin typeface="#9Slide03 SFU Futura_12" panose="020B0604020202020204" charset="0"/>
              <a:cs typeface="Arial" panose="020B0604020202020204" pitchFamily="34" charset="0"/>
            </a:endParaRPr>
          </a:p>
        </p:txBody>
      </p:sp>
      <p:sp>
        <p:nvSpPr>
          <p:cNvPr id="25" name="Rectangle 24"/>
          <p:cNvSpPr/>
          <p:nvPr/>
        </p:nvSpPr>
        <p:spPr>
          <a:xfrm>
            <a:off x="2739314" y="2078680"/>
            <a:ext cx="2274632" cy="523220"/>
          </a:xfrm>
          <a:prstGeom prst="rect">
            <a:avLst/>
          </a:prstGeom>
        </p:spPr>
        <p:txBody>
          <a:bodyPr wrap="square">
            <a:spAutoFit/>
          </a:bodyPr>
          <a:lstStyle/>
          <a:p>
            <a:pPr algn="ctr"/>
            <a:r>
              <a:rPr lang="en-US" sz="2800" b="1" dirty="0" smtClean="0">
                <a:solidFill>
                  <a:srgbClr val="0033CC"/>
                </a:solidFill>
                <a:latin typeface="#9Slide03 SFU Futura_12" panose="020B0604020202020204" charset="0"/>
                <a:cs typeface="Arial" panose="020B0604020202020204" pitchFamily="34" charset="0"/>
              </a:rPr>
              <a:t>Á - </a:t>
            </a:r>
            <a:r>
              <a:rPr lang="en-US" sz="2800" b="1" dirty="0" err="1" smtClean="0">
                <a:solidFill>
                  <a:srgbClr val="0033CC"/>
                </a:solidFill>
                <a:latin typeface="#9Slide03 SFU Futura_12" panose="020B0604020202020204" charset="0"/>
                <a:cs typeface="Arial" panose="020B0604020202020204" pitchFamily="34" charset="0"/>
              </a:rPr>
              <a:t>Âu</a:t>
            </a:r>
            <a:endParaRPr lang="vi-VN" sz="2800" b="1" baseline="30000" dirty="0">
              <a:solidFill>
                <a:srgbClr val="0033CC"/>
              </a:solidFill>
              <a:latin typeface="#9Slide03 SFU Futura_12" panose="020B0604020202020204" charset="0"/>
              <a:cs typeface="Arial" panose="020B0604020202020204" pitchFamily="34" charset="0"/>
            </a:endParaRPr>
          </a:p>
        </p:txBody>
      </p:sp>
      <p:sp>
        <p:nvSpPr>
          <p:cNvPr id="26" name="Rectangle 25"/>
          <p:cNvSpPr/>
          <p:nvPr/>
        </p:nvSpPr>
        <p:spPr>
          <a:xfrm>
            <a:off x="2380222" y="2598831"/>
            <a:ext cx="3872778" cy="461665"/>
          </a:xfrm>
          <a:prstGeom prst="rect">
            <a:avLst/>
          </a:prstGeom>
        </p:spPr>
        <p:txBody>
          <a:bodyPr wrap="square">
            <a:spAutoFit/>
          </a:bodyPr>
          <a:lstStyle/>
          <a:p>
            <a:pPr algn="ctr"/>
            <a:r>
              <a:rPr lang="en-US" sz="2400" b="1" dirty="0" err="1" smtClean="0">
                <a:solidFill>
                  <a:srgbClr val="0033CC"/>
                </a:solidFill>
                <a:latin typeface="#9Slide03 SFU Futura_12" panose="020B0604020202020204" charset="0"/>
                <a:cs typeface="Arial" panose="020B0604020202020204" pitchFamily="34" charset="0"/>
              </a:rPr>
              <a:t>Châu</a:t>
            </a:r>
            <a:r>
              <a:rPr lang="en-US" sz="2400" b="1" dirty="0" smtClean="0">
                <a:solidFill>
                  <a:srgbClr val="0033CC"/>
                </a:solidFill>
                <a:latin typeface="#9Slide03 SFU Futura_12" panose="020B0604020202020204" charset="0"/>
                <a:cs typeface="Arial" panose="020B0604020202020204" pitchFamily="34" charset="0"/>
              </a:rPr>
              <a:t> Á, 3 </a:t>
            </a:r>
            <a:r>
              <a:rPr lang="en-US" sz="2400" b="1" dirty="0" err="1" smtClean="0">
                <a:solidFill>
                  <a:srgbClr val="0033CC"/>
                </a:solidFill>
                <a:latin typeface="#9Slide03 SFU Futura_12" panose="020B0604020202020204" charset="0"/>
                <a:cs typeface="Arial" panose="020B0604020202020204" pitchFamily="34" charset="0"/>
              </a:rPr>
              <a:t>mặt</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giáp</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biển</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và</a:t>
            </a:r>
            <a:endParaRPr lang="vi-VN" sz="2400" b="1" baseline="30000" dirty="0">
              <a:solidFill>
                <a:srgbClr val="0033CC"/>
              </a:solidFill>
              <a:latin typeface="#9Slide03 SFU Futura_12" panose="020B0604020202020204" charset="0"/>
              <a:cs typeface="Arial" panose="020B0604020202020204" pitchFamily="34" charset="0"/>
            </a:endParaRPr>
          </a:p>
        </p:txBody>
      </p:sp>
      <p:sp>
        <p:nvSpPr>
          <p:cNvPr id="27" name="Rectangle 26"/>
          <p:cNvSpPr/>
          <p:nvPr/>
        </p:nvSpPr>
        <p:spPr>
          <a:xfrm>
            <a:off x="2200607" y="3587646"/>
            <a:ext cx="2274632" cy="523220"/>
          </a:xfrm>
          <a:prstGeom prst="rect">
            <a:avLst/>
          </a:prstGeom>
        </p:spPr>
        <p:txBody>
          <a:bodyPr wrap="square">
            <a:spAutoFit/>
          </a:bodyPr>
          <a:lstStyle/>
          <a:p>
            <a:pPr algn="ctr"/>
            <a:r>
              <a:rPr lang="en-US" sz="2800" b="1" dirty="0" smtClean="0">
                <a:solidFill>
                  <a:srgbClr val="0033CC"/>
                </a:solidFill>
                <a:latin typeface="#9Slide03 SFU Futura_12" panose="020B0604020202020204" charset="0"/>
                <a:cs typeface="Arial" panose="020B0604020202020204" pitchFamily="34" charset="0"/>
              </a:rPr>
              <a:t>36</a:t>
            </a:r>
            <a:r>
              <a:rPr lang="en-US" sz="2800" b="1" baseline="30000" dirty="0" smtClean="0">
                <a:solidFill>
                  <a:srgbClr val="0033CC"/>
                </a:solidFill>
                <a:latin typeface="#9Slide03 SFU Futura_12" panose="020B0604020202020204" charset="0"/>
                <a:cs typeface="Arial" panose="020B0604020202020204" pitchFamily="34" charset="0"/>
              </a:rPr>
              <a:t>0</a:t>
            </a:r>
            <a:r>
              <a:rPr lang="en-US" sz="2800" b="1" dirty="0" smtClean="0">
                <a:solidFill>
                  <a:srgbClr val="0033CC"/>
                </a:solidFill>
                <a:latin typeface="#9Slide03 SFU Futura_12" panose="020B0604020202020204" charset="0"/>
                <a:cs typeface="Arial" panose="020B0604020202020204" pitchFamily="34" charset="0"/>
              </a:rPr>
              <a:t>B – 71</a:t>
            </a:r>
            <a:r>
              <a:rPr lang="en-US" sz="2800" b="1" baseline="30000" dirty="0" smtClean="0">
                <a:solidFill>
                  <a:srgbClr val="0033CC"/>
                </a:solidFill>
                <a:latin typeface="#9Slide03 SFU Futura_12" panose="020B0604020202020204" charset="0"/>
                <a:cs typeface="Arial" panose="020B0604020202020204" pitchFamily="34" charset="0"/>
              </a:rPr>
              <a:t>0</a:t>
            </a:r>
            <a:r>
              <a:rPr lang="en-US" sz="2800" b="1" dirty="0" smtClean="0">
                <a:solidFill>
                  <a:srgbClr val="0033CC"/>
                </a:solidFill>
                <a:latin typeface="#9Slide03 SFU Futura_12" panose="020B0604020202020204" charset="0"/>
                <a:cs typeface="Arial" panose="020B0604020202020204" pitchFamily="34" charset="0"/>
              </a:rPr>
              <a:t>B</a:t>
            </a:r>
            <a:endParaRPr lang="vi-VN" sz="2800" b="1" baseline="30000" dirty="0">
              <a:solidFill>
                <a:srgbClr val="0033CC"/>
              </a:solidFill>
              <a:latin typeface="#9Slide03 SFU Futura_12" panose="020B0604020202020204" charset="0"/>
              <a:cs typeface="Arial" panose="020B0604020202020204" pitchFamily="34" charset="0"/>
            </a:endParaRPr>
          </a:p>
        </p:txBody>
      </p:sp>
      <p:sp>
        <p:nvSpPr>
          <p:cNvPr id="28" name="Rectangle 27"/>
          <p:cNvSpPr/>
          <p:nvPr/>
        </p:nvSpPr>
        <p:spPr>
          <a:xfrm>
            <a:off x="2473323" y="4085802"/>
            <a:ext cx="2274632" cy="523220"/>
          </a:xfrm>
          <a:prstGeom prst="rect">
            <a:avLst/>
          </a:prstGeom>
        </p:spPr>
        <p:txBody>
          <a:bodyPr wrap="square">
            <a:spAutoFit/>
          </a:bodyPr>
          <a:lstStyle/>
          <a:p>
            <a:pPr algn="ctr"/>
            <a:r>
              <a:rPr lang="en-US" sz="2800" b="1" dirty="0" err="1" smtClean="0">
                <a:solidFill>
                  <a:srgbClr val="0033CC"/>
                </a:solidFill>
                <a:latin typeface="#9Slide03 SFU Futura_12" panose="020B0604020202020204" charset="0"/>
                <a:cs typeface="Arial" panose="020B0604020202020204" pitchFamily="34" charset="0"/>
              </a:rPr>
              <a:t>Ôn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hòa</a:t>
            </a:r>
            <a:endParaRPr lang="vi-VN" sz="2800" b="1" baseline="30000" dirty="0">
              <a:solidFill>
                <a:srgbClr val="0033CC"/>
              </a:solidFill>
              <a:latin typeface="#9Slide03 SFU Futura_12" panose="020B0604020202020204" charset="0"/>
              <a:cs typeface="Arial" panose="020B0604020202020204" pitchFamily="34" charset="0"/>
            </a:endParaRPr>
          </a:p>
        </p:txBody>
      </p:sp>
      <p:sp>
        <p:nvSpPr>
          <p:cNvPr id="29" name="Rectangle 28"/>
          <p:cNvSpPr/>
          <p:nvPr/>
        </p:nvSpPr>
        <p:spPr>
          <a:xfrm>
            <a:off x="3003606" y="4772047"/>
            <a:ext cx="3307695" cy="461665"/>
          </a:xfrm>
          <a:prstGeom prst="rect">
            <a:avLst/>
          </a:prstGeom>
        </p:spPr>
        <p:txBody>
          <a:bodyPr wrap="square">
            <a:spAutoFit/>
          </a:bodyPr>
          <a:lstStyle/>
          <a:p>
            <a:pPr algn="ctr"/>
            <a:r>
              <a:rPr lang="en-US" sz="2400" b="1" dirty="0" err="1" smtClean="0">
                <a:solidFill>
                  <a:srgbClr val="0033CC"/>
                </a:solidFill>
                <a:latin typeface="#9Slide03 SFU Futura_12" panose="020B0604020202020204" charset="0"/>
                <a:cs typeface="Arial" panose="020B0604020202020204" pitchFamily="34" charset="0"/>
              </a:rPr>
              <a:t>Cắt</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xẻ</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mạnh</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tạo</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thành</a:t>
            </a:r>
            <a:endParaRPr lang="vi-VN" sz="2400" b="1" baseline="30000" dirty="0">
              <a:solidFill>
                <a:srgbClr val="0033CC"/>
              </a:solidFill>
              <a:latin typeface="#9Slide03 SFU Futura_12" panose="020B0604020202020204" charset="0"/>
              <a:cs typeface="Arial" panose="020B0604020202020204" pitchFamily="34" charset="0"/>
            </a:endParaRPr>
          </a:p>
        </p:txBody>
      </p:sp>
      <p:sp>
        <p:nvSpPr>
          <p:cNvPr id="30" name="Rectangle 29"/>
          <p:cNvSpPr/>
          <p:nvPr/>
        </p:nvSpPr>
        <p:spPr>
          <a:xfrm>
            <a:off x="702133" y="5137708"/>
            <a:ext cx="5699805" cy="461665"/>
          </a:xfrm>
          <a:prstGeom prst="rect">
            <a:avLst/>
          </a:prstGeom>
        </p:spPr>
        <p:txBody>
          <a:bodyPr wrap="square">
            <a:spAutoFit/>
          </a:bodyPr>
          <a:lstStyle/>
          <a:p>
            <a:pPr algn="ctr"/>
            <a:r>
              <a:rPr lang="en-US" sz="2400" b="1" dirty="0" err="1">
                <a:solidFill>
                  <a:srgbClr val="0033CC"/>
                </a:solidFill>
                <a:latin typeface="#9Slide03 SFU Futura_12" panose="020B0604020202020204" charset="0"/>
                <a:cs typeface="Arial" panose="020B0604020202020204" pitchFamily="34" charset="0"/>
              </a:rPr>
              <a:t>n</a:t>
            </a:r>
            <a:r>
              <a:rPr lang="en-US" sz="2400" b="1" dirty="0" err="1" smtClean="0">
                <a:solidFill>
                  <a:srgbClr val="0033CC"/>
                </a:solidFill>
                <a:latin typeface="#9Slide03 SFU Futura_12" panose="020B0604020202020204" charset="0"/>
                <a:cs typeface="Arial" panose="020B0604020202020204" pitchFamily="34" charset="0"/>
              </a:rPr>
              <a:t>hiều</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bán</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đảo</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vịnh</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ăn</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sâu</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vào</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đất</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liền</a:t>
            </a:r>
            <a:r>
              <a:rPr lang="en-US" sz="2400" b="1" dirty="0" smtClean="0">
                <a:solidFill>
                  <a:srgbClr val="0033CC"/>
                </a:solidFill>
                <a:latin typeface="#9Slide03 SFU Futura_12" panose="020B0604020202020204" charset="0"/>
                <a:cs typeface="Arial" panose="020B0604020202020204" pitchFamily="34" charset="0"/>
              </a:rPr>
              <a:t>.</a:t>
            </a:r>
            <a:endParaRPr lang="vi-VN" sz="2400" b="1" baseline="30000" dirty="0">
              <a:solidFill>
                <a:srgbClr val="0033CC"/>
              </a:solidFill>
              <a:latin typeface="#9Slide03 SFU Futura_12" panose="020B0604020202020204" charset="0"/>
              <a:cs typeface="Arial" panose="020B0604020202020204" pitchFamily="34" charset="0"/>
            </a:endParaRPr>
          </a:p>
        </p:txBody>
      </p:sp>
      <p:sp>
        <p:nvSpPr>
          <p:cNvPr id="31" name="Rectangle 30"/>
          <p:cNvSpPr/>
          <p:nvPr/>
        </p:nvSpPr>
        <p:spPr>
          <a:xfrm>
            <a:off x="3318203" y="5682732"/>
            <a:ext cx="3307695" cy="461665"/>
          </a:xfrm>
          <a:prstGeom prst="rect">
            <a:avLst/>
          </a:prstGeom>
        </p:spPr>
        <p:txBody>
          <a:bodyPr wrap="square">
            <a:spAutoFit/>
          </a:bodyPr>
          <a:lstStyle/>
          <a:p>
            <a:pPr algn="ctr"/>
            <a:r>
              <a:rPr lang="en-US" sz="2400" b="1" dirty="0" err="1" smtClean="0">
                <a:solidFill>
                  <a:srgbClr val="0033CC"/>
                </a:solidFill>
                <a:latin typeface="#9Slide03 SFU Futura_12" panose="020B0604020202020204" charset="0"/>
                <a:cs typeface="Arial" panose="020B0604020202020204" pitchFamily="34" charset="0"/>
              </a:rPr>
              <a:t>Thuận</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lợi</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giao</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lưu</a:t>
            </a:r>
            <a:endParaRPr lang="vi-VN" sz="2400" b="1" baseline="30000" dirty="0">
              <a:solidFill>
                <a:srgbClr val="0033CC"/>
              </a:solidFill>
              <a:latin typeface="#9Slide03 SFU Futura_12" panose="020B0604020202020204" charset="0"/>
              <a:cs typeface="Arial" panose="020B0604020202020204" pitchFamily="34" charset="0"/>
            </a:endParaRPr>
          </a:p>
        </p:txBody>
      </p:sp>
      <p:sp>
        <p:nvSpPr>
          <p:cNvPr id="38" name="Rectangle 37"/>
          <p:cNvSpPr/>
          <p:nvPr/>
        </p:nvSpPr>
        <p:spPr>
          <a:xfrm>
            <a:off x="466590" y="3053967"/>
            <a:ext cx="6073423" cy="461665"/>
          </a:xfrm>
          <a:prstGeom prst="rect">
            <a:avLst/>
          </a:prstGeom>
        </p:spPr>
        <p:txBody>
          <a:bodyPr wrap="square">
            <a:spAutoFit/>
          </a:bodyPr>
          <a:lstStyle/>
          <a:p>
            <a:pPr algn="ctr"/>
            <a:r>
              <a:rPr lang="en-US" sz="2400" b="1" dirty="0" err="1">
                <a:solidFill>
                  <a:srgbClr val="0033CC"/>
                </a:solidFill>
                <a:latin typeface="#9Slide03 SFU Futura_12" panose="020B0604020202020204" charset="0"/>
                <a:cs typeface="Arial" panose="020B0604020202020204" pitchFamily="34" charset="0"/>
              </a:rPr>
              <a:t>đại</a:t>
            </a:r>
            <a:r>
              <a:rPr lang="en-US" sz="2400" b="1" dirty="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dương</a:t>
            </a:r>
            <a:r>
              <a:rPr lang="en-US" sz="2400" b="1" baseline="30000" dirty="0" smtClean="0">
                <a:solidFill>
                  <a:srgbClr val="0033CC"/>
                </a:solidFill>
                <a:latin typeface="#9Slide03 SFU Futura_12" panose="020B0604020202020204" charset="0"/>
                <a:cs typeface="Arial" panose="020B0604020202020204" pitchFamily="34" charset="0"/>
              </a:rPr>
              <a:t>:</a:t>
            </a:r>
            <a:r>
              <a:rPr lang="en-US" sz="2400" b="1" dirty="0" smtClean="0">
                <a:solidFill>
                  <a:srgbClr val="0033CC"/>
                </a:solidFill>
                <a:latin typeface="#9Slide03 SFU Futura_12" panose="020B0604020202020204" charset="0"/>
                <a:cs typeface="Arial" panose="020B0604020202020204" pitchFamily="34" charset="0"/>
              </a:rPr>
              <a:t> ĐTD, BBD, </a:t>
            </a:r>
            <a:r>
              <a:rPr lang="en-US" sz="2400" b="1" dirty="0" err="1" smtClean="0">
                <a:solidFill>
                  <a:srgbClr val="0033CC"/>
                </a:solidFill>
                <a:latin typeface="#9Slide03 SFU Futura_12" panose="020B0604020202020204" charset="0"/>
                <a:cs typeface="Arial" panose="020B0604020202020204" pitchFamily="34" charset="0"/>
              </a:rPr>
              <a:t>biển</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Địa</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Trung</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Hải</a:t>
            </a:r>
            <a:r>
              <a:rPr lang="en-US" sz="2400" b="1" dirty="0" smtClean="0">
                <a:solidFill>
                  <a:srgbClr val="0033CC"/>
                </a:solidFill>
                <a:latin typeface="#9Slide03 SFU Futura_12" panose="020B0604020202020204" charset="0"/>
                <a:cs typeface="Arial" panose="020B0604020202020204" pitchFamily="34" charset="0"/>
              </a:rPr>
              <a:t>.</a:t>
            </a:r>
            <a:endParaRPr lang="vi-VN" sz="2400" b="1" baseline="30000" dirty="0">
              <a:solidFill>
                <a:srgbClr val="0033CC"/>
              </a:solidFill>
              <a:latin typeface="#9Slide03 SFU Futura_12" panose="020B0604020202020204" charset="0"/>
              <a:cs typeface="Arial" panose="020B0604020202020204" pitchFamily="34" charset="0"/>
            </a:endParaRPr>
          </a:p>
        </p:txBody>
      </p:sp>
      <p:sp>
        <p:nvSpPr>
          <p:cNvPr id="39" name="Rectangle 38"/>
          <p:cNvSpPr/>
          <p:nvPr/>
        </p:nvSpPr>
        <p:spPr>
          <a:xfrm>
            <a:off x="576746" y="6039533"/>
            <a:ext cx="6005066" cy="461665"/>
          </a:xfrm>
          <a:prstGeom prst="rect">
            <a:avLst/>
          </a:prstGeom>
        </p:spPr>
        <p:txBody>
          <a:bodyPr wrap="square">
            <a:spAutoFit/>
          </a:bodyPr>
          <a:lstStyle/>
          <a:p>
            <a:pPr algn="ctr"/>
            <a:r>
              <a:rPr lang="en-US" sz="2400" b="1" dirty="0" err="1" smtClean="0">
                <a:solidFill>
                  <a:srgbClr val="0033CC"/>
                </a:solidFill>
                <a:latin typeface="#9Slide03 SFU Futura_12" panose="020B0604020202020204" charset="0"/>
                <a:cs typeface="Arial" panose="020B0604020202020204" pitchFamily="34" charset="0"/>
              </a:rPr>
              <a:t>với</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các</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nước</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khác</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khí</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hậu</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ôn</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hòa</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mát</a:t>
            </a:r>
            <a:r>
              <a:rPr lang="en-US" sz="2400" b="1" dirty="0" smtClean="0">
                <a:solidFill>
                  <a:srgbClr val="0033CC"/>
                </a:solidFill>
                <a:latin typeface="#9Slide03 SFU Futura_12" panose="020B0604020202020204" charset="0"/>
                <a:cs typeface="Arial" panose="020B0604020202020204" pitchFamily="34" charset="0"/>
              </a:rPr>
              <a:t> </a:t>
            </a:r>
            <a:r>
              <a:rPr lang="en-US" sz="2400" b="1" dirty="0" err="1" smtClean="0">
                <a:solidFill>
                  <a:srgbClr val="0033CC"/>
                </a:solidFill>
                <a:latin typeface="#9Slide03 SFU Futura_12" panose="020B0604020202020204" charset="0"/>
                <a:cs typeface="Arial" panose="020B0604020202020204" pitchFamily="34" charset="0"/>
              </a:rPr>
              <a:t>mẻ</a:t>
            </a:r>
            <a:r>
              <a:rPr lang="en-US" sz="2400" b="1" dirty="0" smtClean="0">
                <a:solidFill>
                  <a:srgbClr val="0033CC"/>
                </a:solidFill>
                <a:latin typeface="#9Slide03 SFU Futura_12" panose="020B0604020202020204" charset="0"/>
                <a:cs typeface="Arial" panose="020B0604020202020204" pitchFamily="34" charset="0"/>
              </a:rPr>
              <a:t>.</a:t>
            </a:r>
            <a:endParaRPr lang="vi-VN" sz="2400" b="1" baseline="30000" dirty="0">
              <a:solidFill>
                <a:srgbClr val="0033CC"/>
              </a:solidFill>
              <a:latin typeface="#9Slide03 SFU Futura_12" panose="020B0604020202020204" charset="0"/>
              <a:cs typeface="Arial" panose="020B0604020202020204" pitchFamily="34" charset="0"/>
            </a:endParaRPr>
          </a:p>
        </p:txBody>
      </p:sp>
    </p:spTree>
    <p:extLst>
      <p:ext uri="{BB962C8B-B14F-4D97-AF65-F5344CB8AC3E}">
        <p14:creationId xmlns:p14="http://schemas.microsoft.com/office/powerpoint/2010/main" val="486842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0"/>
            <a:ext cx="5986466" cy="1207481"/>
            <a:chOff x="-632751" y="-5892"/>
            <a:chExt cx="3770614" cy="1207481"/>
          </a:xfrm>
        </p:grpSpPr>
        <p:sp>
          <p:nvSpPr>
            <p:cNvPr id="28" name="Flowchart: Terminator 27">
              <a:extLst>
                <a:ext uri="{FF2B5EF4-FFF2-40B4-BE49-F238E27FC236}">
                  <a16:creationId xmlns:a16="http://schemas.microsoft.com/office/drawing/2014/main" id="{454EC65F-9461-4D3A-AD62-5A0132ABA328}"/>
                </a:ext>
              </a:extLst>
            </p:cNvPr>
            <p:cNvSpPr/>
            <p:nvPr/>
          </p:nvSpPr>
          <p:spPr>
            <a:xfrm>
              <a:off x="-326782" y="192923"/>
              <a:ext cx="3464645" cy="809853"/>
            </a:xfrm>
            <a:prstGeom prst="flowChartTerminator">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9Slide03 SFU Futura_12" panose="020B0604020202020204" charset="0"/>
                  <a:cs typeface="Arial" panose="020B0604020202020204" pitchFamily="34" charset="0"/>
                </a:rPr>
                <a:t>NỘI DUNG CHÍNH</a:t>
              </a:r>
              <a:endParaRPr lang="en-US" sz="3600" b="1" dirty="0">
                <a:solidFill>
                  <a:schemeClr val="bg1"/>
                </a:solidFill>
                <a:latin typeface="#9Slide03 SFU Futura_12" panose="020B0604020202020204" charset="0"/>
                <a:cs typeface="Arial" panose="020B0604020202020204" pitchFamily="34" charset="0"/>
              </a:endParaRPr>
            </a:p>
          </p:txBody>
        </p:sp>
        <p:pic>
          <p:nvPicPr>
            <p:cNvPr id="29" name="Picture 28">
              <a:extLst>
                <a:ext uri="{FF2B5EF4-FFF2-40B4-BE49-F238E27FC236}">
                  <a16:creationId xmlns:a16="http://schemas.microsoft.com/office/drawing/2014/main" id="{DC0502AE-5658-4CEE-96B3-BC6EFE8B1D42}"/>
                </a:ext>
              </a:extLst>
            </p:cNvPr>
            <p:cNvPicPr>
              <a:picLocks noChangeAspect="1"/>
            </p:cNvPicPr>
            <p:nvPr/>
          </p:nvPicPr>
          <p:blipFill>
            <a:blip r:embed="rId2"/>
            <a:stretch>
              <a:fillRect/>
            </a:stretch>
          </p:blipFill>
          <p:spPr>
            <a:xfrm>
              <a:off x="-632751" y="-5892"/>
              <a:ext cx="917905" cy="1207481"/>
            </a:xfrm>
            <a:prstGeom prst="rect">
              <a:avLst/>
            </a:prstGeom>
          </p:spPr>
        </p:pic>
      </p:grpSp>
      <p:pic>
        <p:nvPicPr>
          <p:cNvPr id="30"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197364" y="1077999"/>
            <a:ext cx="771524" cy="102388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7">
            <a:extLst>
              <a:ext uri="{FF2B5EF4-FFF2-40B4-BE49-F238E27FC236}">
                <a16:creationId xmlns:a16="http://schemas.microsoft.com/office/drawing/2014/main" id="{9C8CB8A0-CA76-4A71-B990-0741CE8ED4AB}"/>
              </a:ext>
            </a:extLst>
          </p:cNvPr>
          <p:cNvSpPr/>
          <p:nvPr/>
        </p:nvSpPr>
        <p:spPr>
          <a:xfrm>
            <a:off x="931722" y="1275871"/>
            <a:ext cx="5170851" cy="705522"/>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9Slide03 SFU Futura_12" panose="00000400000000000000" pitchFamily="2" charset="0"/>
                <a:cs typeface="Arial" panose="020B0604020202020204" pitchFamily="34" charset="0"/>
              </a:rPr>
              <a:t>Vị</a:t>
            </a:r>
            <a:r>
              <a:rPr lang="en-US" sz="3200" b="1" dirty="0" smtClean="0">
                <a:solidFill>
                  <a:srgbClr val="FF0000"/>
                </a:solidFill>
                <a:latin typeface="#9Slide03 SFU Futura_12" panose="00000400000000000000" pitchFamily="2" charset="0"/>
                <a:cs typeface="Arial" panose="020B0604020202020204" pitchFamily="34" charset="0"/>
              </a:rPr>
              <a:t> </a:t>
            </a:r>
            <a:r>
              <a:rPr lang="en-US" sz="3200" b="1" dirty="0" err="1" smtClean="0">
                <a:solidFill>
                  <a:srgbClr val="FF0000"/>
                </a:solidFill>
                <a:latin typeface="#9Slide03 SFU Futura_12" panose="00000400000000000000" pitchFamily="2" charset="0"/>
                <a:cs typeface="Arial" panose="020B0604020202020204" pitchFamily="34" charset="0"/>
              </a:rPr>
              <a:t>trí</a:t>
            </a:r>
            <a:r>
              <a:rPr lang="en-US" sz="3200" b="1" dirty="0" smtClean="0">
                <a:solidFill>
                  <a:srgbClr val="FF0000"/>
                </a:solidFill>
                <a:latin typeface="#9Slide03 SFU Futura_12" panose="00000400000000000000" pitchFamily="2" charset="0"/>
                <a:cs typeface="Arial" panose="020B0604020202020204" pitchFamily="34" charset="0"/>
              </a:rPr>
              <a:t>, </a:t>
            </a:r>
            <a:r>
              <a:rPr lang="en-US" sz="3200" b="1" dirty="0" err="1" smtClean="0">
                <a:solidFill>
                  <a:srgbClr val="FF0000"/>
                </a:solidFill>
                <a:latin typeface="#9Slide03 SFU Futura_12" panose="00000400000000000000" pitchFamily="2" charset="0"/>
                <a:cs typeface="Arial" panose="020B0604020202020204" pitchFamily="34" charset="0"/>
              </a:rPr>
              <a:t>hình</a:t>
            </a:r>
            <a:r>
              <a:rPr lang="en-US" sz="3200" b="1" dirty="0" smtClean="0">
                <a:solidFill>
                  <a:srgbClr val="FF0000"/>
                </a:solidFill>
                <a:latin typeface="#9Slide03 SFU Futura_12" panose="00000400000000000000" pitchFamily="2" charset="0"/>
                <a:cs typeface="Arial" panose="020B0604020202020204" pitchFamily="34" charset="0"/>
              </a:rPr>
              <a:t> </a:t>
            </a:r>
            <a:r>
              <a:rPr lang="en-US" sz="3200" b="1" dirty="0" err="1" smtClean="0">
                <a:solidFill>
                  <a:srgbClr val="FF0000"/>
                </a:solidFill>
                <a:latin typeface="#9Slide03 SFU Futura_12" panose="00000400000000000000" pitchFamily="2" charset="0"/>
                <a:cs typeface="Arial" panose="020B0604020202020204" pitchFamily="34" charset="0"/>
              </a:rPr>
              <a:t>dạng</a:t>
            </a:r>
            <a:r>
              <a:rPr lang="en-US" sz="3200" b="1" dirty="0" smtClean="0">
                <a:solidFill>
                  <a:srgbClr val="FF0000"/>
                </a:solidFill>
                <a:latin typeface="#9Slide03 SFU Futura_12" panose="00000400000000000000" pitchFamily="2" charset="0"/>
                <a:cs typeface="Arial" panose="020B0604020202020204" pitchFamily="34" charset="0"/>
              </a:rPr>
              <a:t>, </a:t>
            </a:r>
            <a:r>
              <a:rPr lang="en-US" sz="3200" b="1" dirty="0" err="1" smtClean="0">
                <a:solidFill>
                  <a:srgbClr val="FF0000"/>
                </a:solidFill>
                <a:latin typeface="#9Slide03 SFU Futura_12" panose="00000400000000000000" pitchFamily="2" charset="0"/>
                <a:cs typeface="Arial" panose="020B0604020202020204" pitchFamily="34" charset="0"/>
              </a:rPr>
              <a:t>kích</a:t>
            </a:r>
            <a:r>
              <a:rPr lang="en-US" sz="3200" b="1" dirty="0" smtClean="0">
                <a:solidFill>
                  <a:srgbClr val="FF0000"/>
                </a:solidFill>
                <a:latin typeface="#9Slide03 SFU Futura_12" panose="00000400000000000000" pitchFamily="2" charset="0"/>
                <a:cs typeface="Arial" panose="020B0604020202020204" pitchFamily="34" charset="0"/>
              </a:rPr>
              <a:t> </a:t>
            </a:r>
            <a:r>
              <a:rPr lang="en-US" sz="3200" b="1" dirty="0" err="1" smtClean="0">
                <a:solidFill>
                  <a:srgbClr val="FF0000"/>
                </a:solidFill>
                <a:latin typeface="#9Slide03 SFU Futura_12" panose="00000400000000000000" pitchFamily="2" charset="0"/>
                <a:cs typeface="Arial" panose="020B0604020202020204" pitchFamily="34" charset="0"/>
              </a:rPr>
              <a:t>thước</a:t>
            </a:r>
            <a:endParaRPr lang="en-US" sz="3200" b="1" dirty="0">
              <a:solidFill>
                <a:srgbClr val="FF0000"/>
              </a:solidFill>
              <a:latin typeface="#9Slide03 SFU Futura_12" panose="00000400000000000000" pitchFamily="2" charset="0"/>
              <a:cs typeface="Arial" panose="020B0604020202020204" pitchFamily="34" charset="0"/>
            </a:endParaRPr>
          </a:p>
        </p:txBody>
      </p:sp>
      <p:graphicFrame>
        <p:nvGraphicFramePr>
          <p:cNvPr id="33" name="Table 32"/>
          <p:cNvGraphicFramePr>
            <a:graphicFrameLocks noGrp="1"/>
          </p:cNvGraphicFramePr>
          <p:nvPr>
            <p:extLst>
              <p:ext uri="{D42A27DB-BD31-4B8C-83A1-F6EECF244321}">
                <p14:modId xmlns:p14="http://schemas.microsoft.com/office/powerpoint/2010/main" val="1007917402"/>
              </p:ext>
            </p:extLst>
          </p:nvPr>
        </p:nvGraphicFramePr>
        <p:xfrm>
          <a:off x="197364" y="2893893"/>
          <a:ext cx="3590806" cy="420624"/>
        </p:xfrm>
        <a:graphic>
          <a:graphicData uri="http://schemas.openxmlformats.org/drawingml/2006/table">
            <a:tbl>
              <a:tblPr>
                <a:tableStyleId>{5C22544A-7EE6-4342-B048-85BDC9FD1C3A}</a:tableStyleId>
              </a:tblPr>
              <a:tblGrid>
                <a:gridCol w="3590806">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Thuộc</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lục</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địa</a:t>
                      </a:r>
                      <a:r>
                        <a:rPr lang="en-US" sz="2400" b="1" baseline="0" dirty="0" smtClean="0">
                          <a:effectLst/>
                          <a:latin typeface="#9Slide03 SFU Futura_12" panose="020B0604020202020204" charset="0"/>
                        </a:rPr>
                        <a:t>: </a:t>
                      </a:r>
                      <a:r>
                        <a:rPr lang="en-US" sz="2400" b="1" baseline="0" dirty="0" smtClean="0">
                          <a:effectLst/>
                          <a:latin typeface="#9Slide03 SFU Futura_12" panose="020B0604020202020204" charset="0"/>
                          <a:ea typeface="Tahoma" panose="020B0604030504040204" pitchFamily="34" charset="0"/>
                        </a:rPr>
                        <a:t>Á -</a:t>
                      </a:r>
                      <a:r>
                        <a:rPr lang="en-US" sz="2400" b="1" baseline="0" dirty="0" err="1" smtClean="0">
                          <a:effectLst/>
                          <a:latin typeface="#9Slide03 SFU Futura_12" panose="020B0604020202020204" charset="0"/>
                          <a:ea typeface="Tahoma" panose="020B0604030504040204" pitchFamily="34" charset="0"/>
                        </a:rPr>
                        <a:t>Âu</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586173770"/>
              </p:ext>
            </p:extLst>
          </p:nvPr>
        </p:nvGraphicFramePr>
        <p:xfrm>
          <a:off x="197800" y="3406915"/>
          <a:ext cx="4162305" cy="420624"/>
        </p:xfrm>
        <a:graphic>
          <a:graphicData uri="http://schemas.openxmlformats.org/drawingml/2006/table">
            <a:tbl>
              <a:tblPr>
                <a:tableStyleId>{5C22544A-7EE6-4342-B048-85BDC9FD1C3A}</a:tableStyleId>
              </a:tblPr>
              <a:tblGrid>
                <a:gridCol w="4162305">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a:t>
                      </a:r>
                      <a:r>
                        <a:rPr lang="en-US" sz="2400" b="1" baseline="0" dirty="0" smtClean="0">
                          <a:effectLst/>
                          <a:latin typeface="#9Slide03 SFU Futura_12" panose="020B0604020202020204" charset="0"/>
                        </a:rPr>
                        <a:t> </a:t>
                      </a:r>
                      <a:r>
                        <a:rPr lang="en-US" sz="2400" b="1" dirty="0" err="1" smtClean="0">
                          <a:effectLst/>
                          <a:latin typeface="#9Slide03 SFU Futura_12" panose="020B0604020202020204" charset="0"/>
                        </a:rPr>
                        <a:t>Vĩ</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độ</a:t>
                      </a:r>
                      <a:r>
                        <a:rPr lang="en-US" sz="2400" b="1" baseline="0" dirty="0" smtClean="0">
                          <a:effectLst/>
                          <a:latin typeface="#9Slide03 SFU Futura_12" panose="020B0604020202020204" charset="0"/>
                        </a:rPr>
                        <a:t>: 36</a:t>
                      </a:r>
                      <a:r>
                        <a:rPr lang="en-US" sz="2400" b="1" baseline="30000" dirty="0" smtClean="0">
                          <a:effectLst/>
                          <a:latin typeface="#9Slide03 SFU Futura_12" panose="020B0604020202020204" charset="0"/>
                        </a:rPr>
                        <a:t>0</a:t>
                      </a:r>
                      <a:r>
                        <a:rPr lang="en-US" sz="2400" b="1" baseline="0" dirty="0" smtClean="0">
                          <a:effectLst/>
                          <a:latin typeface="#9Slide03 SFU Futura_12" panose="020B0604020202020204" charset="0"/>
                        </a:rPr>
                        <a:t>B </a:t>
                      </a:r>
                      <a:r>
                        <a:rPr lang="en-US" sz="2400" b="1" baseline="0" dirty="0" err="1" smtClean="0">
                          <a:effectLst/>
                          <a:latin typeface="#9Slide03 SFU Futura_12" panose="020B0604020202020204" charset="0"/>
                        </a:rPr>
                        <a:t>đến</a:t>
                      </a:r>
                      <a:r>
                        <a:rPr lang="en-US" sz="2400" b="1" baseline="0" dirty="0" smtClean="0">
                          <a:effectLst/>
                          <a:latin typeface="#9Slide03 SFU Futura_12" panose="020B0604020202020204" charset="0"/>
                        </a:rPr>
                        <a:t> 71</a:t>
                      </a:r>
                      <a:r>
                        <a:rPr lang="en-US" sz="2400" b="1" baseline="30000" dirty="0" smtClean="0">
                          <a:effectLst/>
                          <a:latin typeface="#9Slide03 SFU Futura_12" panose="020B0604020202020204" charset="0"/>
                        </a:rPr>
                        <a:t>0</a:t>
                      </a:r>
                      <a:r>
                        <a:rPr lang="en-US" sz="2400" b="1" baseline="0" dirty="0" smtClean="0">
                          <a:effectLst/>
                          <a:latin typeface="#9Slide03 SFU Futura_12" panose="020B0604020202020204" charset="0"/>
                        </a:rPr>
                        <a:t>B</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
        <p:nvSpPr>
          <p:cNvPr id="20" name="Rectangle 19"/>
          <p:cNvSpPr/>
          <p:nvPr/>
        </p:nvSpPr>
        <p:spPr>
          <a:xfrm>
            <a:off x="1293987" y="5036959"/>
            <a:ext cx="3432707" cy="1815882"/>
          </a:xfrm>
          <a:prstGeom prst="rect">
            <a:avLst/>
          </a:prstGeom>
        </p:spPr>
        <p:txBody>
          <a:bodyPr wrap="square">
            <a:spAutoFit/>
          </a:bodyPr>
          <a:lstStyle/>
          <a:p>
            <a:pPr algn="just"/>
            <a:r>
              <a:rPr lang="nl-NL" sz="2800" b="1" dirty="0">
                <a:solidFill>
                  <a:srgbClr val="0033CC"/>
                </a:solidFill>
                <a:latin typeface="#9Slide03 SFU Futura_12" panose="020B0604020202020204" charset="0"/>
                <a:ea typeface="Tahoma" panose="020B0604030504040204" pitchFamily="34" charset="0"/>
              </a:rPr>
              <a:t>Phần lớn nằm trong đới ôn hòa. Phân hóa theo chiều Đông – Tây; Bắc – Nam</a:t>
            </a:r>
            <a:endParaRPr lang="en-US" sz="2800" b="1" dirty="0">
              <a:solidFill>
                <a:srgbClr val="0033CC"/>
              </a:solidFill>
              <a:latin typeface="#9Slide03 SFU Futura_12" panose="020B0604020202020204" charset="0"/>
            </a:endParaRPr>
          </a:p>
        </p:txBody>
      </p:sp>
      <p:sp>
        <p:nvSpPr>
          <p:cNvPr id="36" name="Rectangle 35"/>
          <p:cNvSpPr/>
          <p:nvPr/>
        </p:nvSpPr>
        <p:spPr>
          <a:xfrm>
            <a:off x="-263737" y="3862327"/>
            <a:ext cx="4990867" cy="535531"/>
          </a:xfrm>
          <a:prstGeom prst="rect">
            <a:avLst/>
          </a:prstGeom>
        </p:spPr>
        <p:txBody>
          <a:bodyPr wrap="square">
            <a:spAutoFit/>
          </a:bodyPr>
          <a:lstStyle/>
          <a:p>
            <a:pPr marL="408940" marR="0">
              <a:lnSpc>
                <a:spcPct val="120000"/>
              </a:lnSpc>
              <a:spcBef>
                <a:spcPts val="0"/>
              </a:spcBef>
              <a:spcAft>
                <a:spcPts val="0"/>
              </a:spcAft>
            </a:pPr>
            <a:r>
              <a:rPr lang="nl-NL" sz="2400" b="1" dirty="0" smtClean="0">
                <a:latin typeface="#9Slide03 SFU Futura_12" panose="020B0604020202020204" charset="0"/>
                <a:ea typeface="Times New Roman" panose="02020603050405020304" pitchFamily="18" charset="0"/>
                <a:cs typeface="Times New Roman" panose="02020603050405020304" pitchFamily="18" charset="0"/>
              </a:rPr>
              <a:t>-  </a:t>
            </a:r>
            <a:r>
              <a:rPr lang="nl-NL" sz="2400" b="1" dirty="0">
                <a:latin typeface="#9Slide03 SFU Futura_12" panose="020B0604020202020204" charset="0"/>
                <a:ea typeface="Times New Roman" panose="02020603050405020304" pitchFamily="18" charset="0"/>
                <a:cs typeface="Times New Roman" panose="02020603050405020304" pitchFamily="18" charset="0"/>
              </a:rPr>
              <a:t>Ba mặt giáp biển và đại </a:t>
            </a:r>
            <a:r>
              <a:rPr lang="nl-NL" sz="2400" b="1" dirty="0" smtClean="0">
                <a:latin typeface="#9Slide03 SFU Futura_12" panose="020B0604020202020204" charset="0"/>
                <a:ea typeface="Times New Roman" panose="02020603050405020304" pitchFamily="18" charset="0"/>
                <a:cs typeface="Times New Roman" panose="02020603050405020304" pitchFamily="18" charset="0"/>
              </a:rPr>
              <a:t>dương</a:t>
            </a:r>
            <a:endParaRPr lang="en-US" sz="2400" b="1" dirty="0">
              <a:latin typeface="#9Slide03 SFU Futura_12" panose="020B0604020202020204" charset="0"/>
              <a:ea typeface="Times New Roman" panose="02020603050405020304" pitchFamily="18" charset="0"/>
            </a:endParaRPr>
          </a:p>
        </p:txBody>
      </p:sp>
      <p:pic>
        <p:nvPicPr>
          <p:cNvPr id="38" name="Picture 4" descr="Thêm 31 bệnh nhân có xét nghiệm âm tính từ lần 2 trở lên | ĐÀI PHÁT THANH  VÀ TRUYỀN HÌNH BÌNH DƯƠNG"/>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6641" t="25124" r="6895" b="22755"/>
          <a:stretch/>
        </p:blipFill>
        <p:spPr bwMode="auto">
          <a:xfrm>
            <a:off x="278985" y="5516636"/>
            <a:ext cx="923613" cy="556758"/>
          </a:xfrm>
          <a:prstGeom prst="rect">
            <a:avLst/>
          </a:prstGeom>
          <a:noFill/>
          <a:ln>
            <a:noFill/>
          </a:ln>
          <a:extLst/>
        </p:spPr>
      </p:pic>
      <p:pic>
        <p:nvPicPr>
          <p:cNvPr id="6146" name="Picture 2" descr="Máy Tính Biểu Tượng Bông Tuyết - bông tuyết png tải về - Miễn phí trong  suốt Lá png Tải về."/>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7519" r="26982"/>
          <a:stretch/>
        </p:blipFill>
        <p:spPr bwMode="auto">
          <a:xfrm>
            <a:off x="4847992" y="4914862"/>
            <a:ext cx="1301698" cy="15893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cean Wave Emoji Sticker! Get your favorite emoji stickers and magnets at  StuckonEmojis.com #emoji | Emoji stickers, Wave emoji, Wav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0025" y="2801495"/>
            <a:ext cx="1432379" cy="144192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63737" y="4420227"/>
            <a:ext cx="5462102" cy="535531"/>
          </a:xfrm>
          <a:prstGeom prst="rect">
            <a:avLst/>
          </a:prstGeom>
        </p:spPr>
        <p:txBody>
          <a:bodyPr wrap="square">
            <a:spAutoFit/>
          </a:bodyPr>
          <a:lstStyle/>
          <a:p>
            <a:pPr marL="408940" marR="0">
              <a:lnSpc>
                <a:spcPct val="120000"/>
              </a:lnSpc>
              <a:spcBef>
                <a:spcPts val="0"/>
              </a:spcBef>
              <a:spcAft>
                <a:spcPts val="0"/>
              </a:spcAft>
            </a:pPr>
            <a:r>
              <a:rPr lang="nl-NL" sz="2400" b="1" dirty="0" smtClean="0">
                <a:latin typeface="#9Slide03 SFU Futura_12" panose="020B0604020202020204" charset="0"/>
                <a:ea typeface="Tahoma" panose="020B0604030504040204" pitchFamily="34" charset="0"/>
              </a:rPr>
              <a:t>-  Ranh </a:t>
            </a:r>
            <a:r>
              <a:rPr lang="nl-NL" sz="2400" b="1" dirty="0">
                <a:latin typeface="#9Slide03 SFU Futura_12" panose="020B0604020202020204" charset="0"/>
                <a:ea typeface="Tahoma" panose="020B0604030504040204" pitchFamily="34" charset="0"/>
              </a:rPr>
              <a:t>giới với châu </a:t>
            </a:r>
            <a:r>
              <a:rPr lang="nl-NL" sz="2400" b="1" dirty="0" smtClean="0">
                <a:latin typeface="#9Slide03 SFU Futura_12" panose="020B0604020202020204" charset="0"/>
                <a:ea typeface="Tahoma" panose="020B0604030504040204" pitchFamily="34" charset="0"/>
              </a:rPr>
              <a:t>Á: dãy </a:t>
            </a:r>
            <a:r>
              <a:rPr lang="nl-NL" sz="2400" b="1" dirty="0">
                <a:latin typeface="#9Slide03 SFU Futura_12" panose="020B0604020202020204" charset="0"/>
                <a:ea typeface="Tahoma" panose="020B0604030504040204" pitchFamily="34" charset="0"/>
              </a:rPr>
              <a:t>U-ran</a:t>
            </a:r>
            <a:endParaRPr lang="en-US" sz="2400" b="1" dirty="0">
              <a:latin typeface="#9Slide03 SFU Futura_12" panose="020B0604020202020204" charset="0"/>
            </a:endParaRPr>
          </a:p>
        </p:txBody>
      </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8680" y="0"/>
            <a:ext cx="5947725" cy="6504237"/>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918662525"/>
              </p:ext>
            </p:extLst>
          </p:nvPr>
        </p:nvGraphicFramePr>
        <p:xfrm>
          <a:off x="7693975" y="6507480"/>
          <a:ext cx="3111437" cy="350520"/>
        </p:xfrm>
        <a:graphic>
          <a:graphicData uri="http://schemas.openxmlformats.org/drawingml/2006/table">
            <a:tbl>
              <a:tblPr>
                <a:tableStyleId>{5C22544A-7EE6-4342-B048-85BDC9FD1C3A}</a:tableStyleId>
              </a:tblPr>
              <a:tblGrid>
                <a:gridCol w="3111437">
                  <a:extLst>
                    <a:ext uri="{9D8B030D-6E8A-4147-A177-3AD203B41FA5}">
                      <a16:colId xmlns:a16="http://schemas.microsoft.com/office/drawing/2014/main" val="4061028528"/>
                    </a:ext>
                  </a:extLst>
                </a:gridCol>
              </a:tblGrid>
              <a:tr h="0">
                <a:tc>
                  <a:txBody>
                    <a:bodyPr/>
                    <a:lstStyle/>
                    <a:p>
                      <a:pPr marL="0" marR="0" indent="0" algn="ctr">
                        <a:lnSpc>
                          <a:spcPct val="115000"/>
                        </a:lnSpc>
                        <a:spcBef>
                          <a:spcPts val="0"/>
                        </a:spcBef>
                        <a:spcAft>
                          <a:spcPts val="0"/>
                        </a:spcAft>
                        <a:buFontTx/>
                        <a:buNone/>
                      </a:pPr>
                      <a:r>
                        <a:rPr lang="en-US" sz="2000" b="1" dirty="0" err="1" smtClean="0">
                          <a:effectLst/>
                          <a:latin typeface="#9Slide03 SFU Futura_12" panose="020B0604020202020204" charset="0"/>
                          <a:ea typeface="+mn-ea"/>
                        </a:rPr>
                        <a:t>Bản</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đồ</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tự</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nhiên</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châu</a:t>
                      </a:r>
                      <a:r>
                        <a:rPr lang="en-US" sz="2000" b="1" baseline="0" dirty="0" smtClean="0">
                          <a:effectLst/>
                          <a:latin typeface="#9Slide03 SFU Futura_12" panose="020B0604020202020204" charset="0"/>
                          <a:ea typeface="+mn-ea"/>
                        </a:rPr>
                        <a:t> </a:t>
                      </a:r>
                      <a:r>
                        <a:rPr lang="en-US" sz="2000" b="1" baseline="0" dirty="0" err="1" smtClean="0">
                          <a:effectLst/>
                          <a:latin typeface="#9Slide03 SFU Futura_12" panose="020B0604020202020204" charset="0"/>
                          <a:ea typeface="+mn-ea"/>
                        </a:rPr>
                        <a:t>Âu</a:t>
                      </a:r>
                      <a:endParaRPr lang="en-US" sz="18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
        <p:nvSpPr>
          <p:cNvPr id="2" name="Oval 1"/>
          <p:cNvSpPr/>
          <p:nvPr/>
        </p:nvSpPr>
        <p:spPr>
          <a:xfrm rot="19718533">
            <a:off x="10967320" y="1015515"/>
            <a:ext cx="669474" cy="25165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17157722"/>
              </p:ext>
            </p:extLst>
          </p:nvPr>
        </p:nvGraphicFramePr>
        <p:xfrm>
          <a:off x="197364" y="2025789"/>
          <a:ext cx="5986466" cy="771144"/>
        </p:xfrm>
        <a:graphic>
          <a:graphicData uri="http://schemas.openxmlformats.org/drawingml/2006/table">
            <a:tbl>
              <a:tblPr>
                <a:tableStyleId>{5C22544A-7EE6-4342-B048-85BDC9FD1C3A}</a:tableStyleId>
              </a:tblPr>
              <a:tblGrid>
                <a:gridCol w="5986466">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400" b="1" dirty="0" smtClean="0">
                          <a:effectLst/>
                          <a:latin typeface="#9Slide03 SFU Futura_12" panose="020B0604020202020204" charset="0"/>
                        </a:rPr>
                        <a:t>- </a:t>
                      </a:r>
                      <a:r>
                        <a:rPr lang="en-US" sz="2400" b="1" dirty="0" err="1" smtClean="0">
                          <a:effectLst/>
                          <a:latin typeface="#9Slide03 SFU Futura_12" panose="020B0604020202020204" charset="0"/>
                        </a:rPr>
                        <a:t>Diện</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tích</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khá</a:t>
                      </a:r>
                      <a:r>
                        <a:rPr lang="en-US" sz="2400" b="1" baseline="0" dirty="0" smtClean="0">
                          <a:effectLst/>
                          <a:latin typeface="#9Slide03 SFU Futura_12" panose="020B0604020202020204" charset="0"/>
                        </a:rPr>
                        <a:t> </a:t>
                      </a:r>
                      <a:r>
                        <a:rPr lang="en-US" sz="2400" b="1" baseline="0" dirty="0" err="1" smtClean="0">
                          <a:effectLst/>
                          <a:latin typeface="#9Slide03 SFU Futura_12" panose="020B0604020202020204" charset="0"/>
                        </a:rPr>
                        <a:t>nhỏ</a:t>
                      </a:r>
                      <a:r>
                        <a:rPr lang="en-US" sz="2400" b="1" baseline="0" dirty="0" smtClean="0">
                          <a:effectLst/>
                          <a:latin typeface="#9Slide03 SFU Futura_12" panose="020B0604020202020204" charset="0"/>
                        </a:rPr>
                        <a:t>: 10,5 </a:t>
                      </a:r>
                      <a:r>
                        <a:rPr lang="en-US" sz="2400" b="1" baseline="0" dirty="0" err="1" smtClean="0">
                          <a:effectLst/>
                          <a:latin typeface="#9Slide03 SFU Futura_12" panose="020B0604020202020204" charset="0"/>
                        </a:rPr>
                        <a:t>triệu</a:t>
                      </a:r>
                      <a:r>
                        <a:rPr lang="en-US" sz="2400" b="1" baseline="0" dirty="0" smtClean="0">
                          <a:effectLst/>
                          <a:latin typeface="#9Slide03 SFU Futura_12" panose="020B0604020202020204" charset="0"/>
                        </a:rPr>
                        <a:t> km</a:t>
                      </a:r>
                      <a:r>
                        <a:rPr lang="en-US" sz="2400" b="1" baseline="30000" dirty="0" smtClean="0">
                          <a:effectLst/>
                          <a:latin typeface="#9Slide03 SFU Futura_12" panose="020B0604020202020204" charset="0"/>
                        </a:rPr>
                        <a:t>2</a:t>
                      </a:r>
                      <a:r>
                        <a:rPr lang="en-US" sz="2400" b="1" baseline="0" dirty="0" smtClean="0">
                          <a:effectLst/>
                          <a:latin typeface="#9Slide03 SFU Futura_12" panose="020B0604020202020204" charset="0"/>
                        </a:rPr>
                        <a:t> </a:t>
                      </a:r>
                      <a:r>
                        <a:rPr lang="en-US" sz="2000" b="1" baseline="0" dirty="0" smtClean="0">
                          <a:effectLst/>
                          <a:latin typeface="#9Slide03 SFU Futura_12" panose="020B0604020202020204" charset="0"/>
                        </a:rPr>
                        <a:t>(</a:t>
                      </a:r>
                      <a:r>
                        <a:rPr lang="en-US" sz="2000" b="1" baseline="0" dirty="0" err="1" smtClean="0">
                          <a:effectLst/>
                          <a:latin typeface="#9Slide03 SFU Futura_12" panose="020B0604020202020204" charset="0"/>
                        </a:rPr>
                        <a:t>chỉ</a:t>
                      </a:r>
                      <a:r>
                        <a:rPr lang="en-US" sz="2000" b="1" baseline="0" dirty="0" smtClean="0">
                          <a:effectLst/>
                          <a:latin typeface="#9Slide03 SFU Futura_12" panose="020B0604020202020204" charset="0"/>
                        </a:rPr>
                        <a:t> </a:t>
                      </a:r>
                      <a:r>
                        <a:rPr lang="en-US" sz="2000" b="1" baseline="0" dirty="0" err="1" smtClean="0">
                          <a:effectLst/>
                          <a:latin typeface="#9Slide03 SFU Futura_12" panose="020B0604020202020204" charset="0"/>
                        </a:rPr>
                        <a:t>lớn</a:t>
                      </a:r>
                      <a:r>
                        <a:rPr lang="en-US" sz="2000" b="1" baseline="0" dirty="0" smtClean="0">
                          <a:effectLst/>
                          <a:latin typeface="#9Slide03 SFU Futura_12" panose="020B0604020202020204" charset="0"/>
                        </a:rPr>
                        <a:t> </a:t>
                      </a:r>
                      <a:r>
                        <a:rPr lang="en-US" sz="2000" b="1" baseline="0" dirty="0" err="1" smtClean="0">
                          <a:effectLst/>
                          <a:latin typeface="#9Slide03 SFU Futura_12" panose="020B0604020202020204" charset="0"/>
                        </a:rPr>
                        <a:t>hơn</a:t>
                      </a:r>
                      <a:r>
                        <a:rPr lang="en-US" sz="2000" b="1" baseline="0" dirty="0" smtClean="0">
                          <a:effectLst/>
                          <a:latin typeface="#9Slide03 SFU Futura_12" panose="020B0604020202020204" charset="0"/>
                        </a:rPr>
                        <a:t> </a:t>
                      </a:r>
                      <a:r>
                        <a:rPr lang="en-US" sz="2000" b="1" baseline="0" dirty="0" err="1" smtClean="0">
                          <a:effectLst/>
                          <a:latin typeface="#9Slide03 SFU Futura_12" panose="020B0604020202020204" charset="0"/>
                        </a:rPr>
                        <a:t>châu</a:t>
                      </a:r>
                      <a:r>
                        <a:rPr lang="en-US" sz="2000" b="1" baseline="0" dirty="0" smtClean="0">
                          <a:effectLst/>
                          <a:latin typeface="#9Slide03 SFU Futura_12" panose="020B0604020202020204" charset="0"/>
                        </a:rPr>
                        <a:t> </a:t>
                      </a:r>
                      <a:r>
                        <a:rPr lang="en-US" sz="2000" b="1" baseline="0" dirty="0" err="1" smtClean="0">
                          <a:effectLst/>
                          <a:latin typeface="#9Slide03 SFU Futura_12" panose="020B0604020202020204" charset="0"/>
                        </a:rPr>
                        <a:t>Đại</a:t>
                      </a:r>
                      <a:r>
                        <a:rPr lang="en-US" sz="2000" b="1" baseline="0" dirty="0" smtClean="0">
                          <a:effectLst/>
                          <a:latin typeface="#9Slide03 SFU Futura_12" panose="020B0604020202020204" charset="0"/>
                        </a:rPr>
                        <a:t> </a:t>
                      </a:r>
                      <a:r>
                        <a:rPr lang="en-US" sz="2000" b="1" baseline="0" dirty="0" err="1" smtClean="0">
                          <a:effectLst/>
                          <a:latin typeface="#9Slide03 SFU Futura_12" panose="020B0604020202020204" charset="0"/>
                        </a:rPr>
                        <a:t>Dương</a:t>
                      </a:r>
                      <a:r>
                        <a:rPr lang="en-US" sz="2000" b="1" baseline="0" dirty="0" smtClean="0">
                          <a:effectLst/>
                          <a:latin typeface="#9Slide03 SFU Futura_12" panose="020B0604020202020204" charset="0"/>
                        </a:rPr>
                        <a:t>)</a:t>
                      </a:r>
                      <a:endParaRPr lang="en-US" sz="18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Tree>
    <p:extLst>
      <p:ext uri="{BB962C8B-B14F-4D97-AF65-F5344CB8AC3E}">
        <p14:creationId xmlns:p14="http://schemas.microsoft.com/office/powerpoint/2010/main" val="49806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500"/>
                                        <p:tgtEl>
                                          <p:spTgt spid="61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6146"/>
                                        </p:tgtEl>
                                        <p:attrNameLst>
                                          <p:attrName>style.visibility</p:attrName>
                                        </p:attrNameLst>
                                      </p:cBhvr>
                                      <p:to>
                                        <p:strVal val="visible"/>
                                      </p:to>
                                    </p:set>
                                    <p:animEffect transition="in" filter="fade">
                                      <p:cBhvr>
                                        <p:cTn id="3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6"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0747" y="3563381"/>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D6CE6303-3C40-4361-9869-64BB994762E1}"/>
              </a:ext>
            </a:extLst>
          </p:cNvPr>
          <p:cNvSpPr/>
          <p:nvPr/>
        </p:nvSpPr>
        <p:spPr>
          <a:xfrm>
            <a:off x="2149826" y="1294597"/>
            <a:ext cx="3162941" cy="10089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70C0"/>
                </a:solidFill>
                <a:latin typeface="#9Slide03 SFU Futura_12" panose="020B0604020202020204" charset="0"/>
                <a:cs typeface="Arial" panose="020B0604020202020204" pitchFamily="34" charset="0"/>
              </a:rPr>
              <a:t>TRÒ CHƠI</a:t>
            </a:r>
            <a:endParaRPr lang="en-US" sz="7200" b="1" dirty="0">
              <a:solidFill>
                <a:srgbClr val="0070C0"/>
              </a:solidFill>
              <a:latin typeface="#9Slide03 SFU Futura_12" panose="020B0604020202020204" charset="0"/>
              <a:cs typeface="Arial" panose="020B0604020202020204" pitchFamily="34" charset="0"/>
            </a:endParaRPr>
          </a:p>
        </p:txBody>
      </p:sp>
      <p:sp>
        <p:nvSpPr>
          <p:cNvPr id="11" name="Rectangle: Rounded Corners 7">
            <a:extLst>
              <a:ext uri="{FF2B5EF4-FFF2-40B4-BE49-F238E27FC236}">
                <a16:creationId xmlns:a16="http://schemas.microsoft.com/office/drawing/2014/main" id="{D6CE6303-3C40-4361-9869-64BB994762E1}"/>
              </a:ext>
            </a:extLst>
          </p:cNvPr>
          <p:cNvSpPr/>
          <p:nvPr/>
        </p:nvSpPr>
        <p:spPr>
          <a:xfrm>
            <a:off x="156454" y="2177044"/>
            <a:ext cx="7463219" cy="1312455"/>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1DB920"/>
                </a:solidFill>
                <a:latin typeface="#9Slide03 SFU Futura_12" panose="020B0604020202020204" charset="0"/>
                <a:cs typeface="Arial" panose="020B0604020202020204" pitchFamily="34" charset="0"/>
              </a:rPr>
              <a:t>TÌM TỪ KHÓA</a:t>
            </a:r>
            <a:endParaRPr lang="en-US" sz="8800" b="1" dirty="0">
              <a:solidFill>
                <a:srgbClr val="1DB920"/>
              </a:solidFill>
              <a:latin typeface="#9Slide03 SFU Futura_12" panose="020B0604020202020204" charset="0"/>
              <a:cs typeface="Arial" panose="020B0604020202020204" pitchFamily="34" charset="0"/>
            </a:endParaRPr>
          </a:p>
        </p:txBody>
      </p:sp>
      <p:pic>
        <p:nvPicPr>
          <p:cNvPr id="12" name="Picture 2" descr="Những câu hỏi nên trả lời trước khi bắt đầu dự án – AP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4046" y="1016082"/>
            <a:ext cx="4872633" cy="24734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BE55959A-1F2C-46C2-9FCD-F989F5DD87B7}"/>
              </a:ext>
            </a:extLst>
          </p:cNvPr>
          <p:cNvSpPr/>
          <p:nvPr/>
        </p:nvSpPr>
        <p:spPr>
          <a:xfrm>
            <a:off x="156454" y="3648808"/>
            <a:ext cx="2027987" cy="1486886"/>
          </a:xfrm>
          <a:prstGeom prst="roundRect">
            <a:avLst/>
          </a:prstGeom>
          <a:solidFill>
            <a:srgbClr val="FDCC99"/>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nhân</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2331890" y="3648808"/>
            <a:ext cx="2029463" cy="1486886"/>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Chuẩn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bị</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giấy</a:t>
            </a:r>
            <a:r>
              <a:rPr lang="en-US" sz="2400" b="1" dirty="0" smtClean="0">
                <a:solidFill>
                  <a:schemeClr val="tx1"/>
                </a:solidFill>
                <a:latin typeface="#9Slide03 SFU Futura_12" panose="00000400000000000000" pitchFamily="2" charset="0"/>
                <a:cs typeface="Arial" panose="020B0604020202020204" pitchFamily="34" charset="0"/>
              </a:rPr>
              <a:t> note </a:t>
            </a:r>
            <a:r>
              <a:rPr lang="en-US" sz="2400" b="1" dirty="0" err="1" smtClean="0">
                <a:solidFill>
                  <a:schemeClr val="tx1"/>
                </a:solidFill>
                <a:latin typeface="#9Slide03 SFU Futura_12" panose="00000400000000000000" pitchFamily="2" charset="0"/>
                <a:cs typeface="Arial" panose="020B0604020202020204" pitchFamily="34" charset="0"/>
              </a:rPr>
              <a:t>bút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C22CBC91-7E69-41A0-A1C7-59D20020A212}"/>
              </a:ext>
            </a:extLst>
          </p:cNvPr>
          <p:cNvSpPr/>
          <p:nvPr/>
        </p:nvSpPr>
        <p:spPr>
          <a:xfrm>
            <a:off x="9672423" y="3666321"/>
            <a:ext cx="2273518" cy="1486886"/>
          </a:xfrm>
          <a:prstGeom prst="roundRect">
            <a:avLst/>
          </a:prstGeom>
          <a:solidFill>
            <a:srgbClr val="FDCC99"/>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0000400000000000000" pitchFamily="2" charset="0"/>
                <a:cs typeface="Arial" panose="020B0604020202020204" pitchFamily="34" charset="0"/>
              </a:rPr>
              <a:t>3 HS </a:t>
            </a:r>
            <a:r>
              <a:rPr lang="en-US" sz="2400" b="1" dirty="0" err="1" smtClean="0">
                <a:solidFill>
                  <a:schemeClr val="tx1"/>
                </a:solidFill>
                <a:latin typeface="#9Slide03 SFU Futura_12" panose="00000400000000000000" pitchFamily="2" charset="0"/>
                <a:cs typeface="Arial" panose="020B0604020202020204" pitchFamily="34" charset="0"/>
              </a:rPr>
              <a:t>nhanh</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và</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đúng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nhất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26" name="Picture 6" descr="Search keyword icon Royalty Free Vector Image - VectorStock"/>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6307720" y="5310234"/>
            <a:ext cx="1311953" cy="14183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836852" y="5310234"/>
            <a:ext cx="1433117" cy="154776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9" name="Rectangle 28">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30"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Rounded Corners 7">
            <a:extLst>
              <a:ext uri="{FF2B5EF4-FFF2-40B4-BE49-F238E27FC236}">
                <a16:creationId xmlns:a16="http://schemas.microsoft.com/office/drawing/2014/main" id="{BE55959A-1F2C-46C2-9FCD-F989F5DD87B7}"/>
              </a:ext>
            </a:extLst>
          </p:cNvPr>
          <p:cNvSpPr/>
          <p:nvPr/>
        </p:nvSpPr>
        <p:spPr>
          <a:xfrm>
            <a:off x="4540910" y="3666321"/>
            <a:ext cx="2174215" cy="1486886"/>
          </a:xfrm>
          <a:prstGeom prst="roundRect">
            <a:avLst/>
          </a:prstGeom>
          <a:solidFill>
            <a:srgbClr val="FDCC99"/>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Ghi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số</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tự</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a:t>
            </a:r>
            <a:r>
              <a:rPr lang="en-US" sz="2400" b="1" dirty="0">
                <a:solidFill>
                  <a:schemeClr val="tx1"/>
                </a:solidFill>
                <a:latin typeface="#9Slide03 SFU Futura_12" panose="00000400000000000000" pitchFamily="2" charset="0"/>
                <a:cs typeface="Arial" panose="020B0604020202020204" pitchFamily="34" charset="0"/>
              </a:rPr>
              <a:t> 1 </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10 </a:t>
            </a:r>
            <a:r>
              <a:rPr lang="en-US" sz="24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giấy</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note</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D5397E9F-57CE-4CBC-BF7D-C7F3ACC44961}"/>
              </a:ext>
            </a:extLst>
          </p:cNvPr>
          <p:cNvSpPr/>
          <p:nvPr/>
        </p:nvSpPr>
        <p:spPr>
          <a:xfrm>
            <a:off x="6894682" y="3666321"/>
            <a:ext cx="2522549" cy="1486886"/>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Tìm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các</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khóa</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đúng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điền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vào</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chỗ</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chấm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tương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ứng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với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các</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số</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31095" y="5207101"/>
            <a:ext cx="1581672" cy="1684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9688" y1="26406" x2="49688" y2="26406"/>
                        <a14:foregroundMark x1="49688" y1="26094" x2="49688" y2="26094"/>
                        <a14:foregroundMark x1="49219" y1="54688" x2="49219" y2="54688"/>
                        <a14:foregroundMark x1="49219" y1="54688" x2="49219" y2="54688"/>
                      </a14:backgroundRemoval>
                    </a14:imgEffect>
                  </a14:imgLayer>
                </a14:imgProps>
              </a:ext>
            </a:extLst>
          </a:blip>
          <a:srcRect l="23360" t="16719" r="23672" b="29609"/>
          <a:stretch/>
        </p:blipFill>
        <p:spPr>
          <a:xfrm>
            <a:off x="1395427" y="5249715"/>
            <a:ext cx="1578028" cy="1598975"/>
          </a:xfrm>
          <a:prstGeom prst="rect">
            <a:avLst/>
          </a:prstGeom>
        </p:spPr>
      </p:pic>
    </p:spTree>
    <p:extLst>
      <p:ext uri="{BB962C8B-B14F-4D97-AF65-F5344CB8AC3E}">
        <p14:creationId xmlns:p14="http://schemas.microsoft.com/office/powerpoint/2010/main" val="40816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1"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rketing, Find, Explore, research, network, keyword, optimization, seo,  internet, keyword research icon"/>
          <p:cNvPicPr>
            <a:picLocks noChangeAspect="1" noChangeArrowheads="1"/>
          </p:cNvPicPr>
          <p:nvPr/>
        </p:nvPicPr>
        <p:blipFill rotWithShape="1">
          <a:blip r:embed="rId3">
            <a:extLst>
              <a:ext uri="{28A0092B-C50C-407E-A947-70E740481C1C}">
                <a14:useLocalDpi xmlns:a14="http://schemas.microsoft.com/office/drawing/2010/main" val="0"/>
              </a:ext>
            </a:extLst>
          </a:blip>
          <a:srcRect l="12519" r="10789"/>
          <a:stretch/>
        </p:blipFill>
        <p:spPr bwMode="auto">
          <a:xfrm>
            <a:off x="-2348" y="-91301"/>
            <a:ext cx="1848460" cy="24102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048897" y="1053090"/>
            <a:ext cx="1859805" cy="523220"/>
          </a:xfrm>
          <a:prstGeom prst="rect">
            <a:avLst/>
          </a:prstGeom>
        </p:spPr>
        <p:txBody>
          <a:bodyPr wrap="none">
            <a:spAutoFit/>
          </a:bodyPr>
          <a:lstStyle/>
          <a:p>
            <a:r>
              <a:rPr lang="en-US" sz="2800" b="1" dirty="0" err="1">
                <a:solidFill>
                  <a:srgbClr val="00B050"/>
                </a:solidFill>
                <a:latin typeface="#9Slide03 SFU Futura_12" panose="020B0604020202020204" charset="0"/>
                <a:ea typeface="Tahoma" panose="020B0604030504040204" pitchFamily="34" charset="0"/>
              </a:rPr>
              <a:t>đ</a:t>
            </a:r>
            <a:r>
              <a:rPr lang="en-US" sz="2800" b="1" dirty="0" err="1" smtClean="0">
                <a:solidFill>
                  <a:srgbClr val="00B050"/>
                </a:solidFill>
                <a:latin typeface="#9Slide03 SFU Futura_12" panose="020B0604020202020204" charset="0"/>
                <a:ea typeface="Tahoma" panose="020B0604030504040204" pitchFamily="34" charset="0"/>
              </a:rPr>
              <a:t>ồng</a:t>
            </a:r>
            <a:r>
              <a:rPr lang="en-US" sz="2800" b="1" dirty="0" smtClean="0">
                <a:solidFill>
                  <a:srgbClr val="00B050"/>
                </a:solidFill>
                <a:latin typeface="#9Slide03 SFU Futura_12" panose="020B0604020202020204" charset="0"/>
                <a:ea typeface="Tahoma" panose="020B0604030504040204" pitchFamily="34" charset="0"/>
              </a:rPr>
              <a:t> </a:t>
            </a:r>
            <a:r>
              <a:rPr lang="en-US" sz="2800" b="1" dirty="0" err="1" smtClean="0">
                <a:solidFill>
                  <a:srgbClr val="00B050"/>
                </a:solidFill>
                <a:latin typeface="#9Slide03 SFU Futura_12" panose="020B0604020202020204" charset="0"/>
                <a:ea typeface="Tahoma" panose="020B0604030504040204" pitchFamily="34" charset="0"/>
              </a:rPr>
              <a:t>bằng</a:t>
            </a:r>
            <a:endParaRPr lang="en-US" sz="2800" b="1" dirty="0">
              <a:solidFill>
                <a:srgbClr val="00B050"/>
              </a:solidFill>
              <a:latin typeface="#9Slide03 SFU Futura_12" panose="020B0604020202020204" charset="0"/>
            </a:endParaRPr>
          </a:p>
        </p:txBody>
      </p:sp>
      <p:sp>
        <p:nvSpPr>
          <p:cNvPr id="14" name="Rectangle 13"/>
          <p:cNvSpPr/>
          <p:nvPr/>
        </p:nvSpPr>
        <p:spPr>
          <a:xfrm>
            <a:off x="3979906" y="1572719"/>
            <a:ext cx="1156086" cy="523220"/>
          </a:xfrm>
          <a:prstGeom prst="rect">
            <a:avLst/>
          </a:prstGeom>
        </p:spPr>
        <p:txBody>
          <a:bodyPr wrap="none">
            <a:spAutoFit/>
          </a:bodyPr>
          <a:lstStyle/>
          <a:p>
            <a:r>
              <a:rPr lang="en-US" sz="2800" b="1" dirty="0" err="1">
                <a:solidFill>
                  <a:srgbClr val="00B050"/>
                </a:solidFill>
                <a:latin typeface="#9Slide03 SFU Futura_12" panose="020B0604020202020204" charset="0"/>
                <a:ea typeface="Tahoma" panose="020B0604030504040204" pitchFamily="34" charset="0"/>
              </a:rPr>
              <a:t>ô</a:t>
            </a:r>
            <a:r>
              <a:rPr lang="en-US" sz="2800" b="1" dirty="0" err="1" smtClean="0">
                <a:solidFill>
                  <a:srgbClr val="00B050"/>
                </a:solidFill>
                <a:latin typeface="#9Slide03 SFU Futura_12" panose="020B0604020202020204" charset="0"/>
                <a:ea typeface="Tahoma" panose="020B0604030504040204" pitchFamily="34" charset="0"/>
              </a:rPr>
              <a:t>n</a:t>
            </a:r>
            <a:r>
              <a:rPr lang="en-US" sz="2800" b="1" dirty="0" smtClean="0">
                <a:solidFill>
                  <a:srgbClr val="00B050"/>
                </a:solidFill>
                <a:latin typeface="#9Slide03 SFU Futura_12" panose="020B0604020202020204" charset="0"/>
                <a:ea typeface="Tahoma" panose="020B0604030504040204" pitchFamily="34" charset="0"/>
              </a:rPr>
              <a:t> </a:t>
            </a:r>
            <a:r>
              <a:rPr lang="en-US" sz="2800" b="1" dirty="0" err="1" smtClean="0">
                <a:solidFill>
                  <a:srgbClr val="00B050"/>
                </a:solidFill>
                <a:latin typeface="#9Slide03 SFU Futura_12" panose="020B0604020202020204" charset="0"/>
                <a:ea typeface="Tahoma" panose="020B0604030504040204" pitchFamily="34" charset="0"/>
              </a:rPr>
              <a:t>đới</a:t>
            </a:r>
            <a:endParaRPr lang="en-US" sz="2800" b="1" dirty="0">
              <a:solidFill>
                <a:srgbClr val="00B050"/>
              </a:solidFill>
              <a:latin typeface="#9Slide03 SFU Futura_12" panose="020B0604020202020204" charset="0"/>
            </a:endParaRPr>
          </a:p>
        </p:txBody>
      </p:sp>
      <p:sp>
        <p:nvSpPr>
          <p:cNvPr id="17" name="Rectangle 16"/>
          <p:cNvSpPr/>
          <p:nvPr/>
        </p:nvSpPr>
        <p:spPr>
          <a:xfrm>
            <a:off x="3923980" y="2074175"/>
            <a:ext cx="1407758" cy="523220"/>
          </a:xfrm>
          <a:prstGeom prst="rect">
            <a:avLst/>
          </a:prstGeom>
        </p:spPr>
        <p:txBody>
          <a:bodyPr wrap="none">
            <a:spAutoFit/>
          </a:bodyPr>
          <a:lstStyle/>
          <a:p>
            <a:r>
              <a:rPr lang="en-US" sz="2800" b="1" dirty="0" err="1" smtClean="0">
                <a:solidFill>
                  <a:srgbClr val="0070C0"/>
                </a:solidFill>
                <a:latin typeface="#9Slide03 SFU Futura_12" panose="020B0604020202020204" charset="0"/>
                <a:ea typeface="Tahoma" panose="020B0604030504040204" pitchFamily="34" charset="0"/>
              </a:rPr>
              <a:t>dồi</a:t>
            </a:r>
            <a:r>
              <a:rPr lang="en-US" sz="2800" b="1" dirty="0" smtClean="0">
                <a:solidFill>
                  <a:srgbClr val="0070C0"/>
                </a:solidFill>
                <a:latin typeface="#9Slide03 SFU Futura_12" panose="020B0604020202020204" charset="0"/>
                <a:ea typeface="Tahoma" panose="020B0604030504040204" pitchFamily="34" charset="0"/>
              </a:rPr>
              <a:t> </a:t>
            </a:r>
            <a:r>
              <a:rPr lang="en-US" sz="2800" b="1" dirty="0" err="1" smtClean="0">
                <a:solidFill>
                  <a:srgbClr val="0070C0"/>
                </a:solidFill>
                <a:latin typeface="#9Slide03 SFU Futura_12" panose="020B0604020202020204" charset="0"/>
                <a:ea typeface="Tahoma" panose="020B0604030504040204" pitchFamily="34" charset="0"/>
              </a:rPr>
              <a:t>dào</a:t>
            </a:r>
            <a:endParaRPr lang="en-US" sz="2800" b="1" dirty="0">
              <a:solidFill>
                <a:srgbClr val="0070C0"/>
              </a:solidFill>
              <a:latin typeface="#9Slide03 SFU Futura_12" panose="020B0604020202020204" charset="0"/>
            </a:endParaRPr>
          </a:p>
        </p:txBody>
      </p:sp>
      <p:cxnSp>
        <p:nvCxnSpPr>
          <p:cNvPr id="3" name="Straight Connector 2"/>
          <p:cNvCxnSpPr/>
          <p:nvPr/>
        </p:nvCxnSpPr>
        <p:spPr>
          <a:xfrm flipH="1">
            <a:off x="2895289" y="5694"/>
            <a:ext cx="4185" cy="257510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7608" y="2708736"/>
            <a:ext cx="12184260" cy="2820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8048897" y="2130097"/>
            <a:ext cx="4030270" cy="523220"/>
          </a:xfrm>
          <a:prstGeom prst="rect">
            <a:avLst/>
          </a:prstGeom>
        </p:spPr>
        <p:txBody>
          <a:bodyPr wrap="none">
            <a:spAutoFit/>
          </a:bodyPr>
          <a:lstStyle/>
          <a:p>
            <a:r>
              <a:rPr lang="en-US" sz="2800" b="1" dirty="0" smtClean="0">
                <a:solidFill>
                  <a:srgbClr val="00B050"/>
                </a:solidFill>
                <a:latin typeface="#9Slide03 SFU Futura_12" panose="020B0604020202020204" charset="0"/>
                <a:ea typeface="Tahoma" panose="020B0604030504040204" pitchFamily="34" charset="0"/>
              </a:rPr>
              <a:t>Von-</a:t>
            </a:r>
            <a:r>
              <a:rPr lang="en-US" sz="2800" b="1" dirty="0" err="1" smtClean="0">
                <a:solidFill>
                  <a:srgbClr val="00B050"/>
                </a:solidFill>
                <a:latin typeface="#9Slide03 SFU Futura_12" panose="020B0604020202020204" charset="0"/>
                <a:ea typeface="Tahoma" panose="020B0604030504040204" pitchFamily="34" charset="0"/>
              </a:rPr>
              <a:t>ga</a:t>
            </a:r>
            <a:r>
              <a:rPr lang="en-US" sz="2800" b="1" dirty="0" smtClean="0">
                <a:solidFill>
                  <a:srgbClr val="00B050"/>
                </a:solidFill>
                <a:latin typeface="#9Slide03 SFU Futura_12" panose="020B0604020202020204" charset="0"/>
                <a:ea typeface="Tahoma" panose="020B0604030504040204" pitchFamily="34" charset="0"/>
              </a:rPr>
              <a:t>, Rai-</a:t>
            </a:r>
            <a:r>
              <a:rPr lang="en-US" sz="2800" b="1" dirty="0" err="1" smtClean="0">
                <a:solidFill>
                  <a:srgbClr val="00B050"/>
                </a:solidFill>
                <a:latin typeface="#9Slide03 SFU Futura_12" panose="020B0604020202020204" charset="0"/>
                <a:ea typeface="Tahoma" panose="020B0604030504040204" pitchFamily="34" charset="0"/>
              </a:rPr>
              <a:t>nơ</a:t>
            </a:r>
            <a:r>
              <a:rPr lang="en-US" sz="2800" b="1" dirty="0">
                <a:solidFill>
                  <a:srgbClr val="00B050"/>
                </a:solidFill>
                <a:latin typeface="#9Slide03 SFU Futura_12" panose="020B0604020202020204" charset="0"/>
                <a:ea typeface="Tahoma" panose="020B0604030504040204" pitchFamily="34" charset="0"/>
              </a:rPr>
              <a:t>,</a:t>
            </a:r>
            <a:r>
              <a:rPr lang="en-US" sz="2800" b="1" dirty="0" smtClean="0">
                <a:solidFill>
                  <a:srgbClr val="00B050"/>
                </a:solidFill>
                <a:latin typeface="#9Slide03 SFU Futura_12" panose="020B0604020202020204" charset="0"/>
                <a:ea typeface="Tahoma" panose="020B0604030504040204" pitchFamily="34" charset="0"/>
              </a:rPr>
              <a:t> </a:t>
            </a:r>
            <a:r>
              <a:rPr lang="en-US" sz="2800" b="1" dirty="0" err="1" smtClean="0">
                <a:solidFill>
                  <a:srgbClr val="00B050"/>
                </a:solidFill>
                <a:latin typeface="#9Slide03 SFU Futura_12" panose="020B0604020202020204" charset="0"/>
                <a:ea typeface="Tahoma" panose="020B0604030504040204" pitchFamily="34" charset="0"/>
              </a:rPr>
              <a:t>Đa-nuýp</a:t>
            </a:r>
            <a:endParaRPr lang="en-US" sz="2800" b="1" dirty="0">
              <a:solidFill>
                <a:srgbClr val="00B050"/>
              </a:solidFill>
              <a:latin typeface="#9Slide03 SFU Futura_12" panose="020B0604020202020204" charset="0"/>
            </a:endParaRPr>
          </a:p>
        </p:txBody>
      </p:sp>
      <p:sp>
        <p:nvSpPr>
          <p:cNvPr id="41" name="Rectangle 40"/>
          <p:cNvSpPr/>
          <p:nvPr/>
        </p:nvSpPr>
        <p:spPr>
          <a:xfrm>
            <a:off x="8123412" y="5694"/>
            <a:ext cx="1651414" cy="523220"/>
          </a:xfrm>
          <a:prstGeom prst="rect">
            <a:avLst/>
          </a:prstGeom>
        </p:spPr>
        <p:txBody>
          <a:bodyPr wrap="none">
            <a:spAutoFit/>
          </a:bodyPr>
          <a:lstStyle/>
          <a:p>
            <a:r>
              <a:rPr lang="en-US" sz="2800" b="1" dirty="0" err="1" smtClean="0">
                <a:solidFill>
                  <a:srgbClr val="00B050"/>
                </a:solidFill>
                <a:latin typeface="#9Slide03 SFU Futura_12" panose="020B0604020202020204" charset="0"/>
                <a:ea typeface="Tahoma" panose="020B0604030504040204" pitchFamily="34" charset="0"/>
              </a:rPr>
              <a:t>kênh</a:t>
            </a:r>
            <a:r>
              <a:rPr lang="en-US" sz="2800" b="1" dirty="0" smtClean="0">
                <a:solidFill>
                  <a:srgbClr val="00B050"/>
                </a:solidFill>
                <a:latin typeface="#9Slide03 SFU Futura_12" panose="020B0604020202020204" charset="0"/>
                <a:ea typeface="Tahoma" panose="020B0604030504040204" pitchFamily="34" charset="0"/>
              </a:rPr>
              <a:t> </a:t>
            </a:r>
            <a:r>
              <a:rPr lang="en-US" sz="2800" b="1" dirty="0" err="1" smtClean="0">
                <a:solidFill>
                  <a:srgbClr val="00B050"/>
                </a:solidFill>
                <a:latin typeface="#9Slide03 SFU Futura_12" panose="020B0604020202020204" charset="0"/>
                <a:ea typeface="Tahoma" panose="020B0604030504040204" pitchFamily="34" charset="0"/>
              </a:rPr>
              <a:t>đào</a:t>
            </a:r>
            <a:endParaRPr lang="en-US" sz="2800" b="1" dirty="0">
              <a:solidFill>
                <a:srgbClr val="00B050"/>
              </a:solidFill>
              <a:latin typeface="#9Slide03 SFU Futura_12" panose="020B0604020202020204" charset="0"/>
            </a:endParaRPr>
          </a:p>
        </p:txBody>
      </p:sp>
      <p:sp>
        <p:nvSpPr>
          <p:cNvPr id="44" name="Rectangle 43"/>
          <p:cNvSpPr/>
          <p:nvPr/>
        </p:nvSpPr>
        <p:spPr>
          <a:xfrm>
            <a:off x="8048897" y="508712"/>
            <a:ext cx="1739579" cy="523220"/>
          </a:xfrm>
          <a:prstGeom prst="rect">
            <a:avLst/>
          </a:prstGeom>
        </p:spPr>
        <p:txBody>
          <a:bodyPr wrap="none">
            <a:spAutoFit/>
          </a:bodyPr>
          <a:lstStyle/>
          <a:p>
            <a:r>
              <a:rPr lang="en-US" sz="2800" b="1" dirty="0" err="1" smtClean="0">
                <a:solidFill>
                  <a:srgbClr val="3F93D0"/>
                </a:solidFill>
                <a:latin typeface="#9Slide03 SFU Futura_12" panose="020B0604020202020204" charset="0"/>
              </a:rPr>
              <a:t>dãy</a:t>
            </a:r>
            <a:r>
              <a:rPr lang="en-US" sz="2800" b="1" dirty="0" smtClean="0">
                <a:solidFill>
                  <a:srgbClr val="3F93D0"/>
                </a:solidFill>
                <a:latin typeface="#9Slide03 SFU Futura_12" panose="020B0604020202020204" charset="0"/>
              </a:rPr>
              <a:t> U-ran</a:t>
            </a:r>
            <a:endParaRPr lang="en-US" sz="2800" b="1" dirty="0">
              <a:solidFill>
                <a:srgbClr val="3F93D0"/>
              </a:solidFill>
              <a:latin typeface="#9Slide03 SFU Futura_12" panose="020B0604020202020204" charset="0"/>
            </a:endParaRPr>
          </a:p>
        </p:txBody>
      </p:sp>
      <p:sp>
        <p:nvSpPr>
          <p:cNvPr id="47" name="Rectangle 46"/>
          <p:cNvSpPr/>
          <p:nvPr/>
        </p:nvSpPr>
        <p:spPr>
          <a:xfrm>
            <a:off x="3959790" y="522120"/>
            <a:ext cx="2149948" cy="523220"/>
          </a:xfrm>
          <a:prstGeom prst="rect">
            <a:avLst/>
          </a:prstGeom>
        </p:spPr>
        <p:txBody>
          <a:bodyPr wrap="none">
            <a:spAutoFit/>
          </a:bodyPr>
          <a:lstStyle/>
          <a:p>
            <a:r>
              <a:rPr lang="en-US" sz="2800" b="1" dirty="0" err="1" smtClean="0">
                <a:solidFill>
                  <a:srgbClr val="00B050"/>
                </a:solidFill>
                <a:latin typeface="#9Slide03 SFU Futura_12" panose="020B0604020202020204" charset="0"/>
                <a:ea typeface="Tahoma" panose="020B0604030504040204" pitchFamily="34" charset="0"/>
              </a:rPr>
              <a:t>rừng</a:t>
            </a:r>
            <a:r>
              <a:rPr lang="en-US" sz="2800" b="1" dirty="0" smtClean="0">
                <a:solidFill>
                  <a:srgbClr val="00B050"/>
                </a:solidFill>
                <a:latin typeface="#9Slide03 SFU Futura_12" panose="020B0604020202020204" charset="0"/>
                <a:ea typeface="Tahoma" panose="020B0604030504040204" pitchFamily="34" charset="0"/>
              </a:rPr>
              <a:t> </a:t>
            </a:r>
            <a:r>
              <a:rPr lang="en-US" sz="2800" b="1" dirty="0" err="1" smtClean="0">
                <a:solidFill>
                  <a:srgbClr val="00B050"/>
                </a:solidFill>
                <a:latin typeface="#9Slide03 SFU Futura_12" panose="020B0604020202020204" charset="0"/>
                <a:ea typeface="Tahoma" panose="020B0604030504040204" pitchFamily="34" charset="0"/>
              </a:rPr>
              <a:t>lá</a:t>
            </a:r>
            <a:r>
              <a:rPr lang="en-US" sz="2800" b="1" dirty="0" smtClean="0">
                <a:solidFill>
                  <a:srgbClr val="00B050"/>
                </a:solidFill>
                <a:latin typeface="#9Slide03 SFU Futura_12" panose="020B0604020202020204" charset="0"/>
                <a:ea typeface="Tahoma" panose="020B0604030504040204" pitchFamily="34" charset="0"/>
              </a:rPr>
              <a:t> </a:t>
            </a:r>
            <a:r>
              <a:rPr lang="en-US" sz="2800" b="1" dirty="0" err="1" smtClean="0">
                <a:solidFill>
                  <a:srgbClr val="00B050"/>
                </a:solidFill>
                <a:latin typeface="#9Slide03 SFU Futura_12" panose="020B0604020202020204" charset="0"/>
                <a:ea typeface="Tahoma" panose="020B0604030504040204" pitchFamily="34" charset="0"/>
              </a:rPr>
              <a:t>rộng</a:t>
            </a:r>
            <a:endParaRPr lang="en-US" sz="2800" b="1" dirty="0">
              <a:solidFill>
                <a:srgbClr val="00B050"/>
              </a:solidFill>
              <a:latin typeface="#9Slide03 SFU Futura_12" panose="020B0604020202020204" charset="0"/>
            </a:endParaRPr>
          </a:p>
        </p:txBody>
      </p:sp>
      <p:sp>
        <p:nvSpPr>
          <p:cNvPr id="49" name="Rectangle 48"/>
          <p:cNvSpPr/>
          <p:nvPr/>
        </p:nvSpPr>
        <p:spPr>
          <a:xfrm>
            <a:off x="3959790" y="1090367"/>
            <a:ext cx="1975221" cy="523220"/>
          </a:xfrm>
          <a:prstGeom prst="rect">
            <a:avLst/>
          </a:prstGeom>
        </p:spPr>
        <p:txBody>
          <a:bodyPr wrap="none">
            <a:spAutoFit/>
          </a:bodyPr>
          <a:lstStyle/>
          <a:p>
            <a:r>
              <a:rPr lang="en-US" sz="2800" b="1" dirty="0" err="1" smtClean="0">
                <a:solidFill>
                  <a:srgbClr val="0070C0"/>
                </a:solidFill>
                <a:latin typeface="#9Slide03 SFU Futura_12" panose="020B0604020202020204" charset="0"/>
                <a:ea typeface="Tahoma" panose="020B0604030504040204" pitchFamily="34" charset="0"/>
              </a:rPr>
              <a:t>rừng</a:t>
            </a:r>
            <a:r>
              <a:rPr lang="en-US" sz="2800" b="1" dirty="0" smtClean="0">
                <a:solidFill>
                  <a:srgbClr val="0070C0"/>
                </a:solidFill>
                <a:latin typeface="#9Slide03 SFU Futura_12" panose="020B0604020202020204" charset="0"/>
                <a:ea typeface="Tahoma" panose="020B0604030504040204" pitchFamily="34" charset="0"/>
              </a:rPr>
              <a:t> </a:t>
            </a:r>
            <a:r>
              <a:rPr lang="en-US" sz="2800" b="1" dirty="0" err="1" smtClean="0">
                <a:solidFill>
                  <a:srgbClr val="0070C0"/>
                </a:solidFill>
                <a:latin typeface="#9Slide03 SFU Futura_12" panose="020B0604020202020204" charset="0"/>
                <a:ea typeface="Tahoma" panose="020B0604030504040204" pitchFamily="34" charset="0"/>
              </a:rPr>
              <a:t>lá</a:t>
            </a:r>
            <a:r>
              <a:rPr lang="en-US" sz="2800" b="1" dirty="0" smtClean="0">
                <a:solidFill>
                  <a:srgbClr val="0070C0"/>
                </a:solidFill>
                <a:latin typeface="#9Slide03 SFU Futura_12" panose="020B0604020202020204" charset="0"/>
                <a:ea typeface="Tahoma" panose="020B0604030504040204" pitchFamily="34" charset="0"/>
              </a:rPr>
              <a:t> </a:t>
            </a:r>
            <a:r>
              <a:rPr lang="en-US" sz="2800" b="1" dirty="0" err="1" smtClean="0">
                <a:solidFill>
                  <a:srgbClr val="0070C0"/>
                </a:solidFill>
                <a:latin typeface="#9Slide03 SFU Futura_12" panose="020B0604020202020204" charset="0"/>
                <a:ea typeface="Tahoma" panose="020B0604030504040204" pitchFamily="34" charset="0"/>
              </a:rPr>
              <a:t>kim</a:t>
            </a:r>
            <a:endParaRPr lang="en-US" sz="2800" b="1" dirty="0">
              <a:solidFill>
                <a:srgbClr val="0070C0"/>
              </a:solidFill>
              <a:latin typeface="#9Slide03 SFU Futura_12" panose="020B0604020202020204" charset="0"/>
            </a:endParaRPr>
          </a:p>
        </p:txBody>
      </p:sp>
      <p:sp>
        <p:nvSpPr>
          <p:cNvPr id="50" name="Rectangle 49"/>
          <p:cNvSpPr/>
          <p:nvPr/>
        </p:nvSpPr>
        <p:spPr>
          <a:xfrm>
            <a:off x="147815" y="2856255"/>
            <a:ext cx="6039396" cy="523220"/>
          </a:xfrm>
          <a:prstGeom prst="rect">
            <a:avLst/>
          </a:prstGeom>
        </p:spPr>
        <p:txBody>
          <a:bodyPr wrap="square">
            <a:spAutoFit/>
          </a:bodyPr>
          <a:lstStyle/>
          <a:p>
            <a:r>
              <a:rPr lang="en-US" sz="2800" b="1" dirty="0" smtClean="0">
                <a:latin typeface="#9Slide03 SFU Futura_12" panose="020B0604020202020204" charset="0"/>
                <a:ea typeface="Tahoma" panose="020B0604030504040204" pitchFamily="34" charset="0"/>
              </a:rPr>
              <a:t>- 1. </a:t>
            </a:r>
            <a:r>
              <a:rPr lang="en-US" sz="2800" b="1" dirty="0" err="1" smtClean="0">
                <a:latin typeface="#9Slide03 SFU Futura_12" panose="020B0604020202020204" charset="0"/>
                <a:ea typeface="Tahoma" panose="020B0604030504040204" pitchFamily="34" charset="0"/>
              </a:rPr>
              <a:t>Đại</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bộ</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phận</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có</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khí</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hậu</a:t>
            </a:r>
            <a:r>
              <a:rPr lang="en-US" sz="2800" b="1" dirty="0" smtClean="0">
                <a:latin typeface="#9Slide03 SFU Futura_12" panose="020B0604020202020204" charset="0"/>
                <a:ea typeface="Tahoma" panose="020B0604030504040204" pitchFamily="34" charset="0"/>
              </a:rPr>
              <a:t> …………</a:t>
            </a:r>
            <a:endParaRPr lang="en-US" sz="2800" b="1" dirty="0">
              <a:latin typeface="#9Slide03 SFU Futura_12" panose="020B0604020202020204" charset="0"/>
            </a:endParaRPr>
          </a:p>
        </p:txBody>
      </p:sp>
      <p:sp>
        <p:nvSpPr>
          <p:cNvPr id="52" name="Rectangle 51"/>
          <p:cNvSpPr/>
          <p:nvPr/>
        </p:nvSpPr>
        <p:spPr>
          <a:xfrm>
            <a:off x="6080090" y="2915523"/>
            <a:ext cx="6029735" cy="523220"/>
          </a:xfrm>
          <a:prstGeom prst="rect">
            <a:avLst/>
          </a:prstGeom>
        </p:spPr>
        <p:txBody>
          <a:bodyPr wrap="square">
            <a:spAutoFit/>
          </a:bodyPr>
          <a:lstStyle/>
          <a:p>
            <a:r>
              <a:rPr lang="en-US" sz="2800" b="1" dirty="0" smtClean="0">
                <a:latin typeface="#9Slide03 SFU Futura_12" panose="020B0604020202020204" charset="0"/>
                <a:ea typeface="Tahoma" panose="020B0604030504040204" pitchFamily="34" charset="0"/>
              </a:rPr>
              <a:t>- 6. </a:t>
            </a:r>
            <a:r>
              <a:rPr lang="en-US" sz="2800" b="1" dirty="0" err="1" smtClean="0">
                <a:latin typeface="#9Slide03 SFU Futura_12" panose="020B0604020202020204" charset="0"/>
                <a:ea typeface="Tahoma" panose="020B0604030504040204" pitchFamily="34" charset="0"/>
              </a:rPr>
              <a:t>Địa</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hình</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chủ</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yếu</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là</a:t>
            </a:r>
            <a:r>
              <a:rPr lang="en-US" sz="2800" b="1" dirty="0" smtClean="0">
                <a:latin typeface="#9Slide03 SFU Futura_12" panose="020B0604020202020204" charset="0"/>
                <a:ea typeface="Tahoma" panose="020B0604030504040204" pitchFamily="34" charset="0"/>
              </a:rPr>
              <a:t>……………… </a:t>
            </a:r>
            <a:endParaRPr lang="en-US" sz="2800" b="1" dirty="0">
              <a:latin typeface="#9Slide03 SFU Futura_12" panose="020B0604020202020204" charset="0"/>
            </a:endParaRPr>
          </a:p>
        </p:txBody>
      </p:sp>
      <p:sp>
        <p:nvSpPr>
          <p:cNvPr id="53" name="Rectangle 52"/>
          <p:cNvSpPr/>
          <p:nvPr/>
        </p:nvSpPr>
        <p:spPr>
          <a:xfrm>
            <a:off x="86584" y="4970785"/>
            <a:ext cx="6161857" cy="523220"/>
          </a:xfrm>
          <a:prstGeom prst="rect">
            <a:avLst/>
          </a:prstGeom>
        </p:spPr>
        <p:txBody>
          <a:bodyPr wrap="square">
            <a:spAutoFit/>
          </a:bodyPr>
          <a:lstStyle/>
          <a:p>
            <a:r>
              <a:rPr lang="en-US" sz="2800" b="1" dirty="0" smtClean="0">
                <a:latin typeface="#9Slide03 SFU Futura_12" panose="020B0604020202020204" charset="0"/>
                <a:ea typeface="Tahoma" panose="020B0604030504040204" pitchFamily="34" charset="0"/>
              </a:rPr>
              <a:t>- 4. </a:t>
            </a:r>
            <a:r>
              <a:rPr lang="en-US" sz="2800" b="1" dirty="0" err="1" smtClean="0">
                <a:latin typeface="#9Slide03 SFU Futura_12" panose="020B0604020202020204" charset="0"/>
                <a:ea typeface="Tahoma" panose="020B0604030504040204" pitchFamily="34" charset="0"/>
              </a:rPr>
              <a:t>Các</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sông</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lớn</a:t>
            </a:r>
            <a:r>
              <a:rPr lang="en-US" sz="2800" b="1" dirty="0" smtClean="0">
                <a:latin typeface="#9Slide03 SFU Futura_12" panose="020B0604020202020204" charset="0"/>
                <a:ea typeface="Tahoma" panose="020B0604030504040204" pitchFamily="34" charset="0"/>
              </a:rPr>
              <a:t>:……………………..</a:t>
            </a:r>
            <a:endParaRPr lang="en-US" sz="2800" b="1" dirty="0">
              <a:latin typeface="#9Slide03 SFU Futura_12" panose="020B0604020202020204" charset="0"/>
            </a:endParaRPr>
          </a:p>
        </p:txBody>
      </p:sp>
      <p:sp>
        <p:nvSpPr>
          <p:cNvPr id="54" name="Rectangle 53"/>
          <p:cNvSpPr/>
          <p:nvPr/>
        </p:nvSpPr>
        <p:spPr>
          <a:xfrm>
            <a:off x="6061430" y="3600724"/>
            <a:ext cx="6029734" cy="523220"/>
          </a:xfrm>
          <a:prstGeom prst="rect">
            <a:avLst/>
          </a:prstGeom>
        </p:spPr>
        <p:txBody>
          <a:bodyPr wrap="square">
            <a:spAutoFit/>
          </a:bodyPr>
          <a:lstStyle/>
          <a:p>
            <a:r>
              <a:rPr lang="en-US" sz="2800" b="1" dirty="0" smtClean="0">
                <a:latin typeface="#9Slide03 SFU Futura_12" panose="020B0604020202020204" charset="0"/>
                <a:ea typeface="Tahoma" panose="020B0604030504040204" pitchFamily="34" charset="0"/>
              </a:rPr>
              <a:t>- 7. </a:t>
            </a:r>
            <a:r>
              <a:rPr lang="en-US" sz="2800" b="1" dirty="0" err="1" smtClean="0">
                <a:latin typeface="#9Slide03 SFU Futura_12" panose="020B0604020202020204" charset="0"/>
                <a:ea typeface="Tahoma" panose="020B0604030504040204" pitchFamily="34" charset="0"/>
              </a:rPr>
              <a:t>Ven</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biển</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Tây</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Âu</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có</a:t>
            </a:r>
            <a:r>
              <a:rPr lang="en-US" sz="2800" b="1" dirty="0" smtClean="0">
                <a:latin typeface="#9Slide03 SFU Futura_12" panose="020B0604020202020204" charset="0"/>
                <a:ea typeface="Tahoma" panose="020B0604030504040204" pitchFamily="34" charset="0"/>
              </a:rPr>
              <a:t>………….….. </a:t>
            </a:r>
            <a:endParaRPr lang="en-US" sz="2800" b="1" dirty="0">
              <a:latin typeface="#9Slide03 SFU Futura_12" panose="020B0604020202020204" charset="0"/>
            </a:endParaRPr>
          </a:p>
        </p:txBody>
      </p:sp>
      <p:sp>
        <p:nvSpPr>
          <p:cNvPr id="55" name="Rectangle 54"/>
          <p:cNvSpPr/>
          <p:nvPr/>
        </p:nvSpPr>
        <p:spPr>
          <a:xfrm>
            <a:off x="6093434" y="4289854"/>
            <a:ext cx="6029734" cy="523220"/>
          </a:xfrm>
          <a:prstGeom prst="rect">
            <a:avLst/>
          </a:prstGeom>
        </p:spPr>
        <p:txBody>
          <a:bodyPr wrap="square">
            <a:spAutoFit/>
          </a:bodyPr>
          <a:lstStyle/>
          <a:p>
            <a:r>
              <a:rPr lang="en-US" sz="2800" b="1" dirty="0" smtClean="0">
                <a:latin typeface="#9Slide03 SFU Futura_12" panose="020B0604020202020204" charset="0"/>
                <a:ea typeface="Tahoma" panose="020B0604030504040204" pitchFamily="34" charset="0"/>
              </a:rPr>
              <a:t>- 8. </a:t>
            </a:r>
            <a:r>
              <a:rPr lang="en-US" sz="2800" b="1" dirty="0" err="1" smtClean="0">
                <a:latin typeface="#9Slide03 SFU Futura_12" panose="020B0604020202020204" charset="0"/>
                <a:ea typeface="Tahoma" panose="020B0604030504040204" pitchFamily="34" charset="0"/>
              </a:rPr>
              <a:t>Sâu</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trong</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lục</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địa</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có</a:t>
            </a:r>
            <a:r>
              <a:rPr lang="en-US" sz="2800" b="1" dirty="0" smtClean="0">
                <a:latin typeface="#9Slide03 SFU Futura_12" panose="020B0604020202020204" charset="0"/>
                <a:ea typeface="Tahoma" panose="020B0604030504040204" pitchFamily="34" charset="0"/>
              </a:rPr>
              <a:t>……………... </a:t>
            </a:r>
            <a:endParaRPr lang="en-US" sz="2800" b="1" dirty="0">
              <a:latin typeface="#9Slide03 SFU Futura_12" panose="020B0604020202020204" charset="0"/>
            </a:endParaRPr>
          </a:p>
        </p:txBody>
      </p:sp>
      <p:sp>
        <p:nvSpPr>
          <p:cNvPr id="56" name="Rectangle 55"/>
          <p:cNvSpPr/>
          <p:nvPr/>
        </p:nvSpPr>
        <p:spPr>
          <a:xfrm>
            <a:off x="579686" y="1234165"/>
            <a:ext cx="2386721" cy="1200329"/>
          </a:xfrm>
          <a:prstGeom prst="rect">
            <a:avLst/>
          </a:prstGeom>
        </p:spPr>
        <p:txBody>
          <a:bodyPr wrap="square">
            <a:spAutoFit/>
          </a:bodyPr>
          <a:lstStyle/>
          <a:p>
            <a:pPr algn="ctr"/>
            <a:r>
              <a:rPr lang="en-US" sz="2400" b="1" dirty="0" err="1" smtClean="0">
                <a:solidFill>
                  <a:srgbClr val="FF0000"/>
                </a:solidFill>
                <a:latin typeface="#9Slide03 SFU Futura_12" panose="020B0604020202020204" charset="0"/>
                <a:ea typeface="Tahoma" panose="020B0604030504040204" pitchFamily="34" charset="0"/>
              </a:rPr>
              <a:t>Tìm</a:t>
            </a:r>
            <a:r>
              <a:rPr lang="en-US" sz="2400" b="1" dirty="0" smtClean="0">
                <a:solidFill>
                  <a:srgbClr val="FF0000"/>
                </a:solidFill>
                <a:latin typeface="#9Slide03 SFU Futura_12" panose="020B0604020202020204" charset="0"/>
                <a:ea typeface="Tahoma" panose="020B0604030504040204" pitchFamily="34" charset="0"/>
              </a:rPr>
              <a:t> </a:t>
            </a:r>
            <a:r>
              <a:rPr lang="en-US" sz="2400" b="1" dirty="0" err="1" smtClean="0">
                <a:solidFill>
                  <a:srgbClr val="FF0000"/>
                </a:solidFill>
                <a:latin typeface="#9Slide03 SFU Futura_12" panose="020B0604020202020204" charset="0"/>
                <a:ea typeface="Tahoma" panose="020B0604030504040204" pitchFamily="34" charset="0"/>
              </a:rPr>
              <a:t>từ</a:t>
            </a:r>
            <a:r>
              <a:rPr lang="en-US" sz="2400" b="1" dirty="0" smtClean="0">
                <a:solidFill>
                  <a:srgbClr val="FF0000"/>
                </a:solidFill>
                <a:latin typeface="#9Slide03 SFU Futura_12" panose="020B0604020202020204" charset="0"/>
                <a:ea typeface="Tahoma" panose="020B0604030504040204" pitchFamily="34" charset="0"/>
              </a:rPr>
              <a:t> </a:t>
            </a:r>
            <a:r>
              <a:rPr lang="en-US" sz="2400" b="1" dirty="0" err="1" smtClean="0">
                <a:solidFill>
                  <a:srgbClr val="FF0000"/>
                </a:solidFill>
                <a:latin typeface="#9Slide03 SFU Futura_12" panose="020B0604020202020204" charset="0"/>
                <a:ea typeface="Tahoma" panose="020B0604030504040204" pitchFamily="34" charset="0"/>
              </a:rPr>
              <a:t>khóa</a:t>
            </a:r>
            <a:r>
              <a:rPr lang="en-US" sz="2400" b="1" dirty="0" smtClean="0">
                <a:solidFill>
                  <a:srgbClr val="FF0000"/>
                </a:solidFill>
                <a:latin typeface="#9Slide03 SFU Futura_12" panose="020B0604020202020204" charset="0"/>
                <a:ea typeface="Tahoma" panose="020B0604030504040204" pitchFamily="34" charset="0"/>
              </a:rPr>
              <a:t> </a:t>
            </a:r>
            <a:r>
              <a:rPr lang="en-US" sz="2400" b="1" dirty="0" err="1" smtClean="0">
                <a:solidFill>
                  <a:srgbClr val="FF0000"/>
                </a:solidFill>
                <a:latin typeface="#9Slide03 SFU Futura_12" panose="020B0604020202020204" charset="0"/>
                <a:ea typeface="Tahoma" panose="020B0604030504040204" pitchFamily="34" charset="0"/>
              </a:rPr>
              <a:t>đúng</a:t>
            </a:r>
            <a:r>
              <a:rPr lang="en-US" sz="2400" b="1" dirty="0" smtClean="0">
                <a:solidFill>
                  <a:srgbClr val="FF0000"/>
                </a:solidFill>
                <a:latin typeface="#9Slide03 SFU Futura_12" panose="020B0604020202020204" charset="0"/>
                <a:ea typeface="Tahoma" panose="020B0604030504040204" pitchFamily="34" charset="0"/>
              </a:rPr>
              <a:t> </a:t>
            </a:r>
            <a:r>
              <a:rPr lang="en-US" sz="2400" b="1" dirty="0" err="1" smtClean="0">
                <a:solidFill>
                  <a:srgbClr val="FF0000"/>
                </a:solidFill>
                <a:latin typeface="#9Slide03 SFU Futura_12" panose="020B0604020202020204" charset="0"/>
                <a:ea typeface="Tahoma" panose="020B0604030504040204" pitchFamily="34" charset="0"/>
              </a:rPr>
              <a:t>điền</a:t>
            </a:r>
            <a:r>
              <a:rPr lang="en-US" sz="2400" b="1" dirty="0" smtClean="0">
                <a:solidFill>
                  <a:srgbClr val="FF0000"/>
                </a:solidFill>
                <a:latin typeface="#9Slide03 SFU Futura_12" panose="020B0604020202020204" charset="0"/>
                <a:ea typeface="Tahoma" panose="020B0604030504040204" pitchFamily="34" charset="0"/>
              </a:rPr>
              <a:t> </a:t>
            </a:r>
            <a:r>
              <a:rPr lang="en-US" sz="2400" b="1" dirty="0" err="1" smtClean="0">
                <a:solidFill>
                  <a:srgbClr val="FF0000"/>
                </a:solidFill>
                <a:latin typeface="#9Slide03 SFU Futura_12" panose="020B0604020202020204" charset="0"/>
                <a:ea typeface="Tahoma" panose="020B0604030504040204" pitchFamily="34" charset="0"/>
              </a:rPr>
              <a:t>vào</a:t>
            </a:r>
            <a:r>
              <a:rPr lang="en-US" sz="2400" b="1" dirty="0" smtClean="0">
                <a:solidFill>
                  <a:srgbClr val="FF0000"/>
                </a:solidFill>
                <a:latin typeface="#9Slide03 SFU Futura_12" panose="020B0604020202020204" charset="0"/>
                <a:ea typeface="Tahoma" panose="020B0604030504040204" pitchFamily="34" charset="0"/>
              </a:rPr>
              <a:t> </a:t>
            </a:r>
            <a:r>
              <a:rPr lang="en-US" sz="2400" b="1" dirty="0" err="1" smtClean="0">
                <a:solidFill>
                  <a:srgbClr val="FF0000"/>
                </a:solidFill>
                <a:latin typeface="#9Slide03 SFU Futura_12" panose="020B0604020202020204" charset="0"/>
                <a:ea typeface="Tahoma" panose="020B0604030504040204" pitchFamily="34" charset="0"/>
              </a:rPr>
              <a:t>chỗ</a:t>
            </a:r>
            <a:r>
              <a:rPr lang="en-US" sz="2400" b="1" dirty="0" smtClean="0">
                <a:solidFill>
                  <a:srgbClr val="FF0000"/>
                </a:solidFill>
                <a:latin typeface="#9Slide03 SFU Futura_12" panose="020B0604020202020204" charset="0"/>
                <a:ea typeface="Tahoma" panose="020B0604030504040204" pitchFamily="34" charset="0"/>
              </a:rPr>
              <a:t> </a:t>
            </a:r>
            <a:r>
              <a:rPr lang="en-US" sz="2400" b="1" dirty="0" err="1" smtClean="0">
                <a:solidFill>
                  <a:srgbClr val="FF0000"/>
                </a:solidFill>
                <a:latin typeface="#9Slide03 SFU Futura_12" panose="020B0604020202020204" charset="0"/>
                <a:ea typeface="Tahoma" panose="020B0604030504040204" pitchFamily="34" charset="0"/>
              </a:rPr>
              <a:t>chấm</a:t>
            </a:r>
            <a:endParaRPr lang="en-US" sz="2400" b="1" dirty="0">
              <a:solidFill>
                <a:srgbClr val="FF0000"/>
              </a:solidFill>
              <a:latin typeface="#9Slide03 SFU Futura_12" panose="020B0604020202020204" charset="0"/>
            </a:endParaRPr>
          </a:p>
        </p:txBody>
      </p:sp>
      <p:sp>
        <p:nvSpPr>
          <p:cNvPr id="33" name="Rectangle 32"/>
          <p:cNvSpPr/>
          <p:nvPr/>
        </p:nvSpPr>
        <p:spPr>
          <a:xfrm>
            <a:off x="3974122" y="12091"/>
            <a:ext cx="2172390" cy="523220"/>
          </a:xfrm>
          <a:prstGeom prst="rect">
            <a:avLst/>
          </a:prstGeom>
        </p:spPr>
        <p:txBody>
          <a:bodyPr wrap="none">
            <a:spAutoFit/>
          </a:bodyPr>
          <a:lstStyle/>
          <a:p>
            <a:r>
              <a:rPr lang="en-US" sz="2800" b="1" dirty="0" err="1" smtClean="0">
                <a:solidFill>
                  <a:srgbClr val="0070C0"/>
                </a:solidFill>
                <a:latin typeface="#9Slide03 SFU Futura_12" panose="020B0604020202020204" charset="0"/>
                <a:ea typeface="Tahoma" panose="020B0604030504040204" pitchFamily="34" charset="0"/>
              </a:rPr>
              <a:t>rừng</a:t>
            </a:r>
            <a:r>
              <a:rPr lang="en-US" sz="2800" b="1" dirty="0" smtClean="0">
                <a:solidFill>
                  <a:srgbClr val="0070C0"/>
                </a:solidFill>
                <a:latin typeface="#9Slide03 SFU Futura_12" panose="020B0604020202020204" charset="0"/>
                <a:ea typeface="Tahoma" panose="020B0604030504040204" pitchFamily="34" charset="0"/>
              </a:rPr>
              <a:t> </a:t>
            </a:r>
            <a:r>
              <a:rPr lang="en-US" sz="2800" b="1" dirty="0" err="1" smtClean="0">
                <a:solidFill>
                  <a:srgbClr val="0070C0"/>
                </a:solidFill>
                <a:latin typeface="#9Slide03 SFU Futura_12" panose="020B0604020202020204" charset="0"/>
                <a:ea typeface="Tahoma" panose="020B0604030504040204" pitchFamily="34" charset="0"/>
              </a:rPr>
              <a:t>lá</a:t>
            </a:r>
            <a:r>
              <a:rPr lang="en-US" sz="2800" b="1" dirty="0" smtClean="0">
                <a:solidFill>
                  <a:srgbClr val="0070C0"/>
                </a:solidFill>
                <a:latin typeface="#9Slide03 SFU Futura_12" panose="020B0604020202020204" charset="0"/>
                <a:ea typeface="Tahoma" panose="020B0604030504040204" pitchFamily="34" charset="0"/>
              </a:rPr>
              <a:t> </a:t>
            </a:r>
            <a:r>
              <a:rPr lang="en-US" sz="2800" b="1" dirty="0" err="1" smtClean="0">
                <a:solidFill>
                  <a:srgbClr val="0070C0"/>
                </a:solidFill>
                <a:latin typeface="#9Slide03 SFU Futura_12" panose="020B0604020202020204" charset="0"/>
                <a:ea typeface="Tahoma" panose="020B0604030504040204" pitchFamily="34" charset="0"/>
              </a:rPr>
              <a:t>cứng</a:t>
            </a:r>
            <a:endParaRPr lang="en-US" sz="2800" b="1" dirty="0">
              <a:solidFill>
                <a:srgbClr val="0070C0"/>
              </a:solidFill>
              <a:latin typeface="#9Slide03 SFU Futura_12" panose="020B0604020202020204" charset="0"/>
            </a:endParaRPr>
          </a:p>
        </p:txBody>
      </p:sp>
      <p:sp>
        <p:nvSpPr>
          <p:cNvPr id="34" name="Rectangle 33"/>
          <p:cNvSpPr/>
          <p:nvPr/>
        </p:nvSpPr>
        <p:spPr>
          <a:xfrm>
            <a:off x="6093434" y="4966760"/>
            <a:ext cx="6016391" cy="523220"/>
          </a:xfrm>
          <a:prstGeom prst="rect">
            <a:avLst/>
          </a:prstGeom>
        </p:spPr>
        <p:txBody>
          <a:bodyPr wrap="none">
            <a:spAutoFit/>
          </a:bodyPr>
          <a:lstStyle/>
          <a:p>
            <a:r>
              <a:rPr lang="en-US" sz="2800" b="1" dirty="0" smtClean="0">
                <a:latin typeface="#9Slide03 SFU Futura_12" panose="020B0604020202020204" charset="0"/>
                <a:ea typeface="Tahoma" panose="020B0604030504040204" pitchFamily="34" charset="0"/>
              </a:rPr>
              <a:t>- 9. </a:t>
            </a:r>
            <a:r>
              <a:rPr lang="en-US" sz="2800" b="1" dirty="0" err="1" smtClean="0">
                <a:latin typeface="#9Slide03 SFU Futura_12" panose="020B0604020202020204" charset="0"/>
                <a:ea typeface="Tahoma" panose="020B0604030504040204" pitchFamily="34" charset="0"/>
              </a:rPr>
              <a:t>Ven</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Địa</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Trung</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Hải</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có</a:t>
            </a:r>
            <a:r>
              <a:rPr lang="en-US" sz="2800" b="1" dirty="0" smtClean="0">
                <a:latin typeface="#9Slide03 SFU Futura_12" panose="020B0604020202020204" charset="0"/>
                <a:ea typeface="Tahoma" panose="020B0604030504040204" pitchFamily="34" charset="0"/>
              </a:rPr>
              <a:t> ……………</a:t>
            </a:r>
            <a:endParaRPr lang="en-US" sz="2800" b="1" dirty="0">
              <a:latin typeface="#9Slide03 SFU Futura_12" panose="020B0604020202020204" charset="0"/>
            </a:endParaRPr>
          </a:p>
        </p:txBody>
      </p:sp>
      <p:sp>
        <p:nvSpPr>
          <p:cNvPr id="37" name="Rectangle 36"/>
          <p:cNvSpPr/>
          <p:nvPr/>
        </p:nvSpPr>
        <p:spPr>
          <a:xfrm>
            <a:off x="116982" y="4275519"/>
            <a:ext cx="6026053" cy="523220"/>
          </a:xfrm>
          <a:prstGeom prst="rect">
            <a:avLst/>
          </a:prstGeom>
        </p:spPr>
        <p:txBody>
          <a:bodyPr wrap="square">
            <a:spAutoFit/>
          </a:bodyPr>
          <a:lstStyle/>
          <a:p>
            <a:r>
              <a:rPr lang="en-US" sz="2800" b="1" dirty="0" smtClean="0">
                <a:latin typeface="#9Slide03 SFU Futura_12" panose="020B0604020202020204" charset="0"/>
                <a:ea typeface="Tahoma" panose="020B0604030504040204" pitchFamily="34" charset="0"/>
              </a:rPr>
              <a:t>- 3. </a:t>
            </a:r>
            <a:r>
              <a:rPr lang="en-US" sz="2800" b="1" dirty="0" err="1" smtClean="0">
                <a:latin typeface="#9Slide03 SFU Futura_12" panose="020B0604020202020204" charset="0"/>
                <a:ea typeface="Tahoma" panose="020B0604030504040204" pitchFamily="34" charset="0"/>
              </a:rPr>
              <a:t>Lượng</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nước</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sông</a:t>
            </a:r>
            <a:r>
              <a:rPr lang="en-US" sz="2800" b="1" dirty="0" smtClean="0">
                <a:latin typeface="#9Slide03 SFU Futura_12" panose="020B0604020202020204" charset="0"/>
                <a:ea typeface="Tahoma" panose="020B0604030504040204" pitchFamily="34" charset="0"/>
              </a:rPr>
              <a:t> …………………</a:t>
            </a:r>
            <a:endParaRPr lang="en-US" sz="2800" b="1" dirty="0">
              <a:latin typeface="#9Slide03 SFU Futura_12" panose="020B0604020202020204" charset="0"/>
            </a:endParaRPr>
          </a:p>
        </p:txBody>
      </p:sp>
      <p:sp>
        <p:nvSpPr>
          <p:cNvPr id="38" name="Rectangle 37"/>
          <p:cNvSpPr/>
          <p:nvPr/>
        </p:nvSpPr>
        <p:spPr>
          <a:xfrm>
            <a:off x="116983" y="5692773"/>
            <a:ext cx="5818028" cy="954107"/>
          </a:xfrm>
          <a:prstGeom prst="rect">
            <a:avLst/>
          </a:prstGeom>
        </p:spPr>
        <p:txBody>
          <a:bodyPr wrap="square">
            <a:spAutoFit/>
          </a:bodyPr>
          <a:lstStyle/>
          <a:p>
            <a:r>
              <a:rPr lang="en-US" sz="2800" b="1" dirty="0" smtClean="0">
                <a:latin typeface="#9Slide03 SFU Futura_12" panose="020B0604020202020204" charset="0"/>
                <a:ea typeface="Tahoma" panose="020B0604030504040204" pitchFamily="34" charset="0"/>
              </a:rPr>
              <a:t>- 5. </a:t>
            </a:r>
            <a:r>
              <a:rPr lang="en-US" sz="2800" b="1" dirty="0" err="1" smtClean="0">
                <a:latin typeface="#9Slide03 SFU Futura_12" panose="020B0604020202020204" charset="0"/>
                <a:ea typeface="Tahoma" panose="020B0604030504040204" pitchFamily="34" charset="0"/>
              </a:rPr>
              <a:t>Nhiều</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sông</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được</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nối</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với</a:t>
            </a:r>
            <a:r>
              <a:rPr lang="en-US" sz="2800" b="1" dirty="0" smtClean="0">
                <a:latin typeface="#9Slide03 SFU Futura_12" panose="020B0604020202020204" charset="0"/>
                <a:ea typeface="Tahoma" panose="020B0604030504040204" pitchFamily="34" charset="0"/>
              </a:rPr>
              <a:t> </a:t>
            </a:r>
          </a:p>
          <a:p>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nhau</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bởi</a:t>
            </a:r>
            <a:r>
              <a:rPr lang="en-US" sz="2800" b="1" dirty="0" smtClean="0">
                <a:latin typeface="#9Slide03 SFU Futura_12" panose="020B0604020202020204" charset="0"/>
                <a:ea typeface="Tahoma" panose="020B0604030504040204" pitchFamily="34" charset="0"/>
              </a:rPr>
              <a:t> </a:t>
            </a:r>
            <a:r>
              <a:rPr lang="en-US" sz="2800" b="1" dirty="0" err="1" smtClean="0">
                <a:latin typeface="#9Slide03 SFU Futura_12" panose="020B0604020202020204" charset="0"/>
                <a:ea typeface="Tahoma" panose="020B0604030504040204" pitchFamily="34" charset="0"/>
              </a:rPr>
              <a:t>các</a:t>
            </a:r>
            <a:r>
              <a:rPr lang="en-US" sz="2800" b="1" dirty="0" smtClean="0">
                <a:latin typeface="#9Slide03 SFU Futura_12" panose="020B0604020202020204" charset="0"/>
                <a:ea typeface="Tahoma" panose="020B0604030504040204" pitchFamily="34" charset="0"/>
              </a:rPr>
              <a:t>…………………..…</a:t>
            </a:r>
            <a:endParaRPr lang="en-US" sz="2800" b="1" dirty="0">
              <a:latin typeface="#9Slide03 SFU Futura_12" panose="020B0604020202020204" charset="0"/>
            </a:endParaRPr>
          </a:p>
        </p:txBody>
      </p:sp>
      <p:cxnSp>
        <p:nvCxnSpPr>
          <p:cNvPr id="48" name="Straight Connector 47"/>
          <p:cNvCxnSpPr/>
          <p:nvPr/>
        </p:nvCxnSpPr>
        <p:spPr>
          <a:xfrm flipH="1">
            <a:off x="147816" y="2736936"/>
            <a:ext cx="9660" cy="412106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325922" y="3564099"/>
            <a:ext cx="6513133" cy="609398"/>
          </a:xfrm>
          <a:prstGeom prst="rect">
            <a:avLst/>
          </a:prstGeom>
        </p:spPr>
        <p:txBody>
          <a:bodyPr wrap="square">
            <a:spAutoFit/>
          </a:bodyPr>
          <a:lstStyle/>
          <a:p>
            <a:pPr marL="408940" marR="0">
              <a:lnSpc>
                <a:spcPct val="120000"/>
              </a:lnSpc>
              <a:spcBef>
                <a:spcPts val="0"/>
              </a:spcBef>
              <a:spcAft>
                <a:spcPts val="0"/>
              </a:spcAft>
            </a:pPr>
            <a:r>
              <a:rPr lang="nl-NL" sz="2800" b="1" dirty="0" smtClean="0">
                <a:latin typeface="#9Slide03 SFU Futura_12" panose="020B0604020202020204" charset="0"/>
                <a:ea typeface="Tahoma" panose="020B0604030504040204" pitchFamily="34" charset="0"/>
              </a:rPr>
              <a:t>- 2. Ranh </a:t>
            </a:r>
            <a:r>
              <a:rPr lang="nl-NL" sz="2800" b="1" dirty="0">
                <a:latin typeface="#9Slide03 SFU Futura_12" panose="020B0604020202020204" charset="0"/>
                <a:ea typeface="Tahoma" panose="020B0604030504040204" pitchFamily="34" charset="0"/>
              </a:rPr>
              <a:t>giới với châu </a:t>
            </a:r>
            <a:r>
              <a:rPr lang="nl-NL" sz="2800" b="1" dirty="0" smtClean="0">
                <a:latin typeface="#9Slide03 SFU Futura_12" panose="020B0604020202020204" charset="0"/>
                <a:ea typeface="Tahoma" panose="020B0604030504040204" pitchFamily="34" charset="0"/>
              </a:rPr>
              <a:t>Á</a:t>
            </a:r>
            <a:r>
              <a:rPr lang="nl-NL" sz="2800" b="1" dirty="0">
                <a:latin typeface="#9Slide03 SFU Futura_12" panose="020B0604020202020204" charset="0"/>
                <a:ea typeface="Tahoma" panose="020B0604030504040204" pitchFamily="34" charset="0"/>
              </a:rPr>
              <a:t> </a:t>
            </a:r>
            <a:r>
              <a:rPr lang="nl-NL" sz="2800" b="1" dirty="0" smtClean="0">
                <a:latin typeface="#9Slide03 SFU Futura_12" panose="020B0604020202020204" charset="0"/>
                <a:ea typeface="Tahoma" panose="020B0604030504040204" pitchFamily="34" charset="0"/>
              </a:rPr>
              <a:t>là................</a:t>
            </a:r>
            <a:endParaRPr lang="en-US" sz="2800" b="1" dirty="0">
              <a:latin typeface="#9Slide03 SFU Futura_12" panose="020B0604020202020204" charset="0"/>
            </a:endParaRPr>
          </a:p>
        </p:txBody>
      </p:sp>
      <p:graphicFrame>
        <p:nvGraphicFramePr>
          <p:cNvPr id="58" name="Table 57"/>
          <p:cNvGraphicFramePr>
            <a:graphicFrameLocks noGrp="1"/>
          </p:cNvGraphicFramePr>
          <p:nvPr>
            <p:extLst>
              <p:ext uri="{D42A27DB-BD31-4B8C-83A1-F6EECF244321}">
                <p14:modId xmlns:p14="http://schemas.microsoft.com/office/powerpoint/2010/main" val="1105946169"/>
              </p:ext>
            </p:extLst>
          </p:nvPr>
        </p:nvGraphicFramePr>
        <p:xfrm>
          <a:off x="6072771" y="5708512"/>
          <a:ext cx="5693674" cy="981456"/>
        </p:xfrm>
        <a:graphic>
          <a:graphicData uri="http://schemas.openxmlformats.org/drawingml/2006/table">
            <a:tbl>
              <a:tblPr>
                <a:tableStyleId>{5C22544A-7EE6-4342-B048-85BDC9FD1C3A}</a:tableStyleId>
              </a:tblPr>
              <a:tblGrid>
                <a:gridCol w="5693674">
                  <a:extLst>
                    <a:ext uri="{9D8B030D-6E8A-4147-A177-3AD203B41FA5}">
                      <a16:colId xmlns:a16="http://schemas.microsoft.com/office/drawing/2014/main" val="4061028528"/>
                    </a:ext>
                  </a:extLst>
                </a:gridCol>
              </a:tblGrid>
              <a:tr h="0">
                <a:tc>
                  <a:txBody>
                    <a:bodyPr/>
                    <a:lstStyle/>
                    <a:p>
                      <a:pPr marL="0" marR="0" indent="0" algn="just">
                        <a:lnSpc>
                          <a:spcPct val="115000"/>
                        </a:lnSpc>
                        <a:spcBef>
                          <a:spcPts val="0"/>
                        </a:spcBef>
                        <a:spcAft>
                          <a:spcPts val="0"/>
                        </a:spcAft>
                        <a:buFontTx/>
                        <a:buNone/>
                      </a:pPr>
                      <a:r>
                        <a:rPr lang="en-US" sz="2800" b="1" dirty="0" smtClean="0">
                          <a:solidFill>
                            <a:schemeClr val="tx1"/>
                          </a:solidFill>
                          <a:effectLst/>
                          <a:latin typeface="#9Slide03 SFU Futura_12" panose="020B0604020202020204" charset="0"/>
                          <a:sym typeface="Wingdings" panose="05000000000000000000" pitchFamily="2" charset="2"/>
                        </a:rPr>
                        <a:t>-</a:t>
                      </a:r>
                      <a:r>
                        <a:rPr lang="en-US" sz="2800" b="1" baseline="0" dirty="0" smtClean="0">
                          <a:solidFill>
                            <a:schemeClr val="tx1"/>
                          </a:solidFill>
                          <a:effectLst/>
                          <a:latin typeface="#9Slide03 SFU Futura_12" panose="020B0604020202020204" charset="0"/>
                          <a:sym typeface="Wingdings" panose="05000000000000000000" pitchFamily="2" charset="2"/>
                        </a:rPr>
                        <a:t> 10. </a:t>
                      </a:r>
                      <a:r>
                        <a:rPr lang="en-US" sz="2800" b="1" baseline="0" dirty="0" err="1" smtClean="0">
                          <a:solidFill>
                            <a:schemeClr val="tx1"/>
                          </a:solidFill>
                          <a:effectLst/>
                          <a:latin typeface="#9Slide03 SFU Futura_12" panose="020B0604020202020204" charset="0"/>
                          <a:sym typeface="Wingdings" panose="05000000000000000000" pitchFamily="2" charset="2"/>
                        </a:rPr>
                        <a:t>T</a:t>
                      </a:r>
                      <a:r>
                        <a:rPr lang="en-US" sz="2800" b="1" dirty="0" err="1" smtClean="0">
                          <a:solidFill>
                            <a:schemeClr val="tx1"/>
                          </a:solidFill>
                          <a:effectLst/>
                          <a:latin typeface="#9Slide03 SFU Futura_12" panose="020B0604020202020204" charset="0"/>
                          <a:sym typeface="Wingdings" panose="05000000000000000000" pitchFamily="2" charset="2"/>
                        </a:rPr>
                        <a:t>hiên</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nhiên</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thay</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đổi</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theo</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sự</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thay</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đổi</a:t>
                      </a:r>
                      <a:r>
                        <a:rPr lang="en-US" sz="2800" b="1" baseline="0" dirty="0" smtClean="0">
                          <a:solidFill>
                            <a:schemeClr val="tx1"/>
                          </a:solidFill>
                          <a:effectLst/>
                          <a:latin typeface="#9Slide03 SFU Futura_12" panose="020B0604020202020204" charset="0"/>
                          <a:sym typeface="Wingdings" panose="05000000000000000000" pitchFamily="2" charset="2"/>
                        </a:rPr>
                        <a:t> </a:t>
                      </a:r>
                      <a:r>
                        <a:rPr lang="en-US" sz="2800" b="1" baseline="0" dirty="0" err="1" smtClean="0">
                          <a:solidFill>
                            <a:schemeClr val="tx1"/>
                          </a:solidFill>
                          <a:effectLst/>
                          <a:latin typeface="#9Slide03 SFU Futura_12" panose="020B0604020202020204" charset="0"/>
                          <a:sym typeface="Wingdings" panose="05000000000000000000" pitchFamily="2" charset="2"/>
                        </a:rPr>
                        <a:t>của</a:t>
                      </a:r>
                      <a:r>
                        <a:rPr lang="en-US" sz="2800" b="1" baseline="0" dirty="0" smtClean="0">
                          <a:solidFill>
                            <a:schemeClr val="tx1"/>
                          </a:solidFill>
                          <a:effectLst/>
                          <a:latin typeface="#9Slide03 SFU Futura_12" panose="020B0604020202020204" charset="0"/>
                          <a:sym typeface="Wingdings" panose="05000000000000000000" pitchFamily="2" charset="2"/>
                        </a:rPr>
                        <a:t>………………………….</a:t>
                      </a:r>
                      <a:endParaRPr lang="en-US" sz="2800" b="1" dirty="0" smtClean="0">
                        <a:solidFill>
                          <a:schemeClr val="tx1"/>
                        </a:solidFill>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
        <p:nvSpPr>
          <p:cNvPr id="7" name="Rectangle 6"/>
          <p:cNvSpPr/>
          <p:nvPr/>
        </p:nvSpPr>
        <p:spPr>
          <a:xfrm>
            <a:off x="8052302" y="1540402"/>
            <a:ext cx="3592650" cy="587853"/>
          </a:xfrm>
          <a:prstGeom prst="rect">
            <a:avLst/>
          </a:prstGeom>
        </p:spPr>
        <p:txBody>
          <a:bodyPr wrap="none">
            <a:spAutoFit/>
          </a:bodyPr>
          <a:lstStyle/>
          <a:p>
            <a:pPr algn="just">
              <a:lnSpc>
                <a:spcPct val="115000"/>
              </a:lnSpc>
            </a:pPr>
            <a:r>
              <a:rPr lang="en-US" sz="2800" b="1" dirty="0" err="1">
                <a:solidFill>
                  <a:srgbClr val="0070C0"/>
                </a:solidFill>
                <a:latin typeface="#9Slide03 SFU Futura_12" panose="020B0604020202020204" charset="0"/>
                <a:sym typeface="Wingdings" panose="05000000000000000000" pitchFamily="2" charset="2"/>
              </a:rPr>
              <a:t>nhiệt</a:t>
            </a:r>
            <a:r>
              <a:rPr lang="en-US" sz="2800" b="1" dirty="0">
                <a:solidFill>
                  <a:srgbClr val="0070C0"/>
                </a:solidFill>
                <a:latin typeface="#9Slide03 SFU Futura_12" panose="020B0604020202020204" charset="0"/>
                <a:sym typeface="Wingdings" panose="05000000000000000000" pitchFamily="2" charset="2"/>
              </a:rPr>
              <a:t> </a:t>
            </a:r>
            <a:r>
              <a:rPr lang="en-US" sz="2800" b="1" dirty="0" err="1">
                <a:solidFill>
                  <a:srgbClr val="0070C0"/>
                </a:solidFill>
                <a:latin typeface="#9Slide03 SFU Futura_12" panose="020B0604020202020204" charset="0"/>
                <a:sym typeface="Wingdings" panose="05000000000000000000" pitchFamily="2" charset="2"/>
              </a:rPr>
              <a:t>độ</a:t>
            </a:r>
            <a:r>
              <a:rPr lang="en-US" sz="2800" b="1" dirty="0">
                <a:solidFill>
                  <a:srgbClr val="0070C0"/>
                </a:solidFill>
                <a:latin typeface="#9Slide03 SFU Futura_12" panose="020B0604020202020204" charset="0"/>
                <a:sym typeface="Wingdings" panose="05000000000000000000" pitchFamily="2" charset="2"/>
              </a:rPr>
              <a:t> </a:t>
            </a:r>
            <a:r>
              <a:rPr lang="en-US" sz="2800" b="1" dirty="0" err="1">
                <a:solidFill>
                  <a:srgbClr val="0070C0"/>
                </a:solidFill>
                <a:latin typeface="#9Slide03 SFU Futura_12" panose="020B0604020202020204" charset="0"/>
                <a:sym typeface="Wingdings" panose="05000000000000000000" pitchFamily="2" charset="2"/>
              </a:rPr>
              <a:t>và</a:t>
            </a:r>
            <a:r>
              <a:rPr lang="en-US" sz="2800" b="1" dirty="0">
                <a:solidFill>
                  <a:srgbClr val="0070C0"/>
                </a:solidFill>
                <a:latin typeface="#9Slide03 SFU Futura_12" panose="020B0604020202020204" charset="0"/>
                <a:sym typeface="Wingdings" panose="05000000000000000000" pitchFamily="2" charset="2"/>
              </a:rPr>
              <a:t> </a:t>
            </a:r>
            <a:r>
              <a:rPr lang="en-US" sz="2800" b="1" dirty="0" err="1">
                <a:solidFill>
                  <a:srgbClr val="0070C0"/>
                </a:solidFill>
                <a:latin typeface="#9Slide03 SFU Futura_12" panose="020B0604020202020204" charset="0"/>
                <a:sym typeface="Wingdings" panose="05000000000000000000" pitchFamily="2" charset="2"/>
              </a:rPr>
              <a:t>lượng</a:t>
            </a:r>
            <a:r>
              <a:rPr lang="en-US" sz="2800" b="1" dirty="0">
                <a:solidFill>
                  <a:srgbClr val="0070C0"/>
                </a:solidFill>
                <a:latin typeface="#9Slide03 SFU Futura_12" panose="020B0604020202020204" charset="0"/>
                <a:sym typeface="Wingdings" panose="05000000000000000000" pitchFamily="2" charset="2"/>
              </a:rPr>
              <a:t> </a:t>
            </a:r>
            <a:r>
              <a:rPr lang="en-US" sz="2800" b="1" dirty="0" err="1" smtClean="0">
                <a:solidFill>
                  <a:srgbClr val="0070C0"/>
                </a:solidFill>
                <a:latin typeface="#9Slide03 SFU Futura_12" panose="020B0604020202020204" charset="0"/>
                <a:sym typeface="Wingdings" panose="05000000000000000000" pitchFamily="2" charset="2"/>
              </a:rPr>
              <a:t>mưa</a:t>
            </a:r>
            <a:endParaRPr lang="en-US" sz="2800" b="1" dirty="0">
              <a:solidFill>
                <a:srgbClr val="0070C0"/>
              </a:solidFill>
              <a:latin typeface="#9Slide03 SFU Futura_12" panose="020B0604020202020204" charset="0"/>
              <a:ea typeface="Tahoma" panose="020B0604030504040204" pitchFamily="34" charset="0"/>
            </a:endParaRPr>
          </a:p>
        </p:txBody>
      </p:sp>
      <p:cxnSp>
        <p:nvCxnSpPr>
          <p:cNvPr id="59" name="Straight Connector 58"/>
          <p:cNvCxnSpPr/>
          <p:nvPr/>
        </p:nvCxnSpPr>
        <p:spPr>
          <a:xfrm flipH="1">
            <a:off x="6061429" y="2736936"/>
            <a:ext cx="18660" cy="408675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365279" y="40787"/>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3363372" y="586936"/>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3348635" y="1105062"/>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3348635" y="1632865"/>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3348634" y="2138766"/>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7390405" y="35536"/>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7388498" y="581685"/>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7373761" y="1099811"/>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7373761" y="1627614"/>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7373760" y="2133515"/>
            <a:ext cx="546129" cy="453034"/>
          </a:xfrm>
          <a:prstGeom prst="roundRect">
            <a:avLst/>
          </a:prstGeom>
          <a:solidFill>
            <a:srgbClr val="D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410743" y="1574286"/>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1</a:t>
            </a:r>
            <a:endParaRPr lang="en-US" sz="3200" dirty="0"/>
          </a:p>
        </p:txBody>
      </p:sp>
      <p:sp>
        <p:nvSpPr>
          <p:cNvPr id="70" name="Rectangle 69"/>
          <p:cNvSpPr/>
          <p:nvPr/>
        </p:nvSpPr>
        <p:spPr>
          <a:xfrm>
            <a:off x="7450607" y="537871"/>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2</a:t>
            </a:r>
            <a:endParaRPr lang="en-US" sz="3200" dirty="0"/>
          </a:p>
        </p:txBody>
      </p:sp>
      <p:sp>
        <p:nvSpPr>
          <p:cNvPr id="71" name="Rectangle 70"/>
          <p:cNvSpPr/>
          <p:nvPr/>
        </p:nvSpPr>
        <p:spPr>
          <a:xfrm>
            <a:off x="3424817" y="2067644"/>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3</a:t>
            </a:r>
            <a:endParaRPr lang="en-US" sz="3200" dirty="0"/>
          </a:p>
        </p:txBody>
      </p:sp>
      <p:sp>
        <p:nvSpPr>
          <p:cNvPr id="72" name="Rectangle 71"/>
          <p:cNvSpPr/>
          <p:nvPr/>
        </p:nvSpPr>
        <p:spPr>
          <a:xfrm>
            <a:off x="7449628" y="-30978"/>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5</a:t>
            </a:r>
            <a:endParaRPr lang="en-US" sz="3200" dirty="0"/>
          </a:p>
        </p:txBody>
      </p:sp>
      <p:sp>
        <p:nvSpPr>
          <p:cNvPr id="73" name="Rectangle 72"/>
          <p:cNvSpPr/>
          <p:nvPr/>
        </p:nvSpPr>
        <p:spPr>
          <a:xfrm>
            <a:off x="7416753" y="2067643"/>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4</a:t>
            </a:r>
            <a:endParaRPr lang="en-US" sz="3200" dirty="0"/>
          </a:p>
        </p:txBody>
      </p:sp>
      <p:sp>
        <p:nvSpPr>
          <p:cNvPr id="74" name="Rectangle 73"/>
          <p:cNvSpPr/>
          <p:nvPr/>
        </p:nvSpPr>
        <p:spPr>
          <a:xfrm>
            <a:off x="7435869" y="1055268"/>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6</a:t>
            </a:r>
            <a:endParaRPr lang="en-US" sz="3200" dirty="0"/>
          </a:p>
        </p:txBody>
      </p:sp>
      <p:sp>
        <p:nvSpPr>
          <p:cNvPr id="75" name="Rectangle 74"/>
          <p:cNvSpPr/>
          <p:nvPr/>
        </p:nvSpPr>
        <p:spPr>
          <a:xfrm>
            <a:off x="3432428" y="555644"/>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7</a:t>
            </a:r>
            <a:endParaRPr lang="en-US" sz="3200" dirty="0"/>
          </a:p>
        </p:txBody>
      </p:sp>
      <p:sp>
        <p:nvSpPr>
          <p:cNvPr id="76" name="Rectangle 75"/>
          <p:cNvSpPr/>
          <p:nvPr/>
        </p:nvSpPr>
        <p:spPr>
          <a:xfrm>
            <a:off x="3406264" y="1055267"/>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8</a:t>
            </a:r>
            <a:endParaRPr lang="en-US" sz="3200" dirty="0"/>
          </a:p>
        </p:txBody>
      </p:sp>
      <p:sp>
        <p:nvSpPr>
          <p:cNvPr id="77" name="Rectangle 76"/>
          <p:cNvSpPr/>
          <p:nvPr/>
        </p:nvSpPr>
        <p:spPr>
          <a:xfrm>
            <a:off x="3432519" y="-2250"/>
            <a:ext cx="421910"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9</a:t>
            </a:r>
            <a:endParaRPr lang="en-US" sz="3200" dirty="0"/>
          </a:p>
        </p:txBody>
      </p:sp>
      <p:sp>
        <p:nvSpPr>
          <p:cNvPr id="78" name="Rectangle 77"/>
          <p:cNvSpPr/>
          <p:nvPr/>
        </p:nvSpPr>
        <p:spPr>
          <a:xfrm>
            <a:off x="7275472" y="1597388"/>
            <a:ext cx="659155" cy="584775"/>
          </a:xfrm>
          <a:prstGeom prst="rect">
            <a:avLst/>
          </a:prstGeom>
        </p:spPr>
        <p:txBody>
          <a:bodyPr wrap="none">
            <a:spAutoFit/>
          </a:bodyPr>
          <a:lstStyle/>
          <a:p>
            <a:r>
              <a:rPr lang="en-US" sz="3200" b="1" dirty="0" smtClean="0">
                <a:latin typeface="#9Slide03 SFU Futura_12" panose="020B0604020202020204" charset="0"/>
                <a:ea typeface="Tahoma" panose="020B0604030504040204" pitchFamily="34" charset="0"/>
              </a:rPr>
              <a:t>10</a:t>
            </a:r>
            <a:endParaRPr lang="en-US" sz="3200" dirty="0"/>
          </a:p>
        </p:txBody>
      </p:sp>
    </p:spTree>
    <p:extLst>
      <p:ext uri="{BB962C8B-B14F-4D97-AF65-F5344CB8AC3E}">
        <p14:creationId xmlns:p14="http://schemas.microsoft.com/office/powerpoint/2010/main" val="104432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6">
                                            <p:txEl>
                                              <p:pRg st="0" end="0"/>
                                            </p:txEl>
                                          </p:spTgt>
                                        </p:tgtEl>
                                        <p:attrNameLst>
                                          <p:attrName>style.visibility</p:attrName>
                                        </p:attrNameLst>
                                      </p:cBhvr>
                                      <p:to>
                                        <p:strVal val="visible"/>
                                      </p:to>
                                    </p:set>
                                    <p:animEffect transition="in" filter="fade">
                                      <p:cBhvr>
                                        <p:cTn id="42" dur="500"/>
                                        <p:tgtEl>
                                          <p:spTgt spid="7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0" grpId="0"/>
      <p:bldP spid="71" grpId="0"/>
      <p:bldP spid="72" grpId="0"/>
      <p:bldP spid="73" grpId="0"/>
      <p:bldP spid="74" grpId="0"/>
      <p:bldP spid="75" grpId="0"/>
      <p:bldP spid="77" grpId="0"/>
      <p:bldP spid="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5048" y="63912"/>
            <a:ext cx="5695665" cy="1342230"/>
            <a:chOff x="3100837" y="-29460"/>
            <a:chExt cx="5695665"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338837"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504" y="1657247"/>
            <a:ext cx="5572546" cy="1200329"/>
          </a:xfrm>
          <a:prstGeom prst="rect">
            <a:avLst/>
          </a:prstGeom>
          <a:ln>
            <a:solidFill>
              <a:schemeClr val="tx1"/>
            </a:solidFill>
            <a:prstDash val="sysDot"/>
          </a:ln>
        </p:spPr>
        <p:txBody>
          <a:bodyPr wrap="square">
            <a:spAutoFit/>
          </a:bodyPr>
          <a:lstStyle/>
          <a:p>
            <a:pPr algn="ctr"/>
            <a:r>
              <a:rPr lang="en-US" sz="3200" b="1" dirty="0" smtClean="0">
                <a:solidFill>
                  <a:srgbClr val="2B8D3A"/>
                </a:solidFill>
                <a:latin typeface="#9Slide03 SFU Futura_12" panose="020B0604020202020204" charset="0"/>
              </a:rPr>
              <a:t>TRÒ CHƠI: </a:t>
            </a:r>
          </a:p>
          <a:p>
            <a:pPr algn="ctr"/>
            <a:r>
              <a:rPr lang="en-US" sz="4000" b="1" dirty="0" smtClean="0">
                <a:solidFill>
                  <a:srgbClr val="2B8D3A"/>
                </a:solidFill>
                <a:latin typeface="#9Slide03 SFU Futura_12" panose="020B0604020202020204" charset="0"/>
              </a:rPr>
              <a:t>KHÁM PHÁ CHÂU ÂU</a:t>
            </a:r>
            <a:endParaRPr lang="en-US" sz="4000" b="1" dirty="0">
              <a:solidFill>
                <a:srgbClr val="2B8D3A"/>
              </a:solidFill>
              <a:latin typeface="#9Slide03 SFU Futura_12" panose="020B0604020202020204" charset="0"/>
            </a:endParaRPr>
          </a:p>
        </p:txBody>
      </p:sp>
      <p:sp>
        <p:nvSpPr>
          <p:cNvPr id="19" name="Rectangle: Rounded Corners 7">
            <a:extLst>
              <a:ext uri="{FF2B5EF4-FFF2-40B4-BE49-F238E27FC236}">
                <a16:creationId xmlns:a16="http://schemas.microsoft.com/office/drawing/2014/main" id="{9731B856-505B-4C12-AE96-B34567953D3E}"/>
              </a:ext>
            </a:extLst>
          </p:cNvPr>
          <p:cNvSpPr/>
          <p:nvPr/>
        </p:nvSpPr>
        <p:spPr>
          <a:xfrm>
            <a:off x="5568042" y="2823281"/>
            <a:ext cx="1853293" cy="2353993"/>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20B0604020202020204" charset="0"/>
                <a:cs typeface="Arial" panose="020B0604020202020204" pitchFamily="34" charset="0"/>
              </a:rPr>
              <a:t>Trả</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lời</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các</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câu</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hỏi</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trắc</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nghiệm</a:t>
            </a:r>
            <a:endParaRPr lang="en-US" sz="2800" b="1" dirty="0">
              <a:solidFill>
                <a:schemeClr val="tx1"/>
              </a:solidFill>
              <a:latin typeface="#9Slide03 SFU Futura_12" panose="020B0604020202020204" charset="0"/>
              <a:cs typeface="Arial" panose="020B0604020202020204" pitchFamily="34" charset="0"/>
            </a:endParaRPr>
          </a:p>
        </p:txBody>
      </p:sp>
      <p:sp>
        <p:nvSpPr>
          <p:cNvPr id="20" name="Rectangle: Rounded Corners 7">
            <a:extLst>
              <a:ext uri="{FF2B5EF4-FFF2-40B4-BE49-F238E27FC236}">
                <a16:creationId xmlns:a16="http://schemas.microsoft.com/office/drawing/2014/main" id="{A3BA8D6A-4D01-49E4-8C32-23CAA2363653}"/>
              </a:ext>
            </a:extLst>
          </p:cNvPr>
          <p:cNvSpPr/>
          <p:nvPr/>
        </p:nvSpPr>
        <p:spPr>
          <a:xfrm>
            <a:off x="6518690" y="400959"/>
            <a:ext cx="2040816" cy="1856453"/>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20B0604020202020204" charset="0"/>
                <a:cs typeface="Arial" panose="020B0604020202020204" pitchFamily="34" charset="0"/>
              </a:rPr>
              <a:t>Hoạt</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động</a:t>
            </a:r>
            <a:r>
              <a:rPr lang="en-US" sz="2800" b="1" dirty="0">
                <a:solidFill>
                  <a:schemeClr val="tx1"/>
                </a:solidFill>
                <a:latin typeface="#9Slide03 SFU Futura_12" panose="020B0604020202020204" charset="0"/>
                <a:cs typeface="Arial" panose="020B0604020202020204" pitchFamily="34" charset="0"/>
              </a:rPr>
              <a:t> </a:t>
            </a:r>
            <a:r>
              <a:rPr lang="en-US" sz="2800" b="1" dirty="0" err="1" smtClean="0">
                <a:solidFill>
                  <a:schemeClr val="tx1"/>
                </a:solidFill>
                <a:latin typeface="#9Slide03 SFU Futura_12" panose="020B0604020202020204" charset="0"/>
                <a:cs typeface="Arial" panose="020B0604020202020204" pitchFamily="34" charset="0"/>
              </a:rPr>
              <a:t>nhóm</a:t>
            </a:r>
            <a:endParaRPr lang="en-US" sz="2800" b="1" dirty="0">
              <a:solidFill>
                <a:schemeClr val="tx1"/>
              </a:solidFill>
              <a:latin typeface="#9Slide03 SFU Futura_12" panose="020B0604020202020204" charset="0"/>
              <a:cs typeface="Arial" panose="020B0604020202020204" pitchFamily="34" charset="0"/>
            </a:endParaRPr>
          </a:p>
        </p:txBody>
      </p:sp>
      <p:sp>
        <p:nvSpPr>
          <p:cNvPr id="21" name="Rectangle: Rounded Corners 7">
            <a:extLst>
              <a:ext uri="{FF2B5EF4-FFF2-40B4-BE49-F238E27FC236}">
                <a16:creationId xmlns:a16="http://schemas.microsoft.com/office/drawing/2014/main" id="{D6CE6303-3C40-4361-9869-64BB994762E1}"/>
              </a:ext>
            </a:extLst>
          </p:cNvPr>
          <p:cNvSpPr/>
          <p:nvPr/>
        </p:nvSpPr>
        <p:spPr>
          <a:xfrm>
            <a:off x="7539098" y="2823281"/>
            <a:ext cx="2519391" cy="2353993"/>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20B0604020202020204" charset="0"/>
                <a:cs typeface="Arial" panose="020B0604020202020204" pitchFamily="34" charset="0"/>
              </a:rPr>
              <a:t>Viết</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đáp</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án</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vào</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bảng</a:t>
            </a:r>
            <a:r>
              <a:rPr lang="en-US" sz="2800" b="1" dirty="0">
                <a:solidFill>
                  <a:schemeClr val="tx1"/>
                </a:solidFill>
                <a:latin typeface="#9Slide03 SFU Futura_12" panose="020B0604020202020204" charset="0"/>
                <a:cs typeface="Arial" panose="020B0604020202020204" pitchFamily="34" charset="0"/>
              </a:rPr>
              <a:t> </a:t>
            </a:r>
            <a:r>
              <a:rPr lang="en-US" sz="2800" b="1" dirty="0" err="1" smtClean="0">
                <a:solidFill>
                  <a:schemeClr val="tx1"/>
                </a:solidFill>
                <a:latin typeface="#9Slide03 SFU Futura_12" panose="020B0604020202020204" charset="0"/>
                <a:cs typeface="Arial" panose="020B0604020202020204" pitchFamily="34" charset="0"/>
              </a:rPr>
              <a:t>nhóm</a:t>
            </a:r>
            <a:r>
              <a:rPr lang="en-US" sz="2800" b="1" dirty="0" smtClean="0">
                <a:solidFill>
                  <a:schemeClr val="tx1"/>
                </a:solidFill>
                <a:latin typeface="#9Slide03 SFU Futura_12" panose="020B0604020202020204" charset="0"/>
                <a:cs typeface="Arial" panose="020B0604020202020204" pitchFamily="34" charset="0"/>
              </a:rPr>
              <a:t> </a:t>
            </a:r>
            <a:r>
              <a:rPr lang="en-US" sz="2800" b="1" dirty="0" smtClean="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b="1" dirty="0" err="1" smtClean="0">
                <a:solidFill>
                  <a:schemeClr val="tx1"/>
                </a:solidFill>
                <a:latin typeface="#9Slide03 SFU Futura_12" panose="020B0604020202020204" charset="0"/>
                <a:cs typeface="Arial" panose="020B0604020202020204" pitchFamily="34" charset="0"/>
                <a:sym typeface="Wingdings" panose="05000000000000000000" pitchFamily="2" charset="2"/>
              </a:rPr>
              <a:t>Hết</a:t>
            </a:r>
            <a:r>
              <a:rPr lang="en-US" sz="2800" b="1" dirty="0" smtClean="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b="1" dirty="0" err="1" smtClean="0">
                <a:solidFill>
                  <a:schemeClr val="tx1"/>
                </a:solidFill>
                <a:latin typeface="#9Slide03 SFU Futura_12" panose="020B0604020202020204" charset="0"/>
                <a:cs typeface="Arial" panose="020B0604020202020204" pitchFamily="34" charset="0"/>
                <a:sym typeface="Wingdings" panose="05000000000000000000" pitchFamily="2" charset="2"/>
              </a:rPr>
              <a:t>giờ</a:t>
            </a:r>
            <a:r>
              <a:rPr lang="en-US" sz="2800" b="1" dirty="0" smtClean="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b="1" dirty="0" err="1" smtClean="0">
                <a:solidFill>
                  <a:schemeClr val="tx1"/>
                </a:solidFill>
                <a:latin typeface="#9Slide03 SFU Futura_12" panose="020B0604020202020204" charset="0"/>
                <a:cs typeface="Arial" panose="020B0604020202020204" pitchFamily="34" charset="0"/>
                <a:sym typeface="Wingdings" panose="05000000000000000000" pitchFamily="2" charset="2"/>
              </a:rPr>
              <a:t>đồng</a:t>
            </a:r>
            <a:r>
              <a:rPr lang="en-US" sz="2800" b="1" dirty="0" smtClean="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b="1" dirty="0" err="1" smtClean="0">
                <a:solidFill>
                  <a:schemeClr val="tx1"/>
                </a:solidFill>
                <a:latin typeface="#9Slide03 SFU Futura_12" panose="020B0604020202020204" charset="0"/>
                <a:cs typeface="Arial" panose="020B0604020202020204" pitchFamily="34" charset="0"/>
                <a:sym typeface="Wingdings" panose="05000000000000000000" pitchFamily="2" charset="2"/>
              </a:rPr>
              <a:t>loạt</a:t>
            </a:r>
            <a:r>
              <a:rPr lang="en-US" sz="2800" b="1" dirty="0" smtClean="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b="1" dirty="0" err="1" smtClean="0">
                <a:solidFill>
                  <a:schemeClr val="tx1"/>
                </a:solidFill>
                <a:latin typeface="#9Slide03 SFU Futura_12" panose="020B0604020202020204" charset="0"/>
                <a:cs typeface="Arial" panose="020B0604020202020204" pitchFamily="34" charset="0"/>
                <a:sym typeface="Wingdings" panose="05000000000000000000" pitchFamily="2" charset="2"/>
              </a:rPr>
              <a:t>giơ</a:t>
            </a:r>
            <a:r>
              <a:rPr lang="en-US" sz="2800" b="1" dirty="0" smtClean="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b="1" dirty="0" err="1" smtClean="0">
                <a:solidFill>
                  <a:schemeClr val="tx1"/>
                </a:solidFill>
                <a:latin typeface="#9Slide03 SFU Futura_12" panose="020B0604020202020204" charset="0"/>
                <a:cs typeface="Arial" panose="020B0604020202020204" pitchFamily="34" charset="0"/>
                <a:sym typeface="Wingdings" panose="05000000000000000000" pitchFamily="2" charset="2"/>
              </a:rPr>
              <a:t>bảng</a:t>
            </a:r>
            <a:endParaRPr lang="en-US" sz="2800" b="1" dirty="0">
              <a:solidFill>
                <a:schemeClr val="tx1"/>
              </a:solidFill>
              <a:latin typeface="#9Slide03 SFU Futura_12" panose="020B0604020202020204" charset="0"/>
              <a:cs typeface="Arial" panose="020B0604020202020204" pitchFamily="34" charset="0"/>
            </a:endParaRPr>
          </a:p>
        </p:txBody>
      </p:sp>
      <p:sp>
        <p:nvSpPr>
          <p:cNvPr id="23" name="Rectangle: Rounded Corners 7">
            <a:extLst>
              <a:ext uri="{FF2B5EF4-FFF2-40B4-BE49-F238E27FC236}">
                <a16:creationId xmlns:a16="http://schemas.microsoft.com/office/drawing/2014/main" id="{D2B680DB-E633-4DF1-9493-1C62B4D6F032}"/>
              </a:ext>
            </a:extLst>
          </p:cNvPr>
          <p:cNvSpPr/>
          <p:nvPr/>
        </p:nvSpPr>
        <p:spPr>
          <a:xfrm>
            <a:off x="10158413" y="2783043"/>
            <a:ext cx="1911699" cy="2364725"/>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20B0604020202020204" charset="0"/>
                <a:cs typeface="Arial" panose="020B0604020202020204" pitchFamily="34" charset="0"/>
              </a:rPr>
              <a:t>Thời</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gian</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trả</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lời</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mỗi</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câu</a:t>
            </a:r>
            <a:r>
              <a:rPr lang="en-US" sz="2800" b="1" dirty="0">
                <a:solidFill>
                  <a:schemeClr val="tx1"/>
                </a:solidFill>
                <a:latin typeface="#9Slide03 SFU Futura_12" panose="020B0604020202020204" charset="0"/>
                <a:cs typeface="Arial" panose="020B0604020202020204" pitchFamily="34" charset="0"/>
              </a:rPr>
              <a:t>: 5 </a:t>
            </a:r>
            <a:r>
              <a:rPr lang="en-US" sz="2800" b="1" dirty="0" err="1">
                <a:solidFill>
                  <a:schemeClr val="tx1"/>
                </a:solidFill>
                <a:latin typeface="#9Slide03 SFU Futura_12" panose="020B0604020202020204" charset="0"/>
                <a:cs typeface="Arial" panose="020B0604020202020204" pitchFamily="34" charset="0"/>
              </a:rPr>
              <a:t>tiếng</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đếm</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của</a:t>
            </a:r>
            <a:r>
              <a:rPr lang="en-US" sz="2800" b="1" dirty="0">
                <a:solidFill>
                  <a:schemeClr val="tx1"/>
                </a:solidFill>
                <a:latin typeface="#9Slide03 SFU Futura_12" panose="020B0604020202020204" charset="0"/>
                <a:cs typeface="Arial" panose="020B0604020202020204" pitchFamily="34" charset="0"/>
              </a:rPr>
              <a:t> GV </a:t>
            </a:r>
          </a:p>
        </p:txBody>
      </p:sp>
      <p:sp>
        <p:nvSpPr>
          <p:cNvPr id="30" name="Rectangle: Rounded Corners 7">
            <a:extLst>
              <a:ext uri="{FF2B5EF4-FFF2-40B4-BE49-F238E27FC236}">
                <a16:creationId xmlns:a16="http://schemas.microsoft.com/office/drawing/2014/main" id="{67EE3694-8414-4DFD-926A-EB30DD533E39}"/>
              </a:ext>
            </a:extLst>
          </p:cNvPr>
          <p:cNvSpPr/>
          <p:nvPr/>
        </p:nvSpPr>
        <p:spPr>
          <a:xfrm>
            <a:off x="9099734" y="400959"/>
            <a:ext cx="2087347" cy="1856453"/>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20B0604020202020204" charset="0"/>
                <a:cs typeface="Arial" panose="020B0604020202020204" pitchFamily="34" charset="0"/>
              </a:rPr>
              <a:t>Chuẩn</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bị</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bảng</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nhóm</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bút</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xóa</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bảng</a:t>
            </a:r>
            <a:endParaRPr lang="en-US" sz="2800" b="1" dirty="0">
              <a:solidFill>
                <a:schemeClr val="tx1"/>
              </a:solidFill>
              <a:latin typeface="#9Slide03 SFU Futura_12" panose="020B0604020202020204" charset="0"/>
              <a:cs typeface="Arial" panose="020B0604020202020204" pitchFamily="34" charset="0"/>
            </a:endParaRPr>
          </a:p>
        </p:txBody>
      </p:sp>
      <p:pic>
        <p:nvPicPr>
          <p:cNvPr id="32"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98" t="8932" r="15052" b="9818"/>
          <a:stretch/>
        </p:blipFill>
        <p:spPr bwMode="auto">
          <a:xfrm>
            <a:off x="10592284" y="5216824"/>
            <a:ext cx="1158615" cy="13692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opy writer RGB color icon stock vector. Illustration of flat - 187369446">
            <a:extLst>
              <a:ext uri="{FF2B5EF4-FFF2-40B4-BE49-F238E27FC236}">
                <a16:creationId xmlns:a16="http://schemas.microsoft.com/office/drawing/2014/main" id="{38546D80-9391-4DF3-AFEB-2CFB5119F1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77" t="22995" r="18409" b="27923"/>
          <a:stretch/>
        </p:blipFill>
        <p:spPr bwMode="auto">
          <a:xfrm>
            <a:off x="8082975" y="5323435"/>
            <a:ext cx="1442686" cy="115604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merican Travel Background Material, America, Blue, Freedom Background  Image f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653" b="100000" l="521" r="100000">
                        <a14:foregroundMark x1="15000" y1="98056" x2="95417" y2="99514"/>
                        <a14:foregroundMark x1="97292" y1="83542" x2="97292" y2="83542"/>
                        <a14:foregroundMark x1="97292" y1="83056" x2="97292" y2="83056"/>
                        <a14:foregroundMark x1="95104" y1="81597" x2="95104" y2="81597"/>
                        <a14:foregroundMark x1="95104" y1="80972" x2="98229" y2="82847"/>
                        <a14:foregroundMark x1="95417" y1="80069" x2="90208" y2="85833"/>
                        <a14:foregroundMark x1="95729" y1="79861" x2="99896" y2="82222"/>
                        <a14:foregroundMark x1="78125" y1="58542" x2="90521" y2="65556"/>
                        <a14:foregroundMark x1="76458" y1="56597" x2="92813" y2="63194"/>
                        <a14:foregroundMark x1="74896" y1="74514" x2="63958" y2="82431"/>
                        <a14:foregroundMark x1="37083" y1="54236" x2="36146" y2="80764"/>
                        <a14:foregroundMark x1="11458" y1="65972" x2="22708" y2="81181"/>
                        <a14:foregroundMark x1="2813" y1="84167" x2="9583" y2="96944"/>
                        <a14:foregroundMark x1="6979" y1="82222" x2="18542" y2="90347"/>
                        <a14:foregroundMark x1="4375" y1="83056" x2="14688" y2="93542"/>
                        <a14:foregroundMark x1="61458" y1="57431" x2="70417" y2="60417"/>
                        <a14:foregroundMark x1="82604" y1="61111" x2="80625" y2="64514"/>
                        <a14:foregroundMark x1="63646" y1="80069" x2="66250" y2="81181"/>
                        <a14:foregroundMark x1="5417" y1="93750" x2="5417" y2="94583"/>
                        <a14:foregroundMark x1="4688" y1="96528" x2="4688" y2="96528"/>
                        <a14:foregroundMark x1="4688" y1="96528" x2="4688" y2="96528"/>
                        <a14:foregroundMark x1="521" y1="96944" x2="521" y2="96944"/>
                      </a14:backgroundRemoval>
                    </a14:imgEffect>
                  </a14:imgLayer>
                </a14:imgProps>
              </a:ext>
              <a:ext uri="{28A0092B-C50C-407E-A947-70E740481C1C}">
                <a14:useLocalDpi xmlns:a14="http://schemas.microsoft.com/office/drawing/2010/main" val="0"/>
              </a:ext>
            </a:extLst>
          </a:blip>
          <a:srcRect t="53182"/>
          <a:stretch/>
        </p:blipFill>
        <p:spPr bwMode="auto">
          <a:xfrm>
            <a:off x="7989" y="3108681"/>
            <a:ext cx="5338844" cy="374931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Nhóm | Teams - Cộng đồng Kiến trúc cảnh quan">
            <a:extLst>
              <a:ext uri="{FF2B5EF4-FFF2-40B4-BE49-F238E27FC236}">
                <a16:creationId xmlns:a16="http://schemas.microsoft.com/office/drawing/2014/main" id="{2F1BF12D-A5DE-430F-8779-7A794F0F4FF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082975" y="1451049"/>
            <a:ext cx="1345551" cy="129915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969234" y="5392493"/>
            <a:ext cx="1184639" cy="1222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5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500"/>
                                        <p:tgtEl>
                                          <p:spTgt spid="3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par>
                                <p:cTn id="17" presetID="22" presetClass="entr" presetSubtype="1"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par>
                                <p:cTn id="20" presetID="22" presetClass="entr" presetSubtype="1"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par>
                                <p:cTn id="29" presetID="22" presetClass="entr" presetSubtype="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1" y="0"/>
            <a:ext cx="12192001" cy="1938992"/>
            <a:chOff x="3356045" y="106002"/>
            <a:chExt cx="12192000" cy="1938992"/>
          </a:xfrm>
        </p:grpSpPr>
        <p:sp>
          <p:nvSpPr>
            <p:cNvPr id="7" name="Rectangle 6">
              <a:extLst>
                <a:ext uri="{FF2B5EF4-FFF2-40B4-BE49-F238E27FC236}">
                  <a16:creationId xmlns:a16="http://schemas.microsoft.com/office/drawing/2014/main" id="{81F2071E-DF8C-495C-8676-8F839E06F04F}"/>
                </a:ext>
              </a:extLst>
            </p:cNvPr>
            <p:cNvSpPr/>
            <p:nvPr/>
          </p:nvSpPr>
          <p:spPr>
            <a:xfrm>
              <a:off x="3356045" y="106002"/>
              <a:ext cx="12192000" cy="1938992"/>
            </a:xfrm>
            <a:prstGeom prst="rect">
              <a:avLst/>
            </a:prstGeom>
            <a:solidFill>
              <a:schemeClr val="accent5">
                <a:lumMod val="20000"/>
                <a:lumOff val="80000"/>
              </a:schemeClr>
            </a:solidFill>
          </p:spPr>
          <p:txBody>
            <a:bodyPr wrap="square" lIns="91440" tIns="45720" rIns="91440" bIns="45720">
              <a:spAutoFit/>
            </a:bodyPr>
            <a:lstStyle/>
            <a:p>
              <a:pPr algn="ct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1. </a:t>
              </a:r>
              <a:r>
                <a:rPr lang="vi-VN"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 </a:t>
              </a:r>
              <a:r>
                <a:rPr lang="vi-VN"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Âu không tiếp giáp với biển hay đại dương </a:t>
              </a:r>
              <a:r>
                <a:rPr lang="vi-VN"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nào</a:t>
              </a: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sau</a:t>
              </a: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đây</a:t>
              </a:r>
              <a:r>
                <a:rPr lang="vi-VN"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56045" y="106002"/>
              <a:ext cx="1100138" cy="1171455"/>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653" b="100000" l="521" r="100000">
                        <a14:foregroundMark x1="15000" y1="98056" x2="95417" y2="99514"/>
                        <a14:foregroundMark x1="97292" y1="83542" x2="97292" y2="83542"/>
                        <a14:foregroundMark x1="97292" y1="83056" x2="97292" y2="83056"/>
                        <a14:foregroundMark x1="95104" y1="81597" x2="95104" y2="81597"/>
                        <a14:foregroundMark x1="95104" y1="80972" x2="98229" y2="82847"/>
                        <a14:foregroundMark x1="95417" y1="80069" x2="90208" y2="85833"/>
                        <a14:foregroundMark x1="95729" y1="79861" x2="99896" y2="82222"/>
                        <a14:foregroundMark x1="78125" y1="58542" x2="90521" y2="65556"/>
                        <a14:foregroundMark x1="76458" y1="56597" x2="92813" y2="63194"/>
                        <a14:foregroundMark x1="74896" y1="74514" x2="63958" y2="82431"/>
                        <a14:foregroundMark x1="37083" y1="54236" x2="36146" y2="80764"/>
                        <a14:foregroundMark x1="11458" y1="65972" x2="22708" y2="81181"/>
                        <a14:foregroundMark x1="2813" y1="84167" x2="9583" y2="96944"/>
                        <a14:foregroundMark x1="6979" y1="82222" x2="18542" y2="90347"/>
                        <a14:foregroundMark x1="4375" y1="83056" x2="14688" y2="93542"/>
                        <a14:foregroundMark x1="61458" y1="57431" x2="70417" y2="60417"/>
                        <a14:foregroundMark x1="82604" y1="61111" x2="80625" y2="64514"/>
                        <a14:foregroundMark x1="63646" y1="80069" x2="66250" y2="81181"/>
                        <a14:foregroundMark x1="5417" y1="93750" x2="5417" y2="94583"/>
                        <a14:foregroundMark x1="4688" y1="96528" x2="4688" y2="96528"/>
                        <a14:foregroundMark x1="4688" y1="96528" x2="4688" y2="96528"/>
                        <a14:foregroundMark x1="521" y1="96944" x2="521" y2="96944"/>
                      </a14:backgroundRemoval>
                    </a14:imgEffect>
                  </a14:imgLayer>
                </a14:imgProps>
              </a:ext>
              <a:ext uri="{28A0092B-C50C-407E-A947-70E740481C1C}">
                <a14:useLocalDpi xmlns:a14="http://schemas.microsoft.com/office/drawing/2010/main" val="0"/>
              </a:ext>
            </a:extLst>
          </a:blip>
          <a:srcRect t="53182"/>
          <a:stretch/>
        </p:blipFill>
        <p:spPr bwMode="auto">
          <a:xfrm>
            <a:off x="-1" y="2394306"/>
            <a:ext cx="6356079" cy="44636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91297" y="2394306"/>
            <a:ext cx="5514975" cy="3637919"/>
          </a:xfrm>
          <a:prstGeom prst="rect">
            <a:avLst/>
          </a:prstGeom>
        </p:spPr>
        <p:txBody>
          <a:bodyPr wrap="square">
            <a:spAutoFit/>
          </a:bodyPr>
          <a:lstStyle/>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Đại </a:t>
            </a:r>
            <a:r>
              <a:rPr lang="nl-NL" sz="4800" dirty="0">
                <a:latin typeface="#9Slide03 SFU Futura_12" panose="020B0604020202020204" charset="0"/>
                <a:ea typeface="Times New Roman" panose="02020603050405020304" pitchFamily="18" charset="0"/>
                <a:cs typeface="Times New Roman" panose="02020603050405020304" pitchFamily="18" charset="0"/>
              </a:rPr>
              <a:t>Tây </a:t>
            </a: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Dương.</a:t>
            </a:r>
            <a:endParaRPr lang="en-US" sz="48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Địa </a:t>
            </a:r>
            <a:r>
              <a:rPr lang="nl-NL" sz="4800" dirty="0">
                <a:latin typeface="#9Slide03 SFU Futura_12" panose="020B0604020202020204" charset="0"/>
                <a:ea typeface="Times New Roman" panose="02020603050405020304" pitchFamily="18" charset="0"/>
                <a:cs typeface="Times New Roman" panose="02020603050405020304" pitchFamily="18" charset="0"/>
              </a:rPr>
              <a:t>Trung </a:t>
            </a: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Hải.</a:t>
            </a:r>
            <a:endParaRPr lang="en-US" sz="48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Ban Tích.</a:t>
            </a:r>
            <a:endParaRPr lang="en-US" sz="48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Ấn </a:t>
            </a:r>
            <a:r>
              <a:rPr lang="nl-NL" sz="4800" dirty="0">
                <a:latin typeface="#9Slide03 SFU Futura_12" panose="020B0604020202020204" charset="0"/>
                <a:ea typeface="Times New Roman" panose="02020603050405020304" pitchFamily="18" charset="0"/>
                <a:cs typeface="Times New Roman" panose="02020603050405020304" pitchFamily="18" charset="0"/>
              </a:rPr>
              <a:t>Độ </a:t>
            </a: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Dương.</a:t>
            </a:r>
            <a:endParaRPr lang="en-US" sz="4800" dirty="0">
              <a:effectLst/>
              <a:latin typeface="#9Slide03 SFU Futura_12" panose="020B0604020202020204" charset="0"/>
              <a:ea typeface="Times New Roman" panose="02020603050405020304" pitchFamily="18" charset="0"/>
            </a:endParaRPr>
          </a:p>
        </p:txBody>
      </p:sp>
      <p:sp>
        <p:nvSpPr>
          <p:cNvPr id="17" name="Oval 16"/>
          <p:cNvSpPr/>
          <p:nvPr/>
        </p:nvSpPr>
        <p:spPr>
          <a:xfrm>
            <a:off x="6519857" y="4998163"/>
            <a:ext cx="916414" cy="912898"/>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94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511" y="0"/>
            <a:ext cx="12003182" cy="1754326"/>
            <a:chOff x="3284607" y="106002"/>
            <a:chExt cx="12003182" cy="1754326"/>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11830124" cy="1754326"/>
            </a:xfrm>
            <a:prstGeom prst="rect">
              <a:avLst/>
            </a:prstGeom>
            <a:solidFill>
              <a:schemeClr val="accent5">
                <a:lumMod val="20000"/>
                <a:lumOff val="80000"/>
              </a:schemeClr>
            </a:solidFill>
          </p:spPr>
          <p:txBody>
            <a:bodyPr wrap="square" lIns="91440" tIns="45720" rIns="91440" bIns="45720">
              <a:spAutoFit/>
            </a:bodyPr>
            <a:lstStyle/>
            <a:p>
              <a:pPr algn="ct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2</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Đặc</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điểm</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nào</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sau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đây</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không</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đúng</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với</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địa</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hình</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Âu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84607" y="106002"/>
              <a:ext cx="1543646" cy="1643714"/>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653" b="100000" l="521" r="100000">
                        <a14:foregroundMark x1="15000" y1="98056" x2="95417" y2="99514"/>
                        <a14:foregroundMark x1="97292" y1="83542" x2="97292" y2="83542"/>
                        <a14:foregroundMark x1="97292" y1="83056" x2="97292" y2="83056"/>
                        <a14:foregroundMark x1="95104" y1="81597" x2="95104" y2="81597"/>
                        <a14:foregroundMark x1="95104" y1="80972" x2="98229" y2="82847"/>
                        <a14:foregroundMark x1="95417" y1="80069" x2="90208" y2="85833"/>
                        <a14:foregroundMark x1="95729" y1="79861" x2="99896" y2="82222"/>
                        <a14:foregroundMark x1="78125" y1="58542" x2="90521" y2="65556"/>
                        <a14:foregroundMark x1="76458" y1="56597" x2="92813" y2="63194"/>
                        <a14:foregroundMark x1="74896" y1="74514" x2="63958" y2="82431"/>
                        <a14:foregroundMark x1="37083" y1="54236" x2="36146" y2="80764"/>
                        <a14:foregroundMark x1="11458" y1="65972" x2="22708" y2="81181"/>
                        <a14:foregroundMark x1="2813" y1="84167" x2="9583" y2="96944"/>
                        <a14:foregroundMark x1="6979" y1="82222" x2="18542" y2="90347"/>
                        <a14:foregroundMark x1="4375" y1="83056" x2="14688" y2="93542"/>
                        <a14:foregroundMark x1="61458" y1="57431" x2="70417" y2="60417"/>
                        <a14:foregroundMark x1="82604" y1="61111" x2="80625" y2="64514"/>
                        <a14:foregroundMark x1="63646" y1="80069" x2="66250" y2="81181"/>
                        <a14:foregroundMark x1="5417" y1="93750" x2="5417" y2="94583"/>
                        <a14:foregroundMark x1="4688" y1="96528" x2="4688" y2="96528"/>
                        <a14:foregroundMark x1="4688" y1="96528" x2="4688" y2="96528"/>
                        <a14:foregroundMark x1="521" y1="96944" x2="521" y2="96944"/>
                      </a14:backgroundRemoval>
                    </a14:imgEffect>
                  </a14:imgLayer>
                </a14:imgProps>
              </a:ext>
              <a:ext uri="{28A0092B-C50C-407E-A947-70E740481C1C}">
                <a14:useLocalDpi xmlns:a14="http://schemas.microsoft.com/office/drawing/2010/main" val="0"/>
              </a:ext>
            </a:extLst>
          </a:blip>
          <a:srcRect t="53182"/>
          <a:stretch/>
        </p:blipFill>
        <p:spPr bwMode="auto">
          <a:xfrm>
            <a:off x="3386648" y="3932237"/>
            <a:ext cx="4166141" cy="29257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3570" y="1929782"/>
            <a:ext cx="11830123" cy="2160591"/>
          </a:xfrm>
          <a:prstGeom prst="rect">
            <a:avLst/>
          </a:prstGeom>
        </p:spPr>
        <p:txBody>
          <a:bodyPr wrap="square">
            <a:spAutoFit/>
          </a:bodyPr>
          <a:lstStyle/>
          <a:p>
            <a:pPr marL="342900" marR="0" lvl="0" indent="-342900" algn="just">
              <a:lnSpc>
                <a:spcPct val="120000"/>
              </a:lnSpc>
              <a:spcBef>
                <a:spcPts val="0"/>
              </a:spcBef>
              <a:spcAft>
                <a:spcPts val="0"/>
              </a:spcAft>
              <a:buFont typeface="+mj-lt"/>
              <a:buAutoNum type="alphaUcPeriod"/>
            </a:pPr>
            <a:r>
              <a:rPr lang="nl-NL" sz="2800" b="1" dirty="0" smtClean="0">
                <a:solidFill>
                  <a:srgbClr val="000000"/>
                </a:solidFill>
                <a:latin typeface="#9Slide03 SFU Futura_12" panose="020B0604020202020204" charset="0"/>
                <a:ea typeface="Times New Roman" panose="02020603050405020304" pitchFamily="18" charset="0"/>
                <a:cs typeface="Times New Roman" panose="02020603050405020304" pitchFamily="18" charset="0"/>
              </a:rPr>
              <a:t> Đồng </a:t>
            </a:r>
            <a:r>
              <a:rPr lang="nl-NL" sz="2800" b="1" dirty="0">
                <a:solidFill>
                  <a:srgbClr val="000000"/>
                </a:solidFill>
                <a:latin typeface="#9Slide03 SFU Futura_12" panose="020B0604020202020204" charset="0"/>
                <a:ea typeface="Times New Roman" panose="02020603050405020304" pitchFamily="18" charset="0"/>
                <a:cs typeface="Times New Roman" panose="02020603050405020304" pitchFamily="18" charset="0"/>
              </a:rPr>
              <a:t>bằng kéo dài từ tây sang đông, chiếm 2/3 diện tích toàn châu lục.</a:t>
            </a:r>
            <a:endParaRPr lang="en-US" sz="2800" b="1" dirty="0">
              <a:latin typeface="#9Slide03 SFU Futura_12" panose="020B0604020202020204" charset="0"/>
              <a:ea typeface="Times New Roman" panose="02020603050405020304" pitchFamily="18" charset="0"/>
            </a:endParaRPr>
          </a:p>
          <a:p>
            <a:pPr marL="342900" marR="0" lvl="0" indent="-342900" algn="just">
              <a:lnSpc>
                <a:spcPct val="120000"/>
              </a:lnSpc>
              <a:spcBef>
                <a:spcPts val="0"/>
              </a:spcBef>
              <a:spcAft>
                <a:spcPts val="0"/>
              </a:spcAft>
              <a:buFont typeface="+mj-lt"/>
              <a:buAutoNum type="alphaUcPeriod"/>
            </a:pPr>
            <a:r>
              <a:rPr lang="nl-NL" sz="2800" b="1" dirty="0" smtClean="0">
                <a:latin typeface="#9Slide03 SFU Futura_12" panose="020B0604020202020204" charset="0"/>
                <a:ea typeface="Times New Roman" panose="02020603050405020304" pitchFamily="18" charset="0"/>
                <a:cs typeface="Times New Roman" panose="02020603050405020304" pitchFamily="18" charset="0"/>
              </a:rPr>
              <a:t> Châu </a:t>
            </a:r>
            <a:r>
              <a:rPr lang="nl-NL" sz="2800" b="1" dirty="0">
                <a:latin typeface="#9Slide03 SFU Futura_12" panose="020B0604020202020204" charset="0"/>
                <a:ea typeface="Times New Roman" panose="02020603050405020304" pitchFamily="18" charset="0"/>
                <a:cs typeface="Times New Roman" panose="02020603050405020304" pitchFamily="18" charset="0"/>
              </a:rPr>
              <a:t>Âu có ba dạng địa hình chính: đồng bằng núi già, núi trẻ.</a:t>
            </a:r>
            <a:endParaRPr lang="en-US" sz="2800" b="1" dirty="0">
              <a:latin typeface="#9Slide03 SFU Futura_12" panose="020B0604020202020204" charset="0"/>
              <a:ea typeface="Times New Roman" panose="02020603050405020304" pitchFamily="18" charset="0"/>
            </a:endParaRPr>
          </a:p>
          <a:p>
            <a:pPr marL="342900" marR="0" lvl="0" indent="-342900" algn="just">
              <a:lnSpc>
                <a:spcPct val="120000"/>
              </a:lnSpc>
              <a:spcBef>
                <a:spcPts val="0"/>
              </a:spcBef>
              <a:spcAft>
                <a:spcPts val="0"/>
              </a:spcAft>
              <a:buFont typeface="+mj-lt"/>
              <a:buAutoNum type="alphaUcPeriod"/>
            </a:pPr>
            <a:r>
              <a:rPr lang="nl-NL" sz="2800" b="1" dirty="0" smtClean="0">
                <a:latin typeface="#9Slide03 SFU Futura_12" panose="020B0604020202020204" charset="0"/>
                <a:ea typeface="Times New Roman" panose="02020603050405020304" pitchFamily="18" charset="0"/>
                <a:cs typeface="Times New Roman" panose="02020603050405020304" pitchFamily="18" charset="0"/>
              </a:rPr>
              <a:t> Núi </a:t>
            </a:r>
            <a:r>
              <a:rPr lang="nl-NL" sz="2800" b="1" dirty="0">
                <a:latin typeface="#9Slide03 SFU Futura_12" panose="020B0604020202020204" charset="0"/>
                <a:ea typeface="Times New Roman" panose="02020603050405020304" pitchFamily="18" charset="0"/>
                <a:cs typeface="Times New Roman" panose="02020603050405020304" pitchFamily="18" charset="0"/>
              </a:rPr>
              <a:t>trẻ nằm ở phía bắc, có đỉnh cao, nhọn cùng thung lũng sâu.</a:t>
            </a:r>
            <a:endParaRPr lang="en-US" sz="2800" b="1" dirty="0">
              <a:latin typeface="#9Slide03 SFU Futura_12" panose="020B0604020202020204" charset="0"/>
              <a:ea typeface="Times New Roman" panose="02020603050405020304" pitchFamily="18" charset="0"/>
            </a:endParaRPr>
          </a:p>
          <a:p>
            <a:pPr marL="342900" marR="0" lvl="0" indent="-342900" algn="just">
              <a:lnSpc>
                <a:spcPct val="120000"/>
              </a:lnSpc>
              <a:spcBef>
                <a:spcPts val="0"/>
              </a:spcBef>
              <a:spcAft>
                <a:spcPts val="0"/>
              </a:spcAft>
              <a:buFont typeface="+mj-lt"/>
              <a:buAutoNum type="alphaUcPeriod"/>
            </a:pPr>
            <a:r>
              <a:rPr lang="nl-NL" sz="2800" b="1" dirty="0" smtClean="0">
                <a:latin typeface="#9Slide03 SFU Futura_12" panose="020B0604020202020204" charset="0"/>
                <a:ea typeface="Times New Roman" panose="02020603050405020304" pitchFamily="18" charset="0"/>
                <a:cs typeface="Times New Roman" panose="02020603050405020304" pitchFamily="18" charset="0"/>
              </a:rPr>
              <a:t> Núi </a:t>
            </a:r>
            <a:r>
              <a:rPr lang="nl-NL" sz="2800" b="1" dirty="0">
                <a:latin typeface="#9Slide03 SFU Futura_12" panose="020B0604020202020204" charset="0"/>
                <a:ea typeface="Times New Roman" panose="02020603050405020304" pitchFamily="18" charset="0"/>
                <a:cs typeface="Times New Roman" panose="02020603050405020304" pitchFamily="18" charset="0"/>
              </a:rPr>
              <a:t>già nằm ở phía  bắc và vùng trung tâm có đỉnh </a:t>
            </a:r>
            <a:r>
              <a:rPr lang="nl-NL" sz="2800" b="1" dirty="0" smtClean="0">
                <a:latin typeface="#9Slide03 SFU Futura_12" panose="020B0604020202020204" charset="0"/>
                <a:ea typeface="Times New Roman" panose="02020603050405020304" pitchFamily="18" charset="0"/>
                <a:cs typeface="Times New Roman" panose="02020603050405020304" pitchFamily="18" charset="0"/>
              </a:rPr>
              <a:t>tròn, sườn thoải</a:t>
            </a:r>
            <a:r>
              <a:rPr lang="nl-NL" sz="2800" b="1" dirty="0">
                <a:latin typeface="#9Slide03 SFU Futura_12" panose="020B0604020202020204" charset="0"/>
                <a:ea typeface="Times New Roman" panose="02020603050405020304" pitchFamily="18" charset="0"/>
                <a:cs typeface="Times New Roman" panose="02020603050405020304" pitchFamily="18" charset="0"/>
              </a:rPr>
              <a:t>.</a:t>
            </a:r>
            <a:endParaRPr lang="en-US" sz="2800" b="1" dirty="0">
              <a:effectLst/>
              <a:latin typeface="#9Slide03 SFU Futura_12" panose="020B0604020202020204" charset="0"/>
              <a:ea typeface="Times New Roman" panose="02020603050405020304" pitchFamily="18" charset="0"/>
            </a:endParaRPr>
          </a:p>
        </p:txBody>
      </p:sp>
      <p:sp>
        <p:nvSpPr>
          <p:cNvPr id="9" name="Oval 8"/>
          <p:cNvSpPr/>
          <p:nvPr/>
        </p:nvSpPr>
        <p:spPr>
          <a:xfrm>
            <a:off x="115618" y="2891050"/>
            <a:ext cx="613852" cy="637059"/>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17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1" y="0"/>
            <a:ext cx="12192001" cy="1938992"/>
            <a:chOff x="3356045" y="106002"/>
            <a:chExt cx="12192000" cy="1938992"/>
          </a:xfrm>
        </p:grpSpPr>
        <p:sp>
          <p:nvSpPr>
            <p:cNvPr id="7" name="Rectangle 6">
              <a:extLst>
                <a:ext uri="{FF2B5EF4-FFF2-40B4-BE49-F238E27FC236}">
                  <a16:creationId xmlns:a16="http://schemas.microsoft.com/office/drawing/2014/main" id="{81F2071E-DF8C-495C-8676-8F839E06F04F}"/>
                </a:ext>
              </a:extLst>
            </p:cNvPr>
            <p:cNvSpPr/>
            <p:nvPr/>
          </p:nvSpPr>
          <p:spPr>
            <a:xfrm>
              <a:off x="3356045" y="106002"/>
              <a:ext cx="12192000" cy="1938992"/>
            </a:xfrm>
            <a:prstGeom prst="rect">
              <a:avLst/>
            </a:prstGeom>
            <a:solidFill>
              <a:schemeClr val="accent5">
                <a:lumMod val="20000"/>
                <a:lumOff val="80000"/>
              </a:schemeClr>
            </a:solidFill>
          </p:spPr>
          <p:txBody>
            <a:bodyPr wrap="square" lIns="91440" tIns="45720" rIns="91440" bIns="45720">
              <a:spAutoFit/>
            </a:bodyPr>
            <a:lstStyle/>
            <a:p>
              <a:pPr algn="ctr"/>
              <a:r>
                <a:rPr lang="en-US" sz="60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3</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Ranh</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giới</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tự</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nhiên</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giữa</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Âu</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và</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Á </a:t>
              </a:r>
              <a:r>
                <a:rPr lang="en-US" sz="60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là</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56045" y="106002"/>
              <a:ext cx="1820948" cy="1938992"/>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653" b="100000" l="521" r="100000">
                        <a14:foregroundMark x1="15000" y1="98056" x2="95417" y2="99514"/>
                        <a14:foregroundMark x1="97292" y1="83542" x2="97292" y2="83542"/>
                        <a14:foregroundMark x1="97292" y1="83056" x2="97292" y2="83056"/>
                        <a14:foregroundMark x1="95104" y1="81597" x2="95104" y2="81597"/>
                        <a14:foregroundMark x1="95104" y1="80972" x2="98229" y2="82847"/>
                        <a14:foregroundMark x1="95417" y1="80069" x2="90208" y2="85833"/>
                        <a14:foregroundMark x1="95729" y1="79861" x2="99896" y2="82222"/>
                        <a14:foregroundMark x1="78125" y1="58542" x2="90521" y2="65556"/>
                        <a14:foregroundMark x1="76458" y1="56597" x2="92813" y2="63194"/>
                        <a14:foregroundMark x1="74896" y1="74514" x2="63958" y2="82431"/>
                        <a14:foregroundMark x1="37083" y1="54236" x2="36146" y2="80764"/>
                        <a14:foregroundMark x1="11458" y1="65972" x2="22708" y2="81181"/>
                        <a14:foregroundMark x1="2813" y1="84167" x2="9583" y2="96944"/>
                        <a14:foregroundMark x1="6979" y1="82222" x2="18542" y2="90347"/>
                        <a14:foregroundMark x1="4375" y1="83056" x2="14688" y2="93542"/>
                        <a14:foregroundMark x1="61458" y1="57431" x2="70417" y2="60417"/>
                        <a14:foregroundMark x1="82604" y1="61111" x2="80625" y2="64514"/>
                        <a14:foregroundMark x1="63646" y1="80069" x2="66250" y2="81181"/>
                        <a14:foregroundMark x1="5417" y1="93750" x2="5417" y2="94583"/>
                        <a14:foregroundMark x1="4688" y1="96528" x2="4688" y2="96528"/>
                        <a14:foregroundMark x1="4688" y1="96528" x2="4688" y2="96528"/>
                        <a14:foregroundMark x1="521" y1="96944" x2="521" y2="96944"/>
                      </a14:backgroundRemoval>
                    </a14:imgEffect>
                  </a14:imgLayer>
                </a14:imgProps>
              </a:ext>
              <a:ext uri="{28A0092B-C50C-407E-A947-70E740481C1C}">
                <a14:useLocalDpi xmlns:a14="http://schemas.microsoft.com/office/drawing/2010/main" val="0"/>
              </a:ext>
            </a:extLst>
          </a:blip>
          <a:srcRect t="53182"/>
          <a:stretch/>
        </p:blipFill>
        <p:spPr bwMode="auto">
          <a:xfrm>
            <a:off x="-1" y="2394306"/>
            <a:ext cx="6356079" cy="44636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43700" y="2578323"/>
            <a:ext cx="5448299" cy="3342453"/>
          </a:xfrm>
          <a:prstGeom prst="rect">
            <a:avLst/>
          </a:prstGeom>
        </p:spPr>
        <p:txBody>
          <a:bodyPr wrap="square">
            <a:spAutoFit/>
          </a:bodyPr>
          <a:lstStyle/>
          <a:p>
            <a:pPr marL="342900" marR="0" lvl="0" indent="-342900">
              <a:lnSpc>
                <a:spcPct val="120000"/>
              </a:lnSpc>
              <a:spcBef>
                <a:spcPts val="0"/>
              </a:spcBef>
              <a:spcAft>
                <a:spcPts val="0"/>
              </a:spcAft>
              <a:buFont typeface="+mj-lt"/>
              <a:buAutoNum type="alphaUcPeriod"/>
            </a:pPr>
            <a:r>
              <a:rPr lang="nl-NL" sz="4400" dirty="0" smtClean="0">
                <a:latin typeface="#9Slide03 SFU Futura_12" panose="020B0604020202020204" charset="0"/>
                <a:ea typeface="Times New Roman" panose="02020603050405020304" pitchFamily="18" charset="0"/>
                <a:cs typeface="Times New Roman" panose="02020603050405020304" pitchFamily="18" charset="0"/>
              </a:rPr>
              <a:t> Dãy U-ran.</a:t>
            </a:r>
            <a:endParaRPr lang="en-US" sz="44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dirty="0" smtClean="0">
                <a:latin typeface="#9Slide03 SFU Futura_12" panose="020B0604020202020204" charset="0"/>
                <a:ea typeface="Times New Roman" panose="02020603050405020304" pitchFamily="18" charset="0"/>
                <a:cs typeface="Times New Roman" panose="02020603050405020304" pitchFamily="18" charset="0"/>
              </a:rPr>
              <a:t> Dãy An-pơ.</a:t>
            </a:r>
            <a:endParaRPr lang="en-US" sz="44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dirty="0" smtClean="0">
                <a:latin typeface="#9Slide03 SFU Futura_12" panose="020B0604020202020204" charset="0"/>
                <a:ea typeface="Times New Roman" panose="02020603050405020304" pitchFamily="18" charset="0"/>
                <a:cs typeface="Times New Roman" panose="02020603050405020304" pitchFamily="18" charset="0"/>
              </a:rPr>
              <a:t> Dãy Xcan-đi-na-vi.</a:t>
            </a:r>
            <a:endParaRPr lang="en-US" sz="44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dirty="0" smtClean="0">
                <a:latin typeface="#9Slide03 SFU Futura_12" panose="020B0604020202020204" charset="0"/>
                <a:ea typeface="Times New Roman" panose="02020603050405020304" pitchFamily="18" charset="0"/>
                <a:cs typeface="Times New Roman" panose="02020603050405020304" pitchFamily="18" charset="0"/>
              </a:rPr>
              <a:t> Dãy Hi-ma-lay-a.</a:t>
            </a:r>
            <a:endParaRPr lang="en-US" sz="4400" dirty="0">
              <a:effectLst/>
              <a:latin typeface="#9Slide03 SFU Futura_12" panose="020B0604020202020204" charset="0"/>
              <a:ea typeface="Times New Roman" panose="02020603050405020304" pitchFamily="18" charset="0"/>
            </a:endParaRPr>
          </a:p>
        </p:txBody>
      </p:sp>
      <p:sp>
        <p:nvSpPr>
          <p:cNvPr id="10" name="Oval 9"/>
          <p:cNvSpPr/>
          <p:nvPr/>
        </p:nvSpPr>
        <p:spPr>
          <a:xfrm>
            <a:off x="6613253" y="2578323"/>
            <a:ext cx="916414" cy="912898"/>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05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01025" y="2927294"/>
            <a:ext cx="3952631" cy="757130"/>
          </a:xfrm>
          <a:prstGeom prst="rect">
            <a:avLst/>
          </a:prstGeom>
        </p:spPr>
        <p:txBody>
          <a:bodyPr wrap="square">
            <a:spAutoFit/>
          </a:bodyPr>
          <a:lstStyle/>
          <a:p>
            <a:pPr algn="ctr">
              <a:lnSpc>
                <a:spcPct val="120000"/>
              </a:lnSpc>
            </a:pPr>
            <a:r>
              <a:rPr lang="en-US" sz="3600" b="1" dirty="0" err="1" smtClean="0">
                <a:solidFill>
                  <a:srgbClr val="2BCD15"/>
                </a:solidFill>
                <a:latin typeface="#9Slide03 SFU Futura_12" panose="020B0604020202020204" charset="0"/>
                <a:ea typeface="Tahoma" panose="020B0604030504040204" pitchFamily="34" charset="0"/>
                <a:cs typeface="Times New Roman" panose="02020603050405020304" pitchFamily="18" charset="0"/>
              </a:rPr>
              <a:t>Cung</a:t>
            </a:r>
            <a:r>
              <a:rPr lang="en-US" sz="3600" b="1" dirty="0" smtClean="0">
                <a:solidFill>
                  <a:srgbClr val="2BCD15"/>
                </a:solidFill>
                <a:latin typeface="#9Slide03 SFU Futura_12" panose="020B0604020202020204" charset="0"/>
                <a:ea typeface="Tahoma" panose="020B0604030504040204" pitchFamily="34" charset="0"/>
                <a:cs typeface="Times New Roman" panose="02020603050405020304" pitchFamily="18" charset="0"/>
              </a:rPr>
              <a:t> </a:t>
            </a:r>
            <a:r>
              <a:rPr lang="en-US" sz="3600" b="1" dirty="0" err="1">
                <a:solidFill>
                  <a:srgbClr val="2BCD15"/>
                </a:solidFill>
                <a:latin typeface="#9Slide03 SFU Futura_12" panose="020B0604020202020204" charset="0"/>
                <a:ea typeface="Tahoma" panose="020B0604030504040204" pitchFamily="34" charset="0"/>
                <a:cs typeface="Times New Roman" panose="02020603050405020304" pitchFamily="18" charset="0"/>
              </a:rPr>
              <a:t>điện</a:t>
            </a:r>
            <a:r>
              <a:rPr lang="en-US" sz="3600" b="1" dirty="0">
                <a:solidFill>
                  <a:srgbClr val="2BCD15"/>
                </a:solidFill>
                <a:latin typeface="#9Slide03 SFU Futura_12" panose="020B0604020202020204" charset="0"/>
                <a:ea typeface="Tahoma" panose="020B0604030504040204" pitchFamily="34" charset="0"/>
                <a:cs typeface="Times New Roman" panose="02020603050405020304" pitchFamily="18" charset="0"/>
              </a:rPr>
              <a:t> Kremlin </a:t>
            </a:r>
            <a:endParaRPr lang="en-US" sz="3600" b="1" dirty="0">
              <a:solidFill>
                <a:srgbClr val="2BCD15"/>
              </a:solidFill>
              <a:effectLst/>
              <a:latin typeface="#9Slide03 SFU Futura_12" panose="020B0604020202020204" charset="0"/>
              <a:ea typeface="Tahoma" panose="020B0604030504040204" pitchFamily="34" charset="0"/>
              <a:cs typeface="Times New Roman" panose="02020603050405020304" pitchFamily="18" charset="0"/>
            </a:endParaRPr>
          </a:p>
        </p:txBody>
      </p:sp>
      <p:sp>
        <p:nvSpPr>
          <p:cNvPr id="4" name="Rectangle 3"/>
          <p:cNvSpPr/>
          <p:nvPr/>
        </p:nvSpPr>
        <p:spPr>
          <a:xfrm>
            <a:off x="8619147" y="3851048"/>
            <a:ext cx="3153753" cy="830997"/>
          </a:xfrm>
          <a:prstGeom prst="rect">
            <a:avLst/>
          </a:prstGeom>
        </p:spPr>
        <p:txBody>
          <a:bodyPr wrap="square">
            <a:spAutoFit/>
          </a:bodyPr>
          <a:lstStyle/>
          <a:p>
            <a:pPr algn="ctr">
              <a:lnSpc>
                <a:spcPct val="120000"/>
              </a:lnSpc>
            </a:pPr>
            <a:r>
              <a:rPr lang="en-US" sz="4000" b="1" dirty="0" smtClean="0">
                <a:solidFill>
                  <a:srgbClr val="0033CC"/>
                </a:solidFill>
                <a:latin typeface="#9Slide03 SFU Futura_12" panose="020B0604020202020204" charset="0"/>
                <a:ea typeface="Tahoma" panose="020B0604030504040204" pitchFamily="34" charset="0"/>
                <a:cs typeface="Times New Roman" panose="02020603050405020304" pitchFamily="18" charset="0"/>
              </a:rPr>
              <a:t>LB. </a:t>
            </a:r>
            <a:r>
              <a:rPr lang="en-US" sz="4000" b="1" dirty="0" err="1" smtClean="0">
                <a:solidFill>
                  <a:srgbClr val="0033CC"/>
                </a:solidFill>
                <a:latin typeface="#9Slide03 SFU Futura_12" panose="020B0604020202020204" charset="0"/>
                <a:ea typeface="Tahoma" panose="020B0604030504040204" pitchFamily="34" charset="0"/>
                <a:cs typeface="Times New Roman" panose="02020603050405020304" pitchFamily="18" charset="0"/>
              </a:rPr>
              <a:t>Nga</a:t>
            </a:r>
            <a:endParaRPr lang="en-US" sz="4000" b="1" dirty="0">
              <a:solidFill>
                <a:srgbClr val="0033CC"/>
              </a:solidFill>
              <a:effectLst/>
              <a:latin typeface="#9Slide03 SFU Futura_12" panose="020B0604020202020204" charset="0"/>
              <a:ea typeface="Tahoma" panose="020B0604030504040204" pitchFamily="34" charset="0"/>
              <a:cs typeface="Times New Roman" panose="02020603050405020304" pitchFamily="18" charset="0"/>
            </a:endParaRP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0" y="97627"/>
            <a:ext cx="8511008" cy="120790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smtClean="0">
                <a:solidFill>
                  <a:srgbClr val="0033CC"/>
                </a:solidFill>
                <a:latin typeface="#9Slide05 Great Vibes" panose="02000507080000020002" pitchFamily="2" charset="0"/>
                <a:cs typeface="Arial" panose="020B0604020202020204" pitchFamily="34" charset="0"/>
              </a:rPr>
              <a:t>Nhanh</a:t>
            </a:r>
            <a:r>
              <a:rPr lang="en-US" sz="8000" b="1" dirty="0" smtClean="0">
                <a:solidFill>
                  <a:srgbClr val="0033CC"/>
                </a:solidFill>
                <a:latin typeface="#9Slide05 Great Vibes" panose="02000507080000020002" pitchFamily="2" charset="0"/>
                <a:cs typeface="Arial" panose="020B0604020202020204" pitchFamily="34" charset="0"/>
              </a:rPr>
              <a:t> </a:t>
            </a:r>
            <a:r>
              <a:rPr lang="en-US" sz="8000" b="1" dirty="0" err="1" smtClean="0">
                <a:solidFill>
                  <a:srgbClr val="0033CC"/>
                </a:solidFill>
                <a:latin typeface="#9Slide05 Great Vibes" panose="02000507080000020002" pitchFamily="2" charset="0"/>
                <a:cs typeface="Arial" panose="020B0604020202020204" pitchFamily="34" charset="0"/>
              </a:rPr>
              <a:t>mắt</a:t>
            </a:r>
            <a:r>
              <a:rPr lang="en-US" sz="8000" b="1" dirty="0" smtClean="0">
                <a:solidFill>
                  <a:srgbClr val="0033CC"/>
                </a:solidFill>
                <a:latin typeface="#9Slide05 Great Vibes" panose="02000507080000020002" pitchFamily="2" charset="0"/>
                <a:cs typeface="Arial" panose="020B0604020202020204" pitchFamily="34" charset="0"/>
              </a:rPr>
              <a:t>–</a:t>
            </a:r>
            <a:r>
              <a:rPr lang="en-US" sz="8000" b="1" dirty="0" err="1" smtClean="0">
                <a:solidFill>
                  <a:srgbClr val="0033CC"/>
                </a:solidFill>
                <a:latin typeface="#9Slide05 Great Vibes" panose="02000507080000020002" pitchFamily="2" charset="0"/>
                <a:cs typeface="Arial" panose="020B0604020202020204" pitchFamily="34" charset="0"/>
              </a:rPr>
              <a:t>Đoán</a:t>
            </a:r>
            <a:r>
              <a:rPr lang="en-US" sz="8000" b="1" dirty="0" smtClean="0">
                <a:solidFill>
                  <a:srgbClr val="0033CC"/>
                </a:solidFill>
                <a:latin typeface="#9Slide05 Great Vibes" panose="02000507080000020002" pitchFamily="2" charset="0"/>
                <a:cs typeface="Arial" panose="020B0604020202020204" pitchFamily="34" charset="0"/>
              </a:rPr>
              <a:t> </a:t>
            </a:r>
            <a:r>
              <a:rPr lang="en-US" sz="8000" b="1" dirty="0" err="1" smtClean="0">
                <a:solidFill>
                  <a:srgbClr val="0033CC"/>
                </a:solidFill>
                <a:latin typeface="#9Slide05 Great Vibes" panose="02000507080000020002" pitchFamily="2" charset="0"/>
                <a:cs typeface="Arial" panose="020B0604020202020204" pitchFamily="34" charset="0"/>
              </a:rPr>
              <a:t>hình</a:t>
            </a:r>
            <a:endParaRPr lang="en-US" sz="8000" b="1" dirty="0">
              <a:solidFill>
                <a:srgbClr val="0033CC"/>
              </a:solidFill>
              <a:latin typeface="#9Slide05 Great Vibes" panose="02000507080000020002" pitchFamily="2" charset="0"/>
              <a:cs typeface="Arial" panose="020B0604020202020204" pitchFamily="34" charset="0"/>
            </a:endParaRPr>
          </a:p>
        </p:txBody>
      </p:sp>
      <p:grpSp>
        <p:nvGrpSpPr>
          <p:cNvPr id="6" name="Group 5"/>
          <p:cNvGrpSpPr/>
          <p:nvPr/>
        </p:nvGrpSpPr>
        <p:grpSpPr>
          <a:xfrm>
            <a:off x="8745596" y="97627"/>
            <a:ext cx="3027304" cy="2115541"/>
            <a:chOff x="6857346" y="857587"/>
            <a:chExt cx="4331139" cy="2454312"/>
          </a:xfrm>
        </p:grpSpPr>
        <p:pic>
          <p:nvPicPr>
            <p:cNvPr id="7" name="Picture 6"/>
            <p:cNvPicPr>
              <a:picLocks noChangeAspect="1"/>
            </p:cNvPicPr>
            <p:nvPr/>
          </p:nvPicPr>
          <p:blipFill>
            <a:blip r:embed="rId2"/>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9657921" y="4855847"/>
            <a:ext cx="1623969" cy="20021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ám phá Cung điện Kremlin Mosc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419" y="1110700"/>
            <a:ext cx="7852306" cy="577423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35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1" y="0"/>
            <a:ext cx="12192001" cy="1938992"/>
            <a:chOff x="3356045" y="106002"/>
            <a:chExt cx="12192000" cy="1938992"/>
          </a:xfrm>
        </p:grpSpPr>
        <p:sp>
          <p:nvSpPr>
            <p:cNvPr id="7" name="Rectangle 6">
              <a:extLst>
                <a:ext uri="{FF2B5EF4-FFF2-40B4-BE49-F238E27FC236}">
                  <a16:creationId xmlns:a16="http://schemas.microsoft.com/office/drawing/2014/main" id="{81F2071E-DF8C-495C-8676-8F839E06F04F}"/>
                </a:ext>
              </a:extLst>
            </p:cNvPr>
            <p:cNvSpPr/>
            <p:nvPr/>
          </p:nvSpPr>
          <p:spPr>
            <a:xfrm>
              <a:off x="3356045" y="106002"/>
              <a:ext cx="12192000" cy="1938992"/>
            </a:xfrm>
            <a:prstGeom prst="rect">
              <a:avLst/>
            </a:prstGeom>
            <a:solidFill>
              <a:schemeClr val="accent5">
                <a:lumMod val="20000"/>
                <a:lumOff val="80000"/>
              </a:schemeClr>
            </a:solidFill>
          </p:spPr>
          <p:txBody>
            <a:bodyPr wrap="square" lIns="91440" tIns="45720" rIns="91440" bIns="45720">
              <a:spAutoFit/>
            </a:bodyPr>
            <a:lstStyle/>
            <a:p>
              <a:pPr algn="ct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4.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Sông</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nào</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sau</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đây</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thuộc</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60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Âu</a:t>
              </a:r>
              <a:r>
                <a:rPr lang="en-US" sz="60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56045" y="106002"/>
              <a:ext cx="1820948" cy="1938992"/>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653" b="100000" l="521" r="100000">
                        <a14:foregroundMark x1="15000" y1="98056" x2="95417" y2="99514"/>
                        <a14:foregroundMark x1="97292" y1="83542" x2="97292" y2="83542"/>
                        <a14:foregroundMark x1="97292" y1="83056" x2="97292" y2="83056"/>
                        <a14:foregroundMark x1="95104" y1="81597" x2="95104" y2="81597"/>
                        <a14:foregroundMark x1="95104" y1="80972" x2="98229" y2="82847"/>
                        <a14:foregroundMark x1="95417" y1="80069" x2="90208" y2="85833"/>
                        <a14:foregroundMark x1="95729" y1="79861" x2="99896" y2="82222"/>
                        <a14:foregroundMark x1="78125" y1="58542" x2="90521" y2="65556"/>
                        <a14:foregroundMark x1="76458" y1="56597" x2="92813" y2="63194"/>
                        <a14:foregroundMark x1="74896" y1="74514" x2="63958" y2="82431"/>
                        <a14:foregroundMark x1="37083" y1="54236" x2="36146" y2="80764"/>
                        <a14:foregroundMark x1="11458" y1="65972" x2="22708" y2="81181"/>
                        <a14:foregroundMark x1="2813" y1="84167" x2="9583" y2="96944"/>
                        <a14:foregroundMark x1="6979" y1="82222" x2="18542" y2="90347"/>
                        <a14:foregroundMark x1="4375" y1="83056" x2="14688" y2="93542"/>
                        <a14:foregroundMark x1="61458" y1="57431" x2="70417" y2="60417"/>
                        <a14:foregroundMark x1="82604" y1="61111" x2="80625" y2="64514"/>
                        <a14:foregroundMark x1="63646" y1="80069" x2="66250" y2="81181"/>
                        <a14:foregroundMark x1="5417" y1="93750" x2="5417" y2="94583"/>
                        <a14:foregroundMark x1="4688" y1="96528" x2="4688" y2="96528"/>
                        <a14:foregroundMark x1="4688" y1="96528" x2="4688" y2="96528"/>
                        <a14:foregroundMark x1="521" y1="96944" x2="521" y2="96944"/>
                      </a14:backgroundRemoval>
                    </a14:imgEffect>
                  </a14:imgLayer>
                </a14:imgProps>
              </a:ext>
              <a:ext uri="{28A0092B-C50C-407E-A947-70E740481C1C}">
                <a14:useLocalDpi xmlns:a14="http://schemas.microsoft.com/office/drawing/2010/main" val="0"/>
              </a:ext>
            </a:extLst>
          </a:blip>
          <a:srcRect t="53182"/>
          <a:stretch/>
        </p:blipFill>
        <p:spPr bwMode="auto">
          <a:xfrm>
            <a:off x="-1" y="2394306"/>
            <a:ext cx="6356079" cy="4463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84678" y="2677585"/>
            <a:ext cx="5607322" cy="3637919"/>
          </a:xfrm>
          <a:prstGeom prst="rect">
            <a:avLst/>
          </a:prstGeom>
        </p:spPr>
        <p:txBody>
          <a:bodyPr wrap="square">
            <a:spAutoFit/>
          </a:bodyPr>
          <a:lstStyle/>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Sông Mit-xi-si-pi.</a:t>
            </a:r>
            <a:endParaRPr lang="en-US" sz="48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Sông Von-ga.</a:t>
            </a:r>
            <a:endParaRPr lang="en-US" sz="48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Sông Nin.</a:t>
            </a:r>
            <a:endParaRPr lang="en-US" sz="48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dirty="0" smtClean="0">
                <a:latin typeface="#9Slide03 SFU Futura_12" panose="020B0604020202020204" charset="0"/>
                <a:ea typeface="Times New Roman" panose="02020603050405020304" pitchFamily="18" charset="0"/>
                <a:cs typeface="Times New Roman" panose="02020603050405020304" pitchFamily="18" charset="0"/>
              </a:rPr>
              <a:t> Sông Mit-xu-ri.</a:t>
            </a:r>
            <a:endParaRPr lang="en-US" sz="4800" dirty="0">
              <a:effectLst/>
              <a:latin typeface="#9Slide03 SFU Futura_12" panose="020B0604020202020204" charset="0"/>
              <a:ea typeface="Times New Roman" panose="02020603050405020304" pitchFamily="18" charset="0"/>
            </a:endParaRPr>
          </a:p>
        </p:txBody>
      </p:sp>
      <p:sp>
        <p:nvSpPr>
          <p:cNvPr id="9" name="Oval 8"/>
          <p:cNvSpPr/>
          <p:nvPr/>
        </p:nvSpPr>
        <p:spPr>
          <a:xfrm>
            <a:off x="6356078" y="3652086"/>
            <a:ext cx="916414" cy="912898"/>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88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0" y="-114308"/>
            <a:ext cx="12192000" cy="1868634"/>
            <a:chOff x="3277297" y="-8306"/>
            <a:chExt cx="12010492" cy="1868634"/>
          </a:xfrm>
        </p:grpSpPr>
        <p:sp>
          <p:nvSpPr>
            <p:cNvPr id="7" name="Rectangle 6">
              <a:extLst>
                <a:ext uri="{FF2B5EF4-FFF2-40B4-BE49-F238E27FC236}">
                  <a16:creationId xmlns:a16="http://schemas.microsoft.com/office/drawing/2014/main" id="{81F2071E-DF8C-495C-8676-8F839E06F04F}"/>
                </a:ext>
              </a:extLst>
            </p:cNvPr>
            <p:cNvSpPr/>
            <p:nvPr/>
          </p:nvSpPr>
          <p:spPr>
            <a:xfrm>
              <a:off x="3277297" y="106002"/>
              <a:ext cx="12010492" cy="1754326"/>
            </a:xfrm>
            <a:prstGeom prst="rect">
              <a:avLst/>
            </a:prstGeom>
            <a:solidFill>
              <a:schemeClr val="accent5">
                <a:lumMod val="20000"/>
                <a:lumOff val="80000"/>
              </a:schemeClr>
            </a:solidFill>
          </p:spPr>
          <p:txBody>
            <a:bodyPr wrap="square" lIns="91440" tIns="45720" rIns="91440" bIns="45720">
              <a:spAutoFit/>
            </a:bodyPr>
            <a:lstStyle/>
            <a:p>
              <a:pPr algn="ct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5</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Nguyên</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nhân</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chính</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của</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thực</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vật</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ở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Âu</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có</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sự</a:t>
              </a:r>
              <a:r>
                <a:rPr lang="en-US" sz="54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phân</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hóa</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là</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do </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7298" y="-8306"/>
              <a:ext cx="1182283" cy="1258925"/>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653" b="100000" l="521" r="100000">
                        <a14:foregroundMark x1="15000" y1="98056" x2="95417" y2="99514"/>
                        <a14:foregroundMark x1="97292" y1="83542" x2="97292" y2="83542"/>
                        <a14:foregroundMark x1="97292" y1="83056" x2="97292" y2="83056"/>
                        <a14:foregroundMark x1="95104" y1="81597" x2="95104" y2="81597"/>
                        <a14:foregroundMark x1="95104" y1="80972" x2="98229" y2="82847"/>
                        <a14:foregroundMark x1="95417" y1="80069" x2="90208" y2="85833"/>
                        <a14:foregroundMark x1="95729" y1="79861" x2="99896" y2="82222"/>
                        <a14:foregroundMark x1="78125" y1="58542" x2="90521" y2="65556"/>
                        <a14:foregroundMark x1="76458" y1="56597" x2="92813" y2="63194"/>
                        <a14:foregroundMark x1="74896" y1="74514" x2="63958" y2="82431"/>
                        <a14:foregroundMark x1="37083" y1="54236" x2="36146" y2="80764"/>
                        <a14:foregroundMark x1="11458" y1="65972" x2="22708" y2="81181"/>
                        <a14:foregroundMark x1="2813" y1="84167" x2="9583" y2="96944"/>
                        <a14:foregroundMark x1="6979" y1="82222" x2="18542" y2="90347"/>
                        <a14:foregroundMark x1="4375" y1="83056" x2="14688" y2="93542"/>
                        <a14:foregroundMark x1="61458" y1="57431" x2="70417" y2="60417"/>
                        <a14:foregroundMark x1="82604" y1="61111" x2="80625" y2="64514"/>
                        <a14:foregroundMark x1="63646" y1="80069" x2="66250" y2="81181"/>
                        <a14:foregroundMark x1="5417" y1="93750" x2="5417" y2="94583"/>
                        <a14:foregroundMark x1="4688" y1="96528" x2="4688" y2="96528"/>
                        <a14:foregroundMark x1="4688" y1="96528" x2="4688" y2="96528"/>
                        <a14:foregroundMark x1="521" y1="96944" x2="521" y2="96944"/>
                      </a14:backgroundRemoval>
                    </a14:imgEffect>
                  </a14:imgLayer>
                </a14:imgProps>
              </a:ext>
              <a:ext uri="{28A0092B-C50C-407E-A947-70E740481C1C}">
                <a14:useLocalDpi xmlns:a14="http://schemas.microsoft.com/office/drawing/2010/main" val="0"/>
              </a:ext>
            </a:extLst>
          </a:blip>
          <a:srcRect t="53182"/>
          <a:stretch/>
        </p:blipFill>
        <p:spPr bwMode="auto">
          <a:xfrm>
            <a:off x="-18288" y="2228850"/>
            <a:ext cx="4577556" cy="32146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86157" y="2550369"/>
            <a:ext cx="7872532" cy="2751522"/>
          </a:xfrm>
          <a:prstGeom prst="rect">
            <a:avLst/>
          </a:prstGeom>
        </p:spPr>
        <p:txBody>
          <a:bodyPr wrap="square">
            <a:spAutoFit/>
          </a:bodyPr>
          <a:lstStyle/>
          <a:p>
            <a:pPr marL="342900" marR="0" lvl="0" indent="-342900">
              <a:lnSpc>
                <a:spcPct val="120000"/>
              </a:lnSpc>
              <a:spcBef>
                <a:spcPts val="0"/>
              </a:spcBef>
              <a:spcAft>
                <a:spcPts val="0"/>
              </a:spcAft>
              <a:buFont typeface="+mj-lt"/>
              <a:buAutoNum type="alphaUcPeriod"/>
            </a:pP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 sự </a:t>
            </a:r>
            <a:r>
              <a:rPr lang="nl-NL" sz="3600" dirty="0">
                <a:latin typeface="#9Slide03 SFU Futura_12" panose="020B0604020202020204" charset="0"/>
                <a:ea typeface="Times New Roman" panose="02020603050405020304" pitchFamily="18" charset="0"/>
                <a:cs typeface="Times New Roman" panose="02020603050405020304" pitchFamily="18" charset="0"/>
              </a:rPr>
              <a:t>phân bố các hệ thống sông </a:t>
            </a: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ngòi.</a:t>
            </a:r>
            <a:endParaRPr lang="en-US" sz="36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 sự </a:t>
            </a:r>
            <a:r>
              <a:rPr lang="nl-NL" sz="3600" dirty="0">
                <a:latin typeface="#9Slide03 SFU Futura_12" panose="020B0604020202020204" charset="0"/>
                <a:ea typeface="Times New Roman" panose="02020603050405020304" pitchFamily="18" charset="0"/>
                <a:cs typeface="Times New Roman" panose="02020603050405020304" pitchFamily="18" charset="0"/>
              </a:rPr>
              <a:t>thay đổi các dạng địa </a:t>
            </a: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hình.</a:t>
            </a:r>
            <a:endParaRPr lang="en-US" sz="36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 sự </a:t>
            </a:r>
            <a:r>
              <a:rPr lang="nl-NL" sz="3600" dirty="0">
                <a:latin typeface="#9Slide03 SFU Futura_12" panose="020B0604020202020204" charset="0"/>
                <a:ea typeface="Times New Roman" panose="02020603050405020304" pitchFamily="18" charset="0"/>
                <a:cs typeface="Times New Roman" panose="02020603050405020304" pitchFamily="18" charset="0"/>
              </a:rPr>
              <a:t>thay đổi nhiệt độ và lượng </a:t>
            </a: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mưa.</a:t>
            </a:r>
            <a:endParaRPr lang="en-US" sz="3600"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 dòng </a:t>
            </a:r>
            <a:r>
              <a:rPr lang="nl-NL" sz="3600" dirty="0">
                <a:latin typeface="#9Slide03 SFU Futura_12" panose="020B0604020202020204" charset="0"/>
                <a:ea typeface="Times New Roman" panose="02020603050405020304" pitchFamily="18" charset="0"/>
                <a:cs typeface="Times New Roman" panose="02020603050405020304" pitchFamily="18" charset="0"/>
              </a:rPr>
              <a:t>biển nóng Bắc Đại Tây </a:t>
            </a:r>
            <a:r>
              <a:rPr lang="nl-NL" sz="3600" dirty="0" smtClean="0">
                <a:latin typeface="#9Slide03 SFU Futura_12" panose="020B0604020202020204" charset="0"/>
                <a:ea typeface="Times New Roman" panose="02020603050405020304" pitchFamily="18" charset="0"/>
                <a:cs typeface="Times New Roman" panose="02020603050405020304" pitchFamily="18" charset="0"/>
              </a:rPr>
              <a:t>Dương.</a:t>
            </a:r>
            <a:endParaRPr lang="en-US" sz="3600" dirty="0">
              <a:effectLst/>
              <a:latin typeface="#9Slide03 SFU Futura_12" panose="020B0604020202020204" charset="0"/>
              <a:ea typeface="Times New Roman" panose="02020603050405020304" pitchFamily="18" charset="0"/>
            </a:endParaRPr>
          </a:p>
        </p:txBody>
      </p:sp>
      <p:sp>
        <p:nvSpPr>
          <p:cNvPr id="10" name="Oval 9"/>
          <p:cNvSpPr/>
          <p:nvPr/>
        </p:nvSpPr>
        <p:spPr>
          <a:xfrm>
            <a:off x="4486157" y="3917319"/>
            <a:ext cx="613852" cy="637059"/>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802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0" y="-21493"/>
            <a:ext cx="12192000" cy="1868634"/>
            <a:chOff x="3277297" y="-8306"/>
            <a:chExt cx="12010492" cy="1868634"/>
          </a:xfrm>
        </p:grpSpPr>
        <p:sp>
          <p:nvSpPr>
            <p:cNvPr id="7" name="Rectangle 6">
              <a:extLst>
                <a:ext uri="{FF2B5EF4-FFF2-40B4-BE49-F238E27FC236}">
                  <a16:creationId xmlns:a16="http://schemas.microsoft.com/office/drawing/2014/main" id="{81F2071E-DF8C-495C-8676-8F839E06F04F}"/>
                </a:ext>
              </a:extLst>
            </p:cNvPr>
            <p:cNvSpPr/>
            <p:nvPr/>
          </p:nvSpPr>
          <p:spPr>
            <a:xfrm>
              <a:off x="3277297" y="106002"/>
              <a:ext cx="12010492" cy="1754326"/>
            </a:xfrm>
            <a:prstGeom prst="rect">
              <a:avLst/>
            </a:prstGeom>
            <a:solidFill>
              <a:schemeClr val="accent5">
                <a:lumMod val="20000"/>
                <a:lumOff val="80000"/>
              </a:schemeClr>
            </a:solidFill>
          </p:spPr>
          <p:txBody>
            <a:bodyPr wrap="square" lIns="91440" tIns="45720" rIns="91440" bIns="45720">
              <a:spAutoFit/>
            </a:bodyPr>
            <a:lstStyle/>
            <a:p>
              <a:pPr algn="ct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6.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ịa</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hình</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chiếm</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diện</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tích</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lớn</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nhất</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ở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phía</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Nam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Âu</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là</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7298" y="-8306"/>
              <a:ext cx="1182283" cy="1258925"/>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t="53182"/>
          <a:stretch/>
        </p:blipFill>
        <p:spPr bwMode="auto">
          <a:xfrm>
            <a:off x="0" y="1961449"/>
            <a:ext cx="6768998" cy="47536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43632" y="2864694"/>
            <a:ext cx="4300656" cy="3342453"/>
          </a:xfrm>
          <a:prstGeom prst="rect">
            <a:avLst/>
          </a:prstGeom>
        </p:spPr>
        <p:txBody>
          <a:bodyPr wrap="square">
            <a:spAutoFit/>
          </a:bodyPr>
          <a:lstStyle/>
          <a:p>
            <a:pPr marL="342900" marR="0" lvl="0" indent="-342900">
              <a:lnSpc>
                <a:spcPct val="120000"/>
              </a:lnSpc>
              <a:spcBef>
                <a:spcPts val="0"/>
              </a:spcBef>
              <a:spcAft>
                <a:spcPts val="0"/>
              </a:spcAft>
              <a:buFont typeface="+mj-lt"/>
              <a:buAutoNum type="alphaUcPeriod"/>
            </a:pP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 núi trẻ.</a:t>
            </a:r>
            <a:endParaRPr lang="en-US" sz="44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 núi thấp.</a:t>
            </a:r>
            <a:endParaRPr lang="en-US" sz="44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b="1" dirty="0">
                <a:latin typeface="#9Slide03 SFU Futura_12" panose="020B0604020202020204" charset="0"/>
                <a:ea typeface="Times New Roman" panose="02020603050405020304" pitchFamily="18" charset="0"/>
                <a:cs typeface="Times New Roman" panose="02020603050405020304" pitchFamily="18" charset="0"/>
              </a:rPr>
              <a:t> </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cao nguyên.</a:t>
            </a:r>
            <a:endParaRPr lang="en-US" sz="44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 đồng bằng.</a:t>
            </a:r>
            <a:endParaRPr lang="en-US" sz="4400" b="1" dirty="0">
              <a:effectLst/>
              <a:latin typeface="#9Slide03 SFU Futura_12" panose="020B0604020202020204" charset="0"/>
              <a:ea typeface="Times New Roman" panose="02020603050405020304" pitchFamily="18" charset="0"/>
            </a:endParaRPr>
          </a:p>
        </p:txBody>
      </p:sp>
      <p:sp>
        <p:nvSpPr>
          <p:cNvPr id="10" name="Oval 9"/>
          <p:cNvSpPr/>
          <p:nvPr/>
        </p:nvSpPr>
        <p:spPr>
          <a:xfrm>
            <a:off x="7143632" y="2864694"/>
            <a:ext cx="743068" cy="797557"/>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9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0" y="-21493"/>
            <a:ext cx="12192000" cy="1258925"/>
            <a:chOff x="3277297" y="-8306"/>
            <a:chExt cx="12010492" cy="1258925"/>
          </a:xfrm>
        </p:grpSpPr>
        <p:sp>
          <p:nvSpPr>
            <p:cNvPr id="7" name="Rectangle 6">
              <a:extLst>
                <a:ext uri="{FF2B5EF4-FFF2-40B4-BE49-F238E27FC236}">
                  <a16:creationId xmlns:a16="http://schemas.microsoft.com/office/drawing/2014/main" id="{81F2071E-DF8C-495C-8676-8F839E06F04F}"/>
                </a:ext>
              </a:extLst>
            </p:cNvPr>
            <p:cNvSpPr/>
            <p:nvPr/>
          </p:nvSpPr>
          <p:spPr>
            <a:xfrm>
              <a:off x="3277297" y="106002"/>
              <a:ext cx="12010492" cy="923330"/>
            </a:xfrm>
            <a:prstGeom prst="rect">
              <a:avLst/>
            </a:prstGeom>
            <a:solidFill>
              <a:schemeClr val="accent5">
                <a:lumMod val="20000"/>
                <a:lumOff val="80000"/>
              </a:schemeClr>
            </a:solidFill>
          </p:spPr>
          <p:txBody>
            <a:bodyPr wrap="square" lIns="91440" tIns="45720" rIns="91440" bIns="45720">
              <a:spAutoFit/>
            </a:bodyPr>
            <a:lstStyle/>
            <a:p>
              <a:pPr algn="ct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7.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Dãy</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núi</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nào</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sau</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đây</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là</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núi</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già</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7298" y="-8306"/>
              <a:ext cx="1182283" cy="1258925"/>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t="53182"/>
          <a:stretch/>
        </p:blipFill>
        <p:spPr bwMode="auto">
          <a:xfrm>
            <a:off x="0" y="2105893"/>
            <a:ext cx="5710589" cy="40103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43532" y="2275592"/>
            <a:ext cx="5372218" cy="3637919"/>
          </a:xfrm>
          <a:prstGeom prst="rect">
            <a:avLst/>
          </a:prstGeom>
        </p:spPr>
        <p:txBody>
          <a:bodyPr wrap="square">
            <a:spAutoFit/>
          </a:bodyPr>
          <a:lstStyle/>
          <a:p>
            <a:pPr marL="342900" marR="0" lvl="0" indent="-342900">
              <a:lnSpc>
                <a:spcPct val="120000"/>
              </a:lnSpc>
              <a:spcBef>
                <a:spcPts val="0"/>
              </a:spcBef>
              <a:spcAft>
                <a:spcPts val="0"/>
              </a:spcAft>
              <a:buFont typeface="+mj-lt"/>
              <a:buAutoNum type="alphaUcPeriod"/>
            </a:pPr>
            <a:r>
              <a:rPr lang="nl-NL" sz="4800" b="1" dirty="0" smtClean="0">
                <a:latin typeface="#9Slide03 SFU Futura_12" panose="020B0604020202020204" charset="0"/>
                <a:ea typeface="Times New Roman" panose="02020603050405020304" pitchFamily="18" charset="0"/>
                <a:cs typeface="Times New Roman" panose="02020603050405020304" pitchFamily="18" charset="0"/>
              </a:rPr>
              <a:t> An-pơ.</a:t>
            </a:r>
            <a:endParaRPr lang="en-US" sz="48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b="1" dirty="0" smtClean="0">
                <a:latin typeface="#9Slide03 SFU Futura_12" panose="020B0604020202020204" charset="0"/>
                <a:ea typeface="Times New Roman" panose="02020603050405020304" pitchFamily="18" charset="0"/>
                <a:cs typeface="Times New Roman" panose="02020603050405020304" pitchFamily="18" charset="0"/>
              </a:rPr>
              <a:t> Xcan-đi-na-vi.</a:t>
            </a:r>
            <a:endParaRPr lang="en-US" sz="48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b="1" dirty="0" smtClean="0">
                <a:latin typeface="#9Slide03 SFU Futura_12" panose="020B0604020202020204" charset="0"/>
                <a:ea typeface="Times New Roman" panose="02020603050405020304" pitchFamily="18" charset="0"/>
                <a:cs typeface="Times New Roman" panose="02020603050405020304" pitchFamily="18" charset="0"/>
              </a:rPr>
              <a:t> Ban - căng.</a:t>
            </a:r>
            <a:endParaRPr lang="en-US" sz="48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800" b="1" dirty="0" smtClean="0">
                <a:latin typeface="#9Slide03 SFU Futura_12" panose="020B0604020202020204" charset="0"/>
                <a:ea typeface="Times New Roman" panose="02020603050405020304" pitchFamily="18" charset="0"/>
                <a:cs typeface="Times New Roman" panose="02020603050405020304" pitchFamily="18" charset="0"/>
              </a:rPr>
              <a:t> Các-pát.</a:t>
            </a:r>
            <a:endParaRPr lang="en-US" sz="3600" b="1" dirty="0">
              <a:effectLst/>
              <a:latin typeface="#9Slide03 SFU Futura_12" panose="020B0604020202020204" charset="0"/>
              <a:ea typeface="Times New Roman" panose="02020603050405020304" pitchFamily="18" charset="0"/>
            </a:endParaRPr>
          </a:p>
        </p:txBody>
      </p:sp>
      <p:sp>
        <p:nvSpPr>
          <p:cNvPr id="10" name="Oval 9"/>
          <p:cNvSpPr/>
          <p:nvPr/>
        </p:nvSpPr>
        <p:spPr>
          <a:xfrm>
            <a:off x="6195894" y="3186114"/>
            <a:ext cx="842334" cy="768190"/>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6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0" y="-21493"/>
            <a:ext cx="12192000" cy="1868634"/>
            <a:chOff x="3277297" y="-8306"/>
            <a:chExt cx="12010492" cy="1868634"/>
          </a:xfrm>
        </p:grpSpPr>
        <p:sp>
          <p:nvSpPr>
            <p:cNvPr id="7" name="Rectangle 6">
              <a:extLst>
                <a:ext uri="{FF2B5EF4-FFF2-40B4-BE49-F238E27FC236}">
                  <a16:creationId xmlns:a16="http://schemas.microsoft.com/office/drawing/2014/main" id="{81F2071E-DF8C-495C-8676-8F839E06F04F}"/>
                </a:ext>
              </a:extLst>
            </p:cNvPr>
            <p:cNvSpPr/>
            <p:nvPr/>
          </p:nvSpPr>
          <p:spPr>
            <a:xfrm>
              <a:off x="3277297" y="106002"/>
              <a:ext cx="12010492" cy="1754326"/>
            </a:xfrm>
            <a:prstGeom prst="rect">
              <a:avLst/>
            </a:prstGeom>
            <a:solidFill>
              <a:schemeClr val="accent5">
                <a:lumMod val="20000"/>
                <a:lumOff val="80000"/>
              </a:schemeClr>
            </a:solidFill>
          </p:spPr>
          <p:txBody>
            <a:bodyPr wrap="square" lIns="91440" tIns="45720" rIns="91440" bIns="45720">
              <a:spAutoFit/>
            </a:bodyPr>
            <a:lstStyle/>
            <a:p>
              <a:pPr algn="ct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8.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Châu</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Âu</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nằm</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ở </a:t>
              </a:r>
              <a:r>
                <a:rPr lang="en-US" sz="54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hoảng</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giữa</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các</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vĩ</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tuyến</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7298" y="-8306"/>
              <a:ext cx="1182283" cy="1258925"/>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American Travel Background Material, America, Blue, Freedom Background  Image for Free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t="53182"/>
          <a:stretch/>
        </p:blipFill>
        <p:spPr bwMode="auto">
          <a:xfrm>
            <a:off x="191428" y="2376128"/>
            <a:ext cx="6076793" cy="42675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686550" y="2864694"/>
            <a:ext cx="4757738" cy="3342453"/>
          </a:xfrm>
          <a:prstGeom prst="rect">
            <a:avLst/>
          </a:prstGeom>
        </p:spPr>
        <p:txBody>
          <a:bodyPr wrap="square">
            <a:spAutoFit/>
          </a:bodyPr>
          <a:lstStyle/>
          <a:p>
            <a:pPr marL="342900" indent="-342900">
              <a:lnSpc>
                <a:spcPct val="120000"/>
              </a:lnSpc>
              <a:buFont typeface="+mj-lt"/>
              <a:buAutoNum type="alphaUcPeriod"/>
            </a:pP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 6</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B </a:t>
            </a:r>
            <a:r>
              <a:rPr lang="nl-NL" sz="4400" b="1" dirty="0">
                <a:latin typeface="#9Slide03 SFU Futura_12" panose="020B0604020202020204" charset="0"/>
                <a:ea typeface="Times New Roman" panose="02020603050405020304" pitchFamily="18" charset="0"/>
                <a:cs typeface="Times New Roman" panose="02020603050405020304" pitchFamily="18" charset="0"/>
              </a:rPr>
              <a:t>và </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23</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B.</a:t>
            </a:r>
            <a:endParaRPr lang="en-US" sz="44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 36</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B và 71</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B.</a:t>
            </a:r>
            <a:endParaRPr lang="en-US" sz="44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b="1" dirty="0">
                <a:latin typeface="#9Slide03 SFU Futura_12" panose="020B0604020202020204" charset="0"/>
                <a:ea typeface="Times New Roman" panose="02020603050405020304" pitchFamily="18" charset="0"/>
                <a:cs typeface="Times New Roman" panose="02020603050405020304" pitchFamily="18" charset="0"/>
              </a:rPr>
              <a:t> </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6</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N </a:t>
            </a:r>
            <a:r>
              <a:rPr lang="nl-NL" sz="4400" b="1" dirty="0">
                <a:latin typeface="#9Slide03 SFU Futura_12" panose="020B0604020202020204" charset="0"/>
                <a:ea typeface="Times New Roman" panose="02020603050405020304" pitchFamily="18" charset="0"/>
                <a:cs typeface="Times New Roman" panose="02020603050405020304" pitchFamily="18" charset="0"/>
              </a:rPr>
              <a:t>và </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23</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a:latin typeface="#9Slide03 SFU Futura_12" panose="020B0604020202020204" charset="0"/>
                <a:ea typeface="Times New Roman" panose="02020603050405020304" pitchFamily="18" charset="0"/>
                <a:cs typeface="Times New Roman" panose="02020603050405020304" pitchFamily="18" charset="0"/>
              </a:rPr>
              <a:t>N</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a:t>
            </a:r>
            <a:endParaRPr lang="en-US" sz="4400" b="1" dirty="0">
              <a:latin typeface="#9Slide03 SFU Futura_12" panose="020B0604020202020204"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nl-NL" sz="4400" b="1" dirty="0">
                <a:latin typeface="#9Slide03 SFU Futura_12" panose="020B0604020202020204" charset="0"/>
                <a:ea typeface="Times New Roman" panose="02020603050405020304" pitchFamily="18" charset="0"/>
                <a:cs typeface="Times New Roman" panose="02020603050405020304" pitchFamily="18" charset="0"/>
              </a:rPr>
              <a:t> </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36</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N </a:t>
            </a:r>
            <a:r>
              <a:rPr lang="nl-NL" sz="4400" b="1" dirty="0">
                <a:latin typeface="#9Slide03 SFU Futura_12" panose="020B0604020202020204" charset="0"/>
                <a:ea typeface="Times New Roman" panose="02020603050405020304" pitchFamily="18" charset="0"/>
                <a:cs typeface="Times New Roman" panose="02020603050405020304" pitchFamily="18" charset="0"/>
              </a:rPr>
              <a:t>và </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71</a:t>
            </a:r>
            <a:r>
              <a:rPr lang="nl-NL" sz="4400" b="1" baseline="30000" dirty="0" smtClean="0">
                <a:latin typeface="#9Slide03 SFU Futura_12" panose="020B0604020202020204" charset="0"/>
                <a:ea typeface="Times New Roman" panose="02020603050405020304" pitchFamily="18" charset="0"/>
                <a:cs typeface="Times New Roman" panose="02020603050405020304" pitchFamily="18" charset="0"/>
              </a:rPr>
              <a:t>0</a:t>
            </a:r>
            <a:r>
              <a:rPr lang="nl-NL" sz="4400" b="1" dirty="0" smtClean="0">
                <a:latin typeface="#9Slide03 SFU Futura_12" panose="020B0604020202020204" charset="0"/>
                <a:ea typeface="Times New Roman" panose="02020603050405020304" pitchFamily="18" charset="0"/>
                <a:cs typeface="Times New Roman" panose="02020603050405020304" pitchFamily="18" charset="0"/>
              </a:rPr>
              <a:t>N.</a:t>
            </a:r>
            <a:endParaRPr lang="en-US" sz="4400" b="1" dirty="0">
              <a:latin typeface="#9Slide03 SFU Futura_12" panose="020B0604020202020204" charset="0"/>
              <a:ea typeface="Times New Roman" panose="02020603050405020304" pitchFamily="18" charset="0"/>
            </a:endParaRPr>
          </a:p>
        </p:txBody>
      </p:sp>
      <p:sp>
        <p:nvSpPr>
          <p:cNvPr id="10" name="Oval 9"/>
          <p:cNvSpPr/>
          <p:nvPr/>
        </p:nvSpPr>
        <p:spPr>
          <a:xfrm>
            <a:off x="6586418" y="3712351"/>
            <a:ext cx="743068" cy="797557"/>
          </a:xfrm>
          <a:prstGeom prst="ellipse">
            <a:avLst/>
          </a:prstGeom>
          <a:noFill/>
          <a:ln w="57150">
            <a:solidFill>
              <a:srgbClr val="14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85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89341" y="1285397"/>
            <a:ext cx="7263535" cy="1262325"/>
            <a:chOff x="227646" y="-20473"/>
            <a:chExt cx="6827254" cy="1403862"/>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20473"/>
              <a:ext cx="6620927" cy="1403862"/>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27646" y="-20473"/>
              <a:ext cx="1330138" cy="1330138"/>
            </a:xfrm>
            <a:prstGeom prst="rect">
              <a:avLst/>
            </a:prstGeom>
          </p:spPr>
        </p:pic>
      </p:grpSp>
      <p:pic>
        <p:nvPicPr>
          <p:cNvPr id="18"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48" t="30881" r="66153" b="35448"/>
          <a:stretch/>
        </p:blipFill>
        <p:spPr bwMode="auto">
          <a:xfrm>
            <a:off x="8025220" y="1472828"/>
            <a:ext cx="1702224" cy="14377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875" t="37741" r="36159" b="28205"/>
          <a:stretch/>
        </p:blipFill>
        <p:spPr bwMode="auto">
          <a:xfrm>
            <a:off x="8026930" y="3149635"/>
            <a:ext cx="1702224" cy="1554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706" t="27119" r="2769" b="32655"/>
          <a:stretch/>
        </p:blipFill>
        <p:spPr bwMode="auto">
          <a:xfrm>
            <a:off x="8071397" y="4933254"/>
            <a:ext cx="1702224" cy="157071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7">
            <a:extLst>
              <a:ext uri="{FF2B5EF4-FFF2-40B4-BE49-F238E27FC236}">
                <a16:creationId xmlns:a16="http://schemas.microsoft.com/office/drawing/2014/main" id="{A3BA8D6A-4D01-49E4-8C32-23CAA2363653}"/>
              </a:ext>
            </a:extLst>
          </p:cNvPr>
          <p:cNvSpPr/>
          <p:nvPr/>
        </p:nvSpPr>
        <p:spPr>
          <a:xfrm>
            <a:off x="9702691" y="1840526"/>
            <a:ext cx="2522773"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làm</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việc</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CÁ NHÂN</a:t>
            </a:r>
            <a:endParaRPr lang="en-US" sz="2800" b="1" dirty="0">
              <a:solidFill>
                <a:srgbClr val="C00000"/>
              </a:solidFill>
              <a:latin typeface="#9Slide03 SFU Futura_12" panose="020B0604020202020204" charset="0"/>
              <a:cs typeface="Arial" panose="020B0604020202020204" pitchFamily="34" charset="0"/>
            </a:endParaRPr>
          </a:p>
        </p:txBody>
      </p:sp>
      <p:sp>
        <p:nvSpPr>
          <p:cNvPr id="28" name="Rectangle: Rounded Corners 7">
            <a:extLst>
              <a:ext uri="{FF2B5EF4-FFF2-40B4-BE49-F238E27FC236}">
                <a16:creationId xmlns:a16="http://schemas.microsoft.com/office/drawing/2014/main" id="{A3BA8D6A-4D01-49E4-8C32-23CAA2363653}"/>
              </a:ext>
            </a:extLst>
          </p:cNvPr>
          <p:cNvSpPr/>
          <p:nvPr/>
        </p:nvSpPr>
        <p:spPr>
          <a:xfrm>
            <a:off x="9727444" y="3482755"/>
            <a:ext cx="2387850"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chia </a:t>
            </a:r>
            <a:r>
              <a:rPr lang="en-US" sz="2400" b="1" dirty="0" err="1" smtClean="0">
                <a:solidFill>
                  <a:schemeClr val="tx1"/>
                </a:solidFill>
                <a:latin typeface="#9Slide03 SFU Futura_12" panose="020B0604020202020204" charset="0"/>
                <a:cs typeface="Arial" panose="020B0604020202020204" pitchFamily="34" charset="0"/>
              </a:rPr>
              <a:t>sẻ</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THEO CẶP</a:t>
            </a:r>
            <a:endParaRPr lang="en-US" sz="2800" b="1" dirty="0">
              <a:solidFill>
                <a:srgbClr val="C00000"/>
              </a:solidFill>
              <a:latin typeface="#9Slide03 SFU Futura_12" panose="020B0604020202020204" charset="0"/>
              <a:cs typeface="Arial" panose="020B0604020202020204" pitchFamily="34" charset="0"/>
            </a:endParaRPr>
          </a:p>
        </p:txBody>
      </p:sp>
      <p:sp>
        <p:nvSpPr>
          <p:cNvPr id="29" name="Rectangle: Rounded Corners 7">
            <a:extLst>
              <a:ext uri="{FF2B5EF4-FFF2-40B4-BE49-F238E27FC236}">
                <a16:creationId xmlns:a16="http://schemas.microsoft.com/office/drawing/2014/main" id="{A3BA8D6A-4D01-49E4-8C32-23CAA2363653}"/>
              </a:ext>
            </a:extLst>
          </p:cNvPr>
          <p:cNvSpPr/>
          <p:nvPr/>
        </p:nvSpPr>
        <p:spPr>
          <a:xfrm>
            <a:off x="9794906" y="5384854"/>
            <a:ext cx="2430558"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30s </a:t>
            </a:r>
            <a:r>
              <a:rPr lang="en-US" sz="2400" b="1" dirty="0" err="1" smtClean="0">
                <a:solidFill>
                  <a:schemeClr val="tx1"/>
                </a:solidFill>
                <a:latin typeface="#9Slide03 SFU Futura_12" panose="020B0604020202020204" charset="0"/>
                <a:cs typeface="Arial" panose="020B0604020202020204" pitchFamily="34" charset="0"/>
              </a:rPr>
              <a:t>trình</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bày</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TRƯỚC LỚP</a:t>
            </a:r>
            <a:endParaRPr lang="en-US" sz="2800" b="1" dirty="0">
              <a:solidFill>
                <a:srgbClr val="C00000"/>
              </a:solidFill>
              <a:latin typeface="#9Slide03 SFU Futura_12" panose="020B0604020202020204" charset="0"/>
              <a:cs typeface="Arial" panose="020B0604020202020204" pitchFamily="34" charset="0"/>
            </a:endParaRPr>
          </a:p>
        </p:txBody>
      </p:sp>
      <p:cxnSp>
        <p:nvCxnSpPr>
          <p:cNvPr id="33" name="Straight Connector 32"/>
          <p:cNvCxnSpPr/>
          <p:nvPr/>
        </p:nvCxnSpPr>
        <p:spPr>
          <a:xfrm>
            <a:off x="7812136" y="1271147"/>
            <a:ext cx="0" cy="5568019"/>
          </a:xfrm>
          <a:prstGeom prst="line">
            <a:avLst/>
          </a:prstGeom>
          <a:ln w="38100">
            <a:solidFill>
              <a:srgbClr val="0078A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449195" y="1224061"/>
            <a:ext cx="5624284" cy="1384995"/>
          </a:xfrm>
          <a:prstGeom prst="rect">
            <a:avLst/>
          </a:prstGeom>
        </p:spPr>
        <p:txBody>
          <a:bodyPr wrap="square">
            <a:spAutoFit/>
          </a:bodyPr>
          <a:lstStyle/>
          <a:p>
            <a:r>
              <a:rPr lang="en-US" sz="2800" b="1" dirty="0" err="1" smtClean="0">
                <a:solidFill>
                  <a:srgbClr val="FFFF00"/>
                </a:solidFill>
                <a:latin typeface="#9Slide03 SFU Futura_12" panose="020B0604020202020204" charset="0"/>
              </a:rPr>
              <a:t>Nếu</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được</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đi</a:t>
            </a:r>
            <a:r>
              <a:rPr lang="en-US" sz="2800" b="1" dirty="0" smtClean="0">
                <a:solidFill>
                  <a:srgbClr val="FFFF00"/>
                </a:solidFill>
                <a:latin typeface="#9Slide03 SFU Futura_12" panose="020B0604020202020204" charset="0"/>
              </a:rPr>
              <a:t> du </a:t>
            </a:r>
            <a:r>
              <a:rPr lang="en-US" sz="2800" b="1" dirty="0" err="1" smtClean="0">
                <a:solidFill>
                  <a:srgbClr val="FFFF00"/>
                </a:solidFill>
                <a:latin typeface="#9Slide03 SFU Futura_12" panose="020B0604020202020204" charset="0"/>
              </a:rPr>
              <a:t>lịch</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châu</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Âu</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em</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sẽ</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chọn</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đi</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vào</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mùa</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nào</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Vì</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sao</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Em</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cần</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chuẩn</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bị</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những</a:t>
            </a:r>
            <a:r>
              <a:rPr lang="en-US" sz="2800" b="1" dirty="0" smtClean="0">
                <a:solidFill>
                  <a:srgbClr val="FFFF00"/>
                </a:solidFill>
                <a:latin typeface="#9Slide03 SFU Futura_12" panose="020B0604020202020204" charset="0"/>
              </a:rPr>
              <a:t> </a:t>
            </a:r>
            <a:r>
              <a:rPr lang="en-US" sz="2800" b="1" dirty="0" err="1" smtClean="0">
                <a:solidFill>
                  <a:srgbClr val="FFFF00"/>
                </a:solidFill>
                <a:latin typeface="#9Slide03 SFU Futura_12" panose="020B0604020202020204" charset="0"/>
              </a:rPr>
              <a:t>gì</a:t>
            </a:r>
            <a:r>
              <a:rPr lang="en-US" sz="2800" b="1" dirty="0" smtClean="0">
                <a:solidFill>
                  <a:srgbClr val="FFFF00"/>
                </a:solidFill>
                <a:latin typeface="#9Slide03 SFU Futura_12" panose="020B0604020202020204" charset="0"/>
              </a:rPr>
              <a:t>? </a:t>
            </a:r>
            <a:endParaRPr lang="vi-VN" sz="2800" b="1" dirty="0">
              <a:solidFill>
                <a:srgbClr val="FFFF00"/>
              </a:solidFill>
              <a:latin typeface="#9Slide03 SFU Futura_12" panose="020B0604020202020204" charset="0"/>
            </a:endParaRPr>
          </a:p>
        </p:txBody>
      </p:sp>
      <p:pic>
        <p:nvPicPr>
          <p:cNvPr id="5122" name="Picture 2" descr="Du lịch Châu Â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84" y="2644678"/>
            <a:ext cx="7585947" cy="419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0659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F2071E-DF8C-495C-8676-8F839E06F04F}"/>
              </a:ext>
            </a:extLst>
          </p:cNvPr>
          <p:cNvSpPr/>
          <p:nvPr/>
        </p:nvSpPr>
        <p:spPr>
          <a:xfrm>
            <a:off x="291895" y="-219061"/>
            <a:ext cx="11372850" cy="1323439"/>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VẺ ĐẸP </a:t>
            </a:r>
            <a:r>
              <a:rPr lang="en-US" sz="80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4</a:t>
            </a:r>
            <a:r>
              <a:rPr lang="en-US" sz="54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MÙA Ở CHÂU ÂU</a:t>
            </a:r>
            <a:endParaRPr lang="en-US" sz="4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026" name="Picture 2" descr="Thời tiết mùa xuân ở Châu Âu vô cùng trong là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1551"/>
            <a:ext cx="4400549" cy="29986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Sự kiện đêm trắng ở St. Petersburg- N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474" y="812422"/>
            <a:ext cx="4699001" cy="31421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2346277" y="3616498"/>
            <a:ext cx="4676394" cy="3191055"/>
          </a:xfrm>
          <a:prstGeom prst="ellipse">
            <a:avLst/>
          </a:prstGeom>
          <a:ln>
            <a:noFill/>
          </a:ln>
          <a:effectLst>
            <a:softEdge rad="112500"/>
          </a:effectLst>
        </p:spPr>
      </p:pic>
      <p:pic>
        <p:nvPicPr>
          <p:cNvPr id="6" name="Picture 5"/>
          <p:cNvPicPr>
            <a:picLocks noChangeAspect="1"/>
          </p:cNvPicPr>
          <p:nvPr/>
        </p:nvPicPr>
        <p:blipFill>
          <a:blip r:embed="rId6"/>
          <a:stretch>
            <a:fillRect/>
          </a:stretch>
        </p:blipFill>
        <p:spPr>
          <a:xfrm>
            <a:off x="7306596" y="3616498"/>
            <a:ext cx="4786582" cy="3191055"/>
          </a:xfrm>
          <a:prstGeom prst="ellipse">
            <a:avLst/>
          </a:prstGeom>
          <a:ln>
            <a:noFill/>
          </a:ln>
          <a:effectLst>
            <a:softEdge rad="112500"/>
          </a:effectLst>
        </p:spPr>
      </p:pic>
      <p:sp>
        <p:nvSpPr>
          <p:cNvPr id="9" name="Rectangle 8">
            <a:extLst>
              <a:ext uri="{FF2B5EF4-FFF2-40B4-BE49-F238E27FC236}">
                <a16:creationId xmlns:a16="http://schemas.microsoft.com/office/drawing/2014/main" id="{81F2071E-DF8C-495C-8676-8F839E06F04F}"/>
              </a:ext>
            </a:extLst>
          </p:cNvPr>
          <p:cNvSpPr/>
          <p:nvPr/>
        </p:nvSpPr>
        <p:spPr>
          <a:xfrm>
            <a:off x="771965" y="1455229"/>
            <a:ext cx="2460577"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4400" b="1" cap="none" spc="0" dirty="0" smtClean="0">
                <a:ln w="9525">
                  <a:solidFill>
                    <a:schemeClr val="bg1"/>
                  </a:solidFill>
                  <a:prstDash val="solid"/>
                </a:ln>
                <a:solidFill>
                  <a:srgbClr val="9D797A"/>
                </a:solidFill>
                <a:effectLst>
                  <a:outerShdw blurRad="12700" dist="38100" dir="2700000" algn="tl" rotWithShape="0">
                    <a:schemeClr val="bg1">
                      <a:lumMod val="50000"/>
                    </a:schemeClr>
                  </a:outerShdw>
                </a:effectLst>
                <a:latin typeface="#9Slide07 IcielKoni" pitchFamily="2" charset="0"/>
              </a:rPr>
              <a:t>XUÂN</a:t>
            </a:r>
            <a:endParaRPr lang="en-US" sz="4000" b="1" cap="none" spc="0" dirty="0">
              <a:ln w="9525">
                <a:solidFill>
                  <a:schemeClr val="bg1"/>
                </a:solidFill>
                <a:prstDash val="solid"/>
              </a:ln>
              <a:solidFill>
                <a:srgbClr val="9D797A"/>
              </a:solidFill>
              <a:effectLst>
                <a:outerShdw blurRad="12700" dist="38100" dir="2700000" algn="tl" rotWithShape="0">
                  <a:schemeClr val="bg1">
                    <a:lumMod val="50000"/>
                  </a:schemeClr>
                </a:outerShdw>
              </a:effectLst>
              <a:latin typeface="#9Slide07 IcielKoni" pitchFamily="2" charset="0"/>
            </a:endParaRPr>
          </a:p>
        </p:txBody>
      </p:sp>
      <p:sp>
        <p:nvSpPr>
          <p:cNvPr id="13" name="Rectangle 12">
            <a:extLst>
              <a:ext uri="{FF2B5EF4-FFF2-40B4-BE49-F238E27FC236}">
                <a16:creationId xmlns:a16="http://schemas.microsoft.com/office/drawing/2014/main" id="{81F2071E-DF8C-495C-8676-8F839E06F04F}"/>
              </a:ext>
            </a:extLst>
          </p:cNvPr>
          <p:cNvSpPr/>
          <p:nvPr/>
        </p:nvSpPr>
        <p:spPr>
          <a:xfrm>
            <a:off x="5946046" y="1211418"/>
            <a:ext cx="167907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4400" b="1" cap="none" spc="0" dirty="0" smtClean="0">
                <a:ln w="9525">
                  <a:solidFill>
                    <a:schemeClr val="bg1"/>
                  </a:solidFill>
                  <a:prstDash val="solid"/>
                </a:ln>
                <a:solidFill>
                  <a:srgbClr val="E8761A"/>
                </a:solidFill>
                <a:effectLst>
                  <a:outerShdw blurRad="12700" dist="38100" dir="2700000" algn="tl" rotWithShape="0">
                    <a:schemeClr val="bg1">
                      <a:lumMod val="50000"/>
                    </a:schemeClr>
                  </a:outerShdw>
                </a:effectLst>
                <a:latin typeface="#9Slide07 IcielKoni" pitchFamily="2" charset="0"/>
              </a:rPr>
              <a:t>HẠ</a:t>
            </a:r>
            <a:endParaRPr lang="en-US" sz="4000" b="1" cap="none" spc="0" dirty="0">
              <a:ln w="9525">
                <a:solidFill>
                  <a:schemeClr val="bg1"/>
                </a:solidFill>
                <a:prstDash val="solid"/>
              </a:ln>
              <a:solidFill>
                <a:srgbClr val="E8761A"/>
              </a:solidFill>
              <a:effectLst>
                <a:outerShdw blurRad="12700" dist="38100" dir="2700000" algn="tl" rotWithShape="0">
                  <a:schemeClr val="bg1">
                    <a:lumMod val="50000"/>
                  </a:schemeClr>
                </a:outerShdw>
              </a:effectLst>
              <a:latin typeface="#9Slide07 IcielKoni" pitchFamily="2" charset="0"/>
            </a:endParaRPr>
          </a:p>
        </p:txBody>
      </p:sp>
      <p:sp>
        <p:nvSpPr>
          <p:cNvPr id="14" name="Rectangle 13">
            <a:extLst>
              <a:ext uri="{FF2B5EF4-FFF2-40B4-BE49-F238E27FC236}">
                <a16:creationId xmlns:a16="http://schemas.microsoft.com/office/drawing/2014/main" id="{81F2071E-DF8C-495C-8676-8F839E06F04F}"/>
              </a:ext>
            </a:extLst>
          </p:cNvPr>
          <p:cNvSpPr/>
          <p:nvPr/>
        </p:nvSpPr>
        <p:spPr>
          <a:xfrm>
            <a:off x="3320302" y="4502091"/>
            <a:ext cx="2460577"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smtClean="0">
                <a:ln w="9525">
                  <a:solidFill>
                    <a:schemeClr val="bg1"/>
                  </a:solidFill>
                  <a:prstDash val="solid"/>
                </a:ln>
                <a:solidFill>
                  <a:srgbClr val="B8521E"/>
                </a:solidFill>
                <a:effectLst>
                  <a:outerShdw blurRad="12700" dist="38100" dir="2700000" algn="tl" rotWithShape="0">
                    <a:schemeClr val="bg1">
                      <a:lumMod val="50000"/>
                    </a:schemeClr>
                  </a:outerShdw>
                </a:effectLst>
                <a:latin typeface="#9Slide07 IcielKoni" pitchFamily="2" charset="0"/>
              </a:rPr>
              <a:t>THU</a:t>
            </a:r>
            <a:endParaRPr lang="en-US" sz="4800" b="1" cap="none" spc="0" dirty="0">
              <a:ln w="9525">
                <a:solidFill>
                  <a:schemeClr val="bg1"/>
                </a:solidFill>
                <a:prstDash val="solid"/>
              </a:ln>
              <a:solidFill>
                <a:srgbClr val="B8521E"/>
              </a:solidFill>
              <a:effectLst>
                <a:outerShdw blurRad="12700" dist="38100" dir="2700000" algn="tl" rotWithShape="0">
                  <a:schemeClr val="bg1">
                    <a:lumMod val="50000"/>
                  </a:schemeClr>
                </a:outerShdw>
              </a:effectLst>
              <a:latin typeface="#9Slide07 IcielKoni" pitchFamily="2" charset="0"/>
            </a:endParaRPr>
          </a:p>
        </p:txBody>
      </p:sp>
      <p:sp>
        <p:nvSpPr>
          <p:cNvPr id="15" name="Rectangle 14">
            <a:extLst>
              <a:ext uri="{FF2B5EF4-FFF2-40B4-BE49-F238E27FC236}">
                <a16:creationId xmlns:a16="http://schemas.microsoft.com/office/drawing/2014/main" id="{81F2071E-DF8C-495C-8676-8F839E06F04F}"/>
              </a:ext>
            </a:extLst>
          </p:cNvPr>
          <p:cNvSpPr/>
          <p:nvPr/>
        </p:nvSpPr>
        <p:spPr>
          <a:xfrm>
            <a:off x="8277749" y="3857565"/>
            <a:ext cx="2460577"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1C4445"/>
                </a:solidFill>
                <a:effectLst>
                  <a:outerShdw blurRad="12700" dist="38100" dir="2700000" algn="tl" rotWithShape="0">
                    <a:schemeClr val="bg1">
                      <a:lumMod val="50000"/>
                    </a:schemeClr>
                  </a:outerShdw>
                </a:effectLst>
                <a:latin typeface="#9Slide07 IcielKoni" pitchFamily="2" charset="0"/>
              </a:rPr>
              <a:t>ĐÔNG</a:t>
            </a:r>
            <a:endParaRPr lang="en-US" sz="4000" b="1" cap="none" spc="0" dirty="0">
              <a:ln w="9525">
                <a:solidFill>
                  <a:schemeClr val="bg1"/>
                </a:solidFill>
                <a:prstDash val="solid"/>
              </a:ln>
              <a:solidFill>
                <a:srgbClr val="1C4445"/>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23093597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36428" y="116044"/>
            <a:ext cx="7155572" cy="6741956"/>
          </a:xfrm>
          <a:prstGeom prst="rect">
            <a:avLst/>
          </a:prstGeom>
        </p:spPr>
      </p:pic>
      <p:pic>
        <p:nvPicPr>
          <p:cNvPr id="5" name="Picture 2" descr="Thank You Images | Free Vectors, Stock Photos &amp;amp; PS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362" y="1474217"/>
            <a:ext cx="7002276" cy="4025609"/>
          </a:xfrm>
          <a:prstGeom prst="ellipse">
            <a:avLst/>
          </a:prstGeom>
          <a:ln>
            <a:noFill/>
          </a:ln>
          <a:effectLst>
            <a:softEdge rad="112500"/>
          </a:effectLst>
          <a:extLst/>
        </p:spPr>
      </p:pic>
    </p:spTree>
    <p:extLst>
      <p:ext uri="{BB962C8B-B14F-4D97-AF65-F5344CB8AC3E}">
        <p14:creationId xmlns:p14="http://schemas.microsoft.com/office/powerpoint/2010/main" val="10689313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10794" y="2769605"/>
            <a:ext cx="3981206" cy="757130"/>
          </a:xfrm>
          <a:prstGeom prst="rect">
            <a:avLst/>
          </a:prstGeom>
        </p:spPr>
        <p:txBody>
          <a:bodyPr wrap="square">
            <a:spAutoFit/>
          </a:bodyPr>
          <a:lstStyle/>
          <a:p>
            <a:pPr algn="ctr">
              <a:lnSpc>
                <a:spcPct val="120000"/>
              </a:lnSpc>
            </a:pPr>
            <a:r>
              <a:rPr lang="en-US" sz="3600" b="1" dirty="0" err="1" smtClean="0">
                <a:solidFill>
                  <a:srgbClr val="2BCD15"/>
                </a:solidFill>
                <a:latin typeface="#9Slide03 SFU Futura_12" panose="020B0604020202020204" charset="0"/>
                <a:ea typeface="Tahoma" panose="020B0604030504040204" pitchFamily="34" charset="0"/>
                <a:cs typeface="Times New Roman" panose="02020603050405020304" pitchFamily="18" charset="0"/>
              </a:rPr>
              <a:t>Tháp</a:t>
            </a:r>
            <a:r>
              <a:rPr lang="en-US" sz="3600" b="1" dirty="0" smtClean="0">
                <a:solidFill>
                  <a:srgbClr val="2BCD15"/>
                </a:solidFill>
                <a:latin typeface="#9Slide03 SFU Futura_12" panose="020B0604020202020204" charset="0"/>
                <a:ea typeface="Tahoma" panose="020B0604030504040204" pitchFamily="34" charset="0"/>
                <a:cs typeface="Times New Roman" panose="02020603050405020304" pitchFamily="18" charset="0"/>
              </a:rPr>
              <a:t> </a:t>
            </a:r>
            <a:r>
              <a:rPr lang="en-US" sz="3600" b="1" dirty="0" err="1">
                <a:solidFill>
                  <a:srgbClr val="2BCD15"/>
                </a:solidFill>
                <a:latin typeface="#9Slide03 SFU Futura_12" panose="020B0604020202020204" charset="0"/>
                <a:ea typeface="Tahoma" panose="020B0604030504040204" pitchFamily="34" charset="0"/>
                <a:cs typeface="Times New Roman" panose="02020603050405020304" pitchFamily="18" charset="0"/>
              </a:rPr>
              <a:t>nghiêng</a:t>
            </a:r>
            <a:r>
              <a:rPr lang="en-US" sz="3600" b="1" dirty="0">
                <a:solidFill>
                  <a:srgbClr val="2BCD15"/>
                </a:solidFill>
                <a:latin typeface="#9Slide03 SFU Futura_12" panose="020B0604020202020204" charset="0"/>
                <a:ea typeface="Tahoma" panose="020B0604030504040204" pitchFamily="34" charset="0"/>
                <a:cs typeface="Times New Roman" panose="02020603050405020304" pitchFamily="18" charset="0"/>
              </a:rPr>
              <a:t> Pisa </a:t>
            </a:r>
            <a:endParaRPr lang="en-US" sz="3600" b="1" dirty="0">
              <a:solidFill>
                <a:srgbClr val="2BCD15"/>
              </a:solidFill>
              <a:effectLst/>
              <a:latin typeface="#9Slide03 SFU Futura_12" panose="020B0604020202020204" charset="0"/>
              <a:ea typeface="Tahoma" panose="020B0604030504040204" pitchFamily="34" charset="0"/>
              <a:cs typeface="Times New Roman" panose="02020603050405020304" pitchFamily="18" charset="0"/>
            </a:endParaRPr>
          </a:p>
        </p:txBody>
      </p:sp>
      <p:sp>
        <p:nvSpPr>
          <p:cNvPr id="4" name="Rectangle 3"/>
          <p:cNvSpPr/>
          <p:nvPr/>
        </p:nvSpPr>
        <p:spPr>
          <a:xfrm>
            <a:off x="8459145" y="3542280"/>
            <a:ext cx="3484503" cy="762260"/>
          </a:xfrm>
          <a:prstGeom prst="rect">
            <a:avLst/>
          </a:prstGeom>
        </p:spPr>
        <p:txBody>
          <a:bodyPr wrap="square">
            <a:spAutoFit/>
          </a:bodyPr>
          <a:lstStyle/>
          <a:p>
            <a:pPr algn="ctr">
              <a:lnSpc>
                <a:spcPct val="120000"/>
              </a:lnSpc>
            </a:pPr>
            <a:r>
              <a:rPr lang="en-US" sz="4000" b="1" dirty="0" smtClean="0">
                <a:solidFill>
                  <a:srgbClr val="0033CC"/>
                </a:solidFill>
                <a:latin typeface="#9Slide03 SFU Futura_12" panose="020B0604020202020204" charset="0"/>
                <a:ea typeface="Tahoma" panose="020B0604030504040204" pitchFamily="34" charset="0"/>
                <a:cs typeface="Times New Roman" panose="02020603050405020304" pitchFamily="18" charset="0"/>
              </a:rPr>
              <a:t>I-ta-li-a</a:t>
            </a:r>
            <a:endParaRPr lang="en-US" sz="4000" b="1" dirty="0">
              <a:solidFill>
                <a:srgbClr val="0033CC"/>
              </a:solidFill>
              <a:effectLst/>
              <a:latin typeface="#9Slide03 SFU Futura_12" panose="020B0604020202020204" charset="0"/>
              <a:ea typeface="Tahoma" panose="020B0604030504040204" pitchFamily="34" charset="0"/>
              <a:cs typeface="Times New Roman" panose="02020603050405020304" pitchFamily="18" charset="0"/>
            </a:endParaRP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0" y="97627"/>
            <a:ext cx="8511008" cy="120790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smtClean="0">
                <a:solidFill>
                  <a:srgbClr val="0033CC"/>
                </a:solidFill>
                <a:latin typeface="#9Slide05 Great Vibes" panose="02000507080000020002" pitchFamily="2" charset="0"/>
                <a:cs typeface="Arial" panose="020B0604020202020204" pitchFamily="34" charset="0"/>
              </a:rPr>
              <a:t>Nhanh</a:t>
            </a:r>
            <a:r>
              <a:rPr lang="en-US" sz="8000" b="1" dirty="0" smtClean="0">
                <a:solidFill>
                  <a:srgbClr val="0033CC"/>
                </a:solidFill>
                <a:latin typeface="#9Slide05 Great Vibes" panose="02000507080000020002" pitchFamily="2" charset="0"/>
                <a:cs typeface="Arial" panose="020B0604020202020204" pitchFamily="34" charset="0"/>
              </a:rPr>
              <a:t> </a:t>
            </a:r>
            <a:r>
              <a:rPr lang="en-US" sz="8000" b="1" dirty="0" err="1" smtClean="0">
                <a:solidFill>
                  <a:srgbClr val="0033CC"/>
                </a:solidFill>
                <a:latin typeface="#9Slide05 Great Vibes" panose="02000507080000020002" pitchFamily="2" charset="0"/>
                <a:cs typeface="Arial" panose="020B0604020202020204" pitchFamily="34" charset="0"/>
              </a:rPr>
              <a:t>mắt</a:t>
            </a:r>
            <a:r>
              <a:rPr lang="en-US" sz="8000" b="1" dirty="0" smtClean="0">
                <a:solidFill>
                  <a:srgbClr val="0033CC"/>
                </a:solidFill>
                <a:latin typeface="#9Slide05 Great Vibes" panose="02000507080000020002" pitchFamily="2" charset="0"/>
                <a:cs typeface="Arial" panose="020B0604020202020204" pitchFamily="34" charset="0"/>
              </a:rPr>
              <a:t>–</a:t>
            </a:r>
            <a:r>
              <a:rPr lang="en-US" sz="8000" b="1" dirty="0" err="1" smtClean="0">
                <a:solidFill>
                  <a:srgbClr val="0033CC"/>
                </a:solidFill>
                <a:latin typeface="#9Slide05 Great Vibes" panose="02000507080000020002" pitchFamily="2" charset="0"/>
                <a:cs typeface="Arial" panose="020B0604020202020204" pitchFamily="34" charset="0"/>
              </a:rPr>
              <a:t>Đoán</a:t>
            </a:r>
            <a:r>
              <a:rPr lang="en-US" sz="8000" b="1" dirty="0" smtClean="0">
                <a:solidFill>
                  <a:srgbClr val="0033CC"/>
                </a:solidFill>
                <a:latin typeface="#9Slide05 Great Vibes" panose="02000507080000020002" pitchFamily="2" charset="0"/>
                <a:cs typeface="Arial" panose="020B0604020202020204" pitchFamily="34" charset="0"/>
              </a:rPr>
              <a:t> </a:t>
            </a:r>
            <a:r>
              <a:rPr lang="en-US" sz="8000" b="1" dirty="0" err="1" smtClean="0">
                <a:solidFill>
                  <a:srgbClr val="0033CC"/>
                </a:solidFill>
                <a:latin typeface="#9Slide05 Great Vibes" panose="02000507080000020002" pitchFamily="2" charset="0"/>
                <a:cs typeface="Arial" panose="020B0604020202020204" pitchFamily="34" charset="0"/>
              </a:rPr>
              <a:t>hình</a:t>
            </a:r>
            <a:endParaRPr lang="en-US" sz="8000" b="1" dirty="0">
              <a:solidFill>
                <a:srgbClr val="0033CC"/>
              </a:solidFill>
              <a:latin typeface="#9Slide05 Great Vibes" panose="02000507080000020002" pitchFamily="2" charset="0"/>
              <a:cs typeface="Arial" panose="020B0604020202020204" pitchFamily="34" charset="0"/>
            </a:endParaRPr>
          </a:p>
        </p:txBody>
      </p:sp>
      <p:grpSp>
        <p:nvGrpSpPr>
          <p:cNvPr id="6" name="Group 5"/>
          <p:cNvGrpSpPr/>
          <p:nvPr/>
        </p:nvGrpSpPr>
        <p:grpSpPr>
          <a:xfrm>
            <a:off x="8745596" y="97627"/>
            <a:ext cx="3027304" cy="2115541"/>
            <a:chOff x="6857346" y="857587"/>
            <a:chExt cx="4331139" cy="2454312"/>
          </a:xfrm>
        </p:grpSpPr>
        <p:pic>
          <p:nvPicPr>
            <p:cNvPr id="7" name="Picture 6"/>
            <p:cNvPicPr>
              <a:picLocks noChangeAspect="1"/>
            </p:cNvPicPr>
            <p:nvPr/>
          </p:nvPicPr>
          <p:blipFill>
            <a:blip r:embed="rId2"/>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9657921" y="4855847"/>
            <a:ext cx="1623969" cy="20021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í ẩn giúp tháp nghiêng Pisa không đổ suốt 800 năm"/>
          <p:cNvPicPr>
            <a:picLocks noChangeAspect="1" noChangeArrowheads="1"/>
          </p:cNvPicPr>
          <p:nvPr/>
        </p:nvPicPr>
        <p:blipFill rotWithShape="1">
          <a:blip r:embed="rId6">
            <a:extLst>
              <a:ext uri="{28A0092B-C50C-407E-A947-70E740481C1C}">
                <a14:useLocalDpi xmlns:a14="http://schemas.microsoft.com/office/drawing/2010/main" val="0"/>
              </a:ext>
            </a:extLst>
          </a:blip>
          <a:srcRect r="22585"/>
          <a:stretch/>
        </p:blipFill>
        <p:spPr bwMode="auto">
          <a:xfrm>
            <a:off x="330112" y="1305527"/>
            <a:ext cx="7424519" cy="539470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p:spPr>
      </p:pic>
    </p:spTree>
    <p:extLst>
      <p:ext uri="{BB962C8B-B14F-4D97-AF65-F5344CB8AC3E}">
        <p14:creationId xmlns:p14="http://schemas.microsoft.com/office/powerpoint/2010/main" val="53616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26253" y="2528743"/>
            <a:ext cx="3584516" cy="1360052"/>
          </a:xfrm>
          <a:prstGeom prst="rect">
            <a:avLst/>
          </a:prstGeom>
        </p:spPr>
        <p:txBody>
          <a:bodyPr wrap="square">
            <a:spAutoFit/>
          </a:bodyPr>
          <a:lstStyle/>
          <a:p>
            <a:pPr algn="ctr">
              <a:lnSpc>
                <a:spcPct val="120000"/>
              </a:lnSpc>
            </a:pPr>
            <a:r>
              <a:rPr lang="en-US" sz="3600" b="1" dirty="0" err="1" smtClean="0">
                <a:solidFill>
                  <a:srgbClr val="2BCD15"/>
                </a:solidFill>
                <a:latin typeface="#9Slide03 SFU Futura_12" panose="020B0604020202020204" charset="0"/>
                <a:ea typeface="Tahoma" panose="020B0604030504040204" pitchFamily="34" charset="0"/>
                <a:cs typeface="Times New Roman" panose="02020603050405020304" pitchFamily="18" charset="0"/>
              </a:rPr>
              <a:t>Tháp</a:t>
            </a:r>
            <a:r>
              <a:rPr lang="en-US" sz="3600" b="1" dirty="0" smtClean="0">
                <a:solidFill>
                  <a:srgbClr val="2BCD15"/>
                </a:solidFill>
                <a:latin typeface="#9Slide03 SFU Futura_12" panose="020B0604020202020204" charset="0"/>
                <a:ea typeface="Tahoma" panose="020B0604030504040204" pitchFamily="34" charset="0"/>
                <a:cs typeface="Times New Roman" panose="02020603050405020304" pitchFamily="18" charset="0"/>
              </a:rPr>
              <a:t> </a:t>
            </a:r>
            <a:r>
              <a:rPr lang="en-US" sz="3600" b="1" dirty="0" err="1">
                <a:solidFill>
                  <a:srgbClr val="2BCD15"/>
                </a:solidFill>
                <a:latin typeface="#9Slide03 SFU Futura_12" panose="020B0604020202020204" charset="0"/>
                <a:ea typeface="Tahoma" panose="020B0604030504040204" pitchFamily="34" charset="0"/>
                <a:cs typeface="Times New Roman" panose="02020603050405020304" pitchFamily="18" charset="0"/>
              </a:rPr>
              <a:t>đồng</a:t>
            </a:r>
            <a:r>
              <a:rPr lang="en-US" sz="3600" b="1" dirty="0">
                <a:solidFill>
                  <a:srgbClr val="2BCD15"/>
                </a:solidFill>
                <a:latin typeface="#9Slide03 SFU Futura_12" panose="020B0604020202020204" charset="0"/>
                <a:ea typeface="Tahoma" panose="020B0604030504040204" pitchFamily="34" charset="0"/>
                <a:cs typeface="Times New Roman" panose="02020603050405020304" pitchFamily="18" charset="0"/>
              </a:rPr>
              <a:t> </a:t>
            </a:r>
            <a:r>
              <a:rPr lang="en-US" sz="3600" b="1" dirty="0" err="1">
                <a:solidFill>
                  <a:srgbClr val="2BCD15"/>
                </a:solidFill>
                <a:latin typeface="#9Slide03 SFU Futura_12" panose="020B0604020202020204" charset="0"/>
                <a:ea typeface="Tahoma" panose="020B0604030504040204" pitchFamily="34" charset="0"/>
                <a:cs typeface="Times New Roman" panose="02020603050405020304" pitchFamily="18" charset="0"/>
              </a:rPr>
              <a:t>hồ</a:t>
            </a:r>
            <a:r>
              <a:rPr lang="en-US" sz="3600" b="1" dirty="0">
                <a:solidFill>
                  <a:srgbClr val="2BCD15"/>
                </a:solidFill>
                <a:latin typeface="#9Slide03 SFU Futura_12" panose="020B0604020202020204" charset="0"/>
                <a:ea typeface="Tahoma" panose="020B0604030504040204" pitchFamily="34" charset="0"/>
                <a:cs typeface="Times New Roman" panose="02020603050405020304" pitchFamily="18" charset="0"/>
              </a:rPr>
              <a:t> </a:t>
            </a:r>
            <a:r>
              <a:rPr lang="en-US" sz="3600" b="1" dirty="0" err="1" smtClean="0">
                <a:solidFill>
                  <a:srgbClr val="2BCD15"/>
                </a:solidFill>
                <a:latin typeface="#9Slide03 SFU Futura_12" panose="020B0604020202020204" charset="0"/>
                <a:ea typeface="Tahoma" panose="020B0604030504040204" pitchFamily="34" charset="0"/>
                <a:cs typeface="Times New Roman" panose="02020603050405020304" pitchFamily="18" charset="0"/>
              </a:rPr>
              <a:t>BigBen</a:t>
            </a:r>
            <a:r>
              <a:rPr lang="en-US" sz="3600" b="1" dirty="0" smtClean="0">
                <a:solidFill>
                  <a:srgbClr val="2BCD15"/>
                </a:solidFill>
                <a:latin typeface="#9Slide03 SFU Futura_12" panose="020B0604020202020204" charset="0"/>
                <a:ea typeface="Tahoma" panose="020B0604030504040204" pitchFamily="34" charset="0"/>
                <a:cs typeface="Times New Roman" panose="02020603050405020304" pitchFamily="18" charset="0"/>
              </a:rPr>
              <a:t> </a:t>
            </a:r>
          </a:p>
        </p:txBody>
      </p:sp>
      <p:sp>
        <p:nvSpPr>
          <p:cNvPr id="4" name="Rectangle 3"/>
          <p:cNvSpPr/>
          <p:nvPr/>
        </p:nvSpPr>
        <p:spPr>
          <a:xfrm>
            <a:off x="8376259" y="4024850"/>
            <a:ext cx="3484503" cy="762260"/>
          </a:xfrm>
          <a:prstGeom prst="rect">
            <a:avLst/>
          </a:prstGeom>
        </p:spPr>
        <p:txBody>
          <a:bodyPr wrap="square">
            <a:spAutoFit/>
          </a:bodyPr>
          <a:lstStyle/>
          <a:p>
            <a:pPr algn="ctr">
              <a:lnSpc>
                <a:spcPct val="120000"/>
              </a:lnSpc>
            </a:pPr>
            <a:r>
              <a:rPr lang="en-US" sz="4000" b="1" dirty="0" err="1" smtClean="0">
                <a:solidFill>
                  <a:srgbClr val="0033CC"/>
                </a:solidFill>
                <a:latin typeface="#9Slide03 SFU Futura_12" panose="020B0604020202020204" charset="0"/>
                <a:ea typeface="Tahoma" panose="020B0604030504040204" pitchFamily="34" charset="0"/>
                <a:cs typeface="Times New Roman" panose="02020603050405020304" pitchFamily="18" charset="0"/>
              </a:rPr>
              <a:t>Anh</a:t>
            </a:r>
            <a:endParaRPr lang="en-US" sz="4000" b="1" dirty="0">
              <a:solidFill>
                <a:srgbClr val="0033CC"/>
              </a:solidFill>
              <a:effectLst/>
              <a:latin typeface="#9Slide03 SFU Futura_12" panose="020B0604020202020204" charset="0"/>
              <a:ea typeface="Tahoma" panose="020B0604030504040204" pitchFamily="34" charset="0"/>
              <a:cs typeface="Times New Roman" panose="02020603050405020304" pitchFamily="18" charset="0"/>
            </a:endParaRP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0" y="97627"/>
            <a:ext cx="8511008" cy="120790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smtClean="0">
                <a:solidFill>
                  <a:srgbClr val="0033CC"/>
                </a:solidFill>
                <a:latin typeface="#9Slide05 Great Vibes" panose="02000507080000020002" pitchFamily="2" charset="0"/>
                <a:cs typeface="Arial" panose="020B0604020202020204" pitchFamily="34" charset="0"/>
              </a:rPr>
              <a:t>Nhanh</a:t>
            </a:r>
            <a:r>
              <a:rPr lang="en-US" sz="8000" b="1" dirty="0" smtClean="0">
                <a:solidFill>
                  <a:srgbClr val="0033CC"/>
                </a:solidFill>
                <a:latin typeface="#9Slide05 Great Vibes" panose="02000507080000020002" pitchFamily="2" charset="0"/>
                <a:cs typeface="Arial" panose="020B0604020202020204" pitchFamily="34" charset="0"/>
              </a:rPr>
              <a:t> </a:t>
            </a:r>
            <a:r>
              <a:rPr lang="en-US" sz="8000" b="1" dirty="0" err="1" smtClean="0">
                <a:solidFill>
                  <a:srgbClr val="0033CC"/>
                </a:solidFill>
                <a:latin typeface="#9Slide05 Great Vibes" panose="02000507080000020002" pitchFamily="2" charset="0"/>
                <a:cs typeface="Arial" panose="020B0604020202020204" pitchFamily="34" charset="0"/>
              </a:rPr>
              <a:t>mắt</a:t>
            </a:r>
            <a:r>
              <a:rPr lang="en-US" sz="8000" b="1" dirty="0" smtClean="0">
                <a:solidFill>
                  <a:srgbClr val="0033CC"/>
                </a:solidFill>
                <a:latin typeface="#9Slide05 Great Vibes" panose="02000507080000020002" pitchFamily="2" charset="0"/>
                <a:cs typeface="Arial" panose="020B0604020202020204" pitchFamily="34" charset="0"/>
              </a:rPr>
              <a:t>–</a:t>
            </a:r>
            <a:r>
              <a:rPr lang="en-US" sz="8000" b="1" dirty="0" err="1" smtClean="0">
                <a:solidFill>
                  <a:srgbClr val="0033CC"/>
                </a:solidFill>
                <a:latin typeface="#9Slide05 Great Vibes" panose="02000507080000020002" pitchFamily="2" charset="0"/>
                <a:cs typeface="Arial" panose="020B0604020202020204" pitchFamily="34" charset="0"/>
              </a:rPr>
              <a:t>Đoán</a:t>
            </a:r>
            <a:r>
              <a:rPr lang="en-US" sz="8000" b="1" dirty="0" smtClean="0">
                <a:solidFill>
                  <a:srgbClr val="0033CC"/>
                </a:solidFill>
                <a:latin typeface="#9Slide05 Great Vibes" panose="02000507080000020002" pitchFamily="2" charset="0"/>
                <a:cs typeface="Arial" panose="020B0604020202020204" pitchFamily="34" charset="0"/>
              </a:rPr>
              <a:t> </a:t>
            </a:r>
            <a:r>
              <a:rPr lang="en-US" sz="8000" b="1" dirty="0" err="1" smtClean="0">
                <a:solidFill>
                  <a:srgbClr val="0033CC"/>
                </a:solidFill>
                <a:latin typeface="#9Slide05 Great Vibes" panose="02000507080000020002" pitchFamily="2" charset="0"/>
                <a:cs typeface="Arial" panose="020B0604020202020204" pitchFamily="34" charset="0"/>
              </a:rPr>
              <a:t>hình</a:t>
            </a:r>
            <a:endParaRPr lang="en-US" sz="8000" b="1" dirty="0">
              <a:solidFill>
                <a:srgbClr val="0033CC"/>
              </a:solidFill>
              <a:latin typeface="#9Slide05 Great Vibes" panose="02000507080000020002" pitchFamily="2" charset="0"/>
              <a:cs typeface="Arial" panose="020B0604020202020204" pitchFamily="34" charset="0"/>
            </a:endParaRPr>
          </a:p>
        </p:txBody>
      </p:sp>
      <p:grpSp>
        <p:nvGrpSpPr>
          <p:cNvPr id="6" name="Group 5"/>
          <p:cNvGrpSpPr/>
          <p:nvPr/>
        </p:nvGrpSpPr>
        <p:grpSpPr>
          <a:xfrm>
            <a:off x="8745596" y="97627"/>
            <a:ext cx="3027304" cy="2115541"/>
            <a:chOff x="6857346" y="857587"/>
            <a:chExt cx="4331139" cy="2454312"/>
          </a:xfrm>
        </p:grpSpPr>
        <p:pic>
          <p:nvPicPr>
            <p:cNvPr id="7" name="Picture 6"/>
            <p:cNvPicPr>
              <a:picLocks noChangeAspect="1"/>
            </p:cNvPicPr>
            <p:nvPr/>
          </p:nvPicPr>
          <p:blipFill>
            <a:blip r:embed="rId2"/>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9657921" y="4855847"/>
            <a:ext cx="1623969" cy="20021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247037" y="1305527"/>
            <a:ext cx="7961922" cy="533618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2870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69140" y="2870144"/>
            <a:ext cx="3584516" cy="695255"/>
          </a:xfrm>
          <a:prstGeom prst="rect">
            <a:avLst/>
          </a:prstGeom>
        </p:spPr>
        <p:txBody>
          <a:bodyPr wrap="square">
            <a:spAutoFit/>
          </a:bodyPr>
          <a:lstStyle/>
          <a:p>
            <a:pPr algn="ctr">
              <a:lnSpc>
                <a:spcPct val="120000"/>
              </a:lnSpc>
            </a:pPr>
            <a:r>
              <a:rPr lang="en-US" sz="3600" b="1" dirty="0" err="1" smtClean="0">
                <a:solidFill>
                  <a:srgbClr val="2BCD15"/>
                </a:solidFill>
                <a:latin typeface="#9Slide03 SFU Futura_12" panose="020B0604020202020204" charset="0"/>
                <a:ea typeface="Tahoma" panose="020B0604030504040204" pitchFamily="34" charset="0"/>
                <a:cs typeface="Times New Roman" panose="02020603050405020304" pitchFamily="18" charset="0"/>
              </a:rPr>
              <a:t>Tháp</a:t>
            </a:r>
            <a:r>
              <a:rPr lang="en-US" sz="3600" b="1" dirty="0" smtClean="0">
                <a:solidFill>
                  <a:srgbClr val="2BCD15"/>
                </a:solidFill>
                <a:latin typeface="#9Slide03 SFU Futura_12" panose="020B0604020202020204" charset="0"/>
                <a:ea typeface="Tahoma" panose="020B0604030504040204" pitchFamily="34" charset="0"/>
                <a:cs typeface="Times New Roman" panose="02020603050405020304" pitchFamily="18" charset="0"/>
              </a:rPr>
              <a:t> </a:t>
            </a:r>
            <a:r>
              <a:rPr lang="en-US" sz="3600" b="1" dirty="0">
                <a:solidFill>
                  <a:srgbClr val="2BCD15"/>
                </a:solidFill>
                <a:latin typeface="#9Slide03 SFU Futura_12" panose="020B0604020202020204" charset="0"/>
                <a:ea typeface="Tahoma" panose="020B0604030504040204" pitchFamily="34" charset="0"/>
                <a:cs typeface="Times New Roman" panose="02020603050405020304" pitchFamily="18" charset="0"/>
              </a:rPr>
              <a:t>Eiffel</a:t>
            </a:r>
            <a:endParaRPr lang="en-US" sz="3600" b="1" dirty="0">
              <a:solidFill>
                <a:srgbClr val="2BCD15"/>
              </a:solidFill>
              <a:effectLst/>
              <a:latin typeface="#9Slide03 SFU Futura_12" panose="020B0604020202020204" charset="0"/>
              <a:ea typeface="Tahoma" panose="020B0604030504040204" pitchFamily="34" charset="0"/>
              <a:cs typeface="Times New Roman" panose="02020603050405020304" pitchFamily="18" charset="0"/>
            </a:endParaRPr>
          </a:p>
        </p:txBody>
      </p:sp>
      <p:sp>
        <p:nvSpPr>
          <p:cNvPr id="4" name="Rectangle 3"/>
          <p:cNvSpPr/>
          <p:nvPr/>
        </p:nvSpPr>
        <p:spPr>
          <a:xfrm>
            <a:off x="8619147" y="3793898"/>
            <a:ext cx="3484503" cy="762260"/>
          </a:xfrm>
          <a:prstGeom prst="rect">
            <a:avLst/>
          </a:prstGeom>
        </p:spPr>
        <p:txBody>
          <a:bodyPr wrap="square">
            <a:spAutoFit/>
          </a:bodyPr>
          <a:lstStyle/>
          <a:p>
            <a:pPr algn="ctr">
              <a:lnSpc>
                <a:spcPct val="120000"/>
              </a:lnSpc>
            </a:pPr>
            <a:r>
              <a:rPr lang="en-US" sz="4000" b="1" dirty="0" err="1" smtClean="0">
                <a:solidFill>
                  <a:srgbClr val="0033CC"/>
                </a:solidFill>
                <a:latin typeface="#9Slide03 SFU Futura_12" panose="020B0604020202020204" charset="0"/>
                <a:ea typeface="Tahoma" panose="020B0604030504040204" pitchFamily="34" charset="0"/>
                <a:cs typeface="Times New Roman" panose="02020603050405020304" pitchFamily="18" charset="0"/>
              </a:rPr>
              <a:t>Pháp</a:t>
            </a:r>
            <a:endParaRPr lang="en-US" sz="4000" b="1" dirty="0">
              <a:solidFill>
                <a:srgbClr val="0033CC"/>
              </a:solidFill>
              <a:effectLst/>
              <a:latin typeface="#9Slide03 SFU Futura_12" panose="020B0604020202020204" charset="0"/>
              <a:ea typeface="Tahoma" panose="020B0604030504040204" pitchFamily="34" charset="0"/>
              <a:cs typeface="Times New Roman" panose="02020603050405020304" pitchFamily="18" charset="0"/>
            </a:endParaRP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0" y="97627"/>
            <a:ext cx="8511008" cy="120790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smtClean="0">
                <a:solidFill>
                  <a:srgbClr val="0033CC"/>
                </a:solidFill>
                <a:latin typeface="#9Slide05 Great Vibes" panose="02000507080000020002" pitchFamily="2" charset="0"/>
                <a:cs typeface="Arial" panose="020B0604020202020204" pitchFamily="34" charset="0"/>
              </a:rPr>
              <a:t>Nhanh</a:t>
            </a:r>
            <a:r>
              <a:rPr lang="en-US" sz="8000" b="1" dirty="0" smtClean="0">
                <a:solidFill>
                  <a:srgbClr val="0033CC"/>
                </a:solidFill>
                <a:latin typeface="#9Slide05 Great Vibes" panose="02000507080000020002" pitchFamily="2" charset="0"/>
                <a:cs typeface="Arial" panose="020B0604020202020204" pitchFamily="34" charset="0"/>
              </a:rPr>
              <a:t> </a:t>
            </a:r>
            <a:r>
              <a:rPr lang="en-US" sz="8000" b="1" dirty="0" err="1" smtClean="0">
                <a:solidFill>
                  <a:srgbClr val="0033CC"/>
                </a:solidFill>
                <a:latin typeface="#9Slide05 Great Vibes" panose="02000507080000020002" pitchFamily="2" charset="0"/>
                <a:cs typeface="Arial" panose="020B0604020202020204" pitchFamily="34" charset="0"/>
              </a:rPr>
              <a:t>mắt</a:t>
            </a:r>
            <a:r>
              <a:rPr lang="en-US" sz="8000" b="1" dirty="0" smtClean="0">
                <a:solidFill>
                  <a:srgbClr val="0033CC"/>
                </a:solidFill>
                <a:latin typeface="#9Slide05 Great Vibes" panose="02000507080000020002" pitchFamily="2" charset="0"/>
                <a:cs typeface="Arial" panose="020B0604020202020204" pitchFamily="34" charset="0"/>
              </a:rPr>
              <a:t>–</a:t>
            </a:r>
            <a:r>
              <a:rPr lang="en-US" sz="8000" b="1" dirty="0" err="1" smtClean="0">
                <a:solidFill>
                  <a:srgbClr val="0033CC"/>
                </a:solidFill>
                <a:latin typeface="#9Slide05 Great Vibes" panose="02000507080000020002" pitchFamily="2" charset="0"/>
                <a:cs typeface="Arial" panose="020B0604020202020204" pitchFamily="34" charset="0"/>
              </a:rPr>
              <a:t>Đoán</a:t>
            </a:r>
            <a:r>
              <a:rPr lang="en-US" sz="8000" b="1" dirty="0" smtClean="0">
                <a:solidFill>
                  <a:srgbClr val="0033CC"/>
                </a:solidFill>
                <a:latin typeface="#9Slide05 Great Vibes" panose="02000507080000020002" pitchFamily="2" charset="0"/>
                <a:cs typeface="Arial" panose="020B0604020202020204" pitchFamily="34" charset="0"/>
              </a:rPr>
              <a:t> </a:t>
            </a:r>
            <a:r>
              <a:rPr lang="en-US" sz="8000" b="1" dirty="0" err="1" smtClean="0">
                <a:solidFill>
                  <a:srgbClr val="0033CC"/>
                </a:solidFill>
                <a:latin typeface="#9Slide05 Great Vibes" panose="02000507080000020002" pitchFamily="2" charset="0"/>
                <a:cs typeface="Arial" panose="020B0604020202020204" pitchFamily="34" charset="0"/>
              </a:rPr>
              <a:t>hình</a:t>
            </a:r>
            <a:endParaRPr lang="en-US" sz="8000" b="1" dirty="0">
              <a:solidFill>
                <a:srgbClr val="0033CC"/>
              </a:solidFill>
              <a:latin typeface="#9Slide05 Great Vibes" panose="02000507080000020002" pitchFamily="2" charset="0"/>
              <a:cs typeface="Arial" panose="020B0604020202020204" pitchFamily="34" charset="0"/>
            </a:endParaRPr>
          </a:p>
        </p:txBody>
      </p:sp>
      <p:grpSp>
        <p:nvGrpSpPr>
          <p:cNvPr id="6" name="Group 5"/>
          <p:cNvGrpSpPr/>
          <p:nvPr/>
        </p:nvGrpSpPr>
        <p:grpSpPr>
          <a:xfrm>
            <a:off x="8745596" y="97627"/>
            <a:ext cx="3027304" cy="2115541"/>
            <a:chOff x="6857346" y="857587"/>
            <a:chExt cx="4331139" cy="2454312"/>
          </a:xfrm>
        </p:grpSpPr>
        <p:pic>
          <p:nvPicPr>
            <p:cNvPr id="7" name="Picture 6"/>
            <p:cNvPicPr>
              <a:picLocks noChangeAspect="1"/>
            </p:cNvPicPr>
            <p:nvPr/>
          </p:nvPicPr>
          <p:blipFill>
            <a:blip r:embed="rId2"/>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9657921" y="4855847"/>
            <a:ext cx="1623969" cy="20021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áp Eiffel và những điều ít ai biết - Ngôi s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255" y="1155397"/>
            <a:ext cx="8575341" cy="570260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33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54828" y="2438983"/>
            <a:ext cx="3584516" cy="1360052"/>
          </a:xfrm>
          <a:prstGeom prst="rect">
            <a:avLst/>
          </a:prstGeom>
        </p:spPr>
        <p:txBody>
          <a:bodyPr wrap="square">
            <a:spAutoFit/>
          </a:bodyPr>
          <a:lstStyle/>
          <a:p>
            <a:pPr algn="ctr">
              <a:lnSpc>
                <a:spcPct val="120000"/>
              </a:lnSpc>
            </a:pPr>
            <a:r>
              <a:rPr lang="en-US" sz="3600" b="1" dirty="0" err="1" smtClean="0">
                <a:solidFill>
                  <a:srgbClr val="2BCD15"/>
                </a:solidFill>
                <a:latin typeface="#9Slide03 SFU Futura_12" panose="020B0604020202020204" charset="0"/>
                <a:ea typeface="Tahoma" panose="020B0604030504040204" pitchFamily="34" charset="0"/>
                <a:cs typeface="Times New Roman" panose="02020603050405020304" pitchFamily="18" charset="0"/>
              </a:rPr>
              <a:t>Công</a:t>
            </a:r>
            <a:r>
              <a:rPr lang="en-US" sz="3600" b="1" dirty="0" smtClean="0">
                <a:solidFill>
                  <a:srgbClr val="2BCD15"/>
                </a:solidFill>
                <a:latin typeface="#9Slide03 SFU Futura_12" panose="020B0604020202020204" charset="0"/>
                <a:ea typeface="Tahoma" panose="020B0604030504040204" pitchFamily="34" charset="0"/>
                <a:cs typeface="Times New Roman" panose="02020603050405020304" pitchFamily="18" charset="0"/>
              </a:rPr>
              <a:t> </a:t>
            </a:r>
            <a:r>
              <a:rPr lang="en-US" sz="3600" b="1" dirty="0" err="1">
                <a:solidFill>
                  <a:srgbClr val="2BCD15"/>
                </a:solidFill>
                <a:latin typeface="#9Slide03 SFU Futura_12" panose="020B0604020202020204" charset="0"/>
                <a:ea typeface="Tahoma" panose="020B0604030504040204" pitchFamily="34" charset="0"/>
                <a:cs typeface="Times New Roman" panose="02020603050405020304" pitchFamily="18" charset="0"/>
              </a:rPr>
              <a:t>viên</a:t>
            </a:r>
            <a:r>
              <a:rPr lang="en-US" sz="3600" b="1" dirty="0">
                <a:solidFill>
                  <a:srgbClr val="2BCD15"/>
                </a:solidFill>
                <a:latin typeface="#9Slide03 SFU Futura_12" panose="020B0604020202020204" charset="0"/>
                <a:ea typeface="Tahoma" panose="020B0604030504040204" pitchFamily="34" charset="0"/>
                <a:cs typeface="Times New Roman" panose="02020603050405020304" pitchFamily="18" charset="0"/>
              </a:rPr>
              <a:t> </a:t>
            </a:r>
            <a:r>
              <a:rPr lang="en-US" sz="3600" b="1" dirty="0" err="1">
                <a:solidFill>
                  <a:srgbClr val="2BCD15"/>
                </a:solidFill>
                <a:latin typeface="#9Slide03 SFU Futura_12" panose="020B0604020202020204" charset="0"/>
                <a:ea typeface="Tahoma" panose="020B0604030504040204" pitchFamily="34" charset="0"/>
                <a:cs typeface="Times New Roman" panose="02020603050405020304" pitchFamily="18" charset="0"/>
              </a:rPr>
              <a:t>quốc</a:t>
            </a:r>
            <a:r>
              <a:rPr lang="en-US" sz="3600" b="1" dirty="0">
                <a:solidFill>
                  <a:srgbClr val="2BCD15"/>
                </a:solidFill>
                <a:latin typeface="#9Slide03 SFU Futura_12" panose="020B0604020202020204" charset="0"/>
                <a:ea typeface="Tahoma" panose="020B0604030504040204" pitchFamily="34" charset="0"/>
                <a:cs typeface="Times New Roman" panose="02020603050405020304" pitchFamily="18" charset="0"/>
              </a:rPr>
              <a:t> </a:t>
            </a:r>
            <a:r>
              <a:rPr lang="en-US" sz="3600" b="1" dirty="0" err="1">
                <a:solidFill>
                  <a:srgbClr val="2BCD15"/>
                </a:solidFill>
                <a:latin typeface="#9Slide03 SFU Futura_12" panose="020B0604020202020204" charset="0"/>
                <a:ea typeface="Tahoma" panose="020B0604030504040204" pitchFamily="34" charset="0"/>
                <a:cs typeface="Times New Roman" panose="02020603050405020304" pitchFamily="18" charset="0"/>
              </a:rPr>
              <a:t>gia</a:t>
            </a:r>
            <a:r>
              <a:rPr lang="en-US" sz="3600" b="1" dirty="0">
                <a:solidFill>
                  <a:srgbClr val="2BCD15"/>
                </a:solidFill>
                <a:latin typeface="#9Slide03 SFU Futura_12" panose="020B0604020202020204" charset="0"/>
                <a:ea typeface="Tahoma" panose="020B0604030504040204" pitchFamily="34" charset="0"/>
                <a:cs typeface="Times New Roman" panose="02020603050405020304" pitchFamily="18" charset="0"/>
              </a:rPr>
              <a:t> Plitvice Lakes</a:t>
            </a:r>
            <a:endParaRPr lang="en-US" sz="3600" b="1" dirty="0">
              <a:solidFill>
                <a:srgbClr val="2BCD15"/>
              </a:solidFill>
              <a:effectLst/>
              <a:latin typeface="#9Slide03 SFU Futura_12" panose="020B0604020202020204" charset="0"/>
              <a:ea typeface="Tahoma" panose="020B0604030504040204" pitchFamily="34" charset="0"/>
              <a:cs typeface="Times New Roman" panose="02020603050405020304" pitchFamily="18" charset="0"/>
            </a:endParaRPr>
          </a:p>
        </p:txBody>
      </p:sp>
      <p:sp>
        <p:nvSpPr>
          <p:cNvPr id="4" name="Rectangle 3"/>
          <p:cNvSpPr/>
          <p:nvPr/>
        </p:nvSpPr>
        <p:spPr>
          <a:xfrm>
            <a:off x="8619147" y="3851048"/>
            <a:ext cx="3484503" cy="762260"/>
          </a:xfrm>
          <a:prstGeom prst="rect">
            <a:avLst/>
          </a:prstGeom>
        </p:spPr>
        <p:txBody>
          <a:bodyPr wrap="square">
            <a:spAutoFit/>
          </a:bodyPr>
          <a:lstStyle/>
          <a:p>
            <a:pPr algn="ctr">
              <a:lnSpc>
                <a:spcPct val="120000"/>
              </a:lnSpc>
            </a:pPr>
            <a:r>
              <a:rPr lang="en-US" sz="4000" b="1" dirty="0" smtClean="0">
                <a:solidFill>
                  <a:srgbClr val="0033CC"/>
                </a:solidFill>
                <a:latin typeface="#9Slide03 SFU Futura_12" panose="020B0604020202020204" charset="0"/>
                <a:ea typeface="Tahoma" panose="020B0604030504040204" pitchFamily="34" charset="0"/>
                <a:cs typeface="Times New Roman" panose="02020603050405020304" pitchFamily="18" charset="0"/>
              </a:rPr>
              <a:t>Croatia</a:t>
            </a:r>
            <a:endParaRPr lang="en-US" sz="4000" b="1" dirty="0">
              <a:solidFill>
                <a:srgbClr val="0033CC"/>
              </a:solidFill>
              <a:effectLst/>
              <a:latin typeface="#9Slide03 SFU Futura_12" panose="020B0604020202020204" charset="0"/>
              <a:ea typeface="Tahoma" panose="020B0604030504040204" pitchFamily="34" charset="0"/>
              <a:cs typeface="Times New Roman" panose="02020603050405020304" pitchFamily="18" charset="0"/>
            </a:endParaRP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0" y="97627"/>
            <a:ext cx="8511008" cy="120790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smtClean="0">
                <a:solidFill>
                  <a:srgbClr val="0033CC"/>
                </a:solidFill>
                <a:latin typeface="#9Slide05 Great Vibes" panose="02000507080000020002" pitchFamily="2" charset="0"/>
                <a:cs typeface="Arial" panose="020B0604020202020204" pitchFamily="34" charset="0"/>
              </a:rPr>
              <a:t>Nhanh</a:t>
            </a:r>
            <a:r>
              <a:rPr lang="en-US" sz="8000" b="1" dirty="0" smtClean="0">
                <a:solidFill>
                  <a:srgbClr val="0033CC"/>
                </a:solidFill>
                <a:latin typeface="#9Slide05 Great Vibes" panose="02000507080000020002" pitchFamily="2" charset="0"/>
                <a:cs typeface="Arial" panose="020B0604020202020204" pitchFamily="34" charset="0"/>
              </a:rPr>
              <a:t> </a:t>
            </a:r>
            <a:r>
              <a:rPr lang="en-US" sz="8000" b="1" dirty="0" err="1" smtClean="0">
                <a:solidFill>
                  <a:srgbClr val="0033CC"/>
                </a:solidFill>
                <a:latin typeface="#9Slide05 Great Vibes" panose="02000507080000020002" pitchFamily="2" charset="0"/>
                <a:cs typeface="Arial" panose="020B0604020202020204" pitchFamily="34" charset="0"/>
              </a:rPr>
              <a:t>mắt</a:t>
            </a:r>
            <a:r>
              <a:rPr lang="en-US" sz="8000" b="1" dirty="0" smtClean="0">
                <a:solidFill>
                  <a:srgbClr val="0033CC"/>
                </a:solidFill>
                <a:latin typeface="#9Slide05 Great Vibes" panose="02000507080000020002" pitchFamily="2" charset="0"/>
                <a:cs typeface="Arial" panose="020B0604020202020204" pitchFamily="34" charset="0"/>
              </a:rPr>
              <a:t>–</a:t>
            </a:r>
            <a:r>
              <a:rPr lang="en-US" sz="8000" b="1" dirty="0" err="1" smtClean="0">
                <a:solidFill>
                  <a:srgbClr val="0033CC"/>
                </a:solidFill>
                <a:latin typeface="#9Slide05 Great Vibes" panose="02000507080000020002" pitchFamily="2" charset="0"/>
                <a:cs typeface="Arial" panose="020B0604020202020204" pitchFamily="34" charset="0"/>
              </a:rPr>
              <a:t>Đoán</a:t>
            </a:r>
            <a:r>
              <a:rPr lang="en-US" sz="8000" b="1" dirty="0" smtClean="0">
                <a:solidFill>
                  <a:srgbClr val="0033CC"/>
                </a:solidFill>
                <a:latin typeface="#9Slide05 Great Vibes" panose="02000507080000020002" pitchFamily="2" charset="0"/>
                <a:cs typeface="Arial" panose="020B0604020202020204" pitchFamily="34" charset="0"/>
              </a:rPr>
              <a:t> </a:t>
            </a:r>
            <a:r>
              <a:rPr lang="en-US" sz="8000" b="1" dirty="0" err="1" smtClean="0">
                <a:solidFill>
                  <a:srgbClr val="0033CC"/>
                </a:solidFill>
                <a:latin typeface="#9Slide05 Great Vibes" panose="02000507080000020002" pitchFamily="2" charset="0"/>
                <a:cs typeface="Arial" panose="020B0604020202020204" pitchFamily="34" charset="0"/>
              </a:rPr>
              <a:t>hình</a:t>
            </a:r>
            <a:endParaRPr lang="en-US" sz="8000" b="1" dirty="0">
              <a:solidFill>
                <a:srgbClr val="0033CC"/>
              </a:solidFill>
              <a:latin typeface="#9Slide05 Great Vibes" panose="02000507080000020002" pitchFamily="2" charset="0"/>
              <a:cs typeface="Arial" panose="020B0604020202020204" pitchFamily="34" charset="0"/>
            </a:endParaRPr>
          </a:p>
        </p:txBody>
      </p:sp>
      <p:grpSp>
        <p:nvGrpSpPr>
          <p:cNvPr id="6" name="Group 5"/>
          <p:cNvGrpSpPr/>
          <p:nvPr/>
        </p:nvGrpSpPr>
        <p:grpSpPr>
          <a:xfrm>
            <a:off x="8745596" y="97627"/>
            <a:ext cx="3027304" cy="2115541"/>
            <a:chOff x="6857346" y="857587"/>
            <a:chExt cx="4331139" cy="2454312"/>
          </a:xfrm>
        </p:grpSpPr>
        <p:pic>
          <p:nvPicPr>
            <p:cNvPr id="7" name="Picture 6"/>
            <p:cNvPicPr>
              <a:picLocks noChangeAspect="1"/>
            </p:cNvPicPr>
            <p:nvPr/>
          </p:nvPicPr>
          <p:blipFill>
            <a:blip r:embed="rId3"/>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9657921" y="4855847"/>
            <a:ext cx="1623969" cy="20021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128586" y="1312635"/>
            <a:ext cx="8001001" cy="533066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61185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54828" y="2438983"/>
            <a:ext cx="3584516" cy="695255"/>
          </a:xfrm>
          <a:prstGeom prst="rect">
            <a:avLst/>
          </a:prstGeom>
        </p:spPr>
        <p:txBody>
          <a:bodyPr wrap="square">
            <a:spAutoFit/>
          </a:bodyPr>
          <a:lstStyle/>
          <a:p>
            <a:pPr algn="ctr">
              <a:lnSpc>
                <a:spcPct val="120000"/>
              </a:lnSpc>
            </a:pPr>
            <a:r>
              <a:rPr lang="vi-VN" sz="3600" b="1" dirty="0" smtClean="0">
                <a:solidFill>
                  <a:srgbClr val="2BCD15"/>
                </a:solidFill>
                <a:latin typeface="#9Slide03 SFU Futura_12" panose="020B0604020202020204" charset="0"/>
                <a:ea typeface="Tahoma" panose="020B0604030504040204" pitchFamily="34" charset="0"/>
                <a:cs typeface="Times New Roman" panose="02020603050405020304" pitchFamily="18" charset="0"/>
              </a:rPr>
              <a:t>Vườn </a:t>
            </a:r>
            <a:r>
              <a:rPr lang="vi-VN" sz="3600" b="1" dirty="0">
                <a:solidFill>
                  <a:srgbClr val="2BCD15"/>
                </a:solidFill>
                <a:latin typeface="#9Slide03 SFU Futura_12" panose="020B0604020202020204" charset="0"/>
                <a:ea typeface="Tahoma" panose="020B0604030504040204" pitchFamily="34" charset="0"/>
                <a:cs typeface="Times New Roman" panose="02020603050405020304" pitchFamily="18" charset="0"/>
              </a:rPr>
              <a:t>hoa tulip </a:t>
            </a:r>
            <a:endParaRPr lang="en-US" sz="3600" b="1" dirty="0">
              <a:solidFill>
                <a:srgbClr val="2BCD15"/>
              </a:solidFill>
              <a:effectLst/>
              <a:latin typeface="#9Slide03 SFU Futura_12" panose="020B0604020202020204" charset="0"/>
              <a:ea typeface="Tahoma" panose="020B0604030504040204" pitchFamily="34" charset="0"/>
              <a:cs typeface="Times New Roman" panose="02020603050405020304" pitchFamily="18" charset="0"/>
            </a:endParaRPr>
          </a:p>
        </p:txBody>
      </p:sp>
      <p:sp>
        <p:nvSpPr>
          <p:cNvPr id="4" name="Rectangle 3"/>
          <p:cNvSpPr/>
          <p:nvPr/>
        </p:nvSpPr>
        <p:spPr>
          <a:xfrm>
            <a:off x="8516996" y="3360053"/>
            <a:ext cx="3484503" cy="762260"/>
          </a:xfrm>
          <a:prstGeom prst="rect">
            <a:avLst/>
          </a:prstGeom>
        </p:spPr>
        <p:txBody>
          <a:bodyPr wrap="square">
            <a:spAutoFit/>
          </a:bodyPr>
          <a:lstStyle/>
          <a:p>
            <a:pPr algn="ctr">
              <a:lnSpc>
                <a:spcPct val="120000"/>
              </a:lnSpc>
            </a:pPr>
            <a:r>
              <a:rPr lang="en-US" sz="4000" b="1" dirty="0" err="1" smtClean="0">
                <a:solidFill>
                  <a:srgbClr val="0033CC"/>
                </a:solidFill>
                <a:latin typeface="#9Slide03 SFU Futura_12" panose="020B0604020202020204" charset="0"/>
                <a:ea typeface="Tahoma" panose="020B0604030504040204" pitchFamily="34" charset="0"/>
                <a:cs typeface="Times New Roman" panose="02020603050405020304" pitchFamily="18" charset="0"/>
              </a:rPr>
              <a:t>Hà</a:t>
            </a:r>
            <a:r>
              <a:rPr lang="en-US" sz="4000" b="1" dirty="0" smtClean="0">
                <a:solidFill>
                  <a:srgbClr val="0033CC"/>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a:solidFill>
                  <a:srgbClr val="0033CC"/>
                </a:solidFill>
                <a:latin typeface="#9Slide03 SFU Futura_12" panose="020B0604020202020204" charset="0"/>
                <a:ea typeface="Tahoma" panose="020B0604030504040204" pitchFamily="34" charset="0"/>
                <a:cs typeface="Times New Roman" panose="02020603050405020304" pitchFamily="18" charset="0"/>
              </a:rPr>
              <a:t>Lan</a:t>
            </a:r>
            <a:endParaRPr lang="en-US" sz="4000" b="1" dirty="0">
              <a:solidFill>
                <a:srgbClr val="0033CC"/>
              </a:solidFill>
              <a:effectLst/>
              <a:latin typeface="#9Slide03 SFU Futura_12" panose="020B0604020202020204" charset="0"/>
              <a:ea typeface="Tahoma" panose="020B0604030504040204" pitchFamily="34" charset="0"/>
              <a:cs typeface="Times New Roman" panose="02020603050405020304" pitchFamily="18" charset="0"/>
            </a:endParaRP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0" y="97627"/>
            <a:ext cx="8511008" cy="120790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smtClean="0">
                <a:solidFill>
                  <a:srgbClr val="0033CC"/>
                </a:solidFill>
                <a:latin typeface="#9Slide05 Great Vibes" panose="02000507080000020002" pitchFamily="2" charset="0"/>
                <a:cs typeface="Arial" panose="020B0604020202020204" pitchFamily="34" charset="0"/>
              </a:rPr>
              <a:t>Nhanh</a:t>
            </a:r>
            <a:r>
              <a:rPr lang="en-US" sz="8000" b="1" dirty="0" smtClean="0">
                <a:solidFill>
                  <a:srgbClr val="0033CC"/>
                </a:solidFill>
                <a:latin typeface="#9Slide05 Great Vibes" panose="02000507080000020002" pitchFamily="2" charset="0"/>
                <a:cs typeface="Arial" panose="020B0604020202020204" pitchFamily="34" charset="0"/>
              </a:rPr>
              <a:t> </a:t>
            </a:r>
            <a:r>
              <a:rPr lang="en-US" sz="8000" b="1" dirty="0" err="1" smtClean="0">
                <a:solidFill>
                  <a:srgbClr val="0033CC"/>
                </a:solidFill>
                <a:latin typeface="#9Slide05 Great Vibes" panose="02000507080000020002" pitchFamily="2" charset="0"/>
                <a:cs typeface="Arial" panose="020B0604020202020204" pitchFamily="34" charset="0"/>
              </a:rPr>
              <a:t>mắt</a:t>
            </a:r>
            <a:r>
              <a:rPr lang="en-US" sz="8000" b="1" dirty="0" smtClean="0">
                <a:solidFill>
                  <a:srgbClr val="0033CC"/>
                </a:solidFill>
                <a:latin typeface="#9Slide05 Great Vibes" panose="02000507080000020002" pitchFamily="2" charset="0"/>
                <a:cs typeface="Arial" panose="020B0604020202020204" pitchFamily="34" charset="0"/>
              </a:rPr>
              <a:t>–</a:t>
            </a:r>
            <a:r>
              <a:rPr lang="en-US" sz="8000" b="1" dirty="0" err="1" smtClean="0">
                <a:solidFill>
                  <a:srgbClr val="0033CC"/>
                </a:solidFill>
                <a:latin typeface="#9Slide05 Great Vibes" panose="02000507080000020002" pitchFamily="2" charset="0"/>
                <a:cs typeface="Arial" panose="020B0604020202020204" pitchFamily="34" charset="0"/>
              </a:rPr>
              <a:t>Đoán</a:t>
            </a:r>
            <a:r>
              <a:rPr lang="en-US" sz="8000" b="1" dirty="0" smtClean="0">
                <a:solidFill>
                  <a:srgbClr val="0033CC"/>
                </a:solidFill>
                <a:latin typeface="#9Slide05 Great Vibes" panose="02000507080000020002" pitchFamily="2" charset="0"/>
                <a:cs typeface="Arial" panose="020B0604020202020204" pitchFamily="34" charset="0"/>
              </a:rPr>
              <a:t> </a:t>
            </a:r>
            <a:r>
              <a:rPr lang="en-US" sz="8000" b="1" dirty="0" err="1" smtClean="0">
                <a:solidFill>
                  <a:srgbClr val="0033CC"/>
                </a:solidFill>
                <a:latin typeface="#9Slide05 Great Vibes" panose="02000507080000020002" pitchFamily="2" charset="0"/>
                <a:cs typeface="Arial" panose="020B0604020202020204" pitchFamily="34" charset="0"/>
              </a:rPr>
              <a:t>hình</a:t>
            </a:r>
            <a:endParaRPr lang="en-US" sz="8000" b="1" dirty="0">
              <a:solidFill>
                <a:srgbClr val="0033CC"/>
              </a:solidFill>
              <a:latin typeface="#9Slide05 Great Vibes" panose="02000507080000020002" pitchFamily="2" charset="0"/>
              <a:cs typeface="Arial" panose="020B0604020202020204" pitchFamily="34" charset="0"/>
            </a:endParaRPr>
          </a:p>
        </p:txBody>
      </p:sp>
      <p:grpSp>
        <p:nvGrpSpPr>
          <p:cNvPr id="6" name="Group 5"/>
          <p:cNvGrpSpPr/>
          <p:nvPr/>
        </p:nvGrpSpPr>
        <p:grpSpPr>
          <a:xfrm>
            <a:off x="8745596" y="97627"/>
            <a:ext cx="3027304" cy="2115541"/>
            <a:chOff x="6857346" y="857587"/>
            <a:chExt cx="4331139" cy="2454312"/>
          </a:xfrm>
        </p:grpSpPr>
        <p:pic>
          <p:nvPicPr>
            <p:cNvPr id="7" name="Picture 6"/>
            <p:cNvPicPr>
              <a:picLocks noChangeAspect="1"/>
            </p:cNvPicPr>
            <p:nvPr/>
          </p:nvPicPr>
          <p:blipFill>
            <a:blip r:embed="rId3"/>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9657921" y="4855847"/>
            <a:ext cx="1623969" cy="20021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56930" y="1305527"/>
            <a:ext cx="8232504" cy="533816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67793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a:extLst>
              <a:ext uri="{FF2B5EF4-FFF2-40B4-BE49-F238E27FC236}">
                <a16:creationId xmlns:a16="http://schemas.microsoft.com/office/drawing/2014/main" id="{90A0D09F-1CF0-4A16-83AA-2F217797D253}"/>
              </a:ext>
            </a:extLst>
          </p:cNvPr>
          <p:cNvSpPr/>
          <p:nvPr/>
        </p:nvSpPr>
        <p:spPr>
          <a:xfrm>
            <a:off x="3579595" y="96983"/>
            <a:ext cx="8612405" cy="3290222"/>
          </a:xfrm>
          <a:prstGeom prst="cloud">
            <a:avLst/>
          </a:prstGeom>
          <a:solidFill>
            <a:srgbClr val="FFFF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11" name="Rectangle: Rounded Corners 7">
            <a:extLst>
              <a:ext uri="{FF2B5EF4-FFF2-40B4-BE49-F238E27FC236}">
                <a16:creationId xmlns:a16="http://schemas.microsoft.com/office/drawing/2014/main" id="{D6CE6303-3C40-4361-9869-64BB994762E1}"/>
              </a:ext>
            </a:extLst>
          </p:cNvPr>
          <p:cNvSpPr/>
          <p:nvPr/>
        </p:nvSpPr>
        <p:spPr>
          <a:xfrm>
            <a:off x="1992695" y="-224478"/>
            <a:ext cx="6626452" cy="349939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2" name="Rectangle 1"/>
          <p:cNvSpPr/>
          <p:nvPr/>
        </p:nvSpPr>
        <p:spPr>
          <a:xfrm>
            <a:off x="4121033" y="493060"/>
            <a:ext cx="7441178" cy="2123658"/>
          </a:xfrm>
          <a:prstGeom prst="rect">
            <a:avLst/>
          </a:prstGeom>
        </p:spPr>
        <p:txBody>
          <a:bodyPr wrap="square">
            <a:spAutoFit/>
          </a:bodyPr>
          <a:lstStyle/>
          <a:p>
            <a:pPr algn="ctr"/>
            <a:r>
              <a:rPr lang="en-US" sz="6600" b="1" dirty="0" err="1">
                <a:solidFill>
                  <a:srgbClr val="0033CC"/>
                </a:solidFill>
                <a:latin typeface="#9Slide05 Great Vibes" panose="02000507080000020002" pitchFamily="2" charset="0"/>
                <a:cs typeface="Arial" panose="020B0604020202020204" pitchFamily="34" charset="0"/>
              </a:rPr>
              <a:t>Các</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địa</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danh</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trên</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khiến</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em</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nghĩ</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đến</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châu</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lục</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nào</a:t>
            </a:r>
            <a:r>
              <a:rPr lang="en-US" sz="6600" b="1" dirty="0" smtClean="0">
                <a:solidFill>
                  <a:srgbClr val="0033CC"/>
                </a:solidFill>
                <a:latin typeface="#9Slide05 Great Vibes" panose="02000507080000020002" pitchFamily="2" charset="0"/>
                <a:cs typeface="Arial" panose="020B0604020202020204" pitchFamily="34" charset="0"/>
              </a:rPr>
              <a:t>? </a:t>
            </a:r>
            <a:endParaRPr lang="en-US" sz="6600" b="1" dirty="0">
              <a:solidFill>
                <a:srgbClr val="0033CC"/>
              </a:solidFill>
              <a:latin typeface="#9Slide05 Great Vibes" panose="02000507080000020002" pitchFamily="2" charset="0"/>
              <a:cs typeface="Arial" panose="020B0604020202020204" pitchFamily="34" charset="0"/>
            </a:endParaRPr>
          </a:p>
        </p:txBody>
      </p:sp>
      <p:pic>
        <p:nvPicPr>
          <p:cNvPr id="13" name="Picture 6" descr="Hình Cô Giáo, Hình Giáo Viên - Vector Free"/>
          <p:cNvPicPr>
            <a:picLocks noChangeAspect="1" noChangeArrowheads="1"/>
          </p:cNvPicPr>
          <p:nvPr/>
        </p:nvPicPr>
        <p:blipFill rotWithShape="1">
          <a:blip r:embed="rId2">
            <a:extLst>
              <a:ext uri="{28A0092B-C50C-407E-A947-70E740481C1C}">
                <a14:useLocalDpi xmlns:a14="http://schemas.microsoft.com/office/drawing/2010/main" val="0"/>
              </a:ext>
            </a:extLst>
          </a:blip>
          <a:srcRect l="22843" r="19289"/>
          <a:stretch/>
        </p:blipFill>
        <p:spPr bwMode="auto">
          <a:xfrm>
            <a:off x="0" y="96982"/>
            <a:ext cx="3579595" cy="67610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hinking Person PNG Image &amp;amp; PSD File Free Download - Lovepik | 401333021"/>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10729516" y="1108035"/>
            <a:ext cx="1236765" cy="1524778"/>
          </a:xfrm>
          <a:prstGeom prst="rect">
            <a:avLst/>
          </a:prstGeom>
          <a:noFill/>
          <a:extLst>
            <a:ext uri="{909E8E84-426E-40DD-AFC4-6F175D3DCCD1}">
              <a14:hiddenFill xmlns:a14="http://schemas.microsoft.com/office/drawing/2010/main">
                <a:solidFill>
                  <a:srgbClr val="FFFFFF"/>
                </a:solidFill>
              </a14:hiddenFill>
            </a:ext>
          </a:extLst>
        </p:spPr>
      </p:pic>
      <p:sp>
        <p:nvSpPr>
          <p:cNvPr id="15" name="Cloud 14">
            <a:extLst>
              <a:ext uri="{FF2B5EF4-FFF2-40B4-BE49-F238E27FC236}">
                <a16:creationId xmlns:a16="http://schemas.microsoft.com/office/drawing/2014/main" id="{90A0D09F-1CF0-4A16-83AA-2F217797D253}"/>
              </a:ext>
            </a:extLst>
          </p:cNvPr>
          <p:cNvSpPr/>
          <p:nvPr/>
        </p:nvSpPr>
        <p:spPr>
          <a:xfrm>
            <a:off x="3579595" y="3670996"/>
            <a:ext cx="8524055" cy="3001267"/>
          </a:xfrm>
          <a:prstGeom prst="cloud">
            <a:avLst/>
          </a:prstGeom>
          <a:solidFill>
            <a:srgbClr val="FFFF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16" name="Rectangle 15"/>
          <p:cNvSpPr/>
          <p:nvPr/>
        </p:nvSpPr>
        <p:spPr>
          <a:xfrm>
            <a:off x="3971925" y="3997016"/>
            <a:ext cx="7107915" cy="2123658"/>
          </a:xfrm>
          <a:prstGeom prst="rect">
            <a:avLst/>
          </a:prstGeom>
        </p:spPr>
        <p:txBody>
          <a:bodyPr wrap="square">
            <a:spAutoFit/>
          </a:bodyPr>
          <a:lstStyle/>
          <a:p>
            <a:pPr algn="ctr"/>
            <a:r>
              <a:rPr lang="en-US" sz="6600" b="1" dirty="0" err="1" smtClean="0">
                <a:solidFill>
                  <a:srgbClr val="0033CC"/>
                </a:solidFill>
                <a:latin typeface="#9Slide05 Great Vibes" panose="02000507080000020002" pitchFamily="2" charset="0"/>
                <a:cs typeface="Arial" panose="020B0604020202020204" pitchFamily="34" charset="0"/>
              </a:rPr>
              <a:t>Trình</a:t>
            </a:r>
            <a:r>
              <a:rPr lang="en-US" sz="6600" b="1" dirty="0" smtClean="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bày</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một</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số</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thông</a:t>
            </a:r>
            <a:r>
              <a:rPr lang="en-US" sz="6600" b="1" dirty="0">
                <a:solidFill>
                  <a:srgbClr val="0033CC"/>
                </a:solidFill>
                <a:latin typeface="#9Slide05 Great Vibes" panose="02000507080000020002" pitchFamily="2" charset="0"/>
                <a:cs typeface="Arial" panose="020B0604020202020204" pitchFamily="34" charset="0"/>
              </a:rPr>
              <a:t> tin </a:t>
            </a:r>
            <a:r>
              <a:rPr lang="en-US" sz="6600" b="1" dirty="0" err="1">
                <a:solidFill>
                  <a:srgbClr val="0033CC"/>
                </a:solidFill>
                <a:latin typeface="#9Slide05 Great Vibes" panose="02000507080000020002" pitchFamily="2" charset="0"/>
                <a:cs typeface="Arial" panose="020B0604020202020204" pitchFamily="34" charset="0"/>
              </a:rPr>
              <a:t>mà</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em</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biết</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về</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a:solidFill>
                  <a:srgbClr val="0033CC"/>
                </a:solidFill>
                <a:latin typeface="#9Slide05 Great Vibes" panose="02000507080000020002" pitchFamily="2" charset="0"/>
                <a:cs typeface="Arial" panose="020B0604020202020204" pitchFamily="34" charset="0"/>
              </a:rPr>
              <a:t>châu</a:t>
            </a:r>
            <a:r>
              <a:rPr lang="en-US" sz="6600" b="1" dirty="0">
                <a:solidFill>
                  <a:srgbClr val="0033CC"/>
                </a:solidFill>
                <a:latin typeface="#9Slide05 Great Vibes" panose="02000507080000020002" pitchFamily="2" charset="0"/>
                <a:cs typeface="Arial" panose="020B0604020202020204" pitchFamily="34" charset="0"/>
              </a:rPr>
              <a:t> </a:t>
            </a:r>
            <a:r>
              <a:rPr lang="en-US" sz="6600" b="1" dirty="0" err="1" smtClean="0">
                <a:solidFill>
                  <a:srgbClr val="0033CC"/>
                </a:solidFill>
                <a:latin typeface="#9Slide05 Great Vibes" panose="02000507080000020002" pitchFamily="2" charset="0"/>
                <a:cs typeface="Arial" panose="020B0604020202020204" pitchFamily="34" charset="0"/>
              </a:rPr>
              <a:t>Âu</a:t>
            </a:r>
            <a:r>
              <a:rPr lang="en-US" sz="6600" b="1" dirty="0" smtClean="0">
                <a:solidFill>
                  <a:srgbClr val="0033CC"/>
                </a:solidFill>
                <a:latin typeface="#9Slide05 Great Vibes" panose="02000507080000020002" pitchFamily="2" charset="0"/>
                <a:cs typeface="Arial" panose="020B0604020202020204" pitchFamily="34" charset="0"/>
              </a:rPr>
              <a:t>? </a:t>
            </a:r>
            <a:endParaRPr lang="en-US" sz="6600" b="1" dirty="0">
              <a:solidFill>
                <a:srgbClr val="0033CC"/>
              </a:solidFill>
              <a:latin typeface="#9Slide05 Great Vibes" panose="02000507080000020002" pitchFamily="2" charset="0"/>
              <a:cs typeface="Arial" panose="020B0604020202020204" pitchFamily="34" charset="0"/>
            </a:endParaRPr>
          </a:p>
        </p:txBody>
      </p:sp>
      <p:pic>
        <p:nvPicPr>
          <p:cNvPr id="17" name="Picture 4" descr="Thinking Person PNG Image &amp;amp; PSD File Free Download - Lovepik | 401333021"/>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10866885" y="4109302"/>
            <a:ext cx="1236765" cy="152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56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23E1277-D22A-4A15-A2C6-D1C190556FD0}"/>
              </a:ext>
            </a:extLst>
          </p:cNvPr>
          <p:cNvSpPr txBox="1"/>
          <p:nvPr/>
        </p:nvSpPr>
        <p:spPr>
          <a:xfrm>
            <a:off x="633412" y="608647"/>
            <a:ext cx="11081576"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400" dirty="0" smtClean="0">
                <a:solidFill>
                  <a:srgbClr val="FFFF00"/>
                </a:solidFill>
                <a:latin typeface="#9Slide05 SVNClementine" panose="020F0502020204030203" pitchFamily="34" charset="0"/>
                <a:ea typeface="+mj-ea"/>
                <a:cs typeface="+mj-cs"/>
              </a:rPr>
              <a:t>CHƯƠNG 1: CHÂU ÂU</a:t>
            </a:r>
          </a:p>
          <a:p>
            <a:pPr algn="ctr">
              <a:lnSpc>
                <a:spcPct val="90000"/>
              </a:lnSpc>
              <a:spcBef>
                <a:spcPct val="0"/>
              </a:spcBef>
              <a:spcAft>
                <a:spcPts val="600"/>
              </a:spcAft>
            </a:pPr>
            <a:r>
              <a:rPr lang="en-US" sz="5400" dirty="0" err="1" smtClean="0">
                <a:latin typeface="#9Slide05 SVNClementine" panose="020F0502020204030203" pitchFamily="34" charset="0"/>
                <a:ea typeface="+mj-ea"/>
                <a:cs typeface="+mj-cs"/>
              </a:rPr>
              <a:t>Bài</a:t>
            </a:r>
            <a:r>
              <a:rPr lang="en-US" sz="5400" dirty="0" smtClean="0">
                <a:latin typeface="#9Slide05 SVNClementine" panose="020F0502020204030203" pitchFamily="34" charset="0"/>
                <a:ea typeface="+mj-ea"/>
                <a:cs typeface="+mj-cs"/>
              </a:rPr>
              <a:t> 1:</a:t>
            </a:r>
            <a:endParaRPr lang="en-US" sz="3600" dirty="0">
              <a:latin typeface="#9Slide05 SVNClementine" panose="020F0502020204030203" pitchFamily="34" charset="0"/>
              <a:ea typeface="+mj-ea"/>
              <a:cs typeface="+mj-cs"/>
            </a:endParaRPr>
          </a:p>
          <a:p>
            <a:pPr algn="ctr">
              <a:lnSpc>
                <a:spcPct val="90000"/>
              </a:lnSpc>
              <a:spcBef>
                <a:spcPct val="0"/>
              </a:spcBef>
              <a:spcAft>
                <a:spcPts val="600"/>
              </a:spcAft>
            </a:pPr>
            <a:r>
              <a:rPr lang="en-US" sz="7200" dirty="0" smtClean="0">
                <a:solidFill>
                  <a:srgbClr val="FFFF00"/>
                </a:solidFill>
                <a:latin typeface="#9Slide05 SVNClementine" panose="020F0502020204030203" pitchFamily="34" charset="0"/>
                <a:ea typeface="+mj-ea"/>
                <a:cs typeface="+mj-cs"/>
              </a:rPr>
              <a:t>VỊ </a:t>
            </a:r>
            <a:r>
              <a:rPr lang="en-US" sz="7200" dirty="0">
                <a:solidFill>
                  <a:srgbClr val="FFFF00"/>
                </a:solidFill>
                <a:latin typeface="#9Slide05 SVNClementine" panose="020F0502020204030203" pitchFamily="34" charset="0"/>
                <a:ea typeface="+mj-ea"/>
                <a:cs typeface="+mj-cs"/>
              </a:rPr>
              <a:t>TRÍ ĐỊA LÍ, ĐẶC ĐIỂM </a:t>
            </a:r>
            <a:endParaRPr lang="en-US" sz="7200" dirty="0" smtClean="0">
              <a:solidFill>
                <a:srgbClr val="FFFF00"/>
              </a:solidFill>
              <a:latin typeface="#9Slide05 SVNClementine" panose="020F0502020204030203" pitchFamily="34" charset="0"/>
              <a:ea typeface="+mj-ea"/>
              <a:cs typeface="+mj-cs"/>
            </a:endParaRPr>
          </a:p>
          <a:p>
            <a:pPr algn="ctr">
              <a:lnSpc>
                <a:spcPct val="90000"/>
              </a:lnSpc>
              <a:spcBef>
                <a:spcPct val="0"/>
              </a:spcBef>
              <a:spcAft>
                <a:spcPts val="600"/>
              </a:spcAft>
            </a:pPr>
            <a:r>
              <a:rPr lang="en-US" sz="7200" dirty="0" smtClean="0">
                <a:solidFill>
                  <a:srgbClr val="FFFF00"/>
                </a:solidFill>
                <a:latin typeface="#9Slide05 SVNClementine" panose="020F0502020204030203" pitchFamily="34" charset="0"/>
                <a:ea typeface="+mj-ea"/>
                <a:cs typeface="+mj-cs"/>
              </a:rPr>
              <a:t>TỰ </a:t>
            </a:r>
            <a:r>
              <a:rPr lang="en-US" sz="7200" dirty="0">
                <a:solidFill>
                  <a:srgbClr val="FFFF00"/>
                </a:solidFill>
                <a:latin typeface="#9Slide05 SVNClementine" panose="020F0502020204030203" pitchFamily="34" charset="0"/>
                <a:ea typeface="+mj-ea"/>
                <a:cs typeface="+mj-cs"/>
              </a:rPr>
              <a:t>NHIÊN CHÂU ÂU</a:t>
            </a:r>
          </a:p>
        </p:txBody>
      </p:sp>
      <p:pic>
        <p:nvPicPr>
          <p:cNvPr id="9" name="Picture 8"/>
          <p:cNvPicPr>
            <a:picLocks noChangeAspect="1"/>
          </p:cNvPicPr>
          <p:nvPr/>
        </p:nvPicPr>
        <p:blipFill>
          <a:blip r:embed="rId2"/>
          <a:stretch>
            <a:fillRect/>
          </a:stretch>
        </p:blipFill>
        <p:spPr>
          <a:xfrm>
            <a:off x="4599262" y="3429000"/>
            <a:ext cx="3049960" cy="2873661"/>
          </a:xfrm>
          <a:prstGeom prst="ellipse">
            <a:avLst/>
          </a:prstGeom>
          <a:ln>
            <a:noFill/>
          </a:ln>
          <a:effectLst>
            <a:softEdge rad="112500"/>
          </a:effectLst>
        </p:spPr>
      </p:pic>
      <p:pic>
        <p:nvPicPr>
          <p:cNvPr id="3" name="Picture 2"/>
          <p:cNvPicPr>
            <a:picLocks noChangeAspect="1"/>
          </p:cNvPicPr>
          <p:nvPr/>
        </p:nvPicPr>
        <p:blipFill>
          <a:blip r:embed="rId3"/>
          <a:stretch>
            <a:fillRect/>
          </a:stretch>
        </p:blipFill>
        <p:spPr>
          <a:xfrm>
            <a:off x="7706483" y="3529013"/>
            <a:ext cx="3923002" cy="2654232"/>
          </a:xfrm>
          <a:prstGeom prst="rect">
            <a:avLst/>
          </a:prstGeom>
          <a:ln>
            <a:noFill/>
          </a:ln>
          <a:effectLst>
            <a:softEdge rad="112500"/>
          </a:effectLst>
        </p:spPr>
      </p:pic>
      <p:pic>
        <p:nvPicPr>
          <p:cNvPr id="1026" name="Picture 2" descr="địa điểm thiên nhiên đẹp ở châu Â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99" y="3529013"/>
            <a:ext cx="3923002" cy="2654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6525</TotalTime>
  <Words>1119</Words>
  <Application>Microsoft Office PowerPoint</Application>
  <PresentationFormat>Widescreen</PresentationFormat>
  <Paragraphs>201</Paragraphs>
  <Slides>27</Slides>
  <Notes>16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Calibri</vt:lpstr>
      <vt:lpstr>Calibri Light</vt:lpstr>
      <vt:lpstr>Times New Roman</vt:lpstr>
      <vt:lpstr>#9Slide03 Oswald Medium</vt:lpstr>
      <vt:lpstr>#9Slide05 Great Vibes</vt:lpstr>
      <vt:lpstr>#9Slide07 IcielKoni</vt:lpstr>
      <vt:lpstr>Arial</vt:lpstr>
      <vt:lpstr>#9Slide03 SFU Futura_12</vt:lpstr>
      <vt:lpstr>Tahoma</vt:lpstr>
      <vt:lpstr>Wingdings</vt:lpstr>
      <vt:lpstr>#9Slide05 SVNClementine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210</cp:revision>
  <dcterms:created xsi:type="dcterms:W3CDTF">2021-07-21T02:55:04Z</dcterms:created>
  <dcterms:modified xsi:type="dcterms:W3CDTF">2026-01-11T14:38:35Z</dcterms:modified>
</cp:coreProperties>
</file>