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44" r:id="rId3"/>
    <p:sldId id="345" r:id="rId4"/>
    <p:sldId id="347" r:id="rId5"/>
    <p:sldId id="348" r:id="rId6"/>
    <p:sldId id="350" r:id="rId7"/>
    <p:sldId id="349" r:id="rId8"/>
    <p:sldId id="352" r:id="rId9"/>
    <p:sldId id="354" r:id="rId10"/>
    <p:sldId id="355" r:id="rId11"/>
    <p:sldId id="356" r:id="rId12"/>
    <p:sldId id="357" r:id="rId13"/>
    <p:sldId id="34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C6A2D-CFAD-D3DF-24D8-A84648E004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C93934-1F36-2F56-AFEB-6D30B3DA26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699652-3F02-3173-B7F6-BF2809812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9BCE2-EC58-446F-9C93-5AFD8E5B0D2E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9319A9-277C-D7B4-237F-00C900CF5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695EA-B3D6-ED83-DDB1-7EED105E5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23BF-AD37-43C4-99AA-1A82D1F15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420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B6A4D-5B2D-9A3B-CA7E-1C8BDFF67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5B1823-14BB-126A-7BD1-63628EF3B7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A49819-4F84-065B-401F-7A1FA0983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9BCE2-EC58-446F-9C93-5AFD8E5B0D2E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755244-F1E4-C9AF-4291-EE3D7F345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7F1C22-FA08-AB9D-6625-BDD6A7DAA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23BF-AD37-43C4-99AA-1A82D1F15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952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117E57-30D3-6578-E597-647F3BD472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50B3BC-368F-929D-919D-8B90EF7D5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8A1F79-36A5-574E-11CA-3472FBFDA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9BCE2-EC58-446F-9C93-5AFD8E5B0D2E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67F53-08D4-2E77-9336-940DA7F2A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A82FD-E7A3-732D-652C-2D5FB8F92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23BF-AD37-43C4-99AA-1A82D1F15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828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BFD44-707E-B74A-0A4A-DE21E0A2D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76645-5C6D-9DC3-1959-56E07129E1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09709-FEBF-512A-5F52-7DE09B07E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9BCE2-EC58-446F-9C93-5AFD8E5B0D2E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4FBFB-26D8-856E-620D-B24523077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EE1944-F32C-B086-1514-43DF90198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23BF-AD37-43C4-99AA-1A82D1F15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48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C726F-6333-D838-21D2-BDBECCD71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9FB9FA-AFE4-825A-60FD-3329650159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5E450B-69C7-7AA0-4159-16119D7C3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9BCE2-EC58-446F-9C93-5AFD8E5B0D2E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21BBE-B38D-3CA8-9233-A19419FAB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966E9-3677-8BE8-8AE0-35989A9BB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23BF-AD37-43C4-99AA-1A82D1F15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610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A44C1-1203-8319-E2DB-8E88E8875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575E7-5F69-13BC-59F9-8D646CE929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98D139-1093-F0A1-CA9A-A9BD55BB01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B9C041-1280-B99C-A12F-E9CE3688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9BCE2-EC58-446F-9C93-5AFD8E5B0D2E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909B3-053D-47F5-5C48-D8D3B2355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477DCC-ED33-6634-27DE-2C3EB5C9E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23BF-AD37-43C4-99AA-1A82D1F15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720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5DFAA-758E-3E3C-49B1-E3AF2EF63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F6160A-A0BD-DF69-4D99-E694DAE762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01F320-FF00-6287-F630-CDD3B2E4AB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32B249-6B05-CFCA-672C-1435A00DDF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0E9B13-2F41-B0D9-DD12-6FAD460870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073C81-B822-C07F-8F36-D925E44B1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9BCE2-EC58-446F-9C93-5AFD8E5B0D2E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7C07ED-8EE5-E2DF-AD87-46BA5F45A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D9BBF6-1C8D-69AD-D520-8874DF9AC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23BF-AD37-43C4-99AA-1A82D1F15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470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5051B-872B-4B1F-4194-C131B7FC5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2DF1D5-6B96-CEDD-182A-DD95C1FDC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9BCE2-EC58-446F-9C93-5AFD8E5B0D2E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C641CF-A79F-9515-3EA6-B915ED27C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6C636A-E956-AF4F-6736-31CB93B4F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23BF-AD37-43C4-99AA-1A82D1F15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572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1FF90B-8D59-82FA-0AE9-6628CE202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9BCE2-EC58-446F-9C93-5AFD8E5B0D2E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BB54C7-C40B-16CA-D290-EC48EDE3E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669692-63A3-0471-68FD-8B520743B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23BF-AD37-43C4-99AA-1A82D1F15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596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7D6CC-09F9-B0D7-18B9-7D7F02E33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742DF-EABB-CC91-36CB-F2DF28BE8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FA2FCF-E5C5-095A-4DA6-A1B3976543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A88A37-63B3-16F0-AA6D-361A946E6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9BCE2-EC58-446F-9C93-5AFD8E5B0D2E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59BEA1-0063-0B25-FA39-26D1306B5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8404F6-F5CA-6F76-432A-89A2313AA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23BF-AD37-43C4-99AA-1A82D1F15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961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F91FC-46B0-906C-8E72-78F2E2BC4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271ECC-3B15-9A51-22B0-083B0F5F43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9D2213-36A6-A4B6-7F65-469B96338C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ADAA83-6111-8DC4-78A3-2604CB7F4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9BCE2-EC58-446F-9C93-5AFD8E5B0D2E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3E335D-F861-7922-921F-4BFB6B480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1B0455-45DA-8A93-A200-691525121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23BF-AD37-43C4-99AA-1A82D1F15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756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B7916E-6592-9109-5421-F29ECA91A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6E75B8-C059-BE94-7605-A607195BA0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C29DD-CE42-3471-5EF8-6132248533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9BCE2-EC58-446F-9C93-5AFD8E5B0D2E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D47739-3D64-47EC-7A29-F52C5B1B01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AD8581-E0DE-4A9A-8E66-3A08C7A5C6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123BF-AD37-43C4-99AA-1A82D1F15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064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10" Type="http://schemas.openxmlformats.org/officeDocument/2006/relationships/image" Target="../media/image6.jpe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vietnamplus.vn/tags/Somalia-v%c3%a0-Ethiopia.vnp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C4856-8422-0AD5-08BF-2C9732701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20" y="250031"/>
            <a:ext cx="11150600" cy="92852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70C0"/>
                </a:solidFill>
                <a:latin typeface="#9Slide07 IcielBC Cubano Normal" panose="00000500000000000000" pitchFamily="2" charset="0"/>
              </a:rPr>
              <a:t>THỬ TÀI CHUYÊN GIA – ĐẶT TÊN CHO ẢNH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C9A5F-1B9D-06BA-6A72-B47753DC1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7520" y="1178560"/>
            <a:ext cx="3850640" cy="109156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7700" dirty="0" err="1">
                <a:solidFill>
                  <a:srgbClr val="FF0000"/>
                </a:solidFill>
                <a:latin typeface="#9Slide07 SFU Machine" panose="00000400000000000000" pitchFamily="2" charset="0"/>
                <a:cs typeface="#9Slide06 SVNBruselo Script" panose="02000506000000020004" pitchFamily="2" charset="0"/>
              </a:rPr>
              <a:t>Kền</a:t>
            </a:r>
            <a:r>
              <a:rPr lang="en-US" sz="7700" dirty="0">
                <a:solidFill>
                  <a:srgbClr val="FF0000"/>
                </a:solidFill>
                <a:latin typeface="#9Slide07 SFU Machine" panose="00000400000000000000" pitchFamily="2" charset="0"/>
                <a:cs typeface="#9Slide06 SVNBruselo Script" panose="02000506000000020004" pitchFamily="2" charset="0"/>
              </a:rPr>
              <a:t> </a:t>
            </a:r>
            <a:r>
              <a:rPr lang="en-US" sz="7700" dirty="0" err="1">
                <a:solidFill>
                  <a:srgbClr val="FF0000"/>
                </a:solidFill>
                <a:latin typeface="#9Slide07 SFU Machine" panose="00000400000000000000" pitchFamily="2" charset="0"/>
                <a:cs typeface="#9Slide06 SVNBruselo Script" panose="02000506000000020004" pitchFamily="2" charset="0"/>
              </a:rPr>
              <a:t>kền</a:t>
            </a:r>
            <a:r>
              <a:rPr lang="en-US" sz="7700" dirty="0">
                <a:solidFill>
                  <a:srgbClr val="FF0000"/>
                </a:solidFill>
                <a:latin typeface="#9Slide07 SFU Machine" panose="00000400000000000000" pitchFamily="2" charset="0"/>
                <a:cs typeface="#9Slide06 SVNBruselo Script" panose="02000506000000020004" pitchFamily="2" charset="0"/>
              </a:rPr>
              <a:t> </a:t>
            </a:r>
            <a:r>
              <a:rPr lang="en-US" sz="7700" dirty="0" err="1">
                <a:solidFill>
                  <a:srgbClr val="FF0000"/>
                </a:solidFill>
                <a:latin typeface="#9Slide07 SFU Machine" panose="00000400000000000000" pitchFamily="2" charset="0"/>
                <a:cs typeface="#9Slide06 SVNBruselo Script" panose="02000506000000020004" pitchFamily="2" charset="0"/>
              </a:rPr>
              <a:t>chờ</a:t>
            </a:r>
            <a:r>
              <a:rPr lang="en-US" sz="7700" dirty="0">
                <a:solidFill>
                  <a:srgbClr val="FF0000"/>
                </a:solidFill>
                <a:latin typeface="#9Slide07 SFU Machine" panose="00000400000000000000" pitchFamily="2" charset="0"/>
                <a:cs typeface="#9Slide06 SVNBruselo Script" panose="02000506000000020004" pitchFamily="2" charset="0"/>
              </a:rPr>
              <a:t> </a:t>
            </a:r>
            <a:r>
              <a:rPr lang="en-US" sz="7700" dirty="0" err="1">
                <a:solidFill>
                  <a:srgbClr val="FF0000"/>
                </a:solidFill>
                <a:latin typeface="#9Slide07 SFU Machine" panose="00000400000000000000" pitchFamily="2" charset="0"/>
                <a:cs typeface="#9Slide06 SVNBruselo Script" panose="02000506000000020004" pitchFamily="2" charset="0"/>
              </a:rPr>
              <a:t>đợi</a:t>
            </a:r>
            <a:endParaRPr lang="en-US" sz="7700" dirty="0">
              <a:solidFill>
                <a:srgbClr val="FF0000"/>
              </a:solidFill>
              <a:latin typeface="#9Slide07 SFU Machine" panose="00000400000000000000" pitchFamily="2" charset="0"/>
              <a:cs typeface="#9Slide06 SVNBruselo Script" panose="02000506000000020004" pitchFamily="2" charset="0"/>
            </a:endParaRPr>
          </a:p>
        </p:txBody>
      </p:sp>
      <p:pic>
        <p:nvPicPr>
          <p:cNvPr id="4" name="image5.jpg" descr="Những bức ảnh về nạn đói gây sốc nhất mọi thời đại">
            <a:extLst>
              <a:ext uri="{FF2B5EF4-FFF2-40B4-BE49-F238E27FC236}">
                <a16:creationId xmlns:a16="http://schemas.microsoft.com/office/drawing/2014/main" id="{B2D62047-E283-3278-864A-5C22A0FF941F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69240" y="1275715"/>
            <a:ext cx="7533640" cy="4925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455FBB2-62EC-4D1E-98B9-65958E69DF2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286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8CE260-36CF-C6D1-7558-E527AA80685F}"/>
              </a:ext>
            </a:extLst>
          </p:cNvPr>
          <p:cNvSpPr txBox="1"/>
          <p:nvPr/>
        </p:nvSpPr>
        <p:spPr>
          <a:xfrm>
            <a:off x="8072120" y="3392805"/>
            <a:ext cx="3850640" cy="3020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 b="0" i="0" dirty="0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Vulture Stalking a Child (</a:t>
            </a:r>
            <a:r>
              <a:rPr lang="en-US" sz="2000" b="0" i="0" dirty="0" err="1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Kền</a:t>
            </a:r>
            <a:r>
              <a:rPr lang="en-US" sz="2000" b="0" i="0" dirty="0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kền</a:t>
            </a:r>
            <a:r>
              <a:rPr lang="en-US" sz="2000" b="0" i="0" dirty="0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chờ</a:t>
            </a:r>
            <a:r>
              <a:rPr lang="en-US" sz="2000" b="0" i="0" dirty="0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đợi</a:t>
            </a:r>
            <a:r>
              <a:rPr lang="en-US" sz="2000" b="0" i="0" dirty="0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) </a:t>
            </a:r>
            <a:r>
              <a:rPr lang="en-US" sz="2000" b="0" i="0" dirty="0" err="1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ghi</a:t>
            </a:r>
            <a:r>
              <a:rPr lang="en-US" sz="2000" b="0" i="0" dirty="0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lại</a:t>
            </a:r>
            <a:r>
              <a:rPr lang="en-US" sz="2000" b="0" i="0" dirty="0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hình</a:t>
            </a:r>
            <a:r>
              <a:rPr lang="en-US" sz="2000" b="0" i="0" dirty="0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ảnh</a:t>
            </a:r>
            <a:r>
              <a:rPr lang="en-US" sz="2000" b="0" i="0" dirty="0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một</a:t>
            </a:r>
            <a:r>
              <a:rPr lang="en-US" sz="2000" b="0" i="0" dirty="0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đứa</a:t>
            </a:r>
            <a:r>
              <a:rPr lang="en-US" sz="2000" b="0" i="0" dirty="0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bé</a:t>
            </a:r>
            <a:r>
              <a:rPr lang="en-US" sz="2000" b="0" i="0" dirty="0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kiệt</a:t>
            </a:r>
            <a:r>
              <a:rPr lang="en-US" sz="2000" b="0" i="0" dirty="0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sức</a:t>
            </a:r>
            <a:r>
              <a:rPr lang="en-US" sz="2000" b="0" i="0" dirty="0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vì</a:t>
            </a:r>
            <a:r>
              <a:rPr lang="en-US" sz="2000" b="0" i="0" dirty="0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đói</a:t>
            </a:r>
            <a:r>
              <a:rPr lang="en-US" sz="2000" b="0" i="0" dirty="0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khát</a:t>
            </a:r>
            <a:r>
              <a:rPr lang="en-US" sz="2000" b="0" i="0" dirty="0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 ở </a:t>
            </a:r>
            <a:r>
              <a:rPr lang="en-US" sz="2000" b="0" i="0" dirty="0" err="1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làng</a:t>
            </a:r>
            <a:r>
              <a:rPr lang="en-US" sz="2000" b="0" i="0" dirty="0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Ayod</a:t>
            </a:r>
            <a:r>
              <a:rPr lang="en-US" sz="2000" b="0" i="0" dirty="0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2000" b="0" i="0" dirty="0" err="1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trong</a:t>
            </a:r>
            <a:r>
              <a:rPr lang="en-US" sz="2000" b="0" i="0" dirty="0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khi</a:t>
            </a:r>
            <a:r>
              <a:rPr lang="en-US" sz="2000" b="0" i="0" dirty="0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 cha </a:t>
            </a:r>
            <a:r>
              <a:rPr lang="en-US" sz="2000" b="0" i="0" dirty="0" err="1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mẹ</a:t>
            </a:r>
            <a:r>
              <a:rPr lang="en-US" sz="2000" b="0" i="0" dirty="0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đang</a:t>
            </a:r>
            <a:r>
              <a:rPr lang="en-US" sz="2000" b="0" i="0" dirty="0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bận</a:t>
            </a:r>
            <a:r>
              <a:rPr lang="en-US" sz="2000" b="0" i="0" dirty="0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rộn</a:t>
            </a:r>
            <a:r>
              <a:rPr lang="en-US" sz="2000" b="0" i="0" dirty="0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chờ</a:t>
            </a:r>
            <a:r>
              <a:rPr lang="en-US" sz="2000" b="0" i="0" dirty="0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tiếp</a:t>
            </a:r>
            <a:r>
              <a:rPr lang="en-US" sz="2000" b="0" i="0" dirty="0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tế</a:t>
            </a:r>
            <a:r>
              <a:rPr lang="en-US" sz="2000" b="0" i="0" dirty="0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thực</a:t>
            </a:r>
            <a:r>
              <a:rPr lang="en-US" sz="2000" b="0" i="0" dirty="0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phẩm</a:t>
            </a:r>
            <a:r>
              <a:rPr lang="en-US" sz="2000" b="0" i="0" dirty="0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từ</a:t>
            </a:r>
            <a:r>
              <a:rPr lang="en-US" sz="2000" b="0" i="0" dirty="0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máy</a:t>
            </a:r>
            <a:r>
              <a:rPr lang="en-US" sz="2000" b="0" i="0" dirty="0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 bay </a:t>
            </a:r>
            <a:r>
              <a:rPr lang="en-US" sz="2000" b="0" i="0" dirty="0" err="1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của</a:t>
            </a:r>
            <a:r>
              <a:rPr lang="en-US" sz="2000" b="0" i="0" dirty="0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Liên</a:t>
            </a:r>
            <a:r>
              <a:rPr lang="en-US" sz="2000" b="0" i="0" dirty="0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Hợp</a:t>
            </a:r>
            <a:r>
              <a:rPr lang="en-US" sz="2000" b="0" i="0" dirty="0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Quốc</a:t>
            </a:r>
            <a:r>
              <a:rPr lang="en-US" sz="2000" dirty="0">
                <a:solidFill>
                  <a:srgbClr val="2D2D2D"/>
                </a:solidFill>
                <a:latin typeface="arial" panose="020B0604020202020204" pitchFamily="34" charset="0"/>
              </a:rPr>
              <a:t> (3/1993, </a:t>
            </a:r>
            <a:r>
              <a:rPr lang="en-US" sz="2000" dirty="0" err="1">
                <a:solidFill>
                  <a:srgbClr val="2D2D2D"/>
                </a:solidFill>
                <a:latin typeface="arial" panose="020B0604020202020204" pitchFamily="34" charset="0"/>
              </a:rPr>
              <a:t>tác</a:t>
            </a:r>
            <a:r>
              <a:rPr lang="en-US" sz="2000" dirty="0">
                <a:solidFill>
                  <a:srgbClr val="2D2D2D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D2D2D"/>
                </a:solidFill>
                <a:latin typeface="arial" panose="020B0604020202020204" pitchFamily="34" charset="0"/>
              </a:rPr>
              <a:t>giả</a:t>
            </a:r>
            <a:r>
              <a:rPr lang="en-US" sz="2000" dirty="0">
                <a:solidFill>
                  <a:srgbClr val="2D2D2D"/>
                </a:solidFill>
                <a:latin typeface="arial" panose="020B0604020202020204" pitchFamily="34" charset="0"/>
              </a:rPr>
              <a:t> Kevin Carter, Nam Sudan)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E7AEE8-D603-D3C0-BD74-96BBAA10E57A}"/>
              </a:ext>
            </a:extLst>
          </p:cNvPr>
          <p:cNvSpPr txBox="1"/>
          <p:nvPr/>
        </p:nvSpPr>
        <p:spPr>
          <a:xfrm>
            <a:off x="350520" y="1428591"/>
            <a:ext cx="7340841" cy="541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FFFF00"/>
                </a:solidFill>
                <a:latin typeface="#9Slide03 SFU Futura_07" panose="000009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Vấn</a:t>
            </a:r>
            <a:r>
              <a:rPr lang="en-US" sz="2800" b="1" dirty="0">
                <a:solidFill>
                  <a:srgbClr val="FFFF00"/>
                </a:solidFill>
                <a:latin typeface="#9Slide03 SFU Futura_07" panose="000009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#9Slide03 SFU Futura_07" panose="000009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đề</a:t>
            </a:r>
            <a:r>
              <a:rPr lang="en-US" sz="2800" b="1" dirty="0">
                <a:solidFill>
                  <a:srgbClr val="FFFF00"/>
                </a:solidFill>
                <a:latin typeface="#9Slide03 SFU Futura_07" panose="000009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#9Slide03 SFU Futura_07" panose="000009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nào</a:t>
            </a:r>
            <a:r>
              <a:rPr lang="en-US" sz="2800" b="1" dirty="0">
                <a:solidFill>
                  <a:srgbClr val="FFFF00"/>
                </a:solidFill>
                <a:latin typeface="#9Slide03 SFU Futura_07" panose="000009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#9Slide03 SFU Futura_07" panose="000009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diễn</a:t>
            </a:r>
            <a:r>
              <a:rPr lang="en-US" sz="2800" b="1" dirty="0">
                <a:solidFill>
                  <a:srgbClr val="FFFF00"/>
                </a:solidFill>
                <a:latin typeface="#9Slide03 SFU Futura_07" panose="000009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#9Slide03 SFU Futura_07" panose="000009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</a:t>
            </a:r>
            <a:r>
              <a:rPr lang="en-US" sz="2800" b="1" dirty="0">
                <a:solidFill>
                  <a:srgbClr val="FFFF00"/>
                </a:solidFill>
                <a:latin typeface="#9Slide03 SFU Futura_07" panose="000009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 </a:t>
            </a:r>
            <a:r>
              <a:rPr lang="en-US" sz="2800" b="1" dirty="0" err="1">
                <a:solidFill>
                  <a:srgbClr val="FFFF00"/>
                </a:solidFill>
                <a:latin typeface="#9Slide03 SFU Futura_07" panose="000009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Nguyên</a:t>
            </a:r>
            <a:r>
              <a:rPr lang="en-US" sz="2800" b="1" dirty="0">
                <a:solidFill>
                  <a:srgbClr val="FFFF00"/>
                </a:solidFill>
                <a:latin typeface="#9Slide03 SFU Futura_07" panose="000009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#9Slide03 SFU Futura_07" panose="000009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nhân</a:t>
            </a:r>
            <a:r>
              <a:rPr lang="en-US" sz="2800" b="1" dirty="0">
                <a:solidFill>
                  <a:srgbClr val="FFFF00"/>
                </a:solidFill>
                <a:latin typeface="#9Slide03 SFU Futura_07" panose="000009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800" b="1" dirty="0" err="1">
                <a:solidFill>
                  <a:srgbClr val="FFFF00"/>
                </a:solidFill>
                <a:latin typeface="#9Slide03 SFU Futura_07" panose="000009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hậu</a:t>
            </a:r>
            <a:r>
              <a:rPr lang="en-US" sz="2800" b="1" dirty="0">
                <a:solidFill>
                  <a:srgbClr val="FFFF00"/>
                </a:solidFill>
                <a:latin typeface="#9Slide03 SFU Futura_07" panose="000009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#9Slide03 SFU Futura_07" panose="000009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quả</a:t>
            </a:r>
            <a:r>
              <a:rPr lang="en-US" sz="2800" b="1" dirty="0">
                <a:solidFill>
                  <a:srgbClr val="FFFF00"/>
                </a:solidFill>
                <a:latin typeface="#9Slide03 SFU Futura_07" panose="000009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</a:t>
            </a:r>
            <a:endParaRPr lang="en-US" sz="2800" b="1" dirty="0">
              <a:solidFill>
                <a:srgbClr val="FFFF00"/>
              </a:solidFill>
              <a:effectLst/>
              <a:latin typeface="#9Slide03 SFU Futura_07" panose="000009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12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D49DF-4547-C1E4-D412-7CE0C3212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11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dirty="0" err="1">
                <a:solidFill>
                  <a:srgbClr val="C00000"/>
                </a:solidFill>
                <a:latin typeface="#9Slide05 SVNClementine" panose="020F0502020204030203" pitchFamily="34" charset="0"/>
              </a:rPr>
              <a:t>Đây</a:t>
            </a:r>
            <a:r>
              <a:rPr lang="en-US" sz="6600" dirty="0">
                <a:solidFill>
                  <a:srgbClr val="C00000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6600" dirty="0" err="1">
                <a:solidFill>
                  <a:srgbClr val="C00000"/>
                </a:solidFill>
                <a:latin typeface="#9Slide05 SVNClementine" panose="020F0502020204030203" pitchFamily="34" charset="0"/>
              </a:rPr>
              <a:t>là</a:t>
            </a:r>
            <a:r>
              <a:rPr lang="en-US" sz="6600" dirty="0">
                <a:solidFill>
                  <a:srgbClr val="C00000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6600" dirty="0" err="1">
                <a:solidFill>
                  <a:srgbClr val="C00000"/>
                </a:solidFill>
                <a:latin typeface="#9Slide05 SVNClementine" panose="020F0502020204030203" pitchFamily="34" charset="0"/>
              </a:rPr>
              <a:t>cái</a:t>
            </a:r>
            <a:r>
              <a:rPr lang="en-US" sz="6600" dirty="0">
                <a:solidFill>
                  <a:srgbClr val="C00000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6600" dirty="0" err="1">
                <a:solidFill>
                  <a:srgbClr val="C00000"/>
                </a:solidFill>
                <a:latin typeface="#9Slide05 SVNClementine" panose="020F0502020204030203" pitchFamily="34" charset="0"/>
              </a:rPr>
              <a:t>gì</a:t>
            </a:r>
            <a:r>
              <a:rPr lang="en-US" sz="6600" dirty="0">
                <a:solidFill>
                  <a:srgbClr val="C00000"/>
                </a:solidFill>
                <a:latin typeface="#9Slide05 SVNClementine" panose="020F0502020204030203" pitchFamily="34" charset="0"/>
              </a:rPr>
              <a:t>?</a:t>
            </a:r>
          </a:p>
        </p:txBody>
      </p:sp>
      <p:pic>
        <p:nvPicPr>
          <p:cNvPr id="3074" name="Picture 2" descr="Sticker Sticker Ancient Egypt Ancient Egyptian Papyrus Paper Ra Re | Fruugo  SA">
            <a:extLst>
              <a:ext uri="{FF2B5EF4-FFF2-40B4-BE49-F238E27FC236}">
                <a16:creationId xmlns:a16="http://schemas.microsoft.com/office/drawing/2014/main" id="{EC69EAC3-E275-8E1F-BC5E-E164E95DE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785" y="1361347"/>
            <a:ext cx="5591342" cy="3921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e Historical Background of The Ancient Scroll – Dartmouth Ancient Books  Lab">
            <a:extLst>
              <a:ext uri="{FF2B5EF4-FFF2-40B4-BE49-F238E27FC236}">
                <a16:creationId xmlns:a16="http://schemas.microsoft.com/office/drawing/2014/main" id="{CE49737F-C447-5FD0-9274-342DCB462D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1"/>
          <a:stretch/>
        </p:blipFill>
        <p:spPr bwMode="auto">
          <a:xfrm>
            <a:off x="438284" y="1361347"/>
            <a:ext cx="5795085" cy="3921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1AD603-DC3B-0379-8EF3-2AFC183FB522}"/>
              </a:ext>
            </a:extLst>
          </p:cNvPr>
          <p:cNvSpPr/>
          <p:nvPr/>
        </p:nvSpPr>
        <p:spPr>
          <a:xfrm>
            <a:off x="111760" y="110998"/>
            <a:ext cx="12039600" cy="6858000"/>
          </a:xfrm>
          <a:prstGeom prst="rect">
            <a:avLst/>
          </a:prstGeom>
          <a:noFill/>
          <a:ln w="2286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3704659-010A-DFD7-82F8-2A369A87C75E}"/>
              </a:ext>
            </a:extLst>
          </p:cNvPr>
          <p:cNvSpPr txBox="1">
            <a:spLocks/>
          </p:cNvSpPr>
          <p:nvPr/>
        </p:nvSpPr>
        <p:spPr>
          <a:xfrm>
            <a:off x="3856656" y="5395041"/>
            <a:ext cx="525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0070C0"/>
                </a:solidFill>
                <a:latin typeface="#9Slide05 SVNClementine" panose="020F0502020204030203" pitchFamily="34" charset="0"/>
              </a:rPr>
              <a:t>Giấy</a:t>
            </a:r>
            <a:r>
              <a:rPr lang="en-US" sz="6600" dirty="0">
                <a:solidFill>
                  <a:srgbClr val="0070C0"/>
                </a:solidFill>
                <a:latin typeface="#9Slide05 SVNClementine" panose="020F0502020204030203" pitchFamily="34" charset="0"/>
              </a:rPr>
              <a:t> Papyrus</a:t>
            </a:r>
          </a:p>
        </p:txBody>
      </p:sp>
    </p:spTree>
    <p:extLst>
      <p:ext uri="{BB962C8B-B14F-4D97-AF65-F5344CB8AC3E}">
        <p14:creationId xmlns:p14="http://schemas.microsoft.com/office/powerpoint/2010/main" val="281071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4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8" descr="Egyptian Papyrus">
            <a:extLst>
              <a:ext uri="{FF2B5EF4-FFF2-40B4-BE49-F238E27FC236}">
                <a16:creationId xmlns:a16="http://schemas.microsoft.com/office/drawing/2014/main" id="{70E612C6-2693-F802-961A-F2ED0AA0C36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3941" y="643467"/>
            <a:ext cx="9904117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136044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D42155D-61A7-83FC-CD12-32C9F3B95EAA}"/>
              </a:ext>
            </a:extLst>
          </p:cNvPr>
          <p:cNvSpPr txBox="1">
            <a:spLocks/>
          </p:cNvSpPr>
          <p:nvPr/>
        </p:nvSpPr>
        <p:spPr>
          <a:xfrm>
            <a:off x="332874" y="314775"/>
            <a:ext cx="11566358" cy="1086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40000"/>
              </a:lnSpc>
            </a:pPr>
            <a:r>
              <a:rPr lang="en-US" sz="6600" dirty="0" err="1">
                <a:solidFill>
                  <a:srgbClr val="C00000"/>
                </a:solidFill>
                <a:latin typeface="#9Slide05 SVNClementine" panose="020F0502020204030203" pitchFamily="34" charset="0"/>
              </a:rPr>
              <a:t>Châu</a:t>
            </a:r>
            <a:r>
              <a:rPr lang="en-US" sz="6600" dirty="0">
                <a:solidFill>
                  <a:srgbClr val="C00000"/>
                </a:solidFill>
                <a:latin typeface="#9Slide05 SVNClementine" panose="020F0502020204030203" pitchFamily="34" charset="0"/>
              </a:rPr>
              <a:t> Phi </a:t>
            </a:r>
            <a:r>
              <a:rPr lang="en-US" sz="6600" dirty="0" err="1">
                <a:solidFill>
                  <a:srgbClr val="C00000"/>
                </a:solidFill>
                <a:latin typeface="#9Slide05 SVNClementine" panose="020F0502020204030203" pitchFamily="34" charset="0"/>
              </a:rPr>
              <a:t>có</a:t>
            </a:r>
            <a:r>
              <a:rPr lang="en-US" sz="6600" dirty="0">
                <a:solidFill>
                  <a:srgbClr val="C00000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6600" dirty="0" err="1">
                <a:solidFill>
                  <a:srgbClr val="C00000"/>
                </a:solidFill>
                <a:latin typeface="#9Slide05 SVNClementine" panose="020F0502020204030203" pitchFamily="34" charset="0"/>
              </a:rPr>
              <a:t>nền</a:t>
            </a:r>
            <a:r>
              <a:rPr lang="en-US" sz="6600" dirty="0">
                <a:solidFill>
                  <a:srgbClr val="C00000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6600" dirty="0" err="1">
                <a:solidFill>
                  <a:srgbClr val="C00000"/>
                </a:solidFill>
                <a:latin typeface="#9Slide05 SVNClementine" panose="020F0502020204030203" pitchFamily="34" charset="0"/>
              </a:rPr>
              <a:t>văn</a:t>
            </a:r>
            <a:r>
              <a:rPr lang="en-US" sz="6600" dirty="0">
                <a:solidFill>
                  <a:srgbClr val="C00000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6600" dirty="0" err="1">
                <a:solidFill>
                  <a:srgbClr val="C00000"/>
                </a:solidFill>
                <a:latin typeface="#9Slide05 SVNClementine" panose="020F0502020204030203" pitchFamily="34" charset="0"/>
              </a:rPr>
              <a:t>hóa</a:t>
            </a:r>
            <a:r>
              <a:rPr lang="en-US" sz="6600" dirty="0">
                <a:solidFill>
                  <a:srgbClr val="C00000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6600" dirty="0" err="1">
                <a:solidFill>
                  <a:srgbClr val="C00000"/>
                </a:solidFill>
                <a:latin typeface="#9Slide05 SVNClementine" panose="020F0502020204030203" pitchFamily="34" charset="0"/>
              </a:rPr>
              <a:t>đặc</a:t>
            </a:r>
            <a:r>
              <a:rPr lang="en-US" sz="6600" dirty="0">
                <a:solidFill>
                  <a:srgbClr val="C00000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6600" dirty="0" err="1">
                <a:solidFill>
                  <a:srgbClr val="C00000"/>
                </a:solidFill>
                <a:latin typeface="#9Slide05 SVNClementine" panose="020F0502020204030203" pitchFamily="34" charset="0"/>
              </a:rPr>
              <a:t>sắc</a:t>
            </a:r>
            <a:r>
              <a:rPr lang="en-US" sz="6600" dirty="0">
                <a:solidFill>
                  <a:srgbClr val="C00000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6600" dirty="0" err="1">
                <a:solidFill>
                  <a:srgbClr val="C00000"/>
                </a:solidFill>
                <a:latin typeface="#9Slide05 SVNClementine" panose="020F0502020204030203" pitchFamily="34" charset="0"/>
              </a:rPr>
              <a:t>với</a:t>
            </a:r>
            <a:r>
              <a:rPr lang="en-US" sz="6600" dirty="0">
                <a:solidFill>
                  <a:srgbClr val="C00000"/>
                </a:solidFill>
                <a:latin typeface="#9Slide05 SVNClementine" panose="020F0502020204030203" pitchFamily="34" charset="0"/>
              </a:rPr>
              <a:t> di </a:t>
            </a:r>
            <a:r>
              <a:rPr lang="en-US" sz="6600" dirty="0" err="1">
                <a:solidFill>
                  <a:srgbClr val="C00000"/>
                </a:solidFill>
                <a:latin typeface="#9Slide05 SVNClementine" panose="020F0502020204030203" pitchFamily="34" charset="0"/>
              </a:rPr>
              <a:t>sản</a:t>
            </a:r>
            <a:r>
              <a:rPr lang="en-US" sz="6600" dirty="0">
                <a:solidFill>
                  <a:srgbClr val="C00000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6600" dirty="0" err="1">
                <a:solidFill>
                  <a:srgbClr val="C00000"/>
                </a:solidFill>
                <a:latin typeface="#9Slide05 SVNClementine" panose="020F0502020204030203" pitchFamily="34" charset="0"/>
              </a:rPr>
              <a:t>khá</a:t>
            </a:r>
            <a:r>
              <a:rPr lang="en-US" sz="6600" dirty="0">
                <a:solidFill>
                  <a:srgbClr val="C00000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6600" dirty="0" err="1">
                <a:solidFill>
                  <a:srgbClr val="C00000"/>
                </a:solidFill>
                <a:latin typeface="#9Slide05 SVNClementine" panose="020F0502020204030203" pitchFamily="34" charset="0"/>
              </a:rPr>
              <a:t>phong</a:t>
            </a:r>
            <a:r>
              <a:rPr lang="en-US" sz="6600" dirty="0">
                <a:solidFill>
                  <a:srgbClr val="C00000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6600" dirty="0" err="1">
                <a:solidFill>
                  <a:srgbClr val="C00000"/>
                </a:solidFill>
                <a:latin typeface="#9Slide05 SVNClementine" panose="020F0502020204030203" pitchFamily="34" charset="0"/>
              </a:rPr>
              <a:t>phú</a:t>
            </a:r>
            <a:endParaRPr lang="en-US" sz="6600" dirty="0">
              <a:solidFill>
                <a:srgbClr val="C00000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A7C68E-1638-D2FE-64A4-9518A0B8D5FB}"/>
              </a:ext>
            </a:extLst>
          </p:cNvPr>
          <p:cNvSpPr/>
          <p:nvPr/>
        </p:nvSpPr>
        <p:spPr>
          <a:xfrm>
            <a:off x="111760" y="110998"/>
            <a:ext cx="12039600" cy="6858000"/>
          </a:xfrm>
          <a:prstGeom prst="rect">
            <a:avLst/>
          </a:prstGeom>
          <a:noFill/>
          <a:ln w="2286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2CD332E-2CAE-AE43-C355-109B3B68DC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4021685"/>
              </p:ext>
            </p:extLst>
          </p:nvPr>
        </p:nvGraphicFramePr>
        <p:xfrm>
          <a:off x="457200" y="1626370"/>
          <a:ext cx="7772401" cy="36052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818767">
                  <a:extLst>
                    <a:ext uri="{9D8B030D-6E8A-4147-A177-3AD203B41FA5}">
                      <a16:colId xmlns:a16="http://schemas.microsoft.com/office/drawing/2014/main" val="1199694482"/>
                    </a:ext>
                  </a:extLst>
                </a:gridCol>
                <a:gridCol w="1027886">
                  <a:extLst>
                    <a:ext uri="{9D8B030D-6E8A-4147-A177-3AD203B41FA5}">
                      <a16:colId xmlns:a16="http://schemas.microsoft.com/office/drawing/2014/main" val="837568639"/>
                    </a:ext>
                  </a:extLst>
                </a:gridCol>
                <a:gridCol w="948818">
                  <a:extLst>
                    <a:ext uri="{9D8B030D-6E8A-4147-A177-3AD203B41FA5}">
                      <a16:colId xmlns:a16="http://schemas.microsoft.com/office/drawing/2014/main" val="1820385175"/>
                    </a:ext>
                  </a:extLst>
                </a:gridCol>
                <a:gridCol w="976930">
                  <a:extLst>
                    <a:ext uri="{9D8B030D-6E8A-4147-A177-3AD203B41FA5}">
                      <a16:colId xmlns:a16="http://schemas.microsoft.com/office/drawing/2014/main" val="3246231965"/>
                    </a:ext>
                  </a:extLst>
                </a:gridCol>
              </a:tblGrid>
              <a:tr h="4688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1" dirty="0">
                          <a:effectLst/>
                        </a:rPr>
                        <a:t>Tiêu chí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1">
                          <a:effectLst/>
                        </a:rPr>
                        <a:t>1 điểm</a:t>
                      </a:r>
                      <a:endParaRPr lang="en-US" sz="18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1" dirty="0">
                          <a:effectLst/>
                        </a:rPr>
                        <a:t>2 điểm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1" dirty="0">
                          <a:effectLst/>
                        </a:rPr>
                        <a:t>3 điểm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44849744"/>
                  </a:ext>
                </a:extLst>
              </a:tr>
              <a:tr h="41183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Nội dung ngắn gọn, chi tiết về đối tượng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93935772"/>
                  </a:ext>
                </a:extLst>
              </a:tr>
              <a:tr h="2683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Font chữ đẹp mắt, dễ đọc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45170699"/>
                  </a:ext>
                </a:extLst>
              </a:tr>
              <a:tr h="56378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Hình ảnh sinh động, độ phân giải từ 1000 trở lên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0981500"/>
                  </a:ext>
                </a:extLst>
              </a:tr>
              <a:tr h="30765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Thông tin ngắn gọn, sơ đồ hóa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835553"/>
                  </a:ext>
                </a:extLst>
              </a:tr>
              <a:tr h="30765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Có các icon minh họa phù hợp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0047785"/>
                  </a:ext>
                </a:extLst>
              </a:tr>
              <a:tr h="2683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Độ dài không quá 10 slides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96967695"/>
                  </a:ext>
                </a:extLst>
              </a:tr>
              <a:tr h="56378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Thông tin tác giả, slide mở đầu và kết thúc đầy đủ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7056482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C71B730-3FD9-6D6F-7939-66DF3D2AEDE2}"/>
              </a:ext>
            </a:extLst>
          </p:cNvPr>
          <p:cNvSpPr txBox="1"/>
          <p:nvPr/>
        </p:nvSpPr>
        <p:spPr>
          <a:xfrm>
            <a:off x="457199" y="5501481"/>
            <a:ext cx="7772401" cy="10869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solidFill>
                  <a:srgbClr val="000000"/>
                </a:solidFill>
                <a:effectLst/>
                <a:latin typeface="#9Slide03 Roboto Bold" panose="02000000000000000000" pitchFamily="2" charset="0"/>
                <a:ea typeface="#9Slide03 Roboto Bold" panose="02000000000000000000" pitchFamily="2" charset="0"/>
              </a:rPr>
              <a:t>Thiết kế 1 bài trình chiếu giới thiệu 1 di sản lịch sử của châu Phi</a:t>
            </a:r>
            <a:endParaRPr lang="en-US" sz="2000" dirty="0">
              <a:effectLst/>
              <a:latin typeface="#9Slide03 Roboto Bold" panose="02000000000000000000" pitchFamily="2" charset="0"/>
              <a:ea typeface="#9Slide03 Roboto Bold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96DEB0-163B-8C18-CF09-8014AEB13B92}"/>
              </a:ext>
            </a:extLst>
          </p:cNvPr>
          <p:cNvSpPr txBox="1"/>
          <p:nvPr/>
        </p:nvSpPr>
        <p:spPr>
          <a:xfrm>
            <a:off x="8422106" y="1626370"/>
            <a:ext cx="3541294" cy="22467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vi-VN" sz="2400" dirty="0">
                <a:solidFill>
                  <a:srgbClr val="000000"/>
                </a:solidFill>
                <a:effectLst/>
                <a:latin typeface="#9Slide03 Roboto Bold" panose="02000000000000000000" pitchFamily="2" charset="0"/>
                <a:ea typeface="#9Slide03 Roboto Bold" panose="02000000000000000000" pitchFamily="2" charset="0"/>
              </a:rPr>
              <a:t>Bài PPt</a:t>
            </a:r>
            <a:endParaRPr lang="en-US" sz="2400" dirty="0">
              <a:solidFill>
                <a:srgbClr val="000000"/>
              </a:solidFill>
              <a:effectLst/>
              <a:latin typeface="#9Slide03 Roboto Bold" panose="02000000000000000000" pitchFamily="2" charset="0"/>
              <a:ea typeface="#9Slide03 Roboto Bold" panose="02000000000000000000" pitchFamily="2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Thời</a:t>
            </a:r>
            <a:r>
              <a:rPr lang="en-US" sz="2400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gian</a:t>
            </a:r>
            <a:r>
              <a:rPr lang="en-US" sz="2400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1 </a:t>
            </a:r>
            <a:r>
              <a:rPr lang="en-US" sz="2400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tuần</a:t>
            </a:r>
            <a:endParaRPr lang="en-US" sz="2400" dirty="0">
              <a:solidFill>
                <a:srgbClr val="000000"/>
              </a:solidFill>
              <a:latin typeface="#9Slide03 Roboto Bold" panose="02000000000000000000" pitchFamily="2" charset="0"/>
              <a:ea typeface="#9Slide03 Roboto Bold" panose="02000000000000000000" pitchFamily="2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&lt; 10 slides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Bám</a:t>
            </a:r>
            <a:r>
              <a:rPr lang="en-US" sz="2400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sát</a:t>
            </a:r>
            <a:r>
              <a:rPr lang="en-US" sz="2400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tiêu</a:t>
            </a:r>
            <a:r>
              <a:rPr lang="en-US" sz="2400" dirty="0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chí</a:t>
            </a:r>
            <a:endParaRPr lang="en-US" sz="2400" dirty="0">
              <a:latin typeface="#9Slide03 Roboto Bold" panose="02000000000000000000" pitchFamily="2" charset="0"/>
              <a:ea typeface="#9Slide03 Roboto Bold" panose="02000000000000000000" pitchFamily="2" charset="0"/>
            </a:endParaRPr>
          </a:p>
        </p:txBody>
      </p:sp>
      <p:pic>
        <p:nvPicPr>
          <p:cNvPr id="7170" name="Picture 2" descr="Nature Clipart Kid Png - Student Cartoon Clip Art | Full Size PNG Download  | SeekPNG">
            <a:extLst>
              <a:ext uri="{FF2B5EF4-FFF2-40B4-BE49-F238E27FC236}">
                <a16:creationId xmlns:a16="http://schemas.microsoft.com/office/drawing/2014/main" id="{8809291F-3DDC-0621-3A54-9472D6CCF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106" y="4097769"/>
            <a:ext cx="3541294" cy="265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656643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5 Powerful Ways to Give Thanks to Your People">
            <a:extLst>
              <a:ext uri="{FF2B5EF4-FFF2-40B4-BE49-F238E27FC236}">
                <a16:creationId xmlns:a16="http://schemas.microsoft.com/office/drawing/2014/main" id="{1E6D1591-8F71-4088-B5D7-8A0F52BB85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83" r="-1" b="-1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593131C-A1A7-4E9C-AF87-C0C15FABBA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286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89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58BA3AE-507E-07BE-8260-6528B74DD00D}"/>
              </a:ext>
            </a:extLst>
          </p:cNvPr>
          <p:cNvSpPr txBox="1">
            <a:spLocks/>
          </p:cNvSpPr>
          <p:nvPr/>
        </p:nvSpPr>
        <p:spPr>
          <a:xfrm>
            <a:off x="841248" y="256032"/>
            <a:ext cx="10506456" cy="10149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FF0000"/>
                </a:solidFill>
                <a:latin typeface="#9Slide07 SFU Machine" panose="00000400000000000000" pitchFamily="2" charset="0"/>
              </a:rPr>
              <a:t>CHUYÊN GIA CHÂU PHI CHIA SẺ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910F5E-9E11-9A81-4937-ADA45454DF57}"/>
              </a:ext>
            </a:extLst>
          </p:cNvPr>
          <p:cNvSpPr/>
          <p:nvPr/>
        </p:nvSpPr>
        <p:spPr>
          <a:xfrm>
            <a:off x="152400" y="152400"/>
            <a:ext cx="12192000" cy="6858000"/>
          </a:xfrm>
          <a:prstGeom prst="rect">
            <a:avLst/>
          </a:prstGeom>
          <a:noFill/>
          <a:ln w="2286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2.png">
            <a:extLst>
              <a:ext uri="{FF2B5EF4-FFF2-40B4-BE49-F238E27FC236}">
                <a16:creationId xmlns:a16="http://schemas.microsoft.com/office/drawing/2014/main" id="{E8DB1E73-DAA5-8C16-6A4B-9F12A273B3F7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299401" y="1271016"/>
            <a:ext cx="6810375" cy="2376424"/>
          </a:xfrm>
          <a:prstGeom prst="rect">
            <a:avLst/>
          </a:prstGeom>
          <a:ln/>
        </p:spPr>
      </p:pic>
      <p:pic>
        <p:nvPicPr>
          <p:cNvPr id="7" name="image6.png">
            <a:extLst>
              <a:ext uri="{FF2B5EF4-FFF2-40B4-BE49-F238E27FC236}">
                <a16:creationId xmlns:a16="http://schemas.microsoft.com/office/drawing/2014/main" id="{2A49A6C8-10DC-601F-A141-78920B356C18}"/>
              </a:ext>
            </a:extLst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64183" y="3880104"/>
            <a:ext cx="6480810" cy="2656840"/>
          </a:xfrm>
          <a:prstGeom prst="rect">
            <a:avLst/>
          </a:prstGeom>
          <a:ln/>
        </p:spPr>
      </p:pic>
      <p:pic>
        <p:nvPicPr>
          <p:cNvPr id="8" name="image3.png">
            <a:extLst>
              <a:ext uri="{FF2B5EF4-FFF2-40B4-BE49-F238E27FC236}">
                <a16:creationId xmlns:a16="http://schemas.microsoft.com/office/drawing/2014/main" id="{F3D755DF-D837-6822-E771-1E25B31B62AF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7231415" y="1653032"/>
            <a:ext cx="4935224" cy="5159375"/>
          </a:xfrm>
          <a:prstGeom prst="rect">
            <a:avLst/>
          </a:prstGeom>
          <a:ln/>
        </p:spPr>
      </p:pic>
      <p:pic>
        <p:nvPicPr>
          <p:cNvPr id="2" name="2 Minute Timer (Nho)">
            <a:hlinkClick r:id="" action="ppaction://media"/>
            <a:extLst>
              <a:ext uri="{FF2B5EF4-FFF2-40B4-BE49-F238E27FC236}">
                <a16:creationId xmlns:a16="http://schemas.microsoft.com/office/drawing/2014/main" id="{ED7E4AD3-C67A-E160-3228-5C59C93095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2570" y="364143"/>
            <a:ext cx="1421130" cy="798762"/>
          </a:xfrm>
          <a:prstGeom prst="rect">
            <a:avLst/>
          </a:prstGeom>
        </p:spPr>
      </p:pic>
      <p:pic>
        <p:nvPicPr>
          <p:cNvPr id="1026" name="Picture 2" descr="Cartoon Man Student Talking Stock Vector - Illustration of clip, smiling:  115948763">
            <a:extLst>
              <a:ext uri="{FF2B5EF4-FFF2-40B4-BE49-F238E27FC236}">
                <a16:creationId xmlns:a16="http://schemas.microsoft.com/office/drawing/2014/main" id="{2CD4FFCD-C35F-1B92-4CBF-9E2933A97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5780" y="256032"/>
            <a:ext cx="1138346" cy="139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11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06C88AF-CCD3-B63B-A4F1-9E7966F27B1C}"/>
              </a:ext>
            </a:extLst>
          </p:cNvPr>
          <p:cNvSpPr txBox="1">
            <a:spLocks/>
          </p:cNvSpPr>
          <p:nvPr/>
        </p:nvSpPr>
        <p:spPr>
          <a:xfrm>
            <a:off x="841248" y="256032"/>
            <a:ext cx="10506456" cy="10149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FF0000"/>
                </a:solidFill>
                <a:latin typeface="#9Slide07 SFU Machine" panose="00000400000000000000" pitchFamily="2" charset="0"/>
              </a:rPr>
              <a:t>1. </a:t>
            </a:r>
            <a:r>
              <a:rPr lang="en-US" sz="5400" dirty="0" err="1">
                <a:solidFill>
                  <a:srgbClr val="FF0000"/>
                </a:solidFill>
                <a:latin typeface="#9Slide07 SFU Machine" panose="00000400000000000000" pitchFamily="2" charset="0"/>
              </a:rPr>
              <a:t>vấn</a:t>
            </a:r>
            <a:r>
              <a:rPr lang="en-US" sz="5400" dirty="0">
                <a:solidFill>
                  <a:srgbClr val="FF0000"/>
                </a:solidFill>
                <a:latin typeface="#9Slide07 SFU Machine" panose="000004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7 SFU Machine" panose="00000400000000000000" pitchFamily="2" charset="0"/>
              </a:rPr>
              <a:t>đề</a:t>
            </a:r>
            <a:r>
              <a:rPr lang="en-US" sz="5400" dirty="0">
                <a:solidFill>
                  <a:srgbClr val="FF0000"/>
                </a:solidFill>
                <a:latin typeface="#9Slide07 SFU Machine" panose="000004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7 SFU Machine" panose="00000400000000000000" pitchFamily="2" charset="0"/>
              </a:rPr>
              <a:t>dân</a:t>
            </a:r>
            <a:r>
              <a:rPr lang="en-US" sz="5400" dirty="0">
                <a:solidFill>
                  <a:srgbClr val="FF0000"/>
                </a:solidFill>
                <a:latin typeface="#9Slide07 SFU Machine" panose="000004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7 SFU Machine" panose="00000400000000000000" pitchFamily="2" charset="0"/>
              </a:rPr>
              <a:t>cư</a:t>
            </a:r>
            <a:r>
              <a:rPr lang="en-US" sz="5400" dirty="0">
                <a:solidFill>
                  <a:srgbClr val="FF0000"/>
                </a:solidFill>
                <a:latin typeface="#9Slide07 SFU Machine" panose="00000400000000000000" pitchFamily="2" charset="0"/>
              </a:rPr>
              <a:t>, </a:t>
            </a:r>
            <a:r>
              <a:rPr lang="en-US" sz="5400" dirty="0" err="1">
                <a:solidFill>
                  <a:srgbClr val="FF0000"/>
                </a:solidFill>
                <a:latin typeface="#9Slide07 SFU Machine" panose="00000400000000000000" pitchFamily="2" charset="0"/>
              </a:rPr>
              <a:t>xã</a:t>
            </a:r>
            <a:r>
              <a:rPr lang="en-US" sz="5400" dirty="0">
                <a:solidFill>
                  <a:srgbClr val="FF0000"/>
                </a:solidFill>
                <a:latin typeface="#9Slide07 SFU Machine" panose="000004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7 SFU Machine" panose="00000400000000000000" pitchFamily="2" charset="0"/>
              </a:rPr>
              <a:t>hội</a:t>
            </a:r>
            <a:r>
              <a:rPr lang="en-US" sz="5400" dirty="0">
                <a:solidFill>
                  <a:srgbClr val="FF0000"/>
                </a:solidFill>
                <a:latin typeface="#9Slide07 SFU Machine" panose="00000400000000000000" pitchFamily="2" charset="0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9F706E-7100-A779-7E13-E4202301B8BE}"/>
              </a:ext>
            </a:extLst>
          </p:cNvPr>
          <p:cNvSpPr/>
          <p:nvPr/>
        </p:nvSpPr>
        <p:spPr>
          <a:xfrm>
            <a:off x="152400" y="152400"/>
            <a:ext cx="12192000" cy="6858000"/>
          </a:xfrm>
          <a:prstGeom prst="rect">
            <a:avLst/>
          </a:prstGeom>
          <a:noFill/>
          <a:ln w="2286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89B74A2-F4C9-6518-EA68-09589E3F4815}"/>
              </a:ext>
            </a:extLst>
          </p:cNvPr>
          <p:cNvSpPr/>
          <p:nvPr/>
        </p:nvSpPr>
        <p:spPr>
          <a:xfrm>
            <a:off x="416560" y="1477772"/>
            <a:ext cx="4978400" cy="7721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Dân</a:t>
            </a:r>
            <a:r>
              <a:rPr lang="en-US" sz="2400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trí</a:t>
            </a:r>
            <a:r>
              <a:rPr lang="en-US" sz="2400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thấp</a:t>
            </a:r>
            <a:r>
              <a:rPr lang="en-US" sz="2400" dirty="0">
                <a:solidFill>
                  <a:schemeClr val="tx1"/>
                </a:solidFill>
                <a:latin typeface="#9Slide03 SFU Futura_07" panose="000009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chiến</a:t>
            </a:r>
            <a:r>
              <a:rPr lang="en-US" sz="2400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tranh</a:t>
            </a:r>
            <a:r>
              <a:rPr lang="en-US" sz="2400" dirty="0">
                <a:solidFill>
                  <a:schemeClr val="tx1"/>
                </a:solidFill>
                <a:latin typeface="#9Slide03 SFU Futura_07" panose="000009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đói</a:t>
            </a:r>
            <a:r>
              <a:rPr lang="en-US" sz="2400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nghèo</a:t>
            </a:r>
            <a:endParaRPr lang="en-US" sz="2400" dirty="0">
              <a:solidFill>
                <a:schemeClr val="tx1"/>
              </a:solidFill>
              <a:latin typeface="#9Slide03 SFU Futura_07" panose="00000900000000000000" pitchFamily="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E901971-0802-E52E-EF72-35707C167B76}"/>
              </a:ext>
            </a:extLst>
          </p:cNvPr>
          <p:cNvSpPr/>
          <p:nvPr/>
        </p:nvSpPr>
        <p:spPr>
          <a:xfrm>
            <a:off x="711200" y="2982468"/>
            <a:ext cx="4683760" cy="7721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Tỉ</a:t>
            </a:r>
            <a:r>
              <a:rPr lang="en-US" sz="2400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lệ</a:t>
            </a:r>
            <a:r>
              <a:rPr lang="en-US" sz="2400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tăng</a:t>
            </a:r>
            <a:r>
              <a:rPr lang="en-US" sz="2400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dân</a:t>
            </a:r>
            <a:r>
              <a:rPr lang="en-US" sz="2400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cao</a:t>
            </a:r>
            <a:r>
              <a:rPr lang="en-US" sz="2400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nhất</a:t>
            </a:r>
            <a:r>
              <a:rPr lang="en-US" sz="2400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TG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7F61686-1C73-C1EC-A37C-70ED7FD8145D}"/>
              </a:ext>
            </a:extLst>
          </p:cNvPr>
          <p:cNvSpPr/>
          <p:nvPr/>
        </p:nvSpPr>
        <p:spPr>
          <a:xfrm>
            <a:off x="711200" y="4545838"/>
            <a:ext cx="4683760" cy="7721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Dân</a:t>
            </a:r>
            <a:r>
              <a:rPr lang="en-US" sz="2400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đông</a:t>
            </a:r>
            <a:r>
              <a:rPr lang="en-US" sz="2400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1.3 </a:t>
            </a:r>
            <a:r>
              <a:rPr lang="en-US" sz="2400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tỉ</a:t>
            </a:r>
            <a:r>
              <a:rPr lang="en-US" sz="2400" dirty="0">
                <a:solidFill>
                  <a:schemeClr val="tx1"/>
                </a:solidFill>
                <a:latin typeface="#9Slide03 SFU Futura_07" panose="00000900000000000000" pitchFamily="2" charset="0"/>
              </a:rPr>
              <a:t>, 17% TG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68E754F-BE1F-7959-5945-89DFF3C7B3F7}"/>
              </a:ext>
            </a:extLst>
          </p:cNvPr>
          <p:cNvSpPr/>
          <p:nvPr/>
        </p:nvSpPr>
        <p:spPr>
          <a:xfrm>
            <a:off x="7467600" y="2239518"/>
            <a:ext cx="4572000" cy="772160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#9Slide03 SFU Futura_07" panose="00000900000000000000" pitchFamily="2" charset="0"/>
              </a:rPr>
              <a:t>Nghèo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đói</a:t>
            </a:r>
            <a:r>
              <a:rPr lang="en-US" sz="2400" dirty="0">
                <a:latin typeface="#9Slide03 SFU Futura_07" panose="00000900000000000000" pitchFamily="2" charset="0"/>
              </a:rPr>
              <a:t>; </a:t>
            </a:r>
            <a:r>
              <a:rPr lang="en-US" sz="2400" dirty="0" err="1">
                <a:latin typeface="#9Slide03 SFU Futura_07" panose="00000900000000000000" pitchFamily="2" charset="0"/>
              </a:rPr>
              <a:t>Dịch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bệnh</a:t>
            </a:r>
            <a:r>
              <a:rPr lang="en-US" sz="2400" dirty="0">
                <a:latin typeface="#9Slide03 SFU Futura_07" panose="00000900000000000000" pitchFamily="2" charset="0"/>
              </a:rPr>
              <a:t>; </a:t>
            </a:r>
            <a:r>
              <a:rPr lang="en-US" sz="2400" dirty="0" err="1">
                <a:latin typeface="#9Slide03 SFU Futura_07" panose="00000900000000000000" pitchFamily="2" charset="0"/>
              </a:rPr>
              <a:t>Xung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đột</a:t>
            </a:r>
            <a:endParaRPr lang="en-US" sz="2400" dirty="0">
              <a:latin typeface="#9Slide03 SFU Futura_07" panose="00000900000000000000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533D26A-0E2B-F845-C3C2-3D73AC80E8B4}"/>
              </a:ext>
            </a:extLst>
          </p:cNvPr>
          <p:cNvSpPr/>
          <p:nvPr/>
        </p:nvSpPr>
        <p:spPr>
          <a:xfrm>
            <a:off x="7467600" y="3751072"/>
            <a:ext cx="4572000" cy="772160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#9Slide03 SFU Futura_07" panose="00000900000000000000" pitchFamily="2" charset="0"/>
              </a:rPr>
              <a:t>Kinh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tế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chậm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phát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triển</a:t>
            </a:r>
            <a:endParaRPr lang="en-US" sz="2400" dirty="0">
              <a:latin typeface="#9Slide03 SFU Futura_07" panose="00000900000000000000" pitchFamily="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571E14D-6DC2-42A6-2132-B82517A699AD}"/>
              </a:ext>
            </a:extLst>
          </p:cNvPr>
          <p:cNvSpPr/>
          <p:nvPr/>
        </p:nvSpPr>
        <p:spPr>
          <a:xfrm>
            <a:off x="7569200" y="5455920"/>
            <a:ext cx="4470400" cy="1231646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#9Slide03 SFU Futura_07" panose="00000900000000000000" pitchFamily="2" charset="0"/>
              </a:rPr>
              <a:t>Giảm</a:t>
            </a:r>
            <a:r>
              <a:rPr lang="en-US" sz="2800" dirty="0">
                <a:latin typeface="#9Slide03 SFU Futura_07" panose="00000900000000000000" pitchFamily="2" charset="0"/>
              </a:rPr>
              <a:t> </a:t>
            </a:r>
            <a:r>
              <a:rPr lang="en-US" sz="2800" dirty="0" err="1">
                <a:latin typeface="#9Slide03 SFU Futura_07" panose="00000900000000000000" pitchFamily="2" charset="0"/>
              </a:rPr>
              <a:t>sinh</a:t>
            </a:r>
            <a:r>
              <a:rPr lang="en-US" sz="2800" dirty="0">
                <a:latin typeface="#9Slide03 SFU Futura_07" panose="00000900000000000000" pitchFamily="2" charset="0"/>
              </a:rPr>
              <a:t>; </a:t>
            </a:r>
            <a:r>
              <a:rPr lang="en-US" sz="2800" dirty="0" err="1">
                <a:latin typeface="#9Slide03 SFU Futura_07" panose="00000900000000000000" pitchFamily="2" charset="0"/>
              </a:rPr>
              <a:t>nâng</a:t>
            </a:r>
            <a:r>
              <a:rPr lang="en-US" sz="2800" dirty="0">
                <a:latin typeface="#9Slide03 SFU Futura_07" panose="00000900000000000000" pitchFamily="2" charset="0"/>
              </a:rPr>
              <a:t> </a:t>
            </a:r>
            <a:r>
              <a:rPr lang="en-US" sz="2800" dirty="0" err="1">
                <a:latin typeface="#9Slide03 SFU Futura_07" panose="00000900000000000000" pitchFamily="2" charset="0"/>
              </a:rPr>
              <a:t>cao</a:t>
            </a:r>
            <a:r>
              <a:rPr lang="en-US" sz="2800" dirty="0">
                <a:latin typeface="#9Slide03 SFU Futura_07" panose="00000900000000000000" pitchFamily="2" charset="0"/>
              </a:rPr>
              <a:t> </a:t>
            </a:r>
            <a:r>
              <a:rPr lang="en-US" sz="2800" dirty="0" err="1">
                <a:latin typeface="#9Slide03 SFU Futura_07" panose="00000900000000000000" pitchFamily="2" charset="0"/>
              </a:rPr>
              <a:t>dân</a:t>
            </a:r>
            <a:r>
              <a:rPr lang="en-US" sz="2800" dirty="0">
                <a:latin typeface="#9Slide03 SFU Futura_07" panose="00000900000000000000" pitchFamily="2" charset="0"/>
              </a:rPr>
              <a:t> </a:t>
            </a:r>
            <a:r>
              <a:rPr lang="en-US" sz="2800" dirty="0" err="1">
                <a:latin typeface="#9Slide03 SFU Futura_07" panose="00000900000000000000" pitchFamily="2" charset="0"/>
              </a:rPr>
              <a:t>trí</a:t>
            </a:r>
            <a:r>
              <a:rPr lang="en-US" sz="2800" dirty="0">
                <a:latin typeface="#9Slide03 SFU Futura_07" panose="00000900000000000000" pitchFamily="2" charset="0"/>
              </a:rPr>
              <a:t>; </a:t>
            </a:r>
            <a:r>
              <a:rPr lang="en-US" sz="2800" dirty="0" err="1">
                <a:latin typeface="#9Slide03 SFU Futura_07" panose="00000900000000000000" pitchFamily="2" charset="0"/>
              </a:rPr>
              <a:t>phát</a:t>
            </a:r>
            <a:r>
              <a:rPr lang="en-US" sz="2800" dirty="0">
                <a:latin typeface="#9Slide03 SFU Futura_07" panose="00000900000000000000" pitchFamily="2" charset="0"/>
              </a:rPr>
              <a:t> </a:t>
            </a:r>
            <a:r>
              <a:rPr lang="en-US" sz="2800" dirty="0" err="1">
                <a:latin typeface="#9Slide03 SFU Futura_07" panose="00000900000000000000" pitchFamily="2" charset="0"/>
              </a:rPr>
              <a:t>triển</a:t>
            </a:r>
            <a:r>
              <a:rPr lang="en-US" sz="2800" dirty="0">
                <a:latin typeface="#9Slide03 SFU Futura_07" panose="00000900000000000000" pitchFamily="2" charset="0"/>
              </a:rPr>
              <a:t> </a:t>
            </a:r>
            <a:r>
              <a:rPr lang="en-US" sz="2800" dirty="0" err="1">
                <a:latin typeface="#9Slide03 SFU Futura_07" panose="00000900000000000000" pitchFamily="2" charset="0"/>
              </a:rPr>
              <a:t>kinh</a:t>
            </a:r>
            <a:r>
              <a:rPr lang="en-US" sz="2800" dirty="0">
                <a:latin typeface="#9Slide03 SFU Futura_07" panose="00000900000000000000" pitchFamily="2" charset="0"/>
              </a:rPr>
              <a:t> </a:t>
            </a:r>
            <a:r>
              <a:rPr lang="en-US" sz="2800" dirty="0" err="1">
                <a:latin typeface="#9Slide03 SFU Futura_07" panose="00000900000000000000" pitchFamily="2" charset="0"/>
              </a:rPr>
              <a:t>tế</a:t>
            </a:r>
            <a:endParaRPr lang="en-US" sz="2800" dirty="0">
              <a:latin typeface="#9Slide03 SFU Futura_07" panose="00000900000000000000" pitchFamily="2" charset="0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A31C5A24-68DA-1997-4906-F32328F25ABB}"/>
              </a:ext>
            </a:extLst>
          </p:cNvPr>
          <p:cNvSpPr/>
          <p:nvPr/>
        </p:nvSpPr>
        <p:spPr>
          <a:xfrm>
            <a:off x="1493520" y="2397760"/>
            <a:ext cx="822960" cy="4556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3B289F99-2A41-92C7-5AB6-48E70F0FDECC}"/>
              </a:ext>
            </a:extLst>
          </p:cNvPr>
          <p:cNvSpPr/>
          <p:nvPr/>
        </p:nvSpPr>
        <p:spPr>
          <a:xfrm>
            <a:off x="3657600" y="2376424"/>
            <a:ext cx="822960" cy="4556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3AC28DAA-E700-D08A-6EF7-F14865FAF06D}"/>
              </a:ext>
            </a:extLst>
          </p:cNvPr>
          <p:cNvSpPr/>
          <p:nvPr/>
        </p:nvSpPr>
        <p:spPr>
          <a:xfrm>
            <a:off x="1493520" y="3916807"/>
            <a:ext cx="822960" cy="4556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355C5C72-ED1F-2F86-1556-358EA7A5CC84}"/>
              </a:ext>
            </a:extLst>
          </p:cNvPr>
          <p:cNvSpPr/>
          <p:nvPr/>
        </p:nvSpPr>
        <p:spPr>
          <a:xfrm>
            <a:off x="3657600" y="3895471"/>
            <a:ext cx="822960" cy="4556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8C464C2-0D24-0FB5-CAEE-3FA1164B557A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5394960" y="1863852"/>
            <a:ext cx="42164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24BAF40-E847-8DFD-6B5A-9221EEB446C6}"/>
              </a:ext>
            </a:extLst>
          </p:cNvPr>
          <p:cNvCxnSpPr/>
          <p:nvPr/>
        </p:nvCxnSpPr>
        <p:spPr>
          <a:xfrm>
            <a:off x="5394960" y="3352800"/>
            <a:ext cx="46736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3703A9C-08E8-519A-7A70-7108A0977610}"/>
              </a:ext>
            </a:extLst>
          </p:cNvPr>
          <p:cNvCxnSpPr/>
          <p:nvPr/>
        </p:nvCxnSpPr>
        <p:spPr>
          <a:xfrm>
            <a:off x="5394960" y="4931918"/>
            <a:ext cx="46736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AC729B3-E88E-05F3-E27C-D6636CEBB4A9}"/>
              </a:ext>
            </a:extLst>
          </p:cNvPr>
          <p:cNvCxnSpPr>
            <a:cxnSpLocks/>
          </p:cNvCxnSpPr>
          <p:nvPr/>
        </p:nvCxnSpPr>
        <p:spPr>
          <a:xfrm>
            <a:off x="5816600" y="1863852"/>
            <a:ext cx="45720" cy="306806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rrow: Down 23">
            <a:extLst>
              <a:ext uri="{FF2B5EF4-FFF2-40B4-BE49-F238E27FC236}">
                <a16:creationId xmlns:a16="http://schemas.microsoft.com/office/drawing/2014/main" id="{CEE2F245-05F7-EDEF-04A5-B9999F67F84E}"/>
              </a:ext>
            </a:extLst>
          </p:cNvPr>
          <p:cNvSpPr/>
          <p:nvPr/>
        </p:nvSpPr>
        <p:spPr>
          <a:xfrm>
            <a:off x="8473440" y="3146298"/>
            <a:ext cx="822960" cy="4556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FA108E55-6298-BD00-E4B7-778B8089277A}"/>
              </a:ext>
            </a:extLst>
          </p:cNvPr>
          <p:cNvSpPr/>
          <p:nvPr/>
        </p:nvSpPr>
        <p:spPr>
          <a:xfrm>
            <a:off x="10637520" y="3124962"/>
            <a:ext cx="822960" cy="4556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59448FF-11FC-BC6C-8A16-ECCAE582F227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5816600" y="2625598"/>
            <a:ext cx="1651000" cy="355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93C562A-F89A-C42D-8BE9-99C9DED267F9}"/>
              </a:ext>
            </a:extLst>
          </p:cNvPr>
          <p:cNvCxnSpPr>
            <a:cxnSpLocks/>
          </p:cNvCxnSpPr>
          <p:nvPr/>
        </p:nvCxnSpPr>
        <p:spPr>
          <a:xfrm flipV="1">
            <a:off x="5816600" y="4151884"/>
            <a:ext cx="1651000" cy="355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Arrow: Down 29">
            <a:extLst>
              <a:ext uri="{FF2B5EF4-FFF2-40B4-BE49-F238E27FC236}">
                <a16:creationId xmlns:a16="http://schemas.microsoft.com/office/drawing/2014/main" id="{DDA94115-B968-3824-C3DC-0BEE3DD46289}"/>
              </a:ext>
            </a:extLst>
          </p:cNvPr>
          <p:cNvSpPr/>
          <p:nvPr/>
        </p:nvSpPr>
        <p:spPr>
          <a:xfrm>
            <a:off x="8382000" y="4883658"/>
            <a:ext cx="822960" cy="4556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047DFD29-0B1C-596C-784A-C509908873D6}"/>
              </a:ext>
            </a:extLst>
          </p:cNvPr>
          <p:cNvSpPr/>
          <p:nvPr/>
        </p:nvSpPr>
        <p:spPr>
          <a:xfrm>
            <a:off x="10546080" y="4862322"/>
            <a:ext cx="822960" cy="4556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Bent 31">
            <a:extLst>
              <a:ext uri="{FF2B5EF4-FFF2-40B4-BE49-F238E27FC236}">
                <a16:creationId xmlns:a16="http://schemas.microsoft.com/office/drawing/2014/main" id="{EB932386-C845-FAEE-906D-33CF8C5F3EE2}"/>
              </a:ext>
            </a:extLst>
          </p:cNvPr>
          <p:cNvSpPr/>
          <p:nvPr/>
        </p:nvSpPr>
        <p:spPr>
          <a:xfrm flipV="1">
            <a:off x="3195320" y="5549519"/>
            <a:ext cx="3921760" cy="77216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050" name="Picture 2" descr="Population - Free people icons">
            <a:extLst>
              <a:ext uri="{FF2B5EF4-FFF2-40B4-BE49-F238E27FC236}">
                <a16:creationId xmlns:a16="http://schemas.microsoft.com/office/drawing/2014/main" id="{BF9FD26E-193A-B611-B32C-B4D5CDC5F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762" y="436372"/>
            <a:ext cx="1574038" cy="157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opulation - Free people icons">
            <a:extLst>
              <a:ext uri="{FF2B5EF4-FFF2-40B4-BE49-F238E27FC236}">
                <a16:creationId xmlns:a16="http://schemas.microsoft.com/office/drawing/2014/main" id="{1B52226B-562A-5523-3332-D254ABEF1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828" y="5388356"/>
            <a:ext cx="1466343" cy="146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oor credit score icon simple style Royalty Free Vector">
            <a:extLst>
              <a:ext uri="{FF2B5EF4-FFF2-40B4-BE49-F238E27FC236}">
                <a16:creationId xmlns:a16="http://schemas.microsoft.com/office/drawing/2014/main" id="{70DE96C4-2B68-5F73-A3C3-E8D4B5316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2"/>
          <a:stretch/>
        </p:blipFill>
        <p:spPr bwMode="auto">
          <a:xfrm>
            <a:off x="6000368" y="1276462"/>
            <a:ext cx="1237744" cy="120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usiness, crisis, down, economy, financial, market, recession icon -  Download on Iconfinder">
            <a:extLst>
              <a:ext uri="{FF2B5EF4-FFF2-40B4-BE49-F238E27FC236}">
                <a16:creationId xmlns:a16="http://schemas.microsoft.com/office/drawing/2014/main" id="{54E55EF5-ABEA-357F-63AF-B3BA57E2C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160" y="2717800"/>
            <a:ext cx="1270000" cy="1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Young Men Got A Good Idea Stock Illustration - Download Image Now - Adult,  Adults Only, Asian and Indian Ethnicities - iStock">
            <a:extLst>
              <a:ext uri="{FF2B5EF4-FFF2-40B4-BE49-F238E27FC236}">
                <a16:creationId xmlns:a16="http://schemas.microsoft.com/office/drawing/2014/main" id="{7EE39BFC-7AB8-08FD-EB9E-352DD4041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247" y="4386961"/>
            <a:ext cx="1493393" cy="149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Writing - Free social media icons">
            <a:extLst>
              <a:ext uri="{FF2B5EF4-FFF2-40B4-BE49-F238E27FC236}">
                <a16:creationId xmlns:a16="http://schemas.microsoft.com/office/drawing/2014/main" id="{3DA17008-35EC-198B-ED08-2DC2CDC3E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66" y="328041"/>
            <a:ext cx="940054" cy="94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2" descr="Writing - Free social media icons">
            <a:extLst>
              <a:ext uri="{FF2B5EF4-FFF2-40B4-BE49-F238E27FC236}">
                <a16:creationId xmlns:a16="http://schemas.microsoft.com/office/drawing/2014/main" id="{4F1ACACE-DF41-C735-9CD6-7BFC9A303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288" y="293497"/>
            <a:ext cx="940054" cy="94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209E8539-B337-07BA-8FEB-0BC7330EB715}"/>
              </a:ext>
            </a:extLst>
          </p:cNvPr>
          <p:cNvSpPr/>
          <p:nvPr/>
        </p:nvSpPr>
        <p:spPr>
          <a:xfrm>
            <a:off x="7376160" y="1177163"/>
            <a:ext cx="2510282" cy="94005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#9Slide03 SFU Futura_07" panose="00000900000000000000" pitchFamily="2" charset="0"/>
              </a:rPr>
              <a:t>a/ Gia </a:t>
            </a:r>
            <a:r>
              <a:rPr lang="en-US" sz="2400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tăng</a:t>
            </a:r>
            <a:r>
              <a:rPr lang="en-US" sz="2400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dân</a:t>
            </a:r>
            <a:r>
              <a:rPr lang="en-US" sz="2400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nhiên</a:t>
            </a:r>
            <a:endParaRPr lang="en-US" sz="2400" dirty="0">
              <a:solidFill>
                <a:schemeClr val="tx1"/>
              </a:solidFill>
              <a:latin typeface="#9Slide03 SFU Futura_07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45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4" grpId="0" animBg="1"/>
      <p:bldP spid="25" grpId="0" animBg="1"/>
      <p:bldP spid="30" grpId="0" animBg="1"/>
      <p:bldP spid="31" grpId="0" animBg="1"/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80F8C-7F5E-79CB-DFBE-6A67BEEC2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040" y="1374648"/>
            <a:ext cx="11465560" cy="256743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pPr>
              <a:lnSpc>
                <a:spcPct val="130000"/>
              </a:lnSpc>
            </a:pPr>
            <a:r>
              <a:rPr lang="en-US" sz="3600" dirty="0" err="1">
                <a:latin typeface="#9Slide03 SFU Futura_07" panose="00000900000000000000" pitchFamily="2" charset="0"/>
              </a:rPr>
              <a:t>Nếu</a:t>
            </a:r>
            <a:r>
              <a:rPr lang="en-US" sz="3600" dirty="0">
                <a:latin typeface="#9Slide03 SFU Futura_07" panose="00000900000000000000" pitchFamily="2" charset="0"/>
              </a:rPr>
              <a:t> </a:t>
            </a:r>
            <a:r>
              <a:rPr lang="en-US" sz="3600" dirty="0" err="1">
                <a:latin typeface="#9Slide03 SFU Futura_07" panose="00000900000000000000" pitchFamily="2" charset="0"/>
              </a:rPr>
              <a:t>dân</a:t>
            </a:r>
            <a:r>
              <a:rPr lang="en-US" sz="3600" dirty="0">
                <a:latin typeface="#9Slide03 SFU Futura_07" panose="00000900000000000000" pitchFamily="2" charset="0"/>
              </a:rPr>
              <a:t> </a:t>
            </a:r>
            <a:r>
              <a:rPr lang="en-US" sz="3600" dirty="0" err="1">
                <a:latin typeface="#9Slide03 SFU Futura_07" panose="00000900000000000000" pitchFamily="2" charset="0"/>
              </a:rPr>
              <a:t>số</a:t>
            </a:r>
            <a:r>
              <a:rPr lang="en-US" sz="3600" dirty="0">
                <a:latin typeface="#9Slide03 SFU Futura_07" panose="00000900000000000000" pitchFamily="2" charset="0"/>
              </a:rPr>
              <a:t> </a:t>
            </a:r>
            <a:r>
              <a:rPr lang="en-US" sz="3600" dirty="0" err="1">
                <a:latin typeface="#9Slide03 SFU Futura_07" panose="00000900000000000000" pitchFamily="2" charset="0"/>
              </a:rPr>
              <a:t>năm</a:t>
            </a:r>
            <a:r>
              <a:rPr lang="en-US" sz="3600" dirty="0">
                <a:latin typeface="#9Slide03 SFU Futura_07" panose="00000900000000000000" pitchFamily="2" charset="0"/>
              </a:rPr>
              <a:t> 2022 ở </a:t>
            </a:r>
            <a:r>
              <a:rPr lang="en-US" sz="3600" dirty="0" err="1">
                <a:latin typeface="#9Slide03 SFU Futura_07" panose="00000900000000000000" pitchFamily="2" charset="0"/>
              </a:rPr>
              <a:t>châu</a:t>
            </a:r>
            <a:r>
              <a:rPr lang="en-US" sz="3600" dirty="0">
                <a:latin typeface="#9Slide03 SFU Futura_07" panose="00000900000000000000" pitchFamily="2" charset="0"/>
              </a:rPr>
              <a:t> Phi </a:t>
            </a:r>
            <a:r>
              <a:rPr lang="en-US" sz="3600" dirty="0" err="1">
                <a:latin typeface="#9Slide03 SFU Futura_07" panose="00000900000000000000" pitchFamily="2" charset="0"/>
              </a:rPr>
              <a:t>là</a:t>
            </a:r>
            <a:r>
              <a:rPr lang="en-US" sz="3600" dirty="0">
                <a:latin typeface="#9Slide03 SFU Futura_07" panose="00000900000000000000" pitchFamily="2" charset="0"/>
              </a:rPr>
              <a:t> 1,4 </a:t>
            </a:r>
            <a:r>
              <a:rPr lang="en-US" sz="3600" dirty="0" err="1">
                <a:latin typeface="#9Slide03 SFU Futura_07" panose="00000900000000000000" pitchFamily="2" charset="0"/>
              </a:rPr>
              <a:t>tỉ</a:t>
            </a:r>
            <a:r>
              <a:rPr lang="en-US" sz="3600" dirty="0">
                <a:latin typeface="#9Slide03 SFU Futura_07" panose="00000900000000000000" pitchFamily="2" charset="0"/>
              </a:rPr>
              <a:t> </a:t>
            </a:r>
            <a:r>
              <a:rPr lang="en-US" sz="3600" dirty="0" err="1">
                <a:latin typeface="#9Slide03 SFU Futura_07" panose="00000900000000000000" pitchFamily="2" charset="0"/>
              </a:rPr>
              <a:t>người</a:t>
            </a:r>
            <a:endParaRPr lang="en-US" sz="3600" dirty="0">
              <a:latin typeface="#9Slide03 SFU Futura_07" panose="00000900000000000000" pitchFamily="2" charset="0"/>
            </a:endParaRPr>
          </a:p>
          <a:p>
            <a:pPr>
              <a:lnSpc>
                <a:spcPct val="130000"/>
              </a:lnSpc>
            </a:pPr>
            <a:r>
              <a:rPr lang="en-US" sz="3600" dirty="0" err="1">
                <a:latin typeface="#9Slide03 SFU Futura_07" panose="00000900000000000000" pitchFamily="2" charset="0"/>
              </a:rPr>
              <a:t>Mức</a:t>
            </a:r>
            <a:r>
              <a:rPr lang="en-US" sz="3600" dirty="0">
                <a:latin typeface="#9Slide03 SFU Futura_07" panose="00000900000000000000" pitchFamily="2" charset="0"/>
              </a:rPr>
              <a:t> </a:t>
            </a:r>
            <a:r>
              <a:rPr lang="en-US" sz="3600" dirty="0" err="1">
                <a:latin typeface="#9Slide03 SFU Futura_07" panose="00000900000000000000" pitchFamily="2" charset="0"/>
              </a:rPr>
              <a:t>tăng</a:t>
            </a:r>
            <a:r>
              <a:rPr lang="en-US" sz="3600" dirty="0">
                <a:latin typeface="#9Slide03 SFU Futura_07" panose="00000900000000000000" pitchFamily="2" charset="0"/>
              </a:rPr>
              <a:t> </a:t>
            </a:r>
            <a:r>
              <a:rPr lang="en-US" sz="3600" dirty="0" err="1">
                <a:latin typeface="#9Slide03 SFU Futura_07" panose="00000900000000000000" pitchFamily="2" charset="0"/>
              </a:rPr>
              <a:t>dân</a:t>
            </a:r>
            <a:r>
              <a:rPr lang="en-US" sz="3600" dirty="0">
                <a:latin typeface="#9Slide03 SFU Futura_07" panose="00000900000000000000" pitchFamily="2" charset="0"/>
              </a:rPr>
              <a:t> </a:t>
            </a:r>
            <a:r>
              <a:rPr lang="en-US" sz="3600" dirty="0" err="1">
                <a:latin typeface="#9Slide03 SFU Futura_07" panose="00000900000000000000" pitchFamily="2" charset="0"/>
              </a:rPr>
              <a:t>số</a:t>
            </a:r>
            <a:r>
              <a:rPr lang="en-US" sz="3600" dirty="0">
                <a:latin typeface="#9Slide03 SFU Futura_07" panose="00000900000000000000" pitchFamily="2" charset="0"/>
              </a:rPr>
              <a:t> </a:t>
            </a:r>
            <a:r>
              <a:rPr lang="en-US" sz="3600" dirty="0" err="1">
                <a:latin typeface="#9Slide03 SFU Futura_07" panose="00000900000000000000" pitchFamily="2" charset="0"/>
              </a:rPr>
              <a:t>tự</a:t>
            </a:r>
            <a:r>
              <a:rPr lang="en-US" sz="3600" dirty="0">
                <a:latin typeface="#9Slide03 SFU Futura_07" panose="00000900000000000000" pitchFamily="2" charset="0"/>
              </a:rPr>
              <a:t> </a:t>
            </a:r>
            <a:r>
              <a:rPr lang="en-US" sz="3600" dirty="0" err="1">
                <a:latin typeface="#9Slide03 SFU Futura_07" panose="00000900000000000000" pitchFamily="2" charset="0"/>
              </a:rPr>
              <a:t>nhiên</a:t>
            </a:r>
            <a:r>
              <a:rPr lang="en-US" sz="3600" dirty="0">
                <a:latin typeface="#9Slide03 SFU Futura_07" panose="00000900000000000000" pitchFamily="2" charset="0"/>
              </a:rPr>
              <a:t> </a:t>
            </a:r>
            <a:r>
              <a:rPr lang="en-US" sz="3600" dirty="0" err="1">
                <a:latin typeface="#9Slide03 SFU Futura_07" panose="00000900000000000000" pitchFamily="2" charset="0"/>
              </a:rPr>
              <a:t>là</a:t>
            </a:r>
            <a:r>
              <a:rPr lang="en-US" sz="3600" dirty="0">
                <a:latin typeface="#9Slide03 SFU Futura_07" panose="00000900000000000000" pitchFamily="2" charset="0"/>
              </a:rPr>
              <a:t> 2%</a:t>
            </a:r>
          </a:p>
          <a:p>
            <a:pPr>
              <a:lnSpc>
                <a:spcPct val="130000"/>
              </a:lnSpc>
            </a:pPr>
            <a:r>
              <a:rPr lang="en-US" sz="3600" dirty="0" err="1">
                <a:latin typeface="#9Slide03 SFU Futura_07" panose="00000900000000000000" pitchFamily="2" charset="0"/>
              </a:rPr>
              <a:t>Vậy</a:t>
            </a:r>
            <a:r>
              <a:rPr lang="en-US" sz="3600" dirty="0">
                <a:latin typeface="#9Slide03 SFU Futura_07" panose="00000900000000000000" pitchFamily="2" charset="0"/>
              </a:rPr>
              <a:t> </a:t>
            </a:r>
            <a:r>
              <a:rPr lang="en-US" sz="3600" dirty="0" err="1">
                <a:latin typeface="#9Slide03 SFU Futura_07" panose="00000900000000000000" pitchFamily="2" charset="0"/>
              </a:rPr>
              <a:t>năm</a:t>
            </a:r>
            <a:r>
              <a:rPr lang="en-US" sz="3600" dirty="0">
                <a:latin typeface="#9Slide03 SFU Futura_07" panose="00000900000000000000" pitchFamily="2" charset="0"/>
              </a:rPr>
              <a:t> 2023, </a:t>
            </a:r>
            <a:r>
              <a:rPr lang="en-US" sz="3600" dirty="0" err="1">
                <a:latin typeface="#9Slide03 SFU Futura_07" panose="00000900000000000000" pitchFamily="2" charset="0"/>
              </a:rPr>
              <a:t>dân</a:t>
            </a:r>
            <a:r>
              <a:rPr lang="en-US" sz="3600" dirty="0">
                <a:latin typeface="#9Slide03 SFU Futura_07" panose="00000900000000000000" pitchFamily="2" charset="0"/>
              </a:rPr>
              <a:t> </a:t>
            </a:r>
            <a:r>
              <a:rPr lang="en-US" sz="3600" dirty="0" err="1">
                <a:latin typeface="#9Slide03 SFU Futura_07" panose="00000900000000000000" pitchFamily="2" charset="0"/>
              </a:rPr>
              <a:t>số</a:t>
            </a:r>
            <a:r>
              <a:rPr lang="en-US" sz="3600" dirty="0">
                <a:latin typeface="#9Slide03 SFU Futura_07" panose="00000900000000000000" pitchFamily="2" charset="0"/>
              </a:rPr>
              <a:t> </a:t>
            </a:r>
            <a:r>
              <a:rPr lang="en-US" sz="3600" dirty="0" err="1">
                <a:latin typeface="#9Slide03 SFU Futura_07" panose="00000900000000000000" pitchFamily="2" charset="0"/>
              </a:rPr>
              <a:t>châu</a:t>
            </a:r>
            <a:r>
              <a:rPr lang="en-US" sz="3600" dirty="0">
                <a:latin typeface="#9Slide03 SFU Futura_07" panose="00000900000000000000" pitchFamily="2" charset="0"/>
              </a:rPr>
              <a:t> Phi </a:t>
            </a:r>
            <a:r>
              <a:rPr lang="en-US" sz="3600" dirty="0" err="1">
                <a:latin typeface="#9Slide03 SFU Futura_07" panose="00000900000000000000" pitchFamily="2" charset="0"/>
              </a:rPr>
              <a:t>là</a:t>
            </a:r>
            <a:r>
              <a:rPr lang="en-US" sz="3600" dirty="0">
                <a:latin typeface="#9Slide03 SFU Futura_07" panose="00000900000000000000" pitchFamily="2" charset="0"/>
              </a:rPr>
              <a:t> bao </a:t>
            </a:r>
            <a:r>
              <a:rPr lang="en-US" sz="3600" dirty="0" err="1">
                <a:latin typeface="#9Slide03 SFU Futura_07" panose="00000900000000000000" pitchFamily="2" charset="0"/>
              </a:rPr>
              <a:t>nhiêu</a:t>
            </a:r>
            <a:r>
              <a:rPr lang="en-US" sz="3600" dirty="0">
                <a:latin typeface="#9Slide03 SFU Futura_07" panose="00000900000000000000" pitchFamily="2" charset="0"/>
              </a:rPr>
              <a:t>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B6A5159-22A0-C9F5-CC03-49D3E8A7861E}"/>
              </a:ext>
            </a:extLst>
          </p:cNvPr>
          <p:cNvSpPr txBox="1">
            <a:spLocks/>
          </p:cNvSpPr>
          <p:nvPr/>
        </p:nvSpPr>
        <p:spPr>
          <a:xfrm>
            <a:off x="841248" y="256032"/>
            <a:ext cx="10506456" cy="10149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FF0000"/>
                </a:solidFill>
                <a:latin typeface="#9Slide07 SFU Machine" panose="00000400000000000000" pitchFamily="2" charset="0"/>
              </a:rPr>
              <a:t>AI NHANH HƠN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971E005-868A-0352-AE1B-12D9FE452780}"/>
              </a:ext>
            </a:extLst>
          </p:cNvPr>
          <p:cNvSpPr txBox="1">
            <a:spLocks/>
          </p:cNvSpPr>
          <p:nvPr/>
        </p:nvSpPr>
        <p:spPr>
          <a:xfrm>
            <a:off x="841248" y="4808728"/>
            <a:ext cx="2032000" cy="10149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002060"/>
                </a:solidFill>
                <a:latin typeface="#9Slide07 SFU Machine" panose="00000400000000000000" pitchFamily="2" charset="0"/>
              </a:rPr>
              <a:t>1.4 </a:t>
            </a:r>
            <a:r>
              <a:rPr lang="en-US" sz="5400" dirty="0" err="1">
                <a:solidFill>
                  <a:srgbClr val="002060"/>
                </a:solidFill>
                <a:latin typeface="#9Slide07 SFU Machine" panose="00000400000000000000" pitchFamily="2" charset="0"/>
              </a:rPr>
              <a:t>tỉ</a:t>
            </a:r>
            <a:endParaRPr lang="en-US" sz="5400" dirty="0">
              <a:solidFill>
                <a:srgbClr val="002060"/>
              </a:solidFill>
              <a:latin typeface="#9Slide07 SFU Machine" panose="000004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11989D-FF43-9F75-C288-D17927AF75F5}"/>
              </a:ext>
            </a:extLst>
          </p:cNvPr>
          <p:cNvSpPr/>
          <p:nvPr/>
        </p:nvSpPr>
        <p:spPr>
          <a:xfrm>
            <a:off x="304800" y="304800"/>
            <a:ext cx="12192000" cy="6858000"/>
          </a:xfrm>
          <a:prstGeom prst="rect">
            <a:avLst/>
          </a:prstGeom>
          <a:noFill/>
          <a:ln w="2286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lus Sign 7">
            <a:extLst>
              <a:ext uri="{FF2B5EF4-FFF2-40B4-BE49-F238E27FC236}">
                <a16:creationId xmlns:a16="http://schemas.microsoft.com/office/drawing/2014/main" id="{4FEEABAA-1D56-4D38-58FC-DA8539BE0CC7}"/>
              </a:ext>
            </a:extLst>
          </p:cNvPr>
          <p:cNvSpPr/>
          <p:nvPr/>
        </p:nvSpPr>
        <p:spPr>
          <a:xfrm>
            <a:off x="2873248" y="4958080"/>
            <a:ext cx="914400" cy="9144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C98F01D-2044-0A31-5094-ACEA7EAB08CE}"/>
              </a:ext>
            </a:extLst>
          </p:cNvPr>
          <p:cNvSpPr txBox="1">
            <a:spLocks/>
          </p:cNvSpPr>
          <p:nvPr/>
        </p:nvSpPr>
        <p:spPr>
          <a:xfrm>
            <a:off x="2816352" y="4534408"/>
            <a:ext cx="5274056" cy="10149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002060"/>
                </a:solidFill>
                <a:latin typeface="#9Slide07 SFU Machine" panose="00000400000000000000" pitchFamily="2" charset="0"/>
              </a:rPr>
              <a:t>(1.4 </a:t>
            </a:r>
            <a:r>
              <a:rPr lang="en-US" sz="5400" dirty="0" err="1">
                <a:solidFill>
                  <a:srgbClr val="002060"/>
                </a:solidFill>
                <a:latin typeface="#9Slide07 SFU Machine" panose="00000400000000000000" pitchFamily="2" charset="0"/>
              </a:rPr>
              <a:t>tỉ</a:t>
            </a:r>
            <a:r>
              <a:rPr lang="en-US" sz="5400" dirty="0">
                <a:solidFill>
                  <a:srgbClr val="002060"/>
                </a:solidFill>
                <a:latin typeface="#9Slide07 SFU Machine" panose="00000400000000000000" pitchFamily="2" charset="0"/>
              </a:rPr>
              <a:t> X 2)</a:t>
            </a:r>
          </a:p>
        </p:txBody>
      </p:sp>
      <p:sp>
        <p:nvSpPr>
          <p:cNvPr id="10" name="Minus Sign 9">
            <a:extLst>
              <a:ext uri="{FF2B5EF4-FFF2-40B4-BE49-F238E27FC236}">
                <a16:creationId xmlns:a16="http://schemas.microsoft.com/office/drawing/2014/main" id="{CD5B40AE-0896-9EF6-44E4-6A869DA9A6F6}"/>
              </a:ext>
            </a:extLst>
          </p:cNvPr>
          <p:cNvSpPr/>
          <p:nvPr/>
        </p:nvSpPr>
        <p:spPr>
          <a:xfrm>
            <a:off x="3657600" y="5364480"/>
            <a:ext cx="3525520" cy="263144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CCA9E8-98CA-535E-31A1-EEFF49C6FD7E}"/>
              </a:ext>
            </a:extLst>
          </p:cNvPr>
          <p:cNvSpPr txBox="1">
            <a:spLocks/>
          </p:cNvSpPr>
          <p:nvPr/>
        </p:nvSpPr>
        <p:spPr>
          <a:xfrm>
            <a:off x="4324096" y="5483352"/>
            <a:ext cx="2032000" cy="10149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002060"/>
                </a:solidFill>
                <a:latin typeface="#9Slide07 SFU Machine" panose="00000400000000000000" pitchFamily="2" charset="0"/>
              </a:rPr>
              <a:t>100</a:t>
            </a:r>
          </a:p>
        </p:txBody>
      </p:sp>
      <p:sp>
        <p:nvSpPr>
          <p:cNvPr id="12" name="Equals 11">
            <a:extLst>
              <a:ext uri="{FF2B5EF4-FFF2-40B4-BE49-F238E27FC236}">
                <a16:creationId xmlns:a16="http://schemas.microsoft.com/office/drawing/2014/main" id="{5C475F17-630D-6320-A3DD-C0EDECD439A4}"/>
              </a:ext>
            </a:extLst>
          </p:cNvPr>
          <p:cNvSpPr/>
          <p:nvPr/>
        </p:nvSpPr>
        <p:spPr>
          <a:xfrm>
            <a:off x="6837680" y="5227828"/>
            <a:ext cx="969264" cy="511048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51F88B5-D8E7-BC0A-4706-3720088B10E0}"/>
              </a:ext>
            </a:extLst>
          </p:cNvPr>
          <p:cNvSpPr txBox="1">
            <a:spLocks/>
          </p:cNvSpPr>
          <p:nvPr/>
        </p:nvSpPr>
        <p:spPr>
          <a:xfrm>
            <a:off x="7342632" y="4850384"/>
            <a:ext cx="5083048" cy="10149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FF0000"/>
                </a:solidFill>
                <a:latin typeface="#9Slide07 SFU Machine" panose="00000400000000000000" pitchFamily="2" charset="0"/>
              </a:rPr>
              <a:t>1 428 000 000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219050A-B50F-A34C-DD35-02FDE4552D71}"/>
              </a:ext>
            </a:extLst>
          </p:cNvPr>
          <p:cNvSpPr txBox="1">
            <a:spLocks/>
          </p:cNvSpPr>
          <p:nvPr/>
        </p:nvSpPr>
        <p:spPr>
          <a:xfrm>
            <a:off x="841248" y="6006084"/>
            <a:ext cx="3537712" cy="6197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err="1">
                <a:solidFill>
                  <a:srgbClr val="C00000"/>
                </a:solidFill>
                <a:latin typeface="#9Slide07 SFU Machine" panose="00000400000000000000" pitchFamily="2" charset="0"/>
              </a:rPr>
              <a:t>tăng</a:t>
            </a:r>
            <a:r>
              <a:rPr lang="en-US" sz="3200" dirty="0">
                <a:solidFill>
                  <a:srgbClr val="C00000"/>
                </a:solidFill>
                <a:latin typeface="#9Slide07 SFU Machine" panose="00000400000000000000" pitchFamily="2" charset="0"/>
              </a:rPr>
              <a:t> 28 </a:t>
            </a:r>
            <a:r>
              <a:rPr lang="en-US" sz="3200" dirty="0" err="1">
                <a:solidFill>
                  <a:srgbClr val="C00000"/>
                </a:solidFill>
                <a:latin typeface="#9Slide07 SFU Machine" panose="00000400000000000000" pitchFamily="2" charset="0"/>
              </a:rPr>
              <a:t>triệu</a:t>
            </a:r>
            <a:r>
              <a:rPr lang="en-US" sz="3200" dirty="0">
                <a:solidFill>
                  <a:srgbClr val="C00000"/>
                </a:solidFill>
                <a:latin typeface="#9Slide07 SFU Machine" panose="000004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7 SFU Machine" panose="00000400000000000000" pitchFamily="2" charset="0"/>
              </a:rPr>
              <a:t>người</a:t>
            </a:r>
            <a:endParaRPr lang="en-US" sz="3200" dirty="0">
              <a:solidFill>
                <a:srgbClr val="C00000"/>
              </a:solidFill>
              <a:latin typeface="#9Slide07 SFU Machin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56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/>
      <p:bldP spid="6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06C88AF-CCD3-B63B-A4F1-9E7966F27B1C}"/>
              </a:ext>
            </a:extLst>
          </p:cNvPr>
          <p:cNvSpPr txBox="1">
            <a:spLocks/>
          </p:cNvSpPr>
          <p:nvPr/>
        </p:nvSpPr>
        <p:spPr>
          <a:xfrm>
            <a:off x="841248" y="256032"/>
            <a:ext cx="10506456" cy="10149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FF0000"/>
                </a:solidFill>
                <a:latin typeface="#9Slide07 SFU Machine" panose="00000400000000000000" pitchFamily="2" charset="0"/>
              </a:rPr>
              <a:t>1. </a:t>
            </a:r>
            <a:r>
              <a:rPr lang="en-US" sz="5400" dirty="0" err="1">
                <a:solidFill>
                  <a:srgbClr val="FF0000"/>
                </a:solidFill>
                <a:latin typeface="#9Slide07 SFU Machine" panose="00000400000000000000" pitchFamily="2" charset="0"/>
              </a:rPr>
              <a:t>vấn</a:t>
            </a:r>
            <a:r>
              <a:rPr lang="en-US" sz="5400" dirty="0">
                <a:solidFill>
                  <a:srgbClr val="FF0000"/>
                </a:solidFill>
                <a:latin typeface="#9Slide07 SFU Machine" panose="000004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7 SFU Machine" panose="00000400000000000000" pitchFamily="2" charset="0"/>
              </a:rPr>
              <a:t>đề</a:t>
            </a:r>
            <a:r>
              <a:rPr lang="en-US" sz="5400" dirty="0">
                <a:solidFill>
                  <a:srgbClr val="FF0000"/>
                </a:solidFill>
                <a:latin typeface="#9Slide07 SFU Machine" panose="000004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7 SFU Machine" panose="00000400000000000000" pitchFamily="2" charset="0"/>
              </a:rPr>
              <a:t>dân</a:t>
            </a:r>
            <a:r>
              <a:rPr lang="en-US" sz="5400" dirty="0">
                <a:solidFill>
                  <a:srgbClr val="FF0000"/>
                </a:solidFill>
                <a:latin typeface="#9Slide07 SFU Machine" panose="000004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7 SFU Machine" panose="00000400000000000000" pitchFamily="2" charset="0"/>
              </a:rPr>
              <a:t>cư</a:t>
            </a:r>
            <a:r>
              <a:rPr lang="en-US" sz="5400" dirty="0">
                <a:solidFill>
                  <a:srgbClr val="FF0000"/>
                </a:solidFill>
                <a:latin typeface="#9Slide07 SFU Machine" panose="00000400000000000000" pitchFamily="2" charset="0"/>
              </a:rPr>
              <a:t>, </a:t>
            </a:r>
            <a:r>
              <a:rPr lang="en-US" sz="5400" dirty="0" err="1">
                <a:solidFill>
                  <a:srgbClr val="FF0000"/>
                </a:solidFill>
                <a:latin typeface="#9Slide07 SFU Machine" panose="00000400000000000000" pitchFamily="2" charset="0"/>
              </a:rPr>
              <a:t>xã</a:t>
            </a:r>
            <a:r>
              <a:rPr lang="en-US" sz="5400" dirty="0">
                <a:solidFill>
                  <a:srgbClr val="FF0000"/>
                </a:solidFill>
                <a:latin typeface="#9Slide07 SFU Machine" panose="000004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7 SFU Machine" panose="00000400000000000000" pitchFamily="2" charset="0"/>
              </a:rPr>
              <a:t>hội</a:t>
            </a:r>
            <a:r>
              <a:rPr lang="en-US" sz="5400" dirty="0">
                <a:solidFill>
                  <a:srgbClr val="FF0000"/>
                </a:solidFill>
                <a:latin typeface="#9Slide07 SFU Machine" panose="00000400000000000000" pitchFamily="2" charset="0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9F706E-7100-A779-7E13-E4202301B8BE}"/>
              </a:ext>
            </a:extLst>
          </p:cNvPr>
          <p:cNvSpPr/>
          <p:nvPr/>
        </p:nvSpPr>
        <p:spPr>
          <a:xfrm>
            <a:off x="152400" y="152400"/>
            <a:ext cx="12192000" cy="6858000"/>
          </a:xfrm>
          <a:prstGeom prst="rect">
            <a:avLst/>
          </a:prstGeom>
          <a:noFill/>
          <a:ln w="2286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89B74A2-F4C9-6518-EA68-09589E3F4815}"/>
              </a:ext>
            </a:extLst>
          </p:cNvPr>
          <p:cNvSpPr/>
          <p:nvPr/>
        </p:nvSpPr>
        <p:spPr>
          <a:xfrm>
            <a:off x="416560" y="1477772"/>
            <a:ext cx="4978400" cy="7721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Thiên</a:t>
            </a:r>
            <a:r>
              <a:rPr lang="en-US" sz="2400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tai, </a:t>
            </a:r>
            <a:r>
              <a:rPr lang="en-US" sz="2400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chiến</a:t>
            </a:r>
            <a:r>
              <a:rPr lang="en-US" sz="2400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tranh</a:t>
            </a:r>
            <a:r>
              <a:rPr lang="en-US" sz="2400" dirty="0">
                <a:solidFill>
                  <a:schemeClr val="tx1"/>
                </a:solidFill>
                <a:latin typeface="#9Slide03 SFU Futura_07" panose="00000900000000000000" pitchFamily="2" charset="0"/>
              </a:rPr>
              <a:t>, DS </a:t>
            </a:r>
            <a:r>
              <a:rPr lang="en-US" sz="2400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tăng</a:t>
            </a:r>
            <a:endParaRPr lang="en-US" sz="2400" dirty="0">
              <a:solidFill>
                <a:schemeClr val="tx1"/>
              </a:solidFill>
              <a:latin typeface="#9Slide03 SFU Futura_07" panose="00000900000000000000" pitchFamily="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E901971-0802-E52E-EF72-35707C167B76}"/>
              </a:ext>
            </a:extLst>
          </p:cNvPr>
          <p:cNvSpPr/>
          <p:nvPr/>
        </p:nvSpPr>
        <p:spPr>
          <a:xfrm>
            <a:off x="711200" y="2982468"/>
            <a:ext cx="4683760" cy="7721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Nạn</a:t>
            </a:r>
            <a:r>
              <a:rPr lang="en-US" sz="2400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đói</a:t>
            </a:r>
            <a:r>
              <a:rPr lang="en-US" sz="2400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diễn</a:t>
            </a:r>
            <a:r>
              <a:rPr lang="en-US" sz="2400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ở </a:t>
            </a:r>
            <a:r>
              <a:rPr lang="en-US" sz="2400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nhiều</a:t>
            </a:r>
            <a:r>
              <a:rPr lang="en-US" sz="2400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quốc</a:t>
            </a:r>
            <a:r>
              <a:rPr lang="en-US" sz="2400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gia</a:t>
            </a:r>
            <a:r>
              <a:rPr lang="en-US" sz="2400" dirty="0">
                <a:solidFill>
                  <a:schemeClr val="tx1"/>
                </a:solidFill>
                <a:latin typeface="#9Slide03 SFU Futura_07" panose="000009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nhất</a:t>
            </a:r>
            <a:r>
              <a:rPr lang="en-US" sz="2400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Đông</a:t>
            </a:r>
            <a:r>
              <a:rPr lang="en-US" sz="2400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Phi.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7F61686-1C73-C1EC-A37C-70ED7FD8145D}"/>
              </a:ext>
            </a:extLst>
          </p:cNvPr>
          <p:cNvSpPr/>
          <p:nvPr/>
        </p:nvSpPr>
        <p:spPr>
          <a:xfrm>
            <a:off x="711200" y="4545838"/>
            <a:ext cx="4683760" cy="7721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Hàng</a:t>
            </a:r>
            <a:r>
              <a:rPr lang="en-US" sz="2400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triệu</a:t>
            </a:r>
            <a:r>
              <a:rPr lang="en-US" sz="2400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mỗi</a:t>
            </a:r>
            <a:r>
              <a:rPr lang="en-US" sz="2400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năm</a:t>
            </a:r>
            <a:endParaRPr lang="en-US" sz="2400" dirty="0">
              <a:solidFill>
                <a:schemeClr val="tx1"/>
              </a:solidFill>
              <a:latin typeface="#9Slide03 SFU Futura_07" panose="00000900000000000000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68E754F-BE1F-7959-5945-89DFF3C7B3F7}"/>
              </a:ext>
            </a:extLst>
          </p:cNvPr>
          <p:cNvSpPr/>
          <p:nvPr/>
        </p:nvSpPr>
        <p:spPr>
          <a:xfrm>
            <a:off x="7467600" y="2239518"/>
            <a:ext cx="4572000" cy="772160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#9Slide03 SFU Futura_07" panose="00000900000000000000" pitchFamily="2" charset="0"/>
              </a:rPr>
              <a:t>Xung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đột</a:t>
            </a:r>
            <a:r>
              <a:rPr lang="en-US" sz="2400" dirty="0">
                <a:latin typeface="#9Slide03 SFU Futura_07" panose="00000900000000000000" pitchFamily="2" charset="0"/>
              </a:rPr>
              <a:t>, </a:t>
            </a:r>
            <a:r>
              <a:rPr lang="en-US" sz="2400" dirty="0" err="1">
                <a:latin typeface="#9Slide03 SFU Futura_07" panose="00000900000000000000" pitchFamily="2" charset="0"/>
              </a:rPr>
              <a:t>khủng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hoảng</a:t>
            </a:r>
            <a:endParaRPr lang="en-US" sz="2400" dirty="0">
              <a:latin typeface="#9Slide03 SFU Futura_07" panose="00000900000000000000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533D26A-0E2B-F845-C3C2-3D73AC80E8B4}"/>
              </a:ext>
            </a:extLst>
          </p:cNvPr>
          <p:cNvSpPr/>
          <p:nvPr/>
        </p:nvSpPr>
        <p:spPr>
          <a:xfrm>
            <a:off x="7467600" y="3751072"/>
            <a:ext cx="4572000" cy="772160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#9Slide03 SFU Futura_07" panose="00000900000000000000" pitchFamily="2" charset="0"/>
              </a:rPr>
              <a:t>Kinh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tế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chậm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phát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triển</a:t>
            </a:r>
            <a:endParaRPr lang="en-US" sz="2400" dirty="0">
              <a:latin typeface="#9Slide03 SFU Futura_07" panose="00000900000000000000" pitchFamily="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571E14D-6DC2-42A6-2132-B82517A699AD}"/>
              </a:ext>
            </a:extLst>
          </p:cNvPr>
          <p:cNvSpPr/>
          <p:nvPr/>
        </p:nvSpPr>
        <p:spPr>
          <a:xfrm>
            <a:off x="7569200" y="5455920"/>
            <a:ext cx="4470400" cy="1231646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#9Slide03 SFU Futura_07" panose="00000900000000000000" pitchFamily="2" charset="0"/>
              </a:rPr>
              <a:t>Giảm</a:t>
            </a:r>
            <a:r>
              <a:rPr lang="en-US" sz="2800" dirty="0">
                <a:latin typeface="#9Slide03 SFU Futura_07" panose="00000900000000000000" pitchFamily="2" charset="0"/>
              </a:rPr>
              <a:t> </a:t>
            </a:r>
            <a:r>
              <a:rPr lang="en-US" sz="2800" dirty="0" err="1">
                <a:latin typeface="#9Slide03 SFU Futura_07" panose="00000900000000000000" pitchFamily="2" charset="0"/>
              </a:rPr>
              <a:t>sinh</a:t>
            </a:r>
            <a:r>
              <a:rPr lang="en-US" sz="2800" dirty="0">
                <a:latin typeface="#9Slide03 SFU Futura_07" panose="00000900000000000000" pitchFamily="2" charset="0"/>
              </a:rPr>
              <a:t>; </a:t>
            </a:r>
            <a:r>
              <a:rPr lang="en-US" sz="2800" dirty="0" err="1">
                <a:latin typeface="#9Slide03 SFU Futura_07" panose="00000900000000000000" pitchFamily="2" charset="0"/>
              </a:rPr>
              <a:t>phát</a:t>
            </a:r>
            <a:r>
              <a:rPr lang="en-US" sz="2800" dirty="0">
                <a:latin typeface="#9Slide03 SFU Futura_07" panose="00000900000000000000" pitchFamily="2" charset="0"/>
              </a:rPr>
              <a:t> </a:t>
            </a:r>
            <a:r>
              <a:rPr lang="en-US" sz="2800" dirty="0" err="1">
                <a:latin typeface="#9Slide03 SFU Futura_07" panose="00000900000000000000" pitchFamily="2" charset="0"/>
              </a:rPr>
              <a:t>triển</a:t>
            </a:r>
            <a:r>
              <a:rPr lang="en-US" sz="2800" dirty="0">
                <a:latin typeface="#9Slide03 SFU Futura_07" panose="00000900000000000000" pitchFamily="2" charset="0"/>
              </a:rPr>
              <a:t> NN; </a:t>
            </a:r>
            <a:r>
              <a:rPr lang="en-US" sz="2800" dirty="0" err="1">
                <a:latin typeface="#9Slide03 SFU Futura_07" panose="00000900000000000000" pitchFamily="2" charset="0"/>
              </a:rPr>
              <a:t>Cứu</a:t>
            </a:r>
            <a:r>
              <a:rPr lang="en-US" sz="2800" dirty="0">
                <a:latin typeface="#9Slide03 SFU Futura_07" panose="00000900000000000000" pitchFamily="2" charset="0"/>
              </a:rPr>
              <a:t> </a:t>
            </a:r>
            <a:r>
              <a:rPr lang="en-US" sz="2800" dirty="0" err="1">
                <a:latin typeface="#9Slide03 SFU Futura_07" panose="00000900000000000000" pitchFamily="2" charset="0"/>
              </a:rPr>
              <a:t>trợ</a:t>
            </a:r>
            <a:endParaRPr lang="en-US" sz="2800" dirty="0">
              <a:latin typeface="#9Slide03 SFU Futura_07" panose="00000900000000000000" pitchFamily="2" charset="0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A31C5A24-68DA-1997-4906-F32328F25ABB}"/>
              </a:ext>
            </a:extLst>
          </p:cNvPr>
          <p:cNvSpPr/>
          <p:nvPr/>
        </p:nvSpPr>
        <p:spPr>
          <a:xfrm>
            <a:off x="1493520" y="2397760"/>
            <a:ext cx="822960" cy="4556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3B289F99-2A41-92C7-5AB6-48E70F0FDECC}"/>
              </a:ext>
            </a:extLst>
          </p:cNvPr>
          <p:cNvSpPr/>
          <p:nvPr/>
        </p:nvSpPr>
        <p:spPr>
          <a:xfrm>
            <a:off x="3657600" y="2376424"/>
            <a:ext cx="822960" cy="4556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3AC28DAA-E700-D08A-6EF7-F14865FAF06D}"/>
              </a:ext>
            </a:extLst>
          </p:cNvPr>
          <p:cNvSpPr/>
          <p:nvPr/>
        </p:nvSpPr>
        <p:spPr>
          <a:xfrm>
            <a:off x="1493520" y="3916807"/>
            <a:ext cx="822960" cy="4556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355C5C72-ED1F-2F86-1556-358EA7A5CC84}"/>
              </a:ext>
            </a:extLst>
          </p:cNvPr>
          <p:cNvSpPr/>
          <p:nvPr/>
        </p:nvSpPr>
        <p:spPr>
          <a:xfrm>
            <a:off x="3657600" y="3895471"/>
            <a:ext cx="822960" cy="4556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8C464C2-0D24-0FB5-CAEE-3FA1164B557A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5394960" y="1863852"/>
            <a:ext cx="42164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24BAF40-E847-8DFD-6B5A-9221EEB446C6}"/>
              </a:ext>
            </a:extLst>
          </p:cNvPr>
          <p:cNvCxnSpPr/>
          <p:nvPr/>
        </p:nvCxnSpPr>
        <p:spPr>
          <a:xfrm>
            <a:off x="5394960" y="3352800"/>
            <a:ext cx="46736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3703A9C-08E8-519A-7A70-7108A0977610}"/>
              </a:ext>
            </a:extLst>
          </p:cNvPr>
          <p:cNvCxnSpPr/>
          <p:nvPr/>
        </p:nvCxnSpPr>
        <p:spPr>
          <a:xfrm>
            <a:off x="5394960" y="4931918"/>
            <a:ext cx="46736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AC729B3-E88E-05F3-E27C-D6636CEBB4A9}"/>
              </a:ext>
            </a:extLst>
          </p:cNvPr>
          <p:cNvCxnSpPr>
            <a:cxnSpLocks/>
          </p:cNvCxnSpPr>
          <p:nvPr/>
        </p:nvCxnSpPr>
        <p:spPr>
          <a:xfrm>
            <a:off x="5816600" y="1863852"/>
            <a:ext cx="45720" cy="306806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rrow: Down 23">
            <a:extLst>
              <a:ext uri="{FF2B5EF4-FFF2-40B4-BE49-F238E27FC236}">
                <a16:creationId xmlns:a16="http://schemas.microsoft.com/office/drawing/2014/main" id="{CEE2F245-05F7-EDEF-04A5-B9999F67F84E}"/>
              </a:ext>
            </a:extLst>
          </p:cNvPr>
          <p:cNvSpPr/>
          <p:nvPr/>
        </p:nvSpPr>
        <p:spPr>
          <a:xfrm>
            <a:off x="8473440" y="3146298"/>
            <a:ext cx="822960" cy="4556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FA108E55-6298-BD00-E4B7-778B8089277A}"/>
              </a:ext>
            </a:extLst>
          </p:cNvPr>
          <p:cNvSpPr/>
          <p:nvPr/>
        </p:nvSpPr>
        <p:spPr>
          <a:xfrm>
            <a:off x="10637520" y="3124962"/>
            <a:ext cx="822960" cy="4556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59448FF-11FC-BC6C-8A16-ECCAE582F227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5816600" y="2625598"/>
            <a:ext cx="1651000" cy="355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93C562A-F89A-C42D-8BE9-99C9DED267F9}"/>
              </a:ext>
            </a:extLst>
          </p:cNvPr>
          <p:cNvCxnSpPr>
            <a:cxnSpLocks/>
          </p:cNvCxnSpPr>
          <p:nvPr/>
        </p:nvCxnSpPr>
        <p:spPr>
          <a:xfrm flipV="1">
            <a:off x="5816600" y="4151884"/>
            <a:ext cx="1651000" cy="355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Arrow: Down 29">
            <a:extLst>
              <a:ext uri="{FF2B5EF4-FFF2-40B4-BE49-F238E27FC236}">
                <a16:creationId xmlns:a16="http://schemas.microsoft.com/office/drawing/2014/main" id="{DDA94115-B968-3824-C3DC-0BEE3DD46289}"/>
              </a:ext>
            </a:extLst>
          </p:cNvPr>
          <p:cNvSpPr/>
          <p:nvPr/>
        </p:nvSpPr>
        <p:spPr>
          <a:xfrm>
            <a:off x="8382000" y="4883658"/>
            <a:ext cx="822960" cy="4556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047DFD29-0B1C-596C-784A-C509908873D6}"/>
              </a:ext>
            </a:extLst>
          </p:cNvPr>
          <p:cNvSpPr/>
          <p:nvPr/>
        </p:nvSpPr>
        <p:spPr>
          <a:xfrm>
            <a:off x="10546080" y="4862322"/>
            <a:ext cx="822960" cy="4556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Bent 31">
            <a:extLst>
              <a:ext uri="{FF2B5EF4-FFF2-40B4-BE49-F238E27FC236}">
                <a16:creationId xmlns:a16="http://schemas.microsoft.com/office/drawing/2014/main" id="{EB932386-C845-FAEE-906D-33CF8C5F3EE2}"/>
              </a:ext>
            </a:extLst>
          </p:cNvPr>
          <p:cNvSpPr/>
          <p:nvPr/>
        </p:nvSpPr>
        <p:spPr>
          <a:xfrm flipV="1">
            <a:off x="3195320" y="5549519"/>
            <a:ext cx="3921760" cy="77216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050" name="Picture 2" descr="Population - Free people icons">
            <a:extLst>
              <a:ext uri="{FF2B5EF4-FFF2-40B4-BE49-F238E27FC236}">
                <a16:creationId xmlns:a16="http://schemas.microsoft.com/office/drawing/2014/main" id="{BF9FD26E-193A-B611-B32C-B4D5CDC5F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762" y="436372"/>
            <a:ext cx="1574038" cy="157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opulation - Free people icons">
            <a:extLst>
              <a:ext uri="{FF2B5EF4-FFF2-40B4-BE49-F238E27FC236}">
                <a16:creationId xmlns:a16="http://schemas.microsoft.com/office/drawing/2014/main" id="{1B52226B-562A-5523-3332-D254ABEF1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828" y="5388356"/>
            <a:ext cx="1466343" cy="146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oor credit score icon simple style Royalty Free Vector">
            <a:extLst>
              <a:ext uri="{FF2B5EF4-FFF2-40B4-BE49-F238E27FC236}">
                <a16:creationId xmlns:a16="http://schemas.microsoft.com/office/drawing/2014/main" id="{70DE96C4-2B68-5F73-A3C3-E8D4B5316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2"/>
          <a:stretch/>
        </p:blipFill>
        <p:spPr bwMode="auto">
          <a:xfrm>
            <a:off x="6000368" y="1276462"/>
            <a:ext cx="1237744" cy="120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usiness, crisis, down, economy, financial, market, recession icon -  Download on Iconfinder">
            <a:extLst>
              <a:ext uri="{FF2B5EF4-FFF2-40B4-BE49-F238E27FC236}">
                <a16:creationId xmlns:a16="http://schemas.microsoft.com/office/drawing/2014/main" id="{54E55EF5-ABEA-357F-63AF-B3BA57E2C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160" y="2717800"/>
            <a:ext cx="1270000" cy="1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Young Men Got A Good Idea Stock Illustration - Download Image Now - Adult,  Adults Only, Asian and Indian Ethnicities - iStock">
            <a:extLst>
              <a:ext uri="{FF2B5EF4-FFF2-40B4-BE49-F238E27FC236}">
                <a16:creationId xmlns:a16="http://schemas.microsoft.com/office/drawing/2014/main" id="{7EE39BFC-7AB8-08FD-EB9E-352DD4041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247" y="4386961"/>
            <a:ext cx="1493393" cy="149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Writing - Free social media icons">
            <a:extLst>
              <a:ext uri="{FF2B5EF4-FFF2-40B4-BE49-F238E27FC236}">
                <a16:creationId xmlns:a16="http://schemas.microsoft.com/office/drawing/2014/main" id="{3DA17008-35EC-198B-ED08-2DC2CDC3E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66" y="328041"/>
            <a:ext cx="940054" cy="94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2" descr="Writing - Free social media icons">
            <a:extLst>
              <a:ext uri="{FF2B5EF4-FFF2-40B4-BE49-F238E27FC236}">
                <a16:creationId xmlns:a16="http://schemas.microsoft.com/office/drawing/2014/main" id="{4F1ACACE-DF41-C735-9CD6-7BFC9A303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288" y="293497"/>
            <a:ext cx="940054" cy="94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209E8539-B337-07BA-8FEB-0BC7330EB715}"/>
              </a:ext>
            </a:extLst>
          </p:cNvPr>
          <p:cNvSpPr/>
          <p:nvPr/>
        </p:nvSpPr>
        <p:spPr>
          <a:xfrm>
            <a:off x="7604570" y="1295654"/>
            <a:ext cx="2159254" cy="62103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#9Slide03 SFU Futura_07" panose="00000900000000000000" pitchFamily="2" charset="0"/>
              </a:rPr>
              <a:t>b. </a:t>
            </a:r>
            <a:r>
              <a:rPr lang="en-US" sz="3200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Nạn</a:t>
            </a:r>
            <a:r>
              <a:rPr lang="en-US" sz="3200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đói</a:t>
            </a:r>
            <a:endParaRPr lang="en-US" sz="3200" dirty="0">
              <a:solidFill>
                <a:schemeClr val="tx1"/>
              </a:solidFill>
              <a:latin typeface="#9Slide03 SFU Futura_07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26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4" grpId="0" animBg="1"/>
      <p:bldP spid="25" grpId="0" animBg="1"/>
      <p:bldP spid="30" grpId="0" animBg="1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650D18B-F9E1-AE19-5B57-3F4EEF3AB29D}"/>
              </a:ext>
            </a:extLst>
          </p:cNvPr>
          <p:cNvSpPr txBox="1"/>
          <p:nvPr/>
        </p:nvSpPr>
        <p:spPr>
          <a:xfrm>
            <a:off x="375294" y="1117454"/>
            <a:ext cx="7527279" cy="57405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vi-VN" sz="28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Hàng triệu </a:t>
            </a:r>
            <a:r>
              <a:rPr lang="vi-VN" sz="28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người ở các nước thuộc vùng Sừng châu Phi, gồm Kenya, </a:t>
            </a:r>
            <a:r>
              <a:rPr lang="vi-VN" sz="2800" b="0" i="0" u="sng" dirty="0">
                <a:solidFill>
                  <a:srgbClr val="133F6A"/>
                </a:solidFill>
                <a:effectLst/>
                <a:latin typeface="Roboto" panose="02000000000000000000" pitchFamily="2" charset="0"/>
                <a:hlinkClick r:id="rId2"/>
              </a:rPr>
              <a:t>Somalia và Ethiopia</a:t>
            </a:r>
            <a:r>
              <a:rPr lang="vi-VN" sz="28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, đang đối mặt với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nạn đói</a:t>
            </a:r>
            <a:r>
              <a:rPr lang="vi-VN" sz="28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.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vi-VN" sz="28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Nguyên nhân là do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lượng mưa </a:t>
            </a:r>
            <a:r>
              <a:rPr lang="vi-VN" sz="28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trong 4 mùa liên tiếp ở mức thấp, trong khi dự báo mùa mưa trong tháng 10 và 11 tới nhiều khả năng không thể thay đổi tình hình. </a:t>
            </a:r>
            <a:endParaRPr lang="en-US" sz="2800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vi-VN" sz="28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Kết luận trên nêu rõ đây là đợt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hạn hán </a:t>
            </a:r>
            <a:r>
              <a:rPr lang="vi-VN" sz="28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chưa từng xảy ra trong ít nhất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40 </a:t>
            </a:r>
            <a:r>
              <a:rPr lang="vi-VN" sz="28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năm qua và mùa mưa từ tháng 3 đến tháng 5/2022 có thể là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khô hạn nhất </a:t>
            </a:r>
            <a:r>
              <a:rPr lang="vi-VN" sz="28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từ trước đến nay.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F5D3F9A-81A5-0982-67EE-A37A25A00B6C}"/>
              </a:ext>
            </a:extLst>
          </p:cNvPr>
          <p:cNvSpPr txBox="1">
            <a:spLocks/>
          </p:cNvSpPr>
          <p:nvPr/>
        </p:nvSpPr>
        <p:spPr>
          <a:xfrm>
            <a:off x="841248" y="256032"/>
            <a:ext cx="6778752" cy="10149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>
                <a:solidFill>
                  <a:srgbClr val="FF0000"/>
                </a:solidFill>
                <a:latin typeface="#9Slide07 SFU Machine" panose="00000400000000000000" pitchFamily="2" charset="0"/>
              </a:rPr>
              <a:t>Em</a:t>
            </a:r>
            <a:r>
              <a:rPr lang="en-US" sz="5400" dirty="0">
                <a:solidFill>
                  <a:srgbClr val="FF0000"/>
                </a:solidFill>
                <a:latin typeface="#9Slide07 SFU Machine" panose="000004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7 SFU Machine" panose="00000400000000000000" pitchFamily="2" charset="0"/>
              </a:rPr>
              <a:t>có</a:t>
            </a:r>
            <a:r>
              <a:rPr lang="en-US" sz="5400" dirty="0">
                <a:solidFill>
                  <a:srgbClr val="FF0000"/>
                </a:solidFill>
                <a:latin typeface="#9Slide07 SFU Machine" panose="000004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7 SFU Machine" panose="00000400000000000000" pitchFamily="2" charset="0"/>
              </a:rPr>
              <a:t>biết</a:t>
            </a:r>
            <a:r>
              <a:rPr lang="en-US" sz="5400" dirty="0">
                <a:solidFill>
                  <a:srgbClr val="FF0000"/>
                </a:solidFill>
                <a:latin typeface="#9Slide07 SFU Machine" panose="00000400000000000000" pitchFamily="2" charset="0"/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E7A44C-0537-E5F3-D7F3-C85F010A2300}"/>
              </a:ext>
            </a:extLst>
          </p:cNvPr>
          <p:cNvSpPr/>
          <p:nvPr/>
        </p:nvSpPr>
        <p:spPr>
          <a:xfrm>
            <a:off x="111760" y="110998"/>
            <a:ext cx="12039600" cy="6858000"/>
          </a:xfrm>
          <a:prstGeom prst="rect">
            <a:avLst/>
          </a:prstGeom>
          <a:noFill/>
          <a:ln w="2286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ừng châu Phi – Wikipedia tiếng Việt">
            <a:extLst>
              <a:ext uri="{FF2B5EF4-FFF2-40B4-BE49-F238E27FC236}">
                <a16:creationId xmlns:a16="http://schemas.microsoft.com/office/drawing/2014/main" id="{5FB63097-AC65-7CFB-9EDC-2BACCFEB6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614" y="470671"/>
            <a:ext cx="3914131" cy="391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ùng Sừng châu Phi hứng chịu hạn hán tồi tệ nhất trong nhiều thập kỷ | Môi  trường | Vietnam+ (VietnamPlus)">
            <a:extLst>
              <a:ext uri="{FF2B5EF4-FFF2-40B4-BE49-F238E27FC236}">
                <a16:creationId xmlns:a16="http://schemas.microsoft.com/office/drawing/2014/main" id="{4CC76E1E-67EC-491B-DFC4-8CABB9D71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142" y="4551680"/>
            <a:ext cx="3914131" cy="195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740B77-BB90-29DC-F1AB-C6932F8E9B1F}"/>
              </a:ext>
            </a:extLst>
          </p:cNvPr>
          <p:cNvSpPr txBox="1"/>
          <p:nvPr/>
        </p:nvSpPr>
        <p:spPr>
          <a:xfrm>
            <a:off x="9270063" y="2516108"/>
            <a:ext cx="2572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1800" b="1" i="0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Roboto" panose="02000000000000000000" pitchFamily="2" charset="0"/>
              </a:rPr>
              <a:t>vùng Sừng châu Phi</a:t>
            </a:r>
            <a:endParaRPr lang="en-US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92900692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06C88AF-CCD3-B63B-A4F1-9E7966F27B1C}"/>
              </a:ext>
            </a:extLst>
          </p:cNvPr>
          <p:cNvSpPr txBox="1">
            <a:spLocks/>
          </p:cNvSpPr>
          <p:nvPr/>
        </p:nvSpPr>
        <p:spPr>
          <a:xfrm>
            <a:off x="841248" y="256032"/>
            <a:ext cx="10506456" cy="10149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FF0000"/>
                </a:solidFill>
                <a:latin typeface="#9Slide07 SFU Machine" panose="00000400000000000000" pitchFamily="2" charset="0"/>
              </a:rPr>
              <a:t>1. </a:t>
            </a:r>
            <a:r>
              <a:rPr lang="en-US" sz="5400" dirty="0" err="1">
                <a:solidFill>
                  <a:srgbClr val="FF0000"/>
                </a:solidFill>
                <a:latin typeface="#9Slide07 SFU Machine" panose="00000400000000000000" pitchFamily="2" charset="0"/>
              </a:rPr>
              <a:t>vấn</a:t>
            </a:r>
            <a:r>
              <a:rPr lang="en-US" sz="5400" dirty="0">
                <a:solidFill>
                  <a:srgbClr val="FF0000"/>
                </a:solidFill>
                <a:latin typeface="#9Slide07 SFU Machine" panose="000004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7 SFU Machine" panose="00000400000000000000" pitchFamily="2" charset="0"/>
              </a:rPr>
              <a:t>đề</a:t>
            </a:r>
            <a:r>
              <a:rPr lang="en-US" sz="5400" dirty="0">
                <a:solidFill>
                  <a:srgbClr val="FF0000"/>
                </a:solidFill>
                <a:latin typeface="#9Slide07 SFU Machine" panose="000004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7 SFU Machine" panose="00000400000000000000" pitchFamily="2" charset="0"/>
              </a:rPr>
              <a:t>dân</a:t>
            </a:r>
            <a:r>
              <a:rPr lang="en-US" sz="5400" dirty="0">
                <a:solidFill>
                  <a:srgbClr val="FF0000"/>
                </a:solidFill>
                <a:latin typeface="#9Slide07 SFU Machine" panose="000004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7 SFU Machine" panose="00000400000000000000" pitchFamily="2" charset="0"/>
              </a:rPr>
              <a:t>cư</a:t>
            </a:r>
            <a:r>
              <a:rPr lang="en-US" sz="5400" dirty="0">
                <a:solidFill>
                  <a:srgbClr val="FF0000"/>
                </a:solidFill>
                <a:latin typeface="#9Slide07 SFU Machine" panose="00000400000000000000" pitchFamily="2" charset="0"/>
              </a:rPr>
              <a:t>, </a:t>
            </a:r>
            <a:r>
              <a:rPr lang="en-US" sz="5400" dirty="0" err="1">
                <a:solidFill>
                  <a:srgbClr val="FF0000"/>
                </a:solidFill>
                <a:latin typeface="#9Slide07 SFU Machine" panose="00000400000000000000" pitchFamily="2" charset="0"/>
              </a:rPr>
              <a:t>xã</a:t>
            </a:r>
            <a:r>
              <a:rPr lang="en-US" sz="5400" dirty="0">
                <a:solidFill>
                  <a:srgbClr val="FF0000"/>
                </a:solidFill>
                <a:latin typeface="#9Slide07 SFU Machine" panose="000004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7 SFU Machine" panose="00000400000000000000" pitchFamily="2" charset="0"/>
              </a:rPr>
              <a:t>hội</a:t>
            </a:r>
            <a:r>
              <a:rPr lang="en-US" sz="5400" dirty="0">
                <a:solidFill>
                  <a:srgbClr val="FF0000"/>
                </a:solidFill>
                <a:latin typeface="#9Slide07 SFU Machine" panose="00000400000000000000" pitchFamily="2" charset="0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9F706E-7100-A779-7E13-E4202301B8BE}"/>
              </a:ext>
            </a:extLst>
          </p:cNvPr>
          <p:cNvSpPr/>
          <p:nvPr/>
        </p:nvSpPr>
        <p:spPr>
          <a:xfrm>
            <a:off x="111760" y="110998"/>
            <a:ext cx="12039600" cy="6858000"/>
          </a:xfrm>
          <a:prstGeom prst="rect">
            <a:avLst/>
          </a:prstGeom>
          <a:noFill/>
          <a:ln w="2286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89B74A2-F4C9-6518-EA68-09589E3F4815}"/>
              </a:ext>
            </a:extLst>
          </p:cNvPr>
          <p:cNvSpPr/>
          <p:nvPr/>
        </p:nvSpPr>
        <p:spPr>
          <a:xfrm>
            <a:off x="416560" y="1477772"/>
            <a:ext cx="4978400" cy="7721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Mâu</a:t>
            </a:r>
            <a:r>
              <a:rPr lang="en-US" sz="2400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thuẫn</a:t>
            </a:r>
            <a:r>
              <a:rPr lang="en-US" sz="2400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tôn</a:t>
            </a:r>
            <a:r>
              <a:rPr lang="en-US" sz="2400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giáo</a:t>
            </a:r>
            <a:r>
              <a:rPr lang="en-US" sz="2400" dirty="0">
                <a:solidFill>
                  <a:schemeClr val="tx1"/>
                </a:solidFill>
                <a:latin typeface="#9Slide03 SFU Futura_07" panose="000009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chính</a:t>
            </a:r>
            <a:r>
              <a:rPr lang="en-US" sz="2400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trị</a:t>
            </a:r>
            <a:r>
              <a:rPr lang="en-US" sz="2400" dirty="0">
                <a:solidFill>
                  <a:schemeClr val="tx1"/>
                </a:solidFill>
                <a:latin typeface="#9Slide03 SFU Futura_07" panose="00000900000000000000" pitchFamily="2" charset="0"/>
              </a:rPr>
              <a:t>…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E901971-0802-E52E-EF72-35707C167B76}"/>
              </a:ext>
            </a:extLst>
          </p:cNvPr>
          <p:cNvSpPr/>
          <p:nvPr/>
        </p:nvSpPr>
        <p:spPr>
          <a:xfrm>
            <a:off x="711200" y="2982468"/>
            <a:ext cx="4683760" cy="7721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#9Slide03 SFU Futura_07" panose="00000900000000000000" pitchFamily="2" charset="0"/>
              </a:rPr>
              <a:t>XUNG ĐỘT, CHIẾN TRANH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7F61686-1C73-C1EC-A37C-70ED7FD8145D}"/>
              </a:ext>
            </a:extLst>
          </p:cNvPr>
          <p:cNvSpPr/>
          <p:nvPr/>
        </p:nvSpPr>
        <p:spPr>
          <a:xfrm>
            <a:off x="711200" y="4545838"/>
            <a:ext cx="4683760" cy="7721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Diễn</a:t>
            </a:r>
            <a:r>
              <a:rPr lang="en-US" sz="2400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nhiều</a:t>
            </a:r>
            <a:r>
              <a:rPr lang="en-US" sz="2400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nơi</a:t>
            </a:r>
            <a:r>
              <a:rPr lang="en-US" sz="2400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ở </a:t>
            </a:r>
            <a:r>
              <a:rPr lang="en-US" sz="2400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châu</a:t>
            </a:r>
            <a:r>
              <a:rPr lang="en-US" sz="2400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Phi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68E754F-BE1F-7959-5945-89DFF3C7B3F7}"/>
              </a:ext>
            </a:extLst>
          </p:cNvPr>
          <p:cNvSpPr/>
          <p:nvPr/>
        </p:nvSpPr>
        <p:spPr>
          <a:xfrm>
            <a:off x="7467600" y="2239518"/>
            <a:ext cx="4470400" cy="772160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#9Slide03 SFU Futura_07" panose="00000900000000000000" pitchFamily="2" charset="0"/>
              </a:rPr>
              <a:t>Đất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nước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bị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tàn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phá</a:t>
            </a:r>
            <a:endParaRPr lang="en-US" sz="2400" dirty="0">
              <a:latin typeface="#9Slide03 SFU Futura_07" panose="00000900000000000000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533D26A-0E2B-F845-C3C2-3D73AC80E8B4}"/>
              </a:ext>
            </a:extLst>
          </p:cNvPr>
          <p:cNvSpPr/>
          <p:nvPr/>
        </p:nvSpPr>
        <p:spPr>
          <a:xfrm>
            <a:off x="7467600" y="3751072"/>
            <a:ext cx="4470400" cy="772160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#9Slide03 SFU Futura_07" panose="00000900000000000000" pitchFamily="2" charset="0"/>
              </a:rPr>
              <a:t>Di </a:t>
            </a:r>
            <a:r>
              <a:rPr lang="en-US" sz="2400" dirty="0" err="1">
                <a:latin typeface="#9Slide03 SFU Futura_07" panose="00000900000000000000" pitchFamily="2" charset="0"/>
              </a:rPr>
              <a:t>cư</a:t>
            </a:r>
            <a:r>
              <a:rPr lang="en-US" sz="2400" dirty="0">
                <a:latin typeface="#9Slide03 SFU Futura_07" panose="00000900000000000000" pitchFamily="2" charset="0"/>
              </a:rPr>
              <a:t>, </a:t>
            </a:r>
            <a:r>
              <a:rPr lang="en-US" sz="2400" dirty="0" err="1">
                <a:latin typeface="#9Slide03 SFU Futura_07" panose="00000900000000000000" pitchFamily="2" charset="0"/>
              </a:rPr>
              <a:t>thiệt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hại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kinh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tế</a:t>
            </a:r>
            <a:r>
              <a:rPr lang="en-US" sz="2400" dirty="0">
                <a:latin typeface="#9Slide03 SFU Futura_07" panose="00000900000000000000" pitchFamily="2" charset="0"/>
              </a:rPr>
              <a:t>…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571E14D-6DC2-42A6-2132-B82517A699AD}"/>
              </a:ext>
            </a:extLst>
          </p:cNvPr>
          <p:cNvSpPr/>
          <p:nvPr/>
        </p:nvSpPr>
        <p:spPr>
          <a:xfrm>
            <a:off x="7569200" y="5455920"/>
            <a:ext cx="4368800" cy="1231646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#9Slide03 SFU Futura_07" panose="00000900000000000000" pitchFamily="2" charset="0"/>
              </a:rPr>
              <a:t>GIẢI PHÁP HÒA BÌNH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A31C5A24-68DA-1997-4906-F32328F25ABB}"/>
              </a:ext>
            </a:extLst>
          </p:cNvPr>
          <p:cNvSpPr/>
          <p:nvPr/>
        </p:nvSpPr>
        <p:spPr>
          <a:xfrm>
            <a:off x="1493520" y="2397760"/>
            <a:ext cx="822960" cy="4556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3B289F99-2A41-92C7-5AB6-48E70F0FDECC}"/>
              </a:ext>
            </a:extLst>
          </p:cNvPr>
          <p:cNvSpPr/>
          <p:nvPr/>
        </p:nvSpPr>
        <p:spPr>
          <a:xfrm>
            <a:off x="3657600" y="2376424"/>
            <a:ext cx="822960" cy="4556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3AC28DAA-E700-D08A-6EF7-F14865FAF06D}"/>
              </a:ext>
            </a:extLst>
          </p:cNvPr>
          <p:cNvSpPr/>
          <p:nvPr/>
        </p:nvSpPr>
        <p:spPr>
          <a:xfrm>
            <a:off x="1493520" y="3916807"/>
            <a:ext cx="822960" cy="4556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355C5C72-ED1F-2F86-1556-358EA7A5CC84}"/>
              </a:ext>
            </a:extLst>
          </p:cNvPr>
          <p:cNvSpPr/>
          <p:nvPr/>
        </p:nvSpPr>
        <p:spPr>
          <a:xfrm>
            <a:off x="3657600" y="3895471"/>
            <a:ext cx="822960" cy="4556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8C464C2-0D24-0FB5-CAEE-3FA1164B557A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5394960" y="1863852"/>
            <a:ext cx="42164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24BAF40-E847-8DFD-6B5A-9221EEB446C6}"/>
              </a:ext>
            </a:extLst>
          </p:cNvPr>
          <p:cNvCxnSpPr/>
          <p:nvPr/>
        </p:nvCxnSpPr>
        <p:spPr>
          <a:xfrm>
            <a:off x="5394960" y="3352800"/>
            <a:ext cx="46736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3703A9C-08E8-519A-7A70-7108A0977610}"/>
              </a:ext>
            </a:extLst>
          </p:cNvPr>
          <p:cNvCxnSpPr/>
          <p:nvPr/>
        </p:nvCxnSpPr>
        <p:spPr>
          <a:xfrm>
            <a:off x="5394960" y="4931918"/>
            <a:ext cx="46736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AC729B3-E88E-05F3-E27C-D6636CEBB4A9}"/>
              </a:ext>
            </a:extLst>
          </p:cNvPr>
          <p:cNvCxnSpPr>
            <a:cxnSpLocks/>
          </p:cNvCxnSpPr>
          <p:nvPr/>
        </p:nvCxnSpPr>
        <p:spPr>
          <a:xfrm>
            <a:off x="5816600" y="1863852"/>
            <a:ext cx="45720" cy="306806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rrow: Down 23">
            <a:extLst>
              <a:ext uri="{FF2B5EF4-FFF2-40B4-BE49-F238E27FC236}">
                <a16:creationId xmlns:a16="http://schemas.microsoft.com/office/drawing/2014/main" id="{CEE2F245-05F7-EDEF-04A5-B9999F67F84E}"/>
              </a:ext>
            </a:extLst>
          </p:cNvPr>
          <p:cNvSpPr/>
          <p:nvPr/>
        </p:nvSpPr>
        <p:spPr>
          <a:xfrm>
            <a:off x="8473440" y="3146298"/>
            <a:ext cx="822960" cy="4556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FA108E55-6298-BD00-E4B7-778B8089277A}"/>
              </a:ext>
            </a:extLst>
          </p:cNvPr>
          <p:cNvSpPr/>
          <p:nvPr/>
        </p:nvSpPr>
        <p:spPr>
          <a:xfrm>
            <a:off x="10637520" y="3124962"/>
            <a:ext cx="822960" cy="4556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59448FF-11FC-BC6C-8A16-ECCAE582F227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5816600" y="2625598"/>
            <a:ext cx="1651000" cy="355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93C562A-F89A-C42D-8BE9-99C9DED267F9}"/>
              </a:ext>
            </a:extLst>
          </p:cNvPr>
          <p:cNvCxnSpPr>
            <a:cxnSpLocks/>
          </p:cNvCxnSpPr>
          <p:nvPr/>
        </p:nvCxnSpPr>
        <p:spPr>
          <a:xfrm flipV="1">
            <a:off x="5816600" y="4151884"/>
            <a:ext cx="1651000" cy="355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Arrow: Down 29">
            <a:extLst>
              <a:ext uri="{FF2B5EF4-FFF2-40B4-BE49-F238E27FC236}">
                <a16:creationId xmlns:a16="http://schemas.microsoft.com/office/drawing/2014/main" id="{DDA94115-B968-3824-C3DC-0BEE3DD46289}"/>
              </a:ext>
            </a:extLst>
          </p:cNvPr>
          <p:cNvSpPr/>
          <p:nvPr/>
        </p:nvSpPr>
        <p:spPr>
          <a:xfrm>
            <a:off x="8382000" y="4883658"/>
            <a:ext cx="822960" cy="4556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047DFD29-0B1C-596C-784A-C509908873D6}"/>
              </a:ext>
            </a:extLst>
          </p:cNvPr>
          <p:cNvSpPr/>
          <p:nvPr/>
        </p:nvSpPr>
        <p:spPr>
          <a:xfrm>
            <a:off x="10546080" y="4862322"/>
            <a:ext cx="822960" cy="4556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Bent 31">
            <a:extLst>
              <a:ext uri="{FF2B5EF4-FFF2-40B4-BE49-F238E27FC236}">
                <a16:creationId xmlns:a16="http://schemas.microsoft.com/office/drawing/2014/main" id="{EB932386-C845-FAEE-906D-33CF8C5F3EE2}"/>
              </a:ext>
            </a:extLst>
          </p:cNvPr>
          <p:cNvSpPr/>
          <p:nvPr/>
        </p:nvSpPr>
        <p:spPr>
          <a:xfrm flipV="1">
            <a:off x="3195320" y="5549519"/>
            <a:ext cx="3921760" cy="77216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050" name="Picture 2" descr="Population - Free people icons">
            <a:extLst>
              <a:ext uri="{FF2B5EF4-FFF2-40B4-BE49-F238E27FC236}">
                <a16:creationId xmlns:a16="http://schemas.microsoft.com/office/drawing/2014/main" id="{BF9FD26E-193A-B611-B32C-B4D5CDC5F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762" y="436372"/>
            <a:ext cx="1574038" cy="157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opulation - Free people icons">
            <a:extLst>
              <a:ext uri="{FF2B5EF4-FFF2-40B4-BE49-F238E27FC236}">
                <a16:creationId xmlns:a16="http://schemas.microsoft.com/office/drawing/2014/main" id="{1B52226B-562A-5523-3332-D254ABEF1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828" y="5336413"/>
            <a:ext cx="1466343" cy="146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oor credit score icon simple style Royalty Free Vector">
            <a:extLst>
              <a:ext uri="{FF2B5EF4-FFF2-40B4-BE49-F238E27FC236}">
                <a16:creationId xmlns:a16="http://schemas.microsoft.com/office/drawing/2014/main" id="{70DE96C4-2B68-5F73-A3C3-E8D4B5316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2"/>
          <a:stretch/>
        </p:blipFill>
        <p:spPr bwMode="auto">
          <a:xfrm>
            <a:off x="6000368" y="1276462"/>
            <a:ext cx="1237744" cy="120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usiness, crisis, down, economy, financial, market, recession icon -  Download on Iconfinder">
            <a:extLst>
              <a:ext uri="{FF2B5EF4-FFF2-40B4-BE49-F238E27FC236}">
                <a16:creationId xmlns:a16="http://schemas.microsoft.com/office/drawing/2014/main" id="{54E55EF5-ABEA-357F-63AF-B3BA57E2C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160" y="2717800"/>
            <a:ext cx="1270000" cy="1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Young Men Got A Good Idea Stock Illustration - Download Image Now - Adult,  Adults Only, Asian and Indian Ethnicities - iStock">
            <a:extLst>
              <a:ext uri="{FF2B5EF4-FFF2-40B4-BE49-F238E27FC236}">
                <a16:creationId xmlns:a16="http://schemas.microsoft.com/office/drawing/2014/main" id="{7EE39BFC-7AB8-08FD-EB9E-352DD4041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247" y="4386961"/>
            <a:ext cx="1493393" cy="149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Writing - Free social media icons">
            <a:extLst>
              <a:ext uri="{FF2B5EF4-FFF2-40B4-BE49-F238E27FC236}">
                <a16:creationId xmlns:a16="http://schemas.microsoft.com/office/drawing/2014/main" id="{3DA17008-35EC-198B-ED08-2DC2CDC3E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66" y="328041"/>
            <a:ext cx="940054" cy="94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2" descr="Writing - Free social media icons">
            <a:extLst>
              <a:ext uri="{FF2B5EF4-FFF2-40B4-BE49-F238E27FC236}">
                <a16:creationId xmlns:a16="http://schemas.microsoft.com/office/drawing/2014/main" id="{4F1ACACE-DF41-C735-9CD6-7BFC9A303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288" y="293497"/>
            <a:ext cx="940054" cy="94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209E8539-B337-07BA-8FEB-0BC7330EB715}"/>
              </a:ext>
            </a:extLst>
          </p:cNvPr>
          <p:cNvSpPr/>
          <p:nvPr/>
        </p:nvSpPr>
        <p:spPr>
          <a:xfrm>
            <a:off x="7604570" y="1233551"/>
            <a:ext cx="2159254" cy="77685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#9Slide03 SFU Futura_07" panose="00000900000000000000" pitchFamily="2" charset="0"/>
              </a:rPr>
              <a:t>c. </a:t>
            </a:r>
            <a:r>
              <a:rPr lang="en-US" sz="2400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Xung</a:t>
            </a:r>
            <a:r>
              <a:rPr lang="en-US" sz="2400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đột</a:t>
            </a:r>
            <a:r>
              <a:rPr lang="en-US" sz="2400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quân</a:t>
            </a:r>
            <a:r>
              <a:rPr lang="en-US" sz="2400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sự</a:t>
            </a:r>
            <a:endParaRPr lang="en-US" sz="2400" dirty="0">
              <a:solidFill>
                <a:schemeClr val="tx1"/>
              </a:solidFill>
              <a:latin typeface="#9Slide03 SFU Futura_07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15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4" grpId="0" animBg="1"/>
      <p:bldP spid="25" grpId="0" animBg="1"/>
      <p:bldP spid="30" grpId="0" animBg="1"/>
      <p:bldP spid="31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80DDF70-2728-003D-16B3-B1EA34CFD0BF}"/>
              </a:ext>
            </a:extLst>
          </p:cNvPr>
          <p:cNvSpPr txBox="1"/>
          <p:nvPr/>
        </p:nvSpPr>
        <p:spPr>
          <a:xfrm>
            <a:off x="4367462" y="409074"/>
            <a:ext cx="728010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i="0" dirty="0">
                <a:solidFill>
                  <a:srgbClr val="484848"/>
                </a:solidFill>
                <a:effectLst/>
                <a:latin typeface="#9Slide05 Claudia" pitchFamily="2" charset="0"/>
              </a:rPr>
              <a:t>Trong nửa đầu năm 2017, các cuộc xung đột, bạo lực và thiên tai trên toàn châu Phi đã buộc khoảng 15.000 người phải rời bỏ nhà cửa mỗi ngày.</a:t>
            </a:r>
            <a:endParaRPr lang="en-US" sz="3200" b="1" dirty="0">
              <a:latin typeface="#9Slide05 Claudia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FAC9CF9-CE41-0E97-3B1A-0993CDFD534C}"/>
              </a:ext>
            </a:extLst>
          </p:cNvPr>
          <p:cNvSpPr txBox="1">
            <a:spLocks/>
          </p:cNvSpPr>
          <p:nvPr/>
        </p:nvSpPr>
        <p:spPr>
          <a:xfrm>
            <a:off x="544428" y="556822"/>
            <a:ext cx="3510214" cy="15126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#9Slide07 SFU Machine" panose="00000400000000000000" pitchFamily="2" charset="0"/>
              </a:rPr>
              <a:t>Em</a:t>
            </a:r>
            <a:r>
              <a:rPr lang="en-US" sz="6000" dirty="0">
                <a:solidFill>
                  <a:srgbClr val="FF0000"/>
                </a:solidFill>
                <a:latin typeface="#9Slide07 SFU Machine" panose="00000400000000000000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7 SFU Machine" panose="00000400000000000000" pitchFamily="2" charset="0"/>
              </a:rPr>
              <a:t>có</a:t>
            </a:r>
            <a:r>
              <a:rPr lang="en-US" sz="6000" dirty="0">
                <a:solidFill>
                  <a:srgbClr val="FF0000"/>
                </a:solidFill>
                <a:latin typeface="#9Slide07 SFU Machine" panose="00000400000000000000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7 SFU Machine" panose="00000400000000000000" pitchFamily="2" charset="0"/>
              </a:rPr>
              <a:t>biết</a:t>
            </a:r>
            <a:r>
              <a:rPr lang="en-US" sz="6000" dirty="0">
                <a:solidFill>
                  <a:srgbClr val="FF0000"/>
                </a:solidFill>
                <a:latin typeface="#9Slide07 SFU Machine" panose="00000400000000000000" pitchFamily="2" charset="0"/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5DBCBD-03B1-F14A-AB3F-2EFCFBC557B9}"/>
              </a:ext>
            </a:extLst>
          </p:cNvPr>
          <p:cNvSpPr/>
          <p:nvPr/>
        </p:nvSpPr>
        <p:spPr>
          <a:xfrm>
            <a:off x="111760" y="110998"/>
            <a:ext cx="12039600" cy="6858000"/>
          </a:xfrm>
          <a:prstGeom prst="rect">
            <a:avLst/>
          </a:prstGeom>
          <a:noFill/>
          <a:ln w="2286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59913C-4757-7F6D-08D5-D0BF72296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428" y="1978734"/>
            <a:ext cx="11198393" cy="480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41074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80DDF70-2728-003D-16B3-B1EA34CFD0BF}"/>
              </a:ext>
            </a:extLst>
          </p:cNvPr>
          <p:cNvSpPr txBox="1"/>
          <p:nvPr/>
        </p:nvSpPr>
        <p:spPr>
          <a:xfrm>
            <a:off x="5546558" y="462228"/>
            <a:ext cx="620929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 err="1">
                <a:solidFill>
                  <a:srgbClr val="0070C0"/>
                </a:solidFill>
                <a:effectLst/>
                <a:latin typeface="#9Slide03 Roboto Bold" panose="02000000000000000000" pitchFamily="2" charset="0"/>
                <a:ea typeface="#9Slide03 Roboto Bold" panose="02000000000000000000" pitchFamily="2" charset="0"/>
              </a:rPr>
              <a:t>Hoàn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#9Slide03 Roboto Bold" panose="02000000000000000000" pitchFamily="2" charset="0"/>
                <a:ea typeface="#9Slide03 Roboto Bold" panose="02000000000000000000" pitchFamily="2" charset="0"/>
              </a:rPr>
              <a:t>thiện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#9Slide03 Roboto Bold" panose="02000000000000000000" pitchFamily="2" charset="0"/>
                <a:ea typeface="#9Slide03 Roboto Bold" panose="02000000000000000000" pitchFamily="2" charset="0"/>
              </a:rPr>
              <a:t>sơ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#9Slide03 Roboto Bold" panose="02000000000000000000" pitchFamily="2" charset="0"/>
                <a:ea typeface="#9Slide03 Roboto Bold" panose="02000000000000000000" pitchFamily="2" charset="0"/>
              </a:rPr>
              <a:t>đồ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#9Slide03 Roboto Bold" panose="02000000000000000000" pitchFamily="2" charset="0"/>
                <a:ea typeface="#9Slide03 Roboto Bold" panose="02000000000000000000" pitchFamily="2" charset="0"/>
              </a:rPr>
              <a:t>tư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#9Slide03 Roboto Bold" panose="02000000000000000000" pitchFamily="2" charset="0"/>
                <a:ea typeface="#9Slide03 Roboto Bold" panose="02000000000000000000" pitchFamily="2" charset="0"/>
              </a:rPr>
              <a:t>duy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#9Slide03 Roboto Bold" panose="02000000000000000000" pitchFamily="2" charset="0"/>
                <a:ea typeface="#9Slide03 Roboto Bold" panose="02000000000000000000" pitchFamily="2" charset="0"/>
              </a:rPr>
              <a:t>về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#9Slide03 Roboto Bold" panose="02000000000000000000" pitchFamily="2" charset="0"/>
                <a:ea typeface="#9Slide03 Roboto Bold" panose="02000000000000000000" pitchFamily="2" charset="0"/>
              </a:rPr>
              <a:t>chủ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#9Slide03 Roboto Bold" panose="02000000000000000000" pitchFamily="2" charset="0"/>
                <a:ea typeface="#9Slide03 Roboto Bold" panose="02000000000000000000" pitchFamily="2" charset="0"/>
              </a:rPr>
              <a:t>đề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</a:p>
          <a:p>
            <a:pPr algn="ctr"/>
            <a:r>
              <a:rPr lang="en-US" sz="2800" b="1" i="0" dirty="0">
                <a:solidFill>
                  <a:srgbClr val="0070C0"/>
                </a:solidFill>
                <a:effectLst/>
                <a:latin typeface="#9Slide03 Roboto Bold" panose="02000000000000000000" pitchFamily="2" charset="0"/>
                <a:ea typeface="#9Slide03 Roboto Bold" panose="02000000000000000000" pitchFamily="2" charset="0"/>
              </a:rPr>
              <a:t>DÂN CƯ XÃ HỘI CHÂU PHI</a:t>
            </a:r>
            <a:endParaRPr lang="en-US" sz="2800" b="1" dirty="0">
              <a:solidFill>
                <a:srgbClr val="0070C0"/>
              </a:solidFill>
              <a:latin typeface="#9Slide03 Roboto Bold" panose="02000000000000000000" pitchFamily="2" charset="0"/>
              <a:ea typeface="#9Slide03 Roboto Bold" panose="02000000000000000000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FAC9CF9-CE41-0E97-3B1A-0993CDFD534C}"/>
              </a:ext>
            </a:extLst>
          </p:cNvPr>
          <p:cNvSpPr txBox="1">
            <a:spLocks/>
          </p:cNvSpPr>
          <p:nvPr/>
        </p:nvSpPr>
        <p:spPr>
          <a:xfrm>
            <a:off x="288758" y="409074"/>
            <a:ext cx="5257800" cy="15126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solidFill>
                  <a:srgbClr val="FF0000"/>
                </a:solidFill>
                <a:latin typeface="#9Slide07 SFU Machine" panose="00000400000000000000" pitchFamily="2" charset="0"/>
              </a:rPr>
              <a:t>THỬ THÁCH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5DBCBD-03B1-F14A-AB3F-2EFCFBC557B9}"/>
              </a:ext>
            </a:extLst>
          </p:cNvPr>
          <p:cNvSpPr/>
          <p:nvPr/>
        </p:nvSpPr>
        <p:spPr>
          <a:xfrm>
            <a:off x="111760" y="110998"/>
            <a:ext cx="12039600" cy="6858000"/>
          </a:xfrm>
          <a:prstGeom prst="rect">
            <a:avLst/>
          </a:prstGeom>
          <a:noFill/>
          <a:ln w="2286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CE33DF-B90E-48EC-CBA7-C6960CF5D4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597" y="1732513"/>
            <a:ext cx="7918618" cy="4920307"/>
          </a:xfrm>
          <a:prstGeom prst="rect">
            <a:avLst/>
          </a:prstGeom>
        </p:spPr>
      </p:pic>
      <p:pic>
        <p:nvPicPr>
          <p:cNvPr id="10" name="5 Minute Timer (Nho)">
            <a:hlinkClick r:id="" action="ppaction://media"/>
            <a:extLst>
              <a:ext uri="{FF2B5EF4-FFF2-40B4-BE49-F238E27FC236}">
                <a16:creationId xmlns:a16="http://schemas.microsoft.com/office/drawing/2014/main" id="{7B699C15-BDAF-5978-EB05-FD9BE21C07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15072" y="4812553"/>
            <a:ext cx="2540200" cy="14277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51E910-D5AC-1D5D-2CF2-6A4D4FF3E291}"/>
              </a:ext>
            </a:extLst>
          </p:cNvPr>
          <p:cNvSpPr txBox="1"/>
          <p:nvPr/>
        </p:nvSpPr>
        <p:spPr>
          <a:xfrm>
            <a:off x="8126415" y="1836821"/>
            <a:ext cx="379298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n-US" sz="2800" b="1" i="0" dirty="0" err="1">
                <a:solidFill>
                  <a:srgbClr val="7030A0"/>
                </a:solidFill>
                <a:effectLst/>
                <a:latin typeface="#9Slide03 Roboto Bold" panose="02000000000000000000" pitchFamily="2" charset="0"/>
                <a:ea typeface="#9Slide03 Roboto Bold" panose="02000000000000000000" pitchFamily="2" charset="0"/>
              </a:rPr>
              <a:t>Thời</a:t>
            </a:r>
            <a:r>
              <a:rPr lang="en-US" sz="2800" b="1" i="0" dirty="0">
                <a:solidFill>
                  <a:srgbClr val="7030A0"/>
                </a:solidFill>
                <a:effectLst/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800" b="1" i="0" dirty="0" err="1">
                <a:solidFill>
                  <a:srgbClr val="7030A0"/>
                </a:solidFill>
                <a:effectLst/>
                <a:latin typeface="#9Slide03 Roboto Bold" panose="02000000000000000000" pitchFamily="2" charset="0"/>
                <a:ea typeface="#9Slide03 Roboto Bold" panose="02000000000000000000" pitchFamily="2" charset="0"/>
              </a:rPr>
              <a:t>gian</a:t>
            </a:r>
            <a:r>
              <a:rPr lang="en-US" sz="2800" b="1" i="0" dirty="0">
                <a:solidFill>
                  <a:srgbClr val="7030A0"/>
                </a:solidFill>
                <a:effectLst/>
                <a:latin typeface="#9Slide03 Roboto Bold" panose="02000000000000000000" pitchFamily="2" charset="0"/>
                <a:ea typeface="#9Slide03 Roboto Bold" panose="02000000000000000000" pitchFamily="2" charset="0"/>
              </a:rPr>
              <a:t>: 5 </a:t>
            </a:r>
            <a:r>
              <a:rPr lang="en-US" sz="2800" b="1" i="0" dirty="0" err="1">
                <a:solidFill>
                  <a:srgbClr val="7030A0"/>
                </a:solidFill>
                <a:effectLst/>
                <a:latin typeface="#9Slide03 Roboto Bold" panose="02000000000000000000" pitchFamily="2" charset="0"/>
                <a:ea typeface="#9Slide03 Roboto Bold" panose="02000000000000000000" pitchFamily="2" charset="0"/>
              </a:rPr>
              <a:t>phút</a:t>
            </a:r>
            <a:endParaRPr lang="en-US" sz="2800" b="1" i="0" dirty="0">
              <a:solidFill>
                <a:srgbClr val="7030A0"/>
              </a:solidFill>
              <a:effectLst/>
              <a:latin typeface="#9Slide03 Roboto Bold" panose="02000000000000000000" pitchFamily="2" charset="0"/>
              <a:ea typeface="#9Slide03 Roboto Bold" panose="02000000000000000000" pitchFamily="2" charset="0"/>
            </a:endParaRPr>
          </a:p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n-US" sz="2800" b="1" dirty="0" err="1">
                <a:solidFill>
                  <a:srgbClr val="7030A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Đại</a:t>
            </a:r>
            <a:r>
              <a:rPr lang="en-US" sz="2800" b="1" dirty="0">
                <a:solidFill>
                  <a:srgbClr val="7030A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diện</a:t>
            </a:r>
            <a:r>
              <a:rPr lang="en-US" sz="2800" b="1" dirty="0">
                <a:solidFill>
                  <a:srgbClr val="7030A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ngẫu</a:t>
            </a:r>
            <a:r>
              <a:rPr lang="en-US" sz="2800" b="1" dirty="0">
                <a:solidFill>
                  <a:srgbClr val="7030A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nhiên</a:t>
            </a:r>
            <a:endParaRPr lang="en-US" sz="2800" b="1" dirty="0">
              <a:solidFill>
                <a:srgbClr val="7030A0"/>
              </a:solidFill>
              <a:latin typeface="#9Slide03 Roboto Bold" panose="02000000000000000000" pitchFamily="2" charset="0"/>
              <a:ea typeface="#9Slide03 Roboto Bold" panose="02000000000000000000" pitchFamily="2" charset="0"/>
            </a:endParaRPr>
          </a:p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n-US" sz="2800" b="1" dirty="0" err="1">
                <a:solidFill>
                  <a:srgbClr val="7030A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Bốc</a:t>
            </a:r>
            <a:r>
              <a:rPr lang="en-US" sz="2800" b="1" dirty="0">
                <a:solidFill>
                  <a:srgbClr val="7030A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thăm</a:t>
            </a:r>
            <a:r>
              <a:rPr lang="en-US" sz="2800" b="1" dirty="0">
                <a:solidFill>
                  <a:srgbClr val="7030A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nội</a:t>
            </a:r>
            <a:r>
              <a:rPr lang="en-US" sz="2800" b="1" dirty="0">
                <a:solidFill>
                  <a:srgbClr val="7030A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dung</a:t>
            </a:r>
          </a:p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n-US" sz="2800" b="1" dirty="0" err="1">
                <a:solidFill>
                  <a:srgbClr val="7030A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Hoàn</a:t>
            </a:r>
            <a:r>
              <a:rPr lang="en-US" sz="2800" b="1" dirty="0">
                <a:solidFill>
                  <a:srgbClr val="7030A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thiện</a:t>
            </a:r>
            <a:r>
              <a:rPr lang="en-US" sz="2800" b="1" dirty="0">
                <a:solidFill>
                  <a:srgbClr val="7030A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vẽ</a:t>
            </a:r>
            <a:r>
              <a:rPr lang="en-US" sz="2800" b="1" dirty="0">
                <a:solidFill>
                  <a:srgbClr val="7030A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icon</a:t>
            </a:r>
          </a:p>
        </p:txBody>
      </p:sp>
    </p:spTree>
    <p:extLst>
      <p:ext uri="{BB962C8B-B14F-4D97-AF65-F5344CB8AC3E}">
        <p14:creationId xmlns:p14="http://schemas.microsoft.com/office/powerpoint/2010/main" val="19795648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09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534</Words>
  <Application>Microsoft Office PowerPoint</Application>
  <PresentationFormat>Widescreen</PresentationFormat>
  <Paragraphs>92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#9Slide03 Roboto Bold</vt:lpstr>
      <vt:lpstr>#9Slide03 SFU Futura_07</vt:lpstr>
      <vt:lpstr>#9Slide05 Claudia</vt:lpstr>
      <vt:lpstr>#9Slide05 SVNClementine</vt:lpstr>
      <vt:lpstr>#9Slide06 SVNBruselo Script</vt:lpstr>
      <vt:lpstr>#9Slide07 IcielBC Cubano Normal</vt:lpstr>
      <vt:lpstr>#9Slide07 SFU Machine</vt:lpstr>
      <vt:lpstr>Arial</vt:lpstr>
      <vt:lpstr>Arial</vt:lpstr>
      <vt:lpstr>Calibri</vt:lpstr>
      <vt:lpstr>Calibri Light</vt:lpstr>
      <vt:lpstr>Roboto</vt:lpstr>
      <vt:lpstr>Wingdings</vt:lpstr>
      <vt:lpstr>Office Theme</vt:lpstr>
      <vt:lpstr>THỬ TÀI CHUYÊN GIA – ĐẶT TÊN CHO ẢNH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Đây là cái gì?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Chí Tuấn Nguyễn</dc:creator>
  <cp:lastModifiedBy>Admin</cp:lastModifiedBy>
  <cp:revision>22</cp:revision>
  <dcterms:created xsi:type="dcterms:W3CDTF">2022-07-31T14:10:31Z</dcterms:created>
  <dcterms:modified xsi:type="dcterms:W3CDTF">2026-01-11T15:25:36Z</dcterms:modified>
</cp:coreProperties>
</file>