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6" r:id="rId3"/>
    <p:sldId id="259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93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CC00"/>
    <a:srgbClr val="00FF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6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E8F72-9BA3-4929-AD62-952C44115D57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15BF2-2FA4-4D5D-806E-52B1382DA9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20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7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2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1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8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9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8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8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8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8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17" Type="http://schemas.openxmlformats.org/officeDocument/2006/relationships/slide" Target="slide2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microsoft.com/office/2007/relationships/hdphoto" Target="../media/hdphoto3.wdp"/><Relationship Id="rId19" Type="http://schemas.openxmlformats.org/officeDocument/2006/relationships/image" Target="../media/image9.pn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26" Type="http://schemas.microsoft.com/office/2007/relationships/hdphoto" Target="../media/hdphoto13.wdp"/><Relationship Id="rId3" Type="http://schemas.openxmlformats.org/officeDocument/2006/relationships/image" Target="../media/image11.png"/><Relationship Id="rId21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slide" Target="slide4.xml"/><Relationship Id="rId17" Type="http://schemas.openxmlformats.org/officeDocument/2006/relationships/slide" Target="slide3.xml"/><Relationship Id="rId25" Type="http://schemas.openxmlformats.org/officeDocument/2006/relationships/image" Target="../media/image23.png"/><Relationship Id="rId2" Type="http://schemas.openxmlformats.org/officeDocument/2006/relationships/image" Target="../media/image10.jpeg"/><Relationship Id="rId16" Type="http://schemas.openxmlformats.org/officeDocument/2006/relationships/slide" Target="slide6.xml"/><Relationship Id="rId20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22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microsoft.com/office/2007/relationships/hdphoto" Target="../media/hdphoto14.wdp"/><Relationship Id="rId10" Type="http://schemas.openxmlformats.org/officeDocument/2006/relationships/image" Target="../media/image15.png"/><Relationship Id="rId19" Type="http://schemas.openxmlformats.org/officeDocument/2006/relationships/image" Target="../media/image19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5.xml"/><Relationship Id="rId22" Type="http://schemas.microsoft.com/office/2007/relationships/hdphoto" Target="../media/hdphoto12.wdp"/><Relationship Id="rId27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01071" y="2624886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3850" y="148662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046882" y="211286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94" y="3410355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94" y="1735555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713117"/>
            <a:ext cx="41148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667000" y="471605"/>
            <a:ext cx="33528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5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  <a:endParaRPr lang="en-US" sz="35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4" y="1965789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57151"/>
            <a:ext cx="5562600" cy="4526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934200" y="228601"/>
            <a:ext cx="2057400" cy="36493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lnSpc>
                <a:spcPct val="150000"/>
              </a:lnSpc>
              <a:spcBef>
                <a:spcPts val="1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Các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đường nối liền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điểm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cực Bắc và Nam trên bề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m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ặ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t qu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ả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 địa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cầu là những đường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gì?</a:t>
            </a:r>
            <a:endParaRPr lang="en-US" altLang="en-US" sz="22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 flipH="1" flipV="1">
            <a:off x="2286001" y="3028950"/>
            <a:ext cx="5029199" cy="22860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flipH="1" flipV="1">
            <a:off x="5181597" y="2686050"/>
            <a:ext cx="2133602" cy="57150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H="1" flipV="1">
            <a:off x="4038599" y="2743200"/>
            <a:ext cx="3352801" cy="51435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7315200" y="3086100"/>
            <a:ext cx="12954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 tuyến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 animBg="1"/>
      <p:bldP spid="11275" grpId="1" animBg="1"/>
      <p:bldP spid="11278" grpId="0" animBg="1"/>
      <p:bldP spid="21" grpId="0" animBg="1"/>
      <p:bldP spid="22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8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a. Kinh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800" y="1822450"/>
            <a:ext cx="86106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b="1" dirty="0" smtClean="0">
                <a:latin typeface="Times New Roman" pitchFamily="18" charset="0"/>
                <a:cs typeface="Times New Roman" pitchFamily="18" charset="0"/>
              </a:rPr>
              <a:t>- Kinh tuyến là nửa đường tròn nối cực Bắc với cực Nam, có độ dài bằng nhau.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7150"/>
            <a:ext cx="6019800" cy="50863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638800" y="342900"/>
            <a:ext cx="3276600" cy="11101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Đường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kinh tuyến gốc là kinh tuyến bao nhiêu độ?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638800" y="285750"/>
            <a:ext cx="3276600" cy="11101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500"/>
              </a:spcBef>
              <a:buClr>
                <a:srgbClr val="000066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Xác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định trên hình vẽ đường kinh tuyến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gốc.</a:t>
            </a:r>
            <a:endParaRPr lang="en-US" altLang="en-US" sz="22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8AC766A3-C8D0-4F07-8185-D8661EFAA148}"/>
              </a:ext>
            </a:extLst>
          </p:cNvPr>
          <p:cNvCxnSpPr>
            <a:cxnSpLocks/>
          </p:cNvCxnSpPr>
          <p:nvPr/>
        </p:nvCxnSpPr>
        <p:spPr>
          <a:xfrm rot="5400000">
            <a:off x="1067594" y="2723356"/>
            <a:ext cx="4114800" cy="15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 bwMode="auto">
          <a:xfrm>
            <a:off x="2819400" y="4494312"/>
            <a:ext cx="685800" cy="6491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Time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2400" y="1885950"/>
            <a:ext cx="4724400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b="1" dirty="0" smtClean="0">
                <a:latin typeface="Times New Roman" pitchFamily="18" charset="0"/>
                <a:cs typeface="Times New Roman" pitchFamily="18" charset="0"/>
              </a:rPr>
              <a:t>- Kinh tuyến gốc được đánh số 0.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7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1524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a. Kinh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7151"/>
            <a:ext cx="5943600" cy="4526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2667794" y="2533054"/>
            <a:ext cx="838200" cy="1191"/>
          </a:xfrm>
          <a:prstGeom prst="line">
            <a:avLst/>
          </a:prstGeom>
          <a:noFill/>
          <a:ln w="3810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4953000" y="4171950"/>
            <a:ext cx="1828800" cy="457200"/>
          </a:xfrm>
          <a:prstGeom prst="rect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 tuyến đông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04800" y="4000500"/>
            <a:ext cx="1524000" cy="476250"/>
          </a:xfrm>
          <a:prstGeom prst="rect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 tuyến tây</a:t>
            </a: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H="1" flipV="1">
            <a:off x="4262439" y="3654029"/>
            <a:ext cx="1304925" cy="464344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V="1">
            <a:off x="914400" y="3425429"/>
            <a:ext cx="1143000" cy="578644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6248400" y="228600"/>
            <a:ext cx="2667000" cy="16180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á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đị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 c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á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kinh tuy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ến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kinh tuy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ến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tây?</a:t>
            </a:r>
            <a:endParaRPr lang="en-US" alt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8AC766A3-C8D0-4F07-8185-D8661EFAA148}"/>
              </a:ext>
            </a:extLst>
          </p:cNvPr>
          <p:cNvCxnSpPr>
            <a:cxnSpLocks/>
          </p:cNvCxnSpPr>
          <p:nvPr/>
        </p:nvCxnSpPr>
        <p:spPr>
          <a:xfrm rot="5400000">
            <a:off x="1239044" y="2475706"/>
            <a:ext cx="3771900" cy="15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05994" y="2247304"/>
            <a:ext cx="914400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9594" y="2190154"/>
            <a:ext cx="914400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71" grpId="0" animBg="1"/>
      <p:bldP spid="11272" grpId="0" animBg="1"/>
      <p:bldP spid="11273" grpId="0" animBg="1"/>
      <p:bldP spid="11274" grpId="0" animBg="1"/>
      <p:bldP spid="20" grpId="0" animBg="1"/>
      <p:bldP spid="20" grpId="1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9700" y="1758950"/>
            <a:ext cx="85344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b="1" dirty="0" smtClean="0">
                <a:latin typeface="Times New Roman" pitchFamily="18" charset="0"/>
                <a:cs typeface="Times New Roman" pitchFamily="18" charset="0"/>
              </a:rPr>
              <a:t>- Kinh tuyến gốc chia quả địa cầu thành nửa cầu Đông và nửa cầu Tây.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7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1270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a. Kinh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15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9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6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extBox 19"/>
          <p:cNvSpPr txBox="1"/>
          <p:nvPr/>
        </p:nvSpPr>
        <p:spPr>
          <a:xfrm>
            <a:off x="1905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b. Vĩ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/>
          <a:srcRect r="-4546" b="8511"/>
          <a:stretch>
            <a:fillRect/>
          </a:stretch>
        </p:blipFill>
        <p:spPr bwMode="auto">
          <a:xfrm>
            <a:off x="76200" y="63103"/>
            <a:ext cx="5562600" cy="5080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1676400" y="2057400"/>
            <a:ext cx="3043238" cy="17145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1600200" y="2114550"/>
            <a:ext cx="1752600" cy="1196579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257800" y="228601"/>
            <a:ext cx="3733800" cy="16180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2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vòng tròn trên quả địa cầu vuông góc với các kinh tuyến là những đường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gì?</a:t>
            </a:r>
            <a:endParaRPr lang="en-US" alt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1524000" y="2057400"/>
            <a:ext cx="762000" cy="2286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533400" y="1885950"/>
            <a:ext cx="12954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 tuyến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 animBg="1"/>
      <p:bldP spid="13323" grpId="0" animBg="1"/>
      <p:bldP spid="13324" grpId="0" animBg="1"/>
      <p:bldP spid="13324" grpId="1" animBg="1"/>
      <p:bldP spid="13326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2400" y="1885950"/>
            <a:ext cx="8458200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- Vĩ tuyến là những đường tròn vuông góc với các kinh tuyến.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17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8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2032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b. Vĩ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/>
          <a:srcRect r="-4546" b="8511"/>
          <a:stretch>
            <a:fillRect/>
          </a:stretch>
        </p:blipFill>
        <p:spPr bwMode="auto">
          <a:xfrm>
            <a:off x="304800" y="63103"/>
            <a:ext cx="5715000" cy="5080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752600" y="2457450"/>
            <a:ext cx="12954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Xích đạo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5562600" y="285750"/>
            <a:ext cx="3352800" cy="10493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ts val="1250"/>
              </a:spcBef>
              <a:buClr>
                <a:srgbClr val="9966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xích đạo là đường như thế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nào?</a:t>
            </a:r>
            <a:endParaRPr lang="en-US" alt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485900" y="2876550"/>
            <a:ext cx="3810000" cy="1588"/>
          </a:xfrm>
          <a:prstGeom prst="line">
            <a:avLst/>
          </a:prstGeom>
          <a:noFill/>
          <a:ln w="38100" cap="flat" cmpd="sng" algn="ctr">
            <a:solidFill>
              <a:srgbClr val="CCFF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Oval 8"/>
          <p:cNvSpPr/>
          <p:nvPr/>
        </p:nvSpPr>
        <p:spPr bwMode="auto">
          <a:xfrm>
            <a:off x="4953000" y="2571750"/>
            <a:ext cx="762000" cy="649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Time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52400" y="2971800"/>
            <a:ext cx="1447800" cy="4381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 tuyến gốc</a:t>
            </a: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1447800" y="2857500"/>
            <a:ext cx="838200" cy="292894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20" grpId="0" animBg="1"/>
      <p:bldP spid="20" grpId="1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628650"/>
            <a:ext cx="10515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2092325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98763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10" y="3158873"/>
            <a:ext cx="1748090" cy="17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2199928"/>
            <a:ext cx="1981200" cy="23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5" y="3239351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55575" y="-952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97881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3306763"/>
            <a:ext cx="2114550" cy="16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19350"/>
            <a:ext cx="2114550" cy="23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5" y="3306763"/>
            <a:ext cx="131844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441478" y="3669791"/>
            <a:ext cx="1271299" cy="11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41" y="3568011"/>
            <a:ext cx="1082215" cy="10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8521" y="3038202"/>
            <a:ext cx="1934468" cy="189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48" y="2724150"/>
            <a:ext cx="2806952" cy="28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" y="-42369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94000" y="1818887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361324" y="2109855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  <a:endParaRPr lang="en-US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374431" y="2406372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11"/>
            <a:ext cx="1322475" cy="6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2400" y="1885950"/>
            <a:ext cx="8077200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- Vĩ tuyến gốc được đánh số 0</a:t>
            </a:r>
            <a:r>
              <a:rPr lang="en-US" sz="2200" b="1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, còn gọi là đường Xích đạo.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17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8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228600" y="1492250"/>
            <a:ext cx="269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b. Vĩ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/>
          <a:srcRect r="-4546" b="8511"/>
          <a:stretch>
            <a:fillRect/>
          </a:stretch>
        </p:blipFill>
        <p:spPr bwMode="auto">
          <a:xfrm>
            <a:off x="76200" y="63103"/>
            <a:ext cx="6400800" cy="5080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4572000" y="1123950"/>
            <a:ext cx="16002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 tuyến Bắc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838200" y="4229100"/>
            <a:ext cx="16002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 tuyến Nam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4719639" y="1371600"/>
            <a:ext cx="1304925" cy="85725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1600200" y="3311129"/>
            <a:ext cx="1752600" cy="921544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6324600" y="165100"/>
            <a:ext cx="2692400" cy="16180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250"/>
              </a:spcBef>
              <a:buClr>
                <a:srgbClr val="000066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 trên hình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vĩ tuyến Bắc và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Nam.</a:t>
            </a:r>
            <a:endParaRPr lang="en-US" alt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358900" y="2857500"/>
            <a:ext cx="4356100" cy="19050"/>
          </a:xfrm>
          <a:prstGeom prst="line">
            <a:avLst/>
          </a:prstGeom>
          <a:noFill/>
          <a:ln w="38100" cap="flat" cmpd="sng" algn="ctr">
            <a:solidFill>
              <a:srgbClr val="CCFF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3962400" y="2571750"/>
            <a:ext cx="1588" cy="514350"/>
          </a:xfrm>
          <a:prstGeom prst="line">
            <a:avLst/>
          </a:prstGeom>
          <a:noFill/>
          <a:ln w="3810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352800" y="3028950"/>
            <a:ext cx="12954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vi-VN" alt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352800" y="2343150"/>
            <a:ext cx="12954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animBg="1"/>
      <p:bldP spid="13321" grpId="0" animBg="1"/>
      <p:bldP spid="13322" grpId="0" animBg="1"/>
      <p:bldP spid="13323" grpId="0" animBg="1"/>
      <p:bldP spid="19" grpId="0" animBg="1"/>
      <p:bldP spid="19" grpId="1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28600" y="1809750"/>
            <a:ext cx="8534400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- Vĩ tuyến gốc chia quả địa cầu thành nửa cầu Bắc và nửa cầu Nam.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 dirty="0">
                  <a:latin typeface="Times New Roman" pitchFamily="18" charset="0"/>
                </a:rPr>
                <a:t>TIẾT </a:t>
              </a:r>
              <a:r>
                <a:rPr lang="en-US" sz="2400" b="1" dirty="0" smtClean="0">
                  <a:latin typeface="Times New Roman" pitchFamily="18" charset="0"/>
                </a:rPr>
                <a:t> </a:t>
              </a:r>
              <a:r>
                <a:rPr lang="en-US" sz="2400" b="1" dirty="0">
                  <a:latin typeface="Times New Roman" pitchFamily="18" charset="0"/>
                </a:rPr>
                <a:t>– BÀI </a:t>
              </a:r>
              <a:r>
                <a:rPr lang="en-US" sz="24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400" b="1" dirty="0" smtClean="0">
                  <a:latin typeface="Times New Roman" pitchFamily="18" charset="0"/>
                </a:rPr>
                <a:t>TỌA ĐỘ ĐỊA LÍ </a:t>
              </a:r>
              <a:endParaRPr lang="en-US" sz="2400" b="1" dirty="0">
                <a:latin typeface="Times New Roman" pitchFamily="18" charset="0"/>
              </a:endParaRPr>
            </a:p>
          </p:txBody>
        </p:sp>
        <p:grpSp>
          <p:nvGrpSpPr>
            <p:cNvPr id="17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8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4064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b. Vĩ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 bwMode="auto">
          <a:xfrm rot="5400000">
            <a:off x="2609850" y="3257352"/>
            <a:ext cx="3771900" cy="1588"/>
          </a:xfrm>
          <a:prstGeom prst="line">
            <a:avLst/>
          </a:prstGeom>
          <a:noFill/>
          <a:ln w="3810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943600" y="1352550"/>
            <a:ext cx="2057400" cy="430887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Kinh tuyến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0600" y="1581150"/>
            <a:ext cx="2057400" cy="430887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Vĩ tuyến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500" y="2120613"/>
            <a:ext cx="4343400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Vĩ tuyến là những đường tròn vuông góc với các kinh tuyến.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Vĩ tuyến gốc được đánh số 0</a:t>
            </a:r>
            <a:r>
              <a:rPr lang="en-US" sz="20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còn gọi là đường Xích đạo.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Vĩ tuyến gốc chia quả địa cầu thành nửa cầu Bắc và nửa cầu Nam.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8200" y="1657350"/>
            <a:ext cx="426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Kinh tuyến là nửa đường tròn nối cực Bắc với cực Nam, có độ dài bằng nhau.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Kinh tuyến gốc: đánh số 0.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Kinh tuyến gốc chia quả địa cầu thành nửa cầu Đông và nửa cầu Tây.</a:t>
            </a:r>
            <a:endParaRPr lang="en-US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00" y="11366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23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7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24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001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FADCDCB-031B-46E7-8CA9-C75B0EC01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00" t="20296" r="38083" b="26667"/>
          <a:stretch/>
        </p:blipFill>
        <p:spPr>
          <a:xfrm>
            <a:off x="4526768" y="1231900"/>
            <a:ext cx="4541032" cy="3886200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16" name="AutoShape 65"/>
          <p:cNvSpPr>
            <a:spLocks noChangeArrowheads="1"/>
          </p:cNvSpPr>
          <p:nvPr/>
        </p:nvSpPr>
        <p:spPr bwMode="auto">
          <a:xfrm>
            <a:off x="4724400" y="2889250"/>
            <a:ext cx="304800" cy="228600"/>
          </a:xfrm>
          <a:prstGeom prst="star8">
            <a:avLst>
              <a:gd name="adj" fmla="val 382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53000" y="2660650"/>
            <a:ext cx="3810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60093"/>
                </a:solidFill>
              </a:rPr>
              <a:t>C</a:t>
            </a:r>
            <a:endParaRPr lang="en-US" b="1" dirty="0">
              <a:solidFill>
                <a:srgbClr val="D60093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16BED55-C97F-4F3B-8848-9D56335DD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3" t="37186" r="66750" b="53475"/>
          <a:stretch/>
        </p:blipFill>
        <p:spPr>
          <a:xfrm>
            <a:off x="76200" y="1733550"/>
            <a:ext cx="1277316" cy="63569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381000" y="2571750"/>
            <a:ext cx="3962400" cy="1047210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 C n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ằm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trên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kinh tuyến và vĩ tuyến bao nhiêu?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" y="2571750"/>
            <a:ext cx="4267200" cy="600164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hiểu kinh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là gì? Vĩ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là gì?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23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7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24" name="Picture 9" descr="TRAIDAT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 descr="ringwrlmed2_b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9" grpId="0" animBg="1"/>
      <p:bldP spid="19" grpId="1" animBg="1"/>
      <p:bldP spid="21" grpId="0" animBg="1"/>
      <p:bldP spid="2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1657350"/>
            <a:ext cx="83820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200" b="1" dirty="0" smtClean="0">
                <a:latin typeface="Times New Roman" pitchFamily="18" charset="0"/>
                <a:cs typeface="Times New Roman" pitchFamily="18" charset="0"/>
              </a:rPr>
              <a:t>Kinh độ của một điểm là khoảng cách tính bằng độ từ kinh tuyến gốc đến kinh tuyến đi qua điểm đó.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600" y="2647950"/>
            <a:ext cx="83820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200" b="1" dirty="0" smtClean="0">
                <a:latin typeface="Times New Roman" pitchFamily="18" charset="0"/>
                <a:cs typeface="Times New Roman" pitchFamily="18" charset="0"/>
              </a:rPr>
              <a:t>- Vĩ độ của một điểm là khoảng cách tính bằng độ từ Xích đạo đến vĩ tuyến đi qua điểm đó.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2001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15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9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6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FADCDCB-031B-46E7-8CA9-C75B0EC01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00" t="20296" r="38083" b="26667"/>
          <a:stretch/>
        </p:blipFill>
        <p:spPr>
          <a:xfrm>
            <a:off x="4602969" y="1257300"/>
            <a:ext cx="4541031" cy="3886200"/>
          </a:xfrm>
          <a:prstGeom prst="rect">
            <a:avLst/>
          </a:prstGeom>
        </p:spPr>
      </p:pic>
      <p:sp>
        <p:nvSpPr>
          <p:cNvPr id="16" name="AutoShape 65"/>
          <p:cNvSpPr>
            <a:spLocks noChangeArrowheads="1"/>
          </p:cNvSpPr>
          <p:nvPr/>
        </p:nvSpPr>
        <p:spPr bwMode="auto">
          <a:xfrm>
            <a:off x="4800600" y="2914650"/>
            <a:ext cx="304800" cy="228600"/>
          </a:xfrm>
          <a:prstGeom prst="star8">
            <a:avLst>
              <a:gd name="adj" fmla="val 382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2686050"/>
            <a:ext cx="3810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60093"/>
                </a:solidFill>
              </a:rPr>
              <a:t>C</a:t>
            </a:r>
            <a:endParaRPr lang="en-US" b="1" dirty="0">
              <a:solidFill>
                <a:srgbClr val="D6009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2647950"/>
            <a:ext cx="4038600" cy="1555041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Nơi giao nhau giữa vĩ độ và kinh độ của một điểm được gọi là gì?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16BED55-C97F-4F3B-8848-9D56335DD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3" t="37186" r="66750" b="53475"/>
          <a:stretch/>
        </p:blipFill>
        <p:spPr>
          <a:xfrm>
            <a:off x="0" y="1885950"/>
            <a:ext cx="1277316" cy="63569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12001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22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6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23" name="Picture 9" descr="TRAIDAT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0" descr="ringwrlmed2_b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1581150"/>
            <a:ext cx="83820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200" b="1" dirty="0" smtClean="0">
                <a:latin typeface="Times New Roman" pitchFamily="18" charset="0"/>
                <a:cs typeface="Times New Roman" pitchFamily="18" charset="0"/>
              </a:rPr>
              <a:t>Kinh độ và vĩ độ của một điểm được gọi chung là toạ độ địa lí của điểm đó.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xmlns="" id="{7DC7EAD3-EBD3-4D46-AEB9-E9F98B386C23}"/>
              </a:ext>
            </a:extLst>
          </p:cNvPr>
          <p:cNvSpPr/>
          <p:nvPr/>
        </p:nvSpPr>
        <p:spPr>
          <a:xfrm>
            <a:off x="1447800" y="3333750"/>
            <a:ext cx="228600" cy="622140"/>
          </a:xfrm>
          <a:prstGeom prst="leftBrace">
            <a:avLst/>
          </a:prstGeom>
          <a:ln w="412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0C6D6C9-2DE8-4B81-BAA8-F3C5099C6D3A}"/>
              </a:ext>
            </a:extLst>
          </p:cNvPr>
          <p:cNvSpPr txBox="1"/>
          <p:nvPr/>
        </p:nvSpPr>
        <p:spPr>
          <a:xfrm>
            <a:off x="1752600" y="3105150"/>
            <a:ext cx="91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vĩ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5D4E43-6218-4A77-9642-15B88E59400E}"/>
              </a:ext>
            </a:extLst>
          </p:cNvPr>
          <p:cNvSpPr txBox="1"/>
          <p:nvPr/>
        </p:nvSpPr>
        <p:spPr>
          <a:xfrm>
            <a:off x="1752600" y="373380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latin typeface="Times New Roman" pitchFamily="18" charset="0"/>
                <a:cs typeface="Times New Roman" pitchFamily="18" charset="0"/>
              </a:rPr>
              <a:t>kinh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3448050"/>
            <a:ext cx="60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2800350"/>
            <a:ext cx="6477000" cy="539378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 viết toạ độ địa lí của một điểm như thế nào?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8600" y="2476500"/>
            <a:ext cx="4572000" cy="5393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fr-FR" sz="2200" b="1" dirty="0" smtClean="0">
                <a:latin typeface="Times New Roman" pitchFamily="18" charset="0"/>
                <a:cs typeface="Times New Roman" pitchFamily="18" charset="0"/>
              </a:rPr>
              <a:t> Cách viết: A (vĩ độ, kinh độ) hoặc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9700" y="11112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23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7" name="Rectangle 26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25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12" grpId="0"/>
      <p:bldP spid="13" grpId="0"/>
      <p:bldP spid="16" grpId="0"/>
      <p:bldP spid="18" grpId="0" animBg="1"/>
      <p:bldP spid="18" grpId="1" animBg="1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E4BDDCB-DFD8-40FA-9DAD-4D9CECBBD3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17" t="25778" r="42000" b="21482"/>
          <a:stretch/>
        </p:blipFill>
        <p:spPr>
          <a:xfrm>
            <a:off x="4724399" y="1257300"/>
            <a:ext cx="4419601" cy="3855410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C925AC1-B14B-4FA2-9DE7-5641F9EBF0FF}"/>
              </a:ext>
            </a:extLst>
          </p:cNvPr>
          <p:cNvSpPr/>
          <p:nvPr/>
        </p:nvSpPr>
        <p:spPr>
          <a:xfrm>
            <a:off x="4724400" y="4678680"/>
            <a:ext cx="4419600" cy="4648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H.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Một số địa điểm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 quả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 cầu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4EE8159F-5CBA-4ADD-84FF-9E299D30E65F}"/>
              </a:ext>
            </a:extLst>
          </p:cNvPr>
          <p:cNvSpPr/>
          <p:nvPr/>
        </p:nvSpPr>
        <p:spPr>
          <a:xfrm>
            <a:off x="0" y="2266950"/>
            <a:ext cx="3863340" cy="2072640"/>
          </a:xfrm>
          <a:prstGeom prst="cloudCallout">
            <a:avLst>
              <a:gd name="adj1" fmla="val 59502"/>
              <a:gd name="adj2" fmla="val 58640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 định tọa độ địa lí của các điểm A, B, C trên hình 4?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2B2D4CA-5C5B-4F50-9DE4-953F6B1AA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3" t="37186" r="66750" b="53475"/>
          <a:stretch/>
        </p:blipFill>
        <p:spPr>
          <a:xfrm>
            <a:off x="152400" y="1733550"/>
            <a:ext cx="957987" cy="635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DA30B1D-F5FB-4364-A9DD-BCB73A69ACE7}"/>
              </a:ext>
            </a:extLst>
          </p:cNvPr>
          <p:cNvSpPr txBox="1"/>
          <p:nvPr/>
        </p:nvSpPr>
        <p:spPr>
          <a:xfrm>
            <a:off x="1524000" y="203835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="" xmlns:a16="http://schemas.microsoft.com/office/drawing/2014/main" id="{3270B072-C472-4B8E-B07C-7B3DFA1ED13C}"/>
              </a:ext>
            </a:extLst>
          </p:cNvPr>
          <p:cNvSpPr/>
          <p:nvPr/>
        </p:nvSpPr>
        <p:spPr>
          <a:xfrm>
            <a:off x="2057400" y="1962150"/>
            <a:ext cx="220980" cy="609600"/>
          </a:xfrm>
          <a:prstGeom prst="leftBrace">
            <a:avLst/>
          </a:prstGeom>
          <a:ln w="412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7A2DAE7-2C9F-4269-8E1F-838E3D252987}"/>
              </a:ext>
            </a:extLst>
          </p:cNvPr>
          <p:cNvSpPr txBox="1"/>
          <p:nvPr/>
        </p:nvSpPr>
        <p:spPr>
          <a:xfrm>
            <a:off x="2209800" y="179070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C6E53B2-9DFD-4BAE-B8B1-0CBF6F786DE1}"/>
              </a:ext>
            </a:extLst>
          </p:cNvPr>
          <p:cNvSpPr txBox="1"/>
          <p:nvPr/>
        </p:nvSpPr>
        <p:spPr>
          <a:xfrm>
            <a:off x="2286000" y="2266950"/>
            <a:ext cx="114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AEC7B0F-AB8F-451D-A081-12D846B1E8E7}"/>
              </a:ext>
            </a:extLst>
          </p:cNvPr>
          <p:cNvSpPr txBox="1"/>
          <p:nvPr/>
        </p:nvSpPr>
        <p:spPr>
          <a:xfrm>
            <a:off x="1524000" y="310515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="" xmlns:a16="http://schemas.microsoft.com/office/drawing/2014/main" id="{26C51BEB-99D5-400D-A459-B8B66F7DA49F}"/>
              </a:ext>
            </a:extLst>
          </p:cNvPr>
          <p:cNvSpPr/>
          <p:nvPr/>
        </p:nvSpPr>
        <p:spPr>
          <a:xfrm>
            <a:off x="1981200" y="2952750"/>
            <a:ext cx="304800" cy="641190"/>
          </a:xfrm>
          <a:prstGeom prst="leftBrace">
            <a:avLst/>
          </a:prstGeom>
          <a:ln w="412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6C8A967-B4E9-4A9C-8C8C-A1A7E78A5EA2}"/>
              </a:ext>
            </a:extLst>
          </p:cNvPr>
          <p:cNvSpPr txBox="1"/>
          <p:nvPr/>
        </p:nvSpPr>
        <p:spPr>
          <a:xfrm>
            <a:off x="2273300" y="271145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CC20C27-C8AF-441D-B326-10CC9D67AA08}"/>
              </a:ext>
            </a:extLst>
          </p:cNvPr>
          <p:cNvSpPr txBox="1"/>
          <p:nvPr/>
        </p:nvSpPr>
        <p:spPr>
          <a:xfrm>
            <a:off x="2298700" y="331470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A5BC729-69FE-4CF3-BBAE-314323FD9B93}"/>
              </a:ext>
            </a:extLst>
          </p:cNvPr>
          <p:cNvSpPr txBox="1"/>
          <p:nvPr/>
        </p:nvSpPr>
        <p:spPr>
          <a:xfrm>
            <a:off x="1447800" y="4095750"/>
            <a:ext cx="4764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="" xmlns:a16="http://schemas.microsoft.com/office/drawing/2014/main" id="{73BC6B42-B02B-43B8-8BC3-E7DC8AC57327}"/>
              </a:ext>
            </a:extLst>
          </p:cNvPr>
          <p:cNvSpPr/>
          <p:nvPr/>
        </p:nvSpPr>
        <p:spPr>
          <a:xfrm>
            <a:off x="1905000" y="3943350"/>
            <a:ext cx="297180" cy="685800"/>
          </a:xfrm>
          <a:prstGeom prst="leftBrace">
            <a:avLst/>
          </a:prstGeom>
          <a:ln w="412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5E8D402-5B26-43AE-89C4-4E3EF68BF287}"/>
              </a:ext>
            </a:extLst>
          </p:cNvPr>
          <p:cNvSpPr txBox="1"/>
          <p:nvPr/>
        </p:nvSpPr>
        <p:spPr>
          <a:xfrm>
            <a:off x="2286000" y="382905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DCC5F92-C622-4651-807C-763FD32AAE47}"/>
              </a:ext>
            </a:extLst>
          </p:cNvPr>
          <p:cNvSpPr txBox="1"/>
          <p:nvPr/>
        </p:nvSpPr>
        <p:spPr>
          <a:xfrm>
            <a:off x="2209800" y="432435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2001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31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32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6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33" name="Picture 9" descr="TRAIDAT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0" descr="ringwrlmed2_b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9222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9" grpId="0"/>
      <p:bldP spid="10" grpId="0" animBg="1"/>
      <p:bldP spid="11" grpId="0"/>
      <p:bldP spid="12" grpId="0"/>
      <p:bldP spid="13" grpId="0"/>
      <p:bldP spid="14" grpId="0" animBg="1"/>
      <p:bldP spid="15" grpId="0"/>
      <p:bldP spid="16" grpId="0"/>
      <p:bldP spid="17" grpId="0"/>
      <p:bldP spid="18" grpId="0" animBg="1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257800" y="1600200"/>
            <a:ext cx="2057400" cy="3028950"/>
            <a:chOff x="720" y="1273"/>
            <a:chExt cx="1367" cy="2565"/>
          </a:xfrm>
        </p:grpSpPr>
        <p:sp>
          <p:nvSpPr>
            <p:cNvPr id="34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40"/>
              <a:chOff x="1289" y="582"/>
              <a:chExt cx="668" cy="725"/>
            </a:xfrm>
          </p:grpSpPr>
          <p:sp>
            <p:nvSpPr>
              <p:cNvPr id="43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725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5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6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7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41" name="Text Box 16"/>
            <p:cNvSpPr txBox="1">
              <a:spLocks noChangeArrowheads="1"/>
            </p:cNvSpPr>
            <p:nvPr/>
          </p:nvSpPr>
          <p:spPr bwMode="gray">
            <a:xfrm>
              <a:off x="1251" y="1273"/>
              <a:ext cx="276" cy="5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3600" b="1" dirty="0" smtClean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3600" b="1" dirty="0">
                <a:latin typeface="Times New Roman" pitchFamily="18" charset="0"/>
              </a:endParaRPr>
            </a:p>
          </p:txBody>
        </p:sp>
        <p:sp>
          <p:nvSpPr>
            <p:cNvPr id="42" name="Text Box 17"/>
            <p:cNvSpPr txBox="1">
              <a:spLocks noChangeArrowheads="1"/>
            </p:cNvSpPr>
            <p:nvPr/>
          </p:nvSpPr>
          <p:spPr bwMode="gray">
            <a:xfrm>
              <a:off x="769" y="1776"/>
              <a:ext cx="1295" cy="1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800" b="1" dirty="0" smtClean="0">
                  <a:latin typeface="Times New Roman" pitchFamily="18" charset="0"/>
                </a:rPr>
                <a:t>Kinh </a:t>
              </a:r>
              <a:r>
                <a:rPr lang="vi-VN" sz="2800" b="1" dirty="0" smtClean="0">
                  <a:latin typeface="Times New Roman" pitchFamily="18" charset="0"/>
                </a:rPr>
                <a:t>độ</a:t>
              </a:r>
              <a:r>
                <a:rPr lang="en-US" sz="2800" b="1" dirty="0" smtClean="0">
                  <a:latin typeface="Times New Roman" pitchFamily="18" charset="0"/>
                </a:rPr>
                <a:t>, vĩ </a:t>
              </a:r>
              <a:r>
                <a:rPr lang="vi-VN" sz="2800" b="1" dirty="0" smtClean="0">
                  <a:latin typeface="Times New Roman" pitchFamily="18" charset="0"/>
                </a:rPr>
                <a:t>độ</a:t>
              </a:r>
              <a:r>
                <a:rPr lang="en-US" sz="2800" b="1" dirty="0" smtClean="0">
                  <a:latin typeface="Times New Roman" pitchFamily="18" charset="0"/>
                </a:rPr>
                <a:t> và tọa </a:t>
              </a:r>
              <a:r>
                <a:rPr lang="vi-VN" sz="2800" b="1" dirty="0" smtClean="0">
                  <a:latin typeface="Times New Roman" pitchFamily="18" charset="0"/>
                </a:rPr>
                <a:t>độ</a:t>
              </a:r>
              <a:r>
                <a:rPr lang="en-US" sz="2800" b="1" dirty="0" smtClean="0">
                  <a:latin typeface="Times New Roman" pitchFamily="18" charset="0"/>
                </a:rPr>
                <a:t> </a:t>
              </a:r>
              <a:r>
                <a:rPr lang="vi-VN" sz="2800" b="1" dirty="0" smtClean="0">
                  <a:latin typeface="Times New Roman" pitchFamily="18" charset="0"/>
                </a:rPr>
                <a:t>đị</a:t>
              </a:r>
              <a:r>
                <a:rPr lang="en-US" sz="2800" b="1" dirty="0" smtClean="0">
                  <a:latin typeface="Times New Roman" pitchFamily="18" charset="0"/>
                </a:rPr>
                <a:t>a lí</a:t>
              </a:r>
              <a:endParaRPr lang="en-US" sz="2800" b="1" dirty="0">
                <a:latin typeface="Times New Roman" pitchFamily="18" charset="0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447800" y="1600200"/>
            <a:ext cx="2057400" cy="2914650"/>
            <a:chOff x="720" y="1273"/>
            <a:chExt cx="1367" cy="2565"/>
          </a:xfrm>
        </p:grpSpPr>
        <p:sp>
          <p:nvSpPr>
            <p:cNvPr id="49" name="AutoShape 19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AutoShape 20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" name="AutoShape 21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99CC">
                    <a:alpha val="0"/>
                  </a:srgbClr>
                </a:gs>
                <a:gs pos="100000">
                  <a:srgbClr val="FF99CC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AutoShape 22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solidFill>
              <a:srgbClr val="FF99CC">
                <a:alpha val="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AutoShape 23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AutoShape 24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99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1189" y="1296"/>
              <a:ext cx="405" cy="457"/>
              <a:chOff x="1289" y="582"/>
              <a:chExt cx="668" cy="754"/>
            </a:xfrm>
          </p:grpSpPr>
          <p:sp>
            <p:nvSpPr>
              <p:cNvPr id="58" name="Oval 26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75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" name="Oval 27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60" name="Oval 28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61" name="Oval 29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62" name="Oval 30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56" name="Text Box 31"/>
            <p:cNvSpPr txBox="1">
              <a:spLocks noChangeArrowheads="1"/>
            </p:cNvSpPr>
            <p:nvPr/>
          </p:nvSpPr>
          <p:spPr bwMode="gray">
            <a:xfrm>
              <a:off x="1251" y="1273"/>
              <a:ext cx="276" cy="5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3600" b="1" dirty="0" smtClean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3600" b="1" dirty="0">
                <a:latin typeface="Times New Roman" pitchFamily="18" charset="0"/>
              </a:endParaRPr>
            </a:p>
          </p:txBody>
        </p:sp>
        <p:sp>
          <p:nvSpPr>
            <p:cNvPr id="57" name="Text Box 32"/>
            <p:cNvSpPr txBox="1">
              <a:spLocks noChangeArrowheads="1"/>
            </p:cNvSpPr>
            <p:nvPr/>
          </p:nvSpPr>
          <p:spPr bwMode="gray">
            <a:xfrm>
              <a:off x="769" y="1776"/>
              <a:ext cx="1295" cy="12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800" b="1" dirty="0" smtClean="0">
                  <a:latin typeface="Times New Roman" pitchFamily="18" charset="0"/>
                </a:rPr>
                <a:t>Hệ thống kinh, vĩ tuyến</a:t>
              </a:r>
              <a:endParaRPr lang="en-US" sz="2800" b="1" dirty="0">
                <a:latin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590550"/>
            <a:ext cx="48006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1. Thủ </a:t>
            </a:r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Hà Nội nằm ở miền nào của n</a:t>
            </a:r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ta?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3670812"/>
            <a:ext cx="34290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Bắc n</a:t>
            </a:r>
            <a:r>
              <a:rPr lang="vi-VN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ta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776E85-BAB2-44BE-9EEF-24772F850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71" t="40964" r="28163" b="22410"/>
          <a:stretch/>
        </p:blipFill>
        <p:spPr>
          <a:xfrm>
            <a:off x="762001" y="1371600"/>
            <a:ext cx="8382001" cy="37719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B04ADD-34D0-4C7D-93C4-70093BA39994}"/>
              </a:ext>
            </a:extLst>
          </p:cNvPr>
          <p:cNvSpPr txBox="1"/>
          <p:nvPr/>
        </p:nvSpPr>
        <p:spPr>
          <a:xfrm>
            <a:off x="480060" y="628650"/>
            <a:ext cx="8663940" cy="769441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Hãy ghi chú thích cho các hình sau dựa vào dữ liệu: 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xích đạo, chí tuyến bắc, chí tuyến nam, vòng cực bắc, vòng cực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5B5A410-B8B4-407A-9029-425FA29A58CD}"/>
              </a:ext>
            </a:extLst>
          </p:cNvPr>
          <p:cNvSpPr txBox="1"/>
          <p:nvPr/>
        </p:nvSpPr>
        <p:spPr>
          <a:xfrm>
            <a:off x="5943600" y="1657350"/>
            <a:ext cx="2520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cực bắc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9361637-F5C8-4AA5-A857-79F2A94B8756}"/>
              </a:ext>
            </a:extLst>
          </p:cNvPr>
          <p:cNvSpPr txBox="1"/>
          <p:nvPr/>
        </p:nvSpPr>
        <p:spPr>
          <a:xfrm>
            <a:off x="5943600" y="4457700"/>
            <a:ext cx="2520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cực nam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9686F8A-755D-4B53-B2FE-57314F5567C3}"/>
              </a:ext>
            </a:extLst>
          </p:cNvPr>
          <p:cNvSpPr txBox="1"/>
          <p:nvPr/>
        </p:nvSpPr>
        <p:spPr>
          <a:xfrm>
            <a:off x="5943600" y="2343150"/>
            <a:ext cx="2520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 tuyến bắc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8A2518B-ACF6-4C73-B5C2-6C6FD0C43E56}"/>
              </a:ext>
            </a:extLst>
          </p:cNvPr>
          <p:cNvSpPr txBox="1"/>
          <p:nvPr/>
        </p:nvSpPr>
        <p:spPr>
          <a:xfrm>
            <a:off x="5943600" y="2971800"/>
            <a:ext cx="2520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Xích đạo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4F0218-0B21-4522-BC6C-EB258DFBEF94}"/>
              </a:ext>
            </a:extLst>
          </p:cNvPr>
          <p:cNvSpPr txBox="1"/>
          <p:nvPr/>
        </p:nvSpPr>
        <p:spPr>
          <a:xfrm>
            <a:off x="5943600" y="3714750"/>
            <a:ext cx="2520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 tuyến nam</a:t>
            </a:r>
          </a:p>
        </p:txBody>
      </p:sp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3505200" y="114300"/>
            <a:ext cx="2320298" cy="371475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LUYỆN  TẬP</a:t>
            </a:r>
            <a:endParaRPr lang="vi-VN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53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AE3CAEE-B02C-45CE-A268-8EF14680C928}"/>
              </a:ext>
            </a:extLst>
          </p:cNvPr>
          <p:cNvSpPr txBox="1"/>
          <p:nvPr/>
        </p:nvSpPr>
        <p:spPr>
          <a:xfrm>
            <a:off x="685800" y="171450"/>
            <a:ext cx="8001000" cy="430887"/>
          </a:xfrm>
          <a:prstGeom prst="rect">
            <a:avLst/>
          </a:prstGeom>
          <a:solidFill>
            <a:srgbClr val="FFFF00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vi-VN" sz="2200" b="1" i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Ghép nối </a:t>
            </a:r>
            <a:r>
              <a:rPr lang="en-US" sz="2200" b="1" i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các ô bên trái với các ô bên phải sao cho phù hợp</a:t>
            </a:r>
            <a:endParaRPr lang="en-US" sz="2200" i="1" dirty="0">
              <a:solidFill>
                <a:srgbClr val="0000FF"/>
              </a:solidFill>
              <a:latin typeface="+mj-lt"/>
            </a:endParaRPr>
          </a:p>
        </p:txBody>
      </p:sp>
      <p:graphicFrame>
        <p:nvGraphicFramePr>
          <p:cNvPr id="10" name="Table 7">
            <a:extLst>
              <a:ext uri="{FF2B5EF4-FFF2-40B4-BE49-F238E27FC236}">
                <a16:creationId xmlns="" xmlns:a16="http://schemas.microsoft.com/office/drawing/2014/main" id="{63AFC154-16A5-428D-A1E4-1AA6F62B9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578752"/>
              </p:ext>
            </p:extLst>
          </p:nvPr>
        </p:nvGraphicFramePr>
        <p:xfrm>
          <a:off x="533400" y="1323428"/>
          <a:ext cx="189738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7380">
                  <a:extLst>
                    <a:ext uri="{9D8B030D-6E8A-4147-A177-3AD203B41FA5}">
                      <a16:colId xmlns="" xmlns:a16="http://schemas.microsoft.com/office/drawing/2014/main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Kinh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tuyến</a:t>
                      </a:r>
                      <a:endParaRPr lang="en-US" sz="20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11" name="Table 7">
            <a:extLst>
              <a:ext uri="{FF2B5EF4-FFF2-40B4-BE49-F238E27FC236}">
                <a16:creationId xmlns="" xmlns:a16="http://schemas.microsoft.com/office/drawing/2014/main" id="{7EA14B66-BECB-4C38-AE86-54CFC43B7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61371"/>
              </p:ext>
            </p:extLst>
          </p:nvPr>
        </p:nvGraphicFramePr>
        <p:xfrm>
          <a:off x="533400" y="1963092"/>
          <a:ext cx="190500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="" xmlns:a16="http://schemas.microsoft.com/office/drawing/2014/main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Vĩ tuyến gốc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12" name="Table 7">
            <a:extLst>
              <a:ext uri="{FF2B5EF4-FFF2-40B4-BE49-F238E27FC236}">
                <a16:creationId xmlns="" xmlns:a16="http://schemas.microsoft.com/office/drawing/2014/main" id="{FF29D4C1-3F85-4608-986C-47341CB44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597345"/>
              </p:ext>
            </p:extLst>
          </p:nvPr>
        </p:nvGraphicFramePr>
        <p:xfrm>
          <a:off x="533400" y="2624171"/>
          <a:ext cx="190500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="" xmlns:a16="http://schemas.microsoft.com/office/drawing/2014/main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Bán cầu bắc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13" name="Table 7">
            <a:extLst>
              <a:ext uri="{FF2B5EF4-FFF2-40B4-BE49-F238E27FC236}">
                <a16:creationId xmlns="" xmlns:a16="http://schemas.microsoft.com/office/drawing/2014/main" id="{420C36D9-06EE-49F7-B488-68C1A9480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094271"/>
              </p:ext>
            </p:extLst>
          </p:nvPr>
        </p:nvGraphicFramePr>
        <p:xfrm>
          <a:off x="533400" y="3237668"/>
          <a:ext cx="190500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="" xmlns:a16="http://schemas.microsoft.com/office/drawing/2014/main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 Bán cầu nam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22" name="Table 7">
            <a:extLst>
              <a:ext uri="{FF2B5EF4-FFF2-40B4-BE49-F238E27FC236}">
                <a16:creationId xmlns="" xmlns:a16="http://schemas.microsoft.com/office/drawing/2014/main" id="{6B126622-7427-4661-864C-86FE8C851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730330"/>
              </p:ext>
            </p:extLst>
          </p:nvPr>
        </p:nvGraphicFramePr>
        <p:xfrm>
          <a:off x="3276600" y="800100"/>
          <a:ext cx="566928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="" xmlns:a16="http://schemas.microsoft.com/office/drawing/2014/main" val="535580066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a. Là xích đạo chia quả Địa Cầu thành 2 nửa cầu: nửa cầu Bắc và nửa cầu Nam.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28" name="Table 7">
            <a:extLst>
              <a:ext uri="{FF2B5EF4-FFF2-40B4-BE49-F238E27FC236}">
                <a16:creationId xmlns="" xmlns:a16="http://schemas.microsoft.com/office/drawing/2014/main" id="{6D78C4AA-1B4B-4543-BD1B-0D48FA210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589787"/>
              </p:ext>
            </p:extLst>
          </p:nvPr>
        </p:nvGraphicFramePr>
        <p:xfrm>
          <a:off x="3276600" y="1828800"/>
          <a:ext cx="566928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="" xmlns:a16="http://schemas.microsoft.com/office/drawing/2014/main" val="535580066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b. Là </a:t>
                      </a:r>
                      <a:r>
                        <a:rPr lang="en-US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 nửa 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</a:t>
                      </a:r>
                      <a:r>
                        <a:rPr lang="vi-VN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ư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ờng </a:t>
                      </a:r>
                      <a:r>
                        <a:rPr lang="en-US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tròn nối 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cực bắc và cực nam trên quả Địa cầu.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29" name="Table 7">
            <a:extLst>
              <a:ext uri="{FF2B5EF4-FFF2-40B4-BE49-F238E27FC236}">
                <a16:creationId xmlns="" xmlns:a16="http://schemas.microsoft.com/office/drawing/2014/main" id="{86C8B818-DCED-4FA3-81AF-B248DDA9B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657896"/>
              </p:ext>
            </p:extLst>
          </p:nvPr>
        </p:nvGraphicFramePr>
        <p:xfrm>
          <a:off x="3124200" y="3486150"/>
          <a:ext cx="5669280" cy="67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="" xmlns:a16="http://schemas.microsoft.com/office/drawing/2014/main" val="535580066"/>
                    </a:ext>
                  </a:extLst>
                </a:gridCol>
              </a:tblGrid>
              <a:tr h="662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Đ</a:t>
                      </a:r>
                      <a:r>
                        <a:rPr lang="vi-VN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ư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ợc đánh số </a:t>
                      </a:r>
                      <a:r>
                        <a:rPr lang="pt-BR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 </a:t>
                      </a:r>
                      <a:r>
                        <a:rPr lang="vi-VN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</a:t>
                      </a:r>
                      <a:r>
                        <a:rPr lang="pt-BR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 qua đài thiên </a:t>
                      </a:r>
                      <a:r>
                        <a:rPr lang="en-US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văn</a:t>
                      </a:r>
                      <a:r>
                        <a:rPr lang="en-US" sz="200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Grin-uých ở ngoại ô thủ đô Lôn Đôn (Anh).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30" name="Table 7">
            <a:extLst>
              <a:ext uri="{FF2B5EF4-FFF2-40B4-BE49-F238E27FC236}">
                <a16:creationId xmlns="" xmlns:a16="http://schemas.microsoft.com/office/drawing/2014/main" id="{814648F1-22A7-4BC2-A5CD-0480C44A82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401049"/>
              </p:ext>
            </p:extLst>
          </p:nvPr>
        </p:nvGraphicFramePr>
        <p:xfrm>
          <a:off x="3124200" y="4572000"/>
          <a:ext cx="5669280" cy="400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="" xmlns:a16="http://schemas.microsoft.com/office/drawing/2014/main" val="535580066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e. Là nửa cầu nằm phía </a:t>
                      </a:r>
                      <a:r>
                        <a:rPr lang="en-US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bắc 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xích đạo.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31" name="Table 7">
            <a:extLst>
              <a:ext uri="{FF2B5EF4-FFF2-40B4-BE49-F238E27FC236}">
                <a16:creationId xmlns="" xmlns:a16="http://schemas.microsoft.com/office/drawing/2014/main" id="{597C9334-3D23-492E-9A0E-5A950ABFE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685497"/>
              </p:ext>
            </p:extLst>
          </p:nvPr>
        </p:nvGraphicFramePr>
        <p:xfrm>
          <a:off x="457200" y="3824408"/>
          <a:ext cx="205740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="" xmlns:a16="http://schemas.microsoft.com/office/drawing/2014/main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 Kinh tuyến gốc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1138533"/>
                  </a:ext>
                </a:extLst>
              </a:tr>
            </a:tbl>
          </a:graphicData>
        </a:graphic>
      </p:graphicFrame>
      <p:graphicFrame>
        <p:nvGraphicFramePr>
          <p:cNvPr id="32" name="Table 7">
            <a:extLst>
              <a:ext uri="{FF2B5EF4-FFF2-40B4-BE49-F238E27FC236}">
                <a16:creationId xmlns="" xmlns:a16="http://schemas.microsoft.com/office/drawing/2014/main" id="{6D812088-1C79-44D5-ABD9-39C935FD4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778237"/>
              </p:ext>
            </p:extLst>
          </p:nvPr>
        </p:nvGraphicFramePr>
        <p:xfrm>
          <a:off x="3200400" y="2971800"/>
          <a:ext cx="566928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="" xmlns:a16="http://schemas.microsoft.com/office/drawing/2014/main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c. Là nửa cầu nằm phía nam xích đạo.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1138533"/>
                  </a:ext>
                </a:extLst>
              </a:tr>
            </a:tbl>
          </a:graphicData>
        </a:graphic>
      </p:graphicFrame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8E1A8D5D-4C89-4545-A191-78BABDC9C92A}"/>
              </a:ext>
            </a:extLst>
          </p:cNvPr>
          <p:cNvCxnSpPr/>
          <p:nvPr/>
        </p:nvCxnSpPr>
        <p:spPr>
          <a:xfrm>
            <a:off x="2430780" y="1447122"/>
            <a:ext cx="1150620" cy="667428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="" xmlns:a16="http://schemas.microsoft.com/office/drawing/2014/main" id="{C1675838-F80E-4369-BE3E-DDB970DDDA0F}"/>
              </a:ext>
            </a:extLst>
          </p:cNvPr>
          <p:cNvCxnSpPr>
            <a:cxnSpLocks/>
          </p:cNvCxnSpPr>
          <p:nvPr/>
        </p:nvCxnSpPr>
        <p:spPr>
          <a:xfrm flipV="1">
            <a:off x="2438400" y="1200150"/>
            <a:ext cx="990600" cy="928214"/>
          </a:xfrm>
          <a:prstGeom prst="straightConnector1">
            <a:avLst/>
          </a:prstGeom>
          <a:ln w="38100">
            <a:solidFill>
              <a:srgbClr val="000099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="" xmlns:a16="http://schemas.microsoft.com/office/drawing/2014/main" id="{D8CA5C56-2691-4315-92CE-0D8DB49313A9}"/>
              </a:ext>
            </a:extLst>
          </p:cNvPr>
          <p:cNvCxnSpPr>
            <a:cxnSpLocks/>
          </p:cNvCxnSpPr>
          <p:nvPr/>
        </p:nvCxnSpPr>
        <p:spPr>
          <a:xfrm flipV="1">
            <a:off x="2514600" y="3714750"/>
            <a:ext cx="727710" cy="381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="" xmlns:a16="http://schemas.microsoft.com/office/drawing/2014/main" id="{9F061738-D9E9-4B13-929D-AD18AB4D0D7B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25495" y="3354245"/>
            <a:ext cx="178781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F3373A92-B016-4835-9724-D10A08353B9C}"/>
              </a:ext>
            </a:extLst>
          </p:cNvPr>
          <p:cNvCxnSpPr>
            <a:cxnSpLocks/>
          </p:cNvCxnSpPr>
          <p:nvPr/>
        </p:nvCxnSpPr>
        <p:spPr>
          <a:xfrm flipV="1">
            <a:off x="2362200" y="3181350"/>
            <a:ext cx="990600" cy="242456"/>
          </a:xfrm>
          <a:prstGeom prst="straightConnector1">
            <a:avLst/>
          </a:prstGeom>
          <a:ln w="38100">
            <a:solidFill>
              <a:srgbClr val="66E6F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69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371600" y="1123950"/>
            <a:ext cx="5410200" cy="707886"/>
          </a:xfrm>
          <a:prstGeom prst="rect">
            <a:avLst/>
          </a:prstGeom>
          <a:solidFill>
            <a:srgbClr val="99FF33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99"/>
                </a:solidFill>
                <a:latin typeface="+mj-lt"/>
              </a:rPr>
              <a:t>HOẠT ĐỘNG VỀ NHÀ</a:t>
            </a:r>
            <a:endParaRPr lang="en-US" sz="4000" b="1" dirty="0">
              <a:solidFill>
                <a:srgbClr val="000099"/>
              </a:solidFill>
              <a:latin typeface="+mj-lt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486400" y="1771650"/>
            <a:ext cx="2590800" cy="3767533"/>
            <a:chOff x="720" y="1273"/>
            <a:chExt cx="1367" cy="2866"/>
          </a:xfrm>
        </p:grpSpPr>
        <p:sp>
          <p:nvSpPr>
            <p:cNvPr id="78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87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8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89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90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91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85" name="Text Box 16"/>
            <p:cNvSpPr txBox="1">
              <a:spLocks noChangeArrowheads="1"/>
            </p:cNvSpPr>
            <p:nvPr/>
          </p:nvSpPr>
          <p:spPr bwMode="gray">
            <a:xfrm>
              <a:off x="1251" y="1273"/>
              <a:ext cx="219" cy="4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3600" b="1" dirty="0" smtClean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3600" b="1" dirty="0">
                <a:latin typeface="Times New Roman" pitchFamily="18" charset="0"/>
              </a:endParaRPr>
            </a:p>
          </p:txBody>
        </p:sp>
        <p:sp>
          <p:nvSpPr>
            <p:cNvPr id="86" name="Text Box 17"/>
            <p:cNvSpPr txBox="1">
              <a:spLocks noChangeArrowheads="1"/>
            </p:cNvSpPr>
            <p:nvPr/>
          </p:nvSpPr>
          <p:spPr bwMode="gray">
            <a:xfrm>
              <a:off x="796" y="1751"/>
              <a:ext cx="1282" cy="2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Chuẩn bị bài 2. Bản </a:t>
              </a:r>
              <a:r>
                <a:rPr lang="vi-VN" sz="2200" b="1" dirty="0" smtClean="0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. Một số l</a:t>
              </a:r>
              <a:r>
                <a:rPr lang="vi-VN" sz="2200" b="1" dirty="0" smtClean="0">
                  <a:latin typeface="Times New Roman" pitchFamily="18" charset="0"/>
                  <a:cs typeface="Times New Roman" pitchFamily="18" charset="0"/>
                </a:rPr>
                <a:t>ướ</a:t>
              </a: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i kinh, vĩ tuyến. Ph</a:t>
              </a:r>
              <a:r>
                <a:rPr lang="vi-VN" sz="2200" b="1" dirty="0" smtClean="0">
                  <a:latin typeface="Times New Roman" pitchFamily="18" charset="0"/>
                  <a:cs typeface="Times New Roman" pitchFamily="18" charset="0"/>
                </a:rPr>
                <a:t>ươ</a:t>
              </a: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ng h</a:t>
              </a:r>
              <a:r>
                <a:rPr lang="vi-VN" sz="2200" b="1" dirty="0" smtClean="0">
                  <a:latin typeface="Times New Roman" pitchFamily="18" charset="0"/>
                  <a:cs typeface="Times New Roman" pitchFamily="18" charset="0"/>
                </a:rPr>
                <a:t>ướ</a:t>
              </a: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ng trên bản </a:t>
              </a:r>
              <a:r>
                <a:rPr lang="vi-VN" sz="2200" b="1" dirty="0" smtClean="0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62001" y="1771650"/>
            <a:ext cx="2515157" cy="3371850"/>
            <a:chOff x="720" y="1273"/>
            <a:chExt cx="1418" cy="2565"/>
          </a:xfrm>
        </p:grpSpPr>
        <p:sp>
          <p:nvSpPr>
            <p:cNvPr id="93" name="AutoShape 19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AutoShape 20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5" name="AutoShape 21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99CC">
                    <a:alpha val="0"/>
                  </a:srgbClr>
                </a:gs>
                <a:gs pos="100000">
                  <a:srgbClr val="FF99CC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AutoShape 22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solidFill>
              <a:srgbClr val="FF99CC">
                <a:alpha val="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AutoShape 23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24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99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7"/>
            </a:xfrm>
          </p:grpSpPr>
          <p:sp>
            <p:nvSpPr>
              <p:cNvPr id="102" name="Oval 26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7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3" name="Oval 27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04" name="Oval 28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05" name="Oval 29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06" name="Oval 30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100" name="Text Box 31"/>
            <p:cNvSpPr txBox="1">
              <a:spLocks noChangeArrowheads="1"/>
            </p:cNvSpPr>
            <p:nvPr/>
          </p:nvSpPr>
          <p:spPr bwMode="gray">
            <a:xfrm>
              <a:off x="1251" y="1273"/>
              <a:ext cx="234" cy="4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3600" b="1" dirty="0" smtClean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3600" b="1" dirty="0">
                <a:latin typeface="Times New Roman" pitchFamily="18" charset="0"/>
              </a:endParaRPr>
            </a:p>
          </p:txBody>
        </p:sp>
        <p:sp>
          <p:nvSpPr>
            <p:cNvPr id="101" name="Text Box 32"/>
            <p:cNvSpPr txBox="1">
              <a:spLocks noChangeArrowheads="1"/>
            </p:cNvSpPr>
            <p:nvPr/>
          </p:nvSpPr>
          <p:spPr bwMode="gray">
            <a:xfrm>
              <a:off x="769" y="1776"/>
              <a:ext cx="1369" cy="2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 b="1" dirty="0" smtClean="0">
                  <a:latin typeface="Times New Roman" pitchFamily="18" charset="0"/>
                </a:rPr>
                <a:t>Học bài cũ, làm bài tập 1,2 SGK; tìm kiếm thông tin về kinh, vĩ </a:t>
              </a:r>
              <a:r>
                <a:rPr lang="vi-VN" sz="2200" b="1" dirty="0" smtClean="0">
                  <a:latin typeface="Times New Roman" pitchFamily="18" charset="0"/>
                </a:rPr>
                <a:t>độ</a:t>
              </a:r>
              <a:r>
                <a:rPr lang="en-US" sz="2200" b="1" dirty="0" smtClean="0">
                  <a:latin typeface="Times New Roman" pitchFamily="18" charset="0"/>
                </a:rPr>
                <a:t> và tọa </a:t>
              </a:r>
              <a:r>
                <a:rPr lang="vi-VN" sz="2200" b="1" dirty="0" smtClean="0">
                  <a:latin typeface="Times New Roman" pitchFamily="18" charset="0"/>
                </a:rPr>
                <a:t>độ</a:t>
              </a:r>
              <a:r>
                <a:rPr lang="en-US" sz="2200" b="1" dirty="0" smtClean="0">
                  <a:latin typeface="Times New Roman" pitchFamily="18" charset="0"/>
                </a:rPr>
                <a:t> </a:t>
              </a:r>
              <a:r>
                <a:rPr lang="vi-VN" sz="2200" b="1" dirty="0" smtClean="0">
                  <a:latin typeface="Times New Roman" pitchFamily="18" charset="0"/>
                </a:rPr>
                <a:t>đị</a:t>
              </a:r>
              <a:r>
                <a:rPr lang="en-US" sz="2200" b="1" dirty="0" smtClean="0">
                  <a:latin typeface="Times New Roman" pitchFamily="18" charset="0"/>
                </a:rPr>
                <a:t>a lí</a:t>
              </a:r>
              <a:endParaRPr lang="en-US" sz="2200" b="1" dirty="0">
                <a:latin typeface="Times New Roman" pitchFamily="18" charset="0"/>
              </a:endParaRPr>
            </a:p>
          </p:txBody>
        </p:sp>
      </p:grp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0"/>
            <a:ext cx="9144000" cy="1017985"/>
            <a:chOff x="0" y="0"/>
            <a:chExt cx="5760" cy="570"/>
          </a:xfrm>
        </p:grpSpPr>
        <p:sp>
          <p:nvSpPr>
            <p:cNvPr id="13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48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 dirty="0" smtClean="0">
                  <a:latin typeface="Times New Roman" pitchFamily="18" charset="0"/>
                </a:rPr>
                <a:t>TIẾT 1 – BÀI 1: HỆ THỐNG KINH, VĨ TUYẾN. </a:t>
              </a:r>
            </a:p>
            <a:p>
              <a:pPr algn="ctr"/>
              <a:r>
                <a:rPr lang="en-US" sz="2400" b="1" dirty="0" smtClean="0">
                  <a:latin typeface="Times New Roman" pitchFamily="18" charset="0"/>
                </a:rPr>
                <a:t>TỌA ĐỘ ĐỊA LÍ </a:t>
              </a:r>
              <a:endParaRPr lang="en-US" sz="2400" b="1" dirty="0">
                <a:latin typeface="Times New Roman" pitchFamily="18" charset="0"/>
              </a:endParaRPr>
            </a:p>
          </p:txBody>
        </p:sp>
        <p:sp>
          <p:nvSpPr>
            <p:cNvPr id="145" name="Text Box 8"/>
            <p:cNvSpPr txBox="1">
              <a:spLocks noChangeArrowheads="1"/>
            </p:cNvSpPr>
            <p:nvPr/>
          </p:nvSpPr>
          <p:spPr bwMode="auto">
            <a:xfrm>
              <a:off x="0" y="432"/>
              <a:ext cx="5760" cy="13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  <a:defRPr/>
              </a:pPr>
              <a:r>
                <a:rPr lang="en-US" sz="1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 </a:t>
              </a:r>
              <a:r>
                <a:rPr lang="en-US" sz="1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 </a:t>
              </a:r>
              <a:r>
                <a:rPr lang="en-US" sz="1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 </a:t>
              </a:r>
              <a:r>
                <a:rPr lang="en-US" sz="1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endPara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endParaRPr>
            </a:p>
          </p:txBody>
        </p:sp>
        <p:pic>
          <p:nvPicPr>
            <p:cNvPr id="153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0" y="58"/>
              <a:ext cx="432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16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88925" y="24860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vi-VN" sz="1800">
              <a:latin typeface="Times New Roman" pitchFamily="18" charset="0"/>
            </a:endParaRPr>
          </a:p>
        </p:txBody>
      </p:sp>
      <p:pic>
        <p:nvPicPr>
          <p:cNvPr id="35843" name="Picture 3" descr="CGA5120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0"/>
          </a:blip>
          <a:srcRect b="5878"/>
          <a:stretch>
            <a:fillRect/>
          </a:stretch>
        </p:blipFill>
        <p:spPr bwMode="auto">
          <a:xfrm rot="369966">
            <a:off x="0" y="3320653"/>
            <a:ext cx="1784350" cy="182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A0210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</a:blip>
          <a:srcRect/>
          <a:stretch>
            <a:fillRect/>
          </a:stretch>
        </p:blipFill>
        <p:spPr bwMode="auto">
          <a:xfrm>
            <a:off x="228600" y="171450"/>
            <a:ext cx="18764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886200" y="1657350"/>
            <a:ext cx="1143000" cy="857250"/>
            <a:chOff x="4608" y="384"/>
            <a:chExt cx="720" cy="720"/>
          </a:xfrm>
        </p:grpSpPr>
        <p:pic>
          <p:nvPicPr>
            <p:cNvPr id="35852" name="Picture 8" descr="globe_anim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08" y="384"/>
              <a:ext cx="7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3" name="Rectangle 9"/>
            <p:cNvSpPr>
              <a:spLocks noChangeArrowheads="1"/>
            </p:cNvSpPr>
            <p:nvPr/>
          </p:nvSpPr>
          <p:spPr bwMode="auto">
            <a:xfrm>
              <a:off x="4608" y="384"/>
              <a:ext cx="720" cy="72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7098" name="WordArt 10"/>
          <p:cNvSpPr>
            <a:spLocks noChangeArrowheads="1" noChangeShapeType="1" noTextEdit="1"/>
          </p:cNvSpPr>
          <p:nvPr/>
        </p:nvSpPr>
        <p:spPr bwMode="auto">
          <a:xfrm>
            <a:off x="457200" y="800101"/>
            <a:ext cx="8305800" cy="385167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318020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rgbClr val="C0E6C5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Bài học kết thúc.</a:t>
            </a:r>
          </a:p>
        </p:txBody>
      </p:sp>
      <p:sp>
        <p:nvSpPr>
          <p:cNvPr id="217099" name="WordArt 11"/>
          <p:cNvSpPr>
            <a:spLocks noChangeArrowheads="1" noChangeShapeType="1" noTextEdit="1"/>
          </p:cNvSpPr>
          <p:nvPr/>
        </p:nvSpPr>
        <p:spPr bwMode="auto">
          <a:xfrm>
            <a:off x="685800" y="2800351"/>
            <a:ext cx="7894638" cy="8608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1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prstShdw prst="shdw17" dist="17961" dir="13500000">
                    <a:srgbClr val="000099"/>
                  </a:prstShdw>
                </a:effectLst>
                <a:latin typeface="Times New Roman"/>
                <a:cs typeface="Times New Roman"/>
              </a:rPr>
              <a:t>Chúc các em học tập tốt, đạt kết quả cao trong học tập.</a:t>
            </a:r>
            <a:endParaRPr lang="en-US" sz="18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prstShdw prst="shdw17" dist="17961" dir="13500000">
                  <a:srgbClr val="000099"/>
                </a:prstShdw>
              </a:effectLst>
              <a:latin typeface="Times New Roman"/>
              <a:cs typeface="Times New Roman"/>
            </a:endParaRPr>
          </a:p>
        </p:txBody>
      </p:sp>
      <p:pic>
        <p:nvPicPr>
          <p:cNvPr id="35851" name="Picture 13" descr="broo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1400" y="3882628"/>
            <a:ext cx="1752600" cy="126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170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8" grpId="0" animBg="1"/>
      <p:bldP spid="2170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666750"/>
            <a:ext cx="46482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2. Nằm ở phía </a:t>
            </a:r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của n</a:t>
            </a:r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ta là...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3670812"/>
            <a:ext cx="3429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Đông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590550"/>
            <a:ext cx="4800600" cy="1685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3. Loài hoa </a:t>
            </a:r>
            <a:r>
              <a:rPr lang="vi-VN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</a:t>
            </a:r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tr</a:t>
            </a:r>
            <a:r>
              <a:rPr lang="vi-VN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ở miền Bắc n</a:t>
            </a:r>
            <a:r>
              <a:rPr lang="vi-VN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ta vào dịp tết là gì? 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3638550"/>
            <a:ext cx="2667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vi-V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666750"/>
            <a:ext cx="4724400" cy="11318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4. Hàng ngày, mặt trời mọc và lặn vào thời gian nào?  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3333750"/>
            <a:ext cx="3200400" cy="11318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 vào buổi sáng, lặn vào buổi chiều.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45C2757-3566-443F-9922-C07128E83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22666" r="36584" b="66925"/>
          <a:stretch/>
        </p:blipFill>
        <p:spPr>
          <a:xfrm>
            <a:off x="0" y="-60960"/>
            <a:ext cx="9144000" cy="17183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670ADDF-8FB3-4BB0-AB2E-E54078D30AC0}"/>
              </a:ext>
            </a:extLst>
          </p:cNvPr>
          <p:cNvSpPr txBox="1"/>
          <p:nvPr/>
        </p:nvSpPr>
        <p:spPr>
          <a:xfrm>
            <a:off x="0" y="1600201"/>
            <a:ext cx="9144000" cy="48013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 ĐỒ - PH</a:t>
            </a:r>
            <a:r>
              <a:rPr lang="vi-VN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ƠNG TIỆN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 HIỆN BỀ MẶT TRÁI 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</a:p>
          <a:p>
            <a:pPr algn="ctr">
              <a:lnSpc>
                <a:spcPct val="150000"/>
              </a:lnSpc>
            </a:pPr>
            <a:endParaRPr lang="en-US" sz="4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5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1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44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288925" y="24860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vi-VN" sz="1800">
              <a:latin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2181046"/>
          </a:xfrm>
          <a:prstGeom prst="rect">
            <a:avLst/>
          </a:prstGeom>
          <a:solidFill>
            <a:srgbClr val="CCFF33"/>
          </a:solidFill>
          <a:ln w="9525" algn="ctr">
            <a:solidFill>
              <a:srgbClr val="99FF33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</a:t>
            </a:r>
            <a:r>
              <a:rPr lang="vi-VN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Ế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 - B</a:t>
            </a:r>
            <a:r>
              <a:rPr lang="vi-VN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ÀI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1.</a:t>
            </a:r>
          </a:p>
          <a:p>
            <a:pPr algn="ctr">
              <a:lnSpc>
                <a:spcPct val="130000"/>
              </a:lnSpc>
            </a:pP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HỆ THỐNG KINH, VĨ TUYẾN. </a:t>
            </a:r>
          </a:p>
          <a:p>
            <a:pPr algn="ctr">
              <a:lnSpc>
                <a:spcPct val="130000"/>
              </a:lnSpc>
            </a:pP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TỌA ĐỘ ĐỊA LÍ</a:t>
            </a:r>
            <a:endParaRPr lang="en-US" altLang="vi-VN" sz="36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Rectangle: Rounded Corners 5">
            <a:extLst>
              <a:ext uri="{FF2B5EF4-FFF2-40B4-BE49-F238E27FC236}">
                <a16:creationId xmlns=""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3429000" y="4095750"/>
            <a:ext cx="5410200" cy="80602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	Kinh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độ, vĩ độ và tọa độ địa lí</a:t>
            </a:r>
          </a:p>
        </p:txBody>
      </p:sp>
      <p:sp>
        <p:nvSpPr>
          <p:cNvPr id="10" name="Rectangle: Rounded Corners 6">
            <a:extLst>
              <a:ext uri="{FF2B5EF4-FFF2-40B4-BE49-F238E27FC236}">
                <a16:creationId xmlns=""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2667000" y="3048000"/>
            <a:ext cx="4953000" cy="838200"/>
          </a:xfrm>
          <a:prstGeom prst="roundRect">
            <a:avLst/>
          </a:prstGeom>
          <a:solidFill>
            <a:srgbClr val="0000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	Hệ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thống kinh, vĩ tuyến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7E9DAAF-4DBA-43F7-915F-D94B3CDD85D0}"/>
              </a:ext>
            </a:extLst>
          </p:cNvPr>
          <p:cNvSpPr txBox="1"/>
          <p:nvPr/>
        </p:nvSpPr>
        <p:spPr>
          <a:xfrm>
            <a:off x="381000" y="2266950"/>
            <a:ext cx="3276600" cy="628650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solidFill>
            <a:srgbClr val="CC00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000" dirty="0"/>
          </a:p>
        </p:txBody>
      </p:sp>
      <p:sp>
        <p:nvSpPr>
          <p:cNvPr id="14" name="Flowchart: Connector 13">
            <a:extLst>
              <a:ext uri="{FF2B5EF4-FFF2-40B4-BE49-F238E27FC236}">
                <a16:creationId xmlns="" xmlns:a16="http://schemas.microsoft.com/office/drawing/2014/main" id="{B67813DD-1784-4616-8F4E-55B75D4E196B}"/>
              </a:ext>
            </a:extLst>
          </p:cNvPr>
          <p:cNvSpPr/>
          <p:nvPr/>
        </p:nvSpPr>
        <p:spPr>
          <a:xfrm>
            <a:off x="2286000" y="3028950"/>
            <a:ext cx="866404" cy="874622"/>
          </a:xfrm>
          <a:prstGeom prst="flowChartConnector">
            <a:avLst/>
          </a:prstGeom>
          <a:ln>
            <a:solidFill>
              <a:srgbClr val="D600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="" xmlns:a16="http://schemas.microsoft.com/office/drawing/2014/main" id="{01D71F2D-819C-4B44-8712-F9EB5E069125}"/>
              </a:ext>
            </a:extLst>
          </p:cNvPr>
          <p:cNvSpPr/>
          <p:nvPr/>
        </p:nvSpPr>
        <p:spPr>
          <a:xfrm>
            <a:off x="3048000" y="4114800"/>
            <a:ext cx="851164" cy="818085"/>
          </a:xfrm>
          <a:prstGeom prst="flowChartConnector">
            <a:avLst/>
          </a:prstGeom>
          <a:ln>
            <a:solidFill>
              <a:srgbClr val="D600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60325" y="128733"/>
            <a:ext cx="9302750" cy="1028154"/>
            <a:chOff x="-100" y="-6"/>
            <a:chExt cx="5860" cy="682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6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170" y="-6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00" y="-6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4064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a. Kinh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1362</Words>
  <Application>Microsoft Office PowerPoint</Application>
  <PresentationFormat>On-screen Show (16:9)</PresentationFormat>
  <Paragraphs>182</Paragraphs>
  <Slides>33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106</cp:revision>
  <dcterms:created xsi:type="dcterms:W3CDTF">2018-01-20T06:19:24Z</dcterms:created>
  <dcterms:modified xsi:type="dcterms:W3CDTF">2021-09-02T09:41:44Z</dcterms:modified>
</cp:coreProperties>
</file>