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33" r:id="rId2"/>
    <p:sldMasterId id="2147483820" r:id="rId3"/>
    <p:sldMasterId id="2147483832" r:id="rId4"/>
    <p:sldMasterId id="2147483859" r:id="rId5"/>
  </p:sldMasterIdLst>
  <p:notesMasterIdLst>
    <p:notesMasterId r:id="rId21"/>
  </p:notesMasterIdLst>
  <p:sldIdLst>
    <p:sldId id="519" r:id="rId6"/>
    <p:sldId id="535" r:id="rId7"/>
    <p:sldId id="266" r:id="rId8"/>
    <p:sldId id="641" r:id="rId9"/>
    <p:sldId id="626" r:id="rId10"/>
    <p:sldId id="640" r:id="rId11"/>
    <p:sldId id="326" r:id="rId12"/>
    <p:sldId id="264" r:id="rId13"/>
    <p:sldId id="623" r:id="rId14"/>
    <p:sldId id="622" r:id="rId15"/>
    <p:sldId id="624" r:id="rId16"/>
    <p:sldId id="625" r:id="rId17"/>
    <p:sldId id="272" r:id="rId18"/>
    <p:sldId id="657" r:id="rId19"/>
    <p:sldId id="6033" r:id="rId20"/>
  </p:sldIdLst>
  <p:sldSz cx="18288000" cy="10287000"/>
  <p:notesSz cx="18288000" cy="10287000"/>
  <p:embeddedFontLst>
    <p:embeddedFont>
      <p:font typeface="#9Slide05 Claudia" panose="020B0604020202020204" charset="0"/>
      <p:regular r:id="rId22"/>
    </p:embeddedFont>
    <p:embeddedFont>
      <p:font typeface="#9Slide05 SVNCiao Bella" panose="020B0604020202020204" charset="0"/>
      <p:regular r:id="rId23"/>
    </p:embeddedFont>
    <p:embeddedFont>
      <p:font typeface="#9Slide05 Wolfsbane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7 IcielBaliho Script" panose="020B0604020202020204" charset="0"/>
      <p:regular r:id="rId27"/>
    </p:embeddedFont>
    <p:embeddedFont>
      <p:font typeface="#9Slide03 SFU Futura_05" panose="020B0604020202020204" charset="0"/>
      <p:bold r:id="rId28"/>
    </p:embeddedFont>
    <p:embeddedFont>
      <p:font typeface="#9Slide03 Roboto Light" panose="020B0604020202020204" charset="0"/>
      <p:regular r:id="rId29"/>
    </p:embeddedFont>
    <p:embeddedFont>
      <p:font typeface="#9Slide07 Koni" panose="020B0604020202020204" charset="0"/>
      <p:bold r:id="rId30"/>
    </p:embeddedFont>
    <p:embeddedFont>
      <p:font typeface="#9Slide07 IcielCadena" panose="020B0604020202020204" charset="0"/>
      <p:bold r:id="rId31"/>
    </p:embeddedFont>
    <p:embeddedFont>
      <p:font typeface="#9Slide03 Arima Madurai Black" panose="020B0604020202020204" charset="0"/>
      <p:bold r:id="rId32"/>
    </p:embeddedFont>
    <p:embeddedFont>
      <p:font typeface="#9Slide07 Crocante" panose="020B0604020202020204" charset="0"/>
      <p:regular r:id="rId33"/>
    </p:embeddedFont>
    <p:embeddedFont>
      <p:font typeface="#9Slide01 Noi dung ngan" panose="020B0604020202020204" charset="0"/>
      <p:regular r:id="rId34"/>
    </p:embeddedFont>
    <p:embeddedFont>
      <p:font typeface="#9Slide07 Altus" panose="020B0604020202020204" charset="0"/>
      <p:regular r:id="rId35"/>
    </p:embeddedFont>
    <p:embeddedFont>
      <p:font typeface="#9Slide01 Tieu de ngan" panose="020B060402020202020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2 Noi dung rat dai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009900"/>
    <a:srgbClr val="1766AB"/>
    <a:srgbClr val="008000"/>
    <a:srgbClr val="4FC1E9"/>
    <a:srgbClr val="00FF00"/>
    <a:srgbClr val="FF9933"/>
    <a:srgbClr val="FF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>
      <p:cViewPr varScale="1">
        <p:scale>
          <a:sx n="49" d="100"/>
          <a:sy n="49" d="100"/>
        </p:scale>
        <p:origin x="4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6BDFC-50A6-417E-B0C5-362FE6E5A8E1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657AF-EB74-4E01-9F84-AD62D886F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71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74504" y="3749518"/>
            <a:ext cx="11938991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E96D-D701-4419-9BDC-BB2F85B4C093}" type="datetime1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CA4A44FA-6A53-4DB3-A14D-917DE3D345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790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7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2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1324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901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59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4F7E-D3EE-4820-A3AD-ED3B625C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24213-3B95-472D-8785-BE59015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94BB-560D-413B-9D7A-3598EAE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5350E-44F0-4025-9EB2-2D4F2BD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9078-1C98-4DDD-8D87-7B41D5B1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0668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859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6C2B-F82F-462A-99E3-CE7D93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284C-B949-459C-9DA6-77C3B837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660E-686F-40E7-A651-8AAC2D860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BB39A-7312-4F84-8CA0-C0FC4E838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A6DE-E54E-4523-9A80-B1AD0BBC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5E7B-A410-4214-B1AC-7B3A46F9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E3857-B780-468D-934E-A75921E7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34A56-869A-4922-8B3A-1247CAC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2988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320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514-EABD-44DD-9FEE-FD3B699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9CFA-7BE8-4E2D-A2D2-69DFDF67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BA20-5216-49BC-A672-DBE07E4F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E611-CB59-47AA-B2BD-1C42BF09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9AB8-1888-4A05-98BB-75EDB059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2696-3ED7-48D6-A149-7A51503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62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635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9855-67DD-499C-8452-982BD998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C6DC6-9849-4FC4-9261-E617428F3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6057-7577-44E5-BB5D-ECDD39E1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3C06-0118-458A-A21D-1513B54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2FCB-C0A3-4A28-A0CB-001BAE7B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70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98B65-A8D7-4F99-BB18-A087CE88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1FE7-0BD2-442E-B5C1-9521C723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CF68-26D3-4F28-A450-732051B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9996-5DA0-4115-872B-231E6D2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EEDE-A7E5-467A-8DC1-E875707E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233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5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0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2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12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91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13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6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7C23354-1922-4082-A6A8-3C1C8EAC26A0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D95DB07-76A5-4E76-88B2-F7FC3733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9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EEE00AE8-6729-4EA1-9B62-7DC00D57F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87BE253-95BC-485F-8779-2B44FD4A263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E9114E9-B12D-4E50-8A34-368CC620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6024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C83C-51FE-464B-8206-666507455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7F8AD-1589-4DB9-810B-2E930A034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9A62-324F-4526-A7E1-50EB9B7F9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F9624-EAED-4563-820B-0256E6F229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8376C-D3D6-4FAB-806E-A217CC2B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96126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15553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9D6E806-824E-41C9-8D3A-2E5D3B8BCB4A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1527" y="1302703"/>
            <a:ext cx="13644944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4760" y="2639987"/>
            <a:ext cx="8938894" cy="2703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18" r:id="rId7"/>
  </p:sldLayoutIdLst>
  <p:transition spd="slow">
    <p:wipe dir="d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F74D68-D43F-4776-B910-7F125481886A}"/>
              </a:ext>
            </a:extLst>
          </p:cNvPr>
          <p:cNvSpPr/>
          <p:nvPr userDrawn="1"/>
        </p:nvSpPr>
        <p:spPr>
          <a:xfrm>
            <a:off x="375007" y="238874"/>
            <a:ext cx="17537987" cy="9761822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244D0-8B49-48A4-90BF-6BFD06D0B8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606058" y="7964906"/>
            <a:ext cx="2322095" cy="2322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14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84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1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7CF1AB-D50F-4C60-A5AF-F3D0A27228E4}"/>
              </a:ext>
            </a:extLst>
          </p:cNvPr>
          <p:cNvSpPr/>
          <p:nvPr userDrawn="1"/>
        </p:nvSpPr>
        <p:spPr>
          <a:xfrm>
            <a:off x="164388" y="200347"/>
            <a:ext cx="17959227" cy="9863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87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0B28-3DFB-4803-BB8A-63BCA2BA924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D46-290A-48AC-A226-CC9B7FAEB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4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3CDB5E-C925-43F8-B18A-3E5C47FDCACA}"/>
              </a:ext>
            </a:extLst>
          </p:cNvPr>
          <p:cNvSpPr/>
          <p:nvPr/>
        </p:nvSpPr>
        <p:spPr>
          <a:xfrm>
            <a:off x="5930553" y="1263072"/>
            <a:ext cx="12357447" cy="24777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Chào mừng 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en-US" sz="7200" kern="0">
                <a:solidFill>
                  <a:srgbClr val="00B050"/>
                </a:solidFill>
                <a:latin typeface="#9Slide07 Koni" pitchFamily="2" charset="0"/>
              </a:rPr>
              <a:t>các em </a:t>
            </a: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đến với </a:t>
            </a:r>
            <a:endParaRPr lang="en-US" sz="7200" kern="0">
              <a:solidFill>
                <a:srgbClr val="00B050"/>
              </a:solidFill>
              <a:latin typeface="#9Slide07 Koni" pitchFamily="2" charset="0"/>
            </a:endParaRPr>
          </a:p>
          <a:p>
            <a:pPr algn="ctr" defTabSz="1371600">
              <a:defRPr/>
            </a:pPr>
            <a:r>
              <a:rPr lang="vi-VN" sz="7200" kern="0">
                <a:solidFill>
                  <a:srgbClr val="00B050"/>
                </a:solidFill>
                <a:latin typeface="#9Slide07 Koni" pitchFamily="2" charset="0"/>
              </a:rPr>
              <a:t>tiết học Địa lí</a:t>
            </a:r>
            <a:endParaRPr lang="en-US" sz="6600" kern="0">
              <a:solidFill>
                <a:srgbClr val="00B050"/>
              </a:solidFill>
              <a:latin typeface="#9Slide07 Koni" pitchFamily="2" charset="0"/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249BAED0-0E94-499B-B1D1-5C4DCB66C071}"/>
              </a:ext>
            </a:extLst>
          </p:cNvPr>
          <p:cNvSpPr/>
          <p:nvPr/>
        </p:nvSpPr>
        <p:spPr>
          <a:xfrm>
            <a:off x="11212468" y="6362700"/>
            <a:ext cx="4114800" cy="319075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vi-VN" sz="5400" b="1" kern="0">
                <a:solidFill>
                  <a:prstClr val="white"/>
                </a:solidFill>
                <a:latin typeface="#9Slide07 Altus" pitchFamily="2" charset="0"/>
              </a:rPr>
              <a:t>Yêu Địa lí</a:t>
            </a:r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C05E51FC-9373-4B63-AB2D-005EBE228608}"/>
              </a:ext>
            </a:extLst>
          </p:cNvPr>
          <p:cNvSpPr/>
          <p:nvPr/>
        </p:nvSpPr>
        <p:spPr>
          <a:xfrm>
            <a:off x="15087600" y="5487644"/>
            <a:ext cx="1050969" cy="1080135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>
              <a:solidFill>
                <a:prstClr val="white"/>
              </a:solidFill>
              <a:latin typeface="#9Slide07 Altu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7C593-D039-42C8-A475-E1AA7348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35085"/>
            <a:ext cx="6948721" cy="69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781" y="353879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931" y="108008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490028" y="442664"/>
            <a:ext cx="10476998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3600">
                <a:solidFill>
                  <a:prstClr val="white"/>
                </a:solidFill>
                <a:latin typeface="#9Slide07 IcielCadena" panose="02000503000000020004" pitchFamily="2" charset="0"/>
              </a:rPr>
              <a:t>Diện tích phần đất liền của nước ta?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9C2D96-4AA5-4E17-89E5-9276F17274D5}"/>
              </a:ext>
            </a:extLst>
          </p:cNvPr>
          <p:cNvSpPr/>
          <p:nvPr/>
        </p:nvSpPr>
        <p:spPr>
          <a:xfrm>
            <a:off x="3493903" y="6592825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331 344 km2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27014B-CC5A-4EFB-8038-6490BF4C7592}"/>
              </a:ext>
            </a:extLst>
          </p:cNvPr>
          <p:cNvSpPr/>
          <p:nvPr/>
        </p:nvSpPr>
        <p:spPr>
          <a:xfrm>
            <a:off x="3490028" y="8377069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4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2D6C76-EC04-40F3-91A5-323386D00AE1}"/>
              </a:ext>
            </a:extLst>
          </p:cNvPr>
          <p:cNvSpPr/>
          <p:nvPr/>
        </p:nvSpPr>
        <p:spPr>
          <a:xfrm>
            <a:off x="3490028" y="457998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2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7F8EF6-2B79-4871-8BAA-1FA9CC4F8626}"/>
              </a:ext>
            </a:extLst>
          </p:cNvPr>
          <p:cNvSpPr/>
          <p:nvPr/>
        </p:nvSpPr>
        <p:spPr>
          <a:xfrm>
            <a:off x="3493903" y="2747322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33</a:t>
            </a:r>
            <a:r>
              <a:rPr lang="vi-VN" sz="6000">
                <a:solidFill>
                  <a:srgbClr val="0070C0"/>
                </a:solidFill>
                <a:latin typeface="#9Slide07 IcielBaliho Script" pitchFamily="2" charset="0"/>
              </a:rPr>
              <a:t>3</a:t>
            </a:r>
            <a:r>
              <a:rPr lang="en-US" sz="6000">
                <a:solidFill>
                  <a:srgbClr val="0070C0"/>
                </a:solidFill>
                <a:latin typeface="#9Slide07 IcielBaliho Script" pitchFamily="2" charset="0"/>
              </a:rPr>
              <a:t> 344 km2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82EEC1-5849-4597-ADCE-626101B6BE08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1769EED-4D5A-4E85-86F3-D61B674B372B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BD81EB-1B31-4265-9CE9-98EEE73873D9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B09131-432A-47E0-8974-9D0BF8C0C987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57904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17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4310" y="587854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8009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886200" y="543128"/>
            <a:ext cx="10668000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4000">
                <a:solidFill>
                  <a:prstClr val="white"/>
                </a:solidFill>
                <a:latin typeface="#9Slide07 IcielCadena" panose="02000503000000020004" pitchFamily="2" charset="0"/>
              </a:rPr>
              <a:t>Quần đảo xa bờ có diện tích lớn nhất nước ta thuộc tỉnh nào?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DAE4D-DE4C-4588-A80D-DA0CCEDCD427}"/>
              </a:ext>
            </a:extLst>
          </p:cNvPr>
          <p:cNvSpPr/>
          <p:nvPr/>
        </p:nvSpPr>
        <p:spPr>
          <a:xfrm>
            <a:off x="3642428" y="847692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>
                <a:solidFill>
                  <a:srgbClr val="0070C0"/>
                </a:solidFill>
                <a:latin typeface="#9Slide07 IcielBaliho Script" pitchFamily="2" charset="0"/>
              </a:rPr>
              <a:t>Khánh Hòa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98CCEB-0B51-403C-9798-3A54CC6F3F51}"/>
              </a:ext>
            </a:extLst>
          </p:cNvPr>
          <p:cNvSpPr/>
          <p:nvPr/>
        </p:nvSpPr>
        <p:spPr>
          <a:xfrm>
            <a:off x="3678591" y="649236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>
                <a:solidFill>
                  <a:srgbClr val="0070C0"/>
                </a:solidFill>
                <a:latin typeface="#9Slide07 IcielBaliho Script" pitchFamily="2" charset="0"/>
              </a:rPr>
              <a:t>Đà Nẵng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EC22B5-2413-4F46-A848-2DA41D2E9EF2}"/>
              </a:ext>
            </a:extLst>
          </p:cNvPr>
          <p:cNvSpPr/>
          <p:nvPr/>
        </p:nvSpPr>
        <p:spPr>
          <a:xfrm>
            <a:off x="3659218" y="4645054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Hải</a:t>
            </a:r>
            <a:r>
              <a:rPr kumimoji="0" lang="vi-VN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Phòng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B3DC3-9A49-45C6-8E4B-A1914D50C4EB}"/>
              </a:ext>
            </a:extLst>
          </p:cNvPr>
          <p:cNvSpPr/>
          <p:nvPr/>
        </p:nvSpPr>
        <p:spPr>
          <a:xfrm>
            <a:off x="3607557" y="2660128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Quảng</a:t>
            </a:r>
            <a:r>
              <a:rPr kumimoji="0" lang="vi-VN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Ninh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DE7786-695D-4CB6-A0CA-3E8553F8B4CD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492E68-FA94-4F92-B27A-F762925DDB5A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B02C153-2663-4484-9200-AE652E67B0FB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A6DB27-C69D-4E0A-90FB-E0EA1B57E11B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7950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781" y="353879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8009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2954278" y="409386"/>
            <a:ext cx="11447522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3600">
                <a:solidFill>
                  <a:prstClr val="white"/>
                </a:solidFill>
                <a:latin typeface="#9Slide07 IcielCadena" panose="02000503000000020004" pitchFamily="2" charset="0"/>
              </a:rPr>
              <a:t>Sự phân hóa đa dạng của thiên nhiên Việt Nam được thể hiện rõ nhất trong thành phần tự nhiên nào?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DAE4D-DE4C-4588-A80D-DA0CCEDCD427}"/>
              </a:ext>
            </a:extLst>
          </p:cNvPr>
          <p:cNvSpPr/>
          <p:nvPr/>
        </p:nvSpPr>
        <p:spPr>
          <a:xfrm>
            <a:off x="3642428" y="847692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Sông</a:t>
            </a:r>
            <a:r>
              <a:rPr kumimoji="0" lang="vi-VN" sz="6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ngòi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98CCEB-0B51-403C-9798-3A54CC6F3F51}"/>
              </a:ext>
            </a:extLst>
          </p:cNvPr>
          <p:cNvSpPr/>
          <p:nvPr/>
        </p:nvSpPr>
        <p:spPr>
          <a:xfrm>
            <a:off x="3678591" y="649236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Khí hậu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EC22B5-2413-4F46-A848-2DA41D2E9EF2}"/>
              </a:ext>
            </a:extLst>
          </p:cNvPr>
          <p:cNvSpPr/>
          <p:nvPr/>
        </p:nvSpPr>
        <p:spPr>
          <a:xfrm>
            <a:off x="3659218" y="4645054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Khoáng</a:t>
            </a:r>
            <a:r>
              <a:rPr kumimoji="0" lang="vi-VN" sz="6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sản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3B3DC3-9A49-45C6-8E4B-A1914D50C4EB}"/>
              </a:ext>
            </a:extLst>
          </p:cNvPr>
          <p:cNvSpPr/>
          <p:nvPr/>
        </p:nvSpPr>
        <p:spPr>
          <a:xfrm>
            <a:off x="3607557" y="2660128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>
                <a:solidFill>
                  <a:srgbClr val="0070C0"/>
                </a:solidFill>
                <a:latin typeface="#9Slide07 IcielBaliho Script" pitchFamily="2" charset="0"/>
              </a:rPr>
              <a:t>Địa hình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FE7311-04E9-4596-9B68-169CFC661710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E9140A-69E3-4887-8DB4-DF6DEFDDBE99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ECE56D-7F6C-4975-9E7B-FDD18395983B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349F5B-1461-42FD-AB34-20F3E48B2DFC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80966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9" grpId="0" animBg="1"/>
      <p:bldP spid="17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39" y="726946"/>
            <a:ext cx="4880857" cy="8833105"/>
          </a:xfrm>
          <a:prstGeom prst="rect">
            <a:avLst/>
          </a:prstGeom>
        </p:spPr>
      </p:pic>
      <p:pic>
        <p:nvPicPr>
          <p:cNvPr id="1026" name="Picture 2" descr="The Importance of Extracurriculars by Diya Manoj, Newstead Wood | This Is  Local Lond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357120"/>
            <a:ext cx="10097007" cy="75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712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FD962-BD6E-47FF-A873-24F52403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00" y="0"/>
            <a:ext cx="21336000" cy="1078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D422F-3F9B-447E-8B4C-AED67B097249}"/>
              </a:ext>
            </a:extLst>
          </p:cNvPr>
          <p:cNvSpPr txBox="1"/>
          <p:nvPr/>
        </p:nvSpPr>
        <p:spPr>
          <a:xfrm>
            <a:off x="1143000" y="257770"/>
            <a:ext cx="41910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VẬN DỤNG 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F55A68-6BAE-4046-A7C6-326DE4EBE4A2}"/>
              </a:ext>
            </a:extLst>
          </p:cNvPr>
          <p:cNvSpPr/>
          <p:nvPr/>
        </p:nvSpPr>
        <p:spPr>
          <a:xfrm>
            <a:off x="190500" y="9262030"/>
            <a:ext cx="17907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Sưu tầm thông tin về một số cột mốc biên giới quốc gia của nước ta và chia sẻ với các bạn.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76047BB-5321-4EAB-879F-5B24A693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8077200" cy="8077200"/>
          </a:xfrm>
          <a:prstGeom prst="rect">
            <a:avLst/>
          </a:prstGeom>
        </p:spPr>
      </p:pic>
      <p:pic>
        <p:nvPicPr>
          <p:cNvPr id="2050" name="Picture 2" descr="Stacy Gallagher - Glenwood Elementary School">
            <a:extLst>
              <a:ext uri="{FF2B5EF4-FFF2-40B4-BE49-F238E27FC236}">
                <a16:creationId xmlns:a16="http://schemas.microsoft.com/office/drawing/2014/main" id="{A6441D61-A59B-47EC-BD98-B0660BE7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6657" y="952500"/>
            <a:ext cx="7221983" cy="32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94BEC5B-0CE8-4532-8F99-FFFB6DF43EEA}"/>
              </a:ext>
            </a:extLst>
          </p:cNvPr>
          <p:cNvSpPr/>
          <p:nvPr/>
        </p:nvSpPr>
        <p:spPr>
          <a:xfrm>
            <a:off x="9994612" y="5905500"/>
            <a:ext cx="6397497" cy="29859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Làm bài trong vở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Tìm hiểu bài mới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Claudi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F308E6-6D5F-4F59-9749-0D9229EA9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966" b="-3"/>
          <a:stretch/>
        </p:blipFill>
        <p:spPr>
          <a:xfrm>
            <a:off x="748425" y="1037344"/>
            <a:ext cx="5123655" cy="8212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7F2C9-D250-4DEE-8D68-DD0B89BDA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6" r="23623" b="-1"/>
          <a:stretch/>
        </p:blipFill>
        <p:spPr>
          <a:xfrm>
            <a:off x="6598451" y="4595732"/>
            <a:ext cx="5091099" cy="4848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4E3E6-F838-47A6-AA00-138F0010C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6" r="8181" b="-1"/>
          <a:stretch/>
        </p:blipFill>
        <p:spPr>
          <a:xfrm>
            <a:off x="11939600" y="4595733"/>
            <a:ext cx="5091101" cy="48929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61D04-6638-465D-B3F7-EA3EF65F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37160" tIns="68580" rIns="137160" bIns="68580" rtlCol="0" anchor="ctr">
            <a:normAutofit/>
          </a:bodyPr>
          <a:lstStyle/>
          <a:p>
            <a:pPr algn="r" defTabSz="1371600">
              <a:spcAft>
                <a:spcPts val="900"/>
              </a:spcAft>
              <a:defRPr/>
            </a:pPr>
            <a:fld id="{CA4A44FA-6A53-4DB3-A14D-917DE3D34585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 algn="r" defTabSz="1371600">
                <a:spcAft>
                  <a:spcPts val="900"/>
                </a:spcAft>
                <a:defRPr/>
              </a:pPr>
              <a:t>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E647A-D82C-47F7-8347-D62CFDAC8B95}"/>
              </a:ext>
            </a:extLst>
          </p:cNvPr>
          <p:cNvSpPr/>
          <p:nvPr/>
        </p:nvSpPr>
        <p:spPr>
          <a:xfrm>
            <a:off x="10387492" y="719945"/>
            <a:ext cx="1464017" cy="2347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38F13F-06B1-4886-B4C6-815931DB64FF}"/>
              </a:ext>
            </a:extLst>
          </p:cNvPr>
          <p:cNvCxnSpPr/>
          <p:nvPr/>
        </p:nvCxnSpPr>
        <p:spPr>
          <a:xfrm>
            <a:off x="10027147" y="1464816"/>
            <a:ext cx="3648722" cy="0"/>
          </a:xfrm>
          <a:prstGeom prst="line">
            <a:avLst/>
          </a:prstGeom>
          <a:ln w="38100">
            <a:solidFill>
              <a:schemeClr val="bg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2">
            <a:extLst>
              <a:ext uri="{FF2B5EF4-FFF2-40B4-BE49-F238E27FC236}">
                <a16:creationId xmlns:a16="http://schemas.microsoft.com/office/drawing/2014/main" id="{59DFC5BB-67D1-4178-BE3D-032F3436765D}"/>
              </a:ext>
            </a:extLst>
          </p:cNvPr>
          <p:cNvSpPr txBox="1"/>
          <p:nvPr/>
        </p:nvSpPr>
        <p:spPr>
          <a:xfrm>
            <a:off x="6533181" y="969399"/>
            <a:ext cx="105156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vi-VN" sz="6000">
                <a:solidFill>
                  <a:srgbClr val="FF282D"/>
                </a:solidFill>
                <a:latin typeface="#9Slide01 Tieu de ngan" panose="000007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6000">
              <a:solidFill>
                <a:srgbClr val="FF282D"/>
              </a:solidFill>
              <a:latin typeface="#9Slide01 Tieu de ngan" panose="000007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Vị trí địa lí và phạm vi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#9Slide07 Crocante" panose="02000000000000000000" pitchFamily="2" charset="0"/>
                <a:cs typeface="#9Slide03 Arima Madurai Black" panose="00000A00000000000000" pitchFamily="2" charset="0"/>
              </a:rPr>
              <a:t>lãnh thổ Việt Nam</a:t>
            </a:r>
          </a:p>
        </p:txBody>
      </p:sp>
    </p:spTree>
    <p:extLst>
      <p:ext uri="{BB962C8B-B14F-4D97-AF65-F5344CB8AC3E}">
        <p14:creationId xmlns:p14="http://schemas.microsoft.com/office/powerpoint/2010/main" val="10374623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A0B21-9754-46EF-9533-424A99082CF9}"/>
              </a:ext>
            </a:extLst>
          </p:cNvPr>
          <p:cNvGrpSpPr/>
          <p:nvPr/>
        </p:nvGrpSpPr>
        <p:grpSpPr>
          <a:xfrm>
            <a:off x="7279268" y="2240548"/>
            <a:ext cx="10245453" cy="1243262"/>
            <a:chOff x="4525547" y="1258031"/>
            <a:chExt cx="5851630" cy="787301"/>
          </a:xfrm>
          <a:solidFill>
            <a:srgbClr val="00990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F7ADC3-AC55-4BFD-BD43-CAF79FD77CB5}"/>
                </a:ext>
              </a:extLst>
            </p:cNvPr>
            <p:cNvSpPr/>
            <p:nvPr/>
          </p:nvSpPr>
          <p:spPr>
            <a:xfrm>
              <a:off x="5344613" y="1336804"/>
              <a:ext cx="5032564" cy="646331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eeform 367">
              <a:extLst>
                <a:ext uri="{FF2B5EF4-FFF2-40B4-BE49-F238E27FC236}">
                  <a16:creationId xmlns:a16="http://schemas.microsoft.com/office/drawing/2014/main" id="{EF089555-58DB-4D8F-A7F5-992293D9B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547" y="1258031"/>
              <a:ext cx="791664" cy="78730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89" name="Hộp Văn bản 85">
              <a:extLst>
                <a:ext uri="{FF2B5EF4-FFF2-40B4-BE49-F238E27FC236}">
                  <a16:creationId xmlns:a16="http://schemas.microsoft.com/office/drawing/2014/main" id="{7F417419-189A-4838-A03D-B3C8E8C63762}"/>
                </a:ext>
              </a:extLst>
            </p:cNvPr>
            <p:cNvSpPr txBox="1"/>
            <p:nvPr/>
          </p:nvSpPr>
          <p:spPr>
            <a:xfrm>
              <a:off x="5537916" y="1391087"/>
              <a:ext cx="1428435" cy="5847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Vị trí </a:t>
              </a: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địa lí</a:t>
              </a:r>
            </a:p>
          </p:txBody>
        </p:sp>
      </p:grpSp>
      <p:sp>
        <p:nvSpPr>
          <p:cNvPr id="5" name="Freeform 366">
            <a:extLst>
              <a:ext uri="{FF2B5EF4-FFF2-40B4-BE49-F238E27FC236}">
                <a16:creationId xmlns:a16="http://schemas.microsoft.com/office/drawing/2014/main" id="{7BE77CDD-9B7B-4AD8-8B53-F2C53D2B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90" y="1984391"/>
            <a:ext cx="2914760" cy="6323495"/>
          </a:xfrm>
          <a:custGeom>
            <a:avLst/>
            <a:gdLst>
              <a:gd name="T0" fmla="*/ 3928 w 3929"/>
              <a:gd name="T1" fmla="*/ 0 h 8524"/>
              <a:gd name="T2" fmla="*/ 3928 w 3929"/>
              <a:gd name="T3" fmla="*/ 0 h 8524"/>
              <a:gd name="T4" fmla="*/ 922 w 3929"/>
              <a:gd name="T5" fmla="*/ 0 h 8524"/>
              <a:gd name="T6" fmla="*/ 0 w 3929"/>
              <a:gd name="T7" fmla="*/ 922 h 8524"/>
              <a:gd name="T8" fmla="*/ 0 w 3929"/>
              <a:gd name="T9" fmla="*/ 7592 h 8524"/>
              <a:gd name="T10" fmla="*/ 922 w 3929"/>
              <a:gd name="T11" fmla="*/ 8523 h 8524"/>
              <a:gd name="T12" fmla="*/ 3928 w 3929"/>
              <a:gd name="T13" fmla="*/ 8523 h 8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9" h="8524">
                <a:moveTo>
                  <a:pt x="3928" y="0"/>
                </a:moveTo>
                <a:lnTo>
                  <a:pt x="3928" y="0"/>
                </a:lnTo>
                <a:cubicBezTo>
                  <a:pt x="922" y="0"/>
                  <a:pt x="922" y="0"/>
                  <a:pt x="922" y="0"/>
                </a:cubicBezTo>
                <a:cubicBezTo>
                  <a:pt x="413" y="0"/>
                  <a:pt x="0" y="413"/>
                  <a:pt x="0" y="922"/>
                </a:cubicBezTo>
                <a:cubicBezTo>
                  <a:pt x="0" y="7592"/>
                  <a:pt x="0" y="7592"/>
                  <a:pt x="0" y="7592"/>
                </a:cubicBezTo>
                <a:cubicBezTo>
                  <a:pt x="0" y="8110"/>
                  <a:pt x="413" y="8523"/>
                  <a:pt x="922" y="8523"/>
                </a:cubicBezTo>
                <a:cubicBezTo>
                  <a:pt x="3928" y="8523"/>
                  <a:pt x="3928" y="8523"/>
                  <a:pt x="3928" y="8523"/>
                </a:cubicBezTo>
              </a:path>
            </a:pathLst>
          </a:custGeom>
          <a:noFill/>
          <a:ln w="12600" cap="flat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buClr>
                <a:srgbClr val="000000"/>
              </a:buClr>
              <a:defRPr/>
            </a:pPr>
            <a:endParaRPr lang="es-MX" sz="1050" kern="0">
              <a:solidFill>
                <a:prstClr val="black">
                  <a:lumMod val="85000"/>
                  <a:lumOff val="15000"/>
                </a:prst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9FF8ED1-9DE2-4A23-A34F-D5C4051513DE}"/>
              </a:ext>
            </a:extLst>
          </p:cNvPr>
          <p:cNvGrpSpPr/>
          <p:nvPr/>
        </p:nvGrpSpPr>
        <p:grpSpPr>
          <a:xfrm>
            <a:off x="5306539" y="507701"/>
            <a:ext cx="7490513" cy="1271921"/>
            <a:chOff x="4029066" y="-212959"/>
            <a:chExt cx="4993675" cy="847947"/>
          </a:xfrm>
        </p:grpSpPr>
        <p:sp>
          <p:nvSpPr>
            <p:cNvPr id="120" name="Hộp Văn bản 119">
              <a:extLst>
                <a:ext uri="{FF2B5EF4-FFF2-40B4-BE49-F238E27FC236}">
                  <a16:creationId xmlns:a16="http://schemas.microsoft.com/office/drawing/2014/main" id="{040BBF37-1AF4-46D0-A7F3-3B4ECCC56098}"/>
                </a:ext>
              </a:extLst>
            </p:cNvPr>
            <p:cNvSpPr txBox="1"/>
            <p:nvPr/>
          </p:nvSpPr>
          <p:spPr>
            <a:xfrm>
              <a:off x="4117020" y="-212959"/>
              <a:ext cx="481777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>
                  <a:solidFill>
                    <a:srgbClr val="00B050"/>
                  </a:solidFill>
                  <a:latin typeface="#9Slide07 Crocante" panose="02000000000000000000" pitchFamily="2" charset="0"/>
                </a:rPr>
                <a:t>Nội dung CHÍNH</a:t>
              </a:r>
            </a:p>
          </p:txBody>
        </p: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D8FE23F2-EA9B-451D-839D-C391F299D0BA}"/>
                </a:ext>
              </a:extLst>
            </p:cNvPr>
            <p:cNvCxnSpPr>
              <a:cxnSpLocks/>
            </p:cNvCxnSpPr>
            <p:nvPr/>
          </p:nvCxnSpPr>
          <p:spPr>
            <a:xfrm>
              <a:off x="4029066" y="634988"/>
              <a:ext cx="4993675" cy="0"/>
            </a:xfrm>
            <a:prstGeom prst="line">
              <a:avLst/>
            </a:prstGeom>
            <a:ln w="38100">
              <a:solidFill>
                <a:srgbClr val="EB1C2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834CDC-B6E2-4BB8-A5A7-6F02A6D618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826" y="2352649"/>
            <a:ext cx="5682015" cy="6969935"/>
          </a:xfrm>
          <a:prstGeom prst="rect">
            <a:avLst/>
          </a:prstGeom>
        </p:spPr>
      </p:pic>
      <p:pic>
        <p:nvPicPr>
          <p:cNvPr id="1026" name="Picture 2" descr="Biên giới lãnh thổ - Trang chủ">
            <a:extLst>
              <a:ext uri="{FF2B5EF4-FFF2-40B4-BE49-F238E27FC236}">
                <a16:creationId xmlns:a16="http://schemas.microsoft.com/office/drawing/2014/main" id="{7BBC9FE1-1D8A-4C4F-ABBD-B420C174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707" y="8684053"/>
            <a:ext cx="970907" cy="12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D24E49-9D38-4DEF-8255-48D9348A3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00" y="8967138"/>
            <a:ext cx="2151344" cy="9736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6E21B9F-96B6-4A8D-B2C9-1E3BED727103}"/>
              </a:ext>
            </a:extLst>
          </p:cNvPr>
          <p:cNvGrpSpPr/>
          <p:nvPr/>
        </p:nvGrpSpPr>
        <p:grpSpPr>
          <a:xfrm>
            <a:off x="7279268" y="5656667"/>
            <a:ext cx="10191476" cy="2927256"/>
            <a:chOff x="4336222" y="3118332"/>
            <a:chExt cx="7954423" cy="1951504"/>
          </a:xfrm>
          <a:solidFill>
            <a:srgbClr val="009900"/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9CF4C00-A069-4FBD-86F2-F5C9E32BFDE9}"/>
                </a:ext>
              </a:extLst>
            </p:cNvPr>
            <p:cNvSpPr/>
            <p:nvPr/>
          </p:nvSpPr>
          <p:spPr>
            <a:xfrm>
              <a:off x="5366527" y="3118332"/>
              <a:ext cx="6924118" cy="1951504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0" name="Hộp Văn bản 86">
              <a:extLst>
                <a:ext uri="{FF2B5EF4-FFF2-40B4-BE49-F238E27FC236}">
                  <a16:creationId xmlns:a16="http://schemas.microsoft.com/office/drawing/2014/main" id="{8525C6D8-AE2C-41FC-AA8D-97FD0BCE6D18}"/>
                </a:ext>
              </a:extLst>
            </p:cNvPr>
            <p:cNvSpPr txBox="1"/>
            <p:nvPr/>
          </p:nvSpPr>
          <p:spPr>
            <a:xfrm>
              <a:off x="6027495" y="3185085"/>
              <a:ext cx="5691953" cy="17235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Ánh hưỏng của vị trí địa lí và phạm vi lãnh thổ đối với sự hình thành đặc điểm địa lí tự nhiên </a:t>
              </a: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VN.</a:t>
              </a:r>
            </a:p>
          </p:txBody>
        </p:sp>
        <p:sp>
          <p:nvSpPr>
            <p:cNvPr id="51" name="Freeform 367">
              <a:extLst>
                <a:ext uri="{FF2B5EF4-FFF2-40B4-BE49-F238E27FC236}">
                  <a16:creationId xmlns:a16="http://schemas.microsoft.com/office/drawing/2014/main" id="{DC0FDC40-415E-4F00-BC55-ECA70479A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222" y="3728187"/>
              <a:ext cx="918215" cy="66812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F88107D-FA86-49DD-9CAD-3E67DBF98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9544" y="8835750"/>
            <a:ext cx="1169439" cy="97366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7CFD8A4-AE57-4374-8F25-062505E21905}"/>
              </a:ext>
            </a:extLst>
          </p:cNvPr>
          <p:cNvGrpSpPr/>
          <p:nvPr/>
        </p:nvGrpSpPr>
        <p:grpSpPr>
          <a:xfrm>
            <a:off x="8709161" y="3940835"/>
            <a:ext cx="8761583" cy="1180952"/>
            <a:chOff x="4558036" y="3026815"/>
            <a:chExt cx="5841055" cy="787301"/>
          </a:xfrm>
          <a:solidFill>
            <a:srgbClr val="00990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2F0DC6C-1499-41C9-81F2-4C149C29140E}"/>
                </a:ext>
              </a:extLst>
            </p:cNvPr>
            <p:cNvSpPr/>
            <p:nvPr/>
          </p:nvSpPr>
          <p:spPr>
            <a:xfrm>
              <a:off x="5366527" y="3118332"/>
              <a:ext cx="5032564" cy="646331"/>
            </a:xfrm>
            <a:prstGeom prst="roundRect">
              <a:avLst>
                <a:gd name="adj" fmla="val 39005"/>
              </a:avLst>
            </a:prstGeom>
            <a:grp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Hộp Văn bản 86">
              <a:extLst>
                <a:ext uri="{FF2B5EF4-FFF2-40B4-BE49-F238E27FC236}">
                  <a16:creationId xmlns:a16="http://schemas.microsoft.com/office/drawing/2014/main" id="{2F17E9FC-4D9F-428E-937F-D5031C13C8D6}"/>
                </a:ext>
              </a:extLst>
            </p:cNvPr>
            <p:cNvSpPr txBox="1"/>
            <p:nvPr/>
          </p:nvSpPr>
          <p:spPr>
            <a:xfrm>
              <a:off x="5810767" y="3123395"/>
              <a:ext cx="2398307" cy="6155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5400">
                  <a:solidFill>
                    <a:schemeClr val="bg1"/>
                  </a:solidFill>
                  <a:latin typeface="#9Slide05 SVNCiao Bella" pitchFamily="2" charset="0"/>
                </a:rPr>
                <a:t>Phạm vi </a:t>
              </a:r>
              <a:r>
                <a:rPr lang="vi-VN" sz="5400">
                  <a:solidFill>
                    <a:schemeClr val="bg1"/>
                  </a:solidFill>
                  <a:latin typeface="#9Slide05 SVNCiao Bella" pitchFamily="2" charset="0"/>
                </a:rPr>
                <a:t>lãnh thổ</a:t>
              </a:r>
              <a:endParaRPr lang="en-US" sz="5400">
                <a:solidFill>
                  <a:schemeClr val="bg1"/>
                </a:solidFill>
                <a:latin typeface="#9Slide05 SVNCiao Bella" pitchFamily="2" charset="0"/>
              </a:endParaRPr>
            </a:p>
          </p:txBody>
        </p:sp>
        <p:sp>
          <p:nvSpPr>
            <p:cNvPr id="33" name="Freeform 367">
              <a:extLst>
                <a:ext uri="{FF2B5EF4-FFF2-40B4-BE49-F238E27FC236}">
                  <a16:creationId xmlns:a16="http://schemas.microsoft.com/office/drawing/2014/main" id="{C64BA1D9-43B3-4121-BB10-1CAF1A5D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036" y="3026815"/>
              <a:ext cx="791664" cy="787301"/>
            </a:xfrm>
            <a:custGeom>
              <a:avLst/>
              <a:gdLst>
                <a:gd name="T0" fmla="*/ 1600 w 1601"/>
                <a:gd name="T1" fmla="*/ 799 h 1591"/>
                <a:gd name="T2" fmla="*/ 1600 w 1601"/>
                <a:gd name="T3" fmla="*/ 799 h 1591"/>
                <a:gd name="T4" fmla="*/ 800 w 1601"/>
                <a:gd name="T5" fmla="*/ 1590 h 1591"/>
                <a:gd name="T6" fmla="*/ 0 w 1601"/>
                <a:gd name="T7" fmla="*/ 799 h 1591"/>
                <a:gd name="T8" fmla="*/ 800 w 1601"/>
                <a:gd name="T9" fmla="*/ 0 h 1591"/>
                <a:gd name="T10" fmla="*/ 1600 w 1601"/>
                <a:gd name="T11" fmla="*/ 799 h 1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1" h="1591">
                  <a:moveTo>
                    <a:pt x="1600" y="799"/>
                  </a:moveTo>
                  <a:lnTo>
                    <a:pt x="1600" y="799"/>
                  </a:lnTo>
                  <a:cubicBezTo>
                    <a:pt x="1600" y="1239"/>
                    <a:pt x="1240" y="1590"/>
                    <a:pt x="800" y="1590"/>
                  </a:cubicBezTo>
                  <a:cubicBezTo>
                    <a:pt x="361" y="1590"/>
                    <a:pt x="0" y="1239"/>
                    <a:pt x="0" y="799"/>
                  </a:cubicBezTo>
                  <a:cubicBezTo>
                    <a:pt x="0" y="351"/>
                    <a:pt x="361" y="0"/>
                    <a:pt x="800" y="0"/>
                  </a:cubicBezTo>
                  <a:cubicBezTo>
                    <a:pt x="1240" y="0"/>
                    <a:pt x="1600" y="351"/>
                    <a:pt x="1600" y="799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s-MX" sz="7200" kern="0">
                  <a:solidFill>
                    <a:schemeClr val="bg1"/>
                  </a:solidFill>
                  <a:latin typeface="#9Slide07 Crocante" panose="02000000000000000000" pitchFamily="2" charset="0"/>
                  <a:cs typeface="Arial"/>
                  <a:sym typeface="Arial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2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19">
            <a:extLst>
              <a:ext uri="{FF2B5EF4-FFF2-40B4-BE49-F238E27FC236}">
                <a16:creationId xmlns:a16="http://schemas.microsoft.com/office/drawing/2014/main" id="{891A2998-D32C-4F74-9C54-1FEC42B9A9A1}"/>
              </a:ext>
            </a:extLst>
          </p:cNvPr>
          <p:cNvSpPr txBox="1"/>
          <p:nvPr/>
        </p:nvSpPr>
        <p:spPr>
          <a:xfrm>
            <a:off x="580633" y="441702"/>
            <a:ext cx="5970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vi-VN" sz="3600">
                <a:solidFill>
                  <a:srgbClr val="008000"/>
                </a:solidFill>
                <a:latin typeface="#9Slide07 Crocante" panose="02000000000000000000" pitchFamily="2" charset="0"/>
              </a:rPr>
              <a:t>3. Ảnh hưỏng của vị trí địa lí và phạm vi lãnh thổ đối vỚi sự hình thành đặc điểm địa lí tự nhiên Việt Nam.</a:t>
            </a:r>
            <a:endParaRPr lang="en-US" sz="3600">
              <a:solidFill>
                <a:srgbClr val="008000"/>
              </a:solidFill>
              <a:latin typeface="#9Slide07 Crocant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809AB-299E-4700-8833-69C469AE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28" y="383583"/>
            <a:ext cx="10961558" cy="9376461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A869303C-121A-4DBA-8D56-4D108FEC1730}"/>
              </a:ext>
            </a:extLst>
          </p:cNvPr>
          <p:cNvSpPr/>
          <p:nvPr/>
        </p:nvSpPr>
        <p:spPr>
          <a:xfrm>
            <a:off x="477864" y="5981700"/>
            <a:ext cx="6093845" cy="3287277"/>
          </a:xfrm>
          <a:prstGeom prst="roundRect">
            <a:avLst/>
          </a:prstGeom>
          <a:solidFill>
            <a:srgbClr val="0099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FF00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NHIỆM VỤ</a:t>
            </a:r>
          </a:p>
          <a:p>
            <a:r>
              <a:rPr lang="vi-VN" sz="3200" b="1">
                <a:solidFill>
                  <a:schemeClr val="bg1"/>
                </a:solidFill>
                <a:latin typeface="#9Slide03 Roboto Light" panose="02000000000000000000" pitchFamily="2" charset="0"/>
                <a:ea typeface="#9Slide03 Roboto Light" panose="02000000000000000000" pitchFamily="2" charset="0"/>
                <a:cs typeface="Times New Roman" panose="02020603050405020304" pitchFamily="18" charset="0"/>
              </a:rPr>
              <a:t>Dựa vào thông tin mục 3 và hình 1.1, các em hãy vẽ sơ đồ thể hiện ảnh hưởng của vị trí địa lí và phạm vi lãnh thổ tới đặc điểm tự nhiên Việt Nam?</a:t>
            </a:r>
            <a:endParaRPr lang="en-US" sz="3200" b="1">
              <a:solidFill>
                <a:schemeClr val="bg1"/>
              </a:solidFill>
              <a:latin typeface="#9Slide03 Roboto Light" panose="02000000000000000000" pitchFamily="2" charset="0"/>
              <a:ea typeface="#9Slide03 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A2243-85FB-4DF5-A012-9B1A24741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27" y="3857825"/>
            <a:ext cx="2857500" cy="160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BF36BD-348D-415B-A40E-926EA1054E73}"/>
              </a:ext>
            </a:extLst>
          </p:cNvPr>
          <p:cNvSpPr/>
          <p:nvPr/>
        </p:nvSpPr>
        <p:spPr>
          <a:xfrm>
            <a:off x="605802" y="3857825"/>
            <a:ext cx="2967125" cy="160020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Cadena" panose="02000503000000020004" pitchFamily="2" charset="0"/>
              </a:rPr>
              <a:t>HOẠT ĐỘNG NHÓM</a:t>
            </a:r>
            <a:endParaRPr lang="en-US" sz="3600">
              <a:solidFill>
                <a:schemeClr val="bg1"/>
              </a:solidFill>
              <a:latin typeface="#9Slide07 Iciel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2;p43">
            <a:extLst>
              <a:ext uri="{FF2B5EF4-FFF2-40B4-BE49-F238E27FC236}">
                <a16:creationId xmlns:a16="http://schemas.microsoft.com/office/drawing/2014/main" id="{37AA7D01-1846-4E0E-8278-A57B67A35395}"/>
              </a:ext>
            </a:extLst>
          </p:cNvPr>
          <p:cNvSpPr txBox="1">
            <a:spLocks/>
          </p:cNvSpPr>
          <p:nvPr/>
        </p:nvSpPr>
        <p:spPr>
          <a:xfrm>
            <a:off x="7466923" y="955604"/>
            <a:ext cx="9143103" cy="130354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>
              <a:defRPr sz="8500" b="0" i="0">
                <a:solidFill>
                  <a:srgbClr val="152969"/>
                </a:solidFill>
                <a:latin typeface="Arimo"/>
                <a:ea typeface="+mj-ea"/>
                <a:cs typeface="Arimo"/>
              </a:defRPr>
            </a:lvl1pPr>
          </a:lstStyle>
          <a:p>
            <a:pPr algn="ctr">
              <a:lnSpc>
                <a:spcPts val="10000"/>
              </a:lnSpc>
            </a:pPr>
            <a:r>
              <a:rPr lang="en-US" sz="6000" kern="0">
                <a:solidFill>
                  <a:srgbClr val="FF0000"/>
                </a:solidFill>
                <a:latin typeface="#9Slide03 SFU Futura_05" panose="00000800000000000000" pitchFamily="2" charset="0"/>
              </a:rPr>
              <a:t>SƠ ĐỒ ĐỔI PHIẾU </a:t>
            </a:r>
            <a:endParaRPr lang="vi-VN" sz="8000" kern="0">
              <a:solidFill>
                <a:srgbClr val="0052FF"/>
              </a:solidFill>
              <a:latin typeface="#9Slide05 Wolfsbane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4BAC00-1A3A-4FED-91E5-4EF291116F31}"/>
              </a:ext>
            </a:extLst>
          </p:cNvPr>
          <p:cNvSpPr/>
          <p:nvPr/>
        </p:nvSpPr>
        <p:spPr>
          <a:xfrm>
            <a:off x="7466924" y="2966529"/>
            <a:ext cx="2513026" cy="2362942"/>
          </a:xfrm>
          <a:prstGeom prst="round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0800" kern="0">
                <a:solidFill>
                  <a:srgbClr val="FFFFFF"/>
                </a:solidFill>
                <a:latin typeface="#9Slide07 IcielBaliho Script" pitchFamily="2" charset="0"/>
                <a:sym typeface="Arial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A28DD9-1A25-493F-81C5-CD6BB99B64E3}"/>
              </a:ext>
            </a:extLst>
          </p:cNvPr>
          <p:cNvSpPr/>
          <p:nvPr/>
        </p:nvSpPr>
        <p:spPr>
          <a:xfrm>
            <a:off x="14097000" y="2964340"/>
            <a:ext cx="2513026" cy="2335329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0800" kern="0">
                <a:solidFill>
                  <a:srgbClr val="FFFFFF"/>
                </a:solidFill>
                <a:latin typeface="#9Slide07 IcielBaliho Script" pitchFamily="2" charset="0"/>
                <a:sym typeface="Arial"/>
              </a:rPr>
              <a:t>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AD3241-02E5-4007-A094-5A582312A12E}"/>
              </a:ext>
            </a:extLst>
          </p:cNvPr>
          <p:cNvSpPr/>
          <p:nvPr/>
        </p:nvSpPr>
        <p:spPr>
          <a:xfrm>
            <a:off x="14296244" y="7322660"/>
            <a:ext cx="2513026" cy="2335329"/>
          </a:xfrm>
          <a:prstGeom prst="roundRect">
            <a:avLst/>
          </a:prstGeom>
          <a:solidFill>
            <a:srgbClr val="FF33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0800" kern="0">
                <a:solidFill>
                  <a:srgbClr val="FFFFFF"/>
                </a:solidFill>
                <a:latin typeface="#9Slide07 IcielBaliho Script" pitchFamily="2" charset="0"/>
                <a:sym typeface="Arial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45F72F-C150-4946-B599-5AFDFB838099}"/>
              </a:ext>
            </a:extLst>
          </p:cNvPr>
          <p:cNvSpPr/>
          <p:nvPr/>
        </p:nvSpPr>
        <p:spPr>
          <a:xfrm>
            <a:off x="7549243" y="7355317"/>
            <a:ext cx="2513026" cy="2335329"/>
          </a:xfrm>
          <a:prstGeom prst="roundRect">
            <a:avLst/>
          </a:prstGeom>
          <a:solidFill>
            <a:srgbClr val="FF33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0800" kern="0">
                <a:solidFill>
                  <a:srgbClr val="FFFFFF"/>
                </a:solidFill>
                <a:latin typeface="#9Slide07 IcielBaliho Script" pitchFamily="2" charset="0"/>
                <a:sym typeface="Arial"/>
              </a:rPr>
              <a:t>4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AFDC3F3-FA85-4111-B173-10C3B6C3889D}"/>
              </a:ext>
            </a:extLst>
          </p:cNvPr>
          <p:cNvSpPr/>
          <p:nvPr/>
        </p:nvSpPr>
        <p:spPr>
          <a:xfrm>
            <a:off x="11388404" y="3808172"/>
            <a:ext cx="1548826" cy="933974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733398-2629-400E-B36F-F17DD460C424}"/>
              </a:ext>
            </a:extLst>
          </p:cNvPr>
          <p:cNvSpPr/>
          <p:nvPr/>
        </p:nvSpPr>
        <p:spPr>
          <a:xfrm rot="5400000">
            <a:off x="14893480" y="5919991"/>
            <a:ext cx="1318552" cy="98477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4E8CE14-E5CF-48C7-89B0-D2545509D90D}"/>
              </a:ext>
            </a:extLst>
          </p:cNvPr>
          <p:cNvSpPr/>
          <p:nvPr/>
        </p:nvSpPr>
        <p:spPr>
          <a:xfrm rot="16200000">
            <a:off x="8069409" y="5681015"/>
            <a:ext cx="1318553" cy="1135428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E1EAC03-6771-420A-BB26-C0A2293A02C9}"/>
              </a:ext>
            </a:extLst>
          </p:cNvPr>
          <p:cNvSpPr/>
          <p:nvPr/>
        </p:nvSpPr>
        <p:spPr>
          <a:xfrm rot="10800000">
            <a:off x="11430000" y="8267700"/>
            <a:ext cx="1548825" cy="1130903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2067FAC0-16B0-47C1-BA18-66969D70D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46766"/>
              </p:ext>
            </p:extLst>
          </p:nvPr>
        </p:nvGraphicFramePr>
        <p:xfrm>
          <a:off x="609601" y="3838916"/>
          <a:ext cx="5867400" cy="585173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95399">
                  <a:extLst>
                    <a:ext uri="{9D8B030D-6E8A-4147-A177-3AD203B41FA5}">
                      <a16:colId xmlns:a16="http://schemas.microsoft.com/office/drawing/2014/main" val="55161736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30811297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795141025"/>
                    </a:ext>
                  </a:extLst>
                </a:gridCol>
              </a:tblGrid>
              <a:tr h="877795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STT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b="0" dirty="0" err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</a:t>
                      </a:r>
                      <a:r>
                        <a:rPr lang="en-US" sz="3000" b="0" baseline="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chí</a:t>
                      </a:r>
                      <a:endParaRPr lang="vi-VN" sz="3000" b="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 b="1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Tối</a:t>
                      </a:r>
                      <a:r>
                        <a:rPr lang="en-US" sz="3000" baseline="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đa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76296"/>
                  </a:ext>
                </a:extLst>
              </a:tr>
              <a:tr h="8352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Nội dung đầy đủ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 </a:t>
                      </a:r>
                      <a:r>
                        <a:rPr lang="en-US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điểm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4634823"/>
                  </a:ext>
                </a:extLst>
              </a:tr>
              <a:tr h="168738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Trình bày khoa học, sáng tạo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3 điểm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19649188"/>
                  </a:ext>
                </a:extLst>
              </a:tr>
              <a:tr h="8352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Đảm bảo thời gian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3250116"/>
                  </a:ext>
                </a:extLst>
              </a:tr>
              <a:tr h="161605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Thuyết trình 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3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vi-VN" sz="3000" dirty="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3321776"/>
                  </a:ext>
                </a:extLst>
              </a:tr>
            </a:tbl>
          </a:graphicData>
        </a:graphic>
      </p:graphicFrame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377CBA-389D-4769-8B9F-7484124E27D8}"/>
              </a:ext>
            </a:extLst>
          </p:cNvPr>
          <p:cNvSpPr txBox="1"/>
          <p:nvPr/>
        </p:nvSpPr>
        <p:spPr>
          <a:xfrm>
            <a:off x="574730" y="974331"/>
            <a:ext cx="5902271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SVN-Internation" panose="02040603050506020204" pitchFamily="18" charset="0"/>
              </a:rPr>
              <a:t>Bảng tiêu chí đánh giá</a:t>
            </a:r>
            <a:r>
              <a:rPr lang="vi-VN" sz="4000">
                <a:solidFill>
                  <a:schemeClr val="bg1"/>
                </a:solidFill>
                <a:latin typeface="SVN-Prima" panose="02040603050506020204" pitchFamily="18" charset="0"/>
              </a:rPr>
              <a:t> </a:t>
            </a:r>
            <a:endParaRPr lang="en-US" sz="4000">
              <a:solidFill>
                <a:schemeClr val="bg1"/>
              </a:solidFill>
              <a:latin typeface="SVN-Prima" panose="02040603050506020204" pitchFamily="18" charset="0"/>
            </a:endParaRPr>
          </a:p>
          <a:p>
            <a:pPr algn="ctr"/>
            <a:r>
              <a:rPr lang="vi-VN" sz="4000">
                <a:solidFill>
                  <a:schemeClr val="bg1"/>
                </a:solidFill>
                <a:latin typeface="SVN-Prima" panose="02040603050506020204" pitchFamily="18" charset="0"/>
              </a:rPr>
              <a:t>SƠ ĐỒ TƯ DUY</a:t>
            </a:r>
            <a:endParaRPr lang="en-US" sz="4000">
              <a:solidFill>
                <a:schemeClr val="bg1"/>
              </a:solidFill>
              <a:latin typeface="SVN-Internati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029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EEE0D-C47E-4936-9107-F2D3A397A22B}"/>
              </a:ext>
            </a:extLst>
          </p:cNvPr>
          <p:cNvSpPr/>
          <p:nvPr/>
        </p:nvSpPr>
        <p:spPr>
          <a:xfrm>
            <a:off x="682913" y="3765119"/>
            <a:ext cx="2117436" cy="3490348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#9Slide07 IcielCadena" panose="02000503000000020004" pitchFamily="2" charset="0"/>
              </a:rPr>
              <a:t>V</a:t>
            </a:r>
            <a:r>
              <a:rPr lang="en-US" sz="3200">
                <a:latin typeface="#9Slide07 IcielCadena" panose="02000503000000020004" pitchFamily="2" charset="0"/>
              </a:rPr>
              <a:t>ị trí địa lí và phạm vi lãnh thổ</a:t>
            </a:r>
            <a:r>
              <a:rPr lang="vi-VN" sz="3200">
                <a:latin typeface="#9Slide07 IcielCadena" panose="02000503000000020004" pitchFamily="2" charset="0"/>
              </a:rPr>
              <a:t> Việt Nam</a:t>
            </a:r>
            <a:endParaRPr lang="en-US" sz="3200">
              <a:latin typeface="#9Slide07 IcielCadena" panose="02000503000000020004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70605E-DC4A-4D5D-BC8A-28CDAF62E2FC}"/>
              </a:ext>
            </a:extLst>
          </p:cNvPr>
          <p:cNvSpPr/>
          <p:nvPr/>
        </p:nvSpPr>
        <p:spPr>
          <a:xfrm>
            <a:off x="3352800" y="876300"/>
            <a:ext cx="2667000" cy="2529453"/>
          </a:xfrm>
          <a:prstGeom prst="round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Thiên nhiên nhiệt đới ẩm gió mùa, chịu </a:t>
            </a:r>
            <a:r>
              <a:rPr lang="en-US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ả</a:t>
            </a:r>
            <a:r>
              <a:rPr lang="vi-VN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 hưởng sâu s</a:t>
            </a:r>
            <a:r>
              <a:rPr lang="en-US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ắ</a:t>
            </a:r>
            <a:r>
              <a:rPr lang="vi-VN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 của biển.</a:t>
            </a:r>
            <a:endParaRPr lang="en-US" sz="2800" b="1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09C781-EC9D-41E4-A386-5485D406C70B}"/>
              </a:ext>
            </a:extLst>
          </p:cNvPr>
          <p:cNvSpPr/>
          <p:nvPr/>
        </p:nvSpPr>
        <p:spPr>
          <a:xfrm>
            <a:off x="3352800" y="6866395"/>
            <a:ext cx="2667000" cy="2529453"/>
          </a:xfrm>
          <a:prstGeom prst="roundRect">
            <a:avLst/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Thiên nhiên phân hóa đa dạng</a:t>
            </a:r>
            <a:endParaRPr lang="en-US" sz="2800" b="1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67355-EAF3-41BC-B50D-DB5B44BF839B}"/>
              </a:ext>
            </a:extLst>
          </p:cNvPr>
          <p:cNvSpPr/>
          <p:nvPr/>
        </p:nvSpPr>
        <p:spPr>
          <a:xfrm>
            <a:off x="7244813" y="510152"/>
            <a:ext cx="10287000" cy="1051947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 hậu: Nước ta nằm hoàn toàn trong đới nóng cùa bán cầu Bắc, trong vùng gió mùa châu Á, một năm có hai mùa rõ rệt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63CC49-4A52-422C-8C33-AB09D7925660}"/>
              </a:ext>
            </a:extLst>
          </p:cNvPr>
          <p:cNvSpPr/>
          <p:nvPr/>
        </p:nvSpPr>
        <p:spPr>
          <a:xfrm>
            <a:off x="7140200" y="8568141"/>
            <a:ext cx="10287000" cy="7620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Sinh vật, đất ở nước ta phong phú, đa dạng do sự phân hóa của khí hậu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94E04E-F40C-4CBD-8644-C553B114D07D}"/>
              </a:ext>
            </a:extLst>
          </p:cNvPr>
          <p:cNvSpPr/>
          <p:nvPr/>
        </p:nvSpPr>
        <p:spPr>
          <a:xfrm>
            <a:off x="7244813" y="4984320"/>
            <a:ext cx="10287000" cy="1051947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Nước ta nằm trong khu vực chịu nhiều ảnh hưởng của các cơn bão đến từ khu vực biển nhiệt đới Tây Thái Bình Dương.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1E07A5-9BB1-43A4-A7EC-31DE64AD7130}"/>
              </a:ext>
            </a:extLst>
          </p:cNvPr>
          <p:cNvSpPr/>
          <p:nvPr/>
        </p:nvSpPr>
        <p:spPr>
          <a:xfrm>
            <a:off x="7248882" y="2111646"/>
            <a:ext cx="10287000" cy="1051947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Sinh vật và đất: Phong phú, đa dạng. Hệ sinh thái rừng nhiệt đới gió mùa phát triển trên đất feralit là cảnh quan tiêu biểu cho thiên nhiên nước ta.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B3116A-130E-40EB-806B-29FAE0FB765D}"/>
              </a:ext>
            </a:extLst>
          </p:cNvPr>
          <p:cNvSpPr/>
          <p:nvPr/>
        </p:nvSpPr>
        <p:spPr>
          <a:xfrm>
            <a:off x="7264831" y="3536520"/>
            <a:ext cx="10287000" cy="7620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Biển nước ta nằm trong vùng nhiệt đới, có nhiệt độ nước biển ở tầng mặt cao, các dòng biển di chuyển theo mùa, sinh vật biển phong phú, đa dạng.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3B36CB-FB26-4557-8F15-62332AF19C6E}"/>
              </a:ext>
            </a:extLst>
          </p:cNvPr>
          <p:cNvSpPr/>
          <p:nvPr/>
        </p:nvSpPr>
        <p:spPr>
          <a:xfrm>
            <a:off x="7124702" y="6881248"/>
            <a:ext cx="10287000" cy="7620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2000"/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 hậu có sự phân hoá theo chiều bắc - nam, đông - tây.</a:t>
            </a:r>
            <a:endParaRPr lang="en-US" sz="240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9FC74BBA-16B9-42F2-A9EF-06A20D4B2A23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2800349" y="2141027"/>
            <a:ext cx="552451" cy="3369266"/>
          </a:xfrm>
          <a:prstGeom prst="curvedConnector3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8646B03D-B100-47C1-BD39-BC055C4A9FC8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800349" y="5510293"/>
            <a:ext cx="552451" cy="262082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52229FA3-246B-4423-94E3-41040BB403A0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6019800" y="1036126"/>
            <a:ext cx="1225013" cy="1104901"/>
          </a:xfrm>
          <a:prstGeom prst="curvedConnector3">
            <a:avLst>
              <a:gd name="adj1" fmla="val 50000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2077E7B8-A5CF-4566-982D-D21489EBF32A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6019800" y="2141027"/>
            <a:ext cx="1229082" cy="496593"/>
          </a:xfrm>
          <a:prstGeom prst="curvedConnector3">
            <a:avLst>
              <a:gd name="adj1" fmla="val 50000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AD1D6EF-9837-43F3-B9A8-8DC09EE904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92256" y="2455565"/>
            <a:ext cx="2094533" cy="1359552"/>
          </a:xfrm>
          <a:prstGeom prst="curvedConnector3">
            <a:avLst>
              <a:gd name="adj1" fmla="val 60153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A679077-239B-4A35-857B-9BFA8DED16D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6019800" y="2141027"/>
            <a:ext cx="1225013" cy="3369267"/>
          </a:xfrm>
          <a:prstGeom prst="curvedConnector3">
            <a:avLst>
              <a:gd name="adj1" fmla="val 1395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4C38A01A-5655-4D04-8345-20B95E3651E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959744" y="8194570"/>
            <a:ext cx="1180456" cy="754571"/>
          </a:xfrm>
          <a:prstGeom prst="curvedConnector3">
            <a:avLst>
              <a:gd name="adj1" fmla="val 50000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E486F07C-3D9B-4EB2-A705-2D8A68106252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999781" y="7262248"/>
            <a:ext cx="1124921" cy="932322"/>
          </a:xfrm>
          <a:prstGeom prst="curvedConnector3">
            <a:avLst>
              <a:gd name="adj1" fmla="val 50000"/>
            </a:avLst>
          </a:prstGeom>
          <a:ln w="38100">
            <a:solidFill>
              <a:srgbClr val="1766A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774C3FA-B380-40FD-B548-63F157E4D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688" y1="26875" x2="44688" y2="26875"/>
                        <a14:foregroundMark x1="57813" y1="17813" x2="57813" y2="17813"/>
                        <a14:foregroundMark x1="68125" y1="26094" x2="68125" y2="26094"/>
                        <a14:foregroundMark x1="75156" y1="37813" x2="75156" y2="3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7526" y="-309318"/>
            <a:ext cx="2134567" cy="2134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C88B0B-7241-41E4-8369-8D402097F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9833" y="3187002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8">
        <p:circle/>
      </p:transition>
    </mc:Choice>
    <mc:Fallback xmlns="">
      <p:transition spd="slow" advTm="413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07;p34">
            <a:extLst>
              <a:ext uri="{FF2B5EF4-FFF2-40B4-BE49-F238E27FC236}">
                <a16:creationId xmlns:a16="http://schemas.microsoft.com/office/drawing/2014/main" id="{DBF4D75D-AEA2-4F65-B7FF-E364926933F9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2369" y="4304140"/>
            <a:ext cx="1190790" cy="64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CA99A6C-79E3-4D7E-A1E2-4A99D2E43AAA}"/>
              </a:ext>
            </a:extLst>
          </p:cNvPr>
          <p:cNvSpPr/>
          <p:nvPr/>
        </p:nvSpPr>
        <p:spPr>
          <a:xfrm>
            <a:off x="1524941" y="2346126"/>
            <a:ext cx="3012417" cy="302829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67B07-3073-4336-A457-2787075D6F7B}"/>
              </a:ext>
            </a:extLst>
          </p:cNvPr>
          <p:cNvSpPr/>
          <p:nvPr/>
        </p:nvSpPr>
        <p:spPr>
          <a:xfrm>
            <a:off x="5727975" y="2386383"/>
            <a:ext cx="3012417" cy="3028295"/>
          </a:xfrm>
          <a:prstGeom prst="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B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D87E91-75B2-4AA6-84C2-6B13F091D3D4}"/>
              </a:ext>
            </a:extLst>
          </p:cNvPr>
          <p:cNvSpPr/>
          <p:nvPr/>
        </p:nvSpPr>
        <p:spPr>
          <a:xfrm>
            <a:off x="9918977" y="2372052"/>
            <a:ext cx="3012417" cy="3028295"/>
          </a:xfrm>
          <a:prstGeom prst="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E75E9A-0CB9-4AAF-9DF5-29001CE963AA}"/>
              </a:ext>
            </a:extLst>
          </p:cNvPr>
          <p:cNvSpPr/>
          <p:nvPr/>
        </p:nvSpPr>
        <p:spPr>
          <a:xfrm>
            <a:off x="14341642" y="2319376"/>
            <a:ext cx="3012417" cy="302829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D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F89747-A6DF-404A-85BC-DE32B46C197E}"/>
              </a:ext>
            </a:extLst>
          </p:cNvPr>
          <p:cNvSpPr/>
          <p:nvPr/>
        </p:nvSpPr>
        <p:spPr>
          <a:xfrm>
            <a:off x="5326638" y="7374500"/>
            <a:ext cx="12027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vi-VN" sz="4800">
                <a:solidFill>
                  <a:srgbClr val="FF0000"/>
                </a:solidFill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ồm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 câu hỏi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mỗi câu trả lời đúng đ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ợc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điểm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Với mỗi câu hỏi, các đội chơi sẽ có thời gian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 giây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Baliho Scrip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để đưa ra đáp án của mình.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4B778C-2103-4B0B-BD40-96BE4E3709B3}"/>
              </a:ext>
            </a:extLst>
          </p:cNvPr>
          <p:cNvSpPr/>
          <p:nvPr/>
        </p:nvSpPr>
        <p:spPr>
          <a:xfrm>
            <a:off x="1164249" y="7302320"/>
            <a:ext cx="3733800" cy="2566639"/>
          </a:xfrm>
          <a:prstGeom prst="roundRect">
            <a:avLst>
              <a:gd name="adj" fmla="val 20654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1 Tieu de ngan" panose="00000700000000000000" pitchFamily="2" charset="0"/>
                <a:ea typeface="+mn-ea"/>
                <a:cs typeface="+mn-cs"/>
              </a:rPr>
              <a:t>TẤM THẺ DIỆU KÌ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1 Tieu de ngan" panose="000007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D7EE8-B972-4B74-88BE-9D0F85C81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-127742"/>
            <a:ext cx="12602313" cy="3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0" grpId="0" animBg="1"/>
      <p:bldP spid="11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1400" y="453094"/>
            <a:ext cx="2498228" cy="1698985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8009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522317" y="409386"/>
            <a:ext cx="10574683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5400">
                <a:solidFill>
                  <a:prstClr val="white"/>
                </a:solidFill>
                <a:latin typeface="#9Slide07 IcielCadena" panose="02000503000000020004" pitchFamily="2" charset="0"/>
              </a:rPr>
              <a:t>Phía bắc nước ta có chung đường biên giới với quốc gia nào?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62B7D6-2BC9-413A-98F6-F18A1C9C15EE}"/>
              </a:ext>
            </a:extLst>
          </p:cNvPr>
          <p:cNvSpPr/>
          <p:nvPr/>
        </p:nvSpPr>
        <p:spPr>
          <a:xfrm>
            <a:off x="3508110" y="2663522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Trung Quốc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815E48-0330-4983-BA40-F215DD4FB5DA}"/>
              </a:ext>
            </a:extLst>
          </p:cNvPr>
          <p:cNvSpPr/>
          <p:nvPr/>
        </p:nvSpPr>
        <p:spPr>
          <a:xfrm>
            <a:off x="1318089" y="4579981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217092-BD47-4202-B752-3E5AA1826299}"/>
              </a:ext>
            </a:extLst>
          </p:cNvPr>
          <p:cNvSpPr/>
          <p:nvPr/>
        </p:nvSpPr>
        <p:spPr>
          <a:xfrm>
            <a:off x="3497778" y="469428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Lào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C133CA4-5170-4AFB-881B-073DB6C6F1CF}"/>
              </a:ext>
            </a:extLst>
          </p:cNvPr>
          <p:cNvSpPr/>
          <p:nvPr/>
        </p:nvSpPr>
        <p:spPr>
          <a:xfrm>
            <a:off x="1320672" y="2660128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E5532F-9BDB-402F-8272-7CDF93291179}"/>
              </a:ext>
            </a:extLst>
          </p:cNvPr>
          <p:cNvSpPr/>
          <p:nvPr/>
        </p:nvSpPr>
        <p:spPr>
          <a:xfrm>
            <a:off x="1314214" y="6478525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9C2D96-4AA5-4E17-89E5-9276F17274D5}"/>
              </a:ext>
            </a:extLst>
          </p:cNvPr>
          <p:cNvSpPr/>
          <p:nvPr/>
        </p:nvSpPr>
        <p:spPr>
          <a:xfrm>
            <a:off x="3493903" y="6592825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Campuchia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4A5A9-FFD9-4C72-A39C-B16AC8281A59}"/>
              </a:ext>
            </a:extLst>
          </p:cNvPr>
          <p:cNvSpPr/>
          <p:nvPr/>
        </p:nvSpPr>
        <p:spPr>
          <a:xfrm>
            <a:off x="1310339" y="8377069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99C55-610E-4659-850D-364EEB5EAA58}"/>
              </a:ext>
            </a:extLst>
          </p:cNvPr>
          <p:cNvSpPr/>
          <p:nvPr/>
        </p:nvSpPr>
        <p:spPr>
          <a:xfrm>
            <a:off x="3522317" y="837900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srgbClr val="0070C0"/>
                </a:solidFill>
                <a:latin typeface="#9Slide07 IcielBaliho Script" pitchFamily="2" charset="0"/>
              </a:rPr>
              <a:t>Thái Lan</a:t>
            </a:r>
            <a:r>
              <a:rPr lang="en-US" sz="540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73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1F351C7-27F4-46ED-A244-6C6AE2839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781" y="353879"/>
            <a:ext cx="2652219" cy="1803711"/>
          </a:xfrm>
          <a:prstGeom prst="rect">
            <a:avLst/>
          </a:prstGeom>
        </p:spPr>
      </p:pic>
      <p:pic>
        <p:nvPicPr>
          <p:cNvPr id="8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9A28B134-E608-4460-B10B-8A82613C9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874" y="110495"/>
            <a:ext cx="2652219" cy="229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95EB4-4834-4CED-9C60-2D19B001A372}"/>
              </a:ext>
            </a:extLst>
          </p:cNvPr>
          <p:cNvSpPr/>
          <p:nvPr/>
        </p:nvSpPr>
        <p:spPr>
          <a:xfrm>
            <a:off x="3586071" y="409386"/>
            <a:ext cx="9901329" cy="1803711"/>
          </a:xfrm>
          <a:prstGeom prst="roundRect">
            <a:avLst/>
          </a:prstGeom>
          <a:solidFill>
            <a:srgbClr val="F02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vi-VN" sz="3600">
                <a:solidFill>
                  <a:prstClr val="white"/>
                </a:solidFill>
                <a:latin typeface="#9Slide07 IcielCadena" panose="02000503000000020004" pitchFamily="2" charset="0"/>
              </a:rPr>
              <a:t>Điểm cực Nam phần đất liền của nước ta nằm ở tỉnh nào?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2D6C76-EC04-40F3-91A5-323386D00AE1}"/>
              </a:ext>
            </a:extLst>
          </p:cNvPr>
          <p:cNvSpPr/>
          <p:nvPr/>
        </p:nvSpPr>
        <p:spPr>
          <a:xfrm>
            <a:off x="3586071" y="276782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>
                <a:solidFill>
                  <a:srgbClr val="0070C0"/>
                </a:solidFill>
                <a:latin typeface="#9Slide07 IcielBaliho Script" pitchFamily="2" charset="0"/>
              </a:rPr>
              <a:t>Hà Giang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C1CE91-1AAE-4D88-A9F7-D58462D1CF1A}"/>
              </a:ext>
            </a:extLst>
          </p:cNvPr>
          <p:cNvSpPr/>
          <p:nvPr/>
        </p:nvSpPr>
        <p:spPr>
          <a:xfrm>
            <a:off x="3642428" y="4732381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defRPr/>
            </a:pPr>
            <a:r>
              <a:rPr lang="vi-VN" sz="5400">
                <a:solidFill>
                  <a:srgbClr val="0070C0"/>
                </a:solidFill>
                <a:latin typeface="#9Slide07 IcielBaliho Script" pitchFamily="2" charset="0"/>
              </a:rPr>
              <a:t>Cà Mau</a:t>
            </a:r>
            <a:endParaRPr lang="en-US" sz="540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4ED241-B47A-4AC1-A136-2ACA25EBD536}"/>
              </a:ext>
            </a:extLst>
          </p:cNvPr>
          <p:cNvSpPr/>
          <p:nvPr/>
        </p:nvSpPr>
        <p:spPr>
          <a:xfrm>
            <a:off x="3642428" y="6478525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srgbClr val="0070C0"/>
                </a:solidFill>
                <a:latin typeface="#9Slide07 IcielBaliho Script" pitchFamily="2" charset="0"/>
              </a:rPr>
              <a:t>Điện Biên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DAE4D-DE4C-4588-A80D-DA0CCEDCD427}"/>
              </a:ext>
            </a:extLst>
          </p:cNvPr>
          <p:cNvSpPr/>
          <p:nvPr/>
        </p:nvSpPr>
        <p:spPr>
          <a:xfrm>
            <a:off x="3642428" y="8476926"/>
            <a:ext cx="14038972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Khánh</a:t>
            </a:r>
            <a:r>
              <a:rPr kumimoji="0" lang="vi-VN" sz="5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+mn-cs"/>
              </a:rPr>
              <a:t> Hòa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Baliho Script" pitchFamily="2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89A2AB-8FC6-4ECE-A373-57DC73BEB8CB}"/>
              </a:ext>
            </a:extLst>
          </p:cNvPr>
          <p:cNvSpPr/>
          <p:nvPr/>
        </p:nvSpPr>
        <p:spPr>
          <a:xfrm>
            <a:off x="1140417" y="4674207"/>
            <a:ext cx="1813861" cy="1447800"/>
          </a:xfrm>
          <a:prstGeom prst="roundRect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C9A182-7C02-4410-A770-EC82D0AE36BA}"/>
              </a:ext>
            </a:extLst>
          </p:cNvPr>
          <p:cNvSpPr/>
          <p:nvPr/>
        </p:nvSpPr>
        <p:spPr>
          <a:xfrm>
            <a:off x="1143000" y="2754354"/>
            <a:ext cx="1813861" cy="1447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DADAFA-2182-4243-982F-96470653E89F}"/>
              </a:ext>
            </a:extLst>
          </p:cNvPr>
          <p:cNvSpPr/>
          <p:nvPr/>
        </p:nvSpPr>
        <p:spPr>
          <a:xfrm>
            <a:off x="1136542" y="6572751"/>
            <a:ext cx="1813861" cy="1447800"/>
          </a:xfrm>
          <a:prstGeom prst="roundRect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DD5F4D-3036-4293-AED4-E2618C78C862}"/>
              </a:ext>
            </a:extLst>
          </p:cNvPr>
          <p:cNvSpPr/>
          <p:nvPr/>
        </p:nvSpPr>
        <p:spPr>
          <a:xfrm>
            <a:off x="1132667" y="8471295"/>
            <a:ext cx="1813861" cy="14478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4935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16" grpId="0" animBg="1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1 Tieu de ngan"/>
        <a:ea typeface=""/>
        <a:cs typeface=""/>
      </a:majorFont>
      <a:minorFont>
        <a:latin typeface="#9Slide01 Noi dung ng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14780B2-20DA-4807-A9CE-CAAC7A532634}" vid="{C7AC1335-7AA5-424C-A3AD-C09AE8E30459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615</Words>
  <Application>Microsoft Office PowerPoint</Application>
  <PresentationFormat>Custom</PresentationFormat>
  <Paragraphs>105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#9Slide05 Claudia</vt:lpstr>
      <vt:lpstr>Times New Roman</vt:lpstr>
      <vt:lpstr>#9Slide05 SVNCiao Bella</vt:lpstr>
      <vt:lpstr>#9Slide05 Wolfsbane</vt:lpstr>
      <vt:lpstr>Calibri Light</vt:lpstr>
      <vt:lpstr>#9Slide07 IcielBaliho Script</vt:lpstr>
      <vt:lpstr>SVN-Prima</vt:lpstr>
      <vt:lpstr>Arial</vt:lpstr>
      <vt:lpstr>#9Slide03 SFU Futura_05</vt:lpstr>
      <vt:lpstr>#9Slide03 Roboto Light</vt:lpstr>
      <vt:lpstr>#9Slide07 Koni</vt:lpstr>
      <vt:lpstr>#9Slide07 IcielCadena</vt:lpstr>
      <vt:lpstr>SVN-Internation</vt:lpstr>
      <vt:lpstr>#9Slide03 Arima Madurai Black</vt:lpstr>
      <vt:lpstr>#9Slide07 Crocante</vt:lpstr>
      <vt:lpstr>#9Slide01 Noi dung ngan</vt:lpstr>
      <vt:lpstr>Arimo</vt:lpstr>
      <vt:lpstr>#9Slide07 Altus</vt:lpstr>
      <vt:lpstr>#9Slide01 Tieu de ngan</vt:lpstr>
      <vt:lpstr>Calibri</vt:lpstr>
      <vt:lpstr>#9Slide02 Noi dung rat dai</vt:lpstr>
      <vt:lpstr>Office Theme</vt:lpstr>
      <vt:lpstr>2_Office Theme</vt:lpstr>
      <vt:lpstr>4_Office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14</cp:revision>
  <dcterms:created xsi:type="dcterms:W3CDTF">2023-06-15T17:27:19Z</dcterms:created>
  <dcterms:modified xsi:type="dcterms:W3CDTF">2026-01-11T04:54:39Z</dcterms:modified>
</cp:coreProperties>
</file>