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xlsx" ContentType="application/vnd.openxmlformats-officedocument.spreadsheetml.sheet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33" r:id="rId1"/>
    <p:sldMasterId id="2147483820" r:id="rId2"/>
    <p:sldMasterId id="2147483832" r:id="rId3"/>
    <p:sldMasterId id="2147483845" r:id="rId4"/>
    <p:sldMasterId id="2147483859" r:id="rId5"/>
  </p:sldMasterIdLst>
  <p:notesMasterIdLst>
    <p:notesMasterId r:id="rId25"/>
  </p:notesMasterIdLst>
  <p:sldIdLst>
    <p:sldId id="519" r:id="rId6"/>
    <p:sldId id="535" r:id="rId7"/>
    <p:sldId id="636" r:id="rId8"/>
    <p:sldId id="635" r:id="rId9"/>
    <p:sldId id="638" r:id="rId10"/>
    <p:sldId id="660" r:id="rId11"/>
    <p:sldId id="655" r:id="rId12"/>
    <p:sldId id="653" r:id="rId13"/>
    <p:sldId id="303" r:id="rId14"/>
    <p:sldId id="422" r:id="rId15"/>
    <p:sldId id="542" r:id="rId16"/>
    <p:sldId id="287" r:id="rId17"/>
    <p:sldId id="622" r:id="rId18"/>
    <p:sldId id="624" r:id="rId19"/>
    <p:sldId id="625" r:id="rId20"/>
    <p:sldId id="272" r:id="rId21"/>
    <p:sldId id="645" r:id="rId22"/>
    <p:sldId id="659" r:id="rId23"/>
    <p:sldId id="6033" r:id="rId24"/>
  </p:sldIdLst>
  <p:sldSz cx="18288000" cy="10287000"/>
  <p:notesSz cx="18288000" cy="10287000"/>
  <p:embeddedFontLst>
    <p:embeddedFont>
      <p:font typeface="#9Slide05 Claudia" panose="020B0604020202020204" charset="0"/>
      <p:regular r:id="rId26"/>
    </p:embeddedFont>
    <p:embeddedFont>
      <p:font typeface="Calibri Light" panose="020F0302020204030204" pitchFamily="34" charset="0"/>
      <p:regular r:id="rId27"/>
      <p:italic r:id="rId28"/>
    </p:embeddedFont>
    <p:embeddedFont>
      <p:font typeface="#9Slide07 IcielBaliho Script" panose="020B0604020202020204" charset="0"/>
      <p:regular r:id="rId29"/>
    </p:embeddedFont>
    <p:embeddedFont>
      <p:font typeface="#9Slide03 SFU Futura_05" panose="020B0604020202020204" charset="0"/>
      <p:bold r:id="rId30"/>
    </p:embeddedFont>
    <p:embeddedFont>
      <p:font typeface="#9Slide03 Roboto Light" panose="020B0604020202020204" charset="0"/>
      <p:regular r:id="rId31"/>
    </p:embeddedFont>
    <p:embeddedFont>
      <p:font typeface="#9Slide07 Koni" panose="020B0604020202020204" charset="0"/>
      <p:bold r:id="rId32"/>
    </p:embeddedFont>
    <p:embeddedFont>
      <p:font typeface="#9Slide07 IcielCadena" panose="020B0604020202020204" charset="0"/>
      <p:bold r:id="rId33"/>
    </p:embeddedFont>
    <p:embeddedFont>
      <p:font typeface="#9Slide03 Arima Madurai" panose="020B0604020202020204" charset="0"/>
      <p:regular r:id="rId34"/>
    </p:embeddedFont>
    <p:embeddedFont>
      <p:font typeface="#9Slide03 Arima Madurai Black" panose="020B0604020202020204" charset="0"/>
      <p:bold r:id="rId35"/>
    </p:embeddedFont>
    <p:embeddedFont>
      <p:font typeface="#9Slide07 Crocante" panose="020B0604020202020204" charset="0"/>
      <p:regular r:id="rId36"/>
    </p:embeddedFont>
    <p:embeddedFont>
      <p:font typeface="#9Slide01 Noi dung ngan" panose="020B0604020202020204" charset="0"/>
      <p:regular r:id="rId37"/>
    </p:embeddedFont>
    <p:embeddedFont>
      <p:font typeface="#9Slide02 Noi dung dai" panose="020B0604020202020204" charset="0"/>
      <p:regular r:id="rId38"/>
    </p:embeddedFont>
    <p:embeddedFont>
      <p:font typeface="#9Slide07 Altus" panose="020B0604020202020204" charset="0"/>
      <p:regular r:id="rId39"/>
    </p:embeddedFont>
    <p:embeddedFont>
      <p:font typeface="#9Slide01 Tieu de ngan" panose="020B0604020202020204" charset="0"/>
      <p:bold r:id="rId40"/>
    </p:embeddedFont>
    <p:embeddedFont>
      <p:font typeface="Calibri" panose="020F0502020204030204" pitchFamily="34" charset="0"/>
      <p:regular r:id="rId41"/>
      <p:bold r:id="rId42"/>
      <p:italic r:id="rId43"/>
      <p:boldItalic r:id="rId44"/>
    </p:embeddedFont>
    <p:embeddedFont>
      <p:font typeface="#9Slide02 Noi dung rat dai" panose="020B0604020202020204" charset="0"/>
      <p:regular r:id="rId4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  <a:srgbClr val="0000FF"/>
    <a:srgbClr val="009900"/>
    <a:srgbClr val="1766AB"/>
    <a:srgbClr val="008000"/>
    <a:srgbClr val="4FC1E9"/>
    <a:srgbClr val="00FF00"/>
    <a:srgbClr val="FF9933"/>
    <a:srgbClr val="FF6600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B1032C-EA38-4F05-BA0D-38AFFFC7BED3}" styleName="Kiểu Sáng 3 - Màu chủ đề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940675A-B579-460E-94D1-54222C63F5DA}" styleName="Không có Kiểu, Lưới Bảng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636" autoAdjust="0"/>
    <p:restoredTop sz="94660"/>
  </p:normalViewPr>
  <p:slideViewPr>
    <p:cSldViewPr>
      <p:cViewPr varScale="1">
        <p:scale>
          <a:sx n="49" d="100"/>
          <a:sy n="49" d="100"/>
        </p:scale>
        <p:origin x="654" y="6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2887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font" Target="fonts/font4.fntdata"/><Relationship Id="rId41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font" Target="fonts/font20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49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6.fntdata"/><Relationship Id="rId44" Type="http://schemas.openxmlformats.org/officeDocument/2006/relationships/font" Target="fonts/font19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font" Target="fonts/font18.fntdata"/><Relationship Id="rId48" Type="http://schemas.openxmlformats.org/officeDocument/2006/relationships/theme" Target="theme/theme1.xml"/><Relationship Id="rId8" Type="http://schemas.openxmlformats.org/officeDocument/2006/relationships/slide" Target="slides/slide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5364884929864073"/>
          <c:y val="9.805146115479782E-2"/>
          <c:w val="0.53879434802722603"/>
          <c:h val="0.74171247650574057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00FF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81E-4C19-9F99-574ED53043DC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81E-4C19-9F99-574ED53043DC}"/>
              </c:ext>
            </c:extLst>
          </c:dPt>
          <c:dLbls>
            <c:dLbl>
              <c:idx val="1"/>
              <c:layout>
                <c:manualLayout>
                  <c:x val="0.12057759425601286"/>
                  <c:y val="-0.15142475718453974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A81E-4C19-9F99-574ED53043DC}"/>
                </c:ext>
              </c:extLst>
            </c:dLbl>
            <c:spPr>
              <a:solidFill>
                <a:schemeClr val="bg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Sheet1!$E$8:$E$9</c:f>
              <c:strCache>
                <c:ptCount val="2"/>
                <c:pt idx="0">
                  <c:v>Biển Việt Nam</c:v>
                </c:pt>
                <c:pt idx="1">
                  <c:v>Biển các quốc gia khác</c:v>
                </c:pt>
              </c:strCache>
            </c:strRef>
          </c:cat>
          <c:val>
            <c:numRef>
              <c:f>Sheet1!$F$8:$F$9</c:f>
              <c:numCache>
                <c:formatCode>0%</c:formatCode>
                <c:ptCount val="2"/>
                <c:pt idx="0">
                  <c:v>0.28999999999999998</c:v>
                </c:pt>
                <c:pt idx="1">
                  <c:v>0.71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81E-4C19-9F99-574ED53043DC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4558448189195769"/>
          <c:y val="0.83379365308192999"/>
          <c:w val="0.69377467877417298"/>
          <c:h val="0.1523885943700818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7924800" cy="515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0358438" y="0"/>
            <a:ext cx="7924800" cy="515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F6BDFC-50A6-417E-B0C5-362FE6E5A8E1}" type="datetimeFigureOut">
              <a:rPr lang="en-US" smtClean="0"/>
              <a:t>11/1/2026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057900" y="1285875"/>
            <a:ext cx="6172200" cy="3471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828800" y="4951413"/>
            <a:ext cx="14630400" cy="40497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71063"/>
            <a:ext cx="7924800" cy="5159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0358438" y="9771063"/>
            <a:ext cx="7924800" cy="5159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C657AF-EB74-4E01-9F84-AD62D886FB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5845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85D157-518B-44CA-94AB-8D16D1EAE6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  <a:prstGeom prst="rect">
            <a:avLst/>
          </a:prstGeo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CC320C-AA0B-4800-9B92-1C826FFA70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DBAE35-4AF4-4519-A968-806D9E5972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19D6E806-824E-41C9-8D3A-2E5D3B8BCB4A}" type="datetimeFigureOut">
              <a:rPr lang="en-US" smtClean="0"/>
              <a:t>11/1/2026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10F181-54CC-4240-97D6-B8AC6C8C29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FDA0BF-1124-4995-8D7D-2D3557D2D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DF40BB4-3EB6-4C20-8E89-2F2EF3C787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106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41338">
        <p:circle/>
      </p:transition>
    </mc:Choice>
    <mc:Fallback xmlns="">
      <p:transition spd="slow" advTm="41338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2B7C11-9EAD-42A0-A8BE-85D346FF49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615553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55EFF9-EE96-4C19-B03C-FE9A28668E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A2234C-D72C-46F3-A2D6-2047536348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19D6E806-824E-41C9-8D3A-2E5D3B8BCB4A}" type="datetimeFigureOut">
              <a:rPr lang="en-US" smtClean="0"/>
              <a:t>11/1/2026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340F49-9C6F-44DB-8AF5-39731B3DC2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7E9F29-BF6A-4E0D-A817-D387F093C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DF40BB4-3EB6-4C20-8E89-2F2EF3C787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276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41338">
        <p:circle/>
      </p:transition>
    </mc:Choice>
    <mc:Fallback xmlns="">
      <p:transition spd="slow" advTm="41338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8F9E335-9E86-406E-88CF-229C428492D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B2DF44-7807-42C3-B45C-39B1AB516F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F1474C-DCAD-411B-AF4D-0CBD9EB5A6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19D6E806-824E-41C9-8D3A-2E5D3B8BCB4A}" type="datetimeFigureOut">
              <a:rPr lang="en-US" smtClean="0"/>
              <a:t>11/1/2026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A44AC9-BFDD-4681-902E-24E5DD8F0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0734CA-8B43-4BB6-9744-C92F5CB043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DF40BB4-3EB6-4C20-8E89-2F2EF3C787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682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41338">
        <p:circle/>
      </p:transition>
    </mc:Choice>
    <mc:Fallback xmlns="">
      <p:transition spd="slow" advTm="41338">
        <p:circl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2E96D-D701-4419-9BDC-BB2F85B4C093}" type="datetime1">
              <a:rPr lang="en-US" smtClean="0"/>
              <a:t>11/1/2026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CA4A44FA-6A53-4DB3-A14D-917DE3D345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2790976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513244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049018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885993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C44F7E-D3EE-4820-A3AD-ED3B625C97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D24213-3B95-472D-8785-BE59015C4C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5294BB-560D-413B-9D7A-3598EAE7F9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75350E-44F0-4025-9EB2-2D4F2BDA0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969078-1C98-4DDD-8D87-7B41D5B17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306681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2F1648-7584-4AEA-8C77-7809A781D6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69EACA-EA18-4330-8E00-A6EE638C59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741BCD-3A1F-4F81-8567-C86538D045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ECD319-65C0-4D9E-8CC8-C9F4B7BAB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AF69DE-49A0-40DA-9375-B38039E456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4ADCBC-3C3A-4256-87D5-D0D9AF50D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568598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DF6C2B-F82F-462A-99E3-CE7D93521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9B284C-B949-459C-9DA6-77C3B837CC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3A660E-686F-40E7-A651-8AAC2D860D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33BB39A-7312-4F84-8CA0-C0FC4E8389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CFFA6DE-E54E-4523-9A80-B1AD0BBC05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965E7B-A410-4214-B1AC-7B3A46F9D7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DCE3857-B780-468D-934E-A75921E72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D734A56-869A-4922-8B3A-1247CAC29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129881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132026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FF40A-1DAE-43F8-BA32-CAF918587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615553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35CD23-2796-433C-80EA-65C75667C3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DBF9D9-3D85-4F50-B482-2799AAE5FF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19D6E806-824E-41C9-8D3A-2E5D3B8BCB4A}" type="datetimeFigureOut">
              <a:rPr lang="en-US" smtClean="0"/>
              <a:t>11/1/2026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3DC3AB-397B-4A12-846A-453D1C823E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DC9440-768E-49EC-BF2B-83838A4814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DF40BB4-3EB6-4C20-8E89-2F2EF3C787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383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41338">
        <p:circle/>
      </p:transition>
    </mc:Choice>
    <mc:Fallback xmlns="">
      <p:transition spd="slow" advTm="41338">
        <p:circl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6A0514-EABD-44DD-9FEE-FD3B6993B0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489CFA-7BE8-4E2D-A2D2-69DFDF67AB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95BA20-5216-49BC-A672-DBE07E4F3D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06E611-CB59-47AA-B2BD-1C42BF09C3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DB9AB8-1888-4A05-98BB-75EDB0594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D02696-3ED7-48D6-A149-7A51503D6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266233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263510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2C9855-67DD-499C-8452-982BD998BC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2C6DC6-9849-4FC4-9261-E617428F3F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E46057-7577-44E5-BB5D-ECDD39E154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BC3C06-0118-458A-A21D-1513B54EE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A12FCB-C0A3-4A28-A0CB-001BAE7B2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770695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4E98B65-A8D7-4F99-BB18-A087CE882C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E81FE7-0BD2-442E-B5C1-9521C7233B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B6CF68-26D3-4F28-A450-732051B06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A09996-5DA0-4115-872B-231E6D281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DAEEDE-A7E5-467A-8DC1-E875707E0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592338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  <a:prstGeom prst="rect">
            <a:avLst/>
          </a:prstGeo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87C23354-1922-4082-A6A8-3C1C8EAC26A0}" type="datetimeFigureOut">
              <a:rPr lang="en-US" smtClean="0"/>
              <a:t>11/1/2026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D95DB07-76A5-4E76-88B2-F7FC3733E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5653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87C23354-1922-4082-A6A8-3C1C8EAC26A0}" type="datetimeFigureOut">
              <a:rPr lang="en-US" smtClean="0"/>
              <a:t>11/1/2026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D95DB07-76A5-4E76-88B2-F7FC3733E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1053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  <a:prstGeom prst="rect">
            <a:avLst/>
          </a:prstGeo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87C23354-1922-4082-A6A8-3C1C8EAC26A0}" type="datetimeFigureOut">
              <a:rPr lang="en-US" smtClean="0"/>
              <a:t>11/1/2026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D95DB07-76A5-4E76-88B2-F7FC3733E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7593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87C23354-1922-4082-A6A8-3C1C8EAC26A0}" type="datetimeFigureOut">
              <a:rPr lang="en-US" smtClean="0"/>
              <a:t>11/1/2026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D95DB07-76A5-4E76-88B2-F7FC3733E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9827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87C23354-1922-4082-A6A8-3C1C8EAC26A0}" type="datetimeFigureOut">
              <a:rPr lang="en-US" smtClean="0"/>
              <a:t>11/1/2026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D95DB07-76A5-4E76-88B2-F7FC3733E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9127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87C23354-1922-4082-A6A8-3C1C8EAC26A0}" type="datetimeFigureOut">
              <a:rPr lang="en-US" smtClean="0"/>
              <a:t>11/1/2026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D95DB07-76A5-4E76-88B2-F7FC3733E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991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D492BE-C4E6-4517-8DA0-E56FDDD5E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  <a:prstGeom prst="rect">
            <a:avLst/>
          </a:prstGeo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8B670C-8AF1-44FA-8660-783E4B27CD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C3A1BC-566C-4269-B685-26C4AC6285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19D6E806-824E-41C9-8D3A-2E5D3B8BCB4A}" type="datetimeFigureOut">
              <a:rPr lang="en-US" smtClean="0"/>
              <a:t>11/1/2026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4DFB6B-BB99-4E36-AC48-2CC7B8F17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77AF69-81E7-402B-B436-1C70A767C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DF40BB4-3EB6-4C20-8E89-2F2EF3C787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477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41338">
        <p:circle/>
      </p:transition>
    </mc:Choice>
    <mc:Fallback xmlns="">
      <p:transition spd="slow" advTm="41338">
        <p:circl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87C23354-1922-4082-A6A8-3C1C8EAC26A0}" type="datetimeFigureOut">
              <a:rPr lang="en-US" smtClean="0"/>
              <a:t>11/1/2026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D95DB07-76A5-4E76-88B2-F7FC3733E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715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87C23354-1922-4082-A6A8-3C1C8EAC26A0}" type="datetimeFigureOut">
              <a:rPr lang="en-US" smtClean="0"/>
              <a:t>11/1/2026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D95DB07-76A5-4E76-88B2-F7FC3733E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2130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87C23354-1922-4082-A6A8-3C1C8EAC26A0}" type="datetimeFigureOut">
              <a:rPr lang="en-US" smtClean="0"/>
              <a:t>11/1/2026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D95DB07-76A5-4E76-88B2-F7FC3733E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661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87C23354-1922-4082-A6A8-3C1C8EAC26A0}" type="datetimeFigureOut">
              <a:rPr lang="en-US" smtClean="0"/>
              <a:t>11/1/2026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D95DB07-76A5-4E76-88B2-F7FC3733E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37617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87C23354-1922-4082-A6A8-3C1C8EAC26A0}" type="datetimeFigureOut">
              <a:rPr lang="en-US" smtClean="0"/>
              <a:t>11/1/2026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D95DB07-76A5-4E76-88B2-F7FC3733E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69990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pPr/>
              <a:t>11/1/2026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5632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pPr/>
              <a:t>11/1/2026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03305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pPr/>
              <a:t>11/1/2026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49858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pPr/>
              <a:t>11/1/2026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61217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pPr/>
              <a:t>11/1/2026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9478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982DE-10B1-4082-875D-2BBD734EB8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615553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DBE3BE-E398-4A2B-B8C3-B79F853BC5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829FC3-CB4B-41BF-B155-2677B42576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7F8F2B-E362-45E2-B396-CFC8EB4F74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19D6E806-824E-41C9-8D3A-2E5D3B8BCB4A}" type="datetimeFigureOut">
              <a:rPr lang="en-US" smtClean="0"/>
              <a:t>11/1/2026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FE8E6-1D28-4799-92E2-538B00F9A6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1C9735-2415-4A35-97B0-3B7D3FAD0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DF40BB4-3EB6-4C20-8E89-2F2EF3C787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505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41338">
        <p:circle/>
      </p:transition>
    </mc:Choice>
    <mc:Fallback xmlns="">
      <p:transition spd="slow" advTm="41338">
        <p:circl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pPr/>
              <a:t>11/1/2026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12384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pPr/>
              <a:t>11/1/2026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12080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pPr/>
              <a:t>11/1/2026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07418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pPr/>
              <a:t>11/1/2026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31608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pPr/>
              <a:t>11/1/2026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17786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pPr/>
              <a:t>11/1/2026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05209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êu đề bản chiếu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7549498"/>
      </p:ext>
    </p:extLst>
  </p:cSld>
  <p:clrMapOvr>
    <a:masterClrMapping/>
  </p:clrMapOvr>
  <p:transition spd="med">
    <p:wipe dir="r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14400" y="411959"/>
            <a:ext cx="16459200" cy="8777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5849600" y="9534527"/>
            <a:ext cx="1524000" cy="5492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A37C07-B879-4AE6-88DA-A2D0AF2B477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363006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4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6"/>
            <a:ext cx="13716000" cy="2483644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50B28-3DFB-4803-BB8A-63BCA2BA9244}" type="datetimeFigureOut">
              <a:rPr lang="en-US" smtClean="0"/>
              <a:t>11/1/2026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11D46-290A-48AC-A226-CC9B7FAEB8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259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50B28-3DFB-4803-BB8A-63BCA2BA9244}" type="datetimeFigureOut">
              <a:rPr lang="en-US" smtClean="0"/>
              <a:t>11/1/2026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11D46-290A-48AC-A226-CC9B7FAEB8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722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44C968-1569-471A-A09E-26BBEF817A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D3683D-C799-4EE5-9D42-9362D9C5D7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E86C35-7E50-41B8-863C-6DA7D7FE66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CDD0A66-B78E-4F40-95DF-1FA0D49D7D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BDBC4FF-08E2-4837-B335-529AE2AB38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EEBED0-D2D7-4417-B306-837209F710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19D6E806-824E-41C9-8D3A-2E5D3B8BCB4A}" type="datetimeFigureOut">
              <a:rPr lang="en-US" smtClean="0"/>
              <a:t>11/1/2026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5762310-7F3A-4E80-96D9-40C377BEDB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D136530-96DF-41DC-A31C-770B8D04A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DF40BB4-3EB6-4C20-8E89-2F2EF3C787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045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41338">
        <p:circle/>
      </p:transition>
    </mc:Choice>
    <mc:Fallback xmlns="">
      <p:transition spd="slow" advTm="41338">
        <p:circl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6" y="2564609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6" y="6884196"/>
            <a:ext cx="15773400" cy="2250280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50B28-3DFB-4803-BB8A-63BCA2BA9244}" type="datetimeFigureOut">
              <a:rPr lang="en-US" smtClean="0"/>
              <a:t>11/1/2026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11D46-290A-48AC-A226-CC9B7FAEB8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947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50B28-3DFB-4803-BB8A-63BCA2BA9244}" type="datetimeFigureOut">
              <a:rPr lang="en-US" smtClean="0"/>
              <a:t>11/1/2026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11D46-290A-48AC-A226-CC9B7FAEB8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288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4" y="2521744"/>
            <a:ext cx="7736680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4" y="3757613"/>
            <a:ext cx="7736680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1" y="2521744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1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50B28-3DFB-4803-BB8A-63BCA2BA9244}" type="datetimeFigureOut">
              <a:rPr lang="en-US" smtClean="0"/>
              <a:t>11/1/2026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11D46-290A-48AC-A226-CC9B7FAEB8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475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50B28-3DFB-4803-BB8A-63BCA2BA9244}" type="datetimeFigureOut">
              <a:rPr lang="en-US" smtClean="0"/>
              <a:t>11/1/2026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11D46-290A-48AC-A226-CC9B7FAEB8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287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50B28-3DFB-4803-BB8A-63BCA2BA9244}" type="datetimeFigureOut">
              <a:rPr lang="en-US" smtClean="0"/>
              <a:t>11/1/2026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11D46-290A-48AC-A226-CC9B7FAEB8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816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9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2" y="3086101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50B28-3DFB-4803-BB8A-63BCA2BA9244}" type="datetimeFigureOut">
              <a:rPr lang="en-US" smtClean="0"/>
              <a:t>11/1/2026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11D46-290A-48AC-A226-CC9B7FAEB8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256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774782" y="1481139"/>
            <a:ext cx="9258300" cy="7310438"/>
          </a:xfrm>
        </p:spPr>
        <p:txBody>
          <a:bodyPr anchor="t"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2" y="3086101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50B28-3DFB-4803-BB8A-63BCA2BA9244}" type="datetimeFigureOut">
              <a:rPr lang="en-US" smtClean="0"/>
              <a:t>11/1/2026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11D46-290A-48AC-A226-CC9B7FAEB8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714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50B28-3DFB-4803-BB8A-63BCA2BA9244}" type="datetimeFigureOut">
              <a:rPr lang="en-US" smtClean="0"/>
              <a:t>11/1/2026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11D46-290A-48AC-A226-CC9B7FAEB8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326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1" y="547689"/>
            <a:ext cx="3943350" cy="871775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1" y="547689"/>
            <a:ext cx="11601450" cy="871775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50B28-3DFB-4803-BB8A-63BCA2BA9244}" type="datetimeFigureOut">
              <a:rPr lang="en-US" smtClean="0"/>
              <a:t>11/1/2026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11D46-290A-48AC-A226-CC9B7FAEB8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417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7CD278-D095-4D41-8E72-19B52F12E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615553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4BD0591-0175-4144-9CB8-C26C7CBBC4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19D6E806-824E-41C9-8D3A-2E5D3B8BCB4A}" type="datetimeFigureOut">
              <a:rPr lang="en-US" smtClean="0"/>
              <a:t>11/1/2026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2C68B6-2E68-4513-8731-C3093623CB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35A993-7865-4559-A295-FDE044356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DF40BB4-3EB6-4C20-8E89-2F2EF3C787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203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41338">
        <p:circle/>
      </p:transition>
    </mc:Choice>
    <mc:Fallback xmlns="">
      <p:transition spd="slow" advTm="41338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3011306-E80E-441B-B8D0-DE38E9DEE4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19D6E806-824E-41C9-8D3A-2E5D3B8BCB4A}" type="datetimeFigureOut">
              <a:rPr lang="en-US" smtClean="0"/>
              <a:t>11/1/2026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323B839-D2DB-4DCF-9B12-F91126C1CD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8D39CA-01E1-4C12-899B-8FEE58386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DF40BB4-3EB6-4C20-8E89-2F2EF3C787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459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41338">
        <p:circle/>
      </p:transition>
    </mc:Choice>
    <mc:Fallback xmlns="">
      <p:transition spd="slow" advTm="41338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2B6C7-768F-47C9-B89D-8E2346397F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6624F3-B141-4011-9FD3-E51C987716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12BA4C-CA5B-4219-9622-93558AAEED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6DB210-35C4-4084-BFF3-9038B00CCA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19D6E806-824E-41C9-8D3A-2E5D3B8BCB4A}" type="datetimeFigureOut">
              <a:rPr lang="en-US" smtClean="0"/>
              <a:t>11/1/2026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F15426-6DF9-4213-A601-D7B9EF8115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652964-011A-4664-A30A-DAA6F1257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DF40BB4-3EB6-4C20-8E89-2F2EF3C787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996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41338">
        <p:circle/>
      </p:transition>
    </mc:Choice>
    <mc:Fallback xmlns="">
      <p:transition spd="slow" advTm="41338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51CE8E-A834-4B5F-AE0D-4EC0F94260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4CB4759-2AEC-4339-B329-F735180A99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41613B-4BB2-488D-8A73-7F75CEADA9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931A0F-212A-4FDB-9B0E-F87E996D82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19D6E806-824E-41C9-8D3A-2E5D3B8BCB4A}" type="datetimeFigureOut">
              <a:rPr lang="en-US" smtClean="0"/>
              <a:t>11/1/2026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841533-1595-48A7-93AE-5298BC62AC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3F93AC-F598-4691-9A54-B4F1D5AAE9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DF40BB4-3EB6-4C20-8E89-2F2EF3C787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87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41338">
        <p:circle/>
      </p:transition>
    </mc:Choice>
    <mc:Fallback xmlns="">
      <p:transition spd="slow" advTm="41338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DF74D68-D43F-4776-B910-7F125481886A}"/>
              </a:ext>
            </a:extLst>
          </p:cNvPr>
          <p:cNvSpPr/>
          <p:nvPr userDrawn="1"/>
        </p:nvSpPr>
        <p:spPr>
          <a:xfrm>
            <a:off x="375007" y="238874"/>
            <a:ext cx="17537987" cy="9761822"/>
          </a:xfrm>
          <a:prstGeom prst="roundRect">
            <a:avLst>
              <a:gd name="adj" fmla="val 4948"/>
            </a:avLst>
          </a:prstGeom>
          <a:solidFill>
            <a:schemeClr val="bg1"/>
          </a:solidFill>
          <a:ln w="28575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13244D0-8B49-48A4-90BF-6BFD06D0B870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8606058" y="7964906"/>
            <a:ext cx="2322095" cy="232209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494143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844" r:id="rId12"/>
  </p:sldLayoutIdLst>
  <mc:AlternateContent xmlns:mc="http://schemas.openxmlformats.org/markup-compatibility/2006" xmlns:p14="http://schemas.microsoft.com/office/powerpoint/2010/main">
    <mc:Choice Requires="p14">
      <p:transition spd="slow" p14:dur="800" advTm="41338">
        <p:circle/>
      </p:transition>
    </mc:Choice>
    <mc:Fallback xmlns="">
      <p:transition spd="slow" advTm="41338">
        <p:circle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11/1/2026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016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  <p:sldLayoutId id="2147483825" r:id="rId5"/>
    <p:sldLayoutId id="2147483826" r:id="rId6"/>
    <p:sldLayoutId id="2147483827" r:id="rId7"/>
    <p:sldLayoutId id="2147483828" r:id="rId8"/>
    <p:sldLayoutId id="2147483829" r:id="rId9"/>
    <p:sldLayoutId id="2147483830" r:id="rId10"/>
    <p:sldLayoutId id="2147483831" r:id="rId11"/>
  </p:sldLayoutIdLst>
  <p:transition spd="slow">
    <p:fade/>
  </p:transition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D7CF1AB-D50F-4C60-A5AF-F3D0A27228E4}"/>
              </a:ext>
            </a:extLst>
          </p:cNvPr>
          <p:cNvSpPr/>
          <p:nvPr userDrawn="1"/>
        </p:nvSpPr>
        <p:spPr>
          <a:xfrm>
            <a:off x="164388" y="200347"/>
            <a:ext cx="17959227" cy="986319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</p:spTree>
    <p:extLst>
      <p:ext uri="{BB962C8B-B14F-4D97-AF65-F5344CB8AC3E}">
        <p14:creationId xmlns:p14="http://schemas.microsoft.com/office/powerpoint/2010/main" val="887293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34" r:id="rId2"/>
    <p:sldLayoutId id="2147483835" r:id="rId3"/>
    <p:sldLayoutId id="2147483836" r:id="rId4"/>
    <p:sldLayoutId id="2147483837" r:id="rId5"/>
    <p:sldLayoutId id="2147483838" r:id="rId6"/>
    <p:sldLayoutId id="2147483839" r:id="rId7"/>
    <p:sldLayoutId id="2147483840" r:id="rId8"/>
    <p:sldLayoutId id="2147483841" r:id="rId9"/>
    <p:sldLayoutId id="2147483842" r:id="rId10"/>
    <p:sldLayoutId id="2147483843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ABD190-56AD-4C55-BBCA-1554B872117B}" type="datetimeFigureOut">
              <a:rPr lang="en-US" smtClean="0"/>
              <a:pPr/>
              <a:t>11/1/2026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F674BA-2DE0-4D90-8561-25BA31F62F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669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6" r:id="rId1"/>
    <p:sldLayoutId id="2147483847" r:id="rId2"/>
    <p:sldLayoutId id="2147483848" r:id="rId3"/>
    <p:sldLayoutId id="2147483849" r:id="rId4"/>
    <p:sldLayoutId id="2147483850" r:id="rId5"/>
    <p:sldLayoutId id="2147483851" r:id="rId6"/>
    <p:sldLayoutId id="2147483852" r:id="rId7"/>
    <p:sldLayoutId id="2147483853" r:id="rId8"/>
    <p:sldLayoutId id="2147483854" r:id="rId9"/>
    <p:sldLayoutId id="2147483855" r:id="rId10"/>
    <p:sldLayoutId id="2147483856" r:id="rId11"/>
    <p:sldLayoutId id="2147483857" r:id="rId12"/>
    <p:sldLayoutId id="2147483858" r:id="rId13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F50B28-3DFB-4803-BB8A-63BCA2BA9244}" type="datetimeFigureOut">
              <a:rPr lang="en-US" smtClean="0"/>
              <a:t>11/1/2026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611D46-290A-48AC-A226-CC9B7FAEB8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241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10" Type="http://schemas.openxmlformats.org/officeDocument/2006/relationships/chart" Target="../charts/chart1.xml"/><Relationship Id="rId4" Type="http://schemas.openxmlformats.org/officeDocument/2006/relationships/tags" Target="../tags/tag4.xml"/><Relationship Id="rId9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6.gif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6.gif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6.gif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2B3CDB5E-C925-43F8-B18A-3E5C47FDCACA}"/>
              </a:ext>
            </a:extLst>
          </p:cNvPr>
          <p:cNvSpPr/>
          <p:nvPr/>
        </p:nvSpPr>
        <p:spPr>
          <a:xfrm>
            <a:off x="5930553" y="1263072"/>
            <a:ext cx="12357447" cy="2477792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371600">
              <a:defRPr/>
            </a:pPr>
            <a:r>
              <a:rPr lang="vi-VN" sz="7200" kern="0">
                <a:solidFill>
                  <a:srgbClr val="00B050"/>
                </a:solidFill>
                <a:latin typeface="#9Slide07 Koni" pitchFamily="2" charset="0"/>
              </a:rPr>
              <a:t>Chào mừng  </a:t>
            </a:r>
            <a:endParaRPr lang="en-US" sz="7200" kern="0">
              <a:solidFill>
                <a:srgbClr val="00B050"/>
              </a:solidFill>
              <a:latin typeface="#9Slide07 Koni" pitchFamily="2" charset="0"/>
            </a:endParaRPr>
          </a:p>
          <a:p>
            <a:pPr algn="ctr" defTabSz="1371600">
              <a:defRPr/>
            </a:pPr>
            <a:r>
              <a:rPr lang="en-US" sz="7200" kern="0">
                <a:solidFill>
                  <a:srgbClr val="00B050"/>
                </a:solidFill>
                <a:latin typeface="#9Slide07 Koni" pitchFamily="2" charset="0"/>
              </a:rPr>
              <a:t>các em </a:t>
            </a:r>
            <a:r>
              <a:rPr lang="vi-VN" sz="7200" kern="0">
                <a:solidFill>
                  <a:srgbClr val="00B050"/>
                </a:solidFill>
                <a:latin typeface="#9Slide07 Koni" pitchFamily="2" charset="0"/>
              </a:rPr>
              <a:t>đến với </a:t>
            </a:r>
            <a:endParaRPr lang="en-US" sz="7200" kern="0">
              <a:solidFill>
                <a:srgbClr val="00B050"/>
              </a:solidFill>
              <a:latin typeface="#9Slide07 Koni" pitchFamily="2" charset="0"/>
            </a:endParaRPr>
          </a:p>
          <a:p>
            <a:pPr algn="ctr" defTabSz="1371600">
              <a:defRPr/>
            </a:pPr>
            <a:r>
              <a:rPr lang="vi-VN" sz="7200" kern="0">
                <a:solidFill>
                  <a:srgbClr val="00B050"/>
                </a:solidFill>
                <a:latin typeface="#9Slide07 Koni" pitchFamily="2" charset="0"/>
              </a:rPr>
              <a:t>tiết học Địa lí</a:t>
            </a:r>
            <a:endParaRPr lang="en-US" sz="6600" kern="0">
              <a:solidFill>
                <a:srgbClr val="00B050"/>
              </a:solidFill>
              <a:latin typeface="#9Slide07 Koni" pitchFamily="2" charset="0"/>
            </a:endParaRPr>
          </a:p>
        </p:txBody>
      </p:sp>
      <p:sp>
        <p:nvSpPr>
          <p:cNvPr id="26" name="Heart 25">
            <a:extLst>
              <a:ext uri="{FF2B5EF4-FFF2-40B4-BE49-F238E27FC236}">
                <a16:creationId xmlns:a16="http://schemas.microsoft.com/office/drawing/2014/main" id="{249BAED0-0E94-499B-B1D1-5C4DCB66C071}"/>
              </a:ext>
            </a:extLst>
          </p:cNvPr>
          <p:cNvSpPr/>
          <p:nvPr/>
        </p:nvSpPr>
        <p:spPr>
          <a:xfrm>
            <a:off x="11212468" y="6362700"/>
            <a:ext cx="4114800" cy="3190755"/>
          </a:xfrm>
          <a:prstGeom prst="heart">
            <a:avLst/>
          </a:prstGeom>
          <a:solidFill>
            <a:srgbClr val="FF006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371600">
              <a:defRPr/>
            </a:pPr>
            <a:r>
              <a:rPr lang="vi-VN" sz="5400" b="1" kern="0">
                <a:solidFill>
                  <a:prstClr val="white"/>
                </a:solidFill>
                <a:latin typeface="#9Slide07 Altus" pitchFamily="2" charset="0"/>
              </a:rPr>
              <a:t>Yêu Địa lí</a:t>
            </a:r>
          </a:p>
        </p:txBody>
      </p:sp>
      <p:sp>
        <p:nvSpPr>
          <p:cNvPr id="28" name="Heart 27">
            <a:extLst>
              <a:ext uri="{FF2B5EF4-FFF2-40B4-BE49-F238E27FC236}">
                <a16:creationId xmlns:a16="http://schemas.microsoft.com/office/drawing/2014/main" id="{C05E51FC-9373-4B63-AB2D-005EBE228608}"/>
              </a:ext>
            </a:extLst>
          </p:cNvPr>
          <p:cNvSpPr/>
          <p:nvPr/>
        </p:nvSpPr>
        <p:spPr>
          <a:xfrm>
            <a:off x="15087600" y="5487644"/>
            <a:ext cx="1050969" cy="1080135"/>
          </a:xfrm>
          <a:prstGeom prst="heart">
            <a:avLst/>
          </a:prstGeom>
          <a:solidFill>
            <a:srgbClr val="FF006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371600">
              <a:defRPr/>
            </a:pPr>
            <a:endParaRPr lang="en-US" sz="4800" b="1" kern="0">
              <a:solidFill>
                <a:prstClr val="white"/>
              </a:solidFill>
              <a:latin typeface="#9Slide07 Altus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77C593-D039-42C8-A475-E1AA734806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2635085"/>
            <a:ext cx="6948721" cy="6948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307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Box 13"/>
          <p:cNvSpPr txBox="1">
            <a:spLocks noChangeArrowheads="1"/>
          </p:cNvSpPr>
          <p:nvPr/>
        </p:nvSpPr>
        <p:spPr bwMode="auto">
          <a:xfrm>
            <a:off x="6515100" y="6400802"/>
            <a:ext cx="582930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vi-VN" altLang="vi-VN" sz="2700" b="1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pic>
        <p:nvPicPr>
          <p:cNvPr id="12291" name="Picture 2" descr="scan000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007" y="140932"/>
            <a:ext cx="8805663" cy="100317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Text Box 3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365181" y="949098"/>
            <a:ext cx="2185227" cy="507831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27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7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7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9220" name="Text Box 4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 rot="2447963">
            <a:off x="1891012" y="5778094"/>
            <a:ext cx="2265421" cy="50901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2700" b="1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Cam-</a:t>
            </a:r>
            <a:r>
              <a:rPr lang="en-US" sz="2700" b="1" dirty="0" err="1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pu</a:t>
            </a:r>
            <a:r>
              <a:rPr lang="en-US" sz="2700" b="1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-chia</a:t>
            </a:r>
          </a:p>
        </p:txBody>
      </p:sp>
      <p:sp>
        <p:nvSpPr>
          <p:cNvPr id="9221" name="Text Box 5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072688" y="4546524"/>
            <a:ext cx="1056553" cy="92333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27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27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Lan</a:t>
            </a:r>
          </a:p>
        </p:txBody>
      </p:sp>
      <p:sp>
        <p:nvSpPr>
          <p:cNvPr id="9223" name="Text Box 7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 rot="-733124">
            <a:off x="2077873" y="7568144"/>
            <a:ext cx="1963602" cy="507831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2700" b="1" dirty="0">
                <a:solidFill>
                  <a:srgbClr val="66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Xin-</a:t>
            </a:r>
            <a:r>
              <a:rPr lang="en-US" sz="2700" b="1" dirty="0" err="1">
                <a:solidFill>
                  <a:srgbClr val="66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ga</a:t>
            </a:r>
            <a:r>
              <a:rPr lang="en-US" sz="2700" b="1" dirty="0">
                <a:solidFill>
                  <a:srgbClr val="66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-Po</a:t>
            </a:r>
          </a:p>
        </p:txBody>
      </p:sp>
      <p:sp>
        <p:nvSpPr>
          <p:cNvPr id="9224" name="Text Box 8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 rot="-2596044">
            <a:off x="3229454" y="8652564"/>
            <a:ext cx="2594594" cy="507831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2700" b="1" dirty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In-</a:t>
            </a:r>
            <a:r>
              <a:rPr lang="en-US" sz="27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sz="2700" b="1" dirty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7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nê</a:t>
            </a:r>
            <a:r>
              <a:rPr lang="en-US" sz="2700" b="1" dirty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-xi-a</a:t>
            </a:r>
          </a:p>
        </p:txBody>
      </p:sp>
      <p:sp>
        <p:nvSpPr>
          <p:cNvPr id="9225" name="Text Box 9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5661250" y="6062850"/>
            <a:ext cx="1521620" cy="507831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27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Bru-nây</a:t>
            </a:r>
            <a:endParaRPr lang="en-US" sz="27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8732" name="Text Box 12"/>
          <p:cNvSpPr txBox="1">
            <a:spLocks noChangeArrowheads="1"/>
          </p:cNvSpPr>
          <p:nvPr/>
        </p:nvSpPr>
        <p:spPr bwMode="auto">
          <a:xfrm>
            <a:off x="6154170" y="4156405"/>
            <a:ext cx="2057400" cy="50783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700" b="1" dirty="0">
                <a:solidFill>
                  <a:srgbClr val="0000FF"/>
                </a:solidFill>
              </a:rPr>
              <a:t>Phi-lip-pin</a:t>
            </a:r>
          </a:p>
        </p:txBody>
      </p:sp>
      <p:sp>
        <p:nvSpPr>
          <p:cNvPr id="158733" name="Text Box 13"/>
          <p:cNvSpPr txBox="1">
            <a:spLocks noChangeArrowheads="1"/>
          </p:cNvSpPr>
          <p:nvPr/>
        </p:nvSpPr>
        <p:spPr bwMode="auto">
          <a:xfrm>
            <a:off x="4360015" y="6965393"/>
            <a:ext cx="1956368" cy="50783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700" b="1" dirty="0">
                <a:solidFill>
                  <a:srgbClr val="FF0000"/>
                </a:solidFill>
              </a:rPr>
              <a:t>Ma-</a:t>
            </a:r>
            <a:r>
              <a:rPr lang="en-US" altLang="vi-VN" sz="2700" b="1" dirty="0" err="1">
                <a:solidFill>
                  <a:srgbClr val="FF0000"/>
                </a:solidFill>
              </a:rPr>
              <a:t>lai</a:t>
            </a:r>
            <a:r>
              <a:rPr lang="en-US" altLang="vi-VN" sz="2700" b="1" dirty="0">
                <a:solidFill>
                  <a:srgbClr val="FF0000"/>
                </a:solidFill>
              </a:rPr>
              <a:t>-xi-a</a:t>
            </a:r>
          </a:p>
        </p:txBody>
      </p:sp>
      <p:graphicFrame>
        <p:nvGraphicFramePr>
          <p:cNvPr id="12" name="Chart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55787356"/>
              </p:ext>
            </p:extLst>
          </p:nvPr>
        </p:nvGraphicFramePr>
        <p:xfrm>
          <a:off x="9628712" y="2705100"/>
          <a:ext cx="8207032" cy="59879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9372600" y="710183"/>
            <a:ext cx="8001000" cy="1446550"/>
          </a:xfrm>
          <a:prstGeom prst="rect">
            <a:avLst/>
          </a:prstGeom>
          <a:solidFill>
            <a:schemeClr val="bg1"/>
          </a:solidFill>
          <a:ln w="2857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4400" dirty="0" err="1">
                <a:solidFill>
                  <a:srgbClr val="0000FF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Vùng</a:t>
            </a:r>
            <a:r>
              <a:rPr lang="en-US" altLang="vi-VN" sz="4400" dirty="0">
                <a:solidFill>
                  <a:srgbClr val="0000FF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altLang="vi-VN" sz="4400" dirty="0" err="1">
                <a:solidFill>
                  <a:srgbClr val="0000FF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biển</a:t>
            </a:r>
            <a:r>
              <a:rPr lang="en-US" altLang="vi-VN" sz="4400" dirty="0">
                <a:solidFill>
                  <a:srgbClr val="0000FF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altLang="vi-VN" sz="4400" dirty="0" err="1">
                <a:solidFill>
                  <a:srgbClr val="0000FF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Việt</a:t>
            </a:r>
            <a:r>
              <a:rPr lang="en-US" altLang="vi-VN" sz="4400" dirty="0">
                <a:solidFill>
                  <a:srgbClr val="0000FF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Nam </a:t>
            </a:r>
            <a:r>
              <a:rPr lang="en-US" altLang="vi-VN" sz="4400" dirty="0" err="1">
                <a:solidFill>
                  <a:srgbClr val="0000FF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tiếp</a:t>
            </a:r>
            <a:r>
              <a:rPr lang="en-US" altLang="vi-VN" sz="4400" dirty="0">
                <a:solidFill>
                  <a:srgbClr val="0000FF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altLang="vi-VN" sz="4400" dirty="0" err="1">
                <a:solidFill>
                  <a:srgbClr val="0000FF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giáp</a:t>
            </a:r>
            <a:r>
              <a:rPr lang="en-US" altLang="vi-VN" sz="4400" dirty="0">
                <a:solidFill>
                  <a:srgbClr val="0000FF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altLang="vi-VN" sz="4400" dirty="0" err="1">
                <a:solidFill>
                  <a:srgbClr val="0000FF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với</a:t>
            </a:r>
            <a:r>
              <a:rPr lang="en-US" altLang="vi-VN" sz="4400" dirty="0">
                <a:solidFill>
                  <a:srgbClr val="0000FF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altLang="vi-VN" sz="4400" dirty="0" err="1">
                <a:solidFill>
                  <a:srgbClr val="0000FF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vùng</a:t>
            </a:r>
            <a:r>
              <a:rPr lang="en-US" altLang="vi-VN" sz="4400" dirty="0">
                <a:solidFill>
                  <a:srgbClr val="0000FF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altLang="vi-VN" sz="4400" dirty="0" err="1">
                <a:solidFill>
                  <a:srgbClr val="0000FF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biển</a:t>
            </a:r>
            <a:r>
              <a:rPr lang="en-US" altLang="vi-VN" sz="4400" dirty="0">
                <a:solidFill>
                  <a:srgbClr val="0000FF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altLang="vi-VN" sz="4400" dirty="0" err="1">
                <a:solidFill>
                  <a:srgbClr val="0000FF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các</a:t>
            </a:r>
            <a:r>
              <a:rPr lang="en-US" altLang="vi-VN" sz="4400" dirty="0">
                <a:solidFill>
                  <a:srgbClr val="0000FF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altLang="vi-VN" sz="4400" dirty="0" err="1">
                <a:solidFill>
                  <a:srgbClr val="0000FF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quốc</a:t>
            </a:r>
            <a:r>
              <a:rPr lang="en-US" altLang="vi-VN" sz="4400" dirty="0">
                <a:solidFill>
                  <a:srgbClr val="0000FF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altLang="vi-VN" sz="4400" dirty="0" err="1">
                <a:solidFill>
                  <a:srgbClr val="0000FF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gia</a:t>
            </a:r>
            <a:r>
              <a:rPr lang="en-US" altLang="vi-VN" sz="4400" dirty="0">
                <a:solidFill>
                  <a:srgbClr val="0000FF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altLang="vi-VN" sz="4400" dirty="0" err="1">
                <a:solidFill>
                  <a:srgbClr val="0000FF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nào</a:t>
            </a:r>
            <a:r>
              <a:rPr lang="en-US" altLang="vi-VN" sz="4400" dirty="0">
                <a:solidFill>
                  <a:srgbClr val="0000FF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?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8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58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9" grpId="0" animBg="1"/>
      <p:bldP spid="9220" grpId="0" animBg="1"/>
      <p:bldP spid="9221" grpId="0" animBg="1"/>
      <p:bldP spid="9223" grpId="0" animBg="1"/>
      <p:bldP spid="9224" grpId="0" animBg="1"/>
      <p:bldP spid="9225" grpId="0" animBg="1"/>
      <p:bldP spid="158732" grpId="0" animBg="1"/>
      <p:bldP spid="158733" grpId="0" animBg="1"/>
      <p:bldGraphic spid="12" grpId="0">
        <p:bldAsOne/>
      </p:bldGraphic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F9A67615-6D24-43A0-BDFC-C4857415CC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322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41338">
        <p:circle/>
      </p:transition>
    </mc:Choice>
    <mc:Fallback xmlns="">
      <p:transition spd="slow" advTm="41338">
        <p:circl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8" name="Picture 8" descr="http://nld2.vcmedia.vn/2014/dam4-bafa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159376"/>
            <a:ext cx="89916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3" name="Picture 15" descr="http://c2tnguyen-nt.khanhhoa.edu.vn/Gallery/Images/Hinh%20Truong%20S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71001" y="5159376"/>
            <a:ext cx="8966201" cy="5127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7" name="Picture 19" descr="http://imagevietnam.vnanet.vn/Upload/2013/9/23/22-9VHXH16BaoAnh23920131034823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57149" y="0"/>
            <a:ext cx="904875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4156076" y="314329"/>
            <a:ext cx="3311525" cy="66940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182876" tIns="91437" rIns="182876" bIns="91437">
            <a:spAutoFit/>
          </a:bodyPr>
          <a:lstStyle/>
          <a:p>
            <a:pPr defTabSz="1371600"/>
            <a:r>
              <a:rPr lang="en-US" altLang="en-US" sz="315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17429" name="Picture 21" descr="http://xmedia.nguoiduatin.vn/thumb_x500x/172/2014/7/30/maybaysu-2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271001" y="-3175"/>
            <a:ext cx="9017000" cy="5032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4495800" y="546101"/>
            <a:ext cx="3695700" cy="83099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182876" tIns="91437" rIns="182876" bIns="91437">
            <a:spAutoFit/>
          </a:bodyPr>
          <a:lstStyle/>
          <a:p>
            <a:pPr defTabSz="1371600"/>
            <a:r>
              <a:rPr lang="en-US" altLang="en-US" sz="4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VÙNG ĐẤT</a:t>
            </a:r>
          </a:p>
        </p:txBody>
      </p:sp>
      <p:sp>
        <p:nvSpPr>
          <p:cNvPr id="32" name="Text Box 22"/>
          <p:cNvSpPr txBox="1">
            <a:spLocks noChangeArrowheads="1"/>
          </p:cNvSpPr>
          <p:nvPr/>
        </p:nvSpPr>
        <p:spPr bwMode="auto">
          <a:xfrm>
            <a:off x="2725154" y="4768850"/>
            <a:ext cx="12210048" cy="83099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182876" tIns="91437" rIns="182876" bIns="91437">
            <a:spAutoFit/>
          </a:bodyPr>
          <a:lstStyle/>
          <a:p>
            <a:pPr defTabSz="1371600">
              <a:spcBef>
                <a:spcPct val="50000"/>
              </a:spcBef>
            </a:pPr>
            <a:r>
              <a:rPr lang="en-US" altLang="en-US" sz="4200" b="1" dirty="0">
                <a:solidFill>
                  <a:srgbClr val="0000FF"/>
                </a:solidFill>
                <a:latin typeface="Times New Roman" pitchFamily="18" charset="0"/>
              </a:rPr>
              <a:t>LỰC LƯỢNG QUÂN ĐỘI NGÀY ĐÊM BẢO VỆ: 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1948531" y="564149"/>
            <a:ext cx="4258007" cy="83099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182876" tIns="91437" rIns="182876" bIns="91437">
            <a:spAutoFit/>
          </a:bodyPr>
          <a:lstStyle/>
          <a:p>
            <a:pPr defTabSz="1371600"/>
            <a:r>
              <a:rPr lang="en-US" altLang="en-US" sz="4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VÙNG TRỜI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6186236" y="6349665"/>
            <a:ext cx="6537158" cy="83099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182876" tIns="91437" rIns="182876" bIns="91437">
            <a:spAutoFit/>
          </a:bodyPr>
          <a:lstStyle/>
          <a:p>
            <a:pPr defTabSz="1371600"/>
            <a:r>
              <a:rPr lang="en-US" altLang="en-US" sz="4200" b="1" dirty="0">
                <a:solidFill>
                  <a:srgbClr val="460000"/>
                </a:solidFill>
                <a:latin typeface="Times New Roman" pitchFamily="18" charset="0"/>
                <a:cs typeface="Times New Roman" pitchFamily="18" charset="0"/>
              </a:rPr>
              <a:t>VÙNG  BIỂN  VIỆT NAM</a:t>
            </a: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4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4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4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4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4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4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56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6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1" grpId="0" animBg="1"/>
      <p:bldP spid="32" grpId="0" animBg="1"/>
      <p:bldP spid="11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10 Second Countdown - After Effects (1)">
            <a:hlinkClick r:id="" action="ppaction://media"/>
            <a:extLst>
              <a:ext uri="{FF2B5EF4-FFF2-40B4-BE49-F238E27FC236}">
                <a16:creationId xmlns:a16="http://schemas.microsoft.com/office/drawing/2014/main" id="{51F351C7-27F4-46ED-A244-6C6AE283922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876781" y="353879"/>
            <a:ext cx="2652219" cy="1803711"/>
          </a:xfrm>
          <a:prstGeom prst="rect">
            <a:avLst/>
          </a:prstGeom>
        </p:spPr>
      </p:pic>
      <p:pic>
        <p:nvPicPr>
          <p:cNvPr id="8" name="Picture 2" descr="Ảnh Động Powerpoint Đẹp ❤️ Tải 777+ Hình Động PPT Cute">
            <a:extLst>
              <a:ext uri="{FF2B5EF4-FFF2-40B4-BE49-F238E27FC236}">
                <a16:creationId xmlns:a16="http://schemas.microsoft.com/office/drawing/2014/main" id="{9A28B134-E608-4460-B10B-8A82613C933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2931" y="108008"/>
            <a:ext cx="2652219" cy="2295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5095EB4-4834-4CED-9C60-2D19B001A372}"/>
              </a:ext>
            </a:extLst>
          </p:cNvPr>
          <p:cNvSpPr/>
          <p:nvPr/>
        </p:nvSpPr>
        <p:spPr>
          <a:xfrm>
            <a:off x="3490028" y="442664"/>
            <a:ext cx="10476998" cy="1803711"/>
          </a:xfrm>
          <a:prstGeom prst="roundRect">
            <a:avLst/>
          </a:prstGeom>
          <a:solidFill>
            <a:srgbClr val="F021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371600">
              <a:defRPr/>
            </a:pPr>
            <a:r>
              <a:rPr lang="vi-VN" sz="3600">
                <a:solidFill>
                  <a:prstClr val="white"/>
                </a:solidFill>
                <a:latin typeface="#9Slide07 IcielCadena" panose="02000503000000020004" pitchFamily="2" charset="0"/>
              </a:rPr>
              <a:t>Diện tích phần đất liền của nước ta?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59C2D96-4AA5-4E17-89E5-9276F17274D5}"/>
              </a:ext>
            </a:extLst>
          </p:cNvPr>
          <p:cNvSpPr/>
          <p:nvPr/>
        </p:nvSpPr>
        <p:spPr>
          <a:xfrm>
            <a:off x="3493903" y="6592825"/>
            <a:ext cx="14038972" cy="1447800"/>
          </a:xfrm>
          <a:prstGeom prst="roundRect">
            <a:avLst/>
          </a:prstGeom>
          <a:solidFill>
            <a:schemeClr val="bg1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1371600">
              <a:defRPr/>
            </a:pPr>
            <a:r>
              <a:rPr lang="en-US" sz="6000">
                <a:solidFill>
                  <a:srgbClr val="0070C0"/>
                </a:solidFill>
                <a:latin typeface="#9Slide07 IcielBaliho Script" pitchFamily="2" charset="0"/>
              </a:rPr>
              <a:t>331 344 km2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327014B-CC5A-4EFB-8038-6490BF4C7592}"/>
              </a:ext>
            </a:extLst>
          </p:cNvPr>
          <p:cNvSpPr/>
          <p:nvPr/>
        </p:nvSpPr>
        <p:spPr>
          <a:xfrm>
            <a:off x="3490028" y="8377069"/>
            <a:ext cx="14038972" cy="1447800"/>
          </a:xfrm>
          <a:prstGeom prst="roundRect">
            <a:avLst/>
          </a:prstGeom>
          <a:solidFill>
            <a:schemeClr val="bg1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1371600">
              <a:defRPr/>
            </a:pPr>
            <a:r>
              <a:rPr lang="en-US" sz="6000">
                <a:solidFill>
                  <a:srgbClr val="0070C0"/>
                </a:solidFill>
                <a:latin typeface="#9Slide07 IcielBaliho Script" pitchFamily="2" charset="0"/>
              </a:rPr>
              <a:t>33</a:t>
            </a:r>
            <a:r>
              <a:rPr lang="vi-VN" sz="6000">
                <a:solidFill>
                  <a:srgbClr val="0070C0"/>
                </a:solidFill>
                <a:latin typeface="#9Slide07 IcielBaliho Script" pitchFamily="2" charset="0"/>
              </a:rPr>
              <a:t>4</a:t>
            </a:r>
            <a:r>
              <a:rPr lang="en-US" sz="6000">
                <a:solidFill>
                  <a:srgbClr val="0070C0"/>
                </a:solidFill>
                <a:latin typeface="#9Slide07 IcielBaliho Script" pitchFamily="2" charset="0"/>
              </a:rPr>
              <a:t> 344 km2 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8E2D6C76-EC04-40F3-91A5-323386D00AE1}"/>
              </a:ext>
            </a:extLst>
          </p:cNvPr>
          <p:cNvSpPr/>
          <p:nvPr/>
        </p:nvSpPr>
        <p:spPr>
          <a:xfrm>
            <a:off x="3490028" y="4579981"/>
            <a:ext cx="14038972" cy="1447800"/>
          </a:xfrm>
          <a:prstGeom prst="roundRect">
            <a:avLst/>
          </a:prstGeom>
          <a:solidFill>
            <a:schemeClr val="bg1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1371600">
              <a:defRPr/>
            </a:pPr>
            <a:r>
              <a:rPr lang="en-US" sz="6000">
                <a:solidFill>
                  <a:srgbClr val="0070C0"/>
                </a:solidFill>
                <a:latin typeface="#9Slide07 IcielBaliho Script" pitchFamily="2" charset="0"/>
              </a:rPr>
              <a:t>33</a:t>
            </a:r>
            <a:r>
              <a:rPr lang="vi-VN" sz="6000">
                <a:solidFill>
                  <a:srgbClr val="0070C0"/>
                </a:solidFill>
                <a:latin typeface="#9Slide07 IcielBaliho Script" pitchFamily="2" charset="0"/>
              </a:rPr>
              <a:t>2</a:t>
            </a:r>
            <a:r>
              <a:rPr lang="en-US" sz="6000">
                <a:solidFill>
                  <a:srgbClr val="0070C0"/>
                </a:solidFill>
                <a:latin typeface="#9Slide07 IcielBaliho Script" pitchFamily="2" charset="0"/>
              </a:rPr>
              <a:t> 344 km2 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5A7F8EF6-2B79-4871-8BAA-1FA9CC4F8626}"/>
              </a:ext>
            </a:extLst>
          </p:cNvPr>
          <p:cNvSpPr/>
          <p:nvPr/>
        </p:nvSpPr>
        <p:spPr>
          <a:xfrm>
            <a:off x="3493903" y="2747322"/>
            <a:ext cx="14038972" cy="1447800"/>
          </a:xfrm>
          <a:prstGeom prst="roundRect">
            <a:avLst/>
          </a:prstGeom>
          <a:solidFill>
            <a:schemeClr val="bg1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1371600">
              <a:defRPr/>
            </a:pPr>
            <a:r>
              <a:rPr lang="en-US" sz="6000">
                <a:solidFill>
                  <a:srgbClr val="0070C0"/>
                </a:solidFill>
                <a:latin typeface="#9Slide07 IcielBaliho Script" pitchFamily="2" charset="0"/>
              </a:rPr>
              <a:t>33</a:t>
            </a:r>
            <a:r>
              <a:rPr lang="vi-VN" sz="6000">
                <a:solidFill>
                  <a:srgbClr val="0070C0"/>
                </a:solidFill>
                <a:latin typeface="#9Slide07 IcielBaliho Script" pitchFamily="2" charset="0"/>
              </a:rPr>
              <a:t>3</a:t>
            </a:r>
            <a:r>
              <a:rPr lang="en-US" sz="6000">
                <a:solidFill>
                  <a:srgbClr val="0070C0"/>
                </a:solidFill>
                <a:latin typeface="#9Slide07 IcielBaliho Script" pitchFamily="2" charset="0"/>
              </a:rPr>
              <a:t> 344 km2 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3B82EEC1-5849-4597-ADCE-626101B6BE08}"/>
              </a:ext>
            </a:extLst>
          </p:cNvPr>
          <p:cNvSpPr/>
          <p:nvPr/>
        </p:nvSpPr>
        <p:spPr>
          <a:xfrm>
            <a:off x="1140417" y="4674207"/>
            <a:ext cx="1813861" cy="1447800"/>
          </a:xfrm>
          <a:prstGeom prst="roundRect">
            <a:avLst/>
          </a:prstGeom>
          <a:solidFill>
            <a:srgbClr val="00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#9Slide03 SFU Futura_05" panose="00000800000000000000" pitchFamily="2" charset="0"/>
                <a:ea typeface="+mn-ea"/>
                <a:cs typeface="+mn-cs"/>
              </a:rPr>
              <a:t>B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C1769EED-4D5A-4E85-86F3-D61B674B372B}"/>
              </a:ext>
            </a:extLst>
          </p:cNvPr>
          <p:cNvSpPr/>
          <p:nvPr/>
        </p:nvSpPr>
        <p:spPr>
          <a:xfrm>
            <a:off x="1143000" y="2754354"/>
            <a:ext cx="1813861" cy="1447800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#9Slide03 SFU Futura_05" panose="00000800000000000000" pitchFamily="2" charset="0"/>
                <a:ea typeface="+mn-ea"/>
                <a:cs typeface="+mn-cs"/>
              </a:rPr>
              <a:t>A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C0BD81EB-1B31-4265-9CE9-98EEE73873D9}"/>
              </a:ext>
            </a:extLst>
          </p:cNvPr>
          <p:cNvSpPr/>
          <p:nvPr/>
        </p:nvSpPr>
        <p:spPr>
          <a:xfrm>
            <a:off x="1136542" y="6572751"/>
            <a:ext cx="1813861" cy="1447800"/>
          </a:xfrm>
          <a:prstGeom prst="roundRect">
            <a:avLst/>
          </a:prstGeom>
          <a:solidFill>
            <a:srgbClr val="FF993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#9Slide03 SFU Futura_05" panose="00000800000000000000" pitchFamily="2" charset="0"/>
                <a:ea typeface="+mn-ea"/>
                <a:cs typeface="+mn-cs"/>
              </a:rPr>
              <a:t>C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EEB09131-432A-47E0-8974-9D0BF8C0C987}"/>
              </a:ext>
            </a:extLst>
          </p:cNvPr>
          <p:cNvSpPr/>
          <p:nvPr/>
        </p:nvSpPr>
        <p:spPr>
          <a:xfrm>
            <a:off x="1132667" y="8471295"/>
            <a:ext cx="1813861" cy="1447800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#9Slide03 SFU Futura_05" panose="00000800000000000000" pitchFamily="2" charset="0"/>
                <a:ea typeface="+mn-ea"/>
                <a:cs typeface="+mn-cs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30579048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4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03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19" grpId="0" animBg="1"/>
      <p:bldP spid="17" grpId="0" animBg="1"/>
      <p:bldP spid="20" grpId="0" animBg="1"/>
      <p:bldP spid="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10 Second Countdown - After Effects (1)">
            <a:hlinkClick r:id="" action="ppaction://media"/>
            <a:extLst>
              <a:ext uri="{FF2B5EF4-FFF2-40B4-BE49-F238E27FC236}">
                <a16:creationId xmlns:a16="http://schemas.microsoft.com/office/drawing/2014/main" id="{51F351C7-27F4-46ED-A244-6C6AE283922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994310" y="587854"/>
            <a:ext cx="2652219" cy="1803711"/>
          </a:xfrm>
          <a:prstGeom prst="rect">
            <a:avLst/>
          </a:prstGeom>
        </p:spPr>
      </p:pic>
      <p:pic>
        <p:nvPicPr>
          <p:cNvPr id="8" name="Picture 2" descr="Ảnh Động Powerpoint Đẹp ❤️ Tải 777+ Hình Động PPT Cute">
            <a:extLst>
              <a:ext uri="{FF2B5EF4-FFF2-40B4-BE49-F238E27FC236}">
                <a16:creationId xmlns:a16="http://schemas.microsoft.com/office/drawing/2014/main" id="{9A28B134-E608-4460-B10B-8A82613C933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600" y="108009"/>
            <a:ext cx="2652219" cy="2295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5095EB4-4834-4CED-9C60-2D19B001A372}"/>
              </a:ext>
            </a:extLst>
          </p:cNvPr>
          <p:cNvSpPr/>
          <p:nvPr/>
        </p:nvSpPr>
        <p:spPr>
          <a:xfrm>
            <a:off x="3886200" y="543128"/>
            <a:ext cx="10668000" cy="1803711"/>
          </a:xfrm>
          <a:prstGeom prst="roundRect">
            <a:avLst/>
          </a:prstGeom>
          <a:solidFill>
            <a:srgbClr val="F021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371600">
              <a:defRPr/>
            </a:pPr>
            <a:r>
              <a:rPr lang="vi-VN" sz="4000">
                <a:solidFill>
                  <a:prstClr val="white"/>
                </a:solidFill>
                <a:latin typeface="#9Slide07 IcielCadena" panose="02000503000000020004" pitchFamily="2" charset="0"/>
              </a:rPr>
              <a:t>Quần đảo xa bờ có diện tích lớn nhất nước ta thuộc tỉnh nào?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IcielCadena" panose="02000503000000020004" pitchFamily="2" charset="0"/>
              <a:ea typeface="+mn-ea"/>
              <a:cs typeface="+mn-cs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D92DAE4D-DE4C-4588-A80D-DA0CCEDCD427}"/>
              </a:ext>
            </a:extLst>
          </p:cNvPr>
          <p:cNvSpPr/>
          <p:nvPr/>
        </p:nvSpPr>
        <p:spPr>
          <a:xfrm>
            <a:off x="3642428" y="8476926"/>
            <a:ext cx="14038972" cy="1447800"/>
          </a:xfrm>
          <a:prstGeom prst="roundRect">
            <a:avLst/>
          </a:prstGeom>
          <a:solidFill>
            <a:schemeClr val="bg1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400">
                <a:solidFill>
                  <a:srgbClr val="0070C0"/>
                </a:solidFill>
                <a:latin typeface="#9Slide07 IcielBaliho Script" pitchFamily="2" charset="0"/>
              </a:rPr>
              <a:t>Khánh Hòa</a:t>
            </a:r>
            <a:endParaRPr kumimoji="0" lang="vi-VN" sz="44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IcielBaliho Script" pitchFamily="2" charset="0"/>
              <a:ea typeface="+mn-ea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598CCEB-0B51-403C-9798-3A54CC6F3F51}"/>
              </a:ext>
            </a:extLst>
          </p:cNvPr>
          <p:cNvSpPr/>
          <p:nvPr/>
        </p:nvSpPr>
        <p:spPr>
          <a:xfrm>
            <a:off x="3678591" y="6492361"/>
            <a:ext cx="14038972" cy="1447800"/>
          </a:xfrm>
          <a:prstGeom prst="roundRect">
            <a:avLst/>
          </a:prstGeom>
          <a:solidFill>
            <a:schemeClr val="bg1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400">
                <a:solidFill>
                  <a:srgbClr val="0070C0"/>
                </a:solidFill>
                <a:latin typeface="#9Slide07 IcielBaliho Script" pitchFamily="2" charset="0"/>
              </a:rPr>
              <a:t>Đà Nẵng</a:t>
            </a:r>
            <a:endParaRPr kumimoji="0" lang="vi-VN" sz="44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IcielBaliho Script" pitchFamily="2" charset="0"/>
              <a:ea typeface="+mn-ea"/>
              <a:cs typeface="+mn-cs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E4EC22B5-2413-4F46-A848-2DA41D2E9EF2}"/>
              </a:ext>
            </a:extLst>
          </p:cNvPr>
          <p:cNvSpPr/>
          <p:nvPr/>
        </p:nvSpPr>
        <p:spPr>
          <a:xfrm>
            <a:off x="3659218" y="4645054"/>
            <a:ext cx="14038972" cy="1447800"/>
          </a:xfrm>
          <a:prstGeom prst="roundRect">
            <a:avLst/>
          </a:prstGeom>
          <a:solidFill>
            <a:schemeClr val="bg1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IcielBaliho Script" pitchFamily="2" charset="0"/>
                <a:ea typeface="+mn-ea"/>
                <a:cs typeface="+mn-cs"/>
              </a:rPr>
              <a:t>Hải</a:t>
            </a:r>
            <a:r>
              <a:rPr kumimoji="0" lang="vi-VN" sz="4400" b="0" i="0" u="none" strike="noStrike" kern="1200" cap="none" spc="0" normalizeH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IcielBaliho Script" pitchFamily="2" charset="0"/>
                <a:ea typeface="+mn-ea"/>
                <a:cs typeface="+mn-cs"/>
              </a:rPr>
              <a:t> Phòng</a:t>
            </a:r>
            <a:endParaRPr kumimoji="0" lang="vi-VN" sz="44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IcielBaliho Script" pitchFamily="2" charset="0"/>
              <a:ea typeface="+mn-ea"/>
              <a:cs typeface="+mn-cs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F33B3DC3-9A49-45C6-8E4B-A1914D50C4EB}"/>
              </a:ext>
            </a:extLst>
          </p:cNvPr>
          <p:cNvSpPr/>
          <p:nvPr/>
        </p:nvSpPr>
        <p:spPr>
          <a:xfrm>
            <a:off x="3607557" y="2660128"/>
            <a:ext cx="14038972" cy="1447800"/>
          </a:xfrm>
          <a:prstGeom prst="roundRect">
            <a:avLst/>
          </a:prstGeom>
          <a:solidFill>
            <a:schemeClr val="bg1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IcielBaliho Script" pitchFamily="2" charset="0"/>
                <a:ea typeface="+mn-ea"/>
                <a:cs typeface="+mn-cs"/>
              </a:rPr>
              <a:t>Quảng</a:t>
            </a:r>
            <a:r>
              <a:rPr kumimoji="0" lang="vi-VN" sz="4400" b="0" i="0" u="none" strike="noStrike" kern="1200" cap="none" spc="0" normalizeH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IcielBaliho Script" pitchFamily="2" charset="0"/>
                <a:ea typeface="+mn-ea"/>
                <a:cs typeface="+mn-cs"/>
              </a:rPr>
              <a:t> Ninh</a:t>
            </a:r>
            <a:endParaRPr kumimoji="0" lang="vi-VN" sz="44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IcielBaliho Script" pitchFamily="2" charset="0"/>
              <a:ea typeface="+mn-ea"/>
              <a:cs typeface="+mn-cs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39DE7786-695D-4CB6-A0CA-3E8553F8B4CD}"/>
              </a:ext>
            </a:extLst>
          </p:cNvPr>
          <p:cNvSpPr/>
          <p:nvPr/>
        </p:nvSpPr>
        <p:spPr>
          <a:xfrm>
            <a:off x="1140417" y="4674207"/>
            <a:ext cx="1813861" cy="1447800"/>
          </a:xfrm>
          <a:prstGeom prst="roundRect">
            <a:avLst/>
          </a:prstGeom>
          <a:solidFill>
            <a:srgbClr val="00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#9Slide03 SFU Futura_05" panose="00000800000000000000" pitchFamily="2" charset="0"/>
                <a:ea typeface="+mn-ea"/>
                <a:cs typeface="+mn-cs"/>
              </a:rPr>
              <a:t>B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5B492E68-FA94-4F92-B27A-F762925DDB5A}"/>
              </a:ext>
            </a:extLst>
          </p:cNvPr>
          <p:cNvSpPr/>
          <p:nvPr/>
        </p:nvSpPr>
        <p:spPr>
          <a:xfrm>
            <a:off x="1143000" y="2754354"/>
            <a:ext cx="1813861" cy="1447800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#9Slide03 SFU Futura_05" panose="00000800000000000000" pitchFamily="2" charset="0"/>
                <a:ea typeface="+mn-ea"/>
                <a:cs typeface="+mn-cs"/>
              </a:rPr>
              <a:t>A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7B02C153-2663-4484-9200-AE652E67B0FB}"/>
              </a:ext>
            </a:extLst>
          </p:cNvPr>
          <p:cNvSpPr/>
          <p:nvPr/>
        </p:nvSpPr>
        <p:spPr>
          <a:xfrm>
            <a:off x="1136542" y="6572751"/>
            <a:ext cx="1813861" cy="1447800"/>
          </a:xfrm>
          <a:prstGeom prst="roundRect">
            <a:avLst/>
          </a:prstGeom>
          <a:solidFill>
            <a:srgbClr val="FF993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#9Slide03 SFU Futura_05" panose="00000800000000000000" pitchFamily="2" charset="0"/>
                <a:ea typeface="+mn-ea"/>
                <a:cs typeface="+mn-cs"/>
              </a:rPr>
              <a:t>C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C7A6DB27-C69D-4E0A-90FB-E0EA1B57E11B}"/>
              </a:ext>
            </a:extLst>
          </p:cNvPr>
          <p:cNvSpPr/>
          <p:nvPr/>
        </p:nvSpPr>
        <p:spPr>
          <a:xfrm>
            <a:off x="1132667" y="8471295"/>
            <a:ext cx="1813861" cy="1447800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#9Slide03 SFU Futura_05" panose="00000800000000000000" pitchFamily="2" charset="0"/>
                <a:ea typeface="+mn-ea"/>
                <a:cs typeface="+mn-cs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36795077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4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03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9" grpId="0" animBg="1"/>
      <p:bldP spid="17" grpId="0" animBg="1"/>
      <p:bldP spid="18" grpId="0" animBg="1"/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10 Second Countdown - After Effects (1)">
            <a:hlinkClick r:id="" action="ppaction://media"/>
            <a:extLst>
              <a:ext uri="{FF2B5EF4-FFF2-40B4-BE49-F238E27FC236}">
                <a16:creationId xmlns:a16="http://schemas.microsoft.com/office/drawing/2014/main" id="{51F351C7-27F4-46ED-A244-6C6AE283922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876781" y="353879"/>
            <a:ext cx="2652219" cy="1803711"/>
          </a:xfrm>
          <a:prstGeom prst="rect">
            <a:avLst/>
          </a:prstGeom>
        </p:spPr>
      </p:pic>
      <p:pic>
        <p:nvPicPr>
          <p:cNvPr id="8" name="Picture 2" descr="Ảnh Động Powerpoint Đẹp ❤️ Tải 777+ Hình Động PPT Cute">
            <a:extLst>
              <a:ext uri="{FF2B5EF4-FFF2-40B4-BE49-F238E27FC236}">
                <a16:creationId xmlns:a16="http://schemas.microsoft.com/office/drawing/2014/main" id="{9A28B134-E608-4460-B10B-8A82613C933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600" y="108009"/>
            <a:ext cx="2652219" cy="2295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5095EB4-4834-4CED-9C60-2D19B001A372}"/>
              </a:ext>
            </a:extLst>
          </p:cNvPr>
          <p:cNvSpPr/>
          <p:nvPr/>
        </p:nvSpPr>
        <p:spPr>
          <a:xfrm>
            <a:off x="2954278" y="409386"/>
            <a:ext cx="11447522" cy="1803711"/>
          </a:xfrm>
          <a:prstGeom prst="roundRect">
            <a:avLst/>
          </a:prstGeom>
          <a:solidFill>
            <a:srgbClr val="F021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371600">
              <a:defRPr/>
            </a:pPr>
            <a:r>
              <a:rPr lang="vi-VN" sz="3600">
                <a:solidFill>
                  <a:prstClr val="white"/>
                </a:solidFill>
                <a:latin typeface="#9Slide07 IcielCadena" panose="02000503000000020004" pitchFamily="2" charset="0"/>
              </a:rPr>
              <a:t>Sự phân hóa đa dạng của thiên nhiên Việt Nam được thể hiện rõ nhất trong thành phần tự nhiên nào?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D92DAE4D-DE4C-4588-A80D-DA0CCEDCD427}"/>
              </a:ext>
            </a:extLst>
          </p:cNvPr>
          <p:cNvSpPr/>
          <p:nvPr/>
        </p:nvSpPr>
        <p:spPr>
          <a:xfrm>
            <a:off x="3642428" y="8476926"/>
            <a:ext cx="14038972" cy="1447800"/>
          </a:xfrm>
          <a:prstGeom prst="roundRect">
            <a:avLst/>
          </a:prstGeom>
          <a:solidFill>
            <a:schemeClr val="bg1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IcielBaliho Script" pitchFamily="2" charset="0"/>
                <a:ea typeface="+mn-ea"/>
                <a:cs typeface="+mn-cs"/>
              </a:rPr>
              <a:t>Sông</a:t>
            </a:r>
            <a:r>
              <a:rPr kumimoji="0" lang="vi-VN" sz="6600" b="0" i="0" u="none" strike="noStrike" kern="1200" cap="none" spc="0" normalizeH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IcielBaliho Script" pitchFamily="2" charset="0"/>
                <a:ea typeface="+mn-ea"/>
                <a:cs typeface="+mn-cs"/>
              </a:rPr>
              <a:t> ngòi</a:t>
            </a:r>
            <a:endParaRPr kumimoji="0" lang="vi-VN" sz="66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IcielBaliho Script" pitchFamily="2" charset="0"/>
              <a:ea typeface="+mn-ea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598CCEB-0B51-403C-9798-3A54CC6F3F51}"/>
              </a:ext>
            </a:extLst>
          </p:cNvPr>
          <p:cNvSpPr/>
          <p:nvPr/>
        </p:nvSpPr>
        <p:spPr>
          <a:xfrm>
            <a:off x="3678591" y="6492361"/>
            <a:ext cx="14038972" cy="1447800"/>
          </a:xfrm>
          <a:prstGeom prst="roundRect">
            <a:avLst/>
          </a:prstGeom>
          <a:solidFill>
            <a:schemeClr val="bg1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IcielBaliho Script" pitchFamily="2" charset="0"/>
                <a:ea typeface="+mn-ea"/>
                <a:cs typeface="+mn-cs"/>
              </a:rPr>
              <a:t>Khí hậu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E4EC22B5-2413-4F46-A848-2DA41D2E9EF2}"/>
              </a:ext>
            </a:extLst>
          </p:cNvPr>
          <p:cNvSpPr/>
          <p:nvPr/>
        </p:nvSpPr>
        <p:spPr>
          <a:xfrm>
            <a:off x="3659218" y="4645054"/>
            <a:ext cx="14038972" cy="1447800"/>
          </a:xfrm>
          <a:prstGeom prst="roundRect">
            <a:avLst/>
          </a:prstGeom>
          <a:solidFill>
            <a:schemeClr val="bg1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IcielBaliho Script" pitchFamily="2" charset="0"/>
                <a:ea typeface="+mn-ea"/>
                <a:cs typeface="+mn-cs"/>
              </a:rPr>
              <a:t>Khoáng</a:t>
            </a:r>
            <a:r>
              <a:rPr kumimoji="0" lang="vi-VN" sz="6600" b="0" i="0" u="none" strike="noStrike" kern="1200" cap="none" spc="0" normalizeH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IcielBaliho Script" pitchFamily="2" charset="0"/>
                <a:ea typeface="+mn-ea"/>
                <a:cs typeface="+mn-cs"/>
              </a:rPr>
              <a:t> sản</a:t>
            </a:r>
            <a:endParaRPr kumimoji="0" lang="vi-VN" sz="66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IcielBaliho Script" pitchFamily="2" charset="0"/>
              <a:ea typeface="+mn-ea"/>
              <a:cs typeface="+mn-cs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F33B3DC3-9A49-45C6-8E4B-A1914D50C4EB}"/>
              </a:ext>
            </a:extLst>
          </p:cNvPr>
          <p:cNvSpPr/>
          <p:nvPr/>
        </p:nvSpPr>
        <p:spPr>
          <a:xfrm>
            <a:off x="3607557" y="2660128"/>
            <a:ext cx="14038972" cy="1447800"/>
          </a:xfrm>
          <a:prstGeom prst="roundRect">
            <a:avLst/>
          </a:prstGeom>
          <a:solidFill>
            <a:schemeClr val="bg1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600">
                <a:solidFill>
                  <a:srgbClr val="0070C0"/>
                </a:solidFill>
                <a:latin typeface="#9Slide07 IcielBaliho Script" pitchFamily="2" charset="0"/>
              </a:rPr>
              <a:t>Địa hình</a:t>
            </a:r>
            <a:endParaRPr kumimoji="0" lang="vi-VN" sz="66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IcielBaliho Script" pitchFamily="2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FDFE7311-04E9-4596-9B68-169CFC661710}"/>
              </a:ext>
            </a:extLst>
          </p:cNvPr>
          <p:cNvSpPr/>
          <p:nvPr/>
        </p:nvSpPr>
        <p:spPr>
          <a:xfrm>
            <a:off x="1140417" y="4674207"/>
            <a:ext cx="1813861" cy="1447800"/>
          </a:xfrm>
          <a:prstGeom prst="roundRect">
            <a:avLst/>
          </a:prstGeom>
          <a:solidFill>
            <a:srgbClr val="00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#9Slide03 SFU Futura_05" panose="00000800000000000000" pitchFamily="2" charset="0"/>
                <a:ea typeface="+mn-ea"/>
                <a:cs typeface="+mn-cs"/>
              </a:rPr>
              <a:t>B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5E9140A-69E3-4887-8DB4-DF6DEFDDBE99}"/>
              </a:ext>
            </a:extLst>
          </p:cNvPr>
          <p:cNvSpPr/>
          <p:nvPr/>
        </p:nvSpPr>
        <p:spPr>
          <a:xfrm>
            <a:off x="1143000" y="2754354"/>
            <a:ext cx="1813861" cy="1447800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#9Slide03 SFU Futura_05" panose="00000800000000000000" pitchFamily="2" charset="0"/>
                <a:ea typeface="+mn-ea"/>
                <a:cs typeface="+mn-cs"/>
              </a:rPr>
              <a:t>A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ABECE56D-7F6C-4975-9E7B-FDD18395983B}"/>
              </a:ext>
            </a:extLst>
          </p:cNvPr>
          <p:cNvSpPr/>
          <p:nvPr/>
        </p:nvSpPr>
        <p:spPr>
          <a:xfrm>
            <a:off x="1136542" y="6572751"/>
            <a:ext cx="1813861" cy="1447800"/>
          </a:xfrm>
          <a:prstGeom prst="roundRect">
            <a:avLst/>
          </a:prstGeom>
          <a:solidFill>
            <a:srgbClr val="FF993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#9Slide03 SFU Futura_05" panose="00000800000000000000" pitchFamily="2" charset="0"/>
                <a:ea typeface="+mn-ea"/>
                <a:cs typeface="+mn-cs"/>
              </a:rPr>
              <a:t>C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5F349F5B-1461-42FD-AB34-20F3E48B2DFC}"/>
              </a:ext>
            </a:extLst>
          </p:cNvPr>
          <p:cNvSpPr/>
          <p:nvPr/>
        </p:nvSpPr>
        <p:spPr>
          <a:xfrm>
            <a:off x="1132667" y="8471295"/>
            <a:ext cx="1813861" cy="1447800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#9Slide03 SFU Futura_05" panose="00000800000000000000" pitchFamily="2" charset="0"/>
                <a:ea typeface="+mn-ea"/>
                <a:cs typeface="+mn-cs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41809660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4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03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1" grpId="0" animBg="1"/>
      <p:bldP spid="16" grpId="0" animBg="1"/>
      <p:bldP spid="19" grpId="0" animBg="1"/>
      <p:bldP spid="17" grpId="0" animBg="1"/>
      <p:bldP spid="18" grpId="0" animBg="1"/>
      <p:bldP spid="2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2339" y="726946"/>
            <a:ext cx="4880857" cy="8833105"/>
          </a:xfrm>
          <a:prstGeom prst="rect">
            <a:avLst/>
          </a:prstGeom>
        </p:spPr>
      </p:pic>
      <p:pic>
        <p:nvPicPr>
          <p:cNvPr id="1026" name="Picture 2" descr="The Importance of Extracurriculars by Diya Manoj, Newstead Wood | This Is  Local Londo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05600" y="1357120"/>
            <a:ext cx="10097007" cy="7572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1471227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1D8F4D30-E460-4F5C-9D7B-9E4B7FD0E1AB}"/>
              </a:ext>
            </a:extLst>
          </p:cNvPr>
          <p:cNvSpPr txBox="1"/>
          <p:nvPr/>
        </p:nvSpPr>
        <p:spPr>
          <a:xfrm>
            <a:off x="960120" y="488053"/>
            <a:ext cx="6552903" cy="2935262"/>
          </a:xfrm>
          <a:prstGeom prst="round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8100" b="1">
                <a:latin typeface="+mj-lt"/>
                <a:ea typeface="+mj-ea"/>
                <a:cs typeface="+mj-cs"/>
              </a:rPr>
              <a:t>VẬN DỤNG</a:t>
            </a:r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120" y="3880491"/>
            <a:ext cx="5212080" cy="27432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2863741219">
                  <a:custGeom>
                    <a:avLst/>
                    <a:gdLst>
                      <a:gd name="connsiteX0" fmla="*/ 0 w 5212080"/>
                      <a:gd name="connsiteY0" fmla="*/ 0 h 27432"/>
                      <a:gd name="connsiteX1" fmla="*/ 599389 w 5212080"/>
                      <a:gd name="connsiteY1" fmla="*/ 0 h 27432"/>
                      <a:gd name="connsiteX2" fmla="*/ 1198778 w 5212080"/>
                      <a:gd name="connsiteY2" fmla="*/ 0 h 27432"/>
                      <a:gd name="connsiteX3" fmla="*/ 1954530 w 5212080"/>
                      <a:gd name="connsiteY3" fmla="*/ 0 h 27432"/>
                      <a:gd name="connsiteX4" fmla="*/ 2501798 w 5212080"/>
                      <a:gd name="connsiteY4" fmla="*/ 0 h 27432"/>
                      <a:gd name="connsiteX5" fmla="*/ 3049067 w 5212080"/>
                      <a:gd name="connsiteY5" fmla="*/ 0 h 27432"/>
                      <a:gd name="connsiteX6" fmla="*/ 3700577 w 5212080"/>
                      <a:gd name="connsiteY6" fmla="*/ 0 h 27432"/>
                      <a:gd name="connsiteX7" fmla="*/ 4247845 w 5212080"/>
                      <a:gd name="connsiteY7" fmla="*/ 0 h 27432"/>
                      <a:gd name="connsiteX8" fmla="*/ 5212080 w 5212080"/>
                      <a:gd name="connsiteY8" fmla="*/ 0 h 27432"/>
                      <a:gd name="connsiteX9" fmla="*/ 5212080 w 5212080"/>
                      <a:gd name="connsiteY9" fmla="*/ 27432 h 27432"/>
                      <a:gd name="connsiteX10" fmla="*/ 4664812 w 5212080"/>
                      <a:gd name="connsiteY10" fmla="*/ 27432 h 27432"/>
                      <a:gd name="connsiteX11" fmla="*/ 4117543 w 5212080"/>
                      <a:gd name="connsiteY11" fmla="*/ 27432 h 27432"/>
                      <a:gd name="connsiteX12" fmla="*/ 3466033 w 5212080"/>
                      <a:gd name="connsiteY12" fmla="*/ 27432 h 27432"/>
                      <a:gd name="connsiteX13" fmla="*/ 2918765 w 5212080"/>
                      <a:gd name="connsiteY13" fmla="*/ 27432 h 27432"/>
                      <a:gd name="connsiteX14" fmla="*/ 2423617 w 5212080"/>
                      <a:gd name="connsiteY14" fmla="*/ 27432 h 27432"/>
                      <a:gd name="connsiteX15" fmla="*/ 1772107 w 5212080"/>
                      <a:gd name="connsiteY15" fmla="*/ 27432 h 27432"/>
                      <a:gd name="connsiteX16" fmla="*/ 1120597 w 5212080"/>
                      <a:gd name="connsiteY16" fmla="*/ 27432 h 27432"/>
                      <a:gd name="connsiteX17" fmla="*/ 0 w 5212080"/>
                      <a:gd name="connsiteY17" fmla="*/ 27432 h 27432"/>
                      <a:gd name="connsiteX18" fmla="*/ 0 w 5212080"/>
                      <a:gd name="connsiteY18" fmla="*/ 0 h 274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5212080" h="27432" fill="none" extrusionOk="0">
                        <a:moveTo>
                          <a:pt x="0" y="0"/>
                        </a:moveTo>
                        <a:cubicBezTo>
                          <a:pt x="128838" y="-11329"/>
                          <a:pt x="306779" y="5198"/>
                          <a:pt x="599389" y="0"/>
                        </a:cubicBezTo>
                        <a:cubicBezTo>
                          <a:pt x="891999" y="-5198"/>
                          <a:pt x="916635" y="-24425"/>
                          <a:pt x="1198778" y="0"/>
                        </a:cubicBezTo>
                        <a:cubicBezTo>
                          <a:pt x="1480921" y="24425"/>
                          <a:pt x="1761605" y="-17440"/>
                          <a:pt x="1954530" y="0"/>
                        </a:cubicBezTo>
                        <a:cubicBezTo>
                          <a:pt x="2147455" y="17440"/>
                          <a:pt x="2239112" y="-16223"/>
                          <a:pt x="2501798" y="0"/>
                        </a:cubicBezTo>
                        <a:cubicBezTo>
                          <a:pt x="2764484" y="16223"/>
                          <a:pt x="2838074" y="12987"/>
                          <a:pt x="3049067" y="0"/>
                        </a:cubicBezTo>
                        <a:cubicBezTo>
                          <a:pt x="3260060" y="-12987"/>
                          <a:pt x="3470388" y="-15138"/>
                          <a:pt x="3700577" y="0"/>
                        </a:cubicBezTo>
                        <a:cubicBezTo>
                          <a:pt x="3930766" y="15138"/>
                          <a:pt x="4052672" y="-14938"/>
                          <a:pt x="4247845" y="0"/>
                        </a:cubicBezTo>
                        <a:cubicBezTo>
                          <a:pt x="4443018" y="14938"/>
                          <a:pt x="4730158" y="-1623"/>
                          <a:pt x="5212080" y="0"/>
                        </a:cubicBezTo>
                        <a:cubicBezTo>
                          <a:pt x="5212790" y="9050"/>
                          <a:pt x="5211442" y="21151"/>
                          <a:pt x="5212080" y="27432"/>
                        </a:cubicBezTo>
                        <a:cubicBezTo>
                          <a:pt x="4991075" y="27722"/>
                          <a:pt x="4932008" y="37429"/>
                          <a:pt x="4664812" y="27432"/>
                        </a:cubicBezTo>
                        <a:cubicBezTo>
                          <a:pt x="4397616" y="17435"/>
                          <a:pt x="4374940" y="47585"/>
                          <a:pt x="4117543" y="27432"/>
                        </a:cubicBezTo>
                        <a:cubicBezTo>
                          <a:pt x="3860146" y="7279"/>
                          <a:pt x="3773367" y="36569"/>
                          <a:pt x="3466033" y="27432"/>
                        </a:cubicBezTo>
                        <a:cubicBezTo>
                          <a:pt x="3158699" y="18296"/>
                          <a:pt x="3137854" y="54523"/>
                          <a:pt x="2918765" y="27432"/>
                        </a:cubicBezTo>
                        <a:cubicBezTo>
                          <a:pt x="2699676" y="341"/>
                          <a:pt x="2536311" y="13149"/>
                          <a:pt x="2423617" y="27432"/>
                        </a:cubicBezTo>
                        <a:cubicBezTo>
                          <a:pt x="2310923" y="41715"/>
                          <a:pt x="2021228" y="23141"/>
                          <a:pt x="1772107" y="27432"/>
                        </a:cubicBezTo>
                        <a:cubicBezTo>
                          <a:pt x="1522986" y="31724"/>
                          <a:pt x="1317107" y="20364"/>
                          <a:pt x="1120597" y="27432"/>
                        </a:cubicBezTo>
                        <a:cubicBezTo>
                          <a:pt x="924087" y="34501"/>
                          <a:pt x="454536" y="8495"/>
                          <a:pt x="0" y="27432"/>
                        </a:cubicBezTo>
                        <a:cubicBezTo>
                          <a:pt x="-1228" y="21145"/>
                          <a:pt x="-815" y="8816"/>
                          <a:pt x="0" y="0"/>
                        </a:cubicBezTo>
                        <a:close/>
                      </a:path>
                      <a:path w="5212080" h="27432" stroke="0" extrusionOk="0">
                        <a:moveTo>
                          <a:pt x="0" y="0"/>
                        </a:moveTo>
                        <a:cubicBezTo>
                          <a:pt x="233695" y="-764"/>
                          <a:pt x="364103" y="24957"/>
                          <a:pt x="547268" y="0"/>
                        </a:cubicBezTo>
                        <a:cubicBezTo>
                          <a:pt x="730433" y="-24957"/>
                          <a:pt x="937737" y="-21107"/>
                          <a:pt x="1303020" y="0"/>
                        </a:cubicBezTo>
                        <a:cubicBezTo>
                          <a:pt x="1668303" y="21107"/>
                          <a:pt x="1620404" y="13071"/>
                          <a:pt x="1798168" y="0"/>
                        </a:cubicBezTo>
                        <a:cubicBezTo>
                          <a:pt x="1975932" y="-13071"/>
                          <a:pt x="2090998" y="4232"/>
                          <a:pt x="2293315" y="0"/>
                        </a:cubicBezTo>
                        <a:cubicBezTo>
                          <a:pt x="2495632" y="-4232"/>
                          <a:pt x="2738710" y="-17332"/>
                          <a:pt x="2944825" y="0"/>
                        </a:cubicBezTo>
                        <a:cubicBezTo>
                          <a:pt x="3150940" y="17332"/>
                          <a:pt x="3308101" y="26665"/>
                          <a:pt x="3544214" y="0"/>
                        </a:cubicBezTo>
                        <a:cubicBezTo>
                          <a:pt x="3780327" y="-26665"/>
                          <a:pt x="4028425" y="-24303"/>
                          <a:pt x="4247845" y="0"/>
                        </a:cubicBezTo>
                        <a:cubicBezTo>
                          <a:pt x="4467265" y="24303"/>
                          <a:pt x="4779418" y="33057"/>
                          <a:pt x="5212080" y="0"/>
                        </a:cubicBezTo>
                        <a:cubicBezTo>
                          <a:pt x="5212137" y="6776"/>
                          <a:pt x="5210915" y="20935"/>
                          <a:pt x="5212080" y="27432"/>
                        </a:cubicBezTo>
                        <a:cubicBezTo>
                          <a:pt x="4921467" y="60248"/>
                          <a:pt x="4631077" y="62273"/>
                          <a:pt x="4456328" y="27432"/>
                        </a:cubicBezTo>
                        <a:cubicBezTo>
                          <a:pt x="4281579" y="-7409"/>
                          <a:pt x="4048724" y="47667"/>
                          <a:pt x="3856939" y="27432"/>
                        </a:cubicBezTo>
                        <a:cubicBezTo>
                          <a:pt x="3665154" y="7197"/>
                          <a:pt x="3498754" y="15866"/>
                          <a:pt x="3257550" y="27432"/>
                        </a:cubicBezTo>
                        <a:cubicBezTo>
                          <a:pt x="3016346" y="38998"/>
                          <a:pt x="2854089" y="39360"/>
                          <a:pt x="2710282" y="27432"/>
                        </a:cubicBezTo>
                        <a:cubicBezTo>
                          <a:pt x="2566475" y="15504"/>
                          <a:pt x="2336282" y="56792"/>
                          <a:pt x="2110892" y="27432"/>
                        </a:cubicBezTo>
                        <a:cubicBezTo>
                          <a:pt x="1885502" y="-1928"/>
                          <a:pt x="1825148" y="42061"/>
                          <a:pt x="1615745" y="27432"/>
                        </a:cubicBezTo>
                        <a:cubicBezTo>
                          <a:pt x="1406342" y="12803"/>
                          <a:pt x="1193655" y="44031"/>
                          <a:pt x="1016356" y="27432"/>
                        </a:cubicBezTo>
                        <a:cubicBezTo>
                          <a:pt x="839057" y="10833"/>
                          <a:pt x="292902" y="7819"/>
                          <a:pt x="0" y="27432"/>
                        </a:cubicBezTo>
                        <a:cubicBezTo>
                          <a:pt x="-234" y="21031"/>
                          <a:pt x="-921" y="632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D3C9167-8040-414E-AD8F-8E3A143BF76A}"/>
              </a:ext>
            </a:extLst>
          </p:cNvPr>
          <p:cNvSpPr/>
          <p:nvPr/>
        </p:nvSpPr>
        <p:spPr>
          <a:xfrm>
            <a:off x="960120" y="4309348"/>
            <a:ext cx="6365383" cy="49810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600">
                <a:solidFill>
                  <a:srgbClr val="FF0000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Tìm hiểu về những thuận lợi của vị trí địa lí nước ta trong việc giao lưu với các nước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22906C-4736-4D10-9CFD-8053DDADD3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766" r="10245"/>
          <a:stretch/>
        </p:blipFill>
        <p:spPr>
          <a:xfrm>
            <a:off x="7967553" y="10"/>
            <a:ext cx="10318162" cy="10286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7016059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9169292-033F-484B-90D4-BF2DBA61BB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7952" b="7073"/>
          <a:stretch/>
        </p:blipFill>
        <p:spPr>
          <a:xfrm>
            <a:off x="228600" y="266700"/>
            <a:ext cx="17830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526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D76047BB-5321-4EAB-879F-5B24A69361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952500"/>
            <a:ext cx="8077200" cy="8077200"/>
          </a:xfrm>
          <a:prstGeom prst="rect">
            <a:avLst/>
          </a:prstGeom>
        </p:spPr>
      </p:pic>
      <p:pic>
        <p:nvPicPr>
          <p:cNvPr id="2050" name="Picture 2" descr="Stacy Gallagher - Glenwood Elementary School">
            <a:extLst>
              <a:ext uri="{FF2B5EF4-FFF2-40B4-BE49-F238E27FC236}">
                <a16:creationId xmlns:a16="http://schemas.microsoft.com/office/drawing/2014/main" id="{A6441D61-A59B-47EC-BD98-B0660BE7D5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76657" y="952500"/>
            <a:ext cx="7221983" cy="3214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id="{194BEC5B-0CE8-4532-8F99-FFFB6DF43EEA}"/>
              </a:ext>
            </a:extLst>
          </p:cNvPr>
          <p:cNvSpPr/>
          <p:nvPr/>
        </p:nvSpPr>
        <p:spPr>
          <a:xfrm>
            <a:off x="9994612" y="5905500"/>
            <a:ext cx="6397497" cy="298595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6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Claudia" pitchFamily="2" charset="0"/>
                <a:ea typeface="+mn-ea"/>
                <a:cs typeface="+mn-cs"/>
              </a:rPr>
              <a:t>Làm bài trong vở bài tập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Claudia" pitchFamily="2" charset="0"/>
                <a:ea typeface="+mn-ea"/>
                <a:cs typeface="+mn-cs"/>
              </a:rPr>
              <a:t>Tìm hiểu bài mới</a:t>
            </a: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5 Claudia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7624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23F308E6-6D5F-4F59-9749-0D9229EA96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r="966" b="-3"/>
          <a:stretch/>
        </p:blipFill>
        <p:spPr>
          <a:xfrm>
            <a:off x="748425" y="1037344"/>
            <a:ext cx="5123655" cy="82123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67F2C9-D250-4DEE-8D68-DD0B89BDAF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426" r="23623" b="-1"/>
          <a:stretch/>
        </p:blipFill>
        <p:spPr>
          <a:xfrm>
            <a:off x="6598451" y="4595732"/>
            <a:ext cx="5091099" cy="484860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B54E3E6-F838-47A6-AA00-138F0010C65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366" r="8181" b="-1"/>
          <a:stretch/>
        </p:blipFill>
        <p:spPr>
          <a:xfrm>
            <a:off x="11939600" y="4595733"/>
            <a:ext cx="5091101" cy="4892952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8061D04-6638-465D-B3F7-EA3EF65F1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137160" tIns="68580" rIns="137160" bIns="68580" rtlCol="0" anchor="ctr">
            <a:normAutofit/>
          </a:bodyPr>
          <a:lstStyle/>
          <a:p>
            <a:pPr algn="r" defTabSz="1371600">
              <a:spcAft>
                <a:spcPts val="900"/>
              </a:spcAft>
              <a:defRPr/>
            </a:pPr>
            <a:fld id="{CA4A44FA-6A53-4DB3-A14D-917DE3D34585}" type="slidenum">
              <a:rPr lang="en-US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/>
              </a:rPr>
              <a:pPr algn="r" defTabSz="1371600">
                <a:spcAft>
                  <a:spcPts val="900"/>
                </a:spcAft>
                <a:defRPr/>
              </a:pPr>
              <a:t>2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Calibri" panose="020F0502020204030204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7CE647A-D82C-47F7-8347-D62CFDAC8B95}"/>
              </a:ext>
            </a:extLst>
          </p:cNvPr>
          <p:cNvSpPr/>
          <p:nvPr/>
        </p:nvSpPr>
        <p:spPr>
          <a:xfrm>
            <a:off x="10387492" y="719945"/>
            <a:ext cx="1464017" cy="23477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538F13F-06B1-4886-B4C6-815931DB64FF}"/>
              </a:ext>
            </a:extLst>
          </p:cNvPr>
          <p:cNvCxnSpPr/>
          <p:nvPr/>
        </p:nvCxnSpPr>
        <p:spPr>
          <a:xfrm>
            <a:off x="10027147" y="1464816"/>
            <a:ext cx="3648722" cy="0"/>
          </a:xfrm>
          <a:prstGeom prst="line">
            <a:avLst/>
          </a:prstGeom>
          <a:ln w="38100">
            <a:solidFill>
              <a:schemeClr val="bg2">
                <a:lumMod val="50000"/>
                <a:lumOff val="50000"/>
              </a:schemeClr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Hộp Văn bản 2">
            <a:extLst>
              <a:ext uri="{FF2B5EF4-FFF2-40B4-BE49-F238E27FC236}">
                <a16:creationId xmlns:a16="http://schemas.microsoft.com/office/drawing/2014/main" id="{59DFC5BB-67D1-4178-BE3D-032F3436765D}"/>
              </a:ext>
            </a:extLst>
          </p:cNvPr>
          <p:cNvSpPr txBox="1"/>
          <p:nvPr/>
        </p:nvSpPr>
        <p:spPr>
          <a:xfrm>
            <a:off x="6533181" y="969399"/>
            <a:ext cx="10515600" cy="286232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000">
                <a:solidFill>
                  <a:srgbClr val="FF282D"/>
                </a:solidFill>
                <a:latin typeface="#9Slide01 Tieu de ngan" panose="00000700000000000000" pitchFamily="2" charset="0"/>
                <a:cs typeface="#9Slide03 Arima Madurai Black" panose="00000A00000000000000" pitchFamily="2" charset="0"/>
              </a:rPr>
              <a:t>BÀI </a:t>
            </a:r>
            <a:r>
              <a:rPr lang="vi-VN" sz="6000">
                <a:solidFill>
                  <a:srgbClr val="FF282D"/>
                </a:solidFill>
                <a:latin typeface="#9Slide01 Tieu de ngan" panose="00000700000000000000" pitchFamily="2" charset="0"/>
                <a:cs typeface="#9Slide03 Arima Madurai Black" panose="00000A00000000000000" pitchFamily="2" charset="0"/>
              </a:rPr>
              <a:t>1</a:t>
            </a:r>
            <a:endParaRPr lang="en-US" sz="6000">
              <a:solidFill>
                <a:srgbClr val="FF282D"/>
              </a:solidFill>
              <a:latin typeface="#9Slide01 Tieu de ngan" panose="00000700000000000000" pitchFamily="2" charset="0"/>
              <a:cs typeface="#9Slide03 Arima Madurai Black" panose="00000A00000000000000" pitchFamily="2" charset="0"/>
            </a:endParaRPr>
          </a:p>
          <a:p>
            <a:pPr algn="ctr"/>
            <a:r>
              <a:rPr lang="en-US" sz="6000">
                <a:solidFill>
                  <a:srgbClr val="002060"/>
                </a:solidFill>
                <a:latin typeface="#9Slide07 Crocante" panose="02000000000000000000" pitchFamily="2" charset="0"/>
                <a:cs typeface="#9Slide03 Arima Madurai Black" panose="00000A00000000000000" pitchFamily="2" charset="0"/>
              </a:rPr>
              <a:t>Vị trí địa lí và phạm vi </a:t>
            </a:r>
          </a:p>
          <a:p>
            <a:pPr algn="ctr"/>
            <a:r>
              <a:rPr lang="en-US" sz="6000">
                <a:solidFill>
                  <a:srgbClr val="002060"/>
                </a:solidFill>
                <a:latin typeface="#9Slide07 Crocante" panose="02000000000000000000" pitchFamily="2" charset="0"/>
                <a:cs typeface="#9Slide03 Arima Madurai Black" panose="00000A00000000000000" pitchFamily="2" charset="0"/>
              </a:rPr>
              <a:t>lãnh thổ Việt Nam</a:t>
            </a:r>
          </a:p>
        </p:txBody>
      </p:sp>
    </p:spTree>
    <p:extLst>
      <p:ext uri="{BB962C8B-B14F-4D97-AF65-F5344CB8AC3E}">
        <p14:creationId xmlns:p14="http://schemas.microsoft.com/office/powerpoint/2010/main" val="1037462313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 p14:presetBounceEnd="6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7000">
                                          <p:cBhvr additive="base">
                                            <p:cTn id="7" dur="2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7000">
                                          <p:cBhvr additive="base">
                                            <p:cTn id="8" dur="2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119">
            <a:extLst>
              <a:ext uri="{FF2B5EF4-FFF2-40B4-BE49-F238E27FC236}">
                <a16:creationId xmlns:a16="http://schemas.microsoft.com/office/drawing/2014/main" id="{891A2998-D32C-4F74-9C54-1FEC42B9A9A1}"/>
              </a:ext>
            </a:extLst>
          </p:cNvPr>
          <p:cNvSpPr txBox="1"/>
          <p:nvPr/>
        </p:nvSpPr>
        <p:spPr>
          <a:xfrm>
            <a:off x="533400" y="383583"/>
            <a:ext cx="61430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371600">
              <a:defRPr/>
            </a:pPr>
            <a:r>
              <a:rPr lang="vi-VN" sz="4800">
                <a:solidFill>
                  <a:srgbClr val="008000"/>
                </a:solidFill>
                <a:latin typeface="#9Slide07 Crocante" panose="02000000000000000000" pitchFamily="2" charset="0"/>
              </a:rPr>
              <a:t>2. phạm vi lãnh thổ</a:t>
            </a:r>
            <a:endParaRPr lang="en-US" sz="4800">
              <a:solidFill>
                <a:srgbClr val="008000"/>
              </a:solidFill>
              <a:latin typeface="#9Slide07 Crocante" panose="020000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A809AB-299E-4700-8833-69C469AE72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7728" y="383583"/>
            <a:ext cx="10961558" cy="9376461"/>
          </a:xfrm>
          <a:prstGeom prst="rect">
            <a:avLst/>
          </a:prstGeom>
        </p:spPr>
      </p:pic>
      <p:sp>
        <p:nvSpPr>
          <p:cNvPr id="6" name="Hình chữ nhật: Góc Tròn 3">
            <a:extLst>
              <a:ext uri="{FF2B5EF4-FFF2-40B4-BE49-F238E27FC236}">
                <a16:creationId xmlns:a16="http://schemas.microsoft.com/office/drawing/2014/main" id="{A869303C-121A-4DBA-8D56-4D108FEC1730}"/>
              </a:ext>
            </a:extLst>
          </p:cNvPr>
          <p:cNvSpPr/>
          <p:nvPr/>
        </p:nvSpPr>
        <p:spPr>
          <a:xfrm>
            <a:off x="598714" y="1562100"/>
            <a:ext cx="5970412" cy="2286000"/>
          </a:xfrm>
          <a:prstGeom prst="roundRect">
            <a:avLst/>
          </a:prstGeom>
          <a:solidFill>
            <a:srgbClr val="0099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>
                <a:solidFill>
                  <a:schemeClr val="bg1"/>
                </a:solidFill>
                <a:latin typeface="#9Slide03 Roboto Light" panose="02000000000000000000" pitchFamily="2" charset="0"/>
                <a:ea typeface="#9Slide03 Roboto Light" panose="02000000000000000000" pitchFamily="2" charset="0"/>
                <a:cs typeface="Times New Roman" panose="02020603050405020304" pitchFamily="18" charset="0"/>
              </a:rPr>
              <a:t>Dựa vào thông tin SGK và hình 1.1, em hãy cho biết phạm vi lãnh thổ nước ta gồm những bộ phận nào?</a:t>
            </a:r>
            <a:endParaRPr lang="en-US" sz="3200">
              <a:solidFill>
                <a:schemeClr val="bg1"/>
              </a:solidFill>
              <a:latin typeface="#9Slide03 Roboto Light" panose="02000000000000000000" pitchFamily="2" charset="0"/>
              <a:ea typeface="#9Slide03 Roboto Light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7" name="Hộp Văn bản 119">
            <a:extLst>
              <a:ext uri="{FF2B5EF4-FFF2-40B4-BE49-F238E27FC236}">
                <a16:creationId xmlns:a16="http://schemas.microsoft.com/office/drawing/2014/main" id="{69D72AB7-603B-494D-91B8-9090983EF1F2}"/>
              </a:ext>
            </a:extLst>
          </p:cNvPr>
          <p:cNvSpPr txBox="1"/>
          <p:nvPr/>
        </p:nvSpPr>
        <p:spPr>
          <a:xfrm>
            <a:off x="826178" y="4385037"/>
            <a:ext cx="40543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371600">
              <a:defRPr/>
            </a:pPr>
            <a:r>
              <a:rPr lang="vi-VN" sz="4400">
                <a:solidFill>
                  <a:srgbClr val="008000"/>
                </a:solidFill>
                <a:latin typeface="#9Slide07 Crocante" panose="02000000000000000000" pitchFamily="2" charset="0"/>
              </a:rPr>
              <a:t>VÙNG Đất Liền</a:t>
            </a:r>
            <a:endParaRPr lang="en-US" sz="4400">
              <a:solidFill>
                <a:srgbClr val="008000"/>
              </a:solidFill>
              <a:latin typeface="#9Slide07 Crocante" panose="02000000000000000000" pitchFamily="2" charset="0"/>
            </a:endParaRPr>
          </a:p>
        </p:txBody>
      </p:sp>
      <p:sp>
        <p:nvSpPr>
          <p:cNvPr id="8" name="Hộp Văn bản 119">
            <a:extLst>
              <a:ext uri="{FF2B5EF4-FFF2-40B4-BE49-F238E27FC236}">
                <a16:creationId xmlns:a16="http://schemas.microsoft.com/office/drawing/2014/main" id="{F01C4C32-2F41-49A3-90CF-5003FA0E0D8E}"/>
              </a:ext>
            </a:extLst>
          </p:cNvPr>
          <p:cNvSpPr txBox="1"/>
          <p:nvPr/>
        </p:nvSpPr>
        <p:spPr>
          <a:xfrm>
            <a:off x="945174" y="5691415"/>
            <a:ext cx="288784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371600">
              <a:defRPr/>
            </a:pPr>
            <a:r>
              <a:rPr lang="vi-VN" sz="4400">
                <a:solidFill>
                  <a:srgbClr val="008000"/>
                </a:solidFill>
                <a:latin typeface="#9Slide07 Crocante" panose="02000000000000000000" pitchFamily="2" charset="0"/>
              </a:rPr>
              <a:t>Vùng Biển</a:t>
            </a:r>
            <a:endParaRPr lang="en-US" sz="4400">
              <a:solidFill>
                <a:srgbClr val="008000"/>
              </a:solidFill>
              <a:latin typeface="#9Slide07 Crocante" panose="02000000000000000000" pitchFamily="2" charset="0"/>
            </a:endParaRPr>
          </a:p>
        </p:txBody>
      </p:sp>
      <p:sp>
        <p:nvSpPr>
          <p:cNvPr id="9" name="Hộp Văn bản 119">
            <a:extLst>
              <a:ext uri="{FF2B5EF4-FFF2-40B4-BE49-F238E27FC236}">
                <a16:creationId xmlns:a16="http://schemas.microsoft.com/office/drawing/2014/main" id="{E48A5D3C-F294-467B-B9E2-131390138DB6}"/>
              </a:ext>
            </a:extLst>
          </p:cNvPr>
          <p:cNvSpPr txBox="1"/>
          <p:nvPr/>
        </p:nvSpPr>
        <p:spPr>
          <a:xfrm>
            <a:off x="909011" y="6819900"/>
            <a:ext cx="297870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371600">
              <a:defRPr/>
            </a:pPr>
            <a:r>
              <a:rPr lang="vi-VN" sz="4400">
                <a:solidFill>
                  <a:srgbClr val="008000"/>
                </a:solidFill>
                <a:latin typeface="#9Slide07 Crocante" panose="02000000000000000000" pitchFamily="2" charset="0"/>
              </a:rPr>
              <a:t>VÙNG TRời</a:t>
            </a:r>
            <a:endParaRPr lang="en-US" sz="4400">
              <a:solidFill>
                <a:srgbClr val="008000"/>
              </a:solidFill>
              <a:latin typeface="#9Slide07 Crocante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1139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41338">
        <p:circle/>
      </p:transition>
    </mc:Choice>
    <mc:Fallback xmlns="">
      <p:transition spd="slow" advTm="41338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81484412-6776-4EB0-956D-306130E91F66}"/>
              </a:ext>
            </a:extLst>
          </p:cNvPr>
          <p:cNvSpPr txBox="1"/>
          <p:nvPr/>
        </p:nvSpPr>
        <p:spPr>
          <a:xfrm>
            <a:off x="2982521" y="681839"/>
            <a:ext cx="11343080" cy="1585049"/>
          </a:xfrm>
          <a:prstGeom prst="rect">
            <a:avLst/>
          </a:prstGeom>
          <a:solidFill>
            <a:srgbClr val="009900"/>
          </a:solidFill>
          <a:ln w="38100">
            <a:solidFill>
              <a:srgbClr val="00B050"/>
            </a:solidFill>
            <a:prstDash val="lgDashDot"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vi-VN" sz="3600" b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NHÓM - CẶP ĐÔI</a:t>
            </a:r>
          </a:p>
          <a:p>
            <a:pPr algn="ctr"/>
            <a:r>
              <a:rPr lang="en-US" sz="2800" b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Dựa vào thông tin SGK và lược đồ sau, em hãy hoàn thiện các thông tin dưới đây</a:t>
            </a:r>
          </a:p>
        </p:txBody>
      </p:sp>
      <p:pic>
        <p:nvPicPr>
          <p:cNvPr id="24" name="Hình ảnh 23">
            <a:extLst>
              <a:ext uri="{FF2B5EF4-FFF2-40B4-BE49-F238E27FC236}">
                <a16:creationId xmlns:a16="http://schemas.microsoft.com/office/drawing/2014/main" id="{67A3E518-C8C5-4526-81F7-30636B96A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4800" y="134540"/>
            <a:ext cx="2728920" cy="2352300"/>
          </a:xfrm>
          <a:prstGeom prst="rect">
            <a:avLst/>
          </a:prstGeom>
        </p:spPr>
      </p:pic>
      <p:sp>
        <p:nvSpPr>
          <p:cNvPr id="20" name="Hình chữ nhật 19">
            <a:extLst>
              <a:ext uri="{FF2B5EF4-FFF2-40B4-BE49-F238E27FC236}">
                <a16:creationId xmlns:a16="http://schemas.microsoft.com/office/drawing/2014/main" id="{214BEE06-75C3-4BB0-8F6F-A4E3947DE092}"/>
              </a:ext>
            </a:extLst>
          </p:cNvPr>
          <p:cNvSpPr/>
          <p:nvPr/>
        </p:nvSpPr>
        <p:spPr>
          <a:xfrm>
            <a:off x="8587702" y="2427342"/>
            <a:ext cx="2009049" cy="931499"/>
          </a:xfrm>
          <a:prstGeom prst="rect">
            <a:avLst/>
          </a:prstGeom>
          <a:solidFill>
            <a:schemeClr val="bg1"/>
          </a:solidFill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331 344 km2 </a:t>
            </a:r>
            <a:endParaRPr lang="en-US" sz="280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Hình chữ nhật 25">
            <a:extLst>
              <a:ext uri="{FF2B5EF4-FFF2-40B4-BE49-F238E27FC236}">
                <a16:creationId xmlns:a16="http://schemas.microsoft.com/office/drawing/2014/main" id="{CA2976D4-9D3A-4C22-960A-56A8C517D3ED}"/>
              </a:ext>
            </a:extLst>
          </p:cNvPr>
          <p:cNvSpPr/>
          <p:nvPr/>
        </p:nvSpPr>
        <p:spPr>
          <a:xfrm>
            <a:off x="8625234" y="3612198"/>
            <a:ext cx="2009049" cy="794551"/>
          </a:xfrm>
          <a:prstGeom prst="rect">
            <a:avLst/>
          </a:prstGeom>
          <a:solidFill>
            <a:schemeClr val="bg1"/>
          </a:solidFill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4600 km</a:t>
            </a:r>
            <a:endParaRPr lang="en-US" sz="280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Hình chữ nhật 26">
            <a:extLst>
              <a:ext uri="{FF2B5EF4-FFF2-40B4-BE49-F238E27FC236}">
                <a16:creationId xmlns:a16="http://schemas.microsoft.com/office/drawing/2014/main" id="{C80755EF-4E05-4862-AF0F-81DE2729C612}"/>
              </a:ext>
            </a:extLst>
          </p:cNvPr>
          <p:cNvSpPr/>
          <p:nvPr/>
        </p:nvSpPr>
        <p:spPr>
          <a:xfrm>
            <a:off x="8634549" y="5938223"/>
            <a:ext cx="2009049" cy="931499"/>
          </a:xfrm>
          <a:prstGeom prst="rect">
            <a:avLst/>
          </a:prstGeom>
          <a:solidFill>
            <a:schemeClr val="bg1"/>
          </a:solidFill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triệu km2 </a:t>
            </a:r>
            <a:endParaRPr lang="en-US" sz="280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Hình chữ nhật 27">
            <a:extLst>
              <a:ext uri="{FF2B5EF4-FFF2-40B4-BE49-F238E27FC236}">
                <a16:creationId xmlns:a16="http://schemas.microsoft.com/office/drawing/2014/main" id="{32FE9278-AA26-46C5-B859-3111E9D9CBDB}"/>
              </a:ext>
            </a:extLst>
          </p:cNvPr>
          <p:cNvSpPr/>
          <p:nvPr/>
        </p:nvSpPr>
        <p:spPr>
          <a:xfrm>
            <a:off x="8639715" y="7191904"/>
            <a:ext cx="2009049" cy="931499"/>
          </a:xfrm>
          <a:prstGeom prst="rect">
            <a:avLst/>
          </a:prstGeom>
          <a:solidFill>
            <a:schemeClr val="bg1"/>
          </a:solidFill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3260 km</a:t>
            </a:r>
            <a:endParaRPr lang="en-US" sz="280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Hình chữ nhật 29">
            <a:extLst>
              <a:ext uri="{FF2B5EF4-FFF2-40B4-BE49-F238E27FC236}">
                <a16:creationId xmlns:a16="http://schemas.microsoft.com/office/drawing/2014/main" id="{581C2405-6B30-4070-A222-8791C3441B7B}"/>
              </a:ext>
            </a:extLst>
          </p:cNvPr>
          <p:cNvSpPr/>
          <p:nvPr/>
        </p:nvSpPr>
        <p:spPr>
          <a:xfrm>
            <a:off x="11596305" y="2427341"/>
            <a:ext cx="5979074" cy="786878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Mũi tên: Phải 20">
            <a:extLst>
              <a:ext uri="{FF2B5EF4-FFF2-40B4-BE49-F238E27FC236}">
                <a16:creationId xmlns:a16="http://schemas.microsoft.com/office/drawing/2014/main" id="{B0A9B170-D803-48F7-9D73-5E97A8A398F8}"/>
              </a:ext>
            </a:extLst>
          </p:cNvPr>
          <p:cNvSpPr/>
          <p:nvPr/>
        </p:nvSpPr>
        <p:spPr>
          <a:xfrm>
            <a:off x="10841260" y="2671618"/>
            <a:ext cx="496733" cy="542601"/>
          </a:xfrm>
          <a:prstGeom prst="rightArrow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solidFill>
                <a:srgbClr val="FF0066"/>
              </a:solidFill>
            </a:endParaRPr>
          </a:p>
        </p:txBody>
      </p:sp>
      <p:sp>
        <p:nvSpPr>
          <p:cNvPr id="35" name="Mũi tên: Phải 34">
            <a:extLst>
              <a:ext uri="{FF2B5EF4-FFF2-40B4-BE49-F238E27FC236}">
                <a16:creationId xmlns:a16="http://schemas.microsoft.com/office/drawing/2014/main" id="{9016BE0D-45A6-43C4-B42C-273E245BA910}"/>
              </a:ext>
            </a:extLst>
          </p:cNvPr>
          <p:cNvSpPr/>
          <p:nvPr/>
        </p:nvSpPr>
        <p:spPr>
          <a:xfrm>
            <a:off x="10898556" y="7334246"/>
            <a:ext cx="496733" cy="542601"/>
          </a:xfrm>
          <a:prstGeom prst="rightArrow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solidFill>
                <a:srgbClr val="FF0066"/>
              </a:solidFill>
            </a:endParaRPr>
          </a:p>
        </p:txBody>
      </p:sp>
      <p:sp>
        <p:nvSpPr>
          <p:cNvPr id="36" name="Mũi tên: Phải 35">
            <a:extLst>
              <a:ext uri="{FF2B5EF4-FFF2-40B4-BE49-F238E27FC236}">
                <a16:creationId xmlns:a16="http://schemas.microsoft.com/office/drawing/2014/main" id="{280E547D-E81E-4E6A-B9CB-1B5A9A624C33}"/>
              </a:ext>
            </a:extLst>
          </p:cNvPr>
          <p:cNvSpPr/>
          <p:nvPr/>
        </p:nvSpPr>
        <p:spPr>
          <a:xfrm>
            <a:off x="10905399" y="3828453"/>
            <a:ext cx="496733" cy="542601"/>
          </a:xfrm>
          <a:prstGeom prst="rightArrow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solidFill>
                <a:srgbClr val="FF0066"/>
              </a:solidFill>
            </a:endParaRPr>
          </a:p>
        </p:txBody>
      </p:sp>
      <p:sp>
        <p:nvSpPr>
          <p:cNvPr id="37" name="Mũi tên: Phải 36">
            <a:extLst>
              <a:ext uri="{FF2B5EF4-FFF2-40B4-BE49-F238E27FC236}">
                <a16:creationId xmlns:a16="http://schemas.microsoft.com/office/drawing/2014/main" id="{D1452F54-21D5-423B-9F53-A2A1EF79DFB6}"/>
              </a:ext>
            </a:extLst>
          </p:cNvPr>
          <p:cNvSpPr/>
          <p:nvPr/>
        </p:nvSpPr>
        <p:spPr>
          <a:xfrm>
            <a:off x="10905399" y="8893490"/>
            <a:ext cx="496733" cy="542601"/>
          </a:xfrm>
          <a:prstGeom prst="rightArrow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solidFill>
                <a:srgbClr val="FF0066"/>
              </a:solidFill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AFFCC545-71E3-4974-8013-1382960245D6}"/>
              </a:ext>
            </a:extLst>
          </p:cNvPr>
          <p:cNvSpPr txBox="1"/>
          <p:nvPr/>
        </p:nvSpPr>
        <p:spPr>
          <a:xfrm>
            <a:off x="11811471" y="2542201"/>
            <a:ext cx="57264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 diện tích phần đất liền</a:t>
            </a:r>
            <a:endParaRPr lang="en-US" sz="28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A7FFB47-03C4-4F93-9956-3D8A75B532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053" y="2534099"/>
            <a:ext cx="7614379" cy="65133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0" name="Hình chữ nhật 25">
            <a:extLst>
              <a:ext uri="{FF2B5EF4-FFF2-40B4-BE49-F238E27FC236}">
                <a16:creationId xmlns:a16="http://schemas.microsoft.com/office/drawing/2014/main" id="{25B5B069-4128-4300-8541-EA2C8992EF1B}"/>
              </a:ext>
            </a:extLst>
          </p:cNvPr>
          <p:cNvSpPr/>
          <p:nvPr/>
        </p:nvSpPr>
        <p:spPr>
          <a:xfrm>
            <a:off x="8625234" y="4697843"/>
            <a:ext cx="2009049" cy="918198"/>
          </a:xfrm>
          <a:prstGeom prst="rect">
            <a:avLst/>
          </a:prstGeom>
          <a:solidFill>
            <a:schemeClr val="bg1"/>
          </a:solidFill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quần đảo lớn</a:t>
            </a:r>
            <a:endParaRPr lang="en-US" sz="280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Hình chữ nhật 27">
            <a:extLst>
              <a:ext uri="{FF2B5EF4-FFF2-40B4-BE49-F238E27FC236}">
                <a16:creationId xmlns:a16="http://schemas.microsoft.com/office/drawing/2014/main" id="{AA725384-0565-4FF2-9E04-2DB4FFBC8380}"/>
              </a:ext>
            </a:extLst>
          </p:cNvPr>
          <p:cNvSpPr/>
          <p:nvPr/>
        </p:nvSpPr>
        <p:spPr>
          <a:xfrm>
            <a:off x="8639715" y="8548032"/>
            <a:ext cx="2009049" cy="931499"/>
          </a:xfrm>
          <a:prstGeom prst="rect">
            <a:avLst/>
          </a:prstGeom>
          <a:solidFill>
            <a:schemeClr val="bg1"/>
          </a:solidFill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 trời</a:t>
            </a:r>
            <a:endParaRPr lang="en-US" sz="280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Mũi tên: Phải 34">
            <a:extLst>
              <a:ext uri="{FF2B5EF4-FFF2-40B4-BE49-F238E27FC236}">
                <a16:creationId xmlns:a16="http://schemas.microsoft.com/office/drawing/2014/main" id="{E86FF3BC-EEF9-427A-BC0D-C5CC0A5851A8}"/>
              </a:ext>
            </a:extLst>
          </p:cNvPr>
          <p:cNvSpPr/>
          <p:nvPr/>
        </p:nvSpPr>
        <p:spPr>
          <a:xfrm>
            <a:off x="10898556" y="6132673"/>
            <a:ext cx="496733" cy="542601"/>
          </a:xfrm>
          <a:prstGeom prst="rightArrow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solidFill>
                <a:srgbClr val="FF0066"/>
              </a:solidFill>
            </a:endParaRPr>
          </a:p>
        </p:txBody>
      </p:sp>
      <p:sp>
        <p:nvSpPr>
          <p:cNvPr id="43" name="Mũi tên: Phải 34">
            <a:extLst>
              <a:ext uri="{FF2B5EF4-FFF2-40B4-BE49-F238E27FC236}">
                <a16:creationId xmlns:a16="http://schemas.microsoft.com/office/drawing/2014/main" id="{A2E568A5-C1BE-4C7A-85DB-3C0C2FCB1B2D}"/>
              </a:ext>
            </a:extLst>
          </p:cNvPr>
          <p:cNvSpPr/>
          <p:nvPr/>
        </p:nvSpPr>
        <p:spPr>
          <a:xfrm>
            <a:off x="10905399" y="4844730"/>
            <a:ext cx="496733" cy="542601"/>
          </a:xfrm>
          <a:prstGeom prst="rightArrow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solidFill>
                <a:srgbClr val="FF0066"/>
              </a:solidFill>
            </a:endParaRPr>
          </a:p>
        </p:txBody>
      </p:sp>
      <p:sp>
        <p:nvSpPr>
          <p:cNvPr id="44" name="Hình chữ nhật 29">
            <a:extLst>
              <a:ext uri="{FF2B5EF4-FFF2-40B4-BE49-F238E27FC236}">
                <a16:creationId xmlns:a16="http://schemas.microsoft.com/office/drawing/2014/main" id="{CF9EB167-8DBC-48A0-9BBE-D91CBD076FA9}"/>
              </a:ext>
            </a:extLst>
          </p:cNvPr>
          <p:cNvSpPr/>
          <p:nvPr/>
        </p:nvSpPr>
        <p:spPr>
          <a:xfrm>
            <a:off x="11698781" y="4825259"/>
            <a:ext cx="5979074" cy="786878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Hộp Văn bản 1">
            <a:extLst>
              <a:ext uri="{FF2B5EF4-FFF2-40B4-BE49-F238E27FC236}">
                <a16:creationId xmlns:a16="http://schemas.microsoft.com/office/drawing/2014/main" id="{8A1E88A0-6413-47D8-9E96-071F26EDB0C0}"/>
              </a:ext>
            </a:extLst>
          </p:cNvPr>
          <p:cNvSpPr txBox="1"/>
          <p:nvPr/>
        </p:nvSpPr>
        <p:spPr>
          <a:xfrm>
            <a:off x="11913947" y="4940119"/>
            <a:ext cx="57264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 Sa và Trường Sa</a:t>
            </a:r>
            <a:endParaRPr lang="en-US" sz="28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Hình chữ nhật 29">
            <a:extLst>
              <a:ext uri="{FF2B5EF4-FFF2-40B4-BE49-F238E27FC236}">
                <a16:creationId xmlns:a16="http://schemas.microsoft.com/office/drawing/2014/main" id="{84D02B63-490C-4BD8-B2D7-87F30681D142}"/>
              </a:ext>
            </a:extLst>
          </p:cNvPr>
          <p:cNvSpPr/>
          <p:nvPr/>
        </p:nvSpPr>
        <p:spPr>
          <a:xfrm>
            <a:off x="11708668" y="6086025"/>
            <a:ext cx="5979074" cy="786878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Hộp Văn bản 1">
            <a:extLst>
              <a:ext uri="{FF2B5EF4-FFF2-40B4-BE49-F238E27FC236}">
                <a16:creationId xmlns:a16="http://schemas.microsoft.com/office/drawing/2014/main" id="{C1AAE24E-2D1B-45B2-BC64-8B981024CA07}"/>
              </a:ext>
            </a:extLst>
          </p:cNvPr>
          <p:cNvSpPr txBox="1"/>
          <p:nvPr/>
        </p:nvSpPr>
        <p:spPr>
          <a:xfrm>
            <a:off x="11923834" y="6200885"/>
            <a:ext cx="57264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 tích vùng biển Việt Nam</a:t>
            </a:r>
            <a:endParaRPr lang="en-US" sz="28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Hình chữ nhật 29">
            <a:extLst>
              <a:ext uri="{FF2B5EF4-FFF2-40B4-BE49-F238E27FC236}">
                <a16:creationId xmlns:a16="http://schemas.microsoft.com/office/drawing/2014/main" id="{B1502934-2F4D-47DD-9446-57594A88A7AC}"/>
              </a:ext>
            </a:extLst>
          </p:cNvPr>
          <p:cNvSpPr/>
          <p:nvPr/>
        </p:nvSpPr>
        <p:spPr>
          <a:xfrm>
            <a:off x="11681329" y="7212107"/>
            <a:ext cx="5979074" cy="786878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Hộp Văn bản 1">
            <a:extLst>
              <a:ext uri="{FF2B5EF4-FFF2-40B4-BE49-F238E27FC236}">
                <a16:creationId xmlns:a16="http://schemas.microsoft.com/office/drawing/2014/main" id="{DB440918-7DF6-45E3-B259-97E9760136DA}"/>
              </a:ext>
            </a:extLst>
          </p:cNvPr>
          <p:cNvSpPr txBox="1"/>
          <p:nvPr/>
        </p:nvSpPr>
        <p:spPr>
          <a:xfrm>
            <a:off x="11807639" y="7373964"/>
            <a:ext cx="57264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đất liền kéo dài theo chiều B-N</a:t>
            </a:r>
          </a:p>
        </p:txBody>
      </p:sp>
      <p:sp>
        <p:nvSpPr>
          <p:cNvPr id="50" name="Hình chữ nhật 29">
            <a:extLst>
              <a:ext uri="{FF2B5EF4-FFF2-40B4-BE49-F238E27FC236}">
                <a16:creationId xmlns:a16="http://schemas.microsoft.com/office/drawing/2014/main" id="{3707D5F6-4444-4A0C-9A7D-4BCDC86DF796}"/>
              </a:ext>
            </a:extLst>
          </p:cNvPr>
          <p:cNvSpPr/>
          <p:nvPr/>
        </p:nvSpPr>
        <p:spPr>
          <a:xfrm>
            <a:off x="11681329" y="8226902"/>
            <a:ext cx="5979074" cy="1640997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Hộp Văn bản 1">
            <a:extLst>
              <a:ext uri="{FF2B5EF4-FFF2-40B4-BE49-F238E27FC236}">
                <a16:creationId xmlns:a16="http://schemas.microsoft.com/office/drawing/2014/main" id="{C1EB3763-DF64-431E-896F-2D50CB859D4D}"/>
              </a:ext>
            </a:extLst>
          </p:cNvPr>
          <p:cNvSpPr txBox="1"/>
          <p:nvPr/>
        </p:nvSpPr>
        <p:spPr>
          <a:xfrm>
            <a:off x="11722615" y="8324075"/>
            <a:ext cx="572645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gian bao trùm lên lãnh thổ nước ta, trên đất liền, trên biển và các đảo.</a:t>
            </a:r>
            <a:endParaRPr lang="en-US" sz="28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Hình chữ nhật 29">
            <a:extLst>
              <a:ext uri="{FF2B5EF4-FFF2-40B4-BE49-F238E27FC236}">
                <a16:creationId xmlns:a16="http://schemas.microsoft.com/office/drawing/2014/main" id="{95DBBF20-644B-45EB-8663-7E7027449CC7}"/>
              </a:ext>
            </a:extLst>
          </p:cNvPr>
          <p:cNvSpPr/>
          <p:nvPr/>
        </p:nvSpPr>
        <p:spPr>
          <a:xfrm>
            <a:off x="11681329" y="3666804"/>
            <a:ext cx="5979074" cy="786878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Hộp Văn bản 1">
            <a:extLst>
              <a:ext uri="{FF2B5EF4-FFF2-40B4-BE49-F238E27FC236}">
                <a16:creationId xmlns:a16="http://schemas.microsoft.com/office/drawing/2014/main" id="{B0D534FF-CBEF-45E6-BF1A-0D6AB99B05D1}"/>
              </a:ext>
            </a:extLst>
          </p:cNvPr>
          <p:cNvSpPr txBox="1"/>
          <p:nvPr/>
        </p:nvSpPr>
        <p:spPr>
          <a:xfrm>
            <a:off x="11896495" y="3781664"/>
            <a:ext cx="57264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 biên giới trên đất liền</a:t>
            </a:r>
            <a:endParaRPr lang="en-US" sz="28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EF835D-AB1E-4A10-B1D5-AA9CD8AA2B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38457" y="517506"/>
            <a:ext cx="28575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489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5" grpId="0"/>
      <p:bldP spid="47" grpId="0"/>
      <p:bldP spid="49" grpId="0"/>
      <p:bldP spid="51" grpId="0"/>
      <p:bldP spid="5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A809AB-299E-4700-8833-69C469AE72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7728" y="383583"/>
            <a:ext cx="10961558" cy="9376461"/>
          </a:xfrm>
          <a:prstGeom prst="rect">
            <a:avLst/>
          </a:prstGeom>
        </p:spPr>
      </p:pic>
      <p:sp>
        <p:nvSpPr>
          <p:cNvPr id="6" name="Hình chữ nhật: Góc Tròn 3">
            <a:extLst>
              <a:ext uri="{FF2B5EF4-FFF2-40B4-BE49-F238E27FC236}">
                <a16:creationId xmlns:a16="http://schemas.microsoft.com/office/drawing/2014/main" id="{A869303C-121A-4DBA-8D56-4D108FEC1730}"/>
              </a:ext>
            </a:extLst>
          </p:cNvPr>
          <p:cNvSpPr/>
          <p:nvPr/>
        </p:nvSpPr>
        <p:spPr>
          <a:xfrm>
            <a:off x="632384" y="383583"/>
            <a:ext cx="5970412" cy="2514600"/>
          </a:xfrm>
          <a:prstGeom prst="roundRect">
            <a:avLst/>
          </a:prstGeom>
          <a:solidFill>
            <a:srgbClr val="0099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>
                <a:solidFill>
                  <a:schemeClr val="bg1"/>
                </a:solidFill>
                <a:latin typeface="#9Slide03 Roboto Light" panose="02000000000000000000" pitchFamily="2" charset="0"/>
                <a:ea typeface="#9Slide03 Roboto Light" panose="02000000000000000000" pitchFamily="2" charset="0"/>
                <a:cs typeface="Times New Roman" panose="02020603050405020304" pitchFamily="18" charset="0"/>
              </a:rPr>
              <a:t>Cho biết các quốc gia và vùng biển tiếp giáp với phần đất liền của Việt Nam?</a:t>
            </a:r>
            <a:endParaRPr lang="en-US" sz="3200" b="1">
              <a:solidFill>
                <a:schemeClr val="bg1"/>
              </a:solidFill>
              <a:latin typeface="#9Slide03 Roboto Light" panose="02000000000000000000" pitchFamily="2" charset="0"/>
              <a:ea typeface="#9Slide03 Roboto Light" panose="020000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2072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41338">
        <p:circle/>
      </p:transition>
    </mc:Choice>
    <mc:Fallback xmlns="">
      <p:transition spd="slow" advTm="41338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F9F58EE-70F5-4EEF-B831-D9AB01EE14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265077"/>
            <a:ext cx="4572000" cy="975684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E9887B6-850C-4151-8550-198B80088C16}"/>
              </a:ext>
            </a:extLst>
          </p:cNvPr>
          <p:cNvSpPr txBox="1"/>
          <p:nvPr/>
        </p:nvSpPr>
        <p:spPr>
          <a:xfrm>
            <a:off x="7696200" y="3989338"/>
            <a:ext cx="9067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7 IcielBaliho Script" pitchFamily="2" charset="0"/>
                <a:ea typeface="+mn-ea"/>
                <a:cs typeface="+mn-cs"/>
              </a:rPr>
              <a:t>Các thành phố trực thuộc trung ương của Việt Nam?</a:t>
            </a:r>
            <a:endParaRPr kumimoji="0" lang="en-US" sz="72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#9Slide07 IcielBaliho Script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6277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3D2C5D4-4159-4337-BE26-339F2FBE2E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0507"/>
          <a:stretch/>
        </p:blipFill>
        <p:spPr>
          <a:xfrm>
            <a:off x="228600" y="59871"/>
            <a:ext cx="17754600" cy="97536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C07D729-54DF-40DC-BC67-458CE7DB60A6}"/>
              </a:ext>
            </a:extLst>
          </p:cNvPr>
          <p:cNvSpPr/>
          <p:nvPr/>
        </p:nvSpPr>
        <p:spPr>
          <a:xfrm>
            <a:off x="7086600" y="5372100"/>
            <a:ext cx="4114800" cy="4572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EEEE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#9Slide07 IcielCadena" panose="02000503000000020004" pitchFamily="2" charset="0"/>
                <a:ea typeface="+mn-ea"/>
                <a:cs typeface="+mn-cs"/>
              </a:rPr>
              <a:t>5 THÀNH PHỐ TRỰC THUỘC TRUNG ƯƠNG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#9Slide07 IcielCadena" panose="02000503000000020004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1564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8160F78-48FD-4755-8E67-6BA480D78D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217505"/>
            <a:ext cx="6504996" cy="98519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DA1133E-EA45-4AA9-A4B9-8A0D11D31F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39600" y="3545140"/>
            <a:ext cx="5099596" cy="30480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B92161C-BEB2-4C5D-B4CD-3891B6F586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2424" y="542365"/>
            <a:ext cx="5257800" cy="31514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560207D-B7DC-44A2-972E-7FCCDF661A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00" y="6593176"/>
            <a:ext cx="5410200" cy="31514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9D47D95-8D0F-4039-8545-9EBEF99F4D02}"/>
              </a:ext>
            </a:extLst>
          </p:cNvPr>
          <p:cNvSpPr txBox="1"/>
          <p:nvPr/>
        </p:nvSpPr>
        <p:spPr>
          <a:xfrm>
            <a:off x="13549052" y="1409700"/>
            <a:ext cx="32149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#9Slide07 IcielBaliho Script" pitchFamily="2" charset="0"/>
                <a:ea typeface="+mn-ea"/>
                <a:cs typeface="+mn-cs"/>
              </a:rPr>
              <a:t>Thành phố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#9Slide07 IcielBaliho Script" pitchFamily="2" charset="0"/>
                <a:ea typeface="+mn-ea"/>
                <a:cs typeface="+mn-cs"/>
              </a:rPr>
              <a:t> </a:t>
            </a:r>
            <a:r>
              <a:rPr kumimoji="0" lang="vi-VN" sz="44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7 IcielBaliho Script" pitchFamily="2" charset="0"/>
                <a:ea typeface="+mn-ea"/>
                <a:cs typeface="+mn-cs"/>
              </a:rPr>
              <a:t>Hải Phòng</a:t>
            </a: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#9Slide07 IcielBaliho Script" pitchFamily="2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2F7486F-94DB-497E-BEAD-DA56FC724AEE}"/>
              </a:ext>
            </a:extLst>
          </p:cNvPr>
          <p:cNvSpPr txBox="1"/>
          <p:nvPr/>
        </p:nvSpPr>
        <p:spPr>
          <a:xfrm>
            <a:off x="7779124" y="4458325"/>
            <a:ext cx="32149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#9Slide07 IcielBaliho Script" pitchFamily="2" charset="0"/>
                <a:ea typeface="+mn-ea"/>
                <a:cs typeface="+mn-cs"/>
              </a:rPr>
              <a:t>Thành phố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#9Slide07 IcielBaliho Script" pitchFamily="2" charset="0"/>
                <a:ea typeface="+mn-ea"/>
                <a:cs typeface="+mn-cs"/>
              </a:rPr>
              <a:t> </a:t>
            </a:r>
            <a:r>
              <a:rPr kumimoji="0" lang="vi-VN" sz="44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7 IcielBaliho Script" pitchFamily="2" charset="0"/>
                <a:ea typeface="+mn-ea"/>
                <a:cs typeface="+mn-cs"/>
              </a:rPr>
              <a:t>Đà nẵng</a:t>
            </a: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#9Slide07 IcielBaliho Script" pitchFamily="2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9DEC28F-3B31-4EEB-A817-9FED82303B04}"/>
              </a:ext>
            </a:extLst>
          </p:cNvPr>
          <p:cNvSpPr txBox="1"/>
          <p:nvPr/>
        </p:nvSpPr>
        <p:spPr>
          <a:xfrm>
            <a:off x="13960107" y="7734300"/>
            <a:ext cx="32149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#9Slide07 IcielBaliho Script" pitchFamily="2" charset="0"/>
                <a:ea typeface="+mn-ea"/>
                <a:cs typeface="+mn-cs"/>
              </a:rPr>
              <a:t>Thành phố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#9Slide07 IcielBaliho Script" pitchFamily="2" charset="0"/>
                <a:ea typeface="+mn-ea"/>
                <a:cs typeface="+mn-cs"/>
              </a:rPr>
              <a:t> </a:t>
            </a:r>
            <a:r>
              <a:rPr kumimoji="0" lang="vi-VN" sz="44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7 IcielBaliho Script" pitchFamily="2" charset="0"/>
                <a:ea typeface="+mn-ea"/>
                <a:cs typeface="+mn-cs"/>
              </a:rPr>
              <a:t>Hồ Chí Minh</a:t>
            </a: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#9Slide07 IcielBaliho Script" pitchFamily="2" charset="0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D77DD2-53EA-4D5F-A803-8FD2868F392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B8DF664-0131-4E6A-9685-E0033ACDDF9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658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60028A9F-EB15-416D-B2EB-20C9BDBB5D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778" y="647700"/>
            <a:ext cx="8497584" cy="8942616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ABF75A54-8DF5-48C1-839D-484C2219D8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1362" y="696684"/>
            <a:ext cx="8626522" cy="8496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749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8|0.3|0.3|0.3|0.5|0.5|0.6|0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F43C36B2-DD8A-4FFE-AF71-EACA4AEDDE72}&quot;/&gt;&lt;filename val=&quot;C:\Documents and Settings\huycomf\My Documents\My Adobe Presentations\gvgtinh dia 8\data\asimages\{F43C36B2-DD8A-4FFE-AF71-EACA4AEDDE72}.png&quot;/&gt;&lt;hasEffects val=&quot;1&quot;/&gt;&lt;left val=&quot;255.72&quot;/&gt;&lt;top val=&quot;86.28&quot;/&gt;&lt;width val=&quot;130.2&quot;/&gt;&lt;height val=&quot;37.08&quot;/&gt;&lt;/ThreeDShape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B813A095-FFBA-4F05-864E-B8A1C8584247}&quot;/&gt;&lt;filename val=&quot;C:\Documents and Settings\huycomf\My Documents\My Adobe Presentations\gvgtinh dia 8\data\asimages\{B813A095-FFBA-4F05-864E-B8A1C8584247}.png&quot;/&gt;&lt;hasEffects val=&quot;1&quot;/&gt;&lt;left val=&quot;123.72&quot;/&gt;&lt;top val=&quot;245.28&quot;/&gt;&lt;width val=&quot;128.64&quot;/&gt;&lt;height val=&quot;118.08&quot;/&gt;&lt;/ThreeDShape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8B11A8FF-D5AA-49A2-B1EE-C42E0923EFF8}&quot;/&gt;&lt;filename val=&quot;C:\Documents and Settings\huycomf\My Documents\My Adobe Presentations\gvgtinh dia 8\data\asimages\{8B11A8FF-D5AA-49A2-B1EE-C42E0923EFF8}.png&quot;/&gt;&lt;hasEffects val=&quot;1&quot;/&gt;&lt;left val=&quot;63.72&quot;/&gt;&lt;top val=&quot;226.56&quot;/&gt;&lt;width val=&quot;93.36&quot;/&gt;&lt;height val=&quot;110.52&quot;/&gt;&lt;/ThreeDShape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D3539736-5539-4287-8208-3CB09E0A3D24}&quot;/&gt;&lt;filename val=&quot;C:\Documents and Settings\huycomf\My Documents\My Adobe Presentations\gvgtinh dia 8\data\asimages\{D3539736-5539-4287-8208-3CB09E0A3D24}.png&quot;/&gt;&lt;hasEffects val=&quot;1&quot;/&gt;&lt;left val=&quot;157.56&quot;/&gt;&lt;top val=&quot;358.56&quot;/&gt;&lt;width val=&quot;128.52&quot;/&gt;&lt;height val=&quot;58.8&quot;/&gt;&lt;/ThreeDShape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293D2F07-229B-4B8E-A118-B975BE39F4F6}&quot;/&gt;&lt;filename val=&quot;C:\Documents and Settings\huycomf\My Documents\My Adobe Presentations\gvgtinh dia 8\data\asimages\{293D2F07-229B-4B8E-A118-B975BE39F4F6}.png&quot;/&gt;&lt;hasEffects val=&quot;1&quot;/&gt;&lt;left val=&quot;204&quot;/&gt;&lt;top val=&quot;352.56&quot;/&gt;&lt;width val=&quot;131.64&quot;/&gt;&lt;height val=&quot;124.08&quot;/&gt;&lt;/ThreeDShape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BF584938-2244-40D3-9059-ECD0D798EAAE}&quot;/&gt;&lt;filename val=&quot;C:\Documents and Settings\huycomf\My Documents\My Adobe Presentations\gvgtinh dia 8\data\asimages\{BF584938-2244-40D3-9059-ECD0D798EAAE}.png&quot;/&gt;&lt;hasEffects val=&quot;1&quot;/&gt;&lt;left val=&quot;375.72&quot;/&gt;&lt;top val=&quot;320.28&quot;/&gt;&lt;width val=&quot;112.2&quot;/&gt;&lt;height val=&quot;37.08&quot;/&gt;&lt;/ThreeDShapeInfo&gt;"/>
</p:tagLst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Flat Final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1 Tieu de ngan"/>
        <a:ea typeface=""/>
        <a:cs typeface=""/>
      </a:majorFont>
      <a:minorFont>
        <a:latin typeface="#9Slide01 Noi dung ng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 algn="l">
          <a:defRPr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514780B2-20DA-4807-A9CE-CAAC7A532634}" vid="{C7AC1335-7AA5-424C-A3AD-C09AE8E30459}"/>
    </a:ext>
  </a:extLst>
</a:theme>
</file>

<file path=ppt/theme/theme3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7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194</TotalTime>
  <Words>371</Words>
  <Application>Microsoft Office PowerPoint</Application>
  <PresentationFormat>Custom</PresentationFormat>
  <Paragraphs>88</Paragraphs>
  <Slides>19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19</vt:i4>
      </vt:variant>
    </vt:vector>
  </HeadingPairs>
  <TitlesOfParts>
    <vt:vector size="42" baseType="lpstr">
      <vt:lpstr>#9Slide05 Claudia</vt:lpstr>
      <vt:lpstr>Times New Roman</vt:lpstr>
      <vt:lpstr>Calibri Light</vt:lpstr>
      <vt:lpstr>#9Slide07 IcielBaliho Script</vt:lpstr>
      <vt:lpstr>Arial</vt:lpstr>
      <vt:lpstr>#9Slide03 SFU Futura_05</vt:lpstr>
      <vt:lpstr>#9Slide03 Roboto Light</vt:lpstr>
      <vt:lpstr>#9Slide07 Koni</vt:lpstr>
      <vt:lpstr>#9Slide07 IcielCadena</vt:lpstr>
      <vt:lpstr>#9Slide03 Arima Madurai</vt:lpstr>
      <vt:lpstr>#9Slide03 Arima Madurai Black</vt:lpstr>
      <vt:lpstr>#9Slide07 Crocante</vt:lpstr>
      <vt:lpstr>#9Slide01 Noi dung ngan</vt:lpstr>
      <vt:lpstr>#9Slide02 Noi dung dai</vt:lpstr>
      <vt:lpstr>#9Slide07 Altus</vt:lpstr>
      <vt:lpstr>#9Slide01 Tieu de ngan</vt:lpstr>
      <vt:lpstr>Calibri</vt:lpstr>
      <vt:lpstr>#9Slide02 Noi dung rat dai</vt:lpstr>
      <vt:lpstr>2_Office Theme</vt:lpstr>
      <vt:lpstr>4_Office Theme</vt:lpstr>
      <vt:lpstr>6_Office Theme</vt:lpstr>
      <vt:lpstr>3_Office Theme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huong pham</dc:creator>
  <cp:lastModifiedBy>Admin</cp:lastModifiedBy>
  <cp:revision>13</cp:revision>
  <dcterms:created xsi:type="dcterms:W3CDTF">2023-06-15T17:27:19Z</dcterms:created>
  <dcterms:modified xsi:type="dcterms:W3CDTF">2026-01-11T04:54:13Z</dcterms:modified>
</cp:coreProperties>
</file>