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33" r:id="rId1"/>
    <p:sldMasterId id="2147483832" r:id="rId2"/>
    <p:sldMasterId id="2147483845" r:id="rId3"/>
    <p:sldMasterId id="2147483859" r:id="rId4"/>
  </p:sldMasterIdLst>
  <p:notesMasterIdLst>
    <p:notesMasterId r:id="rId15"/>
  </p:notesMasterIdLst>
  <p:sldIdLst>
    <p:sldId id="519" r:id="rId5"/>
    <p:sldId id="535" r:id="rId6"/>
    <p:sldId id="266" r:id="rId7"/>
    <p:sldId id="301" r:id="rId8"/>
    <p:sldId id="263" r:id="rId9"/>
    <p:sldId id="643" r:id="rId10"/>
    <p:sldId id="305" r:id="rId11"/>
    <p:sldId id="287" r:id="rId12"/>
    <p:sldId id="645" r:id="rId13"/>
    <p:sldId id="6033" r:id="rId14"/>
  </p:sldIdLst>
  <p:sldSz cx="18288000" cy="10287000"/>
  <p:notesSz cx="18288000" cy="10287000"/>
  <p:embeddedFontLst>
    <p:embeddedFont>
      <p:font typeface="#9Slide07 Crocante" panose="020B0604020202020204" charset="0"/>
      <p:regular r:id="rId16"/>
    </p:embeddedFont>
    <p:embeddedFont>
      <p:font typeface="#9Slide03 Arima Madurai" panose="020B0604020202020204" charset="0"/>
      <p:regular r:id="rId17"/>
    </p:embeddedFont>
    <p:embeddedFont>
      <p:font typeface="#9Slide07 Altus" panose="020B0604020202020204" charset="0"/>
      <p:regular r:id="rId18"/>
    </p:embeddedFont>
    <p:embeddedFont>
      <p:font typeface="#9Slide03 Arima Madurai Black" panose="020B0604020202020204" charset="0"/>
      <p:bold r:id="rId19"/>
    </p:embeddedFont>
    <p:embeddedFont>
      <p:font typeface="#9Slide03 Roboto Light" panose="020B0604020202020204" charset="0"/>
      <p:regular r:id="rId20"/>
    </p:embeddedFont>
    <p:embeddedFont>
      <p:font typeface="#9Slide05 Claudia" panose="020B0604020202020204" charset="0"/>
      <p:regular r:id="rId21"/>
    </p:embeddedFont>
    <p:embeddedFont>
      <p:font typeface="#9Slide01 Tieu de ngan" panose="020B0604020202020204" charset="0"/>
      <p:bold r:id="rId22"/>
    </p:embeddedFont>
    <p:embeddedFont>
      <p:font typeface="#9Slide05 SVNCiao Bella" panose="020B0604020202020204" charset="0"/>
      <p:regular r:id="rId23"/>
    </p:embeddedFont>
    <p:embeddedFont>
      <p:font typeface="#9Slide04 AdrianeSwash" panose="020B0604020202020204" charset="0"/>
      <p:italic r:id="rId24"/>
    </p:embeddedFont>
    <p:embeddedFont>
      <p:font typeface="#9Slide07 Koni" panose="020B0604020202020204" charset="0"/>
      <p:bold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#9Slide02 Noi dung dai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FF"/>
    <a:srgbClr val="009900"/>
    <a:srgbClr val="1766AB"/>
    <a:srgbClr val="008000"/>
    <a:srgbClr val="4FC1E9"/>
    <a:srgbClr val="00FF00"/>
    <a:srgbClr val="FF9933"/>
    <a:srgbClr val="FF660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Kiểu Sáng 3 - Màu chủ đề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36" autoAdjust="0"/>
    <p:restoredTop sz="94660"/>
  </p:normalViewPr>
  <p:slideViewPr>
    <p:cSldViewPr>
      <p:cViewPr varScale="1">
        <p:scale>
          <a:sx n="49" d="100"/>
          <a:sy n="49" d="100"/>
        </p:scale>
        <p:origin x="654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88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F6BDFC-50A6-417E-B0C5-362FE6E5A8E1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C657AF-EB74-4E01-9F84-AD62D886F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584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5D157-518B-44CA-94AB-8D16D1EAE6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CC320C-AA0B-4800-9B92-1C826FFA70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BAE35-4AF4-4519-A968-806D9E5972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9D6E806-824E-41C9-8D3A-2E5D3B8BCB4A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10F181-54CC-4240-97D6-B8AC6C8C2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DA0BF-1124-4995-8D7D-2D3557D2D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0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circle/>
      </p:transition>
    </mc:Choice>
    <mc:Fallback xmlns="">
      <p:transition spd="slow" advTm="41338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B7C11-9EAD-42A0-A8BE-85D346FF4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615553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55EFF9-EE96-4C19-B03C-FE9A28668E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2234C-D72C-46F3-A2D6-2047536348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9D6E806-824E-41C9-8D3A-2E5D3B8BCB4A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40F49-9C6F-44DB-8AF5-39731B3DC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E9F29-BF6A-4E0D-A817-D387F093C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27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circle/>
      </p:transition>
    </mc:Choice>
    <mc:Fallback xmlns="">
      <p:transition spd="slow" advTm="41338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F9E335-9E86-406E-88CF-229C428492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B2DF44-7807-42C3-B45C-39B1AB516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1474C-DCAD-411B-AF4D-0CBD9EB5A6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9D6E806-824E-41C9-8D3A-2E5D3B8BCB4A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44AC9-BFDD-4681-902E-24E5DD8F0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734CA-8B43-4BB6-9744-C92F5CB04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8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circle/>
      </p:transition>
    </mc:Choice>
    <mc:Fallback xmlns="">
      <p:transition spd="slow" advTm="41338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2E96D-D701-4419-9BDC-BB2F85B4C093}" type="datetime1">
              <a:rPr lang="en-US" smtClean="0"/>
              <a:t>11/1/2026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CA4A44FA-6A53-4DB3-A14D-917DE3D345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79097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7C23354-1922-4082-A6A8-3C1C8EAC26A0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D95DB07-76A5-4E76-88B2-F7FC3733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65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7C23354-1922-4082-A6A8-3C1C8EAC26A0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D95DB07-76A5-4E76-88B2-F7FC3733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105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7C23354-1922-4082-A6A8-3C1C8EAC26A0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D95DB07-76A5-4E76-88B2-F7FC3733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759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7C23354-1922-4082-A6A8-3C1C8EAC26A0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D95DB07-76A5-4E76-88B2-F7FC3733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827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7C23354-1922-4082-A6A8-3C1C8EAC26A0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D95DB07-76A5-4E76-88B2-F7FC3733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12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7C23354-1922-4082-A6A8-3C1C8EAC26A0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D95DB07-76A5-4E76-88B2-F7FC3733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91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7C23354-1922-4082-A6A8-3C1C8EAC26A0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D95DB07-76A5-4E76-88B2-F7FC3733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1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FF40A-1DAE-43F8-BA32-CAF918587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615553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5CD23-2796-433C-80EA-65C75667C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BF9D9-3D85-4F50-B482-2799AAE5F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9D6E806-824E-41C9-8D3A-2E5D3B8BCB4A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DC3AB-397B-4A12-846A-453D1C823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C9440-768E-49EC-BF2B-83838A481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38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circle/>
      </p:transition>
    </mc:Choice>
    <mc:Fallback xmlns="">
      <p:transition spd="slow" advTm="41338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7C23354-1922-4082-A6A8-3C1C8EAC26A0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D95DB07-76A5-4E76-88B2-F7FC3733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213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7C23354-1922-4082-A6A8-3C1C8EAC26A0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D95DB07-76A5-4E76-88B2-F7FC3733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661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7C23354-1922-4082-A6A8-3C1C8EAC26A0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D95DB07-76A5-4E76-88B2-F7FC3733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3761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7C23354-1922-4082-A6A8-3C1C8EAC26A0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D95DB07-76A5-4E76-88B2-F7FC3733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6999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6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0330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4985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121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478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23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492BE-C4E6-4517-8DA0-E56FDDD5E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B670C-8AF1-44FA-8660-783E4B27CD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3A1BC-566C-4269-B685-26C4AC628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9D6E806-824E-41C9-8D3A-2E5D3B8BCB4A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4DFB6B-BB99-4E36-AC48-2CC7B8F17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77AF69-81E7-402B-B436-1C70A767C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47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circle/>
      </p:transition>
    </mc:Choice>
    <mc:Fallback xmlns="">
      <p:transition spd="slow" advTm="41338">
        <p:circl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1208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0741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3160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1778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0520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ề bản chiếu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7549498"/>
      </p:ext>
    </p:extLst>
  </p:cSld>
  <p:clrMapOvr>
    <a:masterClrMapping/>
  </p:clrMapOvr>
  <p:transition spd="med">
    <p:wipe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9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5849600" y="9534527"/>
            <a:ext cx="1524000" cy="5492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37C07-B879-4AE6-88DA-A2D0AF2B47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36300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0B28-3DFB-4803-BB8A-63BCA2BA924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11D46-290A-48AC-A226-CC9B7FAEB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5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0B28-3DFB-4803-BB8A-63BCA2BA924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11D46-290A-48AC-A226-CC9B7FAEB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2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0B28-3DFB-4803-BB8A-63BCA2BA924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11D46-290A-48AC-A226-CC9B7FAEB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94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982DE-10B1-4082-875D-2BBD734EB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615553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BE3BE-E398-4A2B-B8C3-B79F853BC5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29FC3-CB4B-41BF-B155-2677B42576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7F8F2B-E362-45E2-B396-CFC8EB4F74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9D6E806-824E-41C9-8D3A-2E5D3B8BCB4A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FE8E6-1D28-4799-92E2-538B00F9A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1C9735-2415-4A35-97B0-3B7D3FAD0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50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circle/>
      </p:transition>
    </mc:Choice>
    <mc:Fallback xmlns="">
      <p:transition spd="slow" advTm="41338">
        <p:circl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0B28-3DFB-4803-BB8A-63BCA2BA924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11D46-290A-48AC-A226-CC9B7FAEB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28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0B28-3DFB-4803-BB8A-63BCA2BA924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11D46-290A-48AC-A226-CC9B7FAEB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7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0B28-3DFB-4803-BB8A-63BCA2BA924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11D46-290A-48AC-A226-CC9B7FAEB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8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0B28-3DFB-4803-BB8A-63BCA2BA924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11D46-290A-48AC-A226-CC9B7FAEB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81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0B28-3DFB-4803-BB8A-63BCA2BA924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11D46-290A-48AC-A226-CC9B7FAEB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25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0B28-3DFB-4803-BB8A-63BCA2BA924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11D46-290A-48AC-A226-CC9B7FAEB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71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0B28-3DFB-4803-BB8A-63BCA2BA924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11D46-290A-48AC-A226-CC9B7FAEB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32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0B28-3DFB-4803-BB8A-63BCA2BA924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11D46-290A-48AC-A226-CC9B7FAEB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41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4C968-1569-471A-A09E-26BBEF817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3683D-C799-4EE5-9D42-9362D9C5D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E86C35-7E50-41B8-863C-6DA7D7FE6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DD0A66-B78E-4F40-95DF-1FA0D49D7D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DBC4FF-08E2-4837-B335-529AE2AB38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EEBED0-D2D7-4417-B306-837209F71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9D6E806-824E-41C9-8D3A-2E5D3B8BCB4A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762310-7F3A-4E80-96D9-40C377BED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136530-96DF-41DC-A31C-770B8D04A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04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circle/>
      </p:transition>
    </mc:Choice>
    <mc:Fallback xmlns="">
      <p:transition spd="slow" advTm="41338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CD278-D095-4D41-8E72-19B52F12E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615553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BD0591-0175-4144-9CB8-C26C7CBBC4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9D6E806-824E-41C9-8D3A-2E5D3B8BCB4A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2C68B6-2E68-4513-8731-C3093623C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35A993-7865-4559-A295-FDE044356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0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circle/>
      </p:transition>
    </mc:Choice>
    <mc:Fallback xmlns="">
      <p:transition spd="slow" advTm="41338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011306-E80E-441B-B8D0-DE38E9DEE4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9D6E806-824E-41C9-8D3A-2E5D3B8BCB4A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23B839-D2DB-4DCF-9B12-F91126C1C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8D39CA-01E1-4C12-899B-8FEE58386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45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circle/>
      </p:transition>
    </mc:Choice>
    <mc:Fallback xmlns="">
      <p:transition spd="slow" advTm="41338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2B6C7-768F-47C9-B89D-8E2346397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624F3-B141-4011-9FD3-E51C98771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12BA4C-CA5B-4219-9622-93558AAEED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6DB210-35C4-4084-BFF3-9038B00CCA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9D6E806-824E-41C9-8D3A-2E5D3B8BCB4A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F15426-6DF9-4213-A601-D7B9EF811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652964-011A-4664-A30A-DAA6F1257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9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circle/>
      </p:transition>
    </mc:Choice>
    <mc:Fallback xmlns="">
      <p:transition spd="slow" advTm="41338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1CE8E-A834-4B5F-AE0D-4EC0F9426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CB4759-2AEC-4339-B329-F735180A99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41613B-4BB2-488D-8A73-7F75CEADA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931A0F-212A-4FDB-9B0E-F87E996D82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9D6E806-824E-41C9-8D3A-2E5D3B8BCB4A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841533-1595-48A7-93AE-5298BC62A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3F93AC-F598-4691-9A54-B4F1D5AAE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8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circle/>
      </p:transition>
    </mc:Choice>
    <mc:Fallback xmlns="">
      <p:transition spd="slow" advTm="41338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DF74D68-D43F-4776-B910-7F125481886A}"/>
              </a:ext>
            </a:extLst>
          </p:cNvPr>
          <p:cNvSpPr/>
          <p:nvPr userDrawn="1"/>
        </p:nvSpPr>
        <p:spPr>
          <a:xfrm>
            <a:off x="375007" y="238874"/>
            <a:ext cx="17537987" cy="9761822"/>
          </a:xfrm>
          <a:prstGeom prst="roundRect">
            <a:avLst>
              <a:gd name="adj" fmla="val 4948"/>
            </a:avLst>
          </a:prstGeom>
          <a:solidFill>
            <a:schemeClr val="bg1"/>
          </a:solidFill>
          <a:ln w="285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3244D0-8B49-48A4-90BF-6BFD06D0B87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8606058" y="7964906"/>
            <a:ext cx="2322095" cy="23220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94143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844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Tm="41338">
        <p:circle/>
      </p:transition>
    </mc:Choice>
    <mc:Fallback xmlns="">
      <p:transition spd="slow" advTm="41338">
        <p:circl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7CF1AB-D50F-4C60-A5AF-F3D0A27228E4}"/>
              </a:ext>
            </a:extLst>
          </p:cNvPr>
          <p:cNvSpPr/>
          <p:nvPr userDrawn="1"/>
        </p:nvSpPr>
        <p:spPr>
          <a:xfrm>
            <a:off x="164388" y="200347"/>
            <a:ext cx="17959227" cy="98631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88729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69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50B28-3DFB-4803-BB8A-63BCA2BA924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11D46-290A-48AC-A226-CC9B7FAEB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241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B3CDB5E-C925-43F8-B18A-3E5C47FDCACA}"/>
              </a:ext>
            </a:extLst>
          </p:cNvPr>
          <p:cNvSpPr/>
          <p:nvPr/>
        </p:nvSpPr>
        <p:spPr>
          <a:xfrm>
            <a:off x="5930553" y="1263072"/>
            <a:ext cx="12357447" cy="247779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r>
              <a:rPr lang="vi-VN" sz="7200" kern="0">
                <a:solidFill>
                  <a:srgbClr val="00B050"/>
                </a:solidFill>
                <a:latin typeface="#9Slide07 Koni" pitchFamily="2" charset="0"/>
              </a:rPr>
              <a:t>Chào mừng  </a:t>
            </a:r>
            <a:endParaRPr lang="en-US" sz="7200" kern="0">
              <a:solidFill>
                <a:srgbClr val="00B050"/>
              </a:solidFill>
              <a:latin typeface="#9Slide07 Koni" pitchFamily="2" charset="0"/>
            </a:endParaRPr>
          </a:p>
          <a:p>
            <a:pPr algn="ctr" defTabSz="1371600">
              <a:defRPr/>
            </a:pPr>
            <a:r>
              <a:rPr lang="en-US" sz="7200" kern="0">
                <a:solidFill>
                  <a:srgbClr val="00B050"/>
                </a:solidFill>
                <a:latin typeface="#9Slide07 Koni" pitchFamily="2" charset="0"/>
              </a:rPr>
              <a:t>các em </a:t>
            </a:r>
            <a:r>
              <a:rPr lang="vi-VN" sz="7200" kern="0">
                <a:solidFill>
                  <a:srgbClr val="00B050"/>
                </a:solidFill>
                <a:latin typeface="#9Slide07 Koni" pitchFamily="2" charset="0"/>
              </a:rPr>
              <a:t>đến với </a:t>
            </a:r>
            <a:endParaRPr lang="en-US" sz="7200" kern="0">
              <a:solidFill>
                <a:srgbClr val="00B050"/>
              </a:solidFill>
              <a:latin typeface="#9Slide07 Koni" pitchFamily="2" charset="0"/>
            </a:endParaRPr>
          </a:p>
          <a:p>
            <a:pPr algn="ctr" defTabSz="1371600">
              <a:defRPr/>
            </a:pPr>
            <a:r>
              <a:rPr lang="vi-VN" sz="7200" kern="0">
                <a:solidFill>
                  <a:srgbClr val="00B050"/>
                </a:solidFill>
                <a:latin typeface="#9Slide07 Koni" pitchFamily="2" charset="0"/>
              </a:rPr>
              <a:t>tiết học Địa lí</a:t>
            </a:r>
            <a:endParaRPr lang="en-US" sz="6600" kern="0">
              <a:solidFill>
                <a:srgbClr val="00B050"/>
              </a:solidFill>
              <a:latin typeface="#9Slide07 Koni" pitchFamily="2" charset="0"/>
            </a:endParaRPr>
          </a:p>
        </p:txBody>
      </p:sp>
      <p:sp>
        <p:nvSpPr>
          <p:cNvPr id="26" name="Heart 25">
            <a:extLst>
              <a:ext uri="{FF2B5EF4-FFF2-40B4-BE49-F238E27FC236}">
                <a16:creationId xmlns:a16="http://schemas.microsoft.com/office/drawing/2014/main" id="{249BAED0-0E94-499B-B1D1-5C4DCB66C071}"/>
              </a:ext>
            </a:extLst>
          </p:cNvPr>
          <p:cNvSpPr/>
          <p:nvPr/>
        </p:nvSpPr>
        <p:spPr>
          <a:xfrm>
            <a:off x="11212468" y="6362700"/>
            <a:ext cx="4114800" cy="3190755"/>
          </a:xfrm>
          <a:prstGeom prst="heart">
            <a:avLst/>
          </a:prstGeom>
          <a:solidFill>
            <a:srgbClr val="FF006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r>
              <a:rPr lang="vi-VN" sz="5400" b="1" kern="0">
                <a:solidFill>
                  <a:prstClr val="white"/>
                </a:solidFill>
                <a:latin typeface="#9Slide07 Altus" pitchFamily="2" charset="0"/>
              </a:rPr>
              <a:t>Yêu Địa lí</a:t>
            </a:r>
          </a:p>
        </p:txBody>
      </p:sp>
      <p:sp>
        <p:nvSpPr>
          <p:cNvPr id="28" name="Heart 27">
            <a:extLst>
              <a:ext uri="{FF2B5EF4-FFF2-40B4-BE49-F238E27FC236}">
                <a16:creationId xmlns:a16="http://schemas.microsoft.com/office/drawing/2014/main" id="{C05E51FC-9373-4B63-AB2D-005EBE228608}"/>
              </a:ext>
            </a:extLst>
          </p:cNvPr>
          <p:cNvSpPr/>
          <p:nvPr/>
        </p:nvSpPr>
        <p:spPr>
          <a:xfrm>
            <a:off x="15087600" y="5487644"/>
            <a:ext cx="1050969" cy="1080135"/>
          </a:xfrm>
          <a:prstGeom prst="heart">
            <a:avLst/>
          </a:prstGeom>
          <a:solidFill>
            <a:srgbClr val="FF006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endParaRPr lang="en-US" sz="4800" b="1" kern="0">
              <a:solidFill>
                <a:prstClr val="white"/>
              </a:solidFill>
              <a:latin typeface="#9Slide07 Altus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7C593-D039-42C8-A475-E1AA73480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635085"/>
            <a:ext cx="6948721" cy="694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30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D76047BB-5321-4EAB-879F-5B24A6936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52500"/>
            <a:ext cx="8077200" cy="8077200"/>
          </a:xfrm>
          <a:prstGeom prst="rect">
            <a:avLst/>
          </a:prstGeom>
        </p:spPr>
      </p:pic>
      <p:pic>
        <p:nvPicPr>
          <p:cNvPr id="2050" name="Picture 2" descr="Stacy Gallagher - Glenwood Elementary School">
            <a:extLst>
              <a:ext uri="{FF2B5EF4-FFF2-40B4-BE49-F238E27FC236}">
                <a16:creationId xmlns:a16="http://schemas.microsoft.com/office/drawing/2014/main" id="{A6441D61-A59B-47EC-BD98-B0660BE7D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76657" y="952500"/>
            <a:ext cx="7221983" cy="321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194BEC5B-0CE8-4532-8F99-FFFB6DF43EEA}"/>
              </a:ext>
            </a:extLst>
          </p:cNvPr>
          <p:cNvSpPr/>
          <p:nvPr/>
        </p:nvSpPr>
        <p:spPr>
          <a:xfrm>
            <a:off x="9994612" y="5905500"/>
            <a:ext cx="6397497" cy="29859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Làm bài trong vở bài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Tìm hiểu bài mới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5 Claudi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62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23F308E6-6D5F-4F59-9749-0D9229EA96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966" b="-3"/>
          <a:stretch/>
        </p:blipFill>
        <p:spPr>
          <a:xfrm>
            <a:off x="748425" y="1037344"/>
            <a:ext cx="5123655" cy="82123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67F2C9-D250-4DEE-8D68-DD0B89BDAF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26" r="23623" b="-1"/>
          <a:stretch/>
        </p:blipFill>
        <p:spPr>
          <a:xfrm>
            <a:off x="6598451" y="4595732"/>
            <a:ext cx="5091099" cy="48486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54E3E6-F838-47A6-AA00-138F0010C6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66" r="8181" b="-1"/>
          <a:stretch/>
        </p:blipFill>
        <p:spPr>
          <a:xfrm>
            <a:off x="11939600" y="4595733"/>
            <a:ext cx="5091101" cy="489295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061D04-6638-465D-B3F7-EA3EF65F1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137160" tIns="68580" rIns="137160" bIns="68580" rtlCol="0" anchor="ctr">
            <a:normAutofit/>
          </a:bodyPr>
          <a:lstStyle/>
          <a:p>
            <a:pPr algn="r" defTabSz="1371600">
              <a:spcAft>
                <a:spcPts val="900"/>
              </a:spcAft>
              <a:defRPr/>
            </a:pPr>
            <a:fld id="{CA4A44FA-6A53-4DB3-A14D-917DE3D34585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pPr algn="r" defTabSz="1371600">
                <a:spcAft>
                  <a:spcPts val="900"/>
                </a:spcAft>
                <a:defRPr/>
              </a:pPr>
              <a:t>2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CE647A-D82C-47F7-8347-D62CFDAC8B95}"/>
              </a:ext>
            </a:extLst>
          </p:cNvPr>
          <p:cNvSpPr/>
          <p:nvPr/>
        </p:nvSpPr>
        <p:spPr>
          <a:xfrm>
            <a:off x="10387492" y="719945"/>
            <a:ext cx="1464017" cy="23477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38F13F-06B1-4886-B4C6-815931DB64FF}"/>
              </a:ext>
            </a:extLst>
          </p:cNvPr>
          <p:cNvCxnSpPr/>
          <p:nvPr/>
        </p:nvCxnSpPr>
        <p:spPr>
          <a:xfrm>
            <a:off x="10027147" y="1464816"/>
            <a:ext cx="3648722" cy="0"/>
          </a:xfrm>
          <a:prstGeom prst="line">
            <a:avLst/>
          </a:prstGeom>
          <a:ln w="38100">
            <a:solidFill>
              <a:schemeClr val="bg2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Hộp Văn bản 2">
            <a:extLst>
              <a:ext uri="{FF2B5EF4-FFF2-40B4-BE49-F238E27FC236}">
                <a16:creationId xmlns:a16="http://schemas.microsoft.com/office/drawing/2014/main" id="{59DFC5BB-67D1-4178-BE3D-032F3436765D}"/>
              </a:ext>
            </a:extLst>
          </p:cNvPr>
          <p:cNvSpPr txBox="1"/>
          <p:nvPr/>
        </p:nvSpPr>
        <p:spPr>
          <a:xfrm>
            <a:off x="6533181" y="969399"/>
            <a:ext cx="10515600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FF282D"/>
                </a:solidFill>
                <a:latin typeface="#9Slide01 Tieu de ngan" panose="00000700000000000000" pitchFamily="2" charset="0"/>
                <a:cs typeface="#9Slide03 Arima Madurai Black" panose="00000A00000000000000" pitchFamily="2" charset="0"/>
              </a:rPr>
              <a:t>BÀI </a:t>
            </a:r>
            <a:r>
              <a:rPr lang="vi-VN" sz="6000">
                <a:solidFill>
                  <a:srgbClr val="FF282D"/>
                </a:solidFill>
                <a:latin typeface="#9Slide01 Tieu de ngan" panose="00000700000000000000" pitchFamily="2" charset="0"/>
                <a:cs typeface="#9Slide03 Arima Madurai Black" panose="00000A00000000000000" pitchFamily="2" charset="0"/>
              </a:rPr>
              <a:t>1</a:t>
            </a:r>
            <a:endParaRPr lang="en-US" sz="6000">
              <a:solidFill>
                <a:srgbClr val="FF282D"/>
              </a:solidFill>
              <a:latin typeface="#9Slide01 Tieu de ngan" panose="00000700000000000000" pitchFamily="2" charset="0"/>
              <a:cs typeface="#9Slide03 Arima Madurai Black" panose="00000A00000000000000" pitchFamily="2" charset="0"/>
            </a:endParaRPr>
          </a:p>
          <a:p>
            <a:pPr algn="ctr"/>
            <a:r>
              <a:rPr lang="en-US" sz="6000">
                <a:solidFill>
                  <a:srgbClr val="002060"/>
                </a:solidFill>
                <a:latin typeface="#9Slide07 Crocante" panose="02000000000000000000" pitchFamily="2" charset="0"/>
                <a:cs typeface="#9Slide03 Arima Madurai Black" panose="00000A00000000000000" pitchFamily="2" charset="0"/>
              </a:rPr>
              <a:t>Vị trí địa lí và phạm vi </a:t>
            </a:r>
          </a:p>
          <a:p>
            <a:pPr algn="ctr"/>
            <a:r>
              <a:rPr lang="en-US" sz="6000">
                <a:solidFill>
                  <a:srgbClr val="002060"/>
                </a:solidFill>
                <a:latin typeface="#9Slide07 Crocante" panose="02000000000000000000" pitchFamily="2" charset="0"/>
                <a:cs typeface="#9Slide03 Arima Madurai Black" panose="00000A00000000000000" pitchFamily="2" charset="0"/>
              </a:rPr>
              <a:t>lãnh thổ Việt Nam</a:t>
            </a:r>
          </a:p>
        </p:txBody>
      </p:sp>
    </p:spTree>
    <p:extLst>
      <p:ext uri="{BB962C8B-B14F-4D97-AF65-F5344CB8AC3E}">
        <p14:creationId xmlns:p14="http://schemas.microsoft.com/office/powerpoint/2010/main" val="1037462313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D7A0B21-9754-46EF-9533-424A99082CF9}"/>
              </a:ext>
            </a:extLst>
          </p:cNvPr>
          <p:cNvGrpSpPr/>
          <p:nvPr/>
        </p:nvGrpSpPr>
        <p:grpSpPr>
          <a:xfrm>
            <a:off x="7279268" y="2240548"/>
            <a:ext cx="10245453" cy="1243262"/>
            <a:chOff x="4525547" y="1258031"/>
            <a:chExt cx="5851630" cy="787301"/>
          </a:xfrm>
          <a:solidFill>
            <a:srgbClr val="009900"/>
          </a:solidFill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6F7ADC3-AC55-4BFD-BD43-CAF79FD77CB5}"/>
                </a:ext>
              </a:extLst>
            </p:cNvPr>
            <p:cNvSpPr/>
            <p:nvPr/>
          </p:nvSpPr>
          <p:spPr>
            <a:xfrm>
              <a:off x="5344613" y="1336804"/>
              <a:ext cx="5032564" cy="646331"/>
            </a:xfrm>
            <a:prstGeom prst="roundRect">
              <a:avLst>
                <a:gd name="adj" fmla="val 39005"/>
              </a:avLst>
            </a:prstGeom>
            <a:grpFill/>
            <a:ln w="19050">
              <a:solidFill>
                <a:srgbClr val="3A668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Freeform 367">
              <a:extLst>
                <a:ext uri="{FF2B5EF4-FFF2-40B4-BE49-F238E27FC236}">
                  <a16:creationId xmlns:a16="http://schemas.microsoft.com/office/drawing/2014/main" id="{EF089555-58DB-4D8F-A7F5-992293D9B9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5547" y="1258031"/>
              <a:ext cx="791664" cy="787301"/>
            </a:xfrm>
            <a:custGeom>
              <a:avLst/>
              <a:gdLst>
                <a:gd name="T0" fmla="*/ 1600 w 1601"/>
                <a:gd name="T1" fmla="*/ 799 h 1591"/>
                <a:gd name="T2" fmla="*/ 1600 w 1601"/>
                <a:gd name="T3" fmla="*/ 799 h 1591"/>
                <a:gd name="T4" fmla="*/ 800 w 1601"/>
                <a:gd name="T5" fmla="*/ 1590 h 1591"/>
                <a:gd name="T6" fmla="*/ 0 w 1601"/>
                <a:gd name="T7" fmla="*/ 799 h 1591"/>
                <a:gd name="T8" fmla="*/ 800 w 1601"/>
                <a:gd name="T9" fmla="*/ 0 h 1591"/>
                <a:gd name="T10" fmla="*/ 1600 w 1601"/>
                <a:gd name="T11" fmla="*/ 799 h 1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1" h="1591">
                  <a:moveTo>
                    <a:pt x="1600" y="799"/>
                  </a:moveTo>
                  <a:lnTo>
                    <a:pt x="1600" y="799"/>
                  </a:lnTo>
                  <a:cubicBezTo>
                    <a:pt x="1600" y="1239"/>
                    <a:pt x="1240" y="1590"/>
                    <a:pt x="800" y="1590"/>
                  </a:cubicBezTo>
                  <a:cubicBezTo>
                    <a:pt x="361" y="1590"/>
                    <a:pt x="0" y="1239"/>
                    <a:pt x="0" y="799"/>
                  </a:cubicBezTo>
                  <a:cubicBezTo>
                    <a:pt x="0" y="351"/>
                    <a:pt x="361" y="0"/>
                    <a:pt x="800" y="0"/>
                  </a:cubicBezTo>
                  <a:cubicBezTo>
                    <a:pt x="1240" y="0"/>
                    <a:pt x="1600" y="351"/>
                    <a:pt x="1600" y="799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685800">
                <a:buClr>
                  <a:srgbClr val="000000"/>
                </a:buClr>
                <a:defRPr/>
              </a:pPr>
              <a:r>
                <a:rPr lang="es-MX" sz="7200" kern="0">
                  <a:solidFill>
                    <a:schemeClr val="bg1"/>
                  </a:solidFill>
                  <a:latin typeface="#9Slide07 Crocante" panose="02000000000000000000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89" name="Hộp Văn bản 85">
              <a:extLst>
                <a:ext uri="{FF2B5EF4-FFF2-40B4-BE49-F238E27FC236}">
                  <a16:creationId xmlns:a16="http://schemas.microsoft.com/office/drawing/2014/main" id="{7F417419-189A-4838-A03D-B3C8E8C63762}"/>
                </a:ext>
              </a:extLst>
            </p:cNvPr>
            <p:cNvSpPr txBox="1"/>
            <p:nvPr/>
          </p:nvSpPr>
          <p:spPr>
            <a:xfrm>
              <a:off x="5537916" y="1391087"/>
              <a:ext cx="1428435" cy="58470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defTabSz="1371600">
                <a:defRPr/>
              </a:pPr>
              <a:r>
                <a:rPr lang="vi-VN" sz="5400">
                  <a:solidFill>
                    <a:schemeClr val="bg1"/>
                  </a:solidFill>
                  <a:latin typeface="#9Slide05 SVNCiao Bella" pitchFamily="2" charset="0"/>
                </a:rPr>
                <a:t>Vị trí </a:t>
              </a:r>
              <a:r>
                <a:rPr lang="en-US" sz="5400">
                  <a:solidFill>
                    <a:schemeClr val="bg1"/>
                  </a:solidFill>
                  <a:latin typeface="#9Slide05 SVNCiao Bella" pitchFamily="2" charset="0"/>
                </a:rPr>
                <a:t>địa lí</a:t>
              </a:r>
            </a:p>
          </p:txBody>
        </p:sp>
      </p:grpSp>
      <p:sp>
        <p:nvSpPr>
          <p:cNvPr id="5" name="Freeform 366">
            <a:extLst>
              <a:ext uri="{FF2B5EF4-FFF2-40B4-BE49-F238E27FC236}">
                <a16:creationId xmlns:a16="http://schemas.microsoft.com/office/drawing/2014/main" id="{7BE77CDD-9B7B-4AD8-8B53-F2C53D2BE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7290" y="1984391"/>
            <a:ext cx="2914760" cy="6323495"/>
          </a:xfrm>
          <a:custGeom>
            <a:avLst/>
            <a:gdLst>
              <a:gd name="T0" fmla="*/ 3928 w 3929"/>
              <a:gd name="T1" fmla="*/ 0 h 8524"/>
              <a:gd name="T2" fmla="*/ 3928 w 3929"/>
              <a:gd name="T3" fmla="*/ 0 h 8524"/>
              <a:gd name="T4" fmla="*/ 922 w 3929"/>
              <a:gd name="T5" fmla="*/ 0 h 8524"/>
              <a:gd name="T6" fmla="*/ 0 w 3929"/>
              <a:gd name="T7" fmla="*/ 922 h 8524"/>
              <a:gd name="T8" fmla="*/ 0 w 3929"/>
              <a:gd name="T9" fmla="*/ 7592 h 8524"/>
              <a:gd name="T10" fmla="*/ 922 w 3929"/>
              <a:gd name="T11" fmla="*/ 8523 h 8524"/>
              <a:gd name="T12" fmla="*/ 3928 w 3929"/>
              <a:gd name="T13" fmla="*/ 8523 h 85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29" h="8524">
                <a:moveTo>
                  <a:pt x="3928" y="0"/>
                </a:moveTo>
                <a:lnTo>
                  <a:pt x="3928" y="0"/>
                </a:lnTo>
                <a:cubicBezTo>
                  <a:pt x="922" y="0"/>
                  <a:pt x="922" y="0"/>
                  <a:pt x="922" y="0"/>
                </a:cubicBezTo>
                <a:cubicBezTo>
                  <a:pt x="413" y="0"/>
                  <a:pt x="0" y="413"/>
                  <a:pt x="0" y="922"/>
                </a:cubicBezTo>
                <a:cubicBezTo>
                  <a:pt x="0" y="7592"/>
                  <a:pt x="0" y="7592"/>
                  <a:pt x="0" y="7592"/>
                </a:cubicBezTo>
                <a:cubicBezTo>
                  <a:pt x="0" y="8110"/>
                  <a:pt x="413" y="8523"/>
                  <a:pt x="922" y="8523"/>
                </a:cubicBezTo>
                <a:cubicBezTo>
                  <a:pt x="3928" y="8523"/>
                  <a:pt x="3928" y="8523"/>
                  <a:pt x="3928" y="8523"/>
                </a:cubicBezTo>
              </a:path>
            </a:pathLst>
          </a:custGeom>
          <a:noFill/>
          <a:ln w="12600" cap="flat">
            <a:solidFill>
              <a:srgbClr val="FE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>
              <a:buClr>
                <a:srgbClr val="000000"/>
              </a:buClr>
              <a:defRPr/>
            </a:pPr>
            <a:endParaRPr lang="es-MX" sz="1050" kern="0">
              <a:solidFill>
                <a:prstClr val="black">
                  <a:lumMod val="85000"/>
                  <a:lumOff val="15000"/>
                </a:prstClr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29FF8ED1-9DE2-4A23-A34F-D5C4051513DE}"/>
              </a:ext>
            </a:extLst>
          </p:cNvPr>
          <p:cNvGrpSpPr/>
          <p:nvPr/>
        </p:nvGrpSpPr>
        <p:grpSpPr>
          <a:xfrm>
            <a:off x="5306539" y="507701"/>
            <a:ext cx="7490513" cy="1271921"/>
            <a:chOff x="4029066" y="-212959"/>
            <a:chExt cx="4993675" cy="847947"/>
          </a:xfrm>
        </p:grpSpPr>
        <p:sp>
          <p:nvSpPr>
            <p:cNvPr id="120" name="Hộp Văn bản 119">
              <a:extLst>
                <a:ext uri="{FF2B5EF4-FFF2-40B4-BE49-F238E27FC236}">
                  <a16:creationId xmlns:a16="http://schemas.microsoft.com/office/drawing/2014/main" id="{040BBF37-1AF4-46D0-A7F3-3B4ECCC56098}"/>
                </a:ext>
              </a:extLst>
            </p:cNvPr>
            <p:cNvSpPr txBox="1"/>
            <p:nvPr/>
          </p:nvSpPr>
          <p:spPr>
            <a:xfrm>
              <a:off x="4117020" y="-212959"/>
              <a:ext cx="4817772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>
                <a:defRPr/>
              </a:pPr>
              <a:r>
                <a:rPr lang="en-US" sz="7200">
                  <a:solidFill>
                    <a:srgbClr val="00B050"/>
                  </a:solidFill>
                  <a:latin typeface="#9Slide07 Crocante" panose="02000000000000000000" pitchFamily="2" charset="0"/>
                </a:rPr>
                <a:t>Nội dung CHÍNH</a:t>
              </a:r>
            </a:p>
          </p:txBody>
        </p:sp>
        <p:cxnSp>
          <p:nvCxnSpPr>
            <p:cNvPr id="23" name="Đường nối Thẳng 22">
              <a:extLst>
                <a:ext uri="{FF2B5EF4-FFF2-40B4-BE49-F238E27FC236}">
                  <a16:creationId xmlns:a16="http://schemas.microsoft.com/office/drawing/2014/main" id="{D8FE23F2-EA9B-451D-839D-C391F299D0BA}"/>
                </a:ext>
              </a:extLst>
            </p:cNvPr>
            <p:cNvCxnSpPr>
              <a:cxnSpLocks/>
            </p:cNvCxnSpPr>
            <p:nvPr/>
          </p:nvCxnSpPr>
          <p:spPr>
            <a:xfrm>
              <a:off x="4029066" y="634988"/>
              <a:ext cx="4993675" cy="0"/>
            </a:xfrm>
            <a:prstGeom prst="line">
              <a:avLst/>
            </a:prstGeom>
            <a:ln w="38100">
              <a:solidFill>
                <a:srgbClr val="EB1C2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6834CDC-B6E2-4BB8-A5A7-6F02A6D6182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3826" y="2352649"/>
            <a:ext cx="5682015" cy="6969935"/>
          </a:xfrm>
          <a:prstGeom prst="rect">
            <a:avLst/>
          </a:prstGeom>
        </p:spPr>
      </p:pic>
      <p:pic>
        <p:nvPicPr>
          <p:cNvPr id="1026" name="Picture 2" descr="Biên giới lãnh thổ - Trang chủ">
            <a:extLst>
              <a:ext uri="{FF2B5EF4-FFF2-40B4-BE49-F238E27FC236}">
                <a16:creationId xmlns:a16="http://schemas.microsoft.com/office/drawing/2014/main" id="{7BBC9FE1-1D8A-4C4F-ABBD-B420C174A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6707" y="8684053"/>
            <a:ext cx="970907" cy="129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D24E49-9D38-4DEF-8255-48D9348A3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8200" y="8967138"/>
            <a:ext cx="2151344" cy="973668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66E21B9F-96B6-4A8D-B2C9-1E3BED727103}"/>
              </a:ext>
            </a:extLst>
          </p:cNvPr>
          <p:cNvGrpSpPr/>
          <p:nvPr/>
        </p:nvGrpSpPr>
        <p:grpSpPr>
          <a:xfrm>
            <a:off x="7279268" y="5656667"/>
            <a:ext cx="10191476" cy="2927256"/>
            <a:chOff x="4336222" y="3118332"/>
            <a:chExt cx="7954423" cy="1951504"/>
          </a:xfrm>
          <a:solidFill>
            <a:srgbClr val="009900"/>
          </a:solidFill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99CF4C00-A069-4FBD-86F2-F5C9E32BFDE9}"/>
                </a:ext>
              </a:extLst>
            </p:cNvPr>
            <p:cNvSpPr/>
            <p:nvPr/>
          </p:nvSpPr>
          <p:spPr>
            <a:xfrm>
              <a:off x="5366527" y="3118332"/>
              <a:ext cx="6924118" cy="1951504"/>
            </a:xfrm>
            <a:prstGeom prst="roundRect">
              <a:avLst>
                <a:gd name="adj" fmla="val 39005"/>
              </a:avLst>
            </a:prstGeom>
            <a:grpFill/>
            <a:ln w="19050">
              <a:solidFill>
                <a:srgbClr val="3A668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50" name="Hộp Văn bản 86">
              <a:extLst>
                <a:ext uri="{FF2B5EF4-FFF2-40B4-BE49-F238E27FC236}">
                  <a16:creationId xmlns:a16="http://schemas.microsoft.com/office/drawing/2014/main" id="{8525C6D8-AE2C-41FC-AA8D-97FD0BCE6D18}"/>
                </a:ext>
              </a:extLst>
            </p:cNvPr>
            <p:cNvSpPr txBox="1"/>
            <p:nvPr/>
          </p:nvSpPr>
          <p:spPr>
            <a:xfrm>
              <a:off x="6027495" y="3185085"/>
              <a:ext cx="5691953" cy="172354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5400">
                  <a:solidFill>
                    <a:schemeClr val="bg1"/>
                  </a:solidFill>
                  <a:latin typeface="#9Slide05 SVNCiao Bella" pitchFamily="2" charset="0"/>
                </a:rPr>
                <a:t>Ánh hưỏng của vị trí địa lí và phạm vi lãnh thổ đối với sự hình thành đặc điểm địa lí tự nhiên </a:t>
              </a:r>
              <a:r>
                <a:rPr lang="en-US" sz="5400">
                  <a:solidFill>
                    <a:schemeClr val="bg1"/>
                  </a:solidFill>
                  <a:latin typeface="#9Slide05 SVNCiao Bella" pitchFamily="2" charset="0"/>
                </a:rPr>
                <a:t>VN.</a:t>
              </a:r>
            </a:p>
          </p:txBody>
        </p:sp>
        <p:sp>
          <p:nvSpPr>
            <p:cNvPr id="51" name="Freeform 367">
              <a:extLst>
                <a:ext uri="{FF2B5EF4-FFF2-40B4-BE49-F238E27FC236}">
                  <a16:creationId xmlns:a16="http://schemas.microsoft.com/office/drawing/2014/main" id="{DC0FDC40-415E-4F00-BC55-ECA70479AA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6222" y="3728187"/>
              <a:ext cx="918215" cy="668121"/>
            </a:xfrm>
            <a:custGeom>
              <a:avLst/>
              <a:gdLst>
                <a:gd name="T0" fmla="*/ 1600 w 1601"/>
                <a:gd name="T1" fmla="*/ 799 h 1591"/>
                <a:gd name="T2" fmla="*/ 1600 w 1601"/>
                <a:gd name="T3" fmla="*/ 799 h 1591"/>
                <a:gd name="T4" fmla="*/ 800 w 1601"/>
                <a:gd name="T5" fmla="*/ 1590 h 1591"/>
                <a:gd name="T6" fmla="*/ 0 w 1601"/>
                <a:gd name="T7" fmla="*/ 799 h 1591"/>
                <a:gd name="T8" fmla="*/ 800 w 1601"/>
                <a:gd name="T9" fmla="*/ 0 h 1591"/>
                <a:gd name="T10" fmla="*/ 1600 w 1601"/>
                <a:gd name="T11" fmla="*/ 799 h 1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1" h="1591">
                  <a:moveTo>
                    <a:pt x="1600" y="799"/>
                  </a:moveTo>
                  <a:lnTo>
                    <a:pt x="1600" y="799"/>
                  </a:lnTo>
                  <a:cubicBezTo>
                    <a:pt x="1600" y="1239"/>
                    <a:pt x="1240" y="1590"/>
                    <a:pt x="800" y="1590"/>
                  </a:cubicBezTo>
                  <a:cubicBezTo>
                    <a:pt x="361" y="1590"/>
                    <a:pt x="0" y="1239"/>
                    <a:pt x="0" y="799"/>
                  </a:cubicBezTo>
                  <a:cubicBezTo>
                    <a:pt x="0" y="351"/>
                    <a:pt x="361" y="0"/>
                    <a:pt x="800" y="0"/>
                  </a:cubicBezTo>
                  <a:cubicBezTo>
                    <a:pt x="1240" y="0"/>
                    <a:pt x="1600" y="351"/>
                    <a:pt x="1600" y="799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685800">
                <a:buClr>
                  <a:srgbClr val="000000"/>
                </a:buClr>
                <a:defRPr/>
              </a:pPr>
              <a:r>
                <a:rPr lang="es-MX" sz="7200" kern="0">
                  <a:solidFill>
                    <a:schemeClr val="bg1"/>
                  </a:solidFill>
                  <a:latin typeface="#9Slide07 Crocante" panose="02000000000000000000" pitchFamily="2" charset="0"/>
                  <a:cs typeface="Arial"/>
                  <a:sym typeface="Arial"/>
                </a:rPr>
                <a:t>3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F88107D-FA86-49DD-9CAD-3E67DBF98F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19544" y="8835750"/>
            <a:ext cx="1169439" cy="97366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47CFD8A4-AE57-4374-8F25-062505E21905}"/>
              </a:ext>
            </a:extLst>
          </p:cNvPr>
          <p:cNvGrpSpPr/>
          <p:nvPr/>
        </p:nvGrpSpPr>
        <p:grpSpPr>
          <a:xfrm>
            <a:off x="8709161" y="3940835"/>
            <a:ext cx="8761583" cy="1180952"/>
            <a:chOff x="4558036" y="3026815"/>
            <a:chExt cx="5841055" cy="787301"/>
          </a:xfrm>
          <a:solidFill>
            <a:srgbClr val="009900"/>
          </a:solidFill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42F0DC6C-1499-41C9-81F2-4C149C29140E}"/>
                </a:ext>
              </a:extLst>
            </p:cNvPr>
            <p:cNvSpPr/>
            <p:nvPr/>
          </p:nvSpPr>
          <p:spPr>
            <a:xfrm>
              <a:off x="5366527" y="3118332"/>
              <a:ext cx="5032564" cy="646331"/>
            </a:xfrm>
            <a:prstGeom prst="roundRect">
              <a:avLst>
                <a:gd name="adj" fmla="val 39005"/>
              </a:avLst>
            </a:prstGeom>
            <a:grpFill/>
            <a:ln w="19050">
              <a:solidFill>
                <a:srgbClr val="3A668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32" name="Hộp Văn bản 86">
              <a:extLst>
                <a:ext uri="{FF2B5EF4-FFF2-40B4-BE49-F238E27FC236}">
                  <a16:creationId xmlns:a16="http://schemas.microsoft.com/office/drawing/2014/main" id="{2F17E9FC-4D9F-428E-937F-D5031C13C8D6}"/>
                </a:ext>
              </a:extLst>
            </p:cNvPr>
            <p:cNvSpPr txBox="1"/>
            <p:nvPr/>
          </p:nvSpPr>
          <p:spPr>
            <a:xfrm>
              <a:off x="5810767" y="3123395"/>
              <a:ext cx="2398307" cy="61555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defTabSz="1371600">
                <a:defRPr/>
              </a:pPr>
              <a:r>
                <a:rPr lang="en-US" sz="5400">
                  <a:solidFill>
                    <a:schemeClr val="bg1"/>
                  </a:solidFill>
                  <a:latin typeface="#9Slide05 SVNCiao Bella" pitchFamily="2" charset="0"/>
                </a:rPr>
                <a:t>Phạm vi </a:t>
              </a:r>
              <a:r>
                <a:rPr lang="vi-VN" sz="5400">
                  <a:solidFill>
                    <a:schemeClr val="bg1"/>
                  </a:solidFill>
                  <a:latin typeface="#9Slide05 SVNCiao Bella" pitchFamily="2" charset="0"/>
                </a:rPr>
                <a:t>lãnh thổ</a:t>
              </a:r>
              <a:endParaRPr lang="en-US" sz="5400">
                <a:solidFill>
                  <a:schemeClr val="bg1"/>
                </a:solidFill>
                <a:latin typeface="#9Slide05 SVNCiao Bella" pitchFamily="2" charset="0"/>
              </a:endParaRPr>
            </a:p>
          </p:txBody>
        </p:sp>
        <p:sp>
          <p:nvSpPr>
            <p:cNvPr id="33" name="Freeform 367">
              <a:extLst>
                <a:ext uri="{FF2B5EF4-FFF2-40B4-BE49-F238E27FC236}">
                  <a16:creationId xmlns:a16="http://schemas.microsoft.com/office/drawing/2014/main" id="{C64BA1D9-43B3-4121-BB10-1CAF1A5DC1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8036" y="3026815"/>
              <a:ext cx="791664" cy="787301"/>
            </a:xfrm>
            <a:custGeom>
              <a:avLst/>
              <a:gdLst>
                <a:gd name="T0" fmla="*/ 1600 w 1601"/>
                <a:gd name="T1" fmla="*/ 799 h 1591"/>
                <a:gd name="T2" fmla="*/ 1600 w 1601"/>
                <a:gd name="T3" fmla="*/ 799 h 1591"/>
                <a:gd name="T4" fmla="*/ 800 w 1601"/>
                <a:gd name="T5" fmla="*/ 1590 h 1591"/>
                <a:gd name="T6" fmla="*/ 0 w 1601"/>
                <a:gd name="T7" fmla="*/ 799 h 1591"/>
                <a:gd name="T8" fmla="*/ 800 w 1601"/>
                <a:gd name="T9" fmla="*/ 0 h 1591"/>
                <a:gd name="T10" fmla="*/ 1600 w 1601"/>
                <a:gd name="T11" fmla="*/ 799 h 1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1" h="1591">
                  <a:moveTo>
                    <a:pt x="1600" y="799"/>
                  </a:moveTo>
                  <a:lnTo>
                    <a:pt x="1600" y="799"/>
                  </a:lnTo>
                  <a:cubicBezTo>
                    <a:pt x="1600" y="1239"/>
                    <a:pt x="1240" y="1590"/>
                    <a:pt x="800" y="1590"/>
                  </a:cubicBezTo>
                  <a:cubicBezTo>
                    <a:pt x="361" y="1590"/>
                    <a:pt x="0" y="1239"/>
                    <a:pt x="0" y="799"/>
                  </a:cubicBezTo>
                  <a:cubicBezTo>
                    <a:pt x="0" y="351"/>
                    <a:pt x="361" y="0"/>
                    <a:pt x="800" y="0"/>
                  </a:cubicBezTo>
                  <a:cubicBezTo>
                    <a:pt x="1240" y="0"/>
                    <a:pt x="1600" y="351"/>
                    <a:pt x="1600" y="799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685800">
                <a:buClr>
                  <a:srgbClr val="000000"/>
                </a:buClr>
                <a:defRPr/>
              </a:pPr>
              <a:r>
                <a:rPr lang="es-MX" sz="7200" kern="0">
                  <a:solidFill>
                    <a:schemeClr val="bg1"/>
                  </a:solidFill>
                  <a:latin typeface="#9Slide07 Crocante" panose="02000000000000000000" pitchFamily="2" charset="0"/>
                  <a:cs typeface="Arial"/>
                  <a:sym typeface="Arial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36265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D755C44-FC14-46AD-8FFA-ECE2903D2ECC}"/>
              </a:ext>
            </a:extLst>
          </p:cNvPr>
          <p:cNvSpPr txBox="1"/>
          <p:nvPr/>
        </p:nvSpPr>
        <p:spPr>
          <a:xfrm>
            <a:off x="800100" y="2628901"/>
            <a:ext cx="5486400" cy="3046988"/>
          </a:xfrm>
          <a:prstGeom prst="rect">
            <a:avLst/>
          </a:prstGeom>
          <a:noFill/>
          <a:ln w="38100">
            <a:solidFill>
              <a:srgbClr val="FF0066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80368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Xác định vị trí và tiếp giáp của phần đất liền nước ta trên </a:t>
            </a:r>
            <a:r>
              <a:rPr lang="vi-VN" sz="4800">
                <a:solidFill>
                  <a:srgbClr val="80368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bản</a:t>
            </a:r>
            <a:r>
              <a:rPr lang="en-US" sz="4800">
                <a:solidFill>
                  <a:srgbClr val="80368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đồ?</a:t>
            </a:r>
          </a:p>
        </p:txBody>
      </p:sp>
      <p:pic>
        <p:nvPicPr>
          <p:cNvPr id="5" name="Picture 2" descr="Ảnh Động Powerpoint Đẹp ❤️ Tải 777+ Hình Động PPT Cute">
            <a:extLst>
              <a:ext uri="{FF2B5EF4-FFF2-40B4-BE49-F238E27FC236}">
                <a16:creationId xmlns:a16="http://schemas.microsoft.com/office/drawing/2014/main" id="{9DC3819C-CFE4-4E8E-98CB-6A4C6AD29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6858000"/>
            <a:ext cx="2986088" cy="242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9B5D14-0EE9-4379-AAC0-BE907152F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08009" y="410705"/>
            <a:ext cx="10960910" cy="9372600"/>
          </a:xfrm>
          <a:prstGeom prst="rect">
            <a:avLst/>
          </a:prstGeom>
        </p:spPr>
      </p:pic>
      <p:sp>
        <p:nvSpPr>
          <p:cNvPr id="6" name="Hộp Văn bản 119">
            <a:extLst>
              <a:ext uri="{FF2B5EF4-FFF2-40B4-BE49-F238E27FC236}">
                <a16:creationId xmlns:a16="http://schemas.microsoft.com/office/drawing/2014/main" id="{2BD8A1F7-9CCD-42AF-A39A-B3E913A8B1A4}"/>
              </a:ext>
            </a:extLst>
          </p:cNvPr>
          <p:cNvSpPr txBox="1"/>
          <p:nvPr/>
        </p:nvSpPr>
        <p:spPr>
          <a:xfrm>
            <a:off x="857700" y="569469"/>
            <a:ext cx="46698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vi-VN" sz="5400">
                <a:solidFill>
                  <a:srgbClr val="008000"/>
                </a:solidFill>
                <a:latin typeface="#9Slide07 Crocante" panose="02000000000000000000" pitchFamily="2" charset="0"/>
              </a:rPr>
              <a:t>1. Vị trí địa lí</a:t>
            </a:r>
            <a:endParaRPr lang="en-US" sz="5400">
              <a:solidFill>
                <a:srgbClr val="008000"/>
              </a:solidFill>
              <a:latin typeface="#9Slide07 Crocant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80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446" y="360820"/>
            <a:ext cx="7508366" cy="9565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 flipV="1">
            <a:off x="12034999" y="308212"/>
            <a:ext cx="204788" cy="228596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51" name="TextBox 11"/>
          <p:cNvSpPr txBox="1">
            <a:spLocks noChangeArrowheads="1"/>
          </p:cNvSpPr>
          <p:nvPr/>
        </p:nvSpPr>
        <p:spPr bwMode="auto">
          <a:xfrm>
            <a:off x="12056265" y="9481946"/>
            <a:ext cx="427672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3716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21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đồ hành chính Việt Nam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48618D1-15C2-44F4-9D1C-6BB450621139}"/>
              </a:ext>
            </a:extLst>
          </p:cNvPr>
          <p:cNvSpPr txBox="1"/>
          <p:nvPr/>
        </p:nvSpPr>
        <p:spPr>
          <a:xfrm>
            <a:off x="541733" y="1028700"/>
            <a:ext cx="7802169" cy="2308324"/>
          </a:xfrm>
          <a:prstGeom prst="rect">
            <a:avLst/>
          </a:prstGeom>
          <a:noFill/>
          <a:ln w="38100">
            <a:solidFill>
              <a:srgbClr val="FF0066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8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Dựa vào </a:t>
            </a:r>
            <a:r>
              <a:rPr lang="vi-VN" sz="3600">
                <a:solidFill>
                  <a:srgbClr val="008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bản đồ hành chính Việt Nam và thông tin SGK</a:t>
            </a:r>
            <a:r>
              <a:rPr lang="en-US" sz="3600">
                <a:solidFill>
                  <a:srgbClr val="008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em hãy gắn tên các điểm cực Bắc, Nam, Đông, Tây và tọa độ địa lí tương ứng.</a:t>
            </a: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6ED0231D-F15C-482E-B650-410609C3E2CD}"/>
              </a:ext>
            </a:extLst>
          </p:cNvPr>
          <p:cNvSpPr/>
          <p:nvPr/>
        </p:nvSpPr>
        <p:spPr>
          <a:xfrm>
            <a:off x="1139610" y="4343400"/>
            <a:ext cx="2289390" cy="8001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endParaRPr lang="en-US" sz="3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CB13900F-B7EE-45D6-B537-1FCC428D6EDC}"/>
              </a:ext>
            </a:extLst>
          </p:cNvPr>
          <p:cNvSpPr/>
          <p:nvPr/>
        </p:nvSpPr>
        <p:spPr>
          <a:xfrm>
            <a:off x="1139610" y="8230635"/>
            <a:ext cx="2289390" cy="8001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 Hòa</a:t>
            </a: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E51D9981-9DC0-4282-98BF-3BA239990733}"/>
              </a:ext>
            </a:extLst>
          </p:cNvPr>
          <p:cNvSpPr/>
          <p:nvPr/>
        </p:nvSpPr>
        <p:spPr>
          <a:xfrm>
            <a:off x="1139610" y="5603556"/>
            <a:ext cx="2289390" cy="8001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 Mau</a:t>
            </a: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EF4D4509-54F8-412A-9584-20199BD8520E}"/>
              </a:ext>
            </a:extLst>
          </p:cNvPr>
          <p:cNvSpPr/>
          <p:nvPr/>
        </p:nvSpPr>
        <p:spPr>
          <a:xfrm>
            <a:off x="1139610" y="6933371"/>
            <a:ext cx="2289390" cy="8001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 Biên</a:t>
            </a: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483ECA25-ACDA-4C4D-906F-1F9CFC5ACF93}"/>
              </a:ext>
            </a:extLst>
          </p:cNvPr>
          <p:cNvSpPr/>
          <p:nvPr/>
        </p:nvSpPr>
        <p:spPr>
          <a:xfrm>
            <a:off x="5022050" y="6835223"/>
            <a:ext cx="2483217" cy="80010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spcBef>
                <a:spcPct val="0"/>
              </a:spcBef>
              <a:defRPr/>
            </a:pPr>
            <a:endParaRPr lang="en-US" altLang="en-US" sz="3000" b="1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>
              <a:spcBef>
                <a:spcPct val="0"/>
              </a:spcBef>
              <a:defRPr/>
            </a:pPr>
            <a:r>
              <a:rPr lang="en-US" altLang="en-US" sz="30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KĐ:102</a:t>
            </a:r>
            <a:r>
              <a:rPr lang="en-US" altLang="en-US" sz="3000" baseline="300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30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r>
              <a:rPr lang="en-US" altLang="en-US" sz="3000" baseline="300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en-US" altLang="en-US" sz="30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  <a:p>
            <a:pPr algn="ctr"/>
            <a:endParaRPr lang="en-US" sz="300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Hình chữ nhật 21">
            <a:extLst>
              <a:ext uri="{FF2B5EF4-FFF2-40B4-BE49-F238E27FC236}">
                <a16:creationId xmlns:a16="http://schemas.microsoft.com/office/drawing/2014/main" id="{6CBFD60C-C0E7-42BF-ADE0-C693D3ECD9D2}"/>
              </a:ext>
            </a:extLst>
          </p:cNvPr>
          <p:cNvSpPr/>
          <p:nvPr/>
        </p:nvSpPr>
        <p:spPr>
          <a:xfrm>
            <a:off x="5022050" y="5645384"/>
            <a:ext cx="2415192" cy="80010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spcBef>
                <a:spcPct val="0"/>
              </a:spcBef>
              <a:defRPr/>
            </a:pPr>
            <a:endParaRPr lang="en-US" altLang="en-US" sz="3000" b="1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>
              <a:spcBef>
                <a:spcPct val="0"/>
              </a:spcBef>
              <a:defRPr/>
            </a:pPr>
            <a:r>
              <a:rPr lang="en-US" altLang="en-US" sz="30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VĐ:23</a:t>
            </a:r>
            <a:r>
              <a:rPr lang="en-US" altLang="en-US" sz="3000" baseline="300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30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altLang="en-US" sz="3000" baseline="300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en-US" altLang="en-US" sz="30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  <a:p>
            <a:pPr algn="ctr"/>
            <a:endParaRPr lang="en-US" sz="300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Hình chữ nhật 22">
            <a:extLst>
              <a:ext uri="{FF2B5EF4-FFF2-40B4-BE49-F238E27FC236}">
                <a16:creationId xmlns:a16="http://schemas.microsoft.com/office/drawing/2014/main" id="{8196EA3A-A4C9-4857-AE08-145CBCAB725B}"/>
              </a:ext>
            </a:extLst>
          </p:cNvPr>
          <p:cNvSpPr/>
          <p:nvPr/>
        </p:nvSpPr>
        <p:spPr>
          <a:xfrm>
            <a:off x="5022050" y="4343400"/>
            <a:ext cx="2415192" cy="80010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spcBef>
                <a:spcPct val="0"/>
              </a:spcBef>
              <a:defRPr/>
            </a:pPr>
            <a:endParaRPr lang="en-US" altLang="en-US" sz="3000" b="1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>
              <a:spcBef>
                <a:spcPct val="0"/>
              </a:spcBef>
              <a:defRPr/>
            </a:pPr>
            <a:r>
              <a:rPr lang="en-US" altLang="en-US" sz="30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VĐ:8</a:t>
            </a:r>
            <a:r>
              <a:rPr lang="en-US" altLang="en-US" sz="3000" baseline="300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30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r>
              <a:rPr lang="en-US" altLang="en-US" sz="3000" baseline="300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en-US" altLang="en-US" sz="30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  <a:p>
            <a:pPr algn="ctr"/>
            <a:endParaRPr lang="en-US" sz="300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id="{A77773B1-7DCA-4A46-A4F5-929983DB191F}"/>
              </a:ext>
            </a:extLst>
          </p:cNvPr>
          <p:cNvSpPr/>
          <p:nvPr/>
        </p:nvSpPr>
        <p:spPr>
          <a:xfrm>
            <a:off x="5022050" y="8143875"/>
            <a:ext cx="2483217" cy="80010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spcBef>
                <a:spcPct val="0"/>
              </a:spcBef>
              <a:defRPr/>
            </a:pPr>
            <a:endParaRPr lang="en-US" altLang="en-US" sz="3000" b="1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>
              <a:spcBef>
                <a:spcPct val="0"/>
              </a:spcBef>
              <a:defRPr/>
            </a:pPr>
            <a:r>
              <a:rPr lang="en-US" altLang="en-US" sz="30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KĐ:109</a:t>
            </a:r>
            <a:r>
              <a:rPr lang="en-US" altLang="en-US" sz="3000" baseline="300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30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altLang="en-US" sz="3000" baseline="300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en-US" altLang="en-US" sz="30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  <a:p>
            <a:pPr algn="ctr"/>
            <a:endParaRPr lang="en-US" sz="300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02B758B8-384C-4F3C-82FB-AD89ECD09D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99" t="-650" r="27501" b="-1890"/>
          <a:stretch/>
        </p:blipFill>
        <p:spPr>
          <a:xfrm>
            <a:off x="13042817" y="383211"/>
            <a:ext cx="2806783" cy="3106272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720E393B-D752-447B-A5B8-981AC25677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9" t="-881" r="20003" b="881"/>
          <a:stretch/>
        </p:blipFill>
        <p:spPr bwMode="auto">
          <a:xfrm>
            <a:off x="8897802" y="1028701"/>
            <a:ext cx="2581005" cy="270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18D3CEF9-E919-445C-9125-399DF48D45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7" r="44232" b="3057"/>
          <a:stretch/>
        </p:blipFill>
        <p:spPr bwMode="auto">
          <a:xfrm>
            <a:off x="14146194" y="5228260"/>
            <a:ext cx="2645891" cy="291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Mũi Cà Mau, cực nam của Tổ quốc - VnExpress Du lịch">
            <a:extLst>
              <a:ext uri="{FF2B5EF4-FFF2-40B4-BE49-F238E27FC236}">
                <a16:creationId xmlns:a16="http://schemas.microsoft.com/office/drawing/2014/main" id="{6E3CDDA6-4D22-42EF-8FB4-4B943C2DAB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9" r="18889"/>
          <a:stretch/>
        </p:blipFill>
        <p:spPr bwMode="auto">
          <a:xfrm>
            <a:off x="8609954" y="6933371"/>
            <a:ext cx="2645892" cy="301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val 9">
            <a:extLst>
              <a:ext uri="{FF2B5EF4-FFF2-40B4-BE49-F238E27FC236}">
                <a16:creationId xmlns:a16="http://schemas.microsoft.com/office/drawing/2014/main" id="{124CFFFF-8EC8-40A0-AA1A-95DB131034F9}"/>
              </a:ext>
            </a:extLst>
          </p:cNvPr>
          <p:cNvSpPr/>
          <p:nvPr/>
        </p:nvSpPr>
        <p:spPr>
          <a:xfrm flipV="1">
            <a:off x="13989841" y="6196327"/>
            <a:ext cx="204788" cy="228596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Oval 9">
            <a:extLst>
              <a:ext uri="{FF2B5EF4-FFF2-40B4-BE49-F238E27FC236}">
                <a16:creationId xmlns:a16="http://schemas.microsoft.com/office/drawing/2014/main" id="{DF970063-6BAD-4DEF-876F-C157B251AB8A}"/>
              </a:ext>
            </a:extLst>
          </p:cNvPr>
          <p:cNvSpPr/>
          <p:nvPr/>
        </p:nvSpPr>
        <p:spPr>
          <a:xfrm flipV="1">
            <a:off x="11720390" y="7823924"/>
            <a:ext cx="204788" cy="228596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Oval 9">
            <a:extLst>
              <a:ext uri="{FF2B5EF4-FFF2-40B4-BE49-F238E27FC236}">
                <a16:creationId xmlns:a16="http://schemas.microsoft.com/office/drawing/2014/main" id="{589F825E-777F-4630-9520-59782ED23222}"/>
              </a:ext>
            </a:extLst>
          </p:cNvPr>
          <p:cNvSpPr/>
          <p:nvPr/>
        </p:nvSpPr>
        <p:spPr>
          <a:xfrm flipV="1">
            <a:off x="10466258" y="744517"/>
            <a:ext cx="204788" cy="228596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450458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9444E-6 -1.11111E-6 L 0.66259 -0.3887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-1944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32099E-6 L 0.44948 -0.4413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74" y="-220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2211 0.4166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55" y="20833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L 0.43047 0.2164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23" y="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0.43047 -0.5673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23" y="-2838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21588 -0.4634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4" y="-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0.72513 -0.2919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50" y="-14606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0.50755 -0.2039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78" y="-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3" grpId="0" animBg="1"/>
      <p:bldP spid="12" grpId="0" animBg="1"/>
      <p:bldP spid="13" grpId="0" animBg="1"/>
      <p:bldP spid="14" grpId="0" animBg="1"/>
      <p:bldP spid="18" grpId="0" animBg="1"/>
      <p:bldP spid="22" grpId="0" animBg="1"/>
      <p:bldP spid="23" grpId="0" animBg="1"/>
      <p:bldP spid="24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D755C44-FC14-46AD-8FFA-ECE2903D2ECC}"/>
              </a:ext>
            </a:extLst>
          </p:cNvPr>
          <p:cNvSpPr txBox="1"/>
          <p:nvPr/>
        </p:nvSpPr>
        <p:spPr>
          <a:xfrm>
            <a:off x="838200" y="1905506"/>
            <a:ext cx="4724400" cy="3046988"/>
          </a:xfrm>
          <a:prstGeom prst="rect">
            <a:avLst/>
          </a:prstGeom>
          <a:noFill/>
          <a:ln w="38100">
            <a:solidFill>
              <a:srgbClr val="FF0066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80368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Xác định </a:t>
            </a:r>
            <a:r>
              <a:rPr lang="vi-VN" sz="4800">
                <a:solidFill>
                  <a:srgbClr val="80368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giới hạn vùng biển của nước ta trên bản đồ?</a:t>
            </a:r>
            <a:endParaRPr lang="en-US" sz="4800">
              <a:solidFill>
                <a:srgbClr val="80368D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5" name="Picture 2" descr="Ảnh Động Powerpoint Đẹp ❤️ Tải 777+ Hình Động PPT Cute">
            <a:extLst>
              <a:ext uri="{FF2B5EF4-FFF2-40B4-BE49-F238E27FC236}">
                <a16:creationId xmlns:a16="http://schemas.microsoft.com/office/drawing/2014/main" id="{9DC3819C-CFE4-4E8E-98CB-6A4C6AD29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6858000"/>
            <a:ext cx="2986088" cy="242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9B5D14-0EE9-4379-AAC0-BE907152F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08009" y="410705"/>
            <a:ext cx="10960910" cy="937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79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23CABC4-0087-451C-9B47-16D55B539C38}"/>
              </a:ext>
            </a:extLst>
          </p:cNvPr>
          <p:cNvSpPr txBox="1"/>
          <p:nvPr/>
        </p:nvSpPr>
        <p:spPr>
          <a:xfrm>
            <a:off x="4160287" y="8779784"/>
            <a:ext cx="9605101" cy="1077218"/>
          </a:xfrm>
          <a:prstGeom prst="rect">
            <a:avLst/>
          </a:prstGeom>
          <a:solidFill>
            <a:srgbClr val="009900"/>
          </a:solidFill>
          <a:ln w="38100">
            <a:solidFill>
              <a:schemeClr val="bg1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#9Slide04 AdrianeSwash" panose="02000504060000090004" pitchFamily="2" charset="0"/>
                <a:cs typeface="#9Slide03 Arima Madurai" panose="00000500000000000000" pitchFamily="2" charset="0"/>
              </a:rPr>
              <a:t>Em hãy nêu các đặc điểm nổi bật của vị trí địa lí </a:t>
            </a:r>
          </a:p>
          <a:p>
            <a:pPr algn="ctr"/>
            <a:r>
              <a:rPr lang="en-US" sz="3200" b="1">
                <a:solidFill>
                  <a:schemeClr val="bg1"/>
                </a:solidFill>
                <a:latin typeface="#9Slide04 AdrianeSwash" panose="02000504060000090004" pitchFamily="2" charset="0"/>
                <a:cs typeface="#9Slide03 Arima Madurai" panose="00000500000000000000" pitchFamily="2" charset="0"/>
              </a:rPr>
              <a:t>Việt Nam</a:t>
            </a:r>
            <a:r>
              <a:rPr lang="vi-VN" sz="3200" b="1">
                <a:solidFill>
                  <a:schemeClr val="bg1"/>
                </a:solidFill>
                <a:latin typeface="#9Slide04 AdrianeSwash" panose="02000504060000090004" pitchFamily="2" charset="0"/>
                <a:cs typeface="#9Slide03 Arima Madurai" panose="00000500000000000000" pitchFamily="2" charset="0"/>
              </a:rPr>
              <a:t>?</a:t>
            </a:r>
            <a:endParaRPr lang="en-US" sz="3200" b="1">
              <a:solidFill>
                <a:schemeClr val="bg1"/>
              </a:solidFill>
              <a:latin typeface="#9Slide04 AdrianeSwash" panose="02000504060000090004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6CD93578-57CD-41E3-9CAC-F416A5853438}"/>
              </a:ext>
            </a:extLst>
          </p:cNvPr>
          <p:cNvSpPr/>
          <p:nvPr/>
        </p:nvSpPr>
        <p:spPr>
          <a:xfrm>
            <a:off x="582788" y="800100"/>
            <a:ext cx="3251700" cy="2057400"/>
          </a:xfrm>
          <a:prstGeom prst="roundRect">
            <a:avLst/>
          </a:prstGeom>
          <a:solidFill>
            <a:srgbClr val="0099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#9Slide03 Roboto Light" panose="02000000000000000000" pitchFamily="2" charset="0"/>
                <a:ea typeface="#9Slide03 Roboto Light" panose="02000000000000000000" pitchFamily="2" charset="0"/>
                <a:cs typeface="Times New Roman" panose="02020603050405020304" pitchFamily="18" charset="0"/>
              </a:rPr>
              <a:t>Vị trí nội </a:t>
            </a:r>
          </a:p>
          <a:p>
            <a:pPr algn="ctr"/>
            <a:r>
              <a:rPr lang="en-US" sz="2800">
                <a:solidFill>
                  <a:schemeClr val="bg1"/>
                </a:solidFill>
                <a:latin typeface="#9Slide03 Roboto Light" panose="02000000000000000000" pitchFamily="2" charset="0"/>
                <a:ea typeface="#9Slide03 Roboto Light" panose="02000000000000000000" pitchFamily="2" charset="0"/>
                <a:cs typeface="Times New Roman" panose="02020603050405020304" pitchFamily="18" charset="0"/>
              </a:rPr>
              <a:t>chí tuyến</a:t>
            </a:r>
            <a:r>
              <a:rPr lang="vi-VN" sz="2800">
                <a:solidFill>
                  <a:schemeClr val="bg1"/>
                </a:solidFill>
                <a:latin typeface="#9Slide03 Roboto Light" panose="02000000000000000000" pitchFamily="2" charset="0"/>
                <a:ea typeface="#9Slide03 Roboto Light" panose="02000000000000000000" pitchFamily="2" charset="0"/>
                <a:cs typeface="Times New Roman" panose="02020603050405020304" pitchFamily="18" charset="0"/>
              </a:rPr>
              <a:t> bán  cầu Bắc</a:t>
            </a:r>
            <a:endParaRPr lang="en-US" sz="2800">
              <a:solidFill>
                <a:schemeClr val="bg1"/>
              </a:solidFill>
              <a:latin typeface="#9Slide03 Roboto Light" panose="02000000000000000000" pitchFamily="2" charset="0"/>
              <a:ea typeface="#9Slide03 Roboto Ligh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16AF4741-2A54-4730-9BC4-0583FB26C9A8}"/>
              </a:ext>
            </a:extLst>
          </p:cNvPr>
          <p:cNvSpPr/>
          <p:nvPr/>
        </p:nvSpPr>
        <p:spPr>
          <a:xfrm>
            <a:off x="582788" y="3103507"/>
            <a:ext cx="3129627" cy="2057400"/>
          </a:xfrm>
          <a:prstGeom prst="roundRect">
            <a:avLst/>
          </a:prstGeom>
          <a:solidFill>
            <a:srgbClr val="0099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bg1"/>
                </a:solidFill>
                <a:latin typeface="#9Slide03 Roboto Light" panose="02000000000000000000" pitchFamily="2" charset="0"/>
                <a:ea typeface="#9Slide03 Roboto Light" panose="02000000000000000000" pitchFamily="2" charset="0"/>
                <a:cs typeface="Times New Roman" panose="02020603050405020304" pitchFamily="18" charset="0"/>
              </a:rPr>
              <a:t>Khu vực châu Á gió mùa</a:t>
            </a:r>
            <a:endParaRPr lang="en-US" sz="2800">
              <a:solidFill>
                <a:schemeClr val="bg1"/>
              </a:solidFill>
              <a:latin typeface="#9Slide03 Roboto Light" panose="02000000000000000000" pitchFamily="2" charset="0"/>
              <a:ea typeface="#9Slide03 Roboto Ligh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01AB8A0C-82F8-4B1D-B658-A437E214ACA8}"/>
              </a:ext>
            </a:extLst>
          </p:cNvPr>
          <p:cNvSpPr/>
          <p:nvPr/>
        </p:nvSpPr>
        <p:spPr>
          <a:xfrm>
            <a:off x="14020801" y="693343"/>
            <a:ext cx="3614123" cy="3143250"/>
          </a:xfrm>
          <a:prstGeom prst="roundRect">
            <a:avLst/>
          </a:prstGeom>
          <a:solidFill>
            <a:srgbClr val="0099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#9Slide03 Roboto Light" panose="02000000000000000000" pitchFamily="2" charset="0"/>
                <a:ea typeface="#9Slide03 Roboto Light" panose="02000000000000000000" pitchFamily="2" charset="0"/>
                <a:cs typeface="Times New Roman" panose="02020603050405020304" pitchFamily="18" charset="0"/>
              </a:rPr>
              <a:t>Vị trí cầu nối giữa đất liền và biển, giữa ĐNA </a:t>
            </a:r>
            <a:r>
              <a:rPr lang="vi-VN" sz="2800">
                <a:solidFill>
                  <a:schemeClr val="bg1"/>
                </a:solidFill>
                <a:latin typeface="#9Slide03 Roboto Light" panose="02000000000000000000" pitchFamily="2" charset="0"/>
                <a:ea typeface="#9Slide03 Roboto Light" panose="02000000000000000000" pitchFamily="2" charset="0"/>
                <a:cs typeface="Times New Roman" panose="02020603050405020304" pitchFamily="18" charset="0"/>
              </a:rPr>
              <a:t>lục địa</a:t>
            </a:r>
            <a:r>
              <a:rPr lang="en-US" sz="2800">
                <a:solidFill>
                  <a:schemeClr val="bg1"/>
                </a:solidFill>
                <a:latin typeface="#9Slide03 Roboto Light" panose="02000000000000000000" pitchFamily="2" charset="0"/>
                <a:ea typeface="#9Slide03 Roboto Light" panose="02000000000000000000" pitchFamily="2" charset="0"/>
                <a:cs typeface="Times New Roman" panose="02020603050405020304" pitchFamily="18" charset="0"/>
              </a:rPr>
              <a:t> và ĐNA hải đảo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AB7EFBA0-A198-47B2-BCFA-ECA8A1EADF4F}"/>
              </a:ext>
            </a:extLst>
          </p:cNvPr>
          <p:cNvSpPr/>
          <p:nvPr/>
        </p:nvSpPr>
        <p:spPr>
          <a:xfrm>
            <a:off x="383265" y="5600700"/>
            <a:ext cx="3451224" cy="2438400"/>
          </a:xfrm>
          <a:prstGeom prst="roundRect">
            <a:avLst/>
          </a:prstGeom>
          <a:solidFill>
            <a:srgbClr val="0099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#9Slide03 Roboto Light" panose="02000000000000000000" pitchFamily="2" charset="0"/>
                <a:ea typeface="#9Slide03 Roboto Light" panose="02000000000000000000" pitchFamily="2" charset="0"/>
                <a:cs typeface="Times New Roman" panose="02020603050405020304" pitchFamily="18" charset="0"/>
              </a:rPr>
              <a:t>Vị trí</a:t>
            </a:r>
            <a:r>
              <a:rPr lang="vi-VN" sz="2800">
                <a:solidFill>
                  <a:schemeClr val="bg1"/>
                </a:solidFill>
                <a:latin typeface="#9Slide03 Roboto Light" panose="02000000000000000000" pitchFamily="2" charset="0"/>
                <a:ea typeface="#9Slide03 Roboto Light" panose="02000000000000000000" pitchFamily="2" charset="0"/>
                <a:cs typeface="Times New Roman" panose="02020603050405020304" pitchFamily="18" charset="0"/>
              </a:rPr>
              <a:t> liền kề với vành đai sinh khoáng TBD và ĐTH</a:t>
            </a:r>
            <a:endParaRPr lang="en-US" sz="2800">
              <a:solidFill>
                <a:schemeClr val="bg1"/>
              </a:solidFill>
              <a:latin typeface="#9Slide03 Roboto Light" panose="02000000000000000000" pitchFamily="2" charset="0"/>
              <a:ea typeface="#9Slide03 Roboto Light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515CFD-3760-4636-B0B2-E16D3757DC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51"/>
          <a:stretch/>
        </p:blipFill>
        <p:spPr>
          <a:xfrm>
            <a:off x="4160287" y="429998"/>
            <a:ext cx="9782401" cy="8204518"/>
          </a:xfrm>
          <a:prstGeom prst="rect">
            <a:avLst/>
          </a:prstGeom>
        </p:spPr>
      </p:pic>
      <p:sp>
        <p:nvSpPr>
          <p:cNvPr id="11" name="Hình chữ nhật: Góc Tròn 4">
            <a:extLst>
              <a:ext uri="{FF2B5EF4-FFF2-40B4-BE49-F238E27FC236}">
                <a16:creationId xmlns:a16="http://schemas.microsoft.com/office/drawing/2014/main" id="{4ED00CA3-8F10-4AC7-8506-2AC7D3BA1F34}"/>
              </a:ext>
            </a:extLst>
          </p:cNvPr>
          <p:cNvSpPr/>
          <p:nvPr/>
        </p:nvSpPr>
        <p:spPr>
          <a:xfrm>
            <a:off x="14353106" y="4762500"/>
            <a:ext cx="3281818" cy="3048000"/>
          </a:xfrm>
          <a:prstGeom prst="roundRect">
            <a:avLst/>
          </a:prstGeom>
          <a:solidFill>
            <a:srgbClr val="0099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bg1"/>
                </a:solidFill>
                <a:latin typeface="#9Slide03 Roboto Light" panose="02000000000000000000" pitchFamily="2" charset="0"/>
                <a:ea typeface="#9Slide03 Roboto Light" panose="02000000000000000000" pitchFamily="2" charset="0"/>
                <a:cs typeface="Times New Roman" panose="02020603050405020304" pitchFamily="18" charset="0"/>
              </a:rPr>
              <a:t>Vị trí ngã tư đường hàng hải và hàng không quốc tế</a:t>
            </a:r>
            <a:endParaRPr lang="en-US" sz="2800">
              <a:solidFill>
                <a:schemeClr val="bg1"/>
              </a:solidFill>
              <a:latin typeface="#9Slide03 Roboto Light" panose="02000000000000000000" pitchFamily="2" charset="0"/>
              <a:ea typeface="#9Slide03 Roboto Light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86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8" name="Picture 8" descr="http://nld2.vcmedia.vn/2014/dam4-bafa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159376"/>
            <a:ext cx="8991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3" name="Picture 15" descr="http://c2tnguyen-nt.khanhhoa.edu.vn/Gallery/Images/Hinh%20Truong%20S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71001" y="5159376"/>
            <a:ext cx="8966201" cy="5127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7" name="Picture 19" descr="http://imagevietnam.vnanet.vn/Upload/2013/9/23/22-9VHXH16BaoAnh23920131034823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57149" y="0"/>
            <a:ext cx="90487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156076" y="314329"/>
            <a:ext cx="3311525" cy="66940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182876" tIns="91437" rIns="182876" bIns="91437">
            <a:spAutoFit/>
          </a:bodyPr>
          <a:lstStyle/>
          <a:p>
            <a:pPr defTabSz="1371600"/>
            <a:r>
              <a:rPr lang="en-US" altLang="en-US" sz="315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7429" name="Picture 21" descr="http://xmedia.nguoiduatin.vn/thumb_x500x/172/2014/7/30/maybaysu-2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71001" y="-3175"/>
            <a:ext cx="9017000" cy="5032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4495800" y="546101"/>
            <a:ext cx="3695700" cy="83099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182876" tIns="91437" rIns="182876" bIns="91437">
            <a:spAutoFit/>
          </a:bodyPr>
          <a:lstStyle/>
          <a:p>
            <a:pPr defTabSz="1371600"/>
            <a:r>
              <a:rPr lang="en-US" altLang="en-US" sz="4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VÙNG ĐẤT</a:t>
            </a:r>
          </a:p>
        </p:txBody>
      </p:sp>
      <p:sp>
        <p:nvSpPr>
          <p:cNvPr id="32" name="Text Box 22"/>
          <p:cNvSpPr txBox="1">
            <a:spLocks noChangeArrowheads="1"/>
          </p:cNvSpPr>
          <p:nvPr/>
        </p:nvSpPr>
        <p:spPr bwMode="auto">
          <a:xfrm>
            <a:off x="2725154" y="4768850"/>
            <a:ext cx="12210048" cy="83099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182876" tIns="91437" rIns="182876" bIns="91437">
            <a:spAutoFit/>
          </a:bodyPr>
          <a:lstStyle/>
          <a:p>
            <a:pPr defTabSz="1371600">
              <a:spcBef>
                <a:spcPct val="50000"/>
              </a:spcBef>
            </a:pPr>
            <a:r>
              <a:rPr lang="en-US" altLang="en-US" sz="4200" b="1" dirty="0">
                <a:solidFill>
                  <a:srgbClr val="0000FF"/>
                </a:solidFill>
                <a:latin typeface="Times New Roman" pitchFamily="18" charset="0"/>
              </a:rPr>
              <a:t>LỰC LƯỢNG QUÂN ĐỘI NGÀY ĐÊM BẢO VỆ: 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1948531" y="564149"/>
            <a:ext cx="4258007" cy="83099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182876" tIns="91437" rIns="182876" bIns="91437">
            <a:spAutoFit/>
          </a:bodyPr>
          <a:lstStyle/>
          <a:p>
            <a:pPr defTabSz="1371600"/>
            <a:r>
              <a:rPr lang="en-US" altLang="en-US" sz="4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VÙNG TRỜI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186236" y="6349665"/>
            <a:ext cx="6537158" cy="83099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182876" tIns="91437" rIns="182876" bIns="91437">
            <a:spAutoFit/>
          </a:bodyPr>
          <a:lstStyle/>
          <a:p>
            <a:pPr defTabSz="1371600"/>
            <a:r>
              <a:rPr lang="en-US" altLang="en-US" sz="4200" b="1" dirty="0">
                <a:solidFill>
                  <a:srgbClr val="460000"/>
                </a:solidFill>
                <a:latin typeface="Times New Roman" pitchFamily="18" charset="0"/>
                <a:cs typeface="Times New Roman" pitchFamily="18" charset="0"/>
              </a:rPr>
              <a:t>VÙNG  BIỂN  VIỆT NAM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  <p:bldP spid="32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1D8F4D30-E460-4F5C-9D7B-9E4B7FD0E1AB}"/>
              </a:ext>
            </a:extLst>
          </p:cNvPr>
          <p:cNvSpPr txBox="1"/>
          <p:nvPr/>
        </p:nvSpPr>
        <p:spPr>
          <a:xfrm>
            <a:off x="960120" y="488053"/>
            <a:ext cx="6552903" cy="2935262"/>
          </a:xfrm>
          <a:prstGeom prst="round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8100" b="1">
                <a:latin typeface="+mj-lt"/>
                <a:ea typeface="+mj-ea"/>
                <a:cs typeface="+mj-cs"/>
              </a:rPr>
              <a:t>VẬN DỤNG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120" y="3880491"/>
            <a:ext cx="5212080" cy="27432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custGeom>
                    <a:avLst/>
                    <a:gdLst>
                      <a:gd name="connsiteX0" fmla="*/ 0 w 5212080"/>
                      <a:gd name="connsiteY0" fmla="*/ 0 h 27432"/>
                      <a:gd name="connsiteX1" fmla="*/ 599389 w 5212080"/>
                      <a:gd name="connsiteY1" fmla="*/ 0 h 27432"/>
                      <a:gd name="connsiteX2" fmla="*/ 1198778 w 5212080"/>
                      <a:gd name="connsiteY2" fmla="*/ 0 h 27432"/>
                      <a:gd name="connsiteX3" fmla="*/ 1954530 w 5212080"/>
                      <a:gd name="connsiteY3" fmla="*/ 0 h 27432"/>
                      <a:gd name="connsiteX4" fmla="*/ 2501798 w 5212080"/>
                      <a:gd name="connsiteY4" fmla="*/ 0 h 27432"/>
                      <a:gd name="connsiteX5" fmla="*/ 3049067 w 5212080"/>
                      <a:gd name="connsiteY5" fmla="*/ 0 h 27432"/>
                      <a:gd name="connsiteX6" fmla="*/ 3700577 w 5212080"/>
                      <a:gd name="connsiteY6" fmla="*/ 0 h 27432"/>
                      <a:gd name="connsiteX7" fmla="*/ 4247845 w 5212080"/>
                      <a:gd name="connsiteY7" fmla="*/ 0 h 27432"/>
                      <a:gd name="connsiteX8" fmla="*/ 5212080 w 5212080"/>
                      <a:gd name="connsiteY8" fmla="*/ 0 h 27432"/>
                      <a:gd name="connsiteX9" fmla="*/ 5212080 w 5212080"/>
                      <a:gd name="connsiteY9" fmla="*/ 27432 h 27432"/>
                      <a:gd name="connsiteX10" fmla="*/ 4664812 w 5212080"/>
                      <a:gd name="connsiteY10" fmla="*/ 27432 h 27432"/>
                      <a:gd name="connsiteX11" fmla="*/ 4117543 w 5212080"/>
                      <a:gd name="connsiteY11" fmla="*/ 27432 h 27432"/>
                      <a:gd name="connsiteX12" fmla="*/ 3466033 w 5212080"/>
                      <a:gd name="connsiteY12" fmla="*/ 27432 h 27432"/>
                      <a:gd name="connsiteX13" fmla="*/ 2918765 w 5212080"/>
                      <a:gd name="connsiteY13" fmla="*/ 27432 h 27432"/>
                      <a:gd name="connsiteX14" fmla="*/ 2423617 w 5212080"/>
                      <a:gd name="connsiteY14" fmla="*/ 27432 h 27432"/>
                      <a:gd name="connsiteX15" fmla="*/ 1772107 w 5212080"/>
                      <a:gd name="connsiteY15" fmla="*/ 27432 h 27432"/>
                      <a:gd name="connsiteX16" fmla="*/ 1120597 w 5212080"/>
                      <a:gd name="connsiteY16" fmla="*/ 27432 h 27432"/>
                      <a:gd name="connsiteX17" fmla="*/ 0 w 5212080"/>
                      <a:gd name="connsiteY17" fmla="*/ 27432 h 27432"/>
                      <a:gd name="connsiteX18" fmla="*/ 0 w 5212080"/>
                      <a:gd name="connsiteY18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212080" h="27432" fill="none" extrusionOk="0">
                        <a:moveTo>
                          <a:pt x="0" y="0"/>
                        </a:moveTo>
                        <a:cubicBezTo>
                          <a:pt x="128838" y="-11329"/>
                          <a:pt x="306779" y="5198"/>
                          <a:pt x="599389" y="0"/>
                        </a:cubicBezTo>
                        <a:cubicBezTo>
                          <a:pt x="891999" y="-5198"/>
                          <a:pt x="916635" y="-24425"/>
                          <a:pt x="1198778" y="0"/>
                        </a:cubicBezTo>
                        <a:cubicBezTo>
                          <a:pt x="1480921" y="24425"/>
                          <a:pt x="1761605" y="-17440"/>
                          <a:pt x="1954530" y="0"/>
                        </a:cubicBezTo>
                        <a:cubicBezTo>
                          <a:pt x="2147455" y="17440"/>
                          <a:pt x="2239112" y="-16223"/>
                          <a:pt x="2501798" y="0"/>
                        </a:cubicBezTo>
                        <a:cubicBezTo>
                          <a:pt x="2764484" y="16223"/>
                          <a:pt x="2838074" y="12987"/>
                          <a:pt x="3049067" y="0"/>
                        </a:cubicBezTo>
                        <a:cubicBezTo>
                          <a:pt x="3260060" y="-12987"/>
                          <a:pt x="3470388" y="-15138"/>
                          <a:pt x="3700577" y="0"/>
                        </a:cubicBezTo>
                        <a:cubicBezTo>
                          <a:pt x="3930766" y="15138"/>
                          <a:pt x="4052672" y="-14938"/>
                          <a:pt x="4247845" y="0"/>
                        </a:cubicBezTo>
                        <a:cubicBezTo>
                          <a:pt x="4443018" y="14938"/>
                          <a:pt x="4730158" y="-1623"/>
                          <a:pt x="5212080" y="0"/>
                        </a:cubicBezTo>
                        <a:cubicBezTo>
                          <a:pt x="5212790" y="9050"/>
                          <a:pt x="5211442" y="21151"/>
                          <a:pt x="5212080" y="27432"/>
                        </a:cubicBezTo>
                        <a:cubicBezTo>
                          <a:pt x="4991075" y="27722"/>
                          <a:pt x="4932008" y="37429"/>
                          <a:pt x="4664812" y="27432"/>
                        </a:cubicBezTo>
                        <a:cubicBezTo>
                          <a:pt x="4397616" y="17435"/>
                          <a:pt x="4374940" y="47585"/>
                          <a:pt x="4117543" y="27432"/>
                        </a:cubicBezTo>
                        <a:cubicBezTo>
                          <a:pt x="3860146" y="7279"/>
                          <a:pt x="3773367" y="36569"/>
                          <a:pt x="3466033" y="27432"/>
                        </a:cubicBezTo>
                        <a:cubicBezTo>
                          <a:pt x="3158699" y="18296"/>
                          <a:pt x="3137854" y="54523"/>
                          <a:pt x="2918765" y="27432"/>
                        </a:cubicBezTo>
                        <a:cubicBezTo>
                          <a:pt x="2699676" y="341"/>
                          <a:pt x="2536311" y="13149"/>
                          <a:pt x="2423617" y="27432"/>
                        </a:cubicBezTo>
                        <a:cubicBezTo>
                          <a:pt x="2310923" y="41715"/>
                          <a:pt x="2021228" y="23141"/>
                          <a:pt x="1772107" y="27432"/>
                        </a:cubicBezTo>
                        <a:cubicBezTo>
                          <a:pt x="1522986" y="31724"/>
                          <a:pt x="1317107" y="20364"/>
                          <a:pt x="1120597" y="27432"/>
                        </a:cubicBezTo>
                        <a:cubicBezTo>
                          <a:pt x="924087" y="34501"/>
                          <a:pt x="454536" y="8495"/>
                          <a:pt x="0" y="27432"/>
                        </a:cubicBezTo>
                        <a:cubicBezTo>
                          <a:pt x="-1228" y="21145"/>
                          <a:pt x="-815" y="8816"/>
                          <a:pt x="0" y="0"/>
                        </a:cubicBezTo>
                        <a:close/>
                      </a:path>
                      <a:path w="5212080" h="27432" stroke="0" extrusionOk="0">
                        <a:moveTo>
                          <a:pt x="0" y="0"/>
                        </a:moveTo>
                        <a:cubicBezTo>
                          <a:pt x="233695" y="-764"/>
                          <a:pt x="364103" y="24957"/>
                          <a:pt x="547268" y="0"/>
                        </a:cubicBezTo>
                        <a:cubicBezTo>
                          <a:pt x="730433" y="-24957"/>
                          <a:pt x="937737" y="-21107"/>
                          <a:pt x="1303020" y="0"/>
                        </a:cubicBezTo>
                        <a:cubicBezTo>
                          <a:pt x="1668303" y="21107"/>
                          <a:pt x="1620404" y="13071"/>
                          <a:pt x="1798168" y="0"/>
                        </a:cubicBezTo>
                        <a:cubicBezTo>
                          <a:pt x="1975932" y="-13071"/>
                          <a:pt x="2090998" y="4232"/>
                          <a:pt x="2293315" y="0"/>
                        </a:cubicBezTo>
                        <a:cubicBezTo>
                          <a:pt x="2495632" y="-4232"/>
                          <a:pt x="2738710" y="-17332"/>
                          <a:pt x="2944825" y="0"/>
                        </a:cubicBezTo>
                        <a:cubicBezTo>
                          <a:pt x="3150940" y="17332"/>
                          <a:pt x="3308101" y="26665"/>
                          <a:pt x="3544214" y="0"/>
                        </a:cubicBezTo>
                        <a:cubicBezTo>
                          <a:pt x="3780327" y="-26665"/>
                          <a:pt x="4028425" y="-24303"/>
                          <a:pt x="4247845" y="0"/>
                        </a:cubicBezTo>
                        <a:cubicBezTo>
                          <a:pt x="4467265" y="24303"/>
                          <a:pt x="4779418" y="33057"/>
                          <a:pt x="5212080" y="0"/>
                        </a:cubicBezTo>
                        <a:cubicBezTo>
                          <a:pt x="5212137" y="6776"/>
                          <a:pt x="5210915" y="20935"/>
                          <a:pt x="5212080" y="27432"/>
                        </a:cubicBezTo>
                        <a:cubicBezTo>
                          <a:pt x="4921467" y="60248"/>
                          <a:pt x="4631077" y="62273"/>
                          <a:pt x="4456328" y="27432"/>
                        </a:cubicBezTo>
                        <a:cubicBezTo>
                          <a:pt x="4281579" y="-7409"/>
                          <a:pt x="4048724" y="47667"/>
                          <a:pt x="3856939" y="27432"/>
                        </a:cubicBezTo>
                        <a:cubicBezTo>
                          <a:pt x="3665154" y="7197"/>
                          <a:pt x="3498754" y="15866"/>
                          <a:pt x="3257550" y="27432"/>
                        </a:cubicBezTo>
                        <a:cubicBezTo>
                          <a:pt x="3016346" y="38998"/>
                          <a:pt x="2854089" y="39360"/>
                          <a:pt x="2710282" y="27432"/>
                        </a:cubicBezTo>
                        <a:cubicBezTo>
                          <a:pt x="2566475" y="15504"/>
                          <a:pt x="2336282" y="56792"/>
                          <a:pt x="2110892" y="27432"/>
                        </a:cubicBezTo>
                        <a:cubicBezTo>
                          <a:pt x="1885502" y="-1928"/>
                          <a:pt x="1825148" y="42061"/>
                          <a:pt x="1615745" y="27432"/>
                        </a:cubicBezTo>
                        <a:cubicBezTo>
                          <a:pt x="1406342" y="12803"/>
                          <a:pt x="1193655" y="44031"/>
                          <a:pt x="1016356" y="27432"/>
                        </a:cubicBezTo>
                        <a:cubicBezTo>
                          <a:pt x="839057" y="10833"/>
                          <a:pt x="292902" y="7819"/>
                          <a:pt x="0" y="27432"/>
                        </a:cubicBezTo>
                        <a:cubicBezTo>
                          <a:pt x="-234" y="21031"/>
                          <a:pt x="-921" y="632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3C9167-8040-414E-AD8F-8E3A143BF76A}"/>
              </a:ext>
            </a:extLst>
          </p:cNvPr>
          <p:cNvSpPr/>
          <p:nvPr/>
        </p:nvSpPr>
        <p:spPr>
          <a:xfrm>
            <a:off x="960120" y="4309348"/>
            <a:ext cx="6365383" cy="498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Tìm hiểu về những thuận lợi của vị trí địa lí nước ta trong việc giao lưu với các nước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22906C-4736-4D10-9CFD-8053DDADD3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66" r="10245"/>
          <a:stretch/>
        </p:blipFill>
        <p:spPr>
          <a:xfrm>
            <a:off x="7967553" y="10"/>
            <a:ext cx="10318162" cy="10286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01605929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277</Words>
  <Application>Microsoft Office PowerPoint</Application>
  <PresentationFormat>Custom</PresentationFormat>
  <Paragraphs>49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9" baseType="lpstr">
      <vt:lpstr>#9Slide07 Crocante</vt:lpstr>
      <vt:lpstr>#9Slide03 Arima Madurai</vt:lpstr>
      <vt:lpstr>Arial</vt:lpstr>
      <vt:lpstr>#9Slide07 Altus</vt:lpstr>
      <vt:lpstr>#9Slide03 Arima Madurai Black</vt:lpstr>
      <vt:lpstr>Times New Roman</vt:lpstr>
      <vt:lpstr>#9Slide03 Roboto Light</vt:lpstr>
      <vt:lpstr>#9Slide05 Claudia</vt:lpstr>
      <vt:lpstr>#9Slide01 Tieu de ngan</vt:lpstr>
      <vt:lpstr>#9Slide05 SVNCiao Bella</vt:lpstr>
      <vt:lpstr>#9Slide04 AdrianeSwash</vt:lpstr>
      <vt:lpstr>#9Slide07 Koni</vt:lpstr>
      <vt:lpstr>Calibri Light</vt:lpstr>
      <vt:lpstr>#9Slide02 Noi dung dai</vt:lpstr>
      <vt:lpstr>Calibri</vt:lpstr>
      <vt:lpstr>2_Office Theme</vt:lpstr>
      <vt:lpstr>6_Office Theme</vt:lpstr>
      <vt:lpstr>3_Office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pham</dc:creator>
  <cp:lastModifiedBy>Admin</cp:lastModifiedBy>
  <cp:revision>14</cp:revision>
  <dcterms:created xsi:type="dcterms:W3CDTF">2023-06-15T17:27:19Z</dcterms:created>
  <dcterms:modified xsi:type="dcterms:W3CDTF">2026-01-11T04:57:35Z</dcterms:modified>
</cp:coreProperties>
</file>