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BD41B-06EE-4A0D-989F-F40A1425D9D0}"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ECDC7-21F4-455C-9679-4FDFC4729741}" type="slidenum">
              <a:rPr lang="en-US" smtClean="0"/>
              <a:t>‹#›</a:t>
            </a:fld>
            <a:endParaRPr lang="en-US"/>
          </a:p>
        </p:txBody>
      </p:sp>
    </p:spTree>
    <p:extLst>
      <p:ext uri="{BB962C8B-B14F-4D97-AF65-F5344CB8AC3E}">
        <p14:creationId xmlns:p14="http://schemas.microsoft.com/office/powerpoint/2010/main" val="1884719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7BB03E-7999-489C-985B-702C4D97725C}" type="slidenum">
              <a:rPr lang="en-US" smtClean="0"/>
              <a:t>3</a:t>
            </a:fld>
            <a:endParaRPr lang="en-US"/>
          </a:p>
        </p:txBody>
      </p:sp>
    </p:spTree>
    <p:extLst>
      <p:ext uri="{BB962C8B-B14F-4D97-AF65-F5344CB8AC3E}">
        <p14:creationId xmlns:p14="http://schemas.microsoft.com/office/powerpoint/2010/main" val="230591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Mô</a:t>
            </a:r>
            <a:r>
              <a:rPr lang="en-US" dirty="0"/>
              <a:t> </a:t>
            </a:r>
            <a:r>
              <a:rPr lang="en-US" dirty="0" err="1"/>
              <a:t>tả</a:t>
            </a:r>
            <a:r>
              <a:rPr lang="en-US" dirty="0"/>
              <a:t> </a:t>
            </a:r>
            <a:r>
              <a:rPr lang="en-US" dirty="0" err="1"/>
              <a:t>về</a:t>
            </a:r>
            <a:r>
              <a:rPr lang="en-US" dirty="0"/>
              <a:t> </a:t>
            </a:r>
            <a:r>
              <a:rPr lang="en-US" dirty="0" err="1"/>
              <a:t>các</a:t>
            </a:r>
            <a:r>
              <a:rPr lang="en-US" dirty="0"/>
              <a:t> </a:t>
            </a:r>
            <a:r>
              <a:rPr lang="en-US" dirty="0" err="1"/>
              <a:t>bộ</a:t>
            </a:r>
            <a:r>
              <a:rPr lang="en-US" dirty="0"/>
              <a:t> </a:t>
            </a:r>
            <a:r>
              <a:rPr lang="en-US" dirty="0" err="1"/>
              <a:t>phận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DED1-625B-49AE-8FD7-6FF0E821C11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191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1A23A9-C85B-4940-9680-6F20480E07BA}"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334840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A23A9-C85B-4940-9680-6F20480E07BA}"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74727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A23A9-C85B-4940-9680-6F20480E07BA}"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210005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A23A9-C85B-4940-9680-6F20480E07BA}"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283944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1A23A9-C85B-4940-9680-6F20480E07BA}"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393415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1A23A9-C85B-4940-9680-6F20480E07BA}"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112490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1A23A9-C85B-4940-9680-6F20480E07BA}"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787367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1A23A9-C85B-4940-9680-6F20480E07BA}"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272498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1A23A9-C85B-4940-9680-6F20480E07BA}"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258149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1A23A9-C85B-4940-9680-6F20480E07BA}"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301381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1A23A9-C85B-4940-9680-6F20480E07BA}"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D91C9-6B08-4B3E-9302-6C6EBA66EA06}" type="slidenum">
              <a:rPr lang="en-US" smtClean="0"/>
              <a:t>‹#›</a:t>
            </a:fld>
            <a:endParaRPr lang="en-US"/>
          </a:p>
        </p:txBody>
      </p:sp>
    </p:spTree>
    <p:extLst>
      <p:ext uri="{BB962C8B-B14F-4D97-AF65-F5344CB8AC3E}">
        <p14:creationId xmlns:p14="http://schemas.microsoft.com/office/powerpoint/2010/main" val="309547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A23A9-C85B-4940-9680-6F20480E07BA}" type="datetimeFigureOut">
              <a:rPr lang="en-US" smtClean="0"/>
              <a:t>11/1/2026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D91C9-6B08-4B3E-9302-6C6EBA66EA06}" type="slidenum">
              <a:rPr lang="en-US" smtClean="0"/>
              <a:t>‹#›</a:t>
            </a:fld>
            <a:endParaRPr lang="en-US"/>
          </a:p>
        </p:txBody>
      </p:sp>
    </p:spTree>
    <p:extLst>
      <p:ext uri="{BB962C8B-B14F-4D97-AF65-F5344CB8AC3E}">
        <p14:creationId xmlns:p14="http://schemas.microsoft.com/office/powerpoint/2010/main" val="1561281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F675C-E3F5-4C75-89C1-3C4A2D356EC8}"/>
              </a:ext>
            </a:extLst>
          </p:cNvPr>
          <p:cNvPicPr>
            <a:picLocks noChangeAspect="1"/>
          </p:cNvPicPr>
          <p:nvPr/>
        </p:nvPicPr>
        <p:blipFill>
          <a:blip r:embed="rId2"/>
          <a:stretch>
            <a:fillRect/>
          </a:stretch>
        </p:blipFill>
        <p:spPr>
          <a:xfrm>
            <a:off x="6775348" y="132811"/>
            <a:ext cx="5056054" cy="6592379"/>
          </a:xfrm>
          <a:prstGeom prst="rect">
            <a:avLst/>
          </a:prstGeom>
        </p:spPr>
      </p:pic>
      <p:sp>
        <p:nvSpPr>
          <p:cNvPr id="7171" name="Text Box 5"/>
          <p:cNvSpPr txBox="1">
            <a:spLocks noChangeArrowheads="1"/>
          </p:cNvSpPr>
          <p:nvPr/>
        </p:nvSpPr>
        <p:spPr bwMode="auto">
          <a:xfrm>
            <a:off x="1676400" y="365760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fontAlgn="base" hangingPunct="1">
              <a:spcBef>
                <a:spcPct val="0"/>
              </a:spcBef>
              <a:spcAft>
                <a:spcPct val="0"/>
              </a:spcAft>
              <a:defRPr/>
            </a:pPr>
            <a:endParaRPr lang="vi-VN" altLang="vi-VN">
              <a:solidFill>
                <a:prstClr val="black"/>
              </a:solidFill>
              <a:latin typeface="Calibri" panose="020F0502020204030204" pitchFamily="34" charset="0"/>
            </a:endParaRPr>
          </a:p>
        </p:txBody>
      </p:sp>
      <p:cxnSp>
        <p:nvCxnSpPr>
          <p:cNvPr id="17" name="Straight Arrow Connector 16"/>
          <p:cNvCxnSpPr/>
          <p:nvPr/>
        </p:nvCxnSpPr>
        <p:spPr>
          <a:xfrm rot="10800000" flipV="1">
            <a:off x="6570665" y="1431655765"/>
            <a:ext cx="2744787" cy="24717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59" name="Text Box 11"/>
          <p:cNvSpPr txBox="1">
            <a:spLocks noChangeArrowheads="1"/>
          </p:cNvSpPr>
          <p:nvPr/>
        </p:nvSpPr>
        <p:spPr bwMode="auto">
          <a:xfrm>
            <a:off x="8636000" y="1087526"/>
            <a:ext cx="1828800" cy="83099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spAutoFit/>
          </a:bodyPr>
          <a:lstStyle/>
          <a:p>
            <a:pPr defTabSz="914446" fontAlgn="base">
              <a:spcBef>
                <a:spcPct val="0"/>
              </a:spcBef>
              <a:spcAft>
                <a:spcPct val="0"/>
              </a:spcAft>
              <a:defRPr/>
            </a:pPr>
            <a:r>
              <a:rPr lang="en-US" sz="2400" dirty="0">
                <a:solidFill>
                  <a:prstClr val="black"/>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Đồng</a:t>
            </a:r>
            <a:r>
              <a:rPr lang="en-US" sz="2400" dirty="0">
                <a:solidFill>
                  <a:prstClr val="black"/>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bằng</a:t>
            </a: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sông</a:t>
            </a: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Hồng</a:t>
            </a:r>
            <a:endParaRPr lang="en-US" sz="2400" dirty="0">
              <a:solidFill>
                <a:srgbClr val="00A40F"/>
              </a:solidFill>
              <a:latin typeface="Times New Roman" pitchFamily="18" charset="0"/>
              <a:cs typeface="Times New Roman" pitchFamily="18" charset="0"/>
            </a:endParaRPr>
          </a:p>
        </p:txBody>
      </p:sp>
      <p:sp>
        <p:nvSpPr>
          <p:cNvPr id="27660" name="Text Box 12"/>
          <p:cNvSpPr txBox="1">
            <a:spLocks noChangeArrowheads="1"/>
          </p:cNvSpPr>
          <p:nvPr/>
        </p:nvSpPr>
        <p:spPr bwMode="auto">
          <a:xfrm>
            <a:off x="8275234" y="4495800"/>
            <a:ext cx="2080437" cy="830997"/>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446" fontAlgn="base">
              <a:spcBef>
                <a:spcPct val="0"/>
              </a:spcBef>
              <a:spcAft>
                <a:spcPct val="0"/>
              </a:spcAft>
              <a:defRPr/>
            </a:pP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Đồng</a:t>
            </a: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bằng</a:t>
            </a: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sông</a:t>
            </a:r>
            <a:r>
              <a:rPr lang="en-US" sz="2400" dirty="0">
                <a:solidFill>
                  <a:srgbClr val="00A40F"/>
                </a:solidFill>
                <a:latin typeface="Times New Roman" pitchFamily="18" charset="0"/>
                <a:cs typeface="Times New Roman" pitchFamily="18" charset="0"/>
              </a:rPr>
              <a:t> </a:t>
            </a:r>
            <a:r>
              <a:rPr lang="en-US" sz="2400" dirty="0" err="1">
                <a:solidFill>
                  <a:srgbClr val="00A40F"/>
                </a:solidFill>
                <a:latin typeface="Times New Roman" pitchFamily="18" charset="0"/>
                <a:cs typeface="Times New Roman" pitchFamily="18" charset="0"/>
              </a:rPr>
              <a:t>Cửu</a:t>
            </a:r>
            <a:r>
              <a:rPr lang="en-US" sz="2400" dirty="0">
                <a:solidFill>
                  <a:srgbClr val="00A40F"/>
                </a:solidFill>
                <a:latin typeface="Times New Roman" pitchFamily="18" charset="0"/>
                <a:cs typeface="Times New Roman" pitchFamily="18" charset="0"/>
              </a:rPr>
              <a:t> Long</a:t>
            </a:r>
          </a:p>
        </p:txBody>
      </p:sp>
      <p:sp>
        <p:nvSpPr>
          <p:cNvPr id="18" name="TextBox 17"/>
          <p:cNvSpPr txBox="1">
            <a:spLocks noChangeArrowheads="1"/>
          </p:cNvSpPr>
          <p:nvPr/>
        </p:nvSpPr>
        <p:spPr bwMode="auto">
          <a:xfrm>
            <a:off x="737269" y="236205"/>
            <a:ext cx="56127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fontAlgn="base" hangingPunct="1">
              <a:spcBef>
                <a:spcPct val="0"/>
              </a:spcBef>
              <a:spcAft>
                <a:spcPct val="0"/>
              </a:spcAft>
              <a:defRPr/>
            </a:pPr>
            <a:r>
              <a:rPr lang="en-US" altLang="vi-VN" sz="24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Ở nước ta, </a:t>
            </a:r>
            <a:r>
              <a:rPr lang="vi-VN"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dạng địa hình nào </a:t>
            </a:r>
            <a:r>
              <a:rPr lang="en-US"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chiếm khoảng ¼ diện tích</a:t>
            </a:r>
            <a:r>
              <a:rPr lang="vi-VN"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 lãnh thổ.</a:t>
            </a:r>
            <a:endParaRPr lang="en-US"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endParaRPr>
          </a:p>
        </p:txBody>
      </p:sp>
      <p:pic>
        <p:nvPicPr>
          <p:cNvPr id="19" name="Picture 2" descr="ปักพินโดย мσσηιε ใน 問號?? | สติกเกอร์">
            <a:extLst>
              <a:ext uri="{FF2B5EF4-FFF2-40B4-BE49-F238E27FC236}">
                <a16:creationId xmlns:a16="http://schemas.microsoft.com/office/drawing/2014/main" id="{4E42270D-BC55-418F-8828-43A0BBA0A5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46921" y="1487635"/>
            <a:ext cx="2844800" cy="23065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7">
            <a:extLst>
              <a:ext uri="{FF2B5EF4-FFF2-40B4-BE49-F238E27FC236}">
                <a16:creationId xmlns:a16="http://schemas.microsoft.com/office/drawing/2014/main" id="{E511E8E0-AC98-4434-BB35-9E42EB32B617}"/>
              </a:ext>
            </a:extLst>
          </p:cNvPr>
          <p:cNvSpPr txBox="1">
            <a:spLocks noChangeArrowheads="1"/>
          </p:cNvSpPr>
          <p:nvPr/>
        </p:nvSpPr>
        <p:spPr bwMode="auto">
          <a:xfrm>
            <a:off x="737270" y="5074380"/>
            <a:ext cx="57419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46" eaLnBrk="1" fontAlgn="base" hangingPunct="1">
              <a:spcBef>
                <a:spcPct val="0"/>
              </a:spcBef>
              <a:spcAft>
                <a:spcPct val="0"/>
              </a:spcAft>
              <a:defRPr/>
            </a:pPr>
            <a:r>
              <a:rPr lang="en-US"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vi-VN"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rPr>
              <a:t>Xác định vị trí các đồng bằng lớn ở nước ta?</a:t>
            </a:r>
            <a:endParaRPr lang="en-US" altLang="vi-VN" sz="2800">
              <a:solidFill>
                <a:srgbClr val="006600"/>
              </a:solidFill>
              <a:latin typeface="#9Slide02 Noi dung dai" panose="02000000000000000000" pitchFamily="2" charset="0"/>
              <a:ea typeface="#9Slide02 Noi dung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05767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659"/>
                                        </p:tgtEl>
                                        <p:attrNameLst>
                                          <p:attrName>style.visibility</p:attrName>
                                        </p:attrNameLst>
                                      </p:cBhvr>
                                      <p:to>
                                        <p:strVal val="visible"/>
                                      </p:to>
                                    </p:set>
                                    <p:animEffect transition="in" filter="barn(inVertical)">
                                      <p:cBhvr>
                                        <p:cTn id="10" dur="500"/>
                                        <p:tgtEl>
                                          <p:spTgt spid="276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barn(inVertical)">
                                      <p:cBhvr>
                                        <p:cTn id="13"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p:bldP spid="27660"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3860800" y="5986464"/>
            <a:ext cx="10972800" cy="9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vi-VN" sz="5334">
                <a:solidFill>
                  <a:srgbClr val="FF0066"/>
                </a:solidFill>
                <a:latin typeface="#9Slide05 ValentiaNitCondensed" pitchFamily="2" charset="0"/>
                <a:cs typeface="Times New Roman" pitchFamily="18" charset="0"/>
              </a:rPr>
              <a:t>Ghềnh Đá đĩa - Phú Yên</a:t>
            </a:r>
            <a:endParaRPr lang="en-US" sz="5334">
              <a:solidFill>
                <a:srgbClr val="FF0066"/>
              </a:solidFill>
              <a:latin typeface="#9Slide05 ValentiaNitCondensed" pitchFamily="2" charset="0"/>
              <a:cs typeface="Times New Roman" pitchFamily="18" charset="0"/>
            </a:endParaRPr>
          </a:p>
        </p:txBody>
      </p:sp>
      <p:sp>
        <p:nvSpPr>
          <p:cNvPr id="6" name="Text Box 4"/>
          <p:cNvSpPr>
            <a:spLocks noGrp="1" noChangeArrowheads="1"/>
          </p:cNvSpPr>
          <p:nvPr>
            <p:ph type="ctrTitle"/>
          </p:nvPr>
        </p:nvSpPr>
        <p:spPr>
          <a:noFill/>
        </p:spPr>
        <p:txBody>
          <a:bodyPr>
            <a:normAutofit/>
          </a:bodyPr>
          <a:lstStyle/>
          <a:p>
            <a:pPr eaLnBrk="1" hangingPunct="1">
              <a:spcBef>
                <a:spcPct val="50000"/>
              </a:spcBef>
            </a:pPr>
            <a:r>
              <a:rPr lang="en-US">
                <a:solidFill>
                  <a:srgbClr val="0033CC"/>
                </a:solidFill>
              </a:rPr>
              <a:t>Bờ biển mài mòn</a:t>
            </a:r>
          </a:p>
        </p:txBody>
      </p:sp>
      <p:sp>
        <p:nvSpPr>
          <p:cNvPr id="2" name="Subtitle 1">
            <a:extLst>
              <a:ext uri="{FF2B5EF4-FFF2-40B4-BE49-F238E27FC236}">
                <a16:creationId xmlns:a16="http://schemas.microsoft.com/office/drawing/2014/main" id="{FB15CCB7-3811-483F-A273-2523D41C281D}"/>
              </a:ext>
            </a:extLst>
          </p:cNvPr>
          <p:cNvSpPr>
            <a:spLocks noGrp="1"/>
          </p:cNvSpPr>
          <p:nvPr>
            <p:ph type="subTitle" idx="1"/>
          </p:nvPr>
        </p:nvSpPr>
        <p:spPr/>
        <p:txBody>
          <a:bodyPr/>
          <a:lstStyle/>
          <a:p>
            <a:endParaRPr lang="en-US"/>
          </a:p>
        </p:txBody>
      </p:sp>
      <p:pic>
        <p:nvPicPr>
          <p:cNvPr id="33798" name="Picture 16" descr="Kết quả hình ảnh cho ghềnh đá đĩ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71538"/>
            <a:ext cx="117856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807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fltVal val="0"/>
                                          </p:val>
                                        </p:tav>
                                        <p:tav tm="100000">
                                          <p:val>
                                            <p:strVal val="#ppt_w"/>
                                          </p:val>
                                        </p:tav>
                                      </p:tavLst>
                                    </p:anim>
                                    <p:anim calcmode="lin" valueType="num">
                                      <p:cBhvr>
                                        <p:cTn id="8" dur="500" fill="hold"/>
                                        <p:tgtEl>
                                          <p:spTgt spid="62468"/>
                                        </p:tgtEl>
                                        <p:attrNameLst>
                                          <p:attrName>ppt_h</p:attrName>
                                        </p:attrNameLst>
                                      </p:cBhvr>
                                      <p:tavLst>
                                        <p:tav tm="0">
                                          <p:val>
                                            <p:fltVal val="0"/>
                                          </p:val>
                                        </p:tav>
                                        <p:tav tm="100000">
                                          <p:val>
                                            <p:strVal val="#ppt_h"/>
                                          </p:val>
                                        </p:tav>
                                      </p:tavLst>
                                    </p:anim>
                                    <p:animEffect transition="in" filter="fade">
                                      <p:cBhvr>
                                        <p:cTn id="9" dur="500"/>
                                        <p:tgtEl>
                                          <p:spTgt spid="6246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C8780-4D6E-4486-B405-A342C1101052}"/>
              </a:ext>
            </a:extLst>
          </p:cNvPr>
          <p:cNvPicPr>
            <a:picLocks noChangeAspect="1"/>
          </p:cNvPicPr>
          <p:nvPr/>
        </p:nvPicPr>
        <p:blipFill>
          <a:blip r:embed="rId2"/>
          <a:stretch>
            <a:fillRect/>
          </a:stretch>
        </p:blipFill>
        <p:spPr>
          <a:xfrm>
            <a:off x="-16539" y="0"/>
            <a:ext cx="6726804" cy="6858000"/>
          </a:xfrm>
          <a:prstGeom prst="rect">
            <a:avLst/>
          </a:prstGeom>
        </p:spPr>
      </p:pic>
      <p:pic>
        <p:nvPicPr>
          <p:cNvPr id="6" name="Picture 5">
            <a:extLst>
              <a:ext uri="{FF2B5EF4-FFF2-40B4-BE49-F238E27FC236}">
                <a16:creationId xmlns:a16="http://schemas.microsoft.com/office/drawing/2014/main" id="{ED2F8C8E-4D3E-4E69-A816-BA995AEF6C01}"/>
              </a:ext>
            </a:extLst>
          </p:cNvPr>
          <p:cNvPicPr>
            <a:picLocks noChangeAspect="1"/>
          </p:cNvPicPr>
          <p:nvPr/>
        </p:nvPicPr>
        <p:blipFill>
          <a:blip r:embed="rId3"/>
          <a:stretch>
            <a:fillRect/>
          </a:stretch>
        </p:blipFill>
        <p:spPr>
          <a:xfrm>
            <a:off x="6714990" y="0"/>
            <a:ext cx="5503333" cy="2006600"/>
          </a:xfrm>
          <a:prstGeom prst="rect">
            <a:avLst/>
          </a:prstGeom>
        </p:spPr>
      </p:pic>
      <p:sp>
        <p:nvSpPr>
          <p:cNvPr id="7" name="Text Box 12">
            <a:extLst>
              <a:ext uri="{FF2B5EF4-FFF2-40B4-BE49-F238E27FC236}">
                <a16:creationId xmlns:a16="http://schemas.microsoft.com/office/drawing/2014/main" id="{8C08673F-1B63-47E2-86C8-77D12557A34A}"/>
              </a:ext>
            </a:extLst>
          </p:cNvPr>
          <p:cNvSpPr txBox="1">
            <a:spLocks noChangeArrowheads="1"/>
          </p:cNvSpPr>
          <p:nvPr/>
        </p:nvSpPr>
        <p:spPr bwMode="auto">
          <a:xfrm>
            <a:off x="6977456" y="2921000"/>
            <a:ext cx="4978400" cy="296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defTabSz="1219261" eaLnBrk="1" hangingPunct="1">
              <a:spcBef>
                <a:spcPct val="50000"/>
              </a:spcBef>
            </a:pPr>
            <a:r>
              <a:rPr lang="en-US" sz="3734">
                <a:solidFill>
                  <a:srgbClr val="0033CC"/>
                </a:solidFill>
                <a:latin typeface="#9Slide07 IcielBaliho Script" pitchFamily="2" charset="0"/>
              </a:rPr>
              <a:t>    Thềm lục địa m</a:t>
            </a:r>
            <a:r>
              <a:rPr lang="vi-VN" sz="3734">
                <a:solidFill>
                  <a:srgbClr val="0033CC"/>
                </a:solidFill>
                <a:latin typeface="#9Slide07 IcielBaliho Script" pitchFamily="2" charset="0"/>
              </a:rPr>
              <a:t>ở rộng tại các vùng biển Bắc Bộ và Nam Bộ;</a:t>
            </a:r>
            <a:r>
              <a:rPr lang="en-US" sz="3734">
                <a:solidFill>
                  <a:srgbClr val="0033CC"/>
                </a:solidFill>
                <a:latin typeface="#9Slide07 IcielBaliho Script" pitchFamily="2" charset="0"/>
              </a:rPr>
              <a:t> </a:t>
            </a:r>
            <a:r>
              <a:rPr lang="vi-VN" sz="3734">
                <a:solidFill>
                  <a:srgbClr val="0033CC"/>
                </a:solidFill>
                <a:latin typeface="#9Slide07 IcielBaliho Script" pitchFamily="2" charset="0"/>
              </a:rPr>
              <a:t>Vùng biển miền Trung sâu và hẹp hơn.</a:t>
            </a:r>
            <a:endParaRPr lang="en-US" sz="3734">
              <a:solidFill>
                <a:srgbClr val="0033CC"/>
              </a:solidFill>
              <a:latin typeface="#9Slide07 IcielBaliho Script" pitchFamily="2" charset="0"/>
            </a:endParaRPr>
          </a:p>
        </p:txBody>
      </p:sp>
    </p:spTree>
    <p:extLst>
      <p:ext uri="{BB962C8B-B14F-4D97-AF65-F5344CB8AC3E}">
        <p14:creationId xmlns:p14="http://schemas.microsoft.com/office/powerpoint/2010/main" val="4293449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7A673-77A1-4BAB-B41A-30AE3BAC5A50}"/>
              </a:ext>
            </a:extLst>
          </p:cNvPr>
          <p:cNvPicPr>
            <a:picLocks noChangeAspect="1"/>
          </p:cNvPicPr>
          <p:nvPr/>
        </p:nvPicPr>
        <p:blipFill rotWithShape="1">
          <a:blip r:embed="rId2"/>
          <a:srcRect t="32222"/>
          <a:stretch/>
        </p:blipFill>
        <p:spPr>
          <a:xfrm>
            <a:off x="203200" y="50210"/>
            <a:ext cx="4673600" cy="6640037"/>
          </a:xfrm>
          <a:prstGeom prst="rect">
            <a:avLst/>
          </a:prstGeom>
        </p:spPr>
      </p:pic>
      <p:pic>
        <p:nvPicPr>
          <p:cNvPr id="5" name="Picture 4">
            <a:extLst>
              <a:ext uri="{FF2B5EF4-FFF2-40B4-BE49-F238E27FC236}">
                <a16:creationId xmlns:a16="http://schemas.microsoft.com/office/drawing/2014/main" id="{F6CF2F06-401E-4AAE-BE8D-20F59C6BDA3A}"/>
              </a:ext>
            </a:extLst>
          </p:cNvPr>
          <p:cNvPicPr>
            <a:picLocks noChangeAspect="1"/>
          </p:cNvPicPr>
          <p:nvPr/>
        </p:nvPicPr>
        <p:blipFill>
          <a:blip r:embed="rId3"/>
          <a:stretch>
            <a:fillRect/>
          </a:stretch>
        </p:blipFill>
        <p:spPr>
          <a:xfrm>
            <a:off x="5428512" y="667190"/>
            <a:ext cx="3352800" cy="2362052"/>
          </a:xfrm>
          <a:prstGeom prst="hexagon">
            <a:avLst/>
          </a:prstGeom>
        </p:spPr>
      </p:pic>
      <p:pic>
        <p:nvPicPr>
          <p:cNvPr id="6" name="Picture 5">
            <a:extLst>
              <a:ext uri="{FF2B5EF4-FFF2-40B4-BE49-F238E27FC236}">
                <a16:creationId xmlns:a16="http://schemas.microsoft.com/office/drawing/2014/main" id="{996D9F1D-F53F-4D85-8E90-C37F45086E74}"/>
              </a:ext>
            </a:extLst>
          </p:cNvPr>
          <p:cNvPicPr>
            <a:picLocks noChangeAspect="1"/>
          </p:cNvPicPr>
          <p:nvPr/>
        </p:nvPicPr>
        <p:blipFill>
          <a:blip r:embed="rId4"/>
          <a:stretch>
            <a:fillRect/>
          </a:stretch>
        </p:blipFill>
        <p:spPr>
          <a:xfrm>
            <a:off x="8331200" y="2188389"/>
            <a:ext cx="3454400" cy="2301647"/>
          </a:xfrm>
          <a:prstGeom prst="hexagon">
            <a:avLst/>
          </a:prstGeom>
        </p:spPr>
      </p:pic>
      <p:pic>
        <p:nvPicPr>
          <p:cNvPr id="7" name="Picture 6">
            <a:extLst>
              <a:ext uri="{FF2B5EF4-FFF2-40B4-BE49-F238E27FC236}">
                <a16:creationId xmlns:a16="http://schemas.microsoft.com/office/drawing/2014/main" id="{85D2F0A0-FC05-4C1D-AB19-66F8C688119E}"/>
              </a:ext>
            </a:extLst>
          </p:cNvPr>
          <p:cNvPicPr>
            <a:picLocks noChangeAspect="1"/>
          </p:cNvPicPr>
          <p:nvPr/>
        </p:nvPicPr>
        <p:blipFill>
          <a:blip r:embed="rId5"/>
          <a:stretch>
            <a:fillRect/>
          </a:stretch>
        </p:blipFill>
        <p:spPr>
          <a:xfrm>
            <a:off x="5599817" y="3821067"/>
            <a:ext cx="3430772" cy="2190167"/>
          </a:xfrm>
          <a:prstGeom prst="hexagon">
            <a:avLst/>
          </a:prstGeom>
        </p:spPr>
      </p:pic>
    </p:spTree>
    <p:extLst>
      <p:ext uri="{BB962C8B-B14F-4D97-AF65-F5344CB8AC3E}">
        <p14:creationId xmlns:p14="http://schemas.microsoft.com/office/powerpoint/2010/main" val="974528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264826-F83B-4D93-A2C4-A36AA3AB0B16}"/>
              </a:ext>
            </a:extLst>
          </p:cNvPr>
          <p:cNvPicPr>
            <a:picLocks noChangeAspect="1"/>
          </p:cNvPicPr>
          <p:nvPr/>
        </p:nvPicPr>
        <p:blipFill rotWithShape="1">
          <a:blip r:embed="rId2"/>
          <a:srcRect t="6123" b="407"/>
          <a:stretch/>
        </p:blipFill>
        <p:spPr>
          <a:xfrm>
            <a:off x="-10160" y="-81721"/>
            <a:ext cx="12191999" cy="6068290"/>
          </a:xfrm>
          <a:prstGeom prst="rect">
            <a:avLst/>
          </a:prstGeom>
        </p:spPr>
      </p:pic>
      <p:sp>
        <p:nvSpPr>
          <p:cNvPr id="17" name="Rectangle 16">
            <a:extLst>
              <a:ext uri="{FF2B5EF4-FFF2-40B4-BE49-F238E27FC236}">
                <a16:creationId xmlns:a16="http://schemas.microsoft.com/office/drawing/2014/main" id="{AC38EA4B-81A7-41F6-B509-C2B480403D81}"/>
              </a:ext>
            </a:extLst>
          </p:cNvPr>
          <p:cNvSpPr/>
          <p:nvPr/>
        </p:nvSpPr>
        <p:spPr>
          <a:xfrm>
            <a:off x="1700728" y="4775421"/>
            <a:ext cx="8826062" cy="1834056"/>
          </a:xfrm>
          <a:prstGeom prst="rect">
            <a:avLst/>
          </a:prstGeom>
        </p:spPr>
        <p:txBody>
          <a:bodyPr vert="horz" lIns="121920" tIns="60960" rIns="121920" bIns="60960" rtlCol="0" anchor="b">
            <a:normAutofit/>
          </a:bodyPr>
          <a:lstStyle/>
          <a:p>
            <a:pPr algn="ctr" defTabSz="1219261">
              <a:lnSpc>
                <a:spcPct val="90000"/>
              </a:lnSpc>
              <a:spcBef>
                <a:spcPct val="0"/>
              </a:spcBef>
              <a:spcAft>
                <a:spcPts val="800"/>
              </a:spcAft>
              <a:defRPr/>
            </a:pPr>
            <a:r>
              <a:rPr lang="en-US" sz="6400">
                <a:solidFill>
                  <a:srgbClr val="008000"/>
                </a:solidFill>
                <a:latin typeface="#9Slide07 IcielBaliho Script" pitchFamily="2" charset="0"/>
              </a:rPr>
              <a:t>b. Địa hình đồng bằng</a:t>
            </a:r>
            <a:endParaRPr lang="en-US" sz="3600">
              <a:solidFill>
                <a:srgbClr val="008000"/>
              </a:solidFill>
              <a:latin typeface="#9Slide07 IcielBaliho Script" pitchFamily="2" charset="0"/>
            </a:endParaRPr>
          </a:p>
        </p:txBody>
      </p:sp>
    </p:spTree>
    <p:extLst>
      <p:ext uri="{BB962C8B-B14F-4D97-AF65-F5344CB8AC3E}">
        <p14:creationId xmlns:p14="http://schemas.microsoft.com/office/powerpoint/2010/main" val="2556078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54000" y="1662296"/>
          <a:ext cx="11547394" cy="4878202"/>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1981200">
                  <a:extLst>
                    <a:ext uri="{9D8B030D-6E8A-4147-A177-3AD203B41FA5}">
                      <a16:colId xmlns:a16="http://schemas.microsoft.com/office/drawing/2014/main" val="20000"/>
                    </a:ext>
                  </a:extLst>
                </a:gridCol>
                <a:gridCol w="3149600">
                  <a:extLst>
                    <a:ext uri="{9D8B030D-6E8A-4147-A177-3AD203B41FA5}">
                      <a16:colId xmlns:a16="http://schemas.microsoft.com/office/drawing/2014/main" val="20001"/>
                    </a:ext>
                  </a:extLst>
                </a:gridCol>
                <a:gridCol w="2945701">
                  <a:extLst>
                    <a:ext uri="{9D8B030D-6E8A-4147-A177-3AD203B41FA5}">
                      <a16:colId xmlns:a16="http://schemas.microsoft.com/office/drawing/2014/main" val="20002"/>
                    </a:ext>
                  </a:extLst>
                </a:gridCol>
                <a:gridCol w="3470893">
                  <a:extLst>
                    <a:ext uri="{9D8B030D-6E8A-4147-A177-3AD203B41FA5}">
                      <a16:colId xmlns:a16="http://schemas.microsoft.com/office/drawing/2014/main" val="20003"/>
                    </a:ext>
                  </a:extLst>
                </a:gridCol>
              </a:tblGrid>
              <a:tr h="742031">
                <a:tc rowSpan="2">
                  <a:txBody>
                    <a:bodyPr/>
                    <a:lstStyle/>
                    <a:p>
                      <a:pPr marL="180340"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Yếu tố</a:t>
                      </a:r>
                      <a:endParaRPr lang="en-US" sz="21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gridSpan="3">
                  <a:txBody>
                    <a:bodyPr/>
                    <a:lstStyle/>
                    <a:p>
                      <a:pPr marL="180340"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ea typeface="Calibri"/>
                          <a:cs typeface="Times New Roman" pitchFamily="18" charset="0"/>
                        </a:rPr>
                        <a:t>Địa hình đồng bằng</a:t>
                      </a:r>
                    </a:p>
                  </a:txBody>
                  <a:tcPr marT="0" marB="0" anchor="ct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7383">
                <a:tc vMerge="1">
                  <a:txBody>
                    <a:bodyPr/>
                    <a:lstStyle/>
                    <a:p>
                      <a:endParaRPr lang="en-US"/>
                    </a:p>
                  </a:txBody>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sông Hồng</a:t>
                      </a:r>
                      <a:endParaRPr lang="vi-VN" sz="21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100" b="1">
                          <a:solidFill>
                            <a:srgbClr val="0033CC"/>
                          </a:solidFill>
                          <a:effectLst/>
                          <a:latin typeface="Times New Roman" pitchFamily="18" charset="0"/>
                          <a:ea typeface="Calibri"/>
                          <a:cs typeface="Times New Roman" pitchFamily="18" charset="0"/>
                        </a:rPr>
                        <a:t>N1</a:t>
                      </a:r>
                      <a:r>
                        <a:rPr lang="en-US" sz="2100" b="1">
                          <a:solidFill>
                            <a:srgbClr val="0033CC"/>
                          </a:solidFill>
                          <a:effectLst/>
                          <a:latin typeface="Times New Roman" pitchFamily="18" charset="0"/>
                          <a:ea typeface="Calibri"/>
                          <a:cs typeface="Times New Roman" pitchFamily="18" charset="0"/>
                        </a:rPr>
                        <a:t>,3</a:t>
                      </a: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sông Cửu Long</a:t>
                      </a:r>
                      <a:endParaRPr lang="vi-VN" sz="21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100" b="1">
                          <a:solidFill>
                            <a:srgbClr val="0033CC"/>
                          </a:solidFill>
                          <a:effectLst/>
                          <a:latin typeface="Times New Roman" pitchFamily="18" charset="0"/>
                          <a:ea typeface="Calibri"/>
                          <a:cs typeface="Times New Roman" pitchFamily="18" charset="0"/>
                        </a:rPr>
                        <a:t>N</a:t>
                      </a:r>
                      <a:r>
                        <a:rPr lang="en-US" sz="2100" b="1">
                          <a:solidFill>
                            <a:srgbClr val="0033CC"/>
                          </a:solidFill>
                          <a:effectLst/>
                          <a:latin typeface="Times New Roman" pitchFamily="18" charset="0"/>
                          <a:ea typeface="Calibri"/>
                          <a:cs typeface="Times New Roman" pitchFamily="18" charset="0"/>
                        </a:rPr>
                        <a:t>2,4</a:t>
                      </a: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DH miền Trung</a:t>
                      </a:r>
                      <a:endParaRPr lang="vi-VN" sz="21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100" b="1">
                          <a:solidFill>
                            <a:srgbClr val="0033CC"/>
                          </a:solidFill>
                          <a:effectLst/>
                          <a:latin typeface="Times New Roman" pitchFamily="18" charset="0"/>
                          <a:ea typeface="Calibri"/>
                          <a:cs typeface="Times New Roman" pitchFamily="18" charset="0"/>
                        </a:rPr>
                        <a:t>N</a:t>
                      </a:r>
                      <a:r>
                        <a:rPr lang="en-US" sz="2100" b="1">
                          <a:solidFill>
                            <a:srgbClr val="0033CC"/>
                          </a:solidFill>
                          <a:effectLst/>
                          <a:latin typeface="Times New Roman" pitchFamily="18" charset="0"/>
                          <a:ea typeface="Calibri"/>
                          <a:cs typeface="Times New Roman" pitchFamily="18" charset="0"/>
                        </a:rPr>
                        <a:t>5,6</a:t>
                      </a:r>
                    </a:p>
                  </a:txBody>
                  <a:tcPr marT="0" marB="0" anchor="ctr">
                    <a:solidFill>
                      <a:srgbClr val="FFFF00"/>
                    </a:solidFill>
                  </a:tcPr>
                </a:tc>
                <a:extLst>
                  <a:ext uri="{0D108BD9-81ED-4DB2-BD59-A6C34878D82A}">
                    <a16:rowId xmlns:a16="http://schemas.microsoft.com/office/drawing/2014/main" val="10001"/>
                  </a:ext>
                </a:extLst>
              </a:tr>
              <a:tr h="1418004">
                <a:tc>
                  <a:txBody>
                    <a:bodyPr/>
                    <a:lstStyle/>
                    <a:p>
                      <a:pPr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ea typeface="Calibri"/>
                          <a:cs typeface="Times New Roman" pitchFamily="18" charset="0"/>
                        </a:rPr>
                        <a:t>Nguồn gốc, diện tích</a:t>
                      </a: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1647952">
                <a:tc>
                  <a:txBody>
                    <a:bodyPr/>
                    <a:lstStyle/>
                    <a:p>
                      <a:pPr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Đặc điểm</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vi-VN"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3991643" y="217305"/>
            <a:ext cx="4670995" cy="1405641"/>
          </a:xfrm>
          <a:prstGeom prst="rect">
            <a:avLst/>
          </a:prstGeom>
        </p:spPr>
        <p:txBody>
          <a:bodyPr wrap="square">
            <a:spAutoFit/>
          </a:bodyPr>
          <a:lstStyle/>
          <a:p>
            <a:pPr algn="ctr" defTabSz="1219261"/>
            <a:r>
              <a:rPr lang="en-US" sz="4267" b="1">
                <a:solidFill>
                  <a:srgbClr val="00A40F"/>
                </a:solidFill>
                <a:latin typeface="#9Slide07 IcielCadena" panose="02000503000000020004" pitchFamily="2" charset="0"/>
                <a:cs typeface="Times New Roman" pitchFamily="18" charset="0"/>
              </a:rPr>
              <a:t>HOẠT ĐỘNG NHÓM</a:t>
            </a:r>
          </a:p>
        </p:txBody>
      </p:sp>
      <p:pic>
        <p:nvPicPr>
          <p:cNvPr id="2" name="3 Minute Countdown Timer Alarm Clock! Timer for Kids 3 Minutes!">
            <a:hlinkClick r:id="" action="ppaction://media"/>
            <a:extLst>
              <a:ext uri="{FF2B5EF4-FFF2-40B4-BE49-F238E27FC236}">
                <a16:creationId xmlns:a16="http://schemas.microsoft.com/office/drawing/2014/main" id="{8EB55D15-3152-473A-A100-5A42104047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6800" y="100464"/>
            <a:ext cx="1844595" cy="1127587"/>
          </a:xfrm>
          <a:prstGeom prst="rect">
            <a:avLst/>
          </a:prstGeom>
        </p:spPr>
      </p:pic>
      <p:pic>
        <p:nvPicPr>
          <p:cNvPr id="5" name="Picture 4">
            <a:extLst>
              <a:ext uri="{FF2B5EF4-FFF2-40B4-BE49-F238E27FC236}">
                <a16:creationId xmlns:a16="http://schemas.microsoft.com/office/drawing/2014/main" id="{82916357-EA30-4D17-AB39-6EC82DF95C9A}"/>
              </a:ext>
            </a:extLst>
          </p:cNvPr>
          <p:cNvPicPr>
            <a:picLocks noChangeAspect="1"/>
          </p:cNvPicPr>
          <p:nvPr/>
        </p:nvPicPr>
        <p:blipFill>
          <a:blip r:embed="rId6"/>
          <a:stretch>
            <a:fillRect/>
          </a:stretch>
        </p:blipFill>
        <p:spPr>
          <a:xfrm>
            <a:off x="609601" y="100464"/>
            <a:ext cx="2324100" cy="1162051"/>
          </a:xfrm>
          <a:prstGeom prst="rect">
            <a:avLst/>
          </a:prstGeom>
        </p:spPr>
      </p:pic>
      <p:sp>
        <p:nvSpPr>
          <p:cNvPr id="6" name="Rectangle 5">
            <a:extLst>
              <a:ext uri="{FF2B5EF4-FFF2-40B4-BE49-F238E27FC236}">
                <a16:creationId xmlns:a16="http://schemas.microsoft.com/office/drawing/2014/main" id="{03BFCFE1-B491-47D0-A2CD-7FDD5C5547D2}"/>
              </a:ext>
            </a:extLst>
          </p:cNvPr>
          <p:cNvSpPr/>
          <p:nvPr/>
        </p:nvSpPr>
        <p:spPr>
          <a:xfrm>
            <a:off x="2922875" y="935451"/>
            <a:ext cx="6576725" cy="666977"/>
          </a:xfrm>
          <a:prstGeom prst="rect">
            <a:avLst/>
          </a:prstGeom>
        </p:spPr>
        <p:txBody>
          <a:bodyPr wrap="square">
            <a:spAutoFit/>
          </a:bodyPr>
          <a:lstStyle/>
          <a:p>
            <a:pPr algn="ctr"/>
            <a:r>
              <a:rPr lang="vi-VN" sz="1867">
                <a:latin typeface="#9Slide02 Noi dung rat dai" panose="02000000000000000000" pitchFamily="2" charset="0"/>
                <a:ea typeface="#9Slide02 Noi dung rat dai" panose="02000000000000000000" pitchFamily="2" charset="0"/>
              </a:rPr>
              <a:t>Nhiệm vụ: Dựa vào hình 2.1,2.7, 2.8, thông tin SGK trao đổi nhóm để tìm hiểu đặc điểm các khu vực địa hình ở nước ta</a:t>
            </a:r>
            <a:endParaRPr lang="en-US" sz="1867">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914374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D4EE1-D87B-4CD9-8019-9E21696EF20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73767" y="853667"/>
            <a:ext cx="5519033" cy="5150667"/>
          </a:xfrm>
          <a:prstGeom prst="rect">
            <a:avLst/>
          </a:prstGeom>
        </p:spPr>
      </p:pic>
      <p:pic>
        <p:nvPicPr>
          <p:cNvPr id="5" name="Picture 4">
            <a:extLst>
              <a:ext uri="{FF2B5EF4-FFF2-40B4-BE49-F238E27FC236}">
                <a16:creationId xmlns:a16="http://schemas.microsoft.com/office/drawing/2014/main" id="{EDA267BA-640E-41B5-BFF6-ED18BD20ECD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94400" y="939800"/>
            <a:ext cx="5855094" cy="5064533"/>
          </a:xfrm>
          <a:prstGeom prst="rect">
            <a:avLst/>
          </a:prstGeom>
        </p:spPr>
      </p:pic>
    </p:spTree>
    <p:extLst>
      <p:ext uri="{BB962C8B-B14F-4D97-AF65-F5344CB8AC3E}">
        <p14:creationId xmlns:p14="http://schemas.microsoft.com/office/powerpoint/2010/main" val="191411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22303" y="381000"/>
          <a:ext cx="11547393" cy="6462014"/>
        </p:xfrm>
        <a:graphic>
          <a:graphicData uri="http://schemas.openxmlformats.org/drawingml/2006/table">
            <a:tbl>
              <a:tblPr>
                <a:effectLst/>
                <a:tableStyleId>{284E427A-3D55-4303-BF80-6455036E1DE7}</a:tableStyleId>
              </a:tblPr>
              <a:tblGrid>
                <a:gridCol w="1422400">
                  <a:extLst>
                    <a:ext uri="{9D8B030D-6E8A-4147-A177-3AD203B41FA5}">
                      <a16:colId xmlns:a16="http://schemas.microsoft.com/office/drawing/2014/main" val="20000"/>
                    </a:ext>
                  </a:extLst>
                </a:gridCol>
                <a:gridCol w="3081297">
                  <a:extLst>
                    <a:ext uri="{9D8B030D-6E8A-4147-A177-3AD203B41FA5}">
                      <a16:colId xmlns:a16="http://schemas.microsoft.com/office/drawing/2014/main" val="20001"/>
                    </a:ext>
                  </a:extLst>
                </a:gridCol>
                <a:gridCol w="3572803">
                  <a:extLst>
                    <a:ext uri="{9D8B030D-6E8A-4147-A177-3AD203B41FA5}">
                      <a16:colId xmlns:a16="http://schemas.microsoft.com/office/drawing/2014/main" val="20002"/>
                    </a:ext>
                  </a:extLst>
                </a:gridCol>
                <a:gridCol w="3470893">
                  <a:extLst>
                    <a:ext uri="{9D8B030D-6E8A-4147-A177-3AD203B41FA5}">
                      <a16:colId xmlns:a16="http://schemas.microsoft.com/office/drawing/2014/main" val="20003"/>
                    </a:ext>
                  </a:extLst>
                </a:gridCol>
              </a:tblGrid>
              <a:tr h="660399">
                <a:tc rowSpan="2">
                  <a:txBody>
                    <a:bodyPr/>
                    <a:lstStyle/>
                    <a:p>
                      <a:pPr marL="180340"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Yếu tố</a:t>
                      </a:r>
                      <a:endParaRPr lang="en-US" sz="21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gridSpan="3">
                  <a:txBody>
                    <a:bodyPr/>
                    <a:lstStyle/>
                    <a:p>
                      <a:pPr marL="180340"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ea typeface="Calibri"/>
                          <a:cs typeface="Times New Roman" pitchFamily="18" charset="0"/>
                        </a:rPr>
                        <a:t>Địa hình đồng bằng</a:t>
                      </a:r>
                    </a:p>
                  </a:txBody>
                  <a:tcPr marT="0" marB="0" anchor="ctr">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vMerge="1">
                  <a:txBody>
                    <a:bodyPr/>
                    <a:lstStyle/>
                    <a:p>
                      <a:endParaRPr lang="en-US"/>
                    </a:p>
                  </a:txBody>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sông Hồng</a:t>
                      </a:r>
                      <a:endParaRPr lang="vi-VN" sz="2100" b="1">
                        <a:solidFill>
                          <a:srgbClr val="0033CC"/>
                        </a:solidFill>
                        <a:effectLst/>
                        <a:latin typeface="Times New Roman" pitchFamily="18" charset="0"/>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sông Cửu Long</a:t>
                      </a:r>
                      <a:endParaRPr lang="vi-VN" sz="2100" b="1">
                        <a:solidFill>
                          <a:srgbClr val="0033CC"/>
                        </a:solidFill>
                        <a:effectLst/>
                        <a:latin typeface="Times New Roman" pitchFamily="18" charset="0"/>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100" b="1">
                          <a:solidFill>
                            <a:srgbClr val="0033CC"/>
                          </a:solidFill>
                          <a:effectLst/>
                          <a:latin typeface="Times New Roman" pitchFamily="18" charset="0"/>
                          <a:cs typeface="Times New Roman" pitchFamily="18" charset="0"/>
                        </a:rPr>
                        <a:t>ĐB DH miền Trung</a:t>
                      </a:r>
                      <a:endParaRPr lang="vi-VN" sz="2100" b="1">
                        <a:solidFill>
                          <a:srgbClr val="0033CC"/>
                        </a:solidFill>
                        <a:effectLst/>
                        <a:latin typeface="Times New Roman" pitchFamily="18" charset="0"/>
                        <a:cs typeface="Times New Roman" pitchFamily="18" charset="0"/>
                      </a:endParaRPr>
                    </a:p>
                  </a:txBody>
                  <a:tcPr marT="0" marB="0" anchor="ctr">
                    <a:solidFill>
                      <a:srgbClr val="FFFF00"/>
                    </a:solidFill>
                  </a:tcPr>
                </a:tc>
                <a:extLst>
                  <a:ext uri="{0D108BD9-81ED-4DB2-BD59-A6C34878D82A}">
                    <a16:rowId xmlns:a16="http://schemas.microsoft.com/office/drawing/2014/main" val="10001"/>
                  </a:ext>
                </a:extLst>
              </a:tr>
              <a:tr h="1422401">
                <a:tc>
                  <a:txBody>
                    <a:bodyPr/>
                    <a:lstStyle/>
                    <a:p>
                      <a:pPr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ea typeface="Calibri"/>
                          <a:cs typeface="Times New Roman" pitchFamily="18" charset="0"/>
                        </a:rPr>
                        <a:t>Nguồn gốc, diện tích</a:t>
                      </a:r>
                    </a:p>
                  </a:txBody>
                  <a:tcPr marT="0" marB="0" anchor="ctr">
                    <a:solidFill>
                      <a:schemeClr val="bg1"/>
                    </a:solidFill>
                  </a:tcPr>
                </a:tc>
                <a:tc>
                  <a:txBody>
                    <a:bodyPr/>
                    <a:lstStyle/>
                    <a:p>
                      <a:pPr marL="180340" algn="l">
                        <a:lnSpc>
                          <a:spcPct val="115000"/>
                        </a:lnSpc>
                        <a:spcBef>
                          <a:spcPts val="600"/>
                        </a:spcBef>
                        <a:spcAft>
                          <a:spcPts val="0"/>
                        </a:spcAft>
                        <a:tabLst>
                          <a:tab pos="180340" algn="l"/>
                          <a:tab pos="450215" algn="l"/>
                        </a:tabLst>
                      </a:pPr>
                      <a:endParaRPr lang="en-US" sz="19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3771392">
                <a:tc>
                  <a:txBody>
                    <a:bodyPr/>
                    <a:lstStyle/>
                    <a:p>
                      <a:pPr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Đặc điểm</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p>
                    <a:p>
                      <a:pPr marL="180340" algn="ctr">
                        <a:lnSpc>
                          <a:spcPct val="115000"/>
                        </a:lnSpc>
                        <a:spcBef>
                          <a:spcPts val="600"/>
                        </a:spcBef>
                        <a:spcAft>
                          <a:spcPts val="0"/>
                        </a:spcAft>
                        <a:tabLst>
                          <a:tab pos="180340" algn="l"/>
                          <a:tab pos="450215" algn="l"/>
                        </a:tabLst>
                      </a:pP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100">
                          <a:solidFill>
                            <a:srgbClr val="0033CC"/>
                          </a:solidFill>
                          <a:effectLst/>
                          <a:latin typeface="Times New Roman" pitchFamily="18" charset="0"/>
                          <a:cs typeface="Times New Roman" pitchFamily="18" charset="0"/>
                        </a:rPr>
                        <a:t> </a:t>
                      </a:r>
                      <a:endParaRPr lang="en-US" sz="21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3ECF5423-5227-43D6-8953-23AE7F693133}"/>
              </a:ext>
            </a:extLst>
          </p:cNvPr>
          <p:cNvSpPr/>
          <p:nvPr/>
        </p:nvSpPr>
        <p:spPr>
          <a:xfrm>
            <a:off x="1778000" y="1549400"/>
            <a:ext cx="2844800" cy="1528945"/>
          </a:xfrm>
          <a:prstGeom prst="rect">
            <a:avLst/>
          </a:prstGeom>
        </p:spPr>
        <p:txBody>
          <a:bodyPr wrap="square">
            <a:spAutoFit/>
          </a:bodyPr>
          <a:lstStyle/>
          <a:p>
            <a:pPr algn="just"/>
            <a:r>
              <a:rPr lang="vi-VN" sz="1867">
                <a:solidFill>
                  <a:srgbClr val="002060"/>
                </a:solidFill>
                <a:latin typeface="#9Slide02 Noi dung rat dai" panose="02000000000000000000" pitchFamily="2" charset="0"/>
                <a:ea typeface="#9Slide02 Noi dung rat dai" panose="02000000000000000000" pitchFamily="2" charset="0"/>
              </a:rPr>
              <a:t>+ Nguồn gốc: Phù sa sông Hồng và sông Thái Bình bồi đắp</a:t>
            </a:r>
          </a:p>
          <a:p>
            <a:pPr algn="just"/>
            <a:r>
              <a:rPr lang="en-US" sz="1867">
                <a:solidFill>
                  <a:srgbClr val="002060"/>
                </a:solidFill>
                <a:latin typeface="#9Slide02 Noi dung rat dai" panose="02000000000000000000" pitchFamily="2" charset="0"/>
                <a:ea typeface="#9Slide02 Noi dung rat dai" panose="02000000000000000000" pitchFamily="2" charset="0"/>
              </a:rPr>
              <a:t>+ </a:t>
            </a:r>
            <a:r>
              <a:rPr lang="vi-VN" sz="1867">
                <a:solidFill>
                  <a:srgbClr val="002060"/>
                </a:solidFill>
                <a:latin typeface="#9Slide02 Noi dung rat dai" panose="02000000000000000000" pitchFamily="2" charset="0"/>
                <a:ea typeface="#9Slide02 Noi dung rat dai" panose="02000000000000000000" pitchFamily="2" charset="0"/>
              </a:rPr>
              <a:t>Diện tích:</a:t>
            </a:r>
            <a:r>
              <a:rPr lang="en-US" sz="1867">
                <a:solidFill>
                  <a:srgbClr val="002060"/>
                </a:solidFill>
                <a:latin typeface="#9Slide02 Noi dung rat dai" panose="02000000000000000000" pitchFamily="2" charset="0"/>
                <a:ea typeface="#9Slide02 Noi dung rat dai" panose="02000000000000000000" pitchFamily="2" charset="0"/>
              </a:rPr>
              <a:t> 15.000 Km2.</a:t>
            </a:r>
          </a:p>
          <a:p>
            <a:pPr algn="just"/>
            <a:endParaRPr lang="en-US" sz="1867">
              <a:solidFill>
                <a:srgbClr val="002060"/>
              </a:solidFill>
              <a:latin typeface="#9Slide02 Noi dung rat dai" panose="02000000000000000000" pitchFamily="2" charset="0"/>
              <a:ea typeface="#9Slide02 Noi dung rat dai" panose="02000000000000000000" pitchFamily="2" charset="0"/>
            </a:endParaRPr>
          </a:p>
        </p:txBody>
      </p:sp>
      <p:sp>
        <p:nvSpPr>
          <p:cNvPr id="7" name="Rectangle 6">
            <a:extLst>
              <a:ext uri="{FF2B5EF4-FFF2-40B4-BE49-F238E27FC236}">
                <a16:creationId xmlns:a16="http://schemas.microsoft.com/office/drawing/2014/main" id="{0DDDA19B-BDE7-4C1C-9C5C-49F09140DF94}"/>
              </a:ext>
            </a:extLst>
          </p:cNvPr>
          <p:cNvSpPr/>
          <p:nvPr/>
        </p:nvSpPr>
        <p:spPr>
          <a:xfrm>
            <a:off x="1778000" y="3124200"/>
            <a:ext cx="2987040" cy="2965555"/>
          </a:xfrm>
          <a:prstGeom prst="rect">
            <a:avLst/>
          </a:prstGeom>
        </p:spPr>
        <p:txBody>
          <a:bodyPr wrap="square">
            <a:spAutoFit/>
          </a:bodyPr>
          <a:lstStyle/>
          <a:p>
            <a:pPr algn="just"/>
            <a:r>
              <a:rPr lang="vi-VN" sz="1867">
                <a:solidFill>
                  <a:srgbClr val="002060"/>
                </a:solidFill>
                <a:latin typeface="#9Slide02 Noi dung rat dai" panose="02000000000000000000" pitchFamily="2" charset="0"/>
                <a:ea typeface="#9Slide02 Noi dung rat dai" panose="02000000000000000000" pitchFamily="2" charset="0"/>
              </a:rPr>
              <a:t>+ Phía bắc còn nhiều đồi, núi sót và ở phía nam có nhiều ô trũng. </a:t>
            </a:r>
          </a:p>
          <a:p>
            <a:pPr algn="just"/>
            <a:r>
              <a:rPr lang="vi-VN" sz="1867">
                <a:solidFill>
                  <a:srgbClr val="002060"/>
                </a:solidFill>
                <a:latin typeface="#9Slide02 Noi dung rat dai" panose="02000000000000000000" pitchFamily="2" charset="0"/>
                <a:ea typeface="#9Slide02 Noi dung rat dai" panose="02000000000000000000" pitchFamily="2" charset="0"/>
              </a:rPr>
              <a:t>+ Đồng bằng sông Hồng có hệ thống đê ven sông ngăn lũ nên chỉ có khu vực ngoài đê được bối đáp phù sa hằng năm, trong khi khu vực trong đê không được bồi đắp</a:t>
            </a:r>
            <a:endParaRPr lang="en-US" sz="1867">
              <a:solidFill>
                <a:srgbClr val="002060"/>
              </a:solidFill>
              <a:latin typeface="#9Slide02 Noi dung rat dai" panose="02000000000000000000" pitchFamily="2" charset="0"/>
              <a:ea typeface="#9Slide02 Noi dung rat dai" panose="02000000000000000000" pitchFamily="2" charset="0"/>
            </a:endParaRPr>
          </a:p>
        </p:txBody>
      </p:sp>
      <p:sp>
        <p:nvSpPr>
          <p:cNvPr id="8" name="Rectangle 7">
            <a:extLst>
              <a:ext uri="{FF2B5EF4-FFF2-40B4-BE49-F238E27FC236}">
                <a16:creationId xmlns:a16="http://schemas.microsoft.com/office/drawing/2014/main" id="{AEE3A9AB-6DE1-473F-8F87-D2B06CDA2CBF}"/>
              </a:ext>
            </a:extLst>
          </p:cNvPr>
          <p:cNvSpPr/>
          <p:nvPr/>
        </p:nvSpPr>
        <p:spPr>
          <a:xfrm>
            <a:off x="5029200" y="1554480"/>
            <a:ext cx="2844800" cy="1241622"/>
          </a:xfrm>
          <a:prstGeom prst="rect">
            <a:avLst/>
          </a:prstGeom>
          <a:ln>
            <a:noFill/>
          </a:ln>
        </p:spPr>
        <p:txBody>
          <a:bodyPr wrap="square">
            <a:spAutoFit/>
          </a:bodyPr>
          <a:lstStyle/>
          <a:p>
            <a:pPr algn="just"/>
            <a:r>
              <a:rPr lang="vi-VN" sz="1867">
                <a:solidFill>
                  <a:srgbClr val="002060"/>
                </a:solidFill>
                <a:latin typeface="#9Slide02 Noi dung rat dai" panose="02000000000000000000" pitchFamily="2" charset="0"/>
                <a:ea typeface="#9Slide02 Noi dung rat dai" panose="02000000000000000000" pitchFamily="2" charset="0"/>
              </a:rPr>
              <a:t>+ Nguồn gốc: Phù sa sông </a:t>
            </a:r>
            <a:r>
              <a:rPr lang="en-US" sz="1867">
                <a:solidFill>
                  <a:srgbClr val="002060"/>
                </a:solidFill>
                <a:latin typeface="#9Slide02 Noi dung rat dai" panose="02000000000000000000" pitchFamily="2" charset="0"/>
                <a:ea typeface="#9Slide02 Noi dung rat dai" panose="02000000000000000000" pitchFamily="2" charset="0"/>
              </a:rPr>
              <a:t>Mê Công</a:t>
            </a:r>
            <a:r>
              <a:rPr lang="vi-VN" sz="1867">
                <a:solidFill>
                  <a:srgbClr val="002060"/>
                </a:solidFill>
                <a:latin typeface="#9Slide02 Noi dung rat dai" panose="02000000000000000000" pitchFamily="2" charset="0"/>
                <a:ea typeface="#9Slide02 Noi dung rat dai" panose="02000000000000000000" pitchFamily="2" charset="0"/>
              </a:rPr>
              <a:t> bồi đắp</a:t>
            </a:r>
          </a:p>
          <a:p>
            <a:pPr algn="just"/>
            <a:r>
              <a:rPr lang="en-US" sz="1867">
                <a:solidFill>
                  <a:srgbClr val="002060"/>
                </a:solidFill>
                <a:latin typeface="#9Slide02 Noi dung rat dai" panose="02000000000000000000" pitchFamily="2" charset="0"/>
                <a:ea typeface="#9Slide02 Noi dung rat dai" panose="02000000000000000000" pitchFamily="2" charset="0"/>
              </a:rPr>
              <a:t>+ </a:t>
            </a:r>
            <a:r>
              <a:rPr lang="vi-VN" sz="1867">
                <a:solidFill>
                  <a:srgbClr val="002060"/>
                </a:solidFill>
                <a:latin typeface="#9Slide02 Noi dung rat dai" panose="02000000000000000000" pitchFamily="2" charset="0"/>
                <a:ea typeface="#9Slide02 Noi dung rat dai" panose="02000000000000000000" pitchFamily="2" charset="0"/>
              </a:rPr>
              <a:t>Diện tích:</a:t>
            </a:r>
            <a:r>
              <a:rPr lang="en-US" sz="1867">
                <a:solidFill>
                  <a:srgbClr val="002060"/>
                </a:solidFill>
                <a:latin typeface="#9Slide02 Noi dung rat dai" panose="02000000000000000000" pitchFamily="2" charset="0"/>
                <a:ea typeface="#9Slide02 Noi dung rat dai" panose="02000000000000000000" pitchFamily="2" charset="0"/>
              </a:rPr>
              <a:t> </a:t>
            </a:r>
            <a:r>
              <a:rPr lang="vi-VN" sz="1867">
                <a:solidFill>
                  <a:srgbClr val="002060"/>
                </a:solidFill>
                <a:latin typeface="#9Slide02 Noi dung rat dai" panose="02000000000000000000" pitchFamily="2" charset="0"/>
                <a:ea typeface="#9Slide02 Noi dung rat dai" panose="02000000000000000000" pitchFamily="2" charset="0"/>
              </a:rPr>
              <a:t>40</a:t>
            </a:r>
            <a:r>
              <a:rPr lang="en-US" sz="1867">
                <a:solidFill>
                  <a:srgbClr val="002060"/>
                </a:solidFill>
                <a:latin typeface="#9Slide02 Noi dung rat dai" panose="02000000000000000000" pitchFamily="2" charset="0"/>
                <a:ea typeface="#9Slide02 Noi dung rat dai" panose="02000000000000000000" pitchFamily="2" charset="0"/>
              </a:rPr>
              <a:t>.000 Km2.</a:t>
            </a:r>
          </a:p>
          <a:p>
            <a:pPr algn="just"/>
            <a:endParaRPr lang="en-US" sz="1867">
              <a:solidFill>
                <a:srgbClr val="002060"/>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14BCFF25-7AE0-4C53-A5AE-7DFB1FE75F82}"/>
              </a:ext>
            </a:extLst>
          </p:cNvPr>
          <p:cNvSpPr/>
          <p:nvPr/>
        </p:nvSpPr>
        <p:spPr>
          <a:xfrm>
            <a:off x="4978400" y="3122606"/>
            <a:ext cx="3190240" cy="3785652"/>
          </a:xfrm>
          <a:prstGeom prst="rect">
            <a:avLst/>
          </a:prstGeom>
          <a:ln>
            <a:noFill/>
          </a:ln>
        </p:spPr>
        <p:txBody>
          <a:bodyPr wrap="square">
            <a:spAutoFit/>
          </a:bodyPr>
          <a:lstStyle/>
          <a:p>
            <a:pPr algn="just"/>
            <a:r>
              <a:rPr lang="vi-VN" sz="1600">
                <a:solidFill>
                  <a:srgbClr val="002060"/>
                </a:solidFill>
                <a:latin typeface="#9Slide02 Noi dung rat dai" panose="02000000000000000000" pitchFamily="2" charset="0"/>
                <a:ea typeface="#9Slide02 Noi dung rat dai" panose="02000000000000000000" pitchFamily="2" charset="0"/>
              </a:rPr>
              <a:t>+</a:t>
            </a:r>
            <a:r>
              <a:rPr lang="en-US" sz="1600">
                <a:solidFill>
                  <a:srgbClr val="002060"/>
                </a:solidFill>
                <a:latin typeface="#9Slide02 Noi dung rat dai" panose="02000000000000000000" pitchFamily="2" charset="0"/>
                <a:ea typeface="#9Slide02 Noi dung rat dai" panose="02000000000000000000" pitchFamily="2" charset="0"/>
              </a:rPr>
              <a:t> </a:t>
            </a:r>
            <a:r>
              <a:rPr lang="vi-VN" sz="1600">
                <a:solidFill>
                  <a:srgbClr val="002060"/>
                </a:solidFill>
                <a:latin typeface="#9Slide02 Noi dung rat dai" panose="02000000000000000000" pitchFamily="2" charset="0"/>
                <a:ea typeface="#9Slide02 Noi dung rat dai" panose="02000000000000000000" pitchFamily="2" charset="0"/>
              </a:rPr>
              <a:t>Ph</a:t>
            </a:r>
            <a:r>
              <a:rPr lang="en-US" sz="1600">
                <a:solidFill>
                  <a:srgbClr val="002060"/>
                </a:solidFill>
                <a:latin typeface="#9Slide02 Noi dung rat dai" panose="02000000000000000000" pitchFamily="2" charset="0"/>
                <a:ea typeface="#9Slide02 Noi dung rat dai" panose="02000000000000000000" pitchFamily="2" charset="0"/>
              </a:rPr>
              <a:t>ầ</a:t>
            </a:r>
            <a:r>
              <a:rPr lang="vi-VN" sz="1600">
                <a:solidFill>
                  <a:srgbClr val="002060"/>
                </a:solidFill>
                <a:latin typeface="#9Slide02 Noi dung rat dai" panose="02000000000000000000" pitchFamily="2" charset="0"/>
                <a:ea typeface="#9Slide02 Noi dung rat dai" panose="02000000000000000000" pitchFamily="2" charset="0"/>
              </a:rPr>
              <a:t>n thượng châu th</a:t>
            </a:r>
            <a:r>
              <a:rPr lang="en-US" sz="1600">
                <a:solidFill>
                  <a:srgbClr val="002060"/>
                </a:solidFill>
                <a:latin typeface="#9Slide02 Noi dung rat dai" panose="02000000000000000000" pitchFamily="2" charset="0"/>
                <a:ea typeface="#9Slide02 Noi dung rat dai" panose="02000000000000000000" pitchFamily="2" charset="0"/>
              </a:rPr>
              <a:t>ổ</a:t>
            </a:r>
            <a:r>
              <a:rPr lang="vi-VN" sz="1600">
                <a:solidFill>
                  <a:srgbClr val="002060"/>
                </a:solidFill>
                <a:latin typeface="#9Slide02 Noi dung rat dai" panose="02000000000000000000" pitchFamily="2" charset="0"/>
                <a:ea typeface="#9Slide02 Noi dung rat dai" panose="02000000000000000000" pitchFamily="2" charset="0"/>
              </a:rPr>
              <a:t> có địa hình tương đỗi bằng phẳng với nhi</a:t>
            </a:r>
            <a:r>
              <a:rPr lang="en-US" sz="1600">
                <a:solidFill>
                  <a:srgbClr val="002060"/>
                </a:solidFill>
                <a:latin typeface="#9Slide02 Noi dung rat dai" panose="02000000000000000000" pitchFamily="2" charset="0"/>
                <a:ea typeface="#9Slide02 Noi dung rat dai" panose="02000000000000000000" pitchFamily="2" charset="0"/>
              </a:rPr>
              <a:t>ề</a:t>
            </a:r>
            <a:r>
              <a:rPr lang="vi-VN" sz="1600">
                <a:solidFill>
                  <a:srgbClr val="002060"/>
                </a:solidFill>
                <a:latin typeface="#9Slide02 Noi dung rat dai" panose="02000000000000000000" pitchFamily="2" charset="0"/>
                <a:ea typeface="#9Slide02 Noi dung rat dai" panose="02000000000000000000" pitchFamily="2" charset="0"/>
              </a:rPr>
              <a:t>u g</a:t>
            </a:r>
            <a:r>
              <a:rPr lang="en-US" sz="1600">
                <a:solidFill>
                  <a:srgbClr val="002060"/>
                </a:solidFill>
                <a:latin typeface="#9Slide02 Noi dung rat dai" panose="02000000000000000000" pitchFamily="2" charset="0"/>
                <a:ea typeface="#9Slide02 Noi dung rat dai" panose="02000000000000000000" pitchFamily="2" charset="0"/>
              </a:rPr>
              <a:t>ờ</a:t>
            </a:r>
            <a:r>
              <a:rPr lang="vi-VN" sz="1600">
                <a:solidFill>
                  <a:srgbClr val="002060"/>
                </a:solidFill>
                <a:latin typeface="#9Slide02 Noi dung rat dai" panose="02000000000000000000" pitchFamily="2" charset="0"/>
                <a:ea typeface="#9Slide02 Noi dung rat dai" panose="02000000000000000000" pitchFamily="2" charset="0"/>
              </a:rPr>
              <a:t> đ</a:t>
            </a:r>
            <a:r>
              <a:rPr lang="en-US" sz="1600">
                <a:solidFill>
                  <a:srgbClr val="002060"/>
                </a:solidFill>
                <a:latin typeface="#9Slide02 Noi dung rat dai" panose="02000000000000000000" pitchFamily="2" charset="0"/>
                <a:ea typeface="#9Slide02 Noi dung rat dai" panose="02000000000000000000" pitchFamily="2" charset="0"/>
              </a:rPr>
              <a:t>ấ</a:t>
            </a:r>
            <a:r>
              <a:rPr lang="vi-VN" sz="1600">
                <a:solidFill>
                  <a:srgbClr val="002060"/>
                </a:solidFill>
                <a:latin typeface="#9Slide02 Noi dung rat dai" panose="02000000000000000000" pitchFamily="2" charset="0"/>
                <a:ea typeface="#9Slide02 Noi dung rat dai" panose="02000000000000000000" pitchFamily="2" charset="0"/>
              </a:rPr>
              <a:t>t cao</a:t>
            </a:r>
            <a:r>
              <a:rPr lang="en-US" sz="1600">
                <a:solidFill>
                  <a:srgbClr val="002060"/>
                </a:solidFill>
                <a:latin typeface="#9Slide02 Noi dung rat dai" panose="02000000000000000000" pitchFamily="2" charset="0"/>
                <a:ea typeface="#9Slide02 Noi dung rat dai" panose="02000000000000000000" pitchFamily="2" charset="0"/>
              </a:rPr>
              <a:t>, </a:t>
            </a:r>
            <a:r>
              <a:rPr lang="vi-VN" sz="1600">
                <a:solidFill>
                  <a:srgbClr val="002060"/>
                </a:solidFill>
                <a:latin typeface="#9Slide02 Noi dung rat dai" panose="02000000000000000000" pitchFamily="2" charset="0"/>
                <a:ea typeface="#9Slide02 Noi dung rat dai" panose="02000000000000000000" pitchFamily="2" charset="0"/>
              </a:rPr>
              <a:t>ph</a:t>
            </a:r>
            <a:r>
              <a:rPr lang="en-US" sz="1600">
                <a:solidFill>
                  <a:srgbClr val="002060"/>
                </a:solidFill>
                <a:latin typeface="#9Slide02 Noi dung rat dai" panose="02000000000000000000" pitchFamily="2" charset="0"/>
                <a:ea typeface="#9Slide02 Noi dung rat dai" panose="02000000000000000000" pitchFamily="2" charset="0"/>
              </a:rPr>
              <a:t>ầ</a:t>
            </a:r>
            <a:r>
              <a:rPr lang="vi-VN" sz="1600">
                <a:solidFill>
                  <a:srgbClr val="002060"/>
                </a:solidFill>
                <a:latin typeface="#9Slide02 Noi dung rat dai" panose="02000000000000000000" pitchFamily="2" charset="0"/>
                <a:ea typeface="#9Slide02 Noi dung rat dai" panose="02000000000000000000" pitchFamily="2" charset="0"/>
              </a:rPr>
              <a:t>n hạ châu thổ cao t</a:t>
            </a:r>
            <a:r>
              <a:rPr lang="en-US" sz="1600">
                <a:solidFill>
                  <a:srgbClr val="002060"/>
                </a:solidFill>
                <a:latin typeface="#9Slide02 Noi dung rat dai" panose="02000000000000000000" pitchFamily="2" charset="0"/>
                <a:ea typeface="#9Slide02 Noi dung rat dai" panose="02000000000000000000" pitchFamily="2" charset="0"/>
              </a:rPr>
              <a:t>b</a:t>
            </a:r>
            <a:r>
              <a:rPr lang="vi-VN" sz="1600">
                <a:solidFill>
                  <a:srgbClr val="002060"/>
                </a:solidFill>
                <a:latin typeface="#9Slide02 Noi dung rat dai" panose="02000000000000000000" pitchFamily="2" charset="0"/>
                <a:ea typeface="#9Slide02 Noi dung rat dai" panose="02000000000000000000" pitchFamily="2" charset="0"/>
              </a:rPr>
              <a:t> </a:t>
            </a:r>
            <a:r>
              <a:rPr lang="en-US" sz="1600">
                <a:solidFill>
                  <a:srgbClr val="002060"/>
                </a:solidFill>
                <a:latin typeface="#9Slide02 Noi dung rat dai" panose="02000000000000000000" pitchFamily="2" charset="0"/>
                <a:ea typeface="#9Slide02 Noi dung rat dai" panose="02000000000000000000" pitchFamily="2" charset="0"/>
              </a:rPr>
              <a:t>t</a:t>
            </a:r>
            <a:r>
              <a:rPr lang="vi-VN" sz="1600">
                <a:solidFill>
                  <a:srgbClr val="002060"/>
                </a:solidFill>
                <a:latin typeface="#9Slide02 Noi dung rat dai" panose="02000000000000000000" pitchFamily="2" charset="0"/>
                <a:ea typeface="#9Slide02 Noi dung rat dai" panose="02000000000000000000" pitchFamily="2" charset="0"/>
              </a:rPr>
              <a:t>ừ 2 - 3 m </a:t>
            </a:r>
            <a:r>
              <a:rPr lang="en-US" sz="1600">
                <a:solidFill>
                  <a:srgbClr val="002060"/>
                </a:solidFill>
                <a:latin typeface="#9Slide02 Noi dung rat dai" panose="02000000000000000000" pitchFamily="2" charset="0"/>
                <a:ea typeface="#9Slide02 Noi dung rat dai" panose="02000000000000000000" pitchFamily="2" charset="0"/>
              </a:rPr>
              <a:t>so</a:t>
            </a:r>
            <a:r>
              <a:rPr lang="vi-VN" sz="1600">
                <a:solidFill>
                  <a:srgbClr val="002060"/>
                </a:solidFill>
                <a:latin typeface="#9Slide02 Noi dung rat dai" panose="02000000000000000000" pitchFamily="2" charset="0"/>
                <a:ea typeface="#9Slide02 Noi dung rat dai" panose="02000000000000000000" pitchFamily="2" charset="0"/>
              </a:rPr>
              <a:t> với mực n</a:t>
            </a:r>
            <a:r>
              <a:rPr lang="en-US" sz="1600">
                <a:solidFill>
                  <a:srgbClr val="002060"/>
                </a:solidFill>
                <a:latin typeface="#9Slide02 Noi dung rat dai" panose="02000000000000000000" pitchFamily="2" charset="0"/>
                <a:ea typeface="#9Slide02 Noi dung rat dai" panose="02000000000000000000" pitchFamily="2" charset="0"/>
              </a:rPr>
              <a:t>ướ</a:t>
            </a:r>
            <a:r>
              <a:rPr lang="vi-VN" sz="1600">
                <a:solidFill>
                  <a:srgbClr val="002060"/>
                </a:solidFill>
                <a:latin typeface="#9Slide02 Noi dung rat dai" panose="02000000000000000000" pitchFamily="2" charset="0"/>
                <a:ea typeface="#9Slide02 Noi dung rat dai" panose="02000000000000000000" pitchFamily="2" charset="0"/>
              </a:rPr>
              <a:t>c biển.</a:t>
            </a:r>
          </a:p>
          <a:p>
            <a:pPr algn="just"/>
            <a:r>
              <a:rPr lang="en-US" sz="1600">
                <a:solidFill>
                  <a:srgbClr val="002060"/>
                </a:solidFill>
                <a:latin typeface="#9Slide02 Noi dung rat dai" panose="02000000000000000000" pitchFamily="2" charset="0"/>
                <a:ea typeface="#9Slide02 Noi dung rat dai" panose="02000000000000000000" pitchFamily="2" charset="0"/>
              </a:rPr>
              <a:t>+ </a:t>
            </a:r>
            <a:r>
              <a:rPr lang="vi-VN" sz="1600">
                <a:solidFill>
                  <a:srgbClr val="002060"/>
                </a:solidFill>
                <a:latin typeface="#9Slide02 Noi dung rat dai" panose="02000000000000000000" pitchFamily="2" charset="0"/>
                <a:ea typeface="#9Slide02 Noi dung rat dai" panose="02000000000000000000" pitchFamily="2" charset="0"/>
              </a:rPr>
              <a:t>Trên m</a:t>
            </a:r>
            <a:r>
              <a:rPr lang="en-US" sz="1600">
                <a:solidFill>
                  <a:srgbClr val="002060"/>
                </a:solidFill>
                <a:latin typeface="#9Slide02 Noi dung rat dai" panose="02000000000000000000" pitchFamily="2" charset="0"/>
                <a:ea typeface="#9Slide02 Noi dung rat dai" panose="02000000000000000000" pitchFamily="2" charset="0"/>
              </a:rPr>
              <a:t>ặt</a:t>
            </a:r>
            <a:r>
              <a:rPr lang="vi-VN" sz="1600">
                <a:solidFill>
                  <a:srgbClr val="002060"/>
                </a:solidFill>
                <a:latin typeface="#9Slide02 Noi dung rat dai" panose="02000000000000000000" pitchFamily="2" charset="0"/>
                <a:ea typeface="#9Slide02 Noi dung rat dai" panose="02000000000000000000" pitchFamily="2" charset="0"/>
              </a:rPr>
              <a:t> đ</a:t>
            </a:r>
            <a:r>
              <a:rPr lang="en-US" sz="1600">
                <a:solidFill>
                  <a:srgbClr val="002060"/>
                </a:solidFill>
                <a:latin typeface="#9Slide02 Noi dung rat dai" panose="02000000000000000000" pitchFamily="2" charset="0"/>
                <a:ea typeface="#9Slide02 Noi dung rat dai" panose="02000000000000000000" pitchFamily="2" charset="0"/>
              </a:rPr>
              <a:t>b</a:t>
            </a:r>
            <a:r>
              <a:rPr lang="vi-VN" sz="1600">
                <a:solidFill>
                  <a:srgbClr val="002060"/>
                </a:solidFill>
                <a:latin typeface="#9Slide02 Noi dung rat dai" panose="02000000000000000000" pitchFamily="2" charset="0"/>
                <a:ea typeface="#9Slide02 Noi dung rat dai" panose="02000000000000000000" pitchFamily="2" charset="0"/>
              </a:rPr>
              <a:t> không có </a:t>
            </a:r>
            <a:r>
              <a:rPr lang="en-US" sz="1600">
                <a:solidFill>
                  <a:srgbClr val="002060"/>
                </a:solidFill>
                <a:latin typeface="#9Slide02 Noi dung rat dai" panose="02000000000000000000" pitchFamily="2" charset="0"/>
                <a:ea typeface="#9Slide02 Noi dung rat dai" panose="02000000000000000000" pitchFamily="2" charset="0"/>
              </a:rPr>
              <a:t>đ</a:t>
            </a:r>
            <a:r>
              <a:rPr lang="vi-VN" sz="1600">
                <a:solidFill>
                  <a:srgbClr val="002060"/>
                </a:solidFill>
                <a:latin typeface="#9Slide02 Noi dung rat dai" panose="02000000000000000000" pitchFamily="2" charset="0"/>
                <a:ea typeface="#9Slide02 Noi dung rat dai" panose="02000000000000000000" pitchFamily="2" charset="0"/>
              </a:rPr>
              <a:t>ê lớn ng</a:t>
            </a:r>
            <a:r>
              <a:rPr lang="en-US" sz="1600">
                <a:solidFill>
                  <a:srgbClr val="002060"/>
                </a:solidFill>
                <a:latin typeface="#9Slide02 Noi dung rat dai" panose="02000000000000000000" pitchFamily="2" charset="0"/>
                <a:ea typeface="#9Slide02 Noi dung rat dai" panose="02000000000000000000" pitchFamily="2" charset="0"/>
              </a:rPr>
              <a:t>ă</a:t>
            </a:r>
            <a:r>
              <a:rPr lang="vi-VN" sz="1600">
                <a:solidFill>
                  <a:srgbClr val="002060"/>
                </a:solidFill>
                <a:latin typeface="#9Slide02 Noi dung rat dai" panose="02000000000000000000" pitchFamily="2" charset="0"/>
                <a:ea typeface="#9Slide02 Noi dung rat dai" panose="02000000000000000000" pitchFamily="2" charset="0"/>
              </a:rPr>
              <a:t>n </a:t>
            </a:r>
            <a:r>
              <a:rPr lang="en-US" sz="1600">
                <a:solidFill>
                  <a:srgbClr val="002060"/>
                </a:solidFill>
                <a:latin typeface="#9Slide02 Noi dung rat dai" panose="02000000000000000000" pitchFamily="2" charset="0"/>
                <a:ea typeface="#9Slide02 Noi dung rat dai" panose="02000000000000000000" pitchFamily="2" charset="0"/>
              </a:rPr>
              <a:t>lũ,</a:t>
            </a:r>
            <a:r>
              <a:rPr lang="vi-VN" sz="1600">
                <a:solidFill>
                  <a:srgbClr val="002060"/>
                </a:solidFill>
                <a:latin typeface="#9Slide02 Noi dung rat dai" panose="02000000000000000000" pitchFamily="2" charset="0"/>
                <a:ea typeface="#9Slide02 Noi dung rat dai" panose="02000000000000000000" pitchFamily="2" charset="0"/>
              </a:rPr>
              <a:t> nhiều vùng </a:t>
            </a:r>
            <a:r>
              <a:rPr lang="en-US" sz="1600">
                <a:solidFill>
                  <a:srgbClr val="002060"/>
                </a:solidFill>
                <a:latin typeface="#9Slide02 Noi dung rat dai" panose="02000000000000000000" pitchFamily="2" charset="0"/>
                <a:ea typeface="#9Slide02 Noi dung rat dai" panose="02000000000000000000" pitchFamily="2" charset="0"/>
              </a:rPr>
              <a:t>đá</a:t>
            </a:r>
            <a:r>
              <a:rPr lang="vi-VN" sz="1600">
                <a:solidFill>
                  <a:srgbClr val="002060"/>
                </a:solidFill>
                <a:latin typeface="#9Slide02 Noi dung rat dai" panose="02000000000000000000" pitchFamily="2" charset="0"/>
                <a:ea typeface="#9Slide02 Noi dung rat dai" panose="02000000000000000000" pitchFamily="2" charset="0"/>
              </a:rPr>
              <a:t>t tr</a:t>
            </a:r>
            <a:r>
              <a:rPr lang="en-US" sz="1600">
                <a:solidFill>
                  <a:srgbClr val="002060"/>
                </a:solidFill>
                <a:latin typeface="#9Slide02 Noi dung rat dai" panose="02000000000000000000" pitchFamily="2" charset="0"/>
                <a:ea typeface="#9Slide02 Noi dung rat dai" panose="02000000000000000000" pitchFamily="2" charset="0"/>
              </a:rPr>
              <a:t>ũ</a:t>
            </a:r>
            <a:r>
              <a:rPr lang="vi-VN" sz="1600">
                <a:solidFill>
                  <a:srgbClr val="002060"/>
                </a:solidFill>
                <a:latin typeface="#9Slide02 Noi dung rat dai" panose="02000000000000000000" pitchFamily="2" charset="0"/>
                <a:ea typeface="#9Slide02 Noi dung rat dai" panose="02000000000000000000" pitchFamily="2" charset="0"/>
              </a:rPr>
              <a:t>ng rộng lớn bị ngập úng s</a:t>
            </a:r>
            <a:r>
              <a:rPr lang="en-US" sz="1600">
                <a:solidFill>
                  <a:srgbClr val="002060"/>
                </a:solidFill>
                <a:latin typeface="#9Slide02 Noi dung rat dai" panose="02000000000000000000" pitchFamily="2" charset="0"/>
                <a:ea typeface="#9Slide02 Noi dung rat dai" panose="02000000000000000000" pitchFamily="2" charset="0"/>
              </a:rPr>
              <a:t>â</a:t>
            </a:r>
            <a:r>
              <a:rPr lang="vi-VN" sz="1600">
                <a:solidFill>
                  <a:srgbClr val="002060"/>
                </a:solidFill>
                <a:latin typeface="#9Slide02 Noi dung rat dai" panose="02000000000000000000" pitchFamily="2" charset="0"/>
                <a:ea typeface="#9Slide02 Noi dung rat dai" panose="02000000000000000000" pitchFamily="2" charset="0"/>
              </a:rPr>
              <a:t>u v</a:t>
            </a:r>
            <a:r>
              <a:rPr lang="en-US" sz="1600">
                <a:solidFill>
                  <a:srgbClr val="002060"/>
                </a:solidFill>
                <a:latin typeface="#9Slide02 Noi dung rat dai" panose="02000000000000000000" pitchFamily="2" charset="0"/>
                <a:ea typeface="#9Slide02 Noi dung rat dai" panose="02000000000000000000" pitchFamily="2" charset="0"/>
              </a:rPr>
              <a:t>à</a:t>
            </a:r>
            <a:r>
              <a:rPr lang="vi-VN" sz="1600">
                <a:solidFill>
                  <a:srgbClr val="002060"/>
                </a:solidFill>
                <a:latin typeface="#9Slide02 Noi dung rat dai" panose="02000000000000000000" pitchFamily="2" charset="0"/>
                <a:ea typeface="#9Slide02 Noi dung rat dai" panose="02000000000000000000" pitchFamily="2" charset="0"/>
              </a:rPr>
              <a:t> khó </a:t>
            </a:r>
            <a:r>
              <a:rPr lang="en-US" sz="1600">
                <a:solidFill>
                  <a:srgbClr val="002060"/>
                </a:solidFill>
                <a:latin typeface="#9Slide02 Noi dung rat dai" panose="02000000000000000000" pitchFamily="2" charset="0"/>
                <a:ea typeface="#9Slide02 Noi dung rat dai" panose="02000000000000000000" pitchFamily="2" charset="0"/>
              </a:rPr>
              <a:t>t</a:t>
            </a:r>
            <a:r>
              <a:rPr lang="vi-VN" sz="1600">
                <a:solidFill>
                  <a:srgbClr val="002060"/>
                </a:solidFill>
                <a:latin typeface="#9Slide02 Noi dung rat dai" panose="02000000000000000000" pitchFamily="2" charset="0"/>
                <a:ea typeface="#9Slide02 Noi dung rat dai" panose="02000000000000000000" pitchFamily="2" charset="0"/>
              </a:rPr>
              <a:t>hoát nuớc nh</a:t>
            </a:r>
            <a:r>
              <a:rPr lang="en-US" sz="1600">
                <a:solidFill>
                  <a:srgbClr val="002060"/>
                </a:solidFill>
                <a:latin typeface="#9Slide02 Noi dung rat dai" panose="02000000000000000000" pitchFamily="2" charset="0"/>
                <a:ea typeface="#9Slide02 Noi dung rat dai" panose="02000000000000000000" pitchFamily="2" charset="0"/>
              </a:rPr>
              <a:t>ư </a:t>
            </a:r>
            <a:r>
              <a:rPr lang="vi-VN" sz="1600">
                <a:solidFill>
                  <a:srgbClr val="002060"/>
                </a:solidFill>
                <a:latin typeface="#9Slide02 Noi dung rat dai" panose="02000000000000000000" pitchFamily="2" charset="0"/>
                <a:ea typeface="#9Slide02 Noi dung rat dai" panose="02000000000000000000" pitchFamily="2" charset="0"/>
              </a:rPr>
              <a:t>vùng Đ</a:t>
            </a:r>
            <a:r>
              <a:rPr lang="en-US" sz="1600">
                <a:solidFill>
                  <a:srgbClr val="002060"/>
                </a:solidFill>
                <a:latin typeface="#9Slide02 Noi dung rat dai" panose="02000000000000000000" pitchFamily="2" charset="0"/>
                <a:ea typeface="#9Slide02 Noi dung rat dai" panose="02000000000000000000" pitchFamily="2" charset="0"/>
              </a:rPr>
              <a:t>ồ</a:t>
            </a:r>
            <a:r>
              <a:rPr lang="vi-VN" sz="1600">
                <a:solidFill>
                  <a:srgbClr val="002060"/>
                </a:solidFill>
                <a:latin typeface="#9Slide02 Noi dung rat dai" panose="02000000000000000000" pitchFamily="2" charset="0"/>
                <a:ea typeface="#9Slide02 Noi dung rat dai" panose="02000000000000000000" pitchFamily="2" charset="0"/>
              </a:rPr>
              <a:t>ng Tháp Mười, vùng Tứ giác Long Xuy</a:t>
            </a:r>
            <a:r>
              <a:rPr lang="en-US" sz="1600">
                <a:solidFill>
                  <a:srgbClr val="002060"/>
                </a:solidFill>
                <a:latin typeface="#9Slide02 Noi dung rat dai" panose="02000000000000000000" pitchFamily="2" charset="0"/>
                <a:ea typeface="#9Slide02 Noi dung rat dai" panose="02000000000000000000" pitchFamily="2" charset="0"/>
              </a:rPr>
              <a:t>ê</a:t>
            </a:r>
            <a:r>
              <a:rPr lang="vi-VN" sz="1600">
                <a:solidFill>
                  <a:srgbClr val="002060"/>
                </a:solidFill>
                <a:latin typeface="#9Slide02 Noi dung rat dai" panose="02000000000000000000" pitchFamily="2" charset="0"/>
                <a:ea typeface="#9Slide02 Noi dung rat dai" panose="02000000000000000000" pitchFamily="2" charset="0"/>
              </a:rPr>
              <a:t>n. </a:t>
            </a:r>
            <a:endParaRPr lang="en-US" sz="1600">
              <a:solidFill>
                <a:srgbClr val="002060"/>
              </a:solidFill>
              <a:latin typeface="#9Slide02 Noi dung rat dai" panose="02000000000000000000" pitchFamily="2" charset="0"/>
              <a:ea typeface="#9Slide02 Noi dung rat dai" panose="02000000000000000000" pitchFamily="2" charset="0"/>
            </a:endParaRPr>
          </a:p>
          <a:p>
            <a:pPr algn="just"/>
            <a:r>
              <a:rPr lang="en-US" sz="1600">
                <a:solidFill>
                  <a:srgbClr val="002060"/>
                </a:solidFill>
                <a:latin typeface="#9Slide02 Noi dung rat dai" panose="02000000000000000000" pitchFamily="2" charset="0"/>
                <a:ea typeface="#9Slide02 Noi dung rat dai" panose="02000000000000000000" pitchFamily="2" charset="0"/>
              </a:rPr>
              <a:t>+ </a:t>
            </a:r>
            <a:r>
              <a:rPr lang="vi-VN" sz="1600">
                <a:solidFill>
                  <a:srgbClr val="002060"/>
                </a:solidFill>
                <a:latin typeface="#9Slide02 Noi dung rat dai" panose="02000000000000000000" pitchFamily="2" charset="0"/>
                <a:ea typeface="#9Slide02 Noi dung rat dai" panose="02000000000000000000" pitchFamily="2" charset="0"/>
              </a:rPr>
              <a:t>Đ</a:t>
            </a:r>
            <a:r>
              <a:rPr lang="en-US" sz="1600">
                <a:solidFill>
                  <a:srgbClr val="002060"/>
                </a:solidFill>
                <a:latin typeface="#9Slide02 Noi dung rat dai" panose="02000000000000000000" pitchFamily="2" charset="0"/>
                <a:ea typeface="#9Slide02 Noi dung rat dai" panose="02000000000000000000" pitchFamily="2" charset="0"/>
              </a:rPr>
              <a:t>ồ</a:t>
            </a:r>
            <a:r>
              <a:rPr lang="vi-VN" sz="1600">
                <a:solidFill>
                  <a:srgbClr val="002060"/>
                </a:solidFill>
                <a:latin typeface="#9Slide02 Noi dung rat dai" panose="02000000000000000000" pitchFamily="2" charset="0"/>
                <a:ea typeface="#9Slide02 Noi dung rat dai" panose="02000000000000000000" pitchFamily="2" charset="0"/>
              </a:rPr>
              <a:t>ng bằng c</a:t>
            </a:r>
            <a:r>
              <a:rPr lang="en-US" sz="1600">
                <a:solidFill>
                  <a:srgbClr val="002060"/>
                </a:solidFill>
                <a:latin typeface="#9Slide02 Noi dung rat dai" panose="02000000000000000000" pitchFamily="2" charset="0"/>
                <a:ea typeface="#9Slide02 Noi dung rat dai" panose="02000000000000000000" pitchFamily="2" charset="0"/>
              </a:rPr>
              <a:t>ó</a:t>
            </a:r>
            <a:r>
              <a:rPr lang="vi-VN" sz="1600">
                <a:solidFill>
                  <a:srgbClr val="002060"/>
                </a:solidFill>
                <a:latin typeface="#9Slide02 Noi dung rat dai" panose="02000000000000000000" pitchFamily="2" charset="0"/>
                <a:ea typeface="#9Slide02 Noi dung rat dai" panose="02000000000000000000" pitchFamily="2" charset="0"/>
              </a:rPr>
              <a:t> hệ thống kênh rạch t</a:t>
            </a:r>
            <a:r>
              <a:rPr lang="en-US" sz="1600">
                <a:solidFill>
                  <a:srgbClr val="002060"/>
                </a:solidFill>
                <a:latin typeface="#9Slide02 Noi dung rat dai" panose="02000000000000000000" pitchFamily="2" charset="0"/>
                <a:ea typeface="#9Slide02 Noi dung rat dai" panose="02000000000000000000" pitchFamily="2" charset="0"/>
              </a:rPr>
              <a:t>ự</a:t>
            </a:r>
            <a:r>
              <a:rPr lang="vi-VN" sz="1600">
                <a:solidFill>
                  <a:srgbClr val="002060"/>
                </a:solidFill>
                <a:latin typeface="#9Slide02 Noi dung rat dai" panose="02000000000000000000" pitchFamily="2" charset="0"/>
                <a:ea typeface="#9Slide02 Noi dung rat dai" panose="02000000000000000000" pitchFamily="2" charset="0"/>
              </a:rPr>
              <a:t> n</a:t>
            </a:r>
            <a:r>
              <a:rPr lang="en-US" sz="1600">
                <a:solidFill>
                  <a:srgbClr val="002060"/>
                </a:solidFill>
                <a:latin typeface="#9Slide02 Noi dung rat dai" panose="02000000000000000000" pitchFamily="2" charset="0"/>
                <a:ea typeface="#9Slide02 Noi dung rat dai" panose="02000000000000000000" pitchFamily="2" charset="0"/>
              </a:rPr>
              <a:t>hi</a:t>
            </a:r>
            <a:r>
              <a:rPr lang="vi-VN" sz="1600">
                <a:solidFill>
                  <a:srgbClr val="002060"/>
                </a:solidFill>
                <a:latin typeface="#9Slide02 Noi dung rat dai" panose="02000000000000000000" pitchFamily="2" charset="0"/>
                <a:ea typeface="#9Slide02 Noi dung rat dai" panose="02000000000000000000" pitchFamily="2" charset="0"/>
              </a:rPr>
              <a:t>ên và nh</a:t>
            </a:r>
            <a:r>
              <a:rPr lang="en-US" sz="1600">
                <a:solidFill>
                  <a:srgbClr val="002060"/>
                </a:solidFill>
                <a:latin typeface="#9Slide02 Noi dung rat dai" panose="02000000000000000000" pitchFamily="2" charset="0"/>
                <a:ea typeface="#9Slide02 Noi dung rat dai" panose="02000000000000000000" pitchFamily="2" charset="0"/>
              </a:rPr>
              <a:t>â</a:t>
            </a:r>
            <a:r>
              <a:rPr lang="vi-VN" sz="1600">
                <a:solidFill>
                  <a:srgbClr val="002060"/>
                </a:solidFill>
                <a:latin typeface="#9Slide02 Noi dung rat dai" panose="02000000000000000000" pitchFamily="2" charset="0"/>
                <a:ea typeface="#9Slide02 Noi dung rat dai" panose="02000000000000000000" pitchFamily="2" charset="0"/>
              </a:rPr>
              <a:t>n tạo dày đặc có tác dụng tiêu nước, thau chua, rửa mặn.</a:t>
            </a:r>
          </a:p>
          <a:p>
            <a:pPr algn="just"/>
            <a:r>
              <a:rPr lang="vi-VN" sz="1600">
                <a:solidFill>
                  <a:srgbClr val="002060"/>
                </a:solidFill>
                <a:latin typeface="#9Slide02 Noi dung rat dai" panose="02000000000000000000" pitchFamily="2" charset="0"/>
                <a:ea typeface="#9Slide02 Noi dung rat dai" panose="02000000000000000000" pitchFamily="2" charset="0"/>
              </a:rPr>
              <a:t> </a:t>
            </a:r>
            <a:endParaRPr lang="en-US" sz="1600">
              <a:solidFill>
                <a:srgbClr val="002060"/>
              </a:solidFill>
              <a:latin typeface="#9Slide02 Noi dung rat dai" panose="02000000000000000000" pitchFamily="2" charset="0"/>
              <a:ea typeface="#9Slide02 Noi dung rat dai" panose="02000000000000000000" pitchFamily="2" charset="0"/>
            </a:endParaRPr>
          </a:p>
        </p:txBody>
      </p:sp>
      <p:sp>
        <p:nvSpPr>
          <p:cNvPr id="10" name="Rectangle 9">
            <a:extLst>
              <a:ext uri="{FF2B5EF4-FFF2-40B4-BE49-F238E27FC236}">
                <a16:creationId xmlns:a16="http://schemas.microsoft.com/office/drawing/2014/main" id="{B4C843B6-9B55-4D35-A71F-879587119934}"/>
              </a:ext>
            </a:extLst>
          </p:cNvPr>
          <p:cNvSpPr/>
          <p:nvPr/>
        </p:nvSpPr>
        <p:spPr>
          <a:xfrm>
            <a:off x="8483600" y="3086687"/>
            <a:ext cx="3190240" cy="3540200"/>
          </a:xfrm>
          <a:prstGeom prst="rect">
            <a:avLst/>
          </a:prstGeom>
          <a:ln>
            <a:noFill/>
          </a:ln>
        </p:spPr>
        <p:txBody>
          <a:bodyPr wrap="square">
            <a:spAutoFit/>
          </a:bodyPr>
          <a:lstStyle/>
          <a:p>
            <a:pPr algn="just"/>
            <a:r>
              <a:rPr lang="vi-VN" sz="1867">
                <a:solidFill>
                  <a:srgbClr val="002060"/>
                </a:solidFill>
                <a:latin typeface="#9Slide02 Noi dung rat dai" panose="02000000000000000000" pitchFamily="2" charset="0"/>
                <a:ea typeface="#9Slide02 Noi dung rat dai" panose="02000000000000000000" pitchFamily="2" charset="0"/>
              </a:rPr>
              <a:t>+</a:t>
            </a:r>
            <a:r>
              <a:rPr lang="en-US" sz="1867">
                <a:solidFill>
                  <a:srgbClr val="002060"/>
                </a:solidFill>
                <a:latin typeface="#9Slide02 Noi dung rat dai" panose="02000000000000000000" pitchFamily="2" charset="0"/>
                <a:ea typeface="#9Slide02 Noi dung rat dai" panose="02000000000000000000" pitchFamily="2" charset="0"/>
              </a:rPr>
              <a:t> </a:t>
            </a:r>
            <a:r>
              <a:rPr lang="vi-VN" sz="1867">
                <a:solidFill>
                  <a:srgbClr val="002060"/>
                </a:solidFill>
                <a:latin typeface="#9Slide02 Noi dung rat dai" panose="02000000000000000000" pitchFamily="2" charset="0"/>
                <a:ea typeface="#9Slide02 Noi dung rat dai" panose="02000000000000000000" pitchFamily="2" charset="0"/>
              </a:rPr>
              <a:t>Các nhánh núi đ</a:t>
            </a:r>
            <a:r>
              <a:rPr lang="en-US" sz="1867">
                <a:solidFill>
                  <a:srgbClr val="002060"/>
                </a:solidFill>
                <a:latin typeface="#9Slide02 Noi dung rat dai" panose="02000000000000000000" pitchFamily="2" charset="0"/>
                <a:ea typeface="#9Slide02 Noi dung rat dai" panose="02000000000000000000" pitchFamily="2" charset="0"/>
              </a:rPr>
              <a:t>â</a:t>
            </a:r>
            <a:r>
              <a:rPr lang="vi-VN" sz="1867">
                <a:solidFill>
                  <a:srgbClr val="002060"/>
                </a:solidFill>
                <a:latin typeface="#9Slide02 Noi dung rat dai" panose="02000000000000000000" pitchFamily="2" charset="0"/>
                <a:ea typeface="#9Slide02 Noi dung rat dai" panose="02000000000000000000" pitchFamily="2" charset="0"/>
              </a:rPr>
              <a:t>m n</a:t>
            </a:r>
            <a:r>
              <a:rPr lang="en-US" sz="1867">
                <a:solidFill>
                  <a:srgbClr val="002060"/>
                </a:solidFill>
                <a:latin typeface="#9Slide02 Noi dung rat dai" panose="02000000000000000000" pitchFamily="2" charset="0"/>
                <a:ea typeface="#9Slide02 Noi dung rat dai" panose="02000000000000000000" pitchFamily="2" charset="0"/>
              </a:rPr>
              <a:t>g</a:t>
            </a:r>
            <a:r>
              <a:rPr lang="vi-VN" sz="1867">
                <a:solidFill>
                  <a:srgbClr val="002060"/>
                </a:solidFill>
                <a:latin typeface="#9Slide02 Noi dung rat dai" panose="02000000000000000000" pitchFamily="2" charset="0"/>
                <a:ea typeface="#9Slide02 Noi dung rat dai" panose="02000000000000000000" pitchFamily="2" charset="0"/>
              </a:rPr>
              <a:t>ang và </a:t>
            </a:r>
            <a:r>
              <a:rPr lang="en-US" sz="1867">
                <a:solidFill>
                  <a:srgbClr val="002060"/>
                </a:solidFill>
                <a:latin typeface="#9Slide02 Noi dung rat dai" panose="02000000000000000000" pitchFamily="2" charset="0"/>
                <a:ea typeface="#9Slide02 Noi dung rat dai" panose="02000000000000000000" pitchFamily="2" charset="0"/>
              </a:rPr>
              <a:t>ă</a:t>
            </a:r>
            <a:r>
              <a:rPr lang="vi-VN" sz="1867">
                <a:solidFill>
                  <a:srgbClr val="002060"/>
                </a:solidFill>
                <a:latin typeface="#9Slide02 Noi dung rat dai" panose="02000000000000000000" pitchFamily="2" charset="0"/>
                <a:ea typeface="#9Slide02 Noi dung rat dai" panose="02000000000000000000" pitchFamily="2" charset="0"/>
              </a:rPr>
              <a:t>n sát ra biển chia cẳt thành nhi</a:t>
            </a:r>
            <a:r>
              <a:rPr lang="en-US" sz="1867">
                <a:solidFill>
                  <a:srgbClr val="002060"/>
                </a:solidFill>
                <a:latin typeface="#9Slide02 Noi dung rat dai" panose="02000000000000000000" pitchFamily="2" charset="0"/>
                <a:ea typeface="#9Slide02 Noi dung rat dai" panose="02000000000000000000" pitchFamily="2" charset="0"/>
              </a:rPr>
              <a:t>ều đb</a:t>
            </a:r>
            <a:r>
              <a:rPr lang="vi-VN" sz="1867">
                <a:solidFill>
                  <a:srgbClr val="002060"/>
                </a:solidFill>
                <a:latin typeface="#9Slide02 Noi dung rat dai" panose="02000000000000000000" pitchFamily="2" charset="0"/>
                <a:ea typeface="#9Slide02 Noi dung rat dai" panose="02000000000000000000" pitchFamily="2" charset="0"/>
              </a:rPr>
              <a:t> nhỏ hẹp, rộng nhất là đống bằng </a:t>
            </a:r>
            <a:r>
              <a:rPr lang="en-US" sz="1867">
                <a:solidFill>
                  <a:srgbClr val="002060"/>
                </a:solidFill>
                <a:latin typeface="#9Slide02 Noi dung rat dai" panose="02000000000000000000" pitchFamily="2" charset="0"/>
                <a:ea typeface="#9Slide02 Noi dung rat dai" panose="02000000000000000000" pitchFamily="2" charset="0"/>
              </a:rPr>
              <a:t>Thanh </a:t>
            </a:r>
            <a:r>
              <a:rPr lang="vi-VN" sz="1867">
                <a:solidFill>
                  <a:srgbClr val="002060"/>
                </a:solidFill>
                <a:latin typeface="#9Slide02 Noi dung rat dai" panose="02000000000000000000" pitchFamily="2" charset="0"/>
                <a:ea typeface="#9Slide02 Noi dung rat dai" panose="02000000000000000000" pitchFamily="2" charset="0"/>
              </a:rPr>
              <a:t>Hoá (3 100 km</a:t>
            </a:r>
            <a:r>
              <a:rPr lang="en-US" sz="1867">
                <a:solidFill>
                  <a:srgbClr val="002060"/>
                </a:solidFill>
                <a:latin typeface="#9Slide02 Noi dung rat dai" panose="02000000000000000000" pitchFamily="2" charset="0"/>
                <a:ea typeface="#9Slide02 Noi dung rat dai" panose="02000000000000000000" pitchFamily="2" charset="0"/>
              </a:rPr>
              <a:t>2</a:t>
            </a:r>
            <a:r>
              <a:rPr lang="vi-VN" sz="1867">
                <a:solidFill>
                  <a:srgbClr val="002060"/>
                </a:solidFill>
                <a:latin typeface="#9Slide02 Noi dung rat dai" panose="02000000000000000000" pitchFamily="2" charset="0"/>
                <a:ea typeface="#9Slide02 Noi dung rat dai" panose="02000000000000000000" pitchFamily="2" charset="0"/>
              </a:rPr>
              <a:t>).</a:t>
            </a:r>
          </a:p>
          <a:p>
            <a:pPr algn="just"/>
            <a:r>
              <a:rPr lang="en-US" sz="1867">
                <a:solidFill>
                  <a:srgbClr val="002060"/>
                </a:solidFill>
                <a:latin typeface="#9Slide02 Noi dung rat dai" panose="02000000000000000000" pitchFamily="2" charset="0"/>
                <a:ea typeface="#9Slide02 Noi dung rat dai" panose="02000000000000000000" pitchFamily="2" charset="0"/>
              </a:rPr>
              <a:t>+ Í</a:t>
            </a:r>
            <a:r>
              <a:rPr lang="vi-VN" sz="1867">
                <a:solidFill>
                  <a:srgbClr val="002060"/>
                </a:solidFill>
                <a:latin typeface="#9Slide02 Noi dung rat dai" panose="02000000000000000000" pitchFamily="2" charset="0"/>
                <a:ea typeface="#9Slide02 Noi dung rat dai" panose="02000000000000000000" pitchFamily="2" charset="0"/>
              </a:rPr>
              <a:t>t màu mỡ hơn so với hai </a:t>
            </a:r>
            <a:r>
              <a:rPr lang="en-US" sz="1867">
                <a:solidFill>
                  <a:srgbClr val="002060"/>
                </a:solidFill>
                <a:latin typeface="#9Slide02 Noi dung rat dai" panose="02000000000000000000" pitchFamily="2" charset="0"/>
                <a:ea typeface="#9Slide02 Noi dung rat dai" panose="02000000000000000000" pitchFamily="2" charset="0"/>
              </a:rPr>
              <a:t>đb</a:t>
            </a:r>
            <a:r>
              <a:rPr lang="vi-VN" sz="1867">
                <a:solidFill>
                  <a:srgbClr val="002060"/>
                </a:solidFill>
                <a:latin typeface="#9Slide02 Noi dung rat dai" panose="02000000000000000000" pitchFamily="2" charset="0"/>
                <a:ea typeface="#9Slide02 Noi dung rat dai" panose="02000000000000000000" pitchFamily="2" charset="0"/>
              </a:rPr>
              <a:t> châu th</a:t>
            </a:r>
            <a:r>
              <a:rPr lang="en-US" sz="1867">
                <a:solidFill>
                  <a:srgbClr val="002060"/>
                </a:solidFill>
                <a:latin typeface="#9Slide02 Noi dung rat dai" panose="02000000000000000000" pitchFamily="2" charset="0"/>
                <a:ea typeface="#9Slide02 Noi dung rat dai" panose="02000000000000000000" pitchFamily="2" charset="0"/>
              </a:rPr>
              <a:t>ổ</a:t>
            </a:r>
            <a:r>
              <a:rPr lang="vi-VN" sz="1867">
                <a:solidFill>
                  <a:srgbClr val="002060"/>
                </a:solidFill>
                <a:latin typeface="#9Slide02 Noi dung rat dai" panose="02000000000000000000" pitchFamily="2" charset="0"/>
                <a:ea typeface="#9Slide02 Noi dung rat dai" panose="02000000000000000000" pitchFamily="2" charset="0"/>
              </a:rPr>
              <a:t> hạ lưu s</a:t>
            </a:r>
            <a:r>
              <a:rPr lang="en-US" sz="1867">
                <a:solidFill>
                  <a:srgbClr val="002060"/>
                </a:solidFill>
                <a:latin typeface="#9Slide02 Noi dung rat dai" panose="02000000000000000000" pitchFamily="2" charset="0"/>
                <a:ea typeface="#9Slide02 Noi dung rat dai" panose="02000000000000000000" pitchFamily="2" charset="0"/>
              </a:rPr>
              <a:t>ô</a:t>
            </a:r>
            <a:r>
              <a:rPr lang="vi-VN" sz="1867">
                <a:solidFill>
                  <a:srgbClr val="002060"/>
                </a:solidFill>
                <a:latin typeface="#9Slide02 Noi dung rat dai" panose="02000000000000000000" pitchFamily="2" charset="0"/>
                <a:ea typeface="#9Slide02 Noi dung rat dai" panose="02000000000000000000" pitchFamily="2" charset="0"/>
              </a:rPr>
              <a:t>ng do </a:t>
            </a:r>
            <a:r>
              <a:rPr lang="en-US" sz="1867">
                <a:solidFill>
                  <a:srgbClr val="002060"/>
                </a:solidFill>
                <a:latin typeface="#9Slide02 Noi dung rat dai" panose="02000000000000000000" pitchFamily="2" charset="0"/>
                <a:ea typeface="#9Slide02 Noi dung rat dai" panose="02000000000000000000" pitchFamily="2" charset="0"/>
              </a:rPr>
              <a:t>đất</a:t>
            </a:r>
            <a:r>
              <a:rPr lang="vi-VN" sz="1867">
                <a:solidFill>
                  <a:srgbClr val="002060"/>
                </a:solidFill>
                <a:latin typeface="#9Slide02 Noi dung rat dai" panose="02000000000000000000" pitchFamily="2" charset="0"/>
                <a:ea typeface="#9Slide02 Noi dung rat dai" panose="02000000000000000000" pitchFamily="2" charset="0"/>
              </a:rPr>
              <a:t> có nguổn gốc hỗn hợp t</a:t>
            </a:r>
            <a:r>
              <a:rPr lang="en-US" sz="1867">
                <a:solidFill>
                  <a:srgbClr val="002060"/>
                </a:solidFill>
                <a:latin typeface="#9Slide02 Noi dung rat dai" panose="02000000000000000000" pitchFamily="2" charset="0"/>
                <a:ea typeface="#9Slide02 Noi dung rat dai" panose="02000000000000000000" pitchFamily="2" charset="0"/>
              </a:rPr>
              <a:t>ù</a:t>
            </a:r>
            <a:r>
              <a:rPr lang="vi-VN" sz="1867">
                <a:solidFill>
                  <a:srgbClr val="002060"/>
                </a:solidFill>
                <a:latin typeface="#9Slide02 Noi dung rat dai" panose="02000000000000000000" pitchFamily="2" charset="0"/>
                <a:ea typeface="#9Slide02 Noi dung rat dai" panose="02000000000000000000" pitchFamily="2" charset="0"/>
              </a:rPr>
              <a:t> phù sa sông và phù sa bi</a:t>
            </a:r>
            <a:r>
              <a:rPr lang="en-US" sz="1867">
                <a:solidFill>
                  <a:srgbClr val="002060"/>
                </a:solidFill>
                <a:latin typeface="#9Slide02 Noi dung rat dai" panose="02000000000000000000" pitchFamily="2" charset="0"/>
                <a:ea typeface="#9Slide02 Noi dung rat dai" panose="02000000000000000000" pitchFamily="2" charset="0"/>
              </a:rPr>
              <a:t>ể</a:t>
            </a:r>
            <a:r>
              <a:rPr lang="vi-VN" sz="1867">
                <a:solidFill>
                  <a:srgbClr val="002060"/>
                </a:solidFill>
                <a:latin typeface="#9Slide02 Noi dung rat dai" panose="02000000000000000000" pitchFamily="2" charset="0"/>
                <a:ea typeface="#9Slide02 Noi dung rat dai" panose="02000000000000000000" pitchFamily="2" charset="0"/>
              </a:rPr>
              <a:t>n, trong </a:t>
            </a:r>
            <a:r>
              <a:rPr lang="en-US" sz="1867">
                <a:solidFill>
                  <a:srgbClr val="002060"/>
                </a:solidFill>
                <a:latin typeface="#9Slide02 Noi dung rat dai" panose="02000000000000000000" pitchFamily="2" charset="0"/>
                <a:ea typeface="#9Slide02 Noi dung rat dai" panose="02000000000000000000" pitchFamily="2" charset="0"/>
              </a:rPr>
              <a:t>đb có</a:t>
            </a:r>
            <a:r>
              <a:rPr lang="vi-VN" sz="1867">
                <a:solidFill>
                  <a:srgbClr val="002060"/>
                </a:solidFill>
                <a:latin typeface="#9Slide02 Noi dung rat dai" panose="02000000000000000000" pitchFamily="2" charset="0"/>
                <a:ea typeface="#9Slide02 Noi dung rat dai" panose="02000000000000000000" pitchFamily="2" charset="0"/>
              </a:rPr>
              <a:t> nhi</a:t>
            </a:r>
            <a:r>
              <a:rPr lang="en-US" sz="1867">
                <a:solidFill>
                  <a:srgbClr val="002060"/>
                </a:solidFill>
                <a:latin typeface="#9Slide02 Noi dung rat dai" panose="02000000000000000000" pitchFamily="2" charset="0"/>
                <a:ea typeface="#9Slide02 Noi dung rat dai" panose="02000000000000000000" pitchFamily="2" charset="0"/>
              </a:rPr>
              <a:t>ề</a:t>
            </a:r>
            <a:r>
              <a:rPr lang="vi-VN" sz="1867">
                <a:solidFill>
                  <a:srgbClr val="002060"/>
                </a:solidFill>
                <a:latin typeface="#9Slide02 Noi dung rat dai" panose="02000000000000000000" pitchFamily="2" charset="0"/>
                <a:ea typeface="#9Slide02 Noi dung rat dai" panose="02000000000000000000" pitchFamily="2" charset="0"/>
              </a:rPr>
              <a:t>u c</a:t>
            </a:r>
            <a:r>
              <a:rPr lang="en-US" sz="1867">
                <a:solidFill>
                  <a:srgbClr val="002060"/>
                </a:solidFill>
                <a:latin typeface="#9Slide02 Noi dung rat dai" panose="02000000000000000000" pitchFamily="2" charset="0"/>
                <a:ea typeface="#9Slide02 Noi dung rat dai" panose="02000000000000000000" pitchFamily="2" charset="0"/>
              </a:rPr>
              <a:t>ồ</a:t>
            </a:r>
            <a:r>
              <a:rPr lang="vi-VN" sz="1867">
                <a:solidFill>
                  <a:srgbClr val="002060"/>
                </a:solidFill>
                <a:latin typeface="#9Slide02 Noi dung rat dai" panose="02000000000000000000" pitchFamily="2" charset="0"/>
                <a:ea typeface="#9Slide02 Noi dung rat dai" panose="02000000000000000000" pitchFamily="2" charset="0"/>
              </a:rPr>
              <a:t>n cát.</a:t>
            </a:r>
          </a:p>
          <a:p>
            <a:pPr algn="just"/>
            <a:endParaRPr lang="vi-VN" sz="1867">
              <a:solidFill>
                <a:srgbClr val="002060"/>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5E445407-58B0-4A4D-AF7D-B0C05E49CF90}"/>
              </a:ext>
            </a:extLst>
          </p:cNvPr>
          <p:cNvSpPr/>
          <p:nvPr/>
        </p:nvSpPr>
        <p:spPr>
          <a:xfrm>
            <a:off x="8483601" y="1521760"/>
            <a:ext cx="2987039" cy="1528945"/>
          </a:xfrm>
          <a:prstGeom prst="rect">
            <a:avLst/>
          </a:prstGeom>
          <a:ln>
            <a:noFill/>
          </a:ln>
        </p:spPr>
        <p:txBody>
          <a:bodyPr wrap="square">
            <a:spAutoFit/>
          </a:bodyPr>
          <a:lstStyle/>
          <a:p>
            <a:r>
              <a:rPr lang="vi-VN" sz="1867">
                <a:solidFill>
                  <a:srgbClr val="002060"/>
                </a:solidFill>
                <a:latin typeface="#9Slide02 Noi dung rat dai" panose="02000000000000000000" pitchFamily="2" charset="0"/>
                <a:ea typeface="#9Slide02 Noi dung rat dai" panose="02000000000000000000" pitchFamily="2" charset="0"/>
              </a:rPr>
              <a:t>+ Nguồn gôc: Được h</a:t>
            </a:r>
            <a:r>
              <a:rPr lang="en-US" sz="1867">
                <a:solidFill>
                  <a:srgbClr val="002060"/>
                </a:solidFill>
                <a:latin typeface="#9Slide02 Noi dung rat dai" panose="02000000000000000000" pitchFamily="2" charset="0"/>
                <a:ea typeface="#9Slide02 Noi dung rat dai" panose="02000000000000000000" pitchFamily="2" charset="0"/>
              </a:rPr>
              <a:t>ì</a:t>
            </a:r>
            <a:r>
              <a:rPr lang="vi-VN" sz="1867">
                <a:solidFill>
                  <a:srgbClr val="002060"/>
                </a:solidFill>
                <a:latin typeface="#9Slide02 Noi dung rat dai" panose="02000000000000000000" pitchFamily="2" charset="0"/>
                <a:ea typeface="#9Slide02 Noi dung rat dai" panose="02000000000000000000" pitchFamily="2" charset="0"/>
              </a:rPr>
              <a:t>nh thành từ phù sa sông hoặc kết hợp giữa phù sa sông và biển.</a:t>
            </a:r>
          </a:p>
          <a:p>
            <a:r>
              <a:rPr lang="vi-VN" sz="1867">
                <a:solidFill>
                  <a:srgbClr val="002060"/>
                </a:solidFill>
                <a:latin typeface="#9Slide02 Noi dung rat dai" panose="02000000000000000000" pitchFamily="2" charset="0"/>
                <a:ea typeface="#9Slide02 Noi dung rat dai" panose="02000000000000000000" pitchFamily="2" charset="0"/>
              </a:rPr>
              <a:t>+ Diện tích: 15.000 km2 </a:t>
            </a:r>
            <a:endParaRPr lang="en-US" sz="1867">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89589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082989-D9AB-4F13-B038-47465B7BE0F9}"/>
              </a:ext>
            </a:extLst>
          </p:cNvPr>
          <p:cNvPicPr>
            <a:picLocks noChangeAspect="1"/>
          </p:cNvPicPr>
          <p:nvPr/>
        </p:nvPicPr>
        <p:blipFill rotWithShape="1">
          <a:blip r:embed="rId2"/>
          <a:srcRect l="3899" r="4490"/>
          <a:stretch/>
        </p:blipFill>
        <p:spPr>
          <a:xfrm>
            <a:off x="7500805" y="0"/>
            <a:ext cx="4858928" cy="6905557"/>
          </a:xfrm>
          <a:prstGeom prst="rect">
            <a:avLst/>
          </a:prstGeom>
        </p:spPr>
      </p:pic>
      <p:pic>
        <p:nvPicPr>
          <p:cNvPr id="8" name="Picture 7">
            <a:extLst>
              <a:ext uri="{FF2B5EF4-FFF2-40B4-BE49-F238E27FC236}">
                <a16:creationId xmlns:a16="http://schemas.microsoft.com/office/drawing/2014/main" id="{4FACCCEE-2D1B-448D-AF6F-0ABF885C118F}"/>
              </a:ext>
            </a:extLst>
          </p:cNvPr>
          <p:cNvPicPr>
            <a:picLocks noChangeAspect="1"/>
          </p:cNvPicPr>
          <p:nvPr/>
        </p:nvPicPr>
        <p:blipFill>
          <a:blip r:embed="rId3"/>
          <a:stretch>
            <a:fillRect/>
          </a:stretch>
        </p:blipFill>
        <p:spPr>
          <a:xfrm>
            <a:off x="124141" y="2209800"/>
            <a:ext cx="7401324" cy="4470400"/>
          </a:xfrm>
          <a:prstGeom prst="rect">
            <a:avLst/>
          </a:prstGeom>
        </p:spPr>
      </p:pic>
      <p:sp>
        <p:nvSpPr>
          <p:cNvPr id="10" name="Rectangle 9">
            <a:extLst>
              <a:ext uri="{FF2B5EF4-FFF2-40B4-BE49-F238E27FC236}">
                <a16:creationId xmlns:a16="http://schemas.microsoft.com/office/drawing/2014/main" id="{17FBB160-994A-46B6-8487-A7DE7B2CE909}"/>
              </a:ext>
            </a:extLst>
          </p:cNvPr>
          <p:cNvSpPr/>
          <p:nvPr/>
        </p:nvSpPr>
        <p:spPr>
          <a:xfrm>
            <a:off x="396445" y="584200"/>
            <a:ext cx="6867955" cy="1497589"/>
          </a:xfrm>
          <a:prstGeom prst="rect">
            <a:avLst/>
          </a:prstGeom>
        </p:spPr>
        <p:txBody>
          <a:bodyPr wrap="square">
            <a:spAutoFit/>
          </a:bodyPr>
          <a:lstStyle/>
          <a:p>
            <a:pPr algn="ctr" defTabSz="1219261">
              <a:lnSpc>
                <a:spcPct val="107000"/>
              </a:lnSpc>
              <a:spcAft>
                <a:spcPts val="800"/>
              </a:spcAft>
            </a:pPr>
            <a:r>
              <a:rPr lang="en-US" sz="4267" dirty="0" err="1">
                <a:solidFill>
                  <a:srgbClr val="008000"/>
                </a:solidFill>
                <a:latin typeface="#9Slide07 IcielBaliho Script" pitchFamily="2" charset="0"/>
                <a:ea typeface="Calibri" panose="020F0502020204030204" pitchFamily="34" charset="0"/>
                <a:cs typeface="Times New Roman" panose="02020603050405020304" pitchFamily="18" charset="0"/>
              </a:rPr>
              <a:t>Đồng</a:t>
            </a:r>
            <a:r>
              <a:rPr lang="en-US" sz="4267" dirty="0">
                <a:solidFill>
                  <a:srgbClr val="008000"/>
                </a:solidFill>
                <a:latin typeface="#9Slide07 IcielBaliho Script" pitchFamily="2" charset="0"/>
                <a:ea typeface="Calibri" panose="020F0502020204030204" pitchFamily="34" charset="0"/>
                <a:cs typeface="Times New Roman" panose="02020603050405020304" pitchFamily="18" charset="0"/>
              </a:rPr>
              <a:t> </a:t>
            </a:r>
            <a:r>
              <a:rPr lang="en-US" sz="4267" err="1">
                <a:solidFill>
                  <a:srgbClr val="008000"/>
                </a:solidFill>
                <a:latin typeface="#9Slide07 IcielBaliho Script" pitchFamily="2" charset="0"/>
                <a:ea typeface="Calibri" panose="020F0502020204030204" pitchFamily="34" charset="0"/>
                <a:cs typeface="Times New Roman" panose="02020603050405020304" pitchFamily="18" charset="0"/>
              </a:rPr>
              <a:t>bằng</a:t>
            </a:r>
            <a:r>
              <a:rPr lang="en-US" sz="4267">
                <a:solidFill>
                  <a:srgbClr val="008000"/>
                </a:solidFill>
                <a:latin typeface="#9Slide07 IcielBaliho Script" pitchFamily="2" charset="0"/>
                <a:ea typeface="Calibri" panose="020F0502020204030204" pitchFamily="34" charset="0"/>
                <a:cs typeface="Times New Roman" panose="02020603050405020304" pitchFamily="18" charset="0"/>
              </a:rPr>
              <a:t> Duyên hải miền Trung</a:t>
            </a:r>
            <a:endParaRPr lang="en-US" sz="4267" dirty="0">
              <a:solidFill>
                <a:srgbClr val="008000"/>
              </a:solidFill>
              <a:latin typeface="#9Slide07 IcielBaliho Scrip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995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742E6-447D-4DC0-BA6B-51919E201EB0}"/>
              </a:ext>
            </a:extLst>
          </p:cNvPr>
          <p:cNvPicPr>
            <a:picLocks noChangeAspect="1"/>
          </p:cNvPicPr>
          <p:nvPr/>
        </p:nvPicPr>
        <p:blipFill rotWithShape="1">
          <a:blip r:embed="rId2"/>
          <a:srcRect t="6250"/>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4" name="Rectangle 3">
            <a:extLst>
              <a:ext uri="{FF2B5EF4-FFF2-40B4-BE49-F238E27FC236}">
                <a16:creationId xmlns:a16="http://schemas.microsoft.com/office/drawing/2014/main" id="{6CFC82E1-E5A1-41D8-A2CD-B5B57E77001E}"/>
              </a:ext>
            </a:extLst>
          </p:cNvPr>
          <p:cNvSpPr/>
          <p:nvPr/>
        </p:nvSpPr>
        <p:spPr>
          <a:xfrm>
            <a:off x="304800" y="5686488"/>
            <a:ext cx="6931319" cy="752217"/>
          </a:xfrm>
          <a:prstGeom prst="rect">
            <a:avLst/>
          </a:prstGeom>
        </p:spPr>
        <p:txBody>
          <a:bodyPr vert="horz" lIns="60960" tIns="30480" rIns="60960" bIns="30480" rtlCol="0" anchor="b">
            <a:normAutofit fontScale="85000" lnSpcReduction="10000"/>
          </a:bodyPr>
          <a:lstStyle/>
          <a:p>
            <a:pPr>
              <a:lnSpc>
                <a:spcPct val="90000"/>
              </a:lnSpc>
              <a:spcBef>
                <a:spcPct val="0"/>
              </a:spcBef>
              <a:spcAft>
                <a:spcPts val="800"/>
              </a:spcAft>
              <a:defRPr/>
            </a:pPr>
            <a:r>
              <a:rPr lang="en-US" sz="4000">
                <a:solidFill>
                  <a:srgbClr val="006600"/>
                </a:solidFill>
                <a:latin typeface="#9Slide07 IcielBaliho Script" pitchFamily="2" charset="0"/>
                <a:ea typeface="+mj-ea"/>
                <a:cs typeface="+mj-cs"/>
              </a:rPr>
              <a:t>c. Địa hình bờ biển và thềm lục địa </a:t>
            </a:r>
          </a:p>
        </p:txBody>
      </p:sp>
    </p:spTree>
    <p:extLst>
      <p:ext uri="{BB962C8B-B14F-4D97-AF65-F5344CB8AC3E}">
        <p14:creationId xmlns:p14="http://schemas.microsoft.com/office/powerpoint/2010/main" val="818044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CEC7-2B9C-4168-9676-F65DD0C46BBF}"/>
              </a:ext>
            </a:extLst>
          </p:cNvPr>
          <p:cNvSpPr>
            <a:spLocks noGrp="1"/>
          </p:cNvSpPr>
          <p:nvPr>
            <p:ph type="ctrTitle"/>
          </p:nvPr>
        </p:nvSpPr>
        <p:spPr>
          <a:xfrm>
            <a:off x="-1572126" y="470569"/>
            <a:ext cx="9242926" cy="2317554"/>
          </a:xfrm>
        </p:spPr>
        <p:txBody>
          <a:bodyPr vert="horz" lIns="91440" tIns="45720" rIns="91440" bIns="45720" rtlCol="0" anchor="ctr">
            <a:normAutofit/>
          </a:bodyPr>
          <a:lstStyle/>
          <a:p>
            <a:pPr algn="ctr">
              <a:lnSpc>
                <a:spcPct val="120000"/>
              </a:lnSpc>
            </a:pP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V Ù N G B I Ể N </a:t>
            </a:r>
            <a:b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V I Ệ T N A M</a:t>
            </a:r>
          </a:p>
        </p:txBody>
      </p:sp>
      <p:pic>
        <p:nvPicPr>
          <p:cNvPr id="3074" name="Picture 2" descr="Xâm phạm vùng biển Việt Nam, Trung Quốc đang mang tư duy bành trướng lục  địa ra biển">
            <a:extLst>
              <a:ext uri="{FF2B5EF4-FFF2-40B4-BE49-F238E27FC236}">
                <a16:creationId xmlns:a16="http://schemas.microsoft.com/office/drawing/2014/main" id="{D6AD2230-BCA6-4E0E-9ECF-B48260459D58}"/>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3852" r="-3" b="-3"/>
          <a:stretch/>
        </p:blipFill>
        <p:spPr bwMode="auto">
          <a:xfrm>
            <a:off x="5468409" y="-16933"/>
            <a:ext cx="6723591" cy="6870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43C890-1BFE-43F3-9ABE-5EAC5A7458F7}"/>
              </a:ext>
            </a:extLst>
          </p:cNvPr>
          <p:cNvPicPr>
            <a:picLocks noChangeAspect="1"/>
          </p:cNvPicPr>
          <p:nvPr/>
        </p:nvPicPr>
        <p:blipFill>
          <a:blip r:embed="rId4"/>
          <a:stretch>
            <a:fillRect/>
          </a:stretch>
        </p:blipFill>
        <p:spPr>
          <a:xfrm>
            <a:off x="733389" y="3383756"/>
            <a:ext cx="4101008" cy="2895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60798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894E2-4921-49D3-8395-FFDD0E607A9A}"/>
              </a:ext>
            </a:extLst>
          </p:cNvPr>
          <p:cNvPicPr>
            <a:picLocks noChangeAspect="1"/>
          </p:cNvPicPr>
          <p:nvPr/>
        </p:nvPicPr>
        <p:blipFill rotWithShape="1">
          <a:blip r:embed="rId2"/>
          <a:srcRect t="18649"/>
          <a:stretch/>
        </p:blipFill>
        <p:spPr>
          <a:xfrm>
            <a:off x="407025" y="232370"/>
            <a:ext cx="5618140" cy="2776902"/>
          </a:xfrm>
          <a:prstGeom prst="rect">
            <a:avLst/>
          </a:prstGeom>
        </p:spPr>
      </p:pic>
      <p:pic>
        <p:nvPicPr>
          <p:cNvPr id="2" name="Picture 1">
            <a:extLst>
              <a:ext uri="{FF2B5EF4-FFF2-40B4-BE49-F238E27FC236}">
                <a16:creationId xmlns:a16="http://schemas.microsoft.com/office/drawing/2014/main" id="{504A21F8-D322-4150-9FF5-616CE282367C}"/>
              </a:ext>
            </a:extLst>
          </p:cNvPr>
          <p:cNvPicPr>
            <a:picLocks noChangeAspect="1"/>
          </p:cNvPicPr>
          <p:nvPr/>
        </p:nvPicPr>
        <p:blipFill>
          <a:blip r:embed="rId3"/>
          <a:stretch>
            <a:fillRect/>
          </a:stretch>
        </p:blipFill>
        <p:spPr>
          <a:xfrm>
            <a:off x="404351" y="3581400"/>
            <a:ext cx="5715000" cy="3016210"/>
          </a:xfrm>
          <a:prstGeom prst="rect">
            <a:avLst/>
          </a:prstGeom>
        </p:spPr>
      </p:pic>
      <p:sp>
        <p:nvSpPr>
          <p:cNvPr id="18436" name="Rectangle 13"/>
          <p:cNvSpPr>
            <a:spLocks noChangeArrowheads="1"/>
          </p:cNvSpPr>
          <p:nvPr/>
        </p:nvSpPr>
        <p:spPr bwMode="auto">
          <a:xfrm>
            <a:off x="462941" y="230192"/>
            <a:ext cx="345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1219261"/>
            <a:r>
              <a:rPr lang="en-US" sz="2400">
                <a:solidFill>
                  <a:srgbClr val="0000CC"/>
                </a:solidFill>
                <a:latin typeface="Times New Roman" pitchFamily="18" charset="0"/>
                <a:cs typeface="Times New Roman" pitchFamily="18" charset="0"/>
              </a:rPr>
              <a:t>Bờ biển bồi tụ</a:t>
            </a:r>
          </a:p>
        </p:txBody>
      </p:sp>
      <p:sp>
        <p:nvSpPr>
          <p:cNvPr id="18438" name="Rectangle 15"/>
          <p:cNvSpPr>
            <a:spLocks noChangeArrowheads="1"/>
          </p:cNvSpPr>
          <p:nvPr/>
        </p:nvSpPr>
        <p:spPr bwMode="auto">
          <a:xfrm>
            <a:off x="609600" y="3479800"/>
            <a:ext cx="3962400" cy="762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chor="ctr"/>
          <a:lstStyle/>
          <a:p>
            <a:pPr defTabSz="1219261">
              <a:defRPr/>
            </a:pPr>
            <a:r>
              <a:rPr lang="en-US" sz="2400" dirty="0" err="1">
                <a:solidFill>
                  <a:srgbClr val="FFFF00"/>
                </a:solidFill>
                <a:latin typeface="Times New Roman" pitchFamily="18" charset="0"/>
                <a:cs typeface="Times New Roman" pitchFamily="18" charset="0"/>
              </a:rPr>
              <a:t>Bờ</a:t>
            </a:r>
            <a:r>
              <a:rPr lang="en-US" sz="2400" dirty="0">
                <a:solidFill>
                  <a:srgbClr val="FFFF00"/>
                </a:solidFill>
                <a:latin typeface="Times New Roman" pitchFamily="18" charset="0"/>
                <a:cs typeface="Times New Roman" pitchFamily="18" charset="0"/>
              </a:rPr>
              <a:t> </a:t>
            </a:r>
            <a:r>
              <a:rPr lang="en-US" sz="2400" dirty="0" err="1">
                <a:solidFill>
                  <a:srgbClr val="FFFF00"/>
                </a:solidFill>
                <a:latin typeface="Times New Roman" pitchFamily="18" charset="0"/>
                <a:cs typeface="Times New Roman" pitchFamily="18" charset="0"/>
              </a:rPr>
              <a:t>biển</a:t>
            </a:r>
            <a:r>
              <a:rPr lang="en-US" sz="2400" dirty="0">
                <a:solidFill>
                  <a:srgbClr val="FFFF00"/>
                </a:solidFill>
                <a:latin typeface="Times New Roman" pitchFamily="18" charset="0"/>
                <a:cs typeface="Times New Roman" pitchFamily="18" charset="0"/>
              </a:rPr>
              <a:t> </a:t>
            </a:r>
            <a:r>
              <a:rPr lang="en-US" sz="2400" dirty="0" err="1">
                <a:solidFill>
                  <a:srgbClr val="FFFF00"/>
                </a:solidFill>
                <a:latin typeface="Times New Roman" pitchFamily="18" charset="0"/>
                <a:cs typeface="Times New Roman" pitchFamily="18" charset="0"/>
              </a:rPr>
              <a:t>mài</a:t>
            </a:r>
            <a:r>
              <a:rPr lang="en-US" sz="2400" dirty="0">
                <a:solidFill>
                  <a:srgbClr val="FFFF00"/>
                </a:solidFill>
                <a:latin typeface="Times New Roman" pitchFamily="18" charset="0"/>
                <a:cs typeface="Times New Roman" pitchFamily="18" charset="0"/>
              </a:rPr>
              <a:t> </a:t>
            </a:r>
            <a:r>
              <a:rPr lang="en-US" sz="2400" dirty="0" err="1">
                <a:solidFill>
                  <a:srgbClr val="FFFF00"/>
                </a:solidFill>
                <a:latin typeface="Times New Roman" pitchFamily="18" charset="0"/>
                <a:cs typeface="Times New Roman" pitchFamily="18" charset="0"/>
              </a:rPr>
              <a:t>mòn</a:t>
            </a:r>
            <a:endParaRPr lang="en-US" sz="2400" dirty="0">
              <a:solidFill>
                <a:srgbClr val="FFFF00"/>
              </a:solidFill>
              <a:latin typeface="Times New Roman" pitchFamily="18" charset="0"/>
              <a:cs typeface="Times New Roman" pitchFamily="18" charset="0"/>
            </a:endParaRPr>
          </a:p>
        </p:txBody>
      </p:sp>
      <p:sp>
        <p:nvSpPr>
          <p:cNvPr id="12" name="Text Box 21"/>
          <p:cNvSpPr txBox="1">
            <a:spLocks noChangeArrowheads="1"/>
          </p:cNvSpPr>
          <p:nvPr/>
        </p:nvSpPr>
        <p:spPr bwMode="auto">
          <a:xfrm>
            <a:off x="6368993" y="230192"/>
            <a:ext cx="5256028" cy="2554930"/>
          </a:xfrm>
          <a:prstGeom prst="rect">
            <a:avLst/>
          </a:prstGeom>
          <a:noFill/>
          <a:ln w="12700" cap="sq">
            <a:noFill/>
            <a:miter lim="800000"/>
            <a:headEnd/>
            <a:tailEnd/>
          </a:ln>
        </p:spPr>
        <p:txBody>
          <a:bodyPr wrap="square">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just" defTabSz="1219261">
              <a:defRPr/>
            </a:pPr>
            <a:r>
              <a:rPr lang="vi-VN" sz="2667" b="0">
                <a:solidFill>
                  <a:srgbClr val="FF0000"/>
                </a:solidFill>
                <a:latin typeface="#9Slide02 Noi dung rat dai" panose="02000000000000000000" pitchFamily="2" charset="0"/>
                <a:ea typeface="#9Slide02 Noi dung rat dai" panose="02000000000000000000" pitchFamily="2" charset="0"/>
                <a:cs typeface="Times New Roman" pitchFamily="18" charset="0"/>
              </a:rPr>
              <a:t>+ Bờ biển bồi tụ </a:t>
            </a:r>
            <a:r>
              <a:rPr lang="vi-VN" sz="2667" b="0">
                <a:solidFill>
                  <a:srgbClr val="002060"/>
                </a:solidFill>
                <a:latin typeface="#9Slide02 Noi dung rat dai" panose="02000000000000000000" pitchFamily="2" charset="0"/>
                <a:ea typeface="#9Slide02 Noi dung rat dai" panose="02000000000000000000" pitchFamily="2" charset="0"/>
                <a:cs typeface="Times New Roman" pitchFamily="18" charset="0"/>
              </a:rPr>
              <a:t>(tại các châu thổ sông Hồng, sông Cửu Long), có nhiều bãi bùn rộng, rừng cây ngập mặn phát triển, thuận lợi cho nuôi trồng thủy sản.</a:t>
            </a:r>
          </a:p>
          <a:p>
            <a:pPr algn="just" defTabSz="1219261">
              <a:defRPr/>
            </a:pPr>
            <a:endParaRPr lang="vi-VN" sz="2667" b="0">
              <a:solidFill>
                <a:srgbClr val="002060"/>
              </a:solidFill>
              <a:latin typeface="#9Slide02 Noi dung rat dai" panose="02000000000000000000" pitchFamily="2" charset="0"/>
              <a:ea typeface="#9Slide02 Noi dung rat dai" panose="02000000000000000000" pitchFamily="2" charset="0"/>
              <a:cs typeface="Times New Roman" pitchFamily="18" charset="0"/>
            </a:endParaRPr>
          </a:p>
        </p:txBody>
      </p:sp>
      <p:sp>
        <p:nvSpPr>
          <p:cNvPr id="5" name="Rectangle 4">
            <a:extLst>
              <a:ext uri="{FF2B5EF4-FFF2-40B4-BE49-F238E27FC236}">
                <a16:creationId xmlns:a16="http://schemas.microsoft.com/office/drawing/2014/main" id="{4A1756F4-32E9-4D93-9311-3F37D1B0A560}"/>
              </a:ext>
            </a:extLst>
          </p:cNvPr>
          <p:cNvSpPr/>
          <p:nvPr/>
        </p:nvSpPr>
        <p:spPr>
          <a:xfrm>
            <a:off x="6503126" y="3581400"/>
            <a:ext cx="5079274" cy="2554930"/>
          </a:xfrm>
          <a:prstGeom prst="rect">
            <a:avLst/>
          </a:prstGeom>
        </p:spPr>
        <p:txBody>
          <a:bodyPr wrap="square">
            <a:spAutoFit/>
          </a:bodyPr>
          <a:lstStyle/>
          <a:p>
            <a:pPr algn="just" defTabSz="1219261">
              <a:defRPr/>
            </a:pPr>
            <a:r>
              <a:rPr lang="vi-VN" sz="2667">
                <a:solidFill>
                  <a:srgbClr val="FF0000"/>
                </a:solidFill>
                <a:latin typeface="#9Slide02 Noi dung rat dai" panose="02000000000000000000" pitchFamily="2" charset="0"/>
                <a:ea typeface="#9Slide02 Noi dung rat dai" panose="02000000000000000000" pitchFamily="2" charset="0"/>
                <a:cs typeface="Times New Roman" pitchFamily="18" charset="0"/>
              </a:rPr>
              <a:t>+ Bờ biển mài mòn </a:t>
            </a:r>
            <a:r>
              <a:rPr lang="vi-VN" sz="2667">
                <a:solidFill>
                  <a:srgbClr val="002060"/>
                </a:solidFill>
                <a:latin typeface="#9Slide02 Noi dung rat dai" panose="02000000000000000000" pitchFamily="2" charset="0"/>
                <a:ea typeface="#9Slide02 Noi dung rat dai" panose="02000000000000000000" pitchFamily="2" charset="0"/>
                <a:cs typeface="Times New Roman" pitchFamily="18" charset="0"/>
              </a:rPr>
              <a:t>(tại các vùng chân núi và hải đảo, ví dụ: đoạn bờ biển từ Đà Nẵng đến Vũng Tàu) rất khúc khuỷu, có nhiều vũng, vịnh nước sâu, kín gió, nhiều bãi cát.</a:t>
            </a:r>
            <a:r>
              <a:rPr lang="en-US" sz="2667">
                <a:solidFill>
                  <a:srgbClr val="002060"/>
                </a:solidFill>
                <a:latin typeface="#9Slide02 Noi dung rat dai" panose="02000000000000000000" pitchFamily="2" charset="0"/>
                <a:ea typeface="#9Slide02 Noi dung rat dai" panose="02000000000000000000" pitchFamily="2" charset="0"/>
                <a:cs typeface="Times New Roman" pitchFamily="18" charset="0"/>
              </a:rPr>
              <a:t> </a:t>
            </a:r>
            <a:endParaRPr lang="en-US" sz="2667" dirty="0">
              <a:solidFill>
                <a:srgbClr val="002060"/>
              </a:solidFill>
              <a:latin typeface="#9Slide02 Noi dung rat dai" panose="02000000000000000000" pitchFamily="2" charset="0"/>
              <a:ea typeface="#9Slide02 Noi dung rat dai" panose="02000000000000000000" pitchFamily="2" charset="0"/>
              <a:cs typeface="Times New Roman" pitchFamily="18" charset="0"/>
            </a:endParaRPr>
          </a:p>
        </p:txBody>
      </p:sp>
    </p:spTree>
    <p:extLst>
      <p:ext uri="{BB962C8B-B14F-4D97-AF65-F5344CB8AC3E}">
        <p14:creationId xmlns:p14="http://schemas.microsoft.com/office/powerpoint/2010/main" val="254397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644</Words>
  <Application>Microsoft Office PowerPoint</Application>
  <PresentationFormat>Widescreen</PresentationFormat>
  <Paragraphs>72</Paragraphs>
  <Slides>12</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#9Slide02 Noi dung dai</vt:lpstr>
      <vt:lpstr>#9Slide02 Noi dung rat dai</vt:lpstr>
      <vt:lpstr>#9Slide05 ValentiaNitCondensed</vt:lpstr>
      <vt:lpstr>#9Slide07 IcielBaliho Script</vt:lpstr>
      <vt:lpstr>#9Slide07 IcielCadena</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Ù N G B I Ể N  V I Ệ T N A M</vt:lpstr>
      <vt:lpstr>PowerPoint Presentation</vt:lpstr>
      <vt:lpstr>Bờ biển mài mòn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2026-01-11T12:20:21Z</dcterms:created>
  <dcterms:modified xsi:type="dcterms:W3CDTF">2026-01-11T14:18:56Z</dcterms:modified>
</cp:coreProperties>
</file>