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1" r:id="rId4"/>
    <p:sldId id="277" r:id="rId5"/>
    <p:sldId id="280" r:id="rId6"/>
    <p:sldId id="281" r:id="rId7"/>
    <p:sldId id="276" r:id="rId8"/>
    <p:sldId id="260" r:id="rId9"/>
    <p:sldId id="259" r:id="rId10"/>
    <p:sldId id="292" r:id="rId11"/>
    <p:sldId id="262" r:id="rId12"/>
    <p:sldId id="263" r:id="rId13"/>
    <p:sldId id="291" r:id="rId14"/>
    <p:sldId id="293" r:id="rId15"/>
    <p:sldId id="268" r:id="rId16"/>
    <p:sldId id="264" r:id="rId17"/>
    <p:sldId id="297" r:id="rId18"/>
    <p:sldId id="294" r:id="rId19"/>
    <p:sldId id="265" r:id="rId20"/>
    <p:sldId id="298" r:id="rId21"/>
    <p:sldId id="295" r:id="rId22"/>
    <p:sldId id="267" r:id="rId23"/>
    <p:sldId id="296" r:id="rId24"/>
    <p:sldId id="299" r:id="rId25"/>
    <p:sldId id="271" r:id="rId26"/>
    <p:sldId id="258" r:id="rId27"/>
    <p:sldId id="274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0" r:id="rId36"/>
    <p:sldId id="275" r:id="rId37"/>
  </p:sldIdLst>
  <p:sldSz cx="12192000" cy="6858000"/>
  <p:notesSz cx="7104063" cy="10234613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872"/>
    <a:srgbClr val="F6C438"/>
    <a:srgbClr val="F2DC73"/>
    <a:srgbClr val="009193"/>
    <a:srgbClr val="B7D886"/>
    <a:srgbClr val="9ECC6A"/>
    <a:srgbClr val="73FEFF"/>
    <a:srgbClr val="E7FFFF"/>
    <a:srgbClr val="EDF08F"/>
    <a:srgbClr val="68C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2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650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11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30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983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78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08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16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61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20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906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33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888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126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625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56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64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605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973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6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066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164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0086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5676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754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8092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76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80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409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973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809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png"/><Relationship Id="rId3" Type="http://schemas.openxmlformats.org/officeDocument/2006/relationships/image" Target="../media/image5.jpeg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6.jpeg"/><Relationship Id="rId9" Type="http://schemas.openxmlformats.org/officeDocument/2006/relationships/image" Target="../media/image23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3340CF-91CA-7D4B-AB9D-C26579EC431E}"/>
              </a:ext>
            </a:extLst>
          </p:cNvPr>
          <p:cNvSpPr txBox="1"/>
          <p:nvPr/>
        </p:nvSpPr>
        <p:spPr>
          <a:xfrm>
            <a:off x="1549737" y="1732668"/>
            <a:ext cx="8399924" cy="213983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660"/>
              </a:avLst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99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99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CC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FF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CC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99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5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66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27043" y="3653783"/>
            <a:ext cx="4362653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TÁC GIẢ, TÁC PHẨM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38200" y="942297"/>
            <a:ext cx="5793890" cy="4914217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Đặc trưng thế giới nghệ thuật thơ Mai Văn Phấn - Tạp chí Tao Đàn">
            <a:extLst>
              <a:ext uri="{FF2B5EF4-FFF2-40B4-BE49-F238E27FC236}">
                <a16:creationId xmlns:a16="http://schemas.microsoft.com/office/drawing/2014/main" id="{C7AFF648-59BB-5942-8D15-4EF7A266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260">
            <a:off x="7441839" y="732447"/>
            <a:ext cx="3965090" cy="52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4154E-75F6-584B-BDF0-E858AFA8F9E9}"/>
              </a:ext>
            </a:extLst>
          </p:cNvPr>
          <p:cNvSpPr txBox="1"/>
          <p:nvPr/>
        </p:nvSpPr>
        <p:spPr>
          <a:xfrm>
            <a:off x="980678" y="1228397"/>
            <a:ext cx="55089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Tên: Mai Văn Phấn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sinh: 1955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quán: Ninh Bình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tác thơ và viết tiểu luận phê bình.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phong phú về đề tài, có những cách tân nội dung và nghệ thuật.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73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3076" name="Picture 4" descr="Kỹ Thuật Nuôi Chim Chào Mào - Máy nông nghiệp Bình Minh">
            <a:extLst>
              <a:ext uri="{FF2B5EF4-FFF2-40B4-BE49-F238E27FC236}">
                <a16:creationId xmlns:a16="http://schemas.microsoft.com/office/drawing/2014/main" id="{1F302307-156E-E246-A360-610E7963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7797">
            <a:off x="1167105" y="680671"/>
            <a:ext cx="4303165" cy="28669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oạn văn 6 trang 67 Kết nối tri thức - Tập 1">
            <a:extLst>
              <a:ext uri="{FF2B5EF4-FFF2-40B4-BE49-F238E27FC236}">
                <a16:creationId xmlns:a16="http://schemas.microsoft.com/office/drawing/2014/main" id="{2BA1EBA5-4D5A-AC49-9B5E-14CA8EFB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327">
            <a:off x="1983426" y="2783843"/>
            <a:ext cx="4110348" cy="28139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10">
            <a:extLst>
              <a:ext uri="{FF2B5EF4-FFF2-40B4-BE49-F238E27FC236}">
                <a16:creationId xmlns:a16="http://schemas.microsoft.com/office/drawing/2014/main" id="{41BB6076-BF1A-3945-8001-B0AAD7A6E7F7}"/>
              </a:ext>
            </a:extLst>
          </p:cNvPr>
          <p:cNvSpPr/>
          <p:nvPr/>
        </p:nvSpPr>
        <p:spPr>
          <a:xfrm>
            <a:off x="7222682" y="1828062"/>
            <a:ext cx="4297869" cy="2832656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079D67-6615-9840-B930-62913C6A2A89}"/>
              </a:ext>
            </a:extLst>
          </p:cNvPr>
          <p:cNvSpPr txBox="1"/>
          <p:nvPr/>
        </p:nvSpPr>
        <p:spPr>
          <a:xfrm>
            <a:off x="7365160" y="2114162"/>
            <a:ext cx="40864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“Con chào mào” được trích trong “Bầu trời không mái che”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84756" y="2246812"/>
            <a:ext cx="75695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KHÁM PHÁ VĂN BẢN</a:t>
            </a:r>
          </a:p>
        </p:txBody>
      </p:sp>
    </p:spTree>
    <p:extLst>
      <p:ext uri="{BB962C8B-B14F-4D97-AF65-F5344CB8AC3E}">
        <p14:creationId xmlns:p14="http://schemas.microsoft.com/office/powerpoint/2010/main" val="598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2075" y="1999512"/>
              <a:ext cx="1705736" cy="118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Em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có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thể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dung,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tưởng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tượng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những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gì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khi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đọc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ba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dòng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thơ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đầu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?</a:t>
              </a:r>
              <a:endPara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4098" name="Picture 2" descr="Soạn bài Con chào mào Kết nối tri thức đầy đủ: ngữ văn 6 mới">
            <a:extLst>
              <a:ext uri="{FF2B5EF4-FFF2-40B4-BE49-F238E27FC236}">
                <a16:creationId xmlns:a16="http://schemas.microsoft.com/office/drawing/2014/main" id="{0946CB3C-D5C0-5D44-AE8F-47261D20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4" y="1153088"/>
            <a:ext cx="4256563" cy="4013653"/>
          </a:xfrm>
          <a:prstGeom prst="ellipse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75254" y="3792749"/>
            <a:ext cx="6877055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Hình ảnh và tiếng hót của con chào mào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47455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19455" y="6356350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825F5-DFD3-E941-A668-01304218050F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 – LÀM VIỆC CÁ NHÂN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91F4D8-DCB1-D848-B991-981334314626}"/>
              </a:ext>
            </a:extLst>
          </p:cNvPr>
          <p:cNvSpPr/>
          <p:nvPr/>
        </p:nvSpPr>
        <p:spPr>
          <a:xfrm rot="611397">
            <a:off x="1779810" y="733338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12670-9DAD-9845-9963-29481CBAD09C}"/>
              </a:ext>
            </a:extLst>
          </p:cNvPr>
          <p:cNvSpPr/>
          <p:nvPr/>
        </p:nvSpPr>
        <p:spPr>
          <a:xfrm rot="20419440">
            <a:off x="5479540" y="844432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20F4E3-12DF-9848-8D83-23C94BDC6BBD}"/>
              </a:ext>
            </a:extLst>
          </p:cNvPr>
          <p:cNvSpPr/>
          <p:nvPr/>
        </p:nvSpPr>
        <p:spPr>
          <a:xfrm rot="16200000">
            <a:off x="4558512" y="2538760"/>
            <a:ext cx="3076531" cy="52888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364087-AC72-B94A-9A90-1ADA4BACA689}"/>
              </a:ext>
            </a:extLst>
          </p:cNvPr>
          <p:cNvSpPr/>
          <p:nvPr/>
        </p:nvSpPr>
        <p:spPr>
          <a:xfrm>
            <a:off x="4785437" y="1730328"/>
            <a:ext cx="2804327" cy="2634967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0BBB4A-D816-B240-907F-8665E1BFA2FD}"/>
              </a:ext>
            </a:extLst>
          </p:cNvPr>
          <p:cNvSpPr txBox="1"/>
          <p:nvPr/>
        </p:nvSpPr>
        <p:spPr>
          <a:xfrm>
            <a:off x="2886488" y="1025952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A360E5-C75F-EA4E-9980-FF5916AAEC26}"/>
              </a:ext>
            </a:extLst>
          </p:cNvPr>
          <p:cNvSpPr txBox="1"/>
          <p:nvPr/>
        </p:nvSpPr>
        <p:spPr>
          <a:xfrm>
            <a:off x="7822634" y="1120008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thanh: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E68E40-DCAB-0845-ADFB-375EF8422CB0}"/>
              </a:ext>
            </a:extLst>
          </p:cNvPr>
          <p:cNvSpPr txBox="1"/>
          <p:nvPr/>
        </p:nvSpPr>
        <p:spPr>
          <a:xfrm>
            <a:off x="5121615" y="4317213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48BE78-0E37-364B-99F6-915234049A31}"/>
              </a:ext>
            </a:extLst>
          </p:cNvPr>
          <p:cNvSpPr/>
          <p:nvPr/>
        </p:nvSpPr>
        <p:spPr>
          <a:xfrm>
            <a:off x="751112" y="1395895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20D9E17-FC37-3345-A890-8E48088375D8}"/>
              </a:ext>
            </a:extLst>
          </p:cNvPr>
          <p:cNvSpPr/>
          <p:nvPr/>
        </p:nvSpPr>
        <p:spPr>
          <a:xfrm>
            <a:off x="751112" y="2771804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thanh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89C3EF-E214-AD4E-9BDC-E370AC8A137B}"/>
              </a:ext>
            </a:extLst>
          </p:cNvPr>
          <p:cNvSpPr/>
          <p:nvPr/>
        </p:nvSpPr>
        <p:spPr>
          <a:xfrm>
            <a:off x="751112" y="4147713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6C42FEC-2DCD-1C41-B55C-406FEADCEB04}"/>
              </a:ext>
            </a:extLst>
          </p:cNvPr>
          <p:cNvSpPr/>
          <p:nvPr/>
        </p:nvSpPr>
        <p:spPr>
          <a:xfrm>
            <a:off x="3806007" y="1265269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trắng mũ đỏ </a:t>
            </a:r>
          </a:p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Tươi tắn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0056B82-6CDC-D643-9D56-FCAD18B88325}"/>
              </a:ext>
            </a:extLst>
          </p:cNvPr>
          <p:cNvSpPr/>
          <p:nvPr/>
        </p:nvSpPr>
        <p:spPr>
          <a:xfrm>
            <a:off x="3806007" y="2634596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dài, </a:t>
            </a:r>
          </a:p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trẻo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B185BC-5BF6-E049-BDF1-FF8D64BE3322}"/>
              </a:ext>
            </a:extLst>
          </p:cNvPr>
          <p:cNvSpPr/>
          <p:nvPr/>
        </p:nvSpPr>
        <p:spPr>
          <a:xfrm>
            <a:off x="3806007" y="4008470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cao chót vót → thoáng đãng, bình yên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988F6A-6B02-D342-856A-6CAF50C62AD1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>
          <a:xfrm>
            <a:off x="3331028" y="1805243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2D97E4-B412-F947-B182-C0AACDFFDA23}"/>
              </a:ext>
            </a:extLst>
          </p:cNvPr>
          <p:cNvCxnSpPr>
            <a:cxnSpLocks/>
          </p:cNvCxnSpPr>
          <p:nvPr/>
        </p:nvCxnSpPr>
        <p:spPr>
          <a:xfrm>
            <a:off x="3331028" y="3176215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710CA5-6CE7-9246-A4A4-D13F0E42A558}"/>
              </a:ext>
            </a:extLst>
          </p:cNvPr>
          <p:cNvCxnSpPr>
            <a:cxnSpLocks/>
          </p:cNvCxnSpPr>
          <p:nvPr/>
        </p:nvCxnSpPr>
        <p:spPr>
          <a:xfrm>
            <a:off x="3331028" y="4547187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022C8AA-8BEE-0947-AF29-641CD66E055F}"/>
              </a:ext>
            </a:extLst>
          </p:cNvPr>
          <p:cNvSpPr/>
          <p:nvPr/>
        </p:nvSpPr>
        <p:spPr>
          <a:xfrm>
            <a:off x="8120743" y="1265269"/>
            <a:ext cx="544285" cy="3829731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C94E45A-5F47-154A-AC4F-3C35DFDE77B2}"/>
              </a:ext>
            </a:extLst>
          </p:cNvPr>
          <p:cNvSpPr/>
          <p:nvPr/>
        </p:nvSpPr>
        <p:spPr>
          <a:xfrm>
            <a:off x="9152507" y="1261350"/>
            <a:ext cx="2380751" cy="3829730"/>
          </a:xfrm>
          <a:prstGeom prst="roundRect">
            <a:avLst/>
          </a:prstGeom>
          <a:solidFill>
            <a:srgbClr val="F6C43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Vừa gợi ra vẻ đẹp của chú chim chào mào, vừa gợi ra vẻ đẹp của thiên nhiên</a:t>
            </a:r>
          </a:p>
        </p:txBody>
      </p:sp>
    </p:spTree>
    <p:extLst>
      <p:ext uri="{BB962C8B-B14F-4D97-AF65-F5344CB8AC3E}">
        <p14:creationId xmlns:p14="http://schemas.microsoft.com/office/powerpoint/2010/main" val="40229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2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597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383059" y="953724"/>
            <a:ext cx="10321453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25845" y="3805258"/>
            <a:ext cx="9001000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Ý nghĩ, cảm xúc của nhân vật “tôi” về con chim chào mào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48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0D27ED-EC37-1744-81A6-EA33C15B5D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 – LÀM VIỆC NHÓM ĐÔI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6BB674-8DA6-4A46-A118-E005B3006AE9}"/>
              </a:ext>
            </a:extLst>
          </p:cNvPr>
          <p:cNvSpPr/>
          <p:nvPr/>
        </p:nvSpPr>
        <p:spPr>
          <a:xfrm>
            <a:off x="279753" y="74967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nhân vật tôi lại vội vàng “vẽ chiếc lồng trong ý nghĩ”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D4A7B0F-9AA8-2049-952D-B55ECFA96A11}"/>
              </a:ext>
            </a:extLst>
          </p:cNvPr>
          <p:cNvSpPr/>
          <p:nvPr/>
        </p:nvSpPr>
        <p:spPr>
          <a:xfrm>
            <a:off x="1651353" y="239868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“hối hả đuổi theo” con chim chào mào để làm gì?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EBFADA3-79A4-5C44-B27E-1F143DFC2A92}"/>
              </a:ext>
            </a:extLst>
          </p:cNvPr>
          <p:cNvSpPr/>
          <p:nvPr/>
        </p:nvSpPr>
        <p:spPr>
          <a:xfrm>
            <a:off x="3022953" y="4047696"/>
            <a:ext cx="4778829" cy="23086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không thấy tăm tích con chim chào mào, tại sao nhân vật tôi lại hình dung về những con sâu, trái cây chín đỏ, giọt nước thanh sạch?</a:t>
            </a:r>
          </a:p>
        </p:txBody>
      </p:sp>
      <p:sp>
        <p:nvSpPr>
          <p:cNvPr id="25" name="AutoShape 15">
            <a:extLst>
              <a:ext uri="{FF2B5EF4-FFF2-40B4-BE49-F238E27FC236}">
                <a16:creationId xmlns:a16="http://schemas.microsoft.com/office/drawing/2014/main" id="{7A2FF3F7-26B7-AE40-BB12-8975D14D8D9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3731" y="2207640"/>
            <a:ext cx="1482090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6" name="AutoShape 15">
            <a:extLst>
              <a:ext uri="{FF2B5EF4-FFF2-40B4-BE49-F238E27FC236}">
                <a16:creationId xmlns:a16="http://schemas.microsoft.com/office/drawing/2014/main" id="{9D32D152-8041-F148-9F45-5E080FD5E29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62049" y="4252405"/>
            <a:ext cx="2308655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390AE-CFD0-C34B-A050-78FE5F8D4EA5}"/>
              </a:ext>
            </a:extLst>
          </p:cNvPr>
          <p:cNvSpPr txBox="1"/>
          <p:nvPr/>
        </p:nvSpPr>
        <p:spPr>
          <a:xfrm>
            <a:off x="5181600" y="553091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92A797-15F1-4545-A363-943341C1CB02}"/>
              </a:ext>
            </a:extLst>
          </p:cNvPr>
          <p:cNvSpPr txBox="1"/>
          <p:nvPr/>
        </p:nvSpPr>
        <p:spPr>
          <a:xfrm>
            <a:off x="6632749" y="2208786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B97BA8-147D-B741-A5C7-6F68C1BA93C3}"/>
              </a:ext>
            </a:extLst>
          </p:cNvPr>
          <p:cNvSpPr txBox="1"/>
          <p:nvPr/>
        </p:nvSpPr>
        <p:spPr>
          <a:xfrm>
            <a:off x="7872120" y="4020063"/>
            <a:ext cx="3349451" cy="2126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 ………………………………………………. ……………………………………………….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2BC42E9-0220-6843-BF9A-D737DBAC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190" y="954494"/>
            <a:ext cx="8331619" cy="449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4AA19A-E13B-1440-8099-794751B10315}"/>
              </a:ext>
            </a:extLst>
          </p:cNvPr>
          <p:cNvSpPr txBox="1"/>
          <p:nvPr/>
        </p:nvSpPr>
        <p:spPr>
          <a:xfrm>
            <a:off x="838200" y="792519"/>
            <a:ext cx="10515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3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Những thay đổi trong suy nghĩ của nhân vật tôi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4" y="-19654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7F840A-6DC1-FD48-BDFD-B8AD569248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KHĂN TRẢI BÀN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0D59917-A4D8-2743-B16A-D590B3F3F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72" y="-45384"/>
            <a:ext cx="6995657" cy="6115984"/>
          </a:xfrm>
          <a:prstGeom prst="rect">
            <a:avLst/>
          </a:prstGeom>
        </p:spPr>
      </p:pic>
      <p:sp>
        <p:nvSpPr>
          <p:cNvPr id="26" name="文本框 49">
            <a:extLst>
              <a:ext uri="{FF2B5EF4-FFF2-40B4-BE49-F238E27FC236}">
                <a16:creationId xmlns:a16="http://schemas.microsoft.com/office/drawing/2014/main" id="{F1B14D00-3ECA-AF4E-A18F-9D13FEBCC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721" y="1334033"/>
            <a:ext cx="4710379" cy="341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sao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sợ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thúc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khẳng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/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hót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ấy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rõ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en-US" altLang="zh-CN" sz="3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122" name="Picture 2" descr="Những điều không nên làm khi nuôi chim chào mào | Yêu Thú Cưng">
            <a:extLst>
              <a:ext uri="{FF2B5EF4-FFF2-40B4-BE49-F238E27FC236}">
                <a16:creationId xmlns:a16="http://schemas.microsoft.com/office/drawing/2014/main" id="{7B8565F9-0766-DF40-810D-FF156D3D9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0500"/>
          <a:stretch/>
        </p:blipFill>
        <p:spPr bwMode="auto">
          <a:xfrm flipH="1">
            <a:off x="3046126" y="3198461"/>
            <a:ext cx="2375984" cy="2261062"/>
          </a:xfrm>
          <a:prstGeom prst="ellipse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E3F4F86-BD02-8042-89EC-783FAA04E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r="16083"/>
          <a:stretch/>
        </p:blipFill>
        <p:spPr bwMode="auto">
          <a:xfrm flipH="1">
            <a:off x="643656" y="762994"/>
            <a:ext cx="2898462" cy="289846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Nghệ thuật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1685" y="1919603"/>
              <a:ext cx="1896126" cy="14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Dòng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nào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 Theo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việc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như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vậy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có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dụng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gì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</a:t>
              </a:r>
              <a:endPara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14" name="图片 67">
            <a:extLst>
              <a:ext uri="{FF2B5EF4-FFF2-40B4-BE49-F238E27FC236}">
                <a16:creationId xmlns:a16="http://schemas.microsoft.com/office/drawing/2014/main" id="{CF1ECF82-A852-8547-8774-325FF9BEA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0384" y="1488609"/>
            <a:ext cx="4276909" cy="32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F6CFF0-1341-2740-8E95-0993AFA557A9}"/>
              </a:ext>
            </a:extLst>
          </p:cNvPr>
          <p:cNvSpPr txBox="1"/>
          <p:nvPr/>
        </p:nvSpPr>
        <p:spPr>
          <a:xfrm>
            <a:off x="3213846" y="756647"/>
            <a:ext cx="7682754" cy="4843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thơ lặp lại:</a:t>
            </a:r>
            <a:r>
              <a:rPr lang="vi-VN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“triu…uýt…huýt…tu   hìu” (2 lần)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Điệp ngữ: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Nhấn mạnh âm thanh của tiếng chim chào mào hót. Tiếng chim vang lên từ trên cành cây cao hót, vang lên ngay trong tâm hồn nhà thơ</a:t>
            </a:r>
            <a:endParaRPr lang="en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ảnh chim chào mào | hình chim chào mào | ảnh chim chào mào | clipart chim  chào mào | Clipart cho học tập | Clipart cho dạy học | thư">
            <a:extLst>
              <a:ext uri="{FF2B5EF4-FFF2-40B4-BE49-F238E27FC236}">
                <a16:creationId xmlns:a16="http://schemas.microsoft.com/office/drawing/2014/main" id="{70581ED9-9566-F84C-B304-123DDCBF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966561"/>
            <a:ext cx="3671046" cy="36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日期占位符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7" name="页脚占位符 46"/>
          <p:cNvSpPr>
            <a:spLocks noGrp="1"/>
          </p:cNvSpPr>
          <p:nvPr>
            <p:ph type="ftr" sz="quarter" idx="11"/>
          </p:nvPr>
        </p:nvSpPr>
        <p:spPr>
          <a:xfrm>
            <a:off x="4038600" y="624459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8" name="灯片编号占位符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644562"/>
            <a:ext cx="1255885" cy="1024217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189" y="-1611664"/>
            <a:ext cx="1188823" cy="1012024"/>
          </a:xfrm>
          <a:prstGeom prst="rect">
            <a:avLst/>
          </a:prstGeom>
        </p:spPr>
      </p:pic>
      <p:sp>
        <p:nvSpPr>
          <p:cNvPr id="27" name="矩形 3">
            <a:extLst>
              <a:ext uri="{FF2B5EF4-FFF2-40B4-BE49-F238E27FC236}">
                <a16:creationId xmlns:a16="http://schemas.microsoft.com/office/drawing/2014/main" id="{7929C8A0-C5B9-0445-8781-8EC2D39B930B}"/>
              </a:ext>
            </a:extLst>
          </p:cNvPr>
          <p:cNvSpPr/>
          <p:nvPr/>
        </p:nvSpPr>
        <p:spPr>
          <a:xfrm>
            <a:off x="2750072" y="2594984"/>
            <a:ext cx="66918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LUYỆN TẬP</a:t>
            </a:r>
            <a:endParaRPr lang="zh-CN" altLang="en-US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78971" y="1847588"/>
            <a:ext cx="3644328" cy="450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E1C58BE-C260-C746-8084-0F0DE26AF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81304"/>
              </p:ext>
            </p:extLst>
          </p:nvPr>
        </p:nvGraphicFramePr>
        <p:xfrm>
          <a:off x="4123299" y="977041"/>
          <a:ext cx="7690338" cy="36538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45169">
                  <a:extLst>
                    <a:ext uri="{9D8B030D-6E8A-4147-A177-3AD203B41FA5}">
                      <a16:colId xmlns:a16="http://schemas.microsoft.com/office/drawing/2014/main" val="3353027662"/>
                    </a:ext>
                  </a:extLst>
                </a:gridCol>
                <a:gridCol w="3845169">
                  <a:extLst>
                    <a:ext uri="{9D8B030D-6E8A-4147-A177-3AD203B41FA5}">
                      <a16:colId xmlns:a16="http://schemas.microsoft.com/office/drawing/2014/main" val="4079215316"/>
                    </a:ext>
                  </a:extLst>
                </a:gridCol>
              </a:tblGrid>
              <a:tr h="1123962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nhận biết và làm được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còn băn khoăn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250629"/>
                  </a:ext>
                </a:extLst>
              </a:tr>
              <a:tr h="2176539"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78393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phương thức biểu đạt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sự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Biểu cảm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ghị luận kết hợp với biểu cảm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Miêu tả kết hợp với tự sự</a:t>
            </a:r>
          </a:p>
        </p:txBody>
      </p:sp>
    </p:spTree>
    <p:extLst>
      <p:ext uri="{BB962C8B-B14F-4D97-AF65-F5344CB8AC3E}">
        <p14:creationId xmlns:p14="http://schemas.microsoft.com/office/powerpoint/2010/main" val="11936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thể thơ nào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536372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536372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Lục bát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989576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chữ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989576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chữ</a:t>
            </a:r>
          </a:p>
        </p:txBody>
      </p:sp>
    </p:spTree>
    <p:extLst>
      <p:ext uri="{BB962C8B-B14F-4D97-AF65-F5344CB8AC3E}">
        <p14:creationId xmlns:p14="http://schemas.microsoft.com/office/powerpoint/2010/main" val="7999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70AAB99-0EBB-BD47-9967-AEF82E8239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896282" y="482326"/>
            <a:ext cx="10277553" cy="5816523"/>
          </a:xfrm>
          <a:prstGeom prst="rect">
            <a:avLst/>
          </a:prstGeom>
        </p:spPr>
      </p:pic>
      <p:pic>
        <p:nvPicPr>
          <p:cNvPr id="32" name="Picture 31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27E7A131-6E85-614F-9F9C-3181BFA20AC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9642"/>
          <a:stretch/>
        </p:blipFill>
        <p:spPr>
          <a:xfrm>
            <a:off x="919817" y="453605"/>
            <a:ext cx="10247284" cy="586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chào mào trong bài thơ “Con chào mào” được miêu tả như thế nào ?</a:t>
            </a:r>
            <a:endParaRPr lang="en-VN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Đốm trắng, mũ vàng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Đốm trắng, mũ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đỏ, mũ xanh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Đốm vàng, mũ xanh</a:t>
            </a:r>
          </a:p>
        </p:txBody>
      </p:sp>
    </p:spTree>
    <p:extLst>
      <p:ext uri="{BB962C8B-B14F-4D97-AF65-F5344CB8AC3E}">
        <p14:creationId xmlns:p14="http://schemas.microsoft.com/office/powerpoint/2010/main" val="25045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“triu…uýt…huýt…tu hìu” trong bài thơ “Con chào mào” được lặp lại mấy lần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775857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Hai lần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775857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Bốn lần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7229061" y="312107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lần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7229061" y="438334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lần</a:t>
            </a:r>
          </a:p>
        </p:txBody>
      </p:sp>
    </p:spTree>
    <p:extLst>
      <p:ext uri="{BB962C8B-B14F-4D97-AF65-F5344CB8AC3E}">
        <p14:creationId xmlns:p14="http://schemas.microsoft.com/office/powerpoint/2010/main" val="15084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“tôi” trong bài thơ “Con chào mào” nghĩ con chào mào sẽ ăn trái cây loại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872216" y="306411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Trái táo đang chín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872216" y="432638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Trái cây chín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cam đang chín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Trái cây đang chín</a:t>
            </a:r>
          </a:p>
        </p:txBody>
      </p:sp>
    </p:spTree>
    <p:extLst>
      <p:ext uri="{BB962C8B-B14F-4D97-AF65-F5344CB8AC3E}">
        <p14:creationId xmlns:p14="http://schemas.microsoft.com/office/powerpoint/2010/main" val="37145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318366"/>
            <a:ext cx="11237843" cy="116955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mào là loại chim như thế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92629" y="1610864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Loài chim đầu có chỏm lông màu vàng rực rỡ, tiếng hót trong, cao.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92629" y="2903362"/>
            <a:ext cx="10678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Loài chim đầu có chỏm lông màu đỏ tía, tiếng hót trong, cao.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AE6538-AF9A-F242-AFAE-5C10A8D10A21}"/>
              </a:ext>
            </a:extLst>
          </p:cNvPr>
          <p:cNvSpPr txBox="1"/>
          <p:nvPr/>
        </p:nvSpPr>
        <p:spPr>
          <a:xfrm>
            <a:off x="838200" y="4077585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Loài chim đầu có chỏm lông màu trắng, tiếng hót trong, cao.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6AE48-9070-4740-92B8-7BE03DAB5967}"/>
              </a:ext>
            </a:extLst>
          </p:cNvPr>
          <p:cNvSpPr txBox="1"/>
          <p:nvPr/>
        </p:nvSpPr>
        <p:spPr>
          <a:xfrm>
            <a:off x="838200" y="5370083"/>
            <a:ext cx="106788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Loài chim đầu có chỏm lông nhọn, tiếng hót trong, cao.</a:t>
            </a:r>
          </a:p>
        </p:txBody>
      </p:sp>
    </p:spTree>
    <p:extLst>
      <p:ext uri="{BB962C8B-B14F-4D97-AF65-F5344CB8AC3E}">
        <p14:creationId xmlns:p14="http://schemas.microsoft.com/office/powerpoint/2010/main" val="26013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của từ “vô tăm tích” là gì?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123156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Đi chơi xa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123156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Không có dấu vết nào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chơi một thời gian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Mất tích một thời gian</a:t>
            </a:r>
          </a:p>
        </p:txBody>
      </p:sp>
    </p:spTree>
    <p:extLst>
      <p:ext uri="{BB962C8B-B14F-4D97-AF65-F5344CB8AC3E}">
        <p14:creationId xmlns:p14="http://schemas.microsoft.com/office/powerpoint/2010/main" val="40125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071DA-282F-7B4F-BC08-F3587712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925"/>
            <a:ext cx="5638800" cy="40005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35222FD-7C68-C146-884B-2080D55D1C8C}"/>
              </a:ext>
            </a:extLst>
          </p:cNvPr>
          <p:cNvSpPr txBox="1"/>
          <p:nvPr/>
        </p:nvSpPr>
        <p:spPr>
          <a:xfrm>
            <a:off x="5331904" y="1049564"/>
            <a:ext cx="5642992" cy="4371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VN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54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266825"/>
            <a:ext cx="5760085" cy="5575935"/>
          </a:xfrm>
          <a:prstGeom prst="rect">
            <a:avLst/>
          </a:prstGeom>
        </p:spPr>
      </p:pic>
      <p:sp>
        <p:nvSpPr>
          <p:cNvPr id="8" name="文本框 20">
            <a:extLst>
              <a:ext uri="{FF2B5EF4-FFF2-40B4-BE49-F238E27FC236}">
                <a16:creationId xmlns:a16="http://schemas.microsoft.com/office/drawing/2014/main" id="{F87BBE1D-33A6-DE46-AF54-AEB6D8852188}"/>
              </a:ext>
            </a:extLst>
          </p:cNvPr>
          <p:cNvSpPr txBox="1"/>
          <p:nvPr/>
        </p:nvSpPr>
        <p:spPr>
          <a:xfrm>
            <a:off x="1721922" y="2207564"/>
            <a:ext cx="7411133" cy="1402535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CEFABC-AC3D-C340-BEAC-B483B411E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913501" y="559151"/>
            <a:ext cx="9798738" cy="5577030"/>
          </a:xfrm>
          <a:prstGeom prst="rect">
            <a:avLst/>
          </a:prstGeom>
        </p:spPr>
      </p:pic>
      <p:pic>
        <p:nvPicPr>
          <p:cNvPr id="11" name="Picture 10" descr="A group of penguins&#10;&#10;Description automatically generated">
            <a:extLst>
              <a:ext uri="{FF2B5EF4-FFF2-40B4-BE49-F238E27FC236}">
                <a16:creationId xmlns:a16="http://schemas.microsoft.com/office/drawing/2014/main" id="{34216055-C408-304D-BE4A-163B9271B0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9379"/>
          <a:stretch/>
        </p:blipFill>
        <p:spPr>
          <a:xfrm>
            <a:off x="919817" y="549003"/>
            <a:ext cx="10121021" cy="57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F3B4871-6EDC-BE4F-80BA-5C2C813E0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1179296" y="615461"/>
            <a:ext cx="9886669" cy="5627077"/>
          </a:xfrm>
          <a:prstGeom prst="rect">
            <a:avLst/>
          </a:prstGeom>
        </p:spPr>
      </p:pic>
      <p:pic>
        <p:nvPicPr>
          <p:cNvPr id="12" name="Picture 11" descr="A bird walking on sand&#10;&#10;Description automatically generated with low confidence">
            <a:extLst>
              <a:ext uri="{FF2B5EF4-FFF2-40B4-BE49-F238E27FC236}">
                <a16:creationId xmlns:a16="http://schemas.microsoft.com/office/drawing/2014/main" id="{40B99CC0-A90E-FC42-84D1-BDA7E6C831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82126" y="592748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arrow&#10;&#10;Description automatically generated">
            <a:extLst>
              <a:ext uri="{FF2B5EF4-FFF2-40B4-BE49-F238E27FC236}">
                <a16:creationId xmlns:a16="http://schemas.microsoft.com/office/drawing/2014/main" id="{26C5D20F-5781-A94D-82B4-46CE18C1FF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1123156" y="615461"/>
            <a:ext cx="9942809" cy="5627077"/>
          </a:xfrm>
          <a:prstGeom prst="rect">
            <a:avLst/>
          </a:prstGeom>
        </p:spPr>
      </p:pic>
      <p:pic>
        <p:nvPicPr>
          <p:cNvPr id="11" name="Picture 10" descr="A woodpecker on a tree&#10;&#10;Description automatically generated with medium confidence">
            <a:extLst>
              <a:ext uri="{FF2B5EF4-FFF2-40B4-BE49-F238E27FC236}">
                <a16:creationId xmlns:a16="http://schemas.microsoft.com/office/drawing/2014/main" id="{FCDEC970-5BDF-3749-B2BA-89672BC4C2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140215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400" b="1" cap="small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TIẾT 32 </a:t>
            </a:r>
            <a:endParaRPr sz="2400" b="1" cap="small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1035070" y="711672"/>
            <a:ext cx="5747528" cy="54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6681239" y="1300251"/>
            <a:ext cx="430496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500" dirty="0">
                <a:ln w="38100"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CON CHÀO MÀO</a:t>
            </a:r>
            <a:endParaRPr lang="zh-CN" altLang="en-US" sz="7500" dirty="0">
              <a:ln w="38100"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6859537" y="4972984"/>
            <a:ext cx="392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Mai Văn Phấn -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47" y="458406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765240" y="5263636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64063A7-57AA-9941-BE2B-1F9FAC11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578">
            <a:off x="2160633" y="1917883"/>
            <a:ext cx="3638717" cy="30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50072" y="1811383"/>
            <a:ext cx="66918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I.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ĐỌC VĂN BẢN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TÌM HIỂU CHUNG</a:t>
            </a:r>
            <a:endParaRPr lang="zh-CN" altLang="en-US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2415" y="3629025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1070</Words>
  <Application>Microsoft Macintosh PowerPoint</Application>
  <PresentationFormat>Widescreen</PresentationFormat>
  <Paragraphs>191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等线</vt:lpstr>
      <vt:lpstr>微软雅黑</vt:lpstr>
      <vt:lpstr>Arial</vt:lpstr>
      <vt:lpstr>Calibri</vt:lpstr>
      <vt:lpstr>Calibri Light</vt:lpstr>
      <vt:lpstr>Cambria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>Administrator</dc:creator>
  <cp:lastModifiedBy>Minh Châu</cp:lastModifiedBy>
  <cp:revision>35</cp:revision>
  <dcterms:created xsi:type="dcterms:W3CDTF">2017-10-03T14:23:00Z</dcterms:created>
  <dcterms:modified xsi:type="dcterms:W3CDTF">2024-11-13T22:12:32Z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