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0" r:id="rId6"/>
    <p:sldId id="266" r:id="rId7"/>
    <p:sldId id="267" r:id="rId8"/>
    <p:sldId id="268" r:id="rId9"/>
    <p:sldId id="269" r:id="rId10"/>
    <p:sldId id="270" r:id="rId11"/>
    <p:sldId id="271" r:id="rId12"/>
    <p:sldId id="272" r:id="rId13"/>
    <p:sldId id="273" r:id="rId14"/>
    <p:sldId id="274" r:id="rId15"/>
    <p:sldId id="265"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p:cViewPr varScale="1">
        <p:scale>
          <a:sx n="69" d="100"/>
          <a:sy n="69"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3CB0BE-E997-4C78-A896-BCA353334ABC}"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03650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133163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64119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CB0BE-E997-4C78-A896-BCA353334ABC}"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5309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CB0BE-E997-4C78-A896-BCA353334ABC}"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259104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CB0BE-E997-4C78-A896-BCA353334ABC}"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05658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CB0BE-E997-4C78-A896-BCA353334ABC}"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83149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3CB0BE-E997-4C78-A896-BCA353334ABC}"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407797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CB0BE-E997-4C78-A896-BCA353334ABC}"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392736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CB0BE-E997-4C78-A896-BCA353334ABC}"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172104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CB0BE-E997-4C78-A896-BCA353334ABC}"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9778B-3FB4-4D3B-A1E3-239CE968A6D9}" type="slidenum">
              <a:rPr lang="en-US" smtClean="0"/>
              <a:t>‹#›</a:t>
            </a:fld>
            <a:endParaRPr lang="en-US"/>
          </a:p>
        </p:txBody>
      </p:sp>
    </p:spTree>
    <p:extLst>
      <p:ext uri="{BB962C8B-B14F-4D97-AF65-F5344CB8AC3E}">
        <p14:creationId xmlns:p14="http://schemas.microsoft.com/office/powerpoint/2010/main" val="48387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CB0BE-E997-4C78-A896-BCA353334ABC}" type="datetimeFigureOut">
              <a:rPr lang="en-US" smtClean="0"/>
              <a:t>10/7/2024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9778B-3FB4-4D3B-A1E3-239CE968A6D9}" type="slidenum">
              <a:rPr lang="en-US" smtClean="0"/>
              <a:t>‹#›</a:t>
            </a:fld>
            <a:endParaRPr lang="en-US"/>
          </a:p>
        </p:txBody>
      </p:sp>
    </p:spTree>
    <p:extLst>
      <p:ext uri="{BB962C8B-B14F-4D97-AF65-F5344CB8AC3E}">
        <p14:creationId xmlns:p14="http://schemas.microsoft.com/office/powerpoint/2010/main" val="785696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7" name="Rectangle 6"/>
          <p:cNvSpPr/>
          <p:nvPr/>
        </p:nvSpPr>
        <p:spPr>
          <a:xfrm>
            <a:off x="6324601" y="2269110"/>
            <a:ext cx="6003469" cy="2573782"/>
          </a:xfrm>
          <a:prstGeom prst="rect">
            <a:avLst/>
          </a:prstGeom>
        </p:spPr>
        <p:txBody>
          <a:bodyPr wrap="square">
            <a:spAutoFit/>
          </a:bodyPr>
          <a:lstStyle/>
          <a:p>
            <a:pPr algn="ctr">
              <a:lnSpc>
                <a:spcPct val="107000"/>
              </a:lnSpc>
              <a:spcAft>
                <a:spcPts val="400"/>
              </a:spcAft>
              <a:tabLst>
                <a:tab pos="260985" algn="l"/>
              </a:tabLst>
            </a:pPr>
            <a:r>
              <a:rPr lang="en-US" sz="4800" b="1">
                <a:solidFill>
                  <a:srgbClr val="00AE4C"/>
                </a:solidFill>
                <a:latin typeface="Times New Roman" panose="02020603050405020304" pitchFamily="18" charset="0"/>
                <a:ea typeface="Arial" panose="020B0604020202020204" pitchFamily="34" charset="0"/>
                <a:cs typeface="Times New Roman" panose="02020603050405020304" pitchFamily="18" charset="0"/>
              </a:rPr>
              <a:t>BÀI 3. </a:t>
            </a:r>
            <a:r>
              <a:rPr lang="vi-VN" sz="4800" b="1">
                <a:solidFill>
                  <a:srgbClr val="00AE4C"/>
                </a:solidFill>
                <a:effectLst/>
                <a:latin typeface="Times New Roman" panose="02020603050405020304" pitchFamily="18" charset="0"/>
                <a:ea typeface="Arial" panose="020B0604020202020204" pitchFamily="34" charset="0"/>
                <a:cs typeface="Times New Roman" panose="02020603050405020304" pitchFamily="18" charset="0"/>
              </a:rPr>
              <a:t>THỰC HÀNH TIẾNG VIỆT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vi-VN" sz="48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Chữ quốc ngữ hình thành như thế nào?">
            <a:extLst>
              <a:ext uri="{FF2B5EF4-FFF2-40B4-BE49-F238E27FC236}">
                <a16:creationId xmlns:a16="http://schemas.microsoft.com/office/drawing/2014/main" id="{ADAABBE4-45F2-D95B-5A83-0C314AAAF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44" y="1246909"/>
            <a:ext cx="5482191" cy="5611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2. </a:t>
            </a:r>
          </a:p>
        </p:txBody>
      </p:sp>
      <p:sp>
        <p:nvSpPr>
          <p:cNvPr id="6" name="TextBox 5">
            <a:extLst>
              <a:ext uri="{FF2B5EF4-FFF2-40B4-BE49-F238E27FC236}">
                <a16:creationId xmlns:a16="http://schemas.microsoft.com/office/drawing/2014/main" id="{F2EB0085-F006-0B60-E981-C4236B046450}"/>
              </a:ext>
            </a:extLst>
          </p:cNvPr>
          <p:cNvSpPr txBox="1"/>
          <p:nvPr/>
        </p:nvSpPr>
        <p:spPr>
          <a:xfrm>
            <a:off x="2957945" y="2133478"/>
            <a:ext cx="8936182" cy="407291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155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Tác động tích cực: Chữ quốc ngữ là cơ sở tạo sự thống nhất chữ viết trên toàn bộ lãnh thổ Việt Nam; chữ quốc ngữ giúp cho việc viết và đọc tiếng Việt trở nên dễ dàng hơn, góp phần phát triển đời sống văn hoá, kinh tế, xã hội của đất nước.</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a:solidFill>
                  <a:srgbClr val="231F20"/>
                </a:solidFill>
                <a:effectLst/>
                <a:latin typeface="Times New Roman" panose="02020603050405020304" pitchFamily="18" charset="0"/>
                <a:ea typeface="Times New Roman" panose="02020603050405020304" pitchFamily="18" charset="0"/>
              </a:rPr>
              <a:t>Tác động tiêu cực: Chữ quốc ngữ thay thế hoàn toàn chữ Hán, chữ Nôm khiến người đọc hiện đại khó tiếp cận trực tiếp di sản văn hoá thời trung đại.</a:t>
            </a:r>
            <a:endParaRPr lang="en-US" sz="2800"/>
          </a:p>
        </p:txBody>
      </p:sp>
    </p:spTree>
    <p:extLst>
      <p:ext uri="{BB962C8B-B14F-4D97-AF65-F5344CB8AC3E}">
        <p14:creationId xmlns:p14="http://schemas.microsoft.com/office/powerpoint/2010/main" val="33206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3. </a:t>
            </a:r>
          </a:p>
        </p:txBody>
      </p:sp>
      <p:pic>
        <p:nvPicPr>
          <p:cNvPr id="6" name="Picture 5">
            <a:extLst>
              <a:ext uri="{FF2B5EF4-FFF2-40B4-BE49-F238E27FC236}">
                <a16:creationId xmlns:a16="http://schemas.microsoft.com/office/drawing/2014/main" id="{035F7C03-CC77-1A4B-69BA-706E73FC9798}"/>
              </a:ext>
            </a:extLst>
          </p:cNvPr>
          <p:cNvPicPr>
            <a:picLocks noChangeAspect="1"/>
          </p:cNvPicPr>
          <p:nvPr/>
        </p:nvPicPr>
        <p:blipFill rotWithShape="1">
          <a:blip r:embed="rId3"/>
          <a:srcRect l="12500" t="33123" r="55341" b="27028"/>
          <a:stretch/>
        </p:blipFill>
        <p:spPr>
          <a:xfrm>
            <a:off x="2077563" y="1972119"/>
            <a:ext cx="10030691" cy="4731326"/>
          </a:xfrm>
          <a:prstGeom prst="rect">
            <a:avLst/>
          </a:prstGeom>
        </p:spPr>
      </p:pic>
    </p:spTree>
    <p:extLst>
      <p:ext uri="{BB962C8B-B14F-4D97-AF65-F5344CB8AC3E}">
        <p14:creationId xmlns:p14="http://schemas.microsoft.com/office/powerpoint/2010/main" val="40226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3. </a:t>
            </a:r>
          </a:p>
        </p:txBody>
      </p:sp>
      <p:sp>
        <p:nvSpPr>
          <p:cNvPr id="6" name="TextBox 5">
            <a:extLst>
              <a:ext uri="{FF2B5EF4-FFF2-40B4-BE49-F238E27FC236}">
                <a16:creationId xmlns:a16="http://schemas.microsoft.com/office/drawing/2014/main" id="{B2A79ECC-AFD6-DE7F-3C92-073036E232E8}"/>
              </a:ext>
            </a:extLst>
          </p:cNvPr>
          <p:cNvSpPr txBox="1"/>
          <p:nvPr/>
        </p:nvSpPr>
        <p:spPr>
          <a:xfrm>
            <a:off x="2964873" y="2341305"/>
            <a:ext cx="6262254" cy="3354765"/>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4605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u="none" strike="noStrike" cap="small"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/ỵ/</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gh.</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con gà, cái ghế,...</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b="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z</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dòng nước, cơn gió</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14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Âm </a:t>
            </a:r>
            <a:r>
              <a:rPr lang="vi-VN" sz="2800" b="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được ghi bằng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hoặc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ngh.</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ngôi sao, ngông nghênh,...</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8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4. </a:t>
            </a:r>
          </a:p>
        </p:txBody>
      </p:sp>
      <p:pic>
        <p:nvPicPr>
          <p:cNvPr id="6" name="Picture 5">
            <a:extLst>
              <a:ext uri="{FF2B5EF4-FFF2-40B4-BE49-F238E27FC236}">
                <a16:creationId xmlns:a16="http://schemas.microsoft.com/office/drawing/2014/main" id="{4E6AA5CC-7C6D-F563-C2D1-AB6D4E56BA1C}"/>
              </a:ext>
            </a:extLst>
          </p:cNvPr>
          <p:cNvPicPr>
            <a:picLocks noChangeAspect="1"/>
          </p:cNvPicPr>
          <p:nvPr/>
        </p:nvPicPr>
        <p:blipFill rotWithShape="1">
          <a:blip r:embed="rId3"/>
          <a:srcRect l="13295" t="72132" r="55796" b="16349"/>
          <a:stretch/>
        </p:blipFill>
        <p:spPr>
          <a:xfrm>
            <a:off x="2438400" y="2581906"/>
            <a:ext cx="9642764" cy="2675894"/>
          </a:xfrm>
          <a:prstGeom prst="rect">
            <a:avLst/>
          </a:prstGeom>
        </p:spPr>
      </p:pic>
    </p:spTree>
    <p:extLst>
      <p:ext uri="{BB962C8B-B14F-4D97-AF65-F5344CB8AC3E}">
        <p14:creationId xmlns:p14="http://schemas.microsoft.com/office/powerpoint/2010/main" val="39389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4. </a:t>
            </a:r>
          </a:p>
        </p:txBody>
      </p:sp>
      <p:sp>
        <p:nvSpPr>
          <p:cNvPr id="6" name="TextBox 5">
            <a:extLst>
              <a:ext uri="{FF2B5EF4-FFF2-40B4-BE49-F238E27FC236}">
                <a16:creationId xmlns:a16="http://schemas.microsoft.com/office/drawing/2014/main" id="{2B75DE45-79F7-3CCA-D80E-862E3E0E13F2}"/>
              </a:ext>
            </a:extLst>
          </p:cNvPr>
          <p:cNvSpPr txBox="1"/>
          <p:nvPr/>
        </p:nvSpPr>
        <p:spPr>
          <a:xfrm>
            <a:off x="1177636" y="2163424"/>
            <a:ext cx="11430000" cy="4450449"/>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2192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không phân biệt được một âm được ghi bằng các chữ khác nhau.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da</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(làn da)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(gia vị, gia đình),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(dấu ấn)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(cất giấu),...</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351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phát âm địa phương không chính xác.Ví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rời </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(rời bỏ)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dời</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(dời đi),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(gieo trồng)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reo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(reo vui),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(dòng sông)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xông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(xông hơi),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(cái trống)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(chèo chống),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(ăn no) -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lo</a:t>
            </a: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(lo âu),...</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33985"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Lỗi do không nắm được quy tắc viết chính tả tiếng Việt. Ví dụ: </a:t>
            </a:r>
            <a:r>
              <a:rPr lang="vi-VN" sz="2800" i="1"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cái céo, bắp nghô, gê ghớm,...</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a:solidFill>
                  <a:srgbClr val="231F20"/>
                </a:solidFill>
                <a:effectLst/>
                <a:latin typeface="Times New Roman" panose="02020603050405020304" pitchFamily="18" charset="0"/>
                <a:ea typeface="Times New Roman" panose="02020603050405020304" pitchFamily="18" charset="0"/>
              </a:rPr>
              <a:t>Lỗi do không cẩn thận khi viết: viết sai dấu, nhầm lẫn từ ngữ,...</a:t>
            </a:r>
            <a:endParaRPr lang="en-US" sz="2800"/>
          </a:p>
        </p:txBody>
      </p:sp>
    </p:spTree>
    <p:extLst>
      <p:ext uri="{BB962C8B-B14F-4D97-AF65-F5344CB8AC3E}">
        <p14:creationId xmlns:p14="http://schemas.microsoft.com/office/powerpoint/2010/main" val="5593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a:extLst>
              <a:ext uri="{FF2B5EF4-FFF2-40B4-BE49-F238E27FC236}">
                <a16:creationId xmlns:a16="http://schemas.microsoft.com/office/drawing/2014/main" id="{234A1CF9-6105-A8E9-F8B5-B3C4895559AB}"/>
              </a:ext>
            </a:extLst>
          </p:cNvPr>
          <p:cNvSpPr txBox="1"/>
          <p:nvPr/>
        </p:nvSpPr>
        <p:spPr>
          <a:xfrm>
            <a:off x="4156363" y="300361"/>
            <a:ext cx="5223163" cy="646331"/>
          </a:xfrm>
          <a:prstGeom prst="rect">
            <a:avLst/>
          </a:prstGeom>
          <a:noFill/>
        </p:spPr>
        <p:txBody>
          <a:bodyPr wrap="square" rtlCol="0">
            <a:spAutoFit/>
          </a:bodyPr>
          <a:lstStyle/>
          <a:p>
            <a:pPr algn="ctr"/>
            <a:r>
              <a:rPr lang="en-US" sz="3600">
                <a:solidFill>
                  <a:srgbClr val="C00000"/>
                </a:solidFill>
                <a:latin typeface="Times New Roman" panose="02020603050405020304" pitchFamily="18" charset="0"/>
                <a:cs typeface="Times New Roman" panose="02020603050405020304" pitchFamily="18" charset="0"/>
              </a:rPr>
              <a:t>DẶN DÒ</a:t>
            </a:r>
          </a:p>
        </p:txBody>
      </p:sp>
      <p:sp>
        <p:nvSpPr>
          <p:cNvPr id="6" name="TextBox 5">
            <a:extLst>
              <a:ext uri="{FF2B5EF4-FFF2-40B4-BE49-F238E27FC236}">
                <a16:creationId xmlns:a16="http://schemas.microsoft.com/office/drawing/2014/main" id="{21062819-8D4A-FAA4-53AD-226969E3C636}"/>
              </a:ext>
            </a:extLst>
          </p:cNvPr>
          <p:cNvSpPr txBox="1"/>
          <p:nvPr/>
        </p:nvSpPr>
        <p:spPr>
          <a:xfrm>
            <a:off x="2978727" y="1828800"/>
            <a:ext cx="7689273" cy="1953868"/>
          </a:xfrm>
          <a:prstGeom prst="rect">
            <a:avLst/>
          </a:prstGeom>
          <a:noFill/>
        </p:spPr>
        <p:txBody>
          <a:bodyPr wrap="square" rtlCol="0">
            <a:spAutoFit/>
          </a:bodyPr>
          <a:lstStyle/>
          <a:p>
            <a:pPr marL="342900" indent="-342900" algn="just">
              <a:lnSpc>
                <a:spcPct val="150000"/>
              </a:lnSpc>
              <a:buAutoNum type="arabicPeriod"/>
            </a:pPr>
            <a:r>
              <a:rPr lang="en-US" sz="2800">
                <a:latin typeface="Times New Roman" panose="02020603050405020304" pitchFamily="18" charset="0"/>
                <a:cs typeface="Times New Roman" panose="02020603050405020304" pitchFamily="18" charset="0"/>
              </a:rPr>
              <a:t>Tìm hiểu thêm về lịch sử của chữ quốc ngữ</a:t>
            </a:r>
          </a:p>
          <a:p>
            <a:pPr marL="342900" indent="-342900" algn="just">
              <a:lnSpc>
                <a:spcPct val="150000"/>
              </a:lnSpc>
              <a:buAutoNum type="arabicPeriod"/>
            </a:pPr>
            <a:r>
              <a:rPr lang="en-US" sz="2800">
                <a:latin typeface="Times New Roman" panose="02020603050405020304" pitchFamily="18" charset="0"/>
                <a:cs typeface="Times New Roman" panose="02020603050405020304" pitchFamily="18" charset="0"/>
              </a:rPr>
              <a:t>Soạn: Đọc văn bản </a:t>
            </a:r>
            <a:r>
              <a:rPr lang="en-US" sz="2800" i="1">
                <a:latin typeface="Times New Roman" panose="02020603050405020304" pitchFamily="18" charset="0"/>
                <a:cs typeface="Times New Roman" panose="02020603050405020304" pitchFamily="18" charset="0"/>
              </a:rPr>
              <a:t>Tự tình </a:t>
            </a:r>
            <a:r>
              <a:rPr lang="en-US" sz="2800">
                <a:latin typeface="Times New Roman" panose="02020603050405020304" pitchFamily="18" charset="0"/>
                <a:cs typeface="Times New Roman" panose="02020603050405020304" pitchFamily="18" charset="0"/>
              </a:rPr>
              <a:t>(bài 2) của Hồ Xuân Hương</a:t>
            </a:r>
          </a:p>
        </p:txBody>
      </p:sp>
    </p:spTree>
    <p:extLst>
      <p:ext uri="{BB962C8B-B14F-4D97-AF65-F5344CB8AC3E}">
        <p14:creationId xmlns:p14="http://schemas.microsoft.com/office/powerpoint/2010/main" val="28744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ảm Ơn Cuối Slide Đẹp, Ấn Tượng Nhất - Công nghệ ánh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6868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p:cNvSpPr txBox="1"/>
          <p:nvPr/>
        </p:nvSpPr>
        <p:spPr>
          <a:xfrm>
            <a:off x="4182834" y="207239"/>
            <a:ext cx="4833258" cy="707886"/>
          </a:xfrm>
          <a:prstGeom prst="rect">
            <a:avLst/>
          </a:prstGeom>
          <a:noFill/>
        </p:spPr>
        <p:txBody>
          <a:bodyPr wrap="square" rtlCol="0">
            <a:spAutoFit/>
          </a:bodyPr>
          <a:lstStyle/>
          <a:p>
            <a:r>
              <a:rPr lang="en-US" sz="4000">
                <a:solidFill>
                  <a:srgbClr val="A50021"/>
                </a:solidFill>
                <a:latin typeface="Times New Roman" panose="02020603050405020304" pitchFamily="18" charset="0"/>
                <a:cs typeface="Times New Roman" panose="02020603050405020304" pitchFamily="18" charset="0"/>
              </a:rPr>
              <a:t>Khởi động</a:t>
            </a:r>
          </a:p>
        </p:txBody>
      </p:sp>
      <p:pic>
        <p:nvPicPr>
          <p:cNvPr id="4098" name="Picture 2" descr="20Jun20 - Gia Định báo: Tờ báo đầu tiên bằng chữ quốc ngữ - Lịch Sử &amp; Văn  Hóa - Vườn Thơ Tao Ngộ"/>
          <p:cNvPicPr>
            <a:picLocks noChangeAspect="1" noChangeArrowheads="1"/>
          </p:cNvPicPr>
          <p:nvPr/>
        </p:nvPicPr>
        <p:blipFill rotWithShape="1">
          <a:blip r:embed="rId3">
            <a:extLst>
              <a:ext uri="{28A0092B-C50C-407E-A947-70E740481C1C}">
                <a14:useLocalDpi xmlns:a14="http://schemas.microsoft.com/office/drawing/2010/main" val="0"/>
              </a:ext>
            </a:extLst>
          </a:blip>
          <a:srcRect l="2768"/>
          <a:stretch/>
        </p:blipFill>
        <p:spPr bwMode="auto">
          <a:xfrm>
            <a:off x="0" y="2067969"/>
            <a:ext cx="3118758" cy="4997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hữ quốc ngữ hình thành như thế nào?">
            <a:extLst>
              <a:ext uri="{FF2B5EF4-FFF2-40B4-BE49-F238E27FC236}">
                <a16:creationId xmlns:a16="http://schemas.microsoft.com/office/drawing/2014/main" id="{4BFC0A12-8E19-8650-5EAB-918718CA8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759" y="2316163"/>
            <a:ext cx="3930480" cy="46202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Sơ lược lịch sử hình thành, hoàn thiện và phát triển của &quot;chữ Quốc ngữ&quot;  Việt Nam">
            <a:extLst>
              <a:ext uri="{FF2B5EF4-FFF2-40B4-BE49-F238E27FC236}">
                <a16:creationId xmlns:a16="http://schemas.microsoft.com/office/drawing/2014/main" id="{5606476F-5821-E5E5-2D7C-5351FCA053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240" y="2316163"/>
            <a:ext cx="3929002" cy="44803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37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par>
                                <p:cTn id="13" presetID="6"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6" name="TextBox 5">
            <a:extLst>
              <a:ext uri="{FF2B5EF4-FFF2-40B4-BE49-F238E27FC236}">
                <a16:creationId xmlns:a16="http://schemas.microsoft.com/office/drawing/2014/main" id="{F8CBA95D-1D08-8617-B163-0299D263A200}"/>
              </a:ext>
            </a:extLst>
          </p:cNvPr>
          <p:cNvSpPr txBox="1"/>
          <p:nvPr/>
        </p:nvSpPr>
        <p:spPr>
          <a:xfrm>
            <a:off x="2258290" y="79705"/>
            <a:ext cx="6262254" cy="1042658"/>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Tìm hiểu về chữ quốc ngữ</a:t>
            </a:r>
            <a:endParaRPr lang="en-US"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20000"/>
              </a:lnSpc>
              <a:spcAft>
                <a:spcPts val="800"/>
              </a:spcAft>
              <a:buClr>
                <a:srgbClr val="231F20"/>
              </a:buClr>
              <a:buSzPts val="1200"/>
              <a:tabLst>
                <a:tab pos="140335" algn="l"/>
              </a:tabLst>
            </a:pPr>
            <a:r>
              <a:rPr lang="en-US"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giản về chữ quốc ngữ </a:t>
            </a:r>
            <a:endParaRPr lang="en-US" sz="24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2" descr="Chữ quốc ngữ hình thành như thế nào?">
            <a:extLst>
              <a:ext uri="{FF2B5EF4-FFF2-40B4-BE49-F238E27FC236}">
                <a16:creationId xmlns:a16="http://schemas.microsoft.com/office/drawing/2014/main" id="{03ACBB46-2D36-0396-229D-0B44ECF95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520" y="1221365"/>
            <a:ext cx="3930480" cy="2902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AB18DC-A7AD-BCF4-ECEF-32E02BA61520}"/>
              </a:ext>
            </a:extLst>
          </p:cNvPr>
          <p:cNvSpPr txBox="1"/>
          <p:nvPr/>
        </p:nvSpPr>
        <p:spPr>
          <a:xfrm>
            <a:off x="473160" y="1980885"/>
            <a:ext cx="7315200" cy="4286302"/>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1303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 là chữ viết dùng chữ cái La-tinh để ghi âm tiếng Việt.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Chữ quốc ngữ được hình thành từ đầu thế kỉ XVII, gắn với quá trình truyền đạo Công giáo tại Việt Nam. Sang thế kỉ XX, chữ quốc ngữ được sử dụng phổ biến, thay thế dần cho chữ Hán, chữ Nôm. Từ năm 1945, chữ quốc ngữ có vị thế văn tự chính thức của quốc gia.</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62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6" name="TextBox 5">
            <a:extLst>
              <a:ext uri="{FF2B5EF4-FFF2-40B4-BE49-F238E27FC236}">
                <a16:creationId xmlns:a16="http://schemas.microsoft.com/office/drawing/2014/main" id="{F8CBA95D-1D08-8617-B163-0299D263A200}"/>
              </a:ext>
            </a:extLst>
          </p:cNvPr>
          <p:cNvSpPr txBox="1"/>
          <p:nvPr/>
        </p:nvSpPr>
        <p:spPr>
          <a:xfrm>
            <a:off x="2230581" y="295074"/>
            <a:ext cx="6262254" cy="699102"/>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giản về chữ quốc ngữ </a:t>
            </a:r>
            <a:endParaRPr lang="en-US" sz="36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2" descr="Chữ quốc ngữ hình thành như thế nào?">
            <a:extLst>
              <a:ext uri="{FF2B5EF4-FFF2-40B4-BE49-F238E27FC236}">
                <a16:creationId xmlns:a16="http://schemas.microsoft.com/office/drawing/2014/main" id="{03ACBB46-2D36-0396-229D-0B44ECF95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520" y="1221365"/>
            <a:ext cx="3930480" cy="2902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AB18DC-A7AD-BCF4-ECEF-32E02BA61520}"/>
              </a:ext>
            </a:extLst>
          </p:cNvPr>
          <p:cNvSpPr txBox="1"/>
          <p:nvPr/>
        </p:nvSpPr>
        <p:spPr>
          <a:xfrm>
            <a:off x="1900179" y="1981211"/>
            <a:ext cx="5124076" cy="314958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Symbol" panose="05050102010706020507" pitchFamily="18" charset="2"/>
              <a:buChar char="-"/>
              <a:tabLst>
                <a:tab pos="155575"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Những người có công lớn trong việc sáng tạo, hoàn thiện, truyền bá chữ quốc ngữ là giáo sĩ Phran-xít-xcô đờ Pi-na, giáo sĩ A-lếch-xăng đờ Rốt, Trương Vĩnh Ký, Huỳnh Tịnh Của,...</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30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328071" cy="6858000"/>
          </a:xfrm>
          <a:prstGeom prst="rect">
            <a:avLst/>
          </a:prstGeom>
        </p:spPr>
      </p:pic>
      <p:sp>
        <p:nvSpPr>
          <p:cNvPr id="5" name="TextBox 4">
            <a:extLst>
              <a:ext uri="{FF2B5EF4-FFF2-40B4-BE49-F238E27FC236}">
                <a16:creationId xmlns:a16="http://schemas.microsoft.com/office/drawing/2014/main" id="{96A88506-D9A9-4001-441D-D99DA20827DB}"/>
              </a:ext>
            </a:extLst>
          </p:cNvPr>
          <p:cNvSpPr txBox="1"/>
          <p:nvPr/>
        </p:nvSpPr>
        <p:spPr>
          <a:xfrm>
            <a:off x="2230581" y="295074"/>
            <a:ext cx="6262254" cy="699102"/>
          </a:xfrm>
          <a:prstGeom prst="rect">
            <a:avLst/>
          </a:prstGeom>
          <a:noFill/>
        </p:spPr>
        <p:txBody>
          <a:bodyPr wrap="square">
            <a:spAutoFit/>
          </a:bodyPr>
          <a:lstStyle/>
          <a:p>
            <a:pPr lvl="0" algn="just">
              <a:lnSpc>
                <a:spcPct val="120000"/>
              </a:lnSpc>
              <a:spcAft>
                <a:spcPts val="800"/>
              </a:spcAft>
              <a:buClr>
                <a:srgbClr val="231F20"/>
              </a:buClr>
              <a:buSzPts val="1200"/>
              <a:tabLst>
                <a:tab pos="140335" algn="l"/>
              </a:tabLst>
            </a:pPr>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600" b="1" u="none" strike="noStrike"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Đặc điểm</a:t>
            </a:r>
            <a:endParaRPr lang="en-US" sz="36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1F0B8AC-5113-5600-C679-01123CBFFD3B}"/>
              </a:ext>
            </a:extLst>
          </p:cNvPr>
          <p:cNvSpPr txBox="1"/>
          <p:nvPr/>
        </p:nvSpPr>
        <p:spPr>
          <a:xfrm>
            <a:off x="2729343" y="1576047"/>
            <a:ext cx="9268693" cy="2062103"/>
          </a:xfrm>
          <a:prstGeom prst="rect">
            <a:avLst/>
          </a:prstGeom>
          <a:noFill/>
        </p:spPr>
        <p:txBody>
          <a:bodyPr wrap="square">
            <a:spAutoFit/>
          </a:bodyPr>
          <a:lstStyle/>
          <a:p>
            <a:r>
              <a:rPr lang="en-US" sz="3200">
                <a:solidFill>
                  <a:srgbClr val="231F20"/>
                </a:solidFill>
                <a:effectLst/>
                <a:latin typeface="Times New Roman" panose="02020603050405020304" pitchFamily="18" charset="0"/>
                <a:ea typeface="Times New Roman" panose="02020603050405020304" pitchFamily="18" charset="0"/>
              </a:rPr>
              <a:t>- </a:t>
            </a:r>
            <a:r>
              <a:rPr lang="vi-VN" sz="3200">
                <a:solidFill>
                  <a:srgbClr val="231F20"/>
                </a:solidFill>
                <a:effectLst/>
                <a:latin typeface="Times New Roman" panose="02020603050405020304" pitchFamily="18" charset="0"/>
                <a:ea typeface="Times New Roman" panose="02020603050405020304" pitchFamily="18" charset="0"/>
              </a:rPr>
              <a:t>Chữ và âm, cách đọc và cách viết chữ quốc ngữ có sự thống nhất. Bởi thế, chỉ cần học thuộc bảng chữ cái, nắm được nguyên tắc ghép vần là có thể đọc được tất cả các chữ trong tiếng Việt.</a:t>
            </a:r>
            <a:endParaRPr lang="en-US" sz="3200"/>
          </a:p>
        </p:txBody>
      </p:sp>
      <p:pic>
        <p:nvPicPr>
          <p:cNvPr id="7" name="Picture 2" descr="Chữ quốc ngữ hình thành như thế nào?">
            <a:extLst>
              <a:ext uri="{FF2B5EF4-FFF2-40B4-BE49-F238E27FC236}">
                <a16:creationId xmlns:a16="http://schemas.microsoft.com/office/drawing/2014/main" id="{246BF8E0-C44B-EEE6-049B-B1B4A19D5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06" y="4091834"/>
            <a:ext cx="5250875" cy="2641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2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pic>
        <p:nvPicPr>
          <p:cNvPr id="10" name="Picture 9">
            <a:extLst>
              <a:ext uri="{FF2B5EF4-FFF2-40B4-BE49-F238E27FC236}">
                <a16:creationId xmlns:a16="http://schemas.microsoft.com/office/drawing/2014/main" id="{96C9C9F5-B5BA-9EFA-7DF4-0CBF130668BE}"/>
              </a:ext>
            </a:extLst>
          </p:cNvPr>
          <p:cNvPicPr>
            <a:picLocks noChangeAspect="1"/>
          </p:cNvPicPr>
          <p:nvPr/>
        </p:nvPicPr>
        <p:blipFill rotWithShape="1">
          <a:blip r:embed="rId3"/>
          <a:srcRect l="9659" t="33527" r="56477" b="38581"/>
          <a:stretch/>
        </p:blipFill>
        <p:spPr>
          <a:xfrm>
            <a:off x="2549236" y="2147455"/>
            <a:ext cx="9005455" cy="3440995"/>
          </a:xfrm>
          <a:prstGeom prst="rect">
            <a:avLst/>
          </a:prstGeom>
        </p:spPr>
      </p:pic>
    </p:spTree>
    <p:extLst>
      <p:ext uri="{BB962C8B-B14F-4D97-AF65-F5344CB8AC3E}">
        <p14:creationId xmlns:p14="http://schemas.microsoft.com/office/powerpoint/2010/main" val="5487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46D9C461-6E5A-492C-E818-C03C80D8008E}"/>
              </a:ext>
            </a:extLst>
          </p:cNvPr>
          <p:cNvSpPr txBox="1"/>
          <p:nvPr/>
        </p:nvSpPr>
        <p:spPr>
          <a:xfrm>
            <a:off x="789708" y="1903402"/>
            <a:ext cx="11470327" cy="4896020"/>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mj-lt"/>
              <a:buAutoNum type="alphaLcPeriod"/>
              <a:tabLst>
                <a:tab pos="158750"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 số điểm mốc quan trọng trong quá trình hình thành và phát triển của chữ quốc ngữ.</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0985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 kỉ XVII: chữ quốc ngữ được hình thành.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033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Từ cuối thế kỉ XVIII: chữ quốc ngữ được chỉnh lí, ngày càng hoàn thiện hơn.</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28270"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Cuối thế kỉ XIX: chữ quốc ngữ dần phổ biến ở Nam Kỳ. Năm 1865: xuất hiện tờ báo đầu tiên viết bằng chữ quốc ngữ. Năm 1878: thống đốc Nam Kỳ kí Nghị định quy định bắt đầu từ năm 1882, tất cả các VB hành chính lưu hành ở khu vực này đều phải dùng chữ quốc ngữ.</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40335" algn="l"/>
              </a:tabLst>
            </a:pPr>
            <a:r>
              <a:rPr lang="vi-VN" sz="2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 kỉ XX: Năm 1918, vua Khải Định bãi bỏ khoa thi Hán học. Từ đó, chữ quốc ngữ được sử dụng phổ biến trên phạm vi cả nước, dần thay thế chữ Hán và chữ Nôm. Từ năm 1945, chữ quốc ngữ có vị thế văn tự chính thức của quốc gia.</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98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F58EFD1B-E3FF-A966-8C02-9C011D0612B5}"/>
              </a:ext>
            </a:extLst>
          </p:cNvPr>
          <p:cNvSpPr txBox="1"/>
          <p:nvPr/>
        </p:nvSpPr>
        <p:spPr>
          <a:xfrm>
            <a:off x="3027218" y="2068937"/>
            <a:ext cx="8797636" cy="3871829"/>
          </a:xfrm>
          <a:prstGeom prst="rect">
            <a:avLst/>
          </a:prstGeom>
          <a:noFill/>
        </p:spPr>
        <p:txBody>
          <a:bodyPr wrap="square">
            <a:spAutoFit/>
          </a:bodyPr>
          <a:lstStyle/>
          <a:p>
            <a:pPr marL="342900" lvl="0" indent="-342900" algn="just">
              <a:lnSpc>
                <a:spcPct val="120000"/>
              </a:lnSpc>
              <a:spcAft>
                <a:spcPts val="800"/>
              </a:spcAft>
              <a:buClr>
                <a:srgbClr val="231F20"/>
              </a:buClr>
              <a:buSzPts val="1200"/>
              <a:buFont typeface="+mj-lt"/>
              <a:buAutoNum type="alphaLcPeriod"/>
              <a:tabLst>
                <a:tab pos="14605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Điểm giống nhau và khác nhau giữa chữ quốc ngữ và chữ Nôm:</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1557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Giống nhau: đều là văn tự ghi âm tiếng Việt.</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spcAft>
                <a:spcPts val="800"/>
              </a:spcAft>
              <a:buClr>
                <a:srgbClr val="231F20"/>
              </a:buClr>
              <a:buSzPts val="1200"/>
              <a:buFont typeface="Symbol" panose="05050102010706020507" pitchFamily="18" charset="2"/>
              <a:buChar char="-"/>
              <a:tabLst>
                <a:tab pos="113030" algn="l"/>
              </a:tabLst>
            </a:pPr>
            <a:r>
              <a:rPr lang="vi-VN" sz="2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Khác nhau: chữ Nôm dựa theo kí hiệu văn tự Hán, chữ viết và âm đọc khác nhau; chữ quốc ngữ dùng chữ cái La-tinh để ghi âm tiếng Việt, chữ viết và cách đọc có sự tương ứng.</a:t>
            </a:r>
            <a:endParaRPr lang="en-US" sz="28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21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68036" y="0"/>
            <a:ext cx="12328071" cy="6858000"/>
          </a:xfrm>
          <a:prstGeom prst="rect">
            <a:avLst/>
          </a:prstGeom>
        </p:spPr>
      </p:pic>
      <p:sp>
        <p:nvSpPr>
          <p:cNvPr id="7" name="TextBox 6">
            <a:extLst>
              <a:ext uri="{FF2B5EF4-FFF2-40B4-BE49-F238E27FC236}">
                <a16:creationId xmlns:a16="http://schemas.microsoft.com/office/drawing/2014/main" id="{95069A18-3BAA-E49D-A3B7-3F3A62445D19}"/>
              </a:ext>
            </a:extLst>
          </p:cNvPr>
          <p:cNvSpPr txBox="1"/>
          <p:nvPr/>
        </p:nvSpPr>
        <p:spPr>
          <a:xfrm>
            <a:off x="3435927" y="255797"/>
            <a:ext cx="3990109"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II. Luyện tập</a:t>
            </a:r>
          </a:p>
        </p:txBody>
      </p:sp>
      <p:sp>
        <p:nvSpPr>
          <p:cNvPr id="8" name="TextBox 7">
            <a:extLst>
              <a:ext uri="{FF2B5EF4-FFF2-40B4-BE49-F238E27FC236}">
                <a16:creationId xmlns:a16="http://schemas.microsoft.com/office/drawing/2014/main" id="{28124CD5-2BC2-ADD6-59E3-0B7AAD551454}"/>
              </a:ext>
            </a:extLst>
          </p:cNvPr>
          <p:cNvSpPr txBox="1"/>
          <p:nvPr/>
        </p:nvSpPr>
        <p:spPr>
          <a:xfrm>
            <a:off x="2077563" y="1269550"/>
            <a:ext cx="1704109" cy="584775"/>
          </a:xfrm>
          <a:prstGeom prst="rect">
            <a:avLst/>
          </a:prstGeom>
          <a:noFill/>
        </p:spPr>
        <p:txBody>
          <a:bodyPr wrap="square" rtlCol="0">
            <a:spAutoFit/>
          </a:bodyPr>
          <a:lstStyle/>
          <a:p>
            <a:r>
              <a:rPr lang="en-US" sz="3200" b="1" u="sng">
                <a:solidFill>
                  <a:srgbClr val="002060"/>
                </a:solidFill>
                <a:latin typeface="Times New Roman" panose="02020603050405020304" pitchFamily="18" charset="0"/>
                <a:cs typeface="Times New Roman" panose="02020603050405020304" pitchFamily="18" charset="0"/>
              </a:rPr>
              <a:t>Bài 2. </a:t>
            </a:r>
          </a:p>
        </p:txBody>
      </p:sp>
      <p:pic>
        <p:nvPicPr>
          <p:cNvPr id="6" name="Picture 5">
            <a:extLst>
              <a:ext uri="{FF2B5EF4-FFF2-40B4-BE49-F238E27FC236}">
                <a16:creationId xmlns:a16="http://schemas.microsoft.com/office/drawing/2014/main" id="{98CE4FEB-0CBC-7F5A-0F1B-2C4CF0BBC2BE}"/>
              </a:ext>
            </a:extLst>
          </p:cNvPr>
          <p:cNvPicPr>
            <a:picLocks noChangeAspect="1"/>
          </p:cNvPicPr>
          <p:nvPr/>
        </p:nvPicPr>
        <p:blipFill rotWithShape="1">
          <a:blip r:embed="rId3"/>
          <a:srcRect l="10346" t="60789" r="57722" b="22002"/>
          <a:stretch/>
        </p:blipFill>
        <p:spPr>
          <a:xfrm>
            <a:off x="2604653" y="2316163"/>
            <a:ext cx="9448802" cy="3272287"/>
          </a:xfrm>
          <a:prstGeom prst="rect">
            <a:avLst/>
          </a:prstGeom>
        </p:spPr>
      </p:pic>
    </p:spTree>
    <p:extLst>
      <p:ext uri="{BB962C8B-B14F-4D97-AF65-F5344CB8AC3E}">
        <p14:creationId xmlns:p14="http://schemas.microsoft.com/office/powerpoint/2010/main" val="34430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855</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Lưu Thị</dc:creator>
  <cp:lastModifiedBy>Lan Lưu</cp:lastModifiedBy>
  <cp:revision>6</cp:revision>
  <dcterms:created xsi:type="dcterms:W3CDTF">2024-07-10T06:40:33Z</dcterms:created>
  <dcterms:modified xsi:type="dcterms:W3CDTF">2024-07-10T12:09:37Z</dcterms:modified>
</cp:coreProperties>
</file>