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415" r:id="rId3"/>
    <p:sldId id="369" r:id="rId4"/>
    <p:sldId id="370" r:id="rId5"/>
    <p:sldId id="376" r:id="rId6"/>
    <p:sldId id="399" r:id="rId7"/>
    <p:sldId id="400" r:id="rId8"/>
    <p:sldId id="401" r:id="rId9"/>
    <p:sldId id="402" r:id="rId10"/>
    <p:sldId id="403" r:id="rId11"/>
    <p:sldId id="404" r:id="rId12"/>
    <p:sldId id="374" r:id="rId13"/>
    <p:sldId id="375" r:id="rId14"/>
    <p:sldId id="377" r:id="rId15"/>
    <p:sldId id="378" r:id="rId16"/>
    <p:sldId id="408" r:id="rId17"/>
    <p:sldId id="406" r:id="rId18"/>
    <p:sldId id="409" r:id="rId19"/>
    <p:sldId id="382" r:id="rId20"/>
    <p:sldId id="383" r:id="rId21"/>
    <p:sldId id="384" r:id="rId22"/>
    <p:sldId id="386" r:id="rId23"/>
    <p:sldId id="387" r:id="rId24"/>
    <p:sldId id="394" r:id="rId25"/>
    <p:sldId id="410" r:id="rId26"/>
    <p:sldId id="411" r:id="rId27"/>
    <p:sldId id="396" r:id="rId28"/>
    <p:sldId id="385" r:id="rId29"/>
    <p:sldId id="397" r:id="rId30"/>
    <p:sldId id="398" r:id="rId31"/>
    <p:sldId id="412" r:id="rId32"/>
    <p:sldId id="413" r:id="rId33"/>
    <p:sldId id="414"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C0B6B4"/>
    <a:srgbClr val="E6E2E1"/>
    <a:srgbClr val="CDC5C3"/>
    <a:srgbClr val="90634C"/>
    <a:srgbClr val="C6AD97"/>
    <a:srgbClr val="C8DC9B"/>
    <a:srgbClr val="759D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7" autoAdjust="0"/>
    <p:restoredTop sz="95332" autoAdjust="0"/>
  </p:normalViewPr>
  <p:slideViewPr>
    <p:cSldViewPr snapToGrid="0">
      <p:cViewPr varScale="1">
        <p:scale>
          <a:sx n="81" d="100"/>
          <a:sy n="81" d="100"/>
        </p:scale>
        <p:origin x="701" y="274"/>
      </p:cViewPr>
      <p:guideLst>
        <p:guide orient="horz" pos="2160"/>
        <p:guide pos="3840"/>
      </p:guideLst>
    </p:cSldViewPr>
  </p:slideViewPr>
  <p:outlineViewPr>
    <p:cViewPr>
      <p:scale>
        <a:sx n="33" d="100"/>
        <a:sy n="33" d="100"/>
      </p:scale>
      <p:origin x="0" y="-758"/>
    </p:cViewPr>
  </p:outlin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A6C4B-4468-4645-8A93-D85E56530D0E}" type="datetimeFigureOut">
              <a:rPr lang="zh-CN" altLang="en-US" smtClean="0"/>
              <a:t>2024/7/10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9C35-2621-456A-9AE5-6C2518139BE2}" type="slidenum">
              <a:rPr lang="zh-CN" altLang="en-US" smtClean="0"/>
              <a:t>‹#›</a:t>
            </a:fld>
            <a:endParaRPr lang="zh-CN" altLang="en-US"/>
          </a:p>
        </p:txBody>
      </p:sp>
    </p:spTree>
    <p:extLst>
      <p:ext uri="{BB962C8B-B14F-4D97-AF65-F5344CB8AC3E}">
        <p14:creationId xmlns:p14="http://schemas.microsoft.com/office/powerpoint/2010/main" val="383205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14748e9120c_0_1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14748e9120c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12179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18</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9275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19</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81529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20</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21</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22</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23</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03271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24</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87288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25</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86505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26</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7287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28</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29</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30</a:t>
            </a:fld>
            <a:endParaRPr lang="zh-CN" altLang="en-US"/>
          </a:p>
        </p:txBody>
      </p:sp>
    </p:spTree>
    <p:extLst>
      <p:ext uri="{BB962C8B-B14F-4D97-AF65-F5344CB8AC3E}">
        <p14:creationId xmlns:p14="http://schemas.microsoft.com/office/powerpoint/2010/main" val="167942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31</a:t>
            </a:fld>
            <a:endParaRPr lang="zh-CN" altLang="en-US"/>
          </a:p>
        </p:txBody>
      </p:sp>
    </p:spTree>
    <p:extLst>
      <p:ext uri="{BB962C8B-B14F-4D97-AF65-F5344CB8AC3E}">
        <p14:creationId xmlns:p14="http://schemas.microsoft.com/office/powerpoint/2010/main" val="3589791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32</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92800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22538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4</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5</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12</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31898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14</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63571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15</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968144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10495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70002C5-A61E-4AA4-8A45-EB146055C352}"/>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09" y="2082441"/>
            <a:ext cx="11973582" cy="4675263"/>
          </a:xfrm>
          <a:prstGeom prst="rect">
            <a:avLst/>
          </a:prstGeom>
        </p:spPr>
      </p:pic>
    </p:spTree>
    <p:extLst>
      <p:ext uri="{BB962C8B-B14F-4D97-AF65-F5344CB8AC3E}">
        <p14:creationId xmlns:p14="http://schemas.microsoft.com/office/powerpoint/2010/main" val="309200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E1D930-AD72-4899-A3B3-2BD2C68230B0}"/>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E20FF8-72A4-4C5D-8297-69547DAD02A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CA5B7E-71C0-4C51-BDEB-23513AAF26A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5" name="页脚占位符 4">
            <a:extLst>
              <a:ext uri="{FF2B5EF4-FFF2-40B4-BE49-F238E27FC236}">
                <a16:creationId xmlns:a16="http://schemas.microsoft.com/office/drawing/2014/main" id="{CE96DE2C-785F-4751-9D6E-C0F58EE7747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A023D21-4316-493E-8080-389755D9E04D}"/>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7707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D166B5-1809-46FD-B93D-1273FA85CC37}"/>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D64450C-08C4-49E1-A680-57F487C8DCB9}"/>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D1A2A9-89FF-4129-A3DC-FF56447F59A1}"/>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5" name="页脚占位符 4">
            <a:extLst>
              <a:ext uri="{FF2B5EF4-FFF2-40B4-BE49-F238E27FC236}">
                <a16:creationId xmlns:a16="http://schemas.microsoft.com/office/drawing/2014/main" id="{81479813-5E6E-41D6-8C07-317FAE289F60}"/>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A4D8E2-6EF6-46BF-851B-AFA062ABD2D0}"/>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84855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pPr/>
              <a:t>2024/7/10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pPr/>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74397601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p:blipFill>
        <p:spPr>
          <a:xfrm rot="5400000">
            <a:off x="2856750" y="-2473463"/>
            <a:ext cx="6478500" cy="11804926"/>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7802" cy="6858000"/>
          </a:xfrm>
          <a:prstGeom prst="rect">
            <a:avLst/>
          </a:prstGeom>
        </p:spPr>
      </p:pic>
      <p:sp>
        <p:nvSpPr>
          <p:cNvPr id="10" name="矩形 9"/>
          <p:cNvSpPr/>
          <p:nvPr userDrawn="1"/>
        </p:nvSpPr>
        <p:spPr>
          <a:xfrm>
            <a:off x="10149357" y="189750"/>
            <a:ext cx="1367644" cy="2159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8" name="图文框 7"/>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spTree>
    <p:extLst>
      <p:ext uri="{BB962C8B-B14F-4D97-AF65-F5344CB8AC3E}">
        <p14:creationId xmlns:p14="http://schemas.microsoft.com/office/powerpoint/2010/main" val="890254065"/>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8759" y="6204022"/>
            <a:ext cx="662737" cy="645220"/>
          </a:xfrm>
          <a:prstGeom prst="rect">
            <a:avLst/>
          </a:prstGeom>
        </p:spPr>
      </p:pic>
      <p:sp>
        <p:nvSpPr>
          <p:cNvPr id="7" name="图文框 6"/>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986085" y="5950"/>
            <a:ext cx="3205915" cy="68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891925"/>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1538022" y="6204022"/>
            <a:ext cx="662737" cy="64522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6200000">
            <a:off x="-71097" y="5129513"/>
            <a:ext cx="1799583" cy="1657389"/>
          </a:xfrm>
          <a:prstGeom prst="rect">
            <a:avLst/>
          </a:prstGeom>
        </p:spPr>
      </p:pic>
      <p:sp>
        <p:nvSpPr>
          <p:cNvPr id="6" name="图文框 5"/>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grpSp>
        <p:nvGrpSpPr>
          <p:cNvPr id="2" name="组合 1"/>
          <p:cNvGrpSpPr/>
          <p:nvPr userDrawn="1"/>
        </p:nvGrpSpPr>
        <p:grpSpPr>
          <a:xfrm>
            <a:off x="193537" y="539875"/>
            <a:ext cx="11804926" cy="880264"/>
            <a:chOff x="193587" y="415726"/>
            <a:chExt cx="11808000" cy="880468"/>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38237" t="60493" r="38276"/>
            <a:stretch/>
          </p:blipFill>
          <p:spPr>
            <a:xfrm rot="5400000">
              <a:off x="743353" y="-134040"/>
              <a:ext cx="880468" cy="1980000"/>
            </a:xfrm>
            <a:prstGeom prst="rect">
              <a:avLst/>
            </a:prstGeom>
          </p:spPr>
        </p:pic>
        <p:sp>
          <p:nvSpPr>
            <p:cNvPr id="8" name="矩形 7"/>
            <p:cNvSpPr/>
            <p:nvPr userDrawn="1"/>
          </p:nvSpPr>
          <p:spPr>
            <a:xfrm>
              <a:off x="6515187" y="583200"/>
              <a:ext cx="5486400" cy="3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48872027"/>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421"/>
            <a:ext cx="2844800" cy="365125"/>
          </a:xfrm>
          <a:prstGeom prst="rect">
            <a:avLst/>
          </a:prstGeom>
        </p:spPr>
        <p:txBody>
          <a:bodyPr/>
          <a:lstStyle/>
          <a:p>
            <a:fld id="{1D8BD707-D9CF-40AE-B4C6-C98DA3205C09}" type="datetimeFigureOut">
              <a:rPr lang="en-US" smtClean="0">
                <a:solidFill>
                  <a:prstClr val="black">
                    <a:tint val="75000"/>
                  </a:prstClr>
                </a:solidFill>
              </a:rPr>
              <a:pPr/>
              <a:t>7/10/2024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42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42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2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273992" y="2556111"/>
            <a:ext cx="3486000" cy="6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273992" y="2061700"/>
            <a:ext cx="3486000" cy="494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7432008" y="4876700"/>
            <a:ext cx="3486000" cy="6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7431713" y="4382293"/>
            <a:ext cx="3486000" cy="4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pace Mono"/>
              <a:buNone/>
              <a:defRPr sz="4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727817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2024/7/10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09627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2024/7/10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1918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0F7D933-1CCA-4539-872D-02414D4E2A2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B80FBBD2-C361-44E2-90EC-E7DC7935C4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3" t="7272" r="468"/>
          <a:stretch/>
        </p:blipFill>
        <p:spPr>
          <a:xfrm>
            <a:off x="109209" y="100295"/>
            <a:ext cx="11973582" cy="4266568"/>
          </a:xfrm>
          <a:prstGeom prst="rect">
            <a:avLst/>
          </a:prstGeom>
        </p:spPr>
      </p:pic>
    </p:spTree>
    <p:extLst>
      <p:ext uri="{BB962C8B-B14F-4D97-AF65-F5344CB8AC3E}">
        <p14:creationId xmlns:p14="http://schemas.microsoft.com/office/powerpoint/2010/main" val="849712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9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CD1787-4FE7-47F7-A1DC-21ADFCD1E5F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125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8B3FA-DE3C-4990-A0D3-30028D9D7C5A}"/>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F6B4CD-EAD5-491F-A6FD-74038B2C455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B90515-3DB4-4F90-B36E-3B631AAC64F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A756C6-FF25-46C9-A306-33602C4781E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6" name="页脚占位符 5">
            <a:extLst>
              <a:ext uri="{FF2B5EF4-FFF2-40B4-BE49-F238E27FC236}">
                <a16:creationId xmlns:a16="http://schemas.microsoft.com/office/drawing/2014/main" id="{C9A8692D-606E-40C9-9C23-E95D5625D29B}"/>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5298C6-E140-4ADF-8D91-8686AA394DAE}"/>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07137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F1789-465D-49A5-A460-8635FCB3487A}"/>
              </a:ext>
            </a:extLst>
          </p:cNvPr>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ECBFC4-10B0-4DF2-8252-7E3E165B676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7E9A87B-BAB9-4AB4-900F-8069B53F996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74D61F5-28B1-41CE-8D9A-459B0F60048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D22A1D-CCF1-4769-97EA-DFA087724BC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2FBA-5838-465D-A34A-584877EFBA8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8" name="页脚占位符 7">
            <a:extLst>
              <a:ext uri="{FF2B5EF4-FFF2-40B4-BE49-F238E27FC236}">
                <a16:creationId xmlns:a16="http://schemas.microsoft.com/office/drawing/2014/main" id="{58F1F4B5-DCC9-42B3-B567-9A2014D0835A}"/>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DBA8-E711-4534-A1D2-5191DF75B486}"/>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
        <p:nvSpPr>
          <p:cNvPr id="11" name="TextBox 10"/>
          <p:cNvSpPr txBox="1"/>
          <p:nvPr userDrawn="1"/>
        </p:nvSpPr>
        <p:spPr>
          <a:xfrm>
            <a:off x="2234276" y="6515783"/>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5924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AFAD6-71C6-4234-9F66-BB4F1ADFADEC}"/>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749CD9-E9CE-49FA-B6A2-2FB54939047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4" name="页脚占位符 3">
            <a:extLst>
              <a:ext uri="{FF2B5EF4-FFF2-40B4-BE49-F238E27FC236}">
                <a16:creationId xmlns:a16="http://schemas.microsoft.com/office/drawing/2014/main" id="{6DD9E387-64B5-476E-9C46-2911C4140D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9FFF13-5935-48EA-B8CA-5948E1B1A1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85460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图文框 5">
            <a:extLst>
              <a:ext uri="{FF2B5EF4-FFF2-40B4-BE49-F238E27FC236}">
                <a16:creationId xmlns:a16="http://schemas.microsoft.com/office/drawing/2014/main" id="{C94028A3-3FD7-49CA-87AE-E58C6792402C}"/>
              </a:ext>
            </a:extLst>
          </p:cNvPr>
          <p:cNvSpPr/>
          <p:nvPr userDrawn="1"/>
        </p:nvSpPr>
        <p:spPr>
          <a:xfrm>
            <a:off x="353931" y="342821"/>
            <a:ext cx="11479731" cy="6172357"/>
          </a:xfrm>
          <a:prstGeom prst="frame">
            <a:avLst>
              <a:gd name="adj1" fmla="val 772"/>
            </a:avLst>
          </a:prstGeom>
          <a:solidFill>
            <a:srgbClr val="A3C8BD"/>
          </a:solidFill>
          <a:ln>
            <a:noFill/>
          </a:ln>
          <a:effectLst>
            <a:outerShdw blurRad="1016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Regular" panose="020B0500000000000000" charset="-122"/>
            </a:endParaRPr>
          </a:p>
        </p:txBody>
      </p:sp>
    </p:spTree>
    <p:extLst>
      <p:ext uri="{BB962C8B-B14F-4D97-AF65-F5344CB8AC3E}">
        <p14:creationId xmlns:p14="http://schemas.microsoft.com/office/powerpoint/2010/main" val="276023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5DB7-BE39-43D9-9778-4EE870855D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01D448-3743-4944-B307-D11A2B5CC190}"/>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B807D2B-F7D9-4803-897E-457CC3EE7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67D55BB-A060-40D1-882D-A35357E3556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6" name="页脚占位符 5">
            <a:extLst>
              <a:ext uri="{FF2B5EF4-FFF2-40B4-BE49-F238E27FC236}">
                <a16:creationId xmlns:a16="http://schemas.microsoft.com/office/drawing/2014/main" id="{A4610963-D9CF-4F68-A654-28ABECD0EEF3}"/>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262AA8-93D2-4C64-8A2B-5590F2106B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17363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CA83B-0DD5-4A0F-99DC-794EE7E36D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45D6E6D-F9BB-4700-AB9D-0E8FFBA579B2}"/>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67424FEB-E766-417C-879D-DF3F074845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98B5C76-F483-4A86-A529-4EDF5B09F05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2024/7/10</a:t>
            </a:fld>
            <a:endParaRPr lang="zh-CN" altLang="en-US"/>
          </a:p>
        </p:txBody>
      </p:sp>
      <p:sp>
        <p:nvSpPr>
          <p:cNvPr id="6" name="页脚占位符 5">
            <a:extLst>
              <a:ext uri="{FF2B5EF4-FFF2-40B4-BE49-F238E27FC236}">
                <a16:creationId xmlns:a16="http://schemas.microsoft.com/office/drawing/2014/main" id="{A59DB63B-CD40-4BC5-98A7-71FB0185F0AE}"/>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06B17B4-58E0-40D0-AB7A-90B4575A3274}"/>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27886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393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7" r:id="rId14"/>
    <p:sldLayoutId id="2147483668" r:id="rId15"/>
    <p:sldLayoutId id="2147483669" r:id="rId16"/>
    <p:sldLayoutId id="214748367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9905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pic>
        <p:nvPicPr>
          <p:cNvPr id="1028" name="Picture 4" descr="https://gcs.tripi.vn/public-tripi/tripi-feed/img/474110qkt/anh-phong-canh-buon-co-don_060206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7753"/>
            <a:ext cx="6096000" cy="5320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gcs.tripi.vn/public-tripi/tripi-feed/img/474110OBa/hinh-anh-tam-trang-buon-co-don_0602073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37752"/>
            <a:ext cx="6096000" cy="53202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18519"/>
            <a:ext cx="11979275" cy="1323439"/>
          </a:xfrm>
          <a:prstGeom prst="rect">
            <a:avLst/>
          </a:prstGeom>
          <a:noFill/>
        </p:spPr>
        <p:txBody>
          <a:bodyPr wrap="square">
            <a:spAutoFit/>
          </a:bodyPr>
          <a:lstStyle/>
          <a:p>
            <a:pPr algn="ctr" defTabSz="914377">
              <a:defRPr/>
            </a:pP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BÀI </a:t>
            </a:r>
            <a:r>
              <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2. </a:t>
            </a:r>
          </a:p>
          <a:p>
            <a:pPr algn="ctr" defTabSz="914377">
              <a:defRPr/>
            </a:pP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NHỮNG </a:t>
            </a:r>
            <a:r>
              <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CUNG </a:t>
            </a: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BẬC TÂM TRẠNG</a:t>
            </a:r>
            <a:endPar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247453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4"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032000" y="3248602"/>
            <a:ext cx="5253149" cy="584775"/>
          </a:xfrm>
          <a:prstGeom prst="rect">
            <a:avLst/>
          </a:prstGeom>
          <a:noFill/>
        </p:spPr>
        <p:txBody>
          <a:bodyPr wrap="square" rtlCol="0">
            <a:spAutoFit/>
          </a:bodyPr>
          <a:lstStyle/>
          <a:p>
            <a:pPr lvl="0"/>
            <a:r>
              <a:rPr lang="vi-VN" sz="3200" dirty="0">
                <a:latin typeface="Times New Roman" pitchFamily="18" charset="0"/>
                <a:cs typeface="Times New Roman" pitchFamily="18" charset="0"/>
              </a:rPr>
              <a:t>lệ ngàn hàng</a:t>
            </a:r>
            <a:endParaRPr lang="en-US" sz="3200" dirty="0">
              <a:latin typeface="Times New Roman" pitchFamily="18" charset="0"/>
              <a:cs typeface="Times New Roman" pitchFamily="18" charset="0"/>
            </a:endParaRPr>
          </a:p>
        </p:txBody>
      </p:sp>
      <p:sp>
        <p:nvSpPr>
          <p:cNvPr id="19" name="TextBox 18"/>
          <p:cNvSpPr txBox="1"/>
          <p:nvPr/>
        </p:nvSpPr>
        <p:spPr>
          <a:xfrm>
            <a:off x="2032000" y="4149025"/>
            <a:ext cx="4368800" cy="584775"/>
          </a:xfrm>
          <a:prstGeom prst="rect">
            <a:avLst/>
          </a:prstGeom>
          <a:noFill/>
        </p:spPr>
        <p:txBody>
          <a:bodyPr wrap="square" rtlCol="0">
            <a:spAutoFit/>
          </a:bodyPr>
          <a:lstStyle/>
          <a:p>
            <a:r>
              <a:rPr lang="vi-VN" sz="3200" dirty="0">
                <a:latin typeface="Times New Roman" pitchFamily="18" charset="0"/>
                <a:cs typeface="Times New Roman" pitchFamily="18" charset="0"/>
              </a:rPr>
              <a:t>sông mênh mang</a:t>
            </a:r>
            <a:endParaRPr lang="en-US" sz="3200" dirty="0">
              <a:latin typeface="Times New Roman" pitchFamily="18" charset="0"/>
              <a:cs typeface="Times New Roman" pitchFamily="18" charset="0"/>
            </a:endParaRPr>
          </a:p>
        </p:txBody>
      </p:sp>
      <p:sp>
        <p:nvSpPr>
          <p:cNvPr id="20" name="TextBox 19"/>
          <p:cNvSpPr txBox="1"/>
          <p:nvPr/>
        </p:nvSpPr>
        <p:spPr>
          <a:xfrm>
            <a:off x="2142565" y="5131510"/>
            <a:ext cx="4368800" cy="584775"/>
          </a:xfrm>
          <a:prstGeom prst="rect">
            <a:avLst/>
          </a:prstGeom>
          <a:noFill/>
        </p:spPr>
        <p:txBody>
          <a:bodyPr wrap="square" rtlCol="0">
            <a:spAutoFit/>
          </a:bodyPr>
          <a:lstStyle/>
          <a:p>
            <a:r>
              <a:rPr lang="vi-VN" sz="3200" dirty="0">
                <a:latin typeface="Times New Roman" pitchFamily="18" charset="0"/>
                <a:cs typeface="Times New Roman" pitchFamily="18" charset="0"/>
              </a:rPr>
              <a:t>bờ vai nàng</a:t>
            </a:r>
            <a:endParaRPr lang="en-US" sz="3200" dirty="0">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6"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7" cstate="print"/>
          <a:stretch>
            <a:fillRect/>
          </a:stretch>
        </p:blipFill>
        <p:spPr>
          <a:xfrm>
            <a:off x="6929549" y="3179039"/>
            <a:ext cx="965200" cy="723900"/>
          </a:xfrm>
          <a:prstGeom prst="rect">
            <a:avLst/>
          </a:prstGeom>
        </p:spPr>
      </p:pic>
      <p:pic>
        <p:nvPicPr>
          <p:cNvPr id="35" name="Picture 34" descr="sai.png"/>
          <p:cNvPicPr>
            <a:picLocks noChangeAspect="1"/>
          </p:cNvPicPr>
          <p:nvPr/>
        </p:nvPicPr>
        <p:blipFill>
          <a:blip r:embed="rId8" cstate="print"/>
          <a:stretch>
            <a:fillRect/>
          </a:stretch>
        </p:blipFill>
        <p:spPr>
          <a:xfrm>
            <a:off x="6929549" y="4195545"/>
            <a:ext cx="711200" cy="533400"/>
          </a:xfrm>
          <a:prstGeom prst="rect">
            <a:avLst/>
          </a:prstGeom>
        </p:spPr>
      </p:pic>
      <p:pic>
        <p:nvPicPr>
          <p:cNvPr id="37" name="Picture 36" descr="sai.png"/>
          <p:cNvPicPr>
            <a:picLocks noChangeAspect="1"/>
          </p:cNvPicPr>
          <p:nvPr/>
        </p:nvPicPr>
        <p:blipFill>
          <a:blip r:embed="rId8" cstate="print"/>
          <a:stretch>
            <a:fillRect/>
          </a:stretch>
        </p:blipFill>
        <p:spPr>
          <a:xfrm>
            <a:off x="6929549" y="5147440"/>
            <a:ext cx="711200" cy="533400"/>
          </a:xfrm>
          <a:prstGeom prst="rect">
            <a:avLst/>
          </a:prstGeom>
        </p:spPr>
      </p:pic>
      <p:sp>
        <p:nvSpPr>
          <p:cNvPr id="39" name="TextBox 38"/>
          <p:cNvSpPr txBox="1"/>
          <p:nvPr/>
        </p:nvSpPr>
        <p:spPr>
          <a:xfrm>
            <a:off x="13446" y="33278"/>
            <a:ext cx="12178553" cy="2554545"/>
          </a:xfrm>
          <a:prstGeom prst="rect">
            <a:avLst/>
          </a:prstGeom>
          <a:noFill/>
        </p:spPr>
        <p:txBody>
          <a:bodyPr wrap="square" rtlCol="0">
            <a:spAutoFit/>
          </a:bodyPr>
          <a:lstStyle/>
          <a:p>
            <a:r>
              <a:rPr lang="en-US" sz="3200" dirty="0">
                <a:latin typeface="Times New Roman" pitchFamily="18" charset="0"/>
                <a:cs typeface="Times New Roman" pitchFamily="18" charset="0"/>
              </a:rPr>
              <a:t>5. </a:t>
            </a:r>
            <a:r>
              <a:rPr lang="vi-VN" sz="3200" dirty="0">
                <a:latin typeface="Times New Roman" pitchFamily="18" charset="0"/>
                <a:cs typeface="Times New Roman" pitchFamily="18" charset="0"/>
              </a:rPr>
              <a:t>Rặng liễu đìu </a:t>
            </a:r>
            <a:r>
              <a:rPr lang="en-US" sz="3200" dirty="0" err="1">
                <a:latin typeface="Times New Roman" pitchFamily="18" charset="0"/>
                <a:cs typeface="Times New Roman" pitchFamily="18" charset="0"/>
              </a:rPr>
              <a:t>hiu</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đứng chịu </a:t>
            </a:r>
            <a:r>
              <a:rPr lang="en-US" sz="3200" dirty="0">
                <a:latin typeface="Times New Roman" pitchFamily="18" charset="0"/>
                <a:cs typeface="Times New Roman" pitchFamily="18" charset="0"/>
              </a:rPr>
              <a:t>tang, </a:t>
            </a: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Tóc buồn buông xuống</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Đây mùa thu tới - mùa thu tới</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Với áo mơ phai dệt lá vàng.</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a:t>
            </a:r>
            <a:r>
              <a:rPr lang="vi-VN" sz="3200" i="1" dirty="0">
                <a:latin typeface="Times New Roman" pitchFamily="18" charset="0"/>
                <a:cs typeface="Times New Roman" pitchFamily="18" charset="0"/>
              </a:rPr>
              <a:t>Theo</a:t>
            </a:r>
            <a:r>
              <a:rPr lang="vi-VN" sz="3200" dirty="0">
                <a:latin typeface="Times New Roman" pitchFamily="18" charset="0"/>
                <a:cs typeface="Times New Roman" pitchFamily="18" charset="0"/>
              </a:rPr>
              <a:t> Xuân Diệu, </a:t>
            </a:r>
            <a:r>
              <a:rPr lang="vi-VN" sz="3200" i="1" dirty="0">
                <a:latin typeface="Times New Roman" pitchFamily="18" charset="0"/>
                <a:cs typeface="Times New Roman" pitchFamily="18" charset="0"/>
              </a:rPr>
              <a:t>Đây mùa thu tới</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7081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16" presetClass="entr" presetSubtype="2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2"/>
                                        </p:tgtEl>
                                        <p:attrNameLst>
                                          <p:attrName>fillcolor</p:attrName>
                                        </p:attrNameLst>
                                      </p:cBhvr>
                                      <p:to>
                                        <a:schemeClr val="accent2"/>
                                      </p:to>
                                    </p:animClr>
                                    <p:set>
                                      <p:cBhvr>
                                        <p:cTn id="38" dur="2000" fill="hold"/>
                                        <p:tgtEl>
                                          <p:spTgt spid="12"/>
                                        </p:tgtEl>
                                        <p:attrNameLst>
                                          <p:attrName>fill.type</p:attrName>
                                        </p:attrNameLst>
                                      </p:cBhvr>
                                      <p:to>
                                        <p:strVal val="solid"/>
                                      </p:to>
                                    </p:set>
                                    <p:set>
                                      <p:cBhvr>
                                        <p:cTn id="39" dur="2000" fill="hold"/>
                                        <p:tgtEl>
                                          <p:spTgt spid="1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chemeClr val="accent2"/>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chemeClr val="accent2"/>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766482" y="498764"/>
            <a:ext cx="10811436" cy="30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19000"/>
              </a:lnSpc>
              <a:spcAft>
                <a:spcPts val="0"/>
              </a:spcAft>
              <a:buClr>
                <a:srgbClr val="231F20"/>
              </a:buClr>
              <a:buSzPts val="1200"/>
              <a:tabLst>
                <a:tab pos="118745" algn="l"/>
              </a:tabLst>
            </a:pPr>
            <a:r>
              <a:rPr lang="vi-VN" sz="3200" dirty="0">
                <a:latin typeface="Times New Roman" pitchFamily="18" charset="0"/>
                <a:cs typeface="Times New Roman" pitchFamily="18" charset="0"/>
              </a:rPr>
              <a:t>GV kết nối các câu thơ được đưa ra trong trò chơi với bài học về biện pháp tu từ điệp thanh và biện pháp tu từ điệp vần: Các câu thơ các em vừa “thả thơ” sử dụng biện pháp tu từ điệp thanh hoặc điệp vần để tạo nên ấn tượng về mặt âm thanh và ý nghĩa.</a:t>
            </a:r>
            <a:endParaRPr lang="en-US" sz="3200" dirty="0">
              <a:latin typeface="Times New Roman" pitchFamily="18" charset="0"/>
              <a:cs typeface="Times New Roman" pitchFamily="18" charset="0"/>
            </a:endParaRPr>
          </a:p>
          <a:p>
            <a:pPr algn="just">
              <a:lnSpc>
                <a:spcPct val="119000"/>
              </a:lnSpc>
              <a:spcAft>
                <a:spcPts val="0"/>
              </a:spcAft>
            </a:pPr>
            <a:endParaRPr lang="en-US" sz="3200" dirty="0">
              <a:latin typeface="Times New Roman" pitchFamily="18" charset="0"/>
              <a:cs typeface="Times New Roman" pitchFamily="18" charset="0"/>
            </a:endParaRPr>
          </a:p>
        </p:txBody>
      </p:sp>
      <p:sp>
        <p:nvSpPr>
          <p:cNvPr id="4" name="Rectangle 1"/>
          <p:cNvSpPr>
            <a:spLocks noChangeArrowheads="1"/>
          </p:cNvSpPr>
          <p:nvPr/>
        </p:nvSpPr>
        <p:spPr bwMode="auto">
          <a:xfrm>
            <a:off x="5214938" y="3533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2"/>
          <p:cNvSpPr>
            <a:spLocks noChangeArrowheads="1"/>
          </p:cNvSpPr>
          <p:nvPr/>
        </p:nvSpPr>
        <p:spPr bwMode="auto">
          <a:xfrm>
            <a:off x="5214938" y="3533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504825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58333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4953297" y="1905353"/>
            <a:ext cx="5637332" cy="1934832"/>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HÌNH THÀNH KIẾN THỨC</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19792616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E8E9F3DF-EB6D-432A-8CDC-715245A77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85" y="1935903"/>
            <a:ext cx="4496822" cy="4740188"/>
          </a:xfrm>
          <a:prstGeom prst="rect">
            <a:avLst/>
          </a:prstGeom>
        </p:spPr>
      </p:pic>
      <p:sp>
        <p:nvSpPr>
          <p:cNvPr id="3" name="文本框 2">
            <a:extLst>
              <a:ext uri="{FF2B5EF4-FFF2-40B4-BE49-F238E27FC236}">
                <a16:creationId xmlns:a16="http://schemas.microsoft.com/office/drawing/2014/main" id="{F9750769-AA46-4F96-9BC5-A31C767FD859}"/>
              </a:ext>
            </a:extLst>
          </p:cNvPr>
          <p:cNvSpPr txBox="1"/>
          <p:nvPr/>
        </p:nvSpPr>
        <p:spPr>
          <a:xfrm>
            <a:off x="322729" y="366271"/>
            <a:ext cx="10381130" cy="1077190"/>
          </a:xfrm>
          <a:prstGeom prst="rect">
            <a:avLst/>
          </a:prstGeom>
          <a:noFill/>
        </p:spPr>
        <p:txBody>
          <a:bodyPr wrap="square" lIns="91413" tIns="45706" rIns="91413" bIns="45706" rtlCol="0">
            <a:spAutoFit/>
          </a:bodyPr>
          <a:lstStyle/>
          <a:p>
            <a:pPr marL="571500" lvl="0" indent="-571500" algn="ctr" defTabSz="457154">
              <a:buAutoNum type="romanUcPeriod"/>
              <a:defRPr/>
            </a:pPr>
            <a:r>
              <a:rPr lang="vi-VN" sz="3200" b="1" dirty="0">
                <a:solidFill>
                  <a:srgbClr val="C00000"/>
                </a:solidFill>
                <a:latin typeface="Times New Roman" pitchFamily="18" charset="0"/>
                <a:cs typeface="Times New Roman" pitchFamily="18" charset="0"/>
              </a:rPr>
              <a:t>Biện pháp tu từ điệp thanh và biện pháp</a:t>
            </a:r>
            <a:endParaRPr lang="en-US" sz="3200" b="1" dirty="0">
              <a:solidFill>
                <a:srgbClr val="C00000"/>
              </a:solidFill>
              <a:latin typeface="Times New Roman" pitchFamily="18" charset="0"/>
              <a:cs typeface="Times New Roman" pitchFamily="18" charset="0"/>
            </a:endParaRPr>
          </a:p>
          <a:p>
            <a:pPr lvl="0" algn="ctr" defTabSz="457154">
              <a:defRPr/>
            </a:pPr>
            <a:r>
              <a:rPr lang="vi-VN" sz="3200" b="1" dirty="0">
                <a:solidFill>
                  <a:srgbClr val="C00000"/>
                </a:solidFill>
                <a:latin typeface="Times New Roman" pitchFamily="18" charset="0"/>
                <a:cs typeface="Times New Roman" pitchFamily="18" charset="0"/>
              </a:rPr>
              <a:t> tu từ điệp vần</a:t>
            </a:r>
            <a:endParaRPr lang="zh-CN" altLang="en-US" sz="3200" b="1" dirty="0">
              <a:solidFill>
                <a:srgbClr val="C00000"/>
              </a:solidFill>
              <a:latin typeface="Times New Roman" pitchFamily="18" charset="0"/>
              <a:cs typeface="Times New Roman" pitchFamily="18" charset="0"/>
            </a:endParaRPr>
          </a:p>
        </p:txBody>
      </p:sp>
      <p:sp>
        <p:nvSpPr>
          <p:cNvPr id="5" name="文本框 2">
            <a:extLst>
              <a:ext uri="{FF2B5EF4-FFF2-40B4-BE49-F238E27FC236}">
                <a16:creationId xmlns:a16="http://schemas.microsoft.com/office/drawing/2014/main" id="{F9750769-AA46-4F96-9BC5-A31C767FD859}"/>
              </a:ext>
            </a:extLst>
          </p:cNvPr>
          <p:cNvSpPr txBox="1"/>
          <p:nvPr/>
        </p:nvSpPr>
        <p:spPr>
          <a:xfrm>
            <a:off x="4827496" y="2152523"/>
            <a:ext cx="5513291" cy="584747"/>
          </a:xfrm>
          <a:prstGeom prst="rect">
            <a:avLst/>
          </a:prstGeom>
          <a:noFill/>
        </p:spPr>
        <p:txBody>
          <a:bodyPr wrap="square" lIns="91413" tIns="45706" rIns="91413" bIns="45706" rtlCol="0">
            <a:spAutoFit/>
          </a:bodyPr>
          <a:lstStyle/>
          <a:p>
            <a:r>
              <a:rPr lang="vi-VN" sz="3200" b="1" dirty="0">
                <a:solidFill>
                  <a:srgbClr val="C00000"/>
                </a:solidFill>
                <a:latin typeface="Times New Roman" pitchFamily="18" charset="0"/>
                <a:cs typeface="Times New Roman" pitchFamily="18" charset="0"/>
              </a:rPr>
              <a:t>1. </a:t>
            </a:r>
            <a:r>
              <a:rPr lang="vi-VN" sz="3200" dirty="0">
                <a:solidFill>
                  <a:srgbClr val="C00000"/>
                </a:solidFill>
                <a:latin typeface="Times New Roman" pitchFamily="18" charset="0"/>
                <a:cs typeface="Times New Roman" pitchFamily="18" charset="0"/>
              </a:rPr>
              <a:t>Biện pháp tu từ điệp thanh</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910133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5">
            <a:extLst>
              <a:ext uri="{FF2B5EF4-FFF2-40B4-BE49-F238E27FC236}">
                <a16:creationId xmlns:a16="http://schemas.microsoft.com/office/drawing/2014/main" id="{0C011631-D0F3-48AB-B7B6-6712906A713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27100" y="3429000"/>
            <a:ext cx="3383679" cy="2722648"/>
          </a:xfrm>
          <a:prstGeom prst="rect">
            <a:avLst/>
          </a:prstGeom>
        </p:spPr>
      </p:pic>
      <p:pic>
        <p:nvPicPr>
          <p:cNvPr id="27"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5">
            <a:extLst>
              <a:ext uri="{28A0092B-C50C-407E-A947-70E740481C1C}">
                <a14:useLocalDpi xmlns:a14="http://schemas.microsoft.com/office/drawing/2010/main" val="0"/>
              </a:ext>
            </a:extLst>
          </a:blip>
          <a:srcRect l="24844" t="17454" r="27031" b="14722"/>
          <a:stretch/>
        </p:blipFill>
        <p:spPr>
          <a:xfrm>
            <a:off x="727100" y="941292"/>
            <a:ext cx="11464900" cy="5468561"/>
          </a:xfrm>
          <a:prstGeom prst="rect">
            <a:avLst/>
          </a:prstGeom>
        </p:spPr>
      </p:pic>
      <p:sp>
        <p:nvSpPr>
          <p:cNvPr id="6" name="文本框 1">
            <a:extLst>
              <a:ext uri="{FF2B5EF4-FFF2-40B4-BE49-F238E27FC236}">
                <a16:creationId xmlns:a16="http://schemas.microsoft.com/office/drawing/2014/main" id="{4D8635F7-366C-47DF-861C-A5E8C4919810}"/>
              </a:ext>
            </a:extLst>
          </p:cNvPr>
          <p:cNvSpPr txBox="1"/>
          <p:nvPr/>
        </p:nvSpPr>
        <p:spPr>
          <a:xfrm>
            <a:off x="2729706" y="2415354"/>
            <a:ext cx="7005522" cy="1815853"/>
          </a:xfrm>
          <a:prstGeom prst="rect">
            <a:avLst/>
          </a:prstGeom>
          <a:noFill/>
        </p:spPr>
        <p:txBody>
          <a:bodyPr wrap="square" lIns="91413" tIns="45706" rIns="91413" bIns="45706" rtlCol="0">
            <a:spAutoFit/>
            <a:scene3d>
              <a:camera prst="orthographicFront"/>
              <a:lightRig rig="threePt" dir="t"/>
            </a:scene3d>
            <a:sp3d contourW="12700"/>
          </a:bodyPr>
          <a:lstStyle/>
          <a:p>
            <a:r>
              <a:rPr lang="vi-VN" sz="2800" b="1" i="1" dirty="0">
                <a:solidFill>
                  <a:srgbClr val="C00000"/>
                </a:solidFill>
                <a:latin typeface="Times New Roman" panose="02020603050405020304" pitchFamily="18" charset="0"/>
                <a:cs typeface="Times New Roman" panose="02020603050405020304" pitchFamily="18" charset="0"/>
              </a:rPr>
              <a:t>HS đọc Tri thức ngữ văn trong SGK (tr. 40); đọc khung Nhận biết biện pháp tu từ điệp thanh và biện pháp tu từ điệp vần trong SGK (tr. 47 - 48) để thảo luận, vẽ sơ đồ tư duy.</a:t>
            </a:r>
            <a:endParaRPr lang="en-US" sz="28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436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519546" y="411114"/>
            <a:ext cx="6712527" cy="581037"/>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r>
              <a:rPr lang="vi-VN" sz="3200" dirty="0">
                <a:solidFill>
                  <a:srgbClr val="FF0000"/>
                </a:solidFill>
                <a:latin typeface="Times New Roman" pitchFamily="18" charset="0"/>
                <a:cs typeface="Times New Roman" pitchFamily="18" charset="0"/>
              </a:rPr>
              <a:t>1. Biện pháp tu từ điệp thanh</a:t>
            </a:r>
            <a:endParaRPr lang="en-US" sz="3200" dirty="0">
              <a:solidFill>
                <a:srgbClr val="FF0000"/>
              </a:solidFill>
              <a:latin typeface="Times New Roman" pitchFamily="18" charset="0"/>
              <a:cs typeface="Times New Roman" pitchFamily="18" charset="0"/>
            </a:endParaRPr>
          </a:p>
        </p:txBody>
      </p:sp>
      <p:sp>
        <p:nvSpPr>
          <p:cNvPr id="5" name="文本框 5">
            <a:extLst>
              <a:ext uri="{FF2B5EF4-FFF2-40B4-BE49-F238E27FC236}">
                <a16:creationId xmlns:a16="http://schemas.microsoft.com/office/drawing/2014/main" id="{AA7C403E-A9D2-45B3-BD6B-F87D623A6428}"/>
              </a:ext>
            </a:extLst>
          </p:cNvPr>
          <p:cNvSpPr txBox="1"/>
          <p:nvPr/>
        </p:nvSpPr>
        <p:spPr>
          <a:xfrm>
            <a:off x="290945" y="1316810"/>
            <a:ext cx="11263746" cy="1384995"/>
          </a:xfrm>
          <a:prstGeom prst="rect">
            <a:avLst/>
          </a:prstGeom>
          <a:noFill/>
        </p:spPr>
        <p:txBody>
          <a:bodyPr vert="horz" wrap="square" rtlCol="0">
            <a:spAutoFit/>
          </a:bodyPr>
          <a:lstStyle/>
          <a:p>
            <a:pPr lvl="0"/>
            <a:r>
              <a:rPr lang="vi-VN" sz="2800" dirty="0">
                <a:latin typeface="Times New Roman" panose="02020603050405020304" pitchFamily="18" charset="0"/>
                <a:cs typeface="Times New Roman" panose="02020603050405020304" pitchFamily="18" charset="0"/>
              </a:rPr>
              <a:t>Điệp thanh là biện pháp tu từ ngữ âm, tạo nên bằng cách lặp lại thanh điệu cùng loại (thanh bằng hoặc thanh trắc) để làm tăng tính nhạc, nâng cao hiệu quả diễn đạt.</a:t>
            </a:r>
            <a:endParaRPr lang="en-US" sz="2800" dirty="0">
              <a:latin typeface="Times New Roman" panose="02020603050405020304" pitchFamily="18" charset="0"/>
              <a:cs typeface="Times New Roman" panose="02020603050405020304" pitchFamily="18" charset="0"/>
            </a:endParaRPr>
          </a:p>
        </p:txBody>
      </p:sp>
      <p:sp>
        <p:nvSpPr>
          <p:cNvPr id="7" name="文本框 5">
            <a:extLst>
              <a:ext uri="{FF2B5EF4-FFF2-40B4-BE49-F238E27FC236}">
                <a16:creationId xmlns:a16="http://schemas.microsoft.com/office/drawing/2014/main" id="{AA7C403E-A9D2-45B3-BD6B-F87D623A6428}"/>
              </a:ext>
            </a:extLst>
          </p:cNvPr>
          <p:cNvSpPr txBox="1"/>
          <p:nvPr/>
        </p:nvSpPr>
        <p:spPr>
          <a:xfrm>
            <a:off x="290945" y="2817089"/>
            <a:ext cx="11439237" cy="1384995"/>
          </a:xfrm>
          <a:prstGeom prst="rect">
            <a:avLst/>
          </a:prstGeom>
          <a:noFill/>
        </p:spPr>
        <p:txBody>
          <a:bodyPr vert="horz" wrap="square" rtlCol="0">
            <a:spAutoFit/>
          </a:bodyPr>
          <a:lstStyle/>
          <a:p>
            <a:r>
              <a:rPr lang="vi-VN" sz="2800" dirty="0">
                <a:latin typeface="Times New Roman" panose="02020603050405020304" pitchFamily="18" charset="0"/>
                <a:cs typeface="Times New Roman" panose="02020603050405020304" pitchFamily="18" charset="0"/>
              </a:rPr>
              <a:t>Điệp thanh có thể được tạo nên bằng cách sử dụng lặp lại một loạt âm tiết có cùng thanh điệu (thanh bằng hoặc thanh trắc). Điệp thanh cũng có thể được tạo nên bằng cách sử dụng lặp lại thanh điệu theo từng nhóm âm tiết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0678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E8E9F3DF-EB6D-432A-8CDC-715245A77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85" y="1935903"/>
            <a:ext cx="4496822" cy="4740188"/>
          </a:xfrm>
          <a:prstGeom prst="rect">
            <a:avLst/>
          </a:prstGeom>
        </p:spPr>
      </p:pic>
      <p:sp>
        <p:nvSpPr>
          <p:cNvPr id="3" name="文本框 2">
            <a:extLst>
              <a:ext uri="{FF2B5EF4-FFF2-40B4-BE49-F238E27FC236}">
                <a16:creationId xmlns:a16="http://schemas.microsoft.com/office/drawing/2014/main" id="{F9750769-AA46-4F96-9BC5-A31C767FD859}"/>
              </a:ext>
            </a:extLst>
          </p:cNvPr>
          <p:cNvSpPr txBox="1"/>
          <p:nvPr/>
        </p:nvSpPr>
        <p:spPr>
          <a:xfrm>
            <a:off x="322729" y="366271"/>
            <a:ext cx="10381130" cy="1077190"/>
          </a:xfrm>
          <a:prstGeom prst="rect">
            <a:avLst/>
          </a:prstGeom>
          <a:noFill/>
        </p:spPr>
        <p:txBody>
          <a:bodyPr wrap="square" lIns="91413" tIns="45706" rIns="91413" bIns="45706" rtlCol="0">
            <a:spAutoFit/>
          </a:bodyPr>
          <a:lstStyle/>
          <a:p>
            <a:pPr marL="571500" lvl="0" indent="-571500" algn="ctr" defTabSz="457154">
              <a:buAutoNum type="romanUcPeriod"/>
              <a:defRPr/>
            </a:pPr>
            <a:r>
              <a:rPr lang="vi-VN" sz="3200" b="1">
                <a:solidFill>
                  <a:srgbClr val="C00000"/>
                </a:solidFill>
                <a:latin typeface="Times New Roman" pitchFamily="18" charset="0"/>
                <a:cs typeface="Times New Roman" pitchFamily="18" charset="0"/>
              </a:rPr>
              <a:t>Biện pháp tu từ điệp thanh và biện pháp</a:t>
            </a:r>
            <a:endParaRPr lang="en-US" sz="3200" b="1">
              <a:solidFill>
                <a:srgbClr val="C00000"/>
              </a:solidFill>
              <a:latin typeface="Times New Roman" pitchFamily="18" charset="0"/>
              <a:cs typeface="Times New Roman" pitchFamily="18" charset="0"/>
            </a:endParaRPr>
          </a:p>
          <a:p>
            <a:pPr lvl="0" algn="ctr" defTabSz="457154">
              <a:defRPr/>
            </a:pPr>
            <a:r>
              <a:rPr lang="vi-VN" sz="3200" b="1">
                <a:solidFill>
                  <a:srgbClr val="C00000"/>
                </a:solidFill>
                <a:latin typeface="Times New Roman" pitchFamily="18" charset="0"/>
                <a:cs typeface="Times New Roman" pitchFamily="18" charset="0"/>
              </a:rPr>
              <a:t> tu từ điệp vần</a:t>
            </a:r>
            <a:endParaRPr lang="zh-CN" altLang="en-US" sz="3200" b="1" dirty="0">
              <a:solidFill>
                <a:srgbClr val="C00000"/>
              </a:solidFill>
              <a:latin typeface="Times New Roman" pitchFamily="18" charset="0"/>
              <a:cs typeface="Times New Roman" pitchFamily="18" charset="0"/>
            </a:endParaRPr>
          </a:p>
        </p:txBody>
      </p:sp>
      <p:sp>
        <p:nvSpPr>
          <p:cNvPr id="5" name="文本框 2">
            <a:extLst>
              <a:ext uri="{FF2B5EF4-FFF2-40B4-BE49-F238E27FC236}">
                <a16:creationId xmlns:a16="http://schemas.microsoft.com/office/drawing/2014/main" id="{F9750769-AA46-4F96-9BC5-A31C767FD859}"/>
              </a:ext>
            </a:extLst>
          </p:cNvPr>
          <p:cNvSpPr txBox="1"/>
          <p:nvPr/>
        </p:nvSpPr>
        <p:spPr>
          <a:xfrm>
            <a:off x="4827496" y="2152523"/>
            <a:ext cx="5513291" cy="584747"/>
          </a:xfrm>
          <a:prstGeom prst="rect">
            <a:avLst/>
          </a:prstGeom>
          <a:noFill/>
        </p:spPr>
        <p:txBody>
          <a:bodyPr wrap="square" lIns="91413" tIns="45706" rIns="91413" bIns="45706" rtlCol="0">
            <a:spAutoFit/>
          </a:bodyPr>
          <a:lstStyle/>
          <a:p>
            <a:pPr algn="ctr" defTabSz="457154">
              <a:defRPr/>
            </a:pPr>
            <a:r>
              <a:rPr lang="en-US" sz="3200" b="1" dirty="0">
                <a:solidFill>
                  <a:srgbClr val="C00000"/>
                </a:solidFill>
                <a:latin typeface="Times New Roman" pitchFamily="18" charset="0"/>
                <a:cs typeface="Times New Roman" pitchFamily="18" charset="0"/>
              </a:rPr>
              <a:t>2</a:t>
            </a:r>
            <a:r>
              <a:rPr lang="vi-VN" sz="3200" b="1" dirty="0">
                <a:solidFill>
                  <a:srgbClr val="C00000"/>
                </a:solidFill>
                <a:latin typeface="Times New Roman" pitchFamily="18" charset="0"/>
                <a:cs typeface="Times New Roman" pitchFamily="18" charset="0"/>
              </a:rPr>
              <a:t>. Biện pháp tu từ điệp vần</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529581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290945" y="349056"/>
            <a:ext cx="6712527" cy="581037"/>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defTabSz="457154">
              <a:defRPr/>
            </a:pPr>
            <a:r>
              <a:rPr lang="en-US" sz="3200" b="1" dirty="0">
                <a:solidFill>
                  <a:srgbClr val="C00000"/>
                </a:solidFill>
                <a:latin typeface="Times New Roman" pitchFamily="18" charset="0"/>
                <a:cs typeface="Times New Roman" pitchFamily="18" charset="0"/>
              </a:rPr>
              <a:t>2</a:t>
            </a:r>
            <a:r>
              <a:rPr lang="vi-VN" sz="3200" b="1" dirty="0">
                <a:solidFill>
                  <a:srgbClr val="C00000"/>
                </a:solidFill>
                <a:latin typeface="Times New Roman" pitchFamily="18" charset="0"/>
                <a:cs typeface="Times New Roman" pitchFamily="18" charset="0"/>
              </a:rPr>
              <a:t>. Biện pháp tu từ điệp vần</a:t>
            </a:r>
            <a:endParaRPr lang="en-US" sz="3200" dirty="0">
              <a:solidFill>
                <a:srgbClr val="C00000"/>
              </a:solidFill>
              <a:latin typeface="Times New Roman" pitchFamily="18" charset="0"/>
              <a:cs typeface="Times New Roman" pitchFamily="18" charset="0"/>
            </a:endParaRPr>
          </a:p>
        </p:txBody>
      </p:sp>
      <p:sp>
        <p:nvSpPr>
          <p:cNvPr id="5" name="文本框 5">
            <a:extLst>
              <a:ext uri="{FF2B5EF4-FFF2-40B4-BE49-F238E27FC236}">
                <a16:creationId xmlns:a16="http://schemas.microsoft.com/office/drawing/2014/main" id="{AA7C403E-A9D2-45B3-BD6B-F87D623A6428}"/>
              </a:ext>
            </a:extLst>
          </p:cNvPr>
          <p:cNvSpPr txBox="1"/>
          <p:nvPr/>
        </p:nvSpPr>
        <p:spPr>
          <a:xfrm>
            <a:off x="290945" y="1316810"/>
            <a:ext cx="11263746" cy="1815882"/>
          </a:xfrm>
          <a:prstGeom prst="rect">
            <a:avLst/>
          </a:prstGeom>
          <a:noFill/>
        </p:spPr>
        <p:txBody>
          <a:bodyPr vert="horz" wrap="square" rtlCol="0">
            <a:spAutoFit/>
          </a:bodyPr>
          <a:lstStyle/>
          <a:p>
            <a:pPr lvl="0" algn="just"/>
            <a:r>
              <a:rPr lang="vi-VN" sz="2800" dirty="0">
                <a:latin typeface="Times New Roman" panose="02020603050405020304" pitchFamily="18" charset="0"/>
                <a:cs typeface="Times New Roman" panose="02020603050405020304" pitchFamily="18" charset="0"/>
              </a:rPr>
              <a:t>Điệp vần là biện pháp tu từ ngữ âm, sử dụng những âm tiết có vần giống nhau nhằm tạo ra sự trùng điệp về âm hưởng, tăng tính nhạc để biểu đạt cảm xúc của người viết (người nói), đồng thời gây ấn tượng thẩm mĩ cho người đọc (người nghe).</a:t>
            </a:r>
            <a:endParaRPr lang="en-US" sz="2800" dirty="0">
              <a:latin typeface="Times New Roman" panose="02020603050405020304" pitchFamily="18" charset="0"/>
              <a:cs typeface="Times New Roman" panose="02020603050405020304" pitchFamily="18" charset="0"/>
            </a:endParaRPr>
          </a:p>
        </p:txBody>
      </p:sp>
      <p:sp>
        <p:nvSpPr>
          <p:cNvPr id="7" name="文本框 5">
            <a:extLst>
              <a:ext uri="{FF2B5EF4-FFF2-40B4-BE49-F238E27FC236}">
                <a16:creationId xmlns:a16="http://schemas.microsoft.com/office/drawing/2014/main" id="{AA7C403E-A9D2-45B3-BD6B-F87D623A6428}"/>
              </a:ext>
            </a:extLst>
          </p:cNvPr>
          <p:cNvSpPr txBox="1"/>
          <p:nvPr/>
        </p:nvSpPr>
        <p:spPr>
          <a:xfrm>
            <a:off x="290945" y="3325089"/>
            <a:ext cx="11439237" cy="3108543"/>
          </a:xfrm>
          <a:prstGeom prst="rect">
            <a:avLst/>
          </a:prstGeom>
          <a:noFill/>
        </p:spPr>
        <p:txBody>
          <a:bodyPr vert="horz"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Điệp vần trong thơ có thể xuất hiện ở vị trí các âm tiết gieo vần: âm tiết cuối cùng của câu thơ (vần chân) hoặc âm tiết nằm ở khoảng giữa câu thơ (vần lưng), tạo tính liên kết, tính nhạc cho câu thơ. Ở một số bài thơ, việc gieo vần tạo được ấn tượng hoặc cảm xúc đặc biệt, có hiệu quả tu từ rõ nét, đó chính là điệp vần. Điệp vần còn có thể xuất hiện ở những vị trí âm tiết không đóng vai trò gieo vần, tạo ra sự trùng điệp về âm hưởng, tăng nhạc tính để chuyển tải cảm xúc cần biểu đạt trong thơ.</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678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1905353"/>
            <a:ext cx="4951710" cy="1011717"/>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LUYỆN TẬP</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20591727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224481" y="552388"/>
            <a:ext cx="4875530" cy="642470"/>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600" b="1" spc="0" dirty="0">
                <a:solidFill>
                  <a:srgbClr val="C00000"/>
                </a:solidFill>
                <a:latin typeface="Times New Roman" panose="02020603050405020304" pitchFamily="18" charset="0"/>
                <a:cs typeface="Times New Roman" panose="02020603050405020304" pitchFamily="18" charset="0"/>
              </a:rPr>
              <a:t>1. </a:t>
            </a:r>
            <a:r>
              <a:rPr lang="en-US" sz="3600" b="1" spc="0" dirty="0" err="1">
                <a:solidFill>
                  <a:srgbClr val="C00000"/>
                </a:solidFill>
                <a:latin typeface="Times New Roman" panose="02020603050405020304" pitchFamily="18" charset="0"/>
                <a:cs typeface="Times New Roman" panose="02020603050405020304" pitchFamily="18" charset="0"/>
              </a:rPr>
              <a:t>Bài</a:t>
            </a:r>
            <a:r>
              <a:rPr lang="en-US" sz="3600" b="1" spc="0" dirty="0">
                <a:solidFill>
                  <a:srgbClr val="C00000"/>
                </a:solidFill>
                <a:latin typeface="Times New Roman" panose="02020603050405020304" pitchFamily="18" charset="0"/>
                <a:cs typeface="Times New Roman" panose="02020603050405020304" pitchFamily="18" charset="0"/>
              </a:rPr>
              <a:t> </a:t>
            </a:r>
            <a:r>
              <a:rPr lang="en-US" sz="3600" b="1" spc="0" dirty="0" err="1">
                <a:solidFill>
                  <a:srgbClr val="C00000"/>
                </a:solidFill>
                <a:latin typeface="Times New Roman" panose="02020603050405020304" pitchFamily="18" charset="0"/>
                <a:cs typeface="Times New Roman" panose="02020603050405020304" pitchFamily="18" charset="0"/>
              </a:rPr>
              <a:t>tập</a:t>
            </a:r>
            <a:r>
              <a:rPr lang="en-US" sz="3600" b="1" spc="0" dirty="0">
                <a:solidFill>
                  <a:srgbClr val="C00000"/>
                </a:solidFill>
                <a:latin typeface="Times New Roman" panose="02020603050405020304" pitchFamily="18" charset="0"/>
                <a:cs typeface="Times New Roman" panose="02020603050405020304" pitchFamily="18" charset="0"/>
              </a:rPr>
              <a:t> 1</a:t>
            </a:r>
            <a:endParaRPr lang="en-US" sz="3600" spc="0" dirty="0">
              <a:solidFill>
                <a:srgbClr val="C00000"/>
              </a:solidFill>
              <a:latin typeface="Times New Roman" panose="02020603050405020304" pitchFamily="18" charset="0"/>
              <a:cs typeface="Times New Roman" panose="02020603050405020304" pitchFamily="18" charset="0"/>
            </a:endParaRPr>
          </a:p>
        </p:txBody>
      </p:sp>
      <p:pic>
        <p:nvPicPr>
          <p:cNvPr id="23" name="图片 41">
            <a:extLst>
              <a:ext uri="{FF2B5EF4-FFF2-40B4-BE49-F238E27FC236}">
                <a16:creationId xmlns:a16="http://schemas.microsoft.com/office/drawing/2014/main" id="{AEAFEFB4-EA30-4DC9-942D-1D6D26514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2017" y="269754"/>
            <a:ext cx="2852084" cy="1196943"/>
          </a:xfrm>
          <a:prstGeom prst="rect">
            <a:avLst/>
          </a:prstGeom>
        </p:spPr>
      </p:pic>
      <p:pic>
        <p:nvPicPr>
          <p:cNvPr id="8" name="图片 4">
            <a:extLst>
              <a:ext uri="{FF2B5EF4-FFF2-40B4-BE49-F238E27FC236}">
                <a16:creationId xmlns:a16="http://schemas.microsoft.com/office/drawing/2014/main" id="{D3A611BD-8C6E-44D1-942C-B1FA9E6FF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81" y="2514813"/>
            <a:ext cx="5778188" cy="4232326"/>
          </a:xfrm>
          <a:prstGeom prst="rect">
            <a:avLst/>
          </a:prstGeom>
        </p:spPr>
      </p:pic>
      <p:pic>
        <p:nvPicPr>
          <p:cNvPr id="9" name="图片 5">
            <a:extLst>
              <a:ext uri="{FF2B5EF4-FFF2-40B4-BE49-F238E27FC236}">
                <a16:creationId xmlns:a16="http://schemas.microsoft.com/office/drawing/2014/main" id="{815DD7A0-B216-4DD7-83D1-21E0834393F8}"/>
              </a:ext>
            </a:extLst>
          </p:cNvPr>
          <p:cNvPicPr>
            <a:picLocks noChangeAspect="1"/>
          </p:cNvPicPr>
          <p:nvPr/>
        </p:nvPicPr>
        <p:blipFill>
          <a:blip r:embed="rId5"/>
          <a:stretch>
            <a:fillRect/>
          </a:stretch>
        </p:blipFill>
        <p:spPr>
          <a:xfrm>
            <a:off x="6684101" y="965469"/>
            <a:ext cx="5295462" cy="4475576"/>
          </a:xfrm>
          <a:prstGeom prst="rect">
            <a:avLst/>
          </a:prstGeom>
        </p:spPr>
      </p:pic>
      <p:pic>
        <p:nvPicPr>
          <p:cNvPr id="10" name="图片 3">
            <a:extLst>
              <a:ext uri="{FF2B5EF4-FFF2-40B4-BE49-F238E27FC236}">
                <a16:creationId xmlns:a16="http://schemas.microsoft.com/office/drawing/2014/main" id="{965BA4FD-66BA-4111-8852-A12E870572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5258059" y="2899517"/>
            <a:ext cx="3243355" cy="3847622"/>
          </a:xfrm>
          <a:prstGeom prst="rect">
            <a:avLst/>
          </a:prstGeom>
        </p:spPr>
      </p:pic>
      <p:sp>
        <p:nvSpPr>
          <p:cNvPr id="11" name="文本框 2">
            <a:extLst>
              <a:ext uri="{FF2B5EF4-FFF2-40B4-BE49-F238E27FC236}">
                <a16:creationId xmlns:a16="http://schemas.microsoft.com/office/drawing/2014/main" id="{F413E67E-8FBE-42BD-B1FB-9151CAD0AD94}"/>
              </a:ext>
            </a:extLst>
          </p:cNvPr>
          <p:cNvSpPr txBox="1"/>
          <p:nvPr/>
        </p:nvSpPr>
        <p:spPr>
          <a:xfrm>
            <a:off x="7578153" y="1870334"/>
            <a:ext cx="3507358" cy="2058365"/>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r>
              <a:rPr lang="vi-VN" sz="3200" b="1" spc="0" dirty="0">
                <a:solidFill>
                  <a:srgbClr val="C00000"/>
                </a:solidFill>
                <a:latin typeface="Times New Roman" panose="02020603050405020304" pitchFamily="18" charset="0"/>
                <a:cs typeface="Times New Roman" panose="02020603050405020304" pitchFamily="18" charset="0"/>
              </a:rPr>
              <a:t>HS thực hiện bài tập 1 trong SGK, tr. 47 - 48 (làm việc cá nhân).</a:t>
            </a:r>
            <a:endParaRPr lang="en-US" sz="3200" b="1" spc="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9582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F5EB0F6-2C2D-45CD-806C-425E035A85DA}"/>
              </a:ext>
            </a:extLst>
          </p:cNvPr>
          <p:cNvSpPr txBox="1"/>
          <p:nvPr/>
        </p:nvSpPr>
        <p:spPr>
          <a:xfrm>
            <a:off x="537882" y="4029058"/>
            <a:ext cx="10824881" cy="1015663"/>
          </a:xfrm>
          <a:prstGeom prst="rect">
            <a:avLst/>
          </a:prstGeom>
          <a:noFill/>
          <a:ln>
            <a:noFill/>
          </a:ln>
        </p:spPr>
        <p:txBody>
          <a:bodyPr wrap="square" rtlCol="0">
            <a:spAutoFit/>
          </a:bodyPr>
          <a:lstStyle/>
          <a:p>
            <a:pPr algn="ctr" defTabSz="914377"/>
            <a:r>
              <a:rPr lang="vi-VN" altLang="zh-CN" sz="6000"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sym typeface="+mn-lt"/>
              </a:rPr>
              <a:t>THỰC HÀNH TIẾNG VIỆT</a:t>
            </a:r>
            <a:endParaRPr lang="en-US" altLang="zh-CN" sz="6000"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sym typeface="+mn-lt"/>
            </a:endParaRPr>
          </a:p>
        </p:txBody>
      </p:sp>
      <p:pic>
        <p:nvPicPr>
          <p:cNvPr id="13" name="图片 12">
            <a:extLst>
              <a:ext uri="{FF2B5EF4-FFF2-40B4-BE49-F238E27FC236}">
                <a16:creationId xmlns:a16="http://schemas.microsoft.com/office/drawing/2014/main" id="{B546FB33-57EB-4521-9AD4-85D643E31837}"/>
              </a:ext>
            </a:extLst>
          </p:cNvPr>
          <p:cNvPicPr>
            <a:picLocks noChangeAspect="1"/>
          </p:cNvPicPr>
          <p:nvPr/>
        </p:nvPicPr>
        <p:blipFill rotWithShape="1">
          <a:blip r:embed="rId3">
            <a:extLst>
              <a:ext uri="{28A0092B-C50C-407E-A947-70E740481C1C}">
                <a14:useLocalDpi xmlns:a14="http://schemas.microsoft.com/office/drawing/2010/main" val="0"/>
              </a:ext>
            </a:extLst>
          </a:blip>
          <a:srcRect l="13038" t="12407" r="75113" b="72037"/>
          <a:stretch/>
        </p:blipFill>
        <p:spPr>
          <a:xfrm rot="20820866">
            <a:off x="8083550" y="2285589"/>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12" name="图片 11">
            <a:extLst>
              <a:ext uri="{FF2B5EF4-FFF2-40B4-BE49-F238E27FC236}">
                <a16:creationId xmlns:a16="http://schemas.microsoft.com/office/drawing/2014/main" id="{CBAED2DC-955E-4271-86A2-42837489E222}"/>
              </a:ext>
            </a:extLst>
          </p:cNvPr>
          <p:cNvPicPr>
            <a:picLocks noChangeAspect="1"/>
          </p:cNvPicPr>
          <p:nvPr/>
        </p:nvPicPr>
        <p:blipFill>
          <a:blip r:embed="rId4"/>
          <a:stretch>
            <a:fillRect/>
          </a:stretch>
        </p:blipFill>
        <p:spPr>
          <a:xfrm flipH="1">
            <a:off x="641084" y="4659783"/>
            <a:ext cx="1877564" cy="1897681"/>
          </a:xfrm>
          <a:prstGeom prst="rect">
            <a:avLst/>
          </a:prstGeom>
        </p:spPr>
      </p:pic>
    </p:spTree>
    <p:extLst>
      <p:ext uri="{BB962C8B-B14F-4D97-AF65-F5344CB8AC3E}">
        <p14:creationId xmlns:p14="http://schemas.microsoft.com/office/powerpoint/2010/main" val="13910711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800"/>
                            </p:stCondLst>
                            <p:childTnLst>
                              <p:par>
                                <p:cTn id="13" presetID="47"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2" presetClass="entr" presetSubtype="12" decel="10000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1500" fill="hold"/>
                                        <p:tgtEl>
                                          <p:spTgt spid="12"/>
                                        </p:tgtEl>
                                        <p:attrNameLst>
                                          <p:attrName>ppt_x</p:attrName>
                                        </p:attrNameLst>
                                      </p:cBhvr>
                                      <p:tavLst>
                                        <p:tav tm="0">
                                          <p:val>
                                            <p:strVal val="0-#ppt_w/2"/>
                                          </p:val>
                                        </p:tav>
                                        <p:tav tm="100000">
                                          <p:val>
                                            <p:strVal val="#ppt_x"/>
                                          </p:val>
                                        </p:tav>
                                      </p:tavLst>
                                    </p:anim>
                                    <p:anim calcmode="lin" valueType="num">
                                      <p:cBhvr additive="base">
                                        <p:cTn id="21"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8756" y="531187"/>
            <a:ext cx="6375060"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a:solidFill>
                  <a:srgbClr val="C00000"/>
                </a:solidFill>
                <a:latin typeface="Times New Roman" panose="02020603050405020304" pitchFamily="18" charset="0"/>
                <a:cs typeface="Times New Roman" panose="02020603050405020304" pitchFamily="18" charset="0"/>
              </a:rPr>
              <a:t>1. Bài tập 1</a:t>
            </a:r>
            <a:endParaRPr lang="en-US" sz="3200" spc="0">
              <a:solidFill>
                <a:srgbClr val="C00000"/>
              </a:solidFill>
              <a:latin typeface="Times New Roman" panose="02020603050405020304" pitchFamily="18" charset="0"/>
              <a:cs typeface="Times New Roman" panose="02020603050405020304" pitchFamily="18" charset="0"/>
            </a:endParaRPr>
          </a:p>
        </p:txBody>
      </p:sp>
      <p:grpSp>
        <p:nvGrpSpPr>
          <p:cNvPr id="3" name="组合 6">
            <a:extLst>
              <a:ext uri="{FF2B5EF4-FFF2-40B4-BE49-F238E27FC236}">
                <a16:creationId xmlns:a16="http://schemas.microsoft.com/office/drawing/2014/main" id="{6D3C23AD-BF64-471C-82E0-625CFE7ED3A7}"/>
              </a:ext>
            </a:extLst>
          </p:cNvPr>
          <p:cNvGrpSpPr/>
          <p:nvPr/>
        </p:nvGrpSpPr>
        <p:grpSpPr>
          <a:xfrm>
            <a:off x="75479" y="1353799"/>
            <a:ext cx="5943640" cy="5310234"/>
            <a:chOff x="517106" y="1389534"/>
            <a:chExt cx="6286363" cy="3466035"/>
          </a:xfrm>
        </p:grpSpPr>
        <p:pic>
          <p:nvPicPr>
            <p:cNvPr id="4"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17106" y="1389534"/>
              <a:ext cx="6286363" cy="3466035"/>
            </a:xfrm>
            <a:prstGeom prst="rect">
              <a:avLst/>
            </a:prstGeom>
          </p:spPr>
        </p:pic>
        <p:sp>
          <p:nvSpPr>
            <p:cNvPr id="5" name="文本框 5">
              <a:extLst>
                <a:ext uri="{FF2B5EF4-FFF2-40B4-BE49-F238E27FC236}">
                  <a16:creationId xmlns:a16="http://schemas.microsoft.com/office/drawing/2014/main" id="{AA7C403E-A9D2-45B3-BD6B-F87D623A6428}"/>
                </a:ext>
              </a:extLst>
            </p:cNvPr>
            <p:cNvSpPr txBox="1"/>
            <p:nvPr/>
          </p:nvSpPr>
          <p:spPr>
            <a:xfrm>
              <a:off x="1130832" y="2303436"/>
              <a:ext cx="4920176" cy="1747729"/>
            </a:xfrm>
            <a:prstGeom prst="rect">
              <a:avLst/>
            </a:prstGeom>
            <a:noFill/>
          </p:spPr>
          <p:txBody>
            <a:bodyPr vert="horz" wrap="square" rtlCol="0">
              <a:spAutoFit/>
            </a:bodyPr>
            <a:lstStyle/>
            <a:p>
              <a:pPr lvl="0"/>
              <a:r>
                <a:rPr lang="vi-VN" sz="2400" dirty="0">
                  <a:latin typeface="Times New Roman" panose="02020603050405020304" pitchFamily="18" charset="0"/>
                  <a:cs typeface="Times New Roman" panose="02020603050405020304" pitchFamily="18" charset="0"/>
                </a:rPr>
                <a:t>Biện pháp tu từ điệp thanh được tạo nên bằng cách lặp lại các âm tiết có cùng loại thanh điệu là thanh trắc (các âm tiết dùng thanh trắc: khóc, nước, mắt, thắt, gọi, chửa, dính, chặt), đặc biệt là các thanh trắc ở các vị trí gieo vần (mắt, thắt, chặt).</a:t>
              </a:r>
              <a:endParaRPr lang="en-US" sz="2400" dirty="0">
                <a:latin typeface="Times New Roman" panose="02020603050405020304" pitchFamily="18" charset="0"/>
                <a:cs typeface="Times New Roman" panose="02020603050405020304" pitchFamily="18" charset="0"/>
              </a:endParaRPr>
            </a:p>
          </p:txBody>
        </p:sp>
      </p:grpSp>
      <p:grpSp>
        <p:nvGrpSpPr>
          <p:cNvPr id="6" name="组合 7">
            <a:extLst>
              <a:ext uri="{FF2B5EF4-FFF2-40B4-BE49-F238E27FC236}">
                <a16:creationId xmlns:a16="http://schemas.microsoft.com/office/drawing/2014/main" id="{21722561-B711-4E5B-85F3-4F1016EE59F2}"/>
              </a:ext>
            </a:extLst>
          </p:cNvPr>
          <p:cNvGrpSpPr/>
          <p:nvPr/>
        </p:nvGrpSpPr>
        <p:grpSpPr>
          <a:xfrm>
            <a:off x="5887947" y="332509"/>
            <a:ext cx="5632433" cy="4085655"/>
            <a:chOff x="820895" y="1389535"/>
            <a:chExt cx="5982574" cy="2590800"/>
          </a:xfrm>
        </p:grpSpPr>
        <p:pic>
          <p:nvPicPr>
            <p:cNvPr id="7" name="图片 8">
              <a:extLst>
                <a:ext uri="{FF2B5EF4-FFF2-40B4-BE49-F238E27FC236}">
                  <a16:creationId xmlns:a16="http://schemas.microsoft.com/office/drawing/2014/main" id="{49642380-750D-4A20-B130-E538BB543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8" name="文本框 9">
              <a:extLst>
                <a:ext uri="{FF2B5EF4-FFF2-40B4-BE49-F238E27FC236}">
                  <a16:creationId xmlns:a16="http://schemas.microsoft.com/office/drawing/2014/main" id="{2EB1F8BF-5BD3-4DFF-A5A6-BB9E5E42B1E6}"/>
                </a:ext>
              </a:extLst>
            </p:cNvPr>
            <p:cNvSpPr txBox="1"/>
            <p:nvPr/>
          </p:nvSpPr>
          <p:spPr>
            <a:xfrm>
              <a:off x="1716598" y="2258746"/>
              <a:ext cx="4191168" cy="761154"/>
            </a:xfrm>
            <a:prstGeom prst="rect">
              <a:avLst/>
            </a:prstGeom>
            <a:noFill/>
          </p:spPr>
          <p:txBody>
            <a:bodyPr vert="horz" wrap="square" rtlCol="0">
              <a:spAutoFit/>
            </a:bodyPr>
            <a:lstStyle/>
            <a:p>
              <a:r>
                <a:rPr lang="vi-VN" sz="2400" dirty="0">
                  <a:latin typeface="Times New Roman" panose="02020603050405020304" pitchFamily="18" charset="0"/>
                  <a:cs typeface="Times New Roman" panose="02020603050405020304" pitchFamily="18" charset="0"/>
                </a:rPr>
                <a:t>Tác dụng: tạo âm hưởng về một cảm xúc đau đớn đang phải cố nén lại.</a:t>
              </a:r>
              <a:endParaRPr lang="en-US" sz="2400" dirty="0">
                <a:latin typeface="Times New Roman" panose="02020603050405020304" pitchFamily="18" charset="0"/>
                <a:cs typeface="Times New Roman" panose="02020603050405020304" pitchFamily="18" charset="0"/>
              </a:endParaRPr>
            </a:p>
          </p:txBody>
        </p:sp>
      </p:grpSp>
      <p:pic>
        <p:nvPicPr>
          <p:cNvPr id="10" name="图片 25" descr="C:\Users\Administrator\Desktop\5b447c8b710ba.png5b447c8b710ba">
            <a:extLst>
              <a:ext uri="{FF2B5EF4-FFF2-40B4-BE49-F238E27FC236}">
                <a16:creationId xmlns:a16="http://schemas.microsoft.com/office/drawing/2014/main" id="{E6430B3B-DFA0-4C61-BF1C-BF4FDB4BB763}"/>
              </a:ext>
            </a:extLst>
          </p:cNvPr>
          <p:cNvPicPr>
            <a:picLocks noChangeAspect="1"/>
          </p:cNvPicPr>
          <p:nvPr/>
        </p:nvPicPr>
        <p:blipFill>
          <a:blip r:embed="rId4"/>
          <a:srcRect/>
          <a:stretch>
            <a:fillRect/>
          </a:stretch>
        </p:blipFill>
        <p:spPr>
          <a:xfrm>
            <a:off x="7054621" y="3311236"/>
            <a:ext cx="4968851" cy="3352800"/>
          </a:xfrm>
          <a:prstGeom prst="rect">
            <a:avLst/>
          </a:prstGeom>
        </p:spPr>
      </p:pic>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5" cstate="print"/>
          <a:stretch>
            <a:fillRect/>
          </a:stretch>
        </p:blipFill>
        <p:spPr>
          <a:xfrm>
            <a:off x="3095931" y="465796"/>
            <a:ext cx="2712014" cy="1878308"/>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3643208" y="1038347"/>
            <a:ext cx="2223400" cy="523099"/>
          </a:xfrm>
          <a:prstGeom prst="rect">
            <a:avLst/>
          </a:prstGeom>
          <a:noFill/>
        </p:spPr>
        <p:txBody>
          <a:bodyPr wrap="square" lIns="91413" tIns="45706" rIns="91413" bIns="45706" rtlCol="0">
            <a:spAutoFit/>
          </a:bodyPr>
          <a:lstStyle/>
          <a:p>
            <a:pPr defTabSz="914126">
              <a:defRPr/>
            </a:pPr>
            <a:r>
              <a:rPr kumimoji="1" lang="en-US" altLang="zh-CN" sz="2800" b="1" spc="300" dirty="0" err="1">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 a</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spTree>
    <p:extLst>
      <p:ext uri="{BB962C8B-B14F-4D97-AF65-F5344CB8AC3E}">
        <p14:creationId xmlns:p14="http://schemas.microsoft.com/office/powerpoint/2010/main" val="22812678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7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3"/>
                                        </p:tgtEl>
                                        <p:attrNameLst>
                                          <p:attrName>ppt_x</p:attrName>
                                          <p:attrName>ppt_y</p:attrName>
                                        </p:attrNameLst>
                                      </p:cBhvr>
                                    </p:animMotion>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50" decel="50000" fill="hold">
                                          <p:stCondLst>
                                            <p:cond delay="0"/>
                                          </p:stCondLst>
                                        </p:cTn>
                                        <p:tgtEl>
                                          <p:spTgt spid="6"/>
                                        </p:tgtEl>
                                        <p:attrNameLst>
                                          <p:attrName>ppt_x</p:attrName>
                                          <p:attrName>ppt_y</p:attrName>
                                        </p:attrNameLst>
                                      </p:cBhvr>
                                    </p:animMotion>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8756" y="531187"/>
            <a:ext cx="6375060"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a:solidFill>
                  <a:srgbClr val="C00000"/>
                </a:solidFill>
                <a:latin typeface="Times New Roman" panose="02020603050405020304" pitchFamily="18" charset="0"/>
                <a:cs typeface="Times New Roman" panose="02020603050405020304" pitchFamily="18" charset="0"/>
              </a:rPr>
              <a:t>1. Bài tập 1</a:t>
            </a:r>
            <a:endParaRPr lang="en-US" sz="3200" spc="0">
              <a:solidFill>
                <a:srgbClr val="C00000"/>
              </a:solidFill>
              <a:latin typeface="Times New Roman" panose="02020603050405020304" pitchFamily="18" charset="0"/>
              <a:cs typeface="Times New Roman" panose="02020603050405020304" pitchFamily="18" charset="0"/>
            </a:endParaRPr>
          </a:p>
        </p:txBody>
      </p:sp>
      <p:grpSp>
        <p:nvGrpSpPr>
          <p:cNvPr id="3" name="组合 6">
            <a:extLst>
              <a:ext uri="{FF2B5EF4-FFF2-40B4-BE49-F238E27FC236}">
                <a16:creationId xmlns:a16="http://schemas.microsoft.com/office/drawing/2014/main" id="{6D3C23AD-BF64-471C-82E0-625CFE7ED3A7}"/>
              </a:ext>
            </a:extLst>
          </p:cNvPr>
          <p:cNvGrpSpPr/>
          <p:nvPr/>
        </p:nvGrpSpPr>
        <p:grpSpPr>
          <a:xfrm>
            <a:off x="1" y="1473874"/>
            <a:ext cx="5943640" cy="5002420"/>
            <a:chOff x="517106" y="1389535"/>
            <a:chExt cx="6286363" cy="3265122"/>
          </a:xfrm>
        </p:grpSpPr>
        <p:pic>
          <p:nvPicPr>
            <p:cNvPr id="4"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17106" y="1389535"/>
              <a:ext cx="6286363" cy="3265122"/>
            </a:xfrm>
            <a:prstGeom prst="rect">
              <a:avLst/>
            </a:prstGeom>
          </p:spPr>
        </p:pic>
        <p:sp>
          <p:nvSpPr>
            <p:cNvPr id="5" name="文本框 5">
              <a:extLst>
                <a:ext uri="{FF2B5EF4-FFF2-40B4-BE49-F238E27FC236}">
                  <a16:creationId xmlns:a16="http://schemas.microsoft.com/office/drawing/2014/main" id="{AA7C403E-A9D2-45B3-BD6B-F87D623A6428}"/>
                </a:ext>
              </a:extLst>
            </p:cNvPr>
            <p:cNvSpPr txBox="1"/>
            <p:nvPr/>
          </p:nvSpPr>
          <p:spPr>
            <a:xfrm>
              <a:off x="1033134" y="2658468"/>
              <a:ext cx="4920176" cy="1024530"/>
            </a:xfrm>
            <a:prstGeom prst="rect">
              <a:avLst/>
            </a:prstGeom>
            <a:noFill/>
          </p:spPr>
          <p:txBody>
            <a:bodyPr vert="horz" wrap="square" rtlCol="0">
              <a:spAutoFit/>
            </a:bodyPr>
            <a:lstStyle/>
            <a:p>
              <a:r>
                <a:rPr lang="vi-VN" sz="2400" dirty="0">
                  <a:latin typeface="Times New Roman" panose="02020603050405020304" pitchFamily="18" charset="0"/>
                  <a:cs typeface="Times New Roman" panose="02020603050405020304" pitchFamily="18" charset="0"/>
                </a:rPr>
                <a:t>Biện pháp tu từ điệp thanh được tạo nên bằng cách lặp lại một loạt âm tiết có cùng loại thanh điệu là thanh bằng.</a:t>
              </a:r>
              <a:endParaRPr lang="en-US" sz="2400" dirty="0">
                <a:latin typeface="Times New Roman" panose="02020603050405020304" pitchFamily="18" charset="0"/>
                <a:cs typeface="Times New Roman" panose="02020603050405020304" pitchFamily="18" charset="0"/>
              </a:endParaRPr>
            </a:p>
          </p:txBody>
        </p:sp>
      </p:grpSp>
      <p:grpSp>
        <p:nvGrpSpPr>
          <p:cNvPr id="6" name="组合 7">
            <a:extLst>
              <a:ext uri="{FF2B5EF4-FFF2-40B4-BE49-F238E27FC236}">
                <a16:creationId xmlns:a16="http://schemas.microsoft.com/office/drawing/2014/main" id="{21722561-B711-4E5B-85F3-4F1016EE59F2}"/>
              </a:ext>
            </a:extLst>
          </p:cNvPr>
          <p:cNvGrpSpPr/>
          <p:nvPr/>
        </p:nvGrpSpPr>
        <p:grpSpPr>
          <a:xfrm>
            <a:off x="5887947" y="1"/>
            <a:ext cx="6135525" cy="4987636"/>
            <a:chOff x="820895" y="1389535"/>
            <a:chExt cx="5982574" cy="2590800"/>
          </a:xfrm>
        </p:grpSpPr>
        <p:pic>
          <p:nvPicPr>
            <p:cNvPr id="7" name="图片 8">
              <a:extLst>
                <a:ext uri="{FF2B5EF4-FFF2-40B4-BE49-F238E27FC236}">
                  <a16:creationId xmlns:a16="http://schemas.microsoft.com/office/drawing/2014/main" id="{49642380-750D-4A20-B130-E538BB543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8" name="文本框 9">
              <a:extLst>
                <a:ext uri="{FF2B5EF4-FFF2-40B4-BE49-F238E27FC236}">
                  <a16:creationId xmlns:a16="http://schemas.microsoft.com/office/drawing/2014/main" id="{2EB1F8BF-5BD3-4DFF-A5A6-BB9E5E42B1E6}"/>
                </a:ext>
              </a:extLst>
            </p:cNvPr>
            <p:cNvSpPr txBox="1"/>
            <p:nvPr/>
          </p:nvSpPr>
          <p:spPr>
            <a:xfrm>
              <a:off x="1548767" y="2557088"/>
              <a:ext cx="4191168" cy="623504"/>
            </a:xfrm>
            <a:prstGeom prst="rect">
              <a:avLst/>
            </a:prstGeom>
            <a:noFill/>
          </p:spPr>
          <p:txBody>
            <a:bodyPr vert="horz" wrap="square" rtlCol="0">
              <a:spAutoFit/>
            </a:bodyPr>
            <a:lstStyle/>
            <a:p>
              <a:r>
                <a:rPr lang="vi-VN" sz="2400" dirty="0">
                  <a:latin typeface="Times New Roman" panose="02020603050405020304" pitchFamily="18" charset="0"/>
                  <a:cs typeface="Times New Roman" panose="02020603050405020304" pitchFamily="18" charset="0"/>
                </a:rPr>
                <a:t>Tác dụng: tạo âm hưởng về một nỗi niềm (nỗi buồn) nhẹ nhàng, êm dịu.</a:t>
              </a:r>
              <a:endParaRPr lang="en-US" sz="2400" dirty="0">
                <a:latin typeface="Times New Roman" panose="02020603050405020304" pitchFamily="18" charset="0"/>
                <a:cs typeface="Times New Roman" panose="02020603050405020304" pitchFamily="18" charset="0"/>
              </a:endParaRPr>
            </a:p>
          </p:txBody>
        </p:sp>
      </p:grpSp>
      <p:pic>
        <p:nvPicPr>
          <p:cNvPr id="10" name="图片 25" descr="C:\Users\Administrator\Desktop\5b447c8b710ba.png5b447c8b710ba">
            <a:extLst>
              <a:ext uri="{FF2B5EF4-FFF2-40B4-BE49-F238E27FC236}">
                <a16:creationId xmlns:a16="http://schemas.microsoft.com/office/drawing/2014/main" id="{E6430B3B-DFA0-4C61-BF1C-BF4FDB4BB763}"/>
              </a:ext>
            </a:extLst>
          </p:cNvPr>
          <p:cNvPicPr>
            <a:picLocks noChangeAspect="1"/>
          </p:cNvPicPr>
          <p:nvPr/>
        </p:nvPicPr>
        <p:blipFill>
          <a:blip r:embed="rId4"/>
          <a:srcRect/>
          <a:stretch>
            <a:fillRect/>
          </a:stretch>
        </p:blipFill>
        <p:spPr>
          <a:xfrm>
            <a:off x="7054621" y="3311236"/>
            <a:ext cx="4968851" cy="3352800"/>
          </a:xfrm>
          <a:prstGeom prst="rect">
            <a:avLst/>
          </a:prstGeom>
        </p:spPr>
      </p:pic>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5" cstate="print"/>
          <a:stretch>
            <a:fillRect/>
          </a:stretch>
        </p:blipFill>
        <p:spPr>
          <a:xfrm>
            <a:off x="2427818" y="909170"/>
            <a:ext cx="2712014" cy="1878308"/>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2895092" y="1589318"/>
            <a:ext cx="2223400" cy="523099"/>
          </a:xfrm>
          <a:prstGeom prst="rect">
            <a:avLst/>
          </a:prstGeom>
          <a:noFill/>
        </p:spPr>
        <p:txBody>
          <a:bodyPr wrap="square" lIns="91413" tIns="45706" rIns="91413" bIns="45706" rtlCol="0">
            <a:spAutoFit/>
          </a:bodyPr>
          <a:lstStyle/>
          <a:p>
            <a:pPr defTabSz="914126">
              <a:defRPr/>
            </a:pPr>
            <a:r>
              <a:rPr kumimoji="1" lang="en-US" altLang="zh-CN" sz="2800" b="1" spc="300" dirty="0" err="1">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 b</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sp>
        <p:nvSpPr>
          <p:cNvPr id="2" name="Rectangle 1"/>
          <p:cNvSpPr/>
          <p:nvPr/>
        </p:nvSpPr>
        <p:spPr>
          <a:xfrm>
            <a:off x="3048000" y="2828836"/>
            <a:ext cx="6096000" cy="369332"/>
          </a:xfrm>
          <a:prstGeom prst="rect">
            <a:avLst/>
          </a:prstGeom>
        </p:spPr>
        <p:txBody>
          <a:bodyPr>
            <a:spAutoFit/>
          </a:bodyPr>
          <a:lstStyle/>
          <a:p>
            <a:r>
              <a:rPr lang="vi-VN"/>
              <a:t>.</a:t>
            </a:r>
            <a:endParaRPr lang="en-US"/>
          </a:p>
        </p:txBody>
      </p:sp>
    </p:spTree>
    <p:extLst>
      <p:ext uri="{BB962C8B-B14F-4D97-AF65-F5344CB8AC3E}">
        <p14:creationId xmlns:p14="http://schemas.microsoft.com/office/powerpoint/2010/main" val="7541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7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3"/>
                                        </p:tgtEl>
                                        <p:attrNameLst>
                                          <p:attrName>ppt_x</p:attrName>
                                          <p:attrName>ppt_y</p:attrName>
                                        </p:attrNameLst>
                                      </p:cBhvr>
                                    </p:animMotion>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50" decel="50000" fill="hold">
                                          <p:stCondLst>
                                            <p:cond delay="0"/>
                                          </p:stCondLst>
                                        </p:cTn>
                                        <p:tgtEl>
                                          <p:spTgt spid="6"/>
                                        </p:tgtEl>
                                        <p:attrNameLst>
                                          <p:attrName>ppt_x</p:attrName>
                                          <p:attrName>ppt_y</p:attrName>
                                        </p:attrNameLst>
                                      </p:cBhvr>
                                    </p:animMotion>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692726" y="531187"/>
            <a:ext cx="5708072"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a:solidFill>
                  <a:srgbClr val="C00000"/>
                </a:solidFill>
                <a:latin typeface="Times New Roman" panose="02020603050405020304" pitchFamily="18" charset="0"/>
                <a:cs typeface="Times New Roman" panose="02020603050405020304" pitchFamily="18" charset="0"/>
              </a:rPr>
              <a:t>1. Bài tập 1</a:t>
            </a:r>
            <a:endParaRPr lang="en-US" sz="3200" spc="0">
              <a:solidFill>
                <a:srgbClr val="C00000"/>
              </a:solidFill>
              <a:latin typeface="Times New Roman" panose="02020603050405020304" pitchFamily="18" charset="0"/>
              <a:cs typeface="Times New Roman" panose="02020603050405020304" pitchFamily="18" charset="0"/>
            </a:endParaRPr>
          </a:p>
        </p:txBody>
      </p:sp>
      <p:grpSp>
        <p:nvGrpSpPr>
          <p:cNvPr id="6" name="组合 7">
            <a:extLst>
              <a:ext uri="{FF2B5EF4-FFF2-40B4-BE49-F238E27FC236}">
                <a16:creationId xmlns:a16="http://schemas.microsoft.com/office/drawing/2014/main" id="{21722561-B711-4E5B-85F3-4F1016EE59F2}"/>
              </a:ext>
            </a:extLst>
          </p:cNvPr>
          <p:cNvGrpSpPr/>
          <p:nvPr/>
        </p:nvGrpSpPr>
        <p:grpSpPr>
          <a:xfrm>
            <a:off x="5887947" y="332509"/>
            <a:ext cx="5632433" cy="4085655"/>
            <a:chOff x="820895" y="1389535"/>
            <a:chExt cx="5982574" cy="2590800"/>
          </a:xfrm>
        </p:grpSpPr>
        <p:pic>
          <p:nvPicPr>
            <p:cNvPr id="7" name="图片 8">
              <a:extLst>
                <a:ext uri="{FF2B5EF4-FFF2-40B4-BE49-F238E27FC236}">
                  <a16:creationId xmlns:a16="http://schemas.microsoft.com/office/drawing/2014/main" id="{49642380-750D-4A20-B130-E538BB543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8" name="文本框 9">
              <a:extLst>
                <a:ext uri="{FF2B5EF4-FFF2-40B4-BE49-F238E27FC236}">
                  <a16:creationId xmlns:a16="http://schemas.microsoft.com/office/drawing/2014/main" id="{2EB1F8BF-5BD3-4DFF-A5A6-BB9E5E42B1E6}"/>
                </a:ext>
              </a:extLst>
            </p:cNvPr>
            <p:cNvSpPr txBox="1"/>
            <p:nvPr/>
          </p:nvSpPr>
          <p:spPr>
            <a:xfrm>
              <a:off x="1579822" y="1883900"/>
              <a:ext cx="4191168" cy="1463757"/>
            </a:xfrm>
            <a:prstGeom prst="rect">
              <a:avLst/>
            </a:prstGeom>
            <a:noFill/>
          </p:spPr>
          <p:txBody>
            <a:bodyPr vert="horz" wrap="square" rtlCol="0">
              <a:spAutoFit/>
            </a:bodyPr>
            <a:lstStyle/>
            <a:p>
              <a:r>
                <a:rPr lang="vi-VN" sz="2400" dirty="0">
                  <a:latin typeface="Times New Roman" panose="02020603050405020304" pitchFamily="18" charset="0"/>
                  <a:cs typeface="Times New Roman" panose="02020603050405020304" pitchFamily="18" charset="0"/>
                </a:rPr>
                <a:t>Tác dụng: tạo âm hưởng như tiếng thở phào thảnh thơi của người vừa vượt qua chặng đường gian nan, đồng thời gợi hình dung về một khung cảnh rộng mở, bình yên.</a:t>
              </a:r>
              <a:endParaRPr lang="en-US" sz="2400" dirty="0">
                <a:latin typeface="Times New Roman" panose="02020603050405020304" pitchFamily="18" charset="0"/>
                <a:cs typeface="Times New Roman" panose="02020603050405020304" pitchFamily="18" charset="0"/>
              </a:endParaRPr>
            </a:p>
          </p:txBody>
        </p:sp>
      </p:grpSp>
      <p:pic>
        <p:nvPicPr>
          <p:cNvPr id="10" name="图片 25" descr="C:\Users\Administrator\Desktop\5b447c8b710ba.png5b447c8b710ba">
            <a:extLst>
              <a:ext uri="{FF2B5EF4-FFF2-40B4-BE49-F238E27FC236}">
                <a16:creationId xmlns:a16="http://schemas.microsoft.com/office/drawing/2014/main" id="{E6430B3B-DFA0-4C61-BF1C-BF4FDB4BB763}"/>
              </a:ext>
            </a:extLst>
          </p:cNvPr>
          <p:cNvPicPr>
            <a:picLocks noChangeAspect="1"/>
          </p:cNvPicPr>
          <p:nvPr/>
        </p:nvPicPr>
        <p:blipFill>
          <a:blip r:embed="rId4"/>
          <a:srcRect/>
          <a:stretch>
            <a:fillRect/>
          </a:stretch>
        </p:blipFill>
        <p:spPr>
          <a:xfrm>
            <a:off x="7054621" y="3311236"/>
            <a:ext cx="4968851" cy="3352800"/>
          </a:xfrm>
          <a:prstGeom prst="rect">
            <a:avLst/>
          </a:prstGeom>
        </p:spPr>
      </p:pic>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5" cstate="print"/>
          <a:stretch>
            <a:fillRect/>
          </a:stretch>
        </p:blipFill>
        <p:spPr>
          <a:xfrm>
            <a:off x="2939474" y="332510"/>
            <a:ext cx="2588489" cy="1141366"/>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3354061" y="622232"/>
            <a:ext cx="1759315" cy="523192"/>
          </a:xfrm>
          <a:prstGeom prst="rect">
            <a:avLst/>
          </a:prstGeom>
          <a:noFill/>
        </p:spPr>
        <p:txBody>
          <a:bodyPr wrap="square" lIns="91413" tIns="45706" rIns="91413" bIns="45706" rtlCol="0">
            <a:spAutoFit/>
          </a:bodyPr>
          <a:lstStyle/>
          <a:p>
            <a:pPr defTabSz="914126">
              <a:defRPr/>
            </a:pPr>
            <a:r>
              <a:rPr kumimoji="1" lang="en-US" altLang="zh-CN" sz="2800" b="1" spc="30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 c</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grpSp>
        <p:nvGrpSpPr>
          <p:cNvPr id="13" name="组合 6">
            <a:extLst>
              <a:ext uri="{FF2B5EF4-FFF2-40B4-BE49-F238E27FC236}">
                <a16:creationId xmlns:a16="http://schemas.microsoft.com/office/drawing/2014/main" id="{6D3C23AD-BF64-471C-82E0-625CFE7ED3A7}"/>
              </a:ext>
            </a:extLst>
          </p:cNvPr>
          <p:cNvGrpSpPr/>
          <p:nvPr/>
        </p:nvGrpSpPr>
        <p:grpSpPr>
          <a:xfrm>
            <a:off x="359610" y="1236469"/>
            <a:ext cx="5943640" cy="5002420"/>
            <a:chOff x="641514" y="2106945"/>
            <a:chExt cx="6286363" cy="3265122"/>
          </a:xfrm>
        </p:grpSpPr>
        <p:pic>
          <p:nvPicPr>
            <p:cNvPr id="14"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641514" y="2106945"/>
              <a:ext cx="6286363" cy="3265122"/>
            </a:xfrm>
            <a:prstGeom prst="rect">
              <a:avLst/>
            </a:prstGeom>
          </p:spPr>
        </p:pic>
        <p:sp>
          <p:nvSpPr>
            <p:cNvPr id="15" name="文本框 5">
              <a:extLst>
                <a:ext uri="{FF2B5EF4-FFF2-40B4-BE49-F238E27FC236}">
                  <a16:creationId xmlns:a16="http://schemas.microsoft.com/office/drawing/2014/main" id="{AA7C403E-A9D2-45B3-BD6B-F87D623A6428}"/>
                </a:ext>
              </a:extLst>
            </p:cNvPr>
            <p:cNvSpPr txBox="1"/>
            <p:nvPr/>
          </p:nvSpPr>
          <p:spPr>
            <a:xfrm>
              <a:off x="1250008" y="3048700"/>
              <a:ext cx="4920176" cy="1506663"/>
            </a:xfrm>
            <a:prstGeom prst="rect">
              <a:avLst/>
            </a:prstGeom>
            <a:noFill/>
          </p:spPr>
          <p:txBody>
            <a:bodyPr vert="horz" wrap="square" rtlCol="0">
              <a:spAutoFit/>
            </a:bodyPr>
            <a:lstStyle/>
            <a:p>
              <a:r>
                <a:rPr lang="vi-VN" sz="2400" dirty="0">
                  <a:latin typeface="Times New Roman" panose="02020603050405020304" pitchFamily="18" charset="0"/>
                  <a:cs typeface="Times New Roman" panose="02020603050405020304" pitchFamily="18" charset="0"/>
                </a:rPr>
                <a:t>Sau 3 câu thơ dùng nhiều thanh trắc, miêu tả cảnh thiên nhiên với núi non hùng vĩ, địa hình hiểm trở, câu thơ thứ 4 sử dụng biện pháp tu từ điệp thanh với một loạt âm tiết có cùng thanh bằng.</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541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75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13"/>
                                        </p:tgtEl>
                                        <p:attrNameLst>
                                          <p:attrName>ppt_x</p:attrName>
                                          <p:attrName>ppt_y</p:attrName>
                                        </p:attrNameLst>
                                      </p:cBhvr>
                                    </p:animMotion>
                                    <p:animEffect transition="in" filter="fade">
                                      <p:cBhvr>
                                        <p:cTn id="9" dur="75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50" decel="50000" fill="hold">
                                          <p:stCondLst>
                                            <p:cond delay="0"/>
                                          </p:stCondLst>
                                        </p:cTn>
                                        <p:tgtEl>
                                          <p:spTgt spid="6"/>
                                        </p:tgtEl>
                                        <p:attrNameLst>
                                          <p:attrName>ppt_x</p:attrName>
                                          <p:attrName>ppt_y</p:attrName>
                                        </p:attrNameLst>
                                      </p:cBhvr>
                                    </p:animMotion>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8756" y="531187"/>
            <a:ext cx="6375060"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a:solidFill>
                  <a:srgbClr val="C00000"/>
                </a:solidFill>
                <a:latin typeface="Times New Roman" panose="02020603050405020304" pitchFamily="18" charset="0"/>
                <a:cs typeface="Times New Roman" panose="02020603050405020304" pitchFamily="18" charset="0"/>
              </a:rPr>
              <a:t>2.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2</a:t>
            </a:r>
            <a:endParaRPr lang="en-US" sz="3200" spc="0" dirty="0">
              <a:solidFill>
                <a:srgbClr val="C00000"/>
              </a:solidFill>
              <a:latin typeface="Times New Roman" panose="02020603050405020304" pitchFamily="18" charset="0"/>
              <a:cs typeface="Times New Roman" panose="02020603050405020304" pitchFamily="18" charset="0"/>
            </a:endParaRPr>
          </a:p>
        </p:txBody>
      </p:sp>
      <p:pic>
        <p:nvPicPr>
          <p:cNvPr id="27"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4572396" y="726142"/>
            <a:ext cx="7619604" cy="5683714"/>
          </a:xfrm>
          <a:prstGeom prst="rect">
            <a:avLst/>
          </a:prstGeom>
        </p:spPr>
      </p:pic>
      <p:sp>
        <p:nvSpPr>
          <p:cNvPr id="28" name="文本框 1">
            <a:extLst>
              <a:ext uri="{FF2B5EF4-FFF2-40B4-BE49-F238E27FC236}">
                <a16:creationId xmlns:a16="http://schemas.microsoft.com/office/drawing/2014/main" id="{4D8635F7-366C-47DF-861C-A5E8C4919810}"/>
              </a:ext>
            </a:extLst>
          </p:cNvPr>
          <p:cNvSpPr txBox="1"/>
          <p:nvPr/>
        </p:nvSpPr>
        <p:spPr>
          <a:xfrm>
            <a:off x="5867459" y="2440969"/>
            <a:ext cx="4724282" cy="954079"/>
          </a:xfrm>
          <a:prstGeom prst="rect">
            <a:avLst/>
          </a:prstGeom>
          <a:noFill/>
        </p:spPr>
        <p:txBody>
          <a:bodyPr wrap="square" lIns="91413" tIns="45706" rIns="91413" bIns="45706" rtlCol="0">
            <a:spAutoFit/>
            <a:scene3d>
              <a:camera prst="orthographicFront"/>
              <a:lightRig rig="threePt" dir="t"/>
            </a:scene3d>
            <a:sp3d contourW="12700"/>
          </a:bodyPr>
          <a:lstStyle/>
          <a:p>
            <a:pPr algn="ctr"/>
            <a:r>
              <a:rPr lang="vi-VN" sz="2800" dirty="0">
                <a:latin typeface="Times New Roman" panose="02020603050405020304" pitchFamily="18" charset="0"/>
                <a:cs typeface="Times New Roman" panose="02020603050405020304" pitchFamily="18" charset="0"/>
              </a:rPr>
              <a:t>HS thực hiện bài tập 2 trong SGK, tr. 48 (làm việc c</a:t>
            </a:r>
            <a:r>
              <a:rPr lang="en-US" sz="2800" dirty="0" err="1">
                <a:latin typeface="Times New Roman" panose="02020603050405020304" pitchFamily="18" charset="0"/>
                <a:cs typeface="Times New Roman" panose="02020603050405020304" pitchFamily="18" charset="0"/>
              </a:rPr>
              <a:t>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图片 45">
            <a:extLst>
              <a:ext uri="{FF2B5EF4-FFF2-40B4-BE49-F238E27FC236}">
                <a16:creationId xmlns:a16="http://schemas.microsoft.com/office/drawing/2014/main" id="{378F47C6-1050-4EB8-B718-7D08D5D68616}"/>
              </a:ext>
            </a:extLst>
          </p:cNvPr>
          <p:cNvPicPr>
            <a:picLocks noChangeAspect="1"/>
          </p:cNvPicPr>
          <p:nvPr/>
        </p:nvPicPr>
        <p:blipFill>
          <a:blip r:embed="rId4"/>
          <a:stretch>
            <a:fillRect/>
          </a:stretch>
        </p:blipFill>
        <p:spPr>
          <a:xfrm>
            <a:off x="192267" y="2156838"/>
            <a:ext cx="4530882" cy="3884154"/>
          </a:xfrm>
          <a:prstGeom prst="rect">
            <a:avLst/>
          </a:prstGeom>
        </p:spPr>
      </p:pic>
      <p:pic>
        <p:nvPicPr>
          <p:cNvPr id="7" name="图片 1">
            <a:extLst>
              <a:ext uri="{FF2B5EF4-FFF2-40B4-BE49-F238E27FC236}">
                <a16:creationId xmlns:a16="http://schemas.microsoft.com/office/drawing/2014/main" id="{3C494CB9-4BA9-4D98-9F4C-3C834ED517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467349" y="2590995"/>
            <a:ext cx="5400110" cy="5180399"/>
          </a:xfrm>
          <a:prstGeom prst="rect">
            <a:avLst/>
          </a:prstGeom>
        </p:spPr>
      </p:pic>
    </p:spTree>
    <p:extLst>
      <p:ext uri="{BB962C8B-B14F-4D97-AF65-F5344CB8AC3E}">
        <p14:creationId xmlns:p14="http://schemas.microsoft.com/office/powerpoint/2010/main" val="21796071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465952" y="261083"/>
            <a:ext cx="10883587" cy="950373"/>
          </a:xfrm>
          <a:prstGeom prst="rect">
            <a:avLst/>
          </a:prstGeom>
          <a:noFill/>
        </p:spPr>
        <p:txBody>
          <a:bodyPr wrap="square" lIns="87741" tIns="43871" rIns="87741" bIns="43871"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r>
              <a:rPr lang="vi-VN" dirty="0"/>
              <a:t> </a:t>
            </a:r>
            <a:r>
              <a:rPr lang="vi-VN" sz="2799" b="1" dirty="0">
                <a:solidFill>
                  <a:schemeClr val="tx1"/>
                </a:solidFill>
                <a:latin typeface="Times New Roman" panose="02020603050405020304" pitchFamily="18" charset="0"/>
                <a:ea typeface="+mn-ea"/>
                <a:cs typeface="Times New Roman" panose="02020603050405020304" pitchFamily="18" charset="0"/>
              </a:rPr>
              <a:t>Có 5 trường hợp điệp thanh theo từng nhóm âm tiết trong cùng một câu thơ</a:t>
            </a:r>
            <a:r>
              <a:rPr lang="vi-VN" dirty="0"/>
              <a:t>:</a:t>
            </a:r>
            <a:endParaRPr lang="en-US" dirty="0"/>
          </a:p>
        </p:txBody>
      </p:sp>
      <p:grpSp>
        <p:nvGrpSpPr>
          <p:cNvPr id="16" name="组合 23">
            <a:extLst>
              <a:ext uri="{FF2B5EF4-FFF2-40B4-BE49-F238E27FC236}">
                <a16:creationId xmlns:a16="http://schemas.microsoft.com/office/drawing/2014/main" id="{D7F90F2A-1635-48FF-B49B-8B1A5B98983F}"/>
              </a:ext>
            </a:extLst>
          </p:cNvPr>
          <p:cNvGrpSpPr/>
          <p:nvPr/>
        </p:nvGrpSpPr>
        <p:grpSpPr>
          <a:xfrm>
            <a:off x="458668" y="1524496"/>
            <a:ext cx="1134175" cy="1134175"/>
            <a:chOff x="744271" y="3953399"/>
            <a:chExt cx="1446216" cy="1446217"/>
          </a:xfrm>
        </p:grpSpPr>
        <p:sp>
          <p:nvSpPr>
            <p:cNvPr id="20" name="菱形 26">
              <a:extLst>
                <a:ext uri="{FF2B5EF4-FFF2-40B4-BE49-F238E27FC236}">
                  <a16:creationId xmlns:a16="http://schemas.microsoft.com/office/drawing/2014/main" id="{B853CC15-7441-4F5A-8FD0-3637AE421E5A}"/>
                </a:ext>
              </a:extLst>
            </p:cNvPr>
            <p:cNvSpPr/>
            <p:nvPr/>
          </p:nvSpPr>
          <p:spPr>
            <a:xfrm>
              <a:off x="744271" y="3953399"/>
              <a:ext cx="1446216" cy="1446217"/>
            </a:xfrm>
            <a:prstGeom prst="diamond">
              <a:avLst/>
            </a:prstGeom>
            <a:solidFill>
              <a:srgbClr val="F5FFFC"/>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9"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7">
              <a:extLst>
                <a:ext uri="{FF2B5EF4-FFF2-40B4-BE49-F238E27FC236}">
                  <a16:creationId xmlns:a16="http://schemas.microsoft.com/office/drawing/2014/main" id="{9960FF87-6BE6-4269-AEFB-5410EEAC7567}"/>
                </a:ext>
              </a:extLst>
            </p:cNvPr>
            <p:cNvSpPr/>
            <p:nvPr/>
          </p:nvSpPr>
          <p:spPr>
            <a:xfrm>
              <a:off x="1059050" y="4231288"/>
              <a:ext cx="856635" cy="87085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en-US" altLang="zh-CN" sz="3199"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01</a:t>
              </a:r>
            </a:p>
          </p:txBody>
        </p:sp>
      </p:grpSp>
      <p:sp>
        <p:nvSpPr>
          <p:cNvPr id="17" name="矩形 24">
            <a:extLst>
              <a:ext uri="{FF2B5EF4-FFF2-40B4-BE49-F238E27FC236}">
                <a16:creationId xmlns:a16="http://schemas.microsoft.com/office/drawing/2014/main" id="{8CB91219-7F7A-4D4E-B15E-7795770D4BD4}"/>
              </a:ext>
            </a:extLst>
          </p:cNvPr>
          <p:cNvSpPr/>
          <p:nvPr/>
        </p:nvSpPr>
        <p:spPr bwMode="auto">
          <a:xfrm>
            <a:off x="1654768" y="1437705"/>
            <a:ext cx="405156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dirty="0">
                <a:latin typeface="Times New Roman" panose="02020603050405020304" pitchFamily="18" charset="0"/>
                <a:cs typeface="Times New Roman" panose="02020603050405020304" pitchFamily="18" charset="0"/>
              </a:rPr>
              <a:t>Mưa hoa rụng, mưa hoa xuân rụng (bằng - bằng - trắc)</a:t>
            </a:r>
            <a:endParaRPr lang="en-US" sz="2800" dirty="0">
              <a:latin typeface="Times New Roman" panose="02020603050405020304" pitchFamily="18" charset="0"/>
              <a:cs typeface="Times New Roman" panose="02020603050405020304" pitchFamily="18" charset="0"/>
            </a:endParaRPr>
          </a:p>
        </p:txBody>
      </p:sp>
      <p:grpSp>
        <p:nvGrpSpPr>
          <p:cNvPr id="11" name="组合 29">
            <a:extLst>
              <a:ext uri="{FF2B5EF4-FFF2-40B4-BE49-F238E27FC236}">
                <a16:creationId xmlns:a16="http://schemas.microsoft.com/office/drawing/2014/main" id="{E0C4EB09-C08D-4FDB-9AAA-EDDE63405E18}"/>
              </a:ext>
            </a:extLst>
          </p:cNvPr>
          <p:cNvGrpSpPr/>
          <p:nvPr/>
        </p:nvGrpSpPr>
        <p:grpSpPr>
          <a:xfrm>
            <a:off x="458668" y="3048099"/>
            <a:ext cx="1134175" cy="1134175"/>
            <a:chOff x="744271" y="3953399"/>
            <a:chExt cx="1446216" cy="1446217"/>
          </a:xfrm>
        </p:grpSpPr>
        <p:sp>
          <p:nvSpPr>
            <p:cNvPr id="14" name="菱形 32">
              <a:extLst>
                <a:ext uri="{FF2B5EF4-FFF2-40B4-BE49-F238E27FC236}">
                  <a16:creationId xmlns:a16="http://schemas.microsoft.com/office/drawing/2014/main" id="{C3CEA616-676F-4360-B8C0-6EE0DBDAF126}"/>
                </a:ext>
              </a:extLst>
            </p:cNvPr>
            <p:cNvSpPr/>
            <p:nvPr/>
          </p:nvSpPr>
          <p:spPr>
            <a:xfrm>
              <a:off x="744271" y="3953399"/>
              <a:ext cx="1446216" cy="1446217"/>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9"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33">
              <a:extLst>
                <a:ext uri="{FF2B5EF4-FFF2-40B4-BE49-F238E27FC236}">
                  <a16:creationId xmlns:a16="http://schemas.microsoft.com/office/drawing/2014/main" id="{009C692F-5AB2-4495-9724-65DA2AC95207}"/>
                </a:ext>
              </a:extLst>
            </p:cNvPr>
            <p:cNvSpPr/>
            <p:nvPr/>
          </p:nvSpPr>
          <p:spPr>
            <a:xfrm>
              <a:off x="1059050" y="4231288"/>
              <a:ext cx="856635" cy="87085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en-US" altLang="zh-CN" sz="3199"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02</a:t>
              </a:r>
            </a:p>
          </p:txBody>
        </p:sp>
      </p:grpSp>
      <p:sp>
        <p:nvSpPr>
          <p:cNvPr id="12" name="矩形 30">
            <a:extLst>
              <a:ext uri="{FF2B5EF4-FFF2-40B4-BE49-F238E27FC236}">
                <a16:creationId xmlns:a16="http://schemas.microsoft.com/office/drawing/2014/main" id="{CF210FA1-27E4-4CD0-B0E0-48C760AE561E}"/>
              </a:ext>
            </a:extLst>
          </p:cNvPr>
          <p:cNvSpPr/>
          <p:nvPr/>
        </p:nvSpPr>
        <p:spPr bwMode="auto">
          <a:xfrm>
            <a:off x="1587806" y="2911368"/>
            <a:ext cx="3825510" cy="15983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vi-VN" sz="2800" dirty="0">
                <a:latin typeface="Times New Roman" panose="02020603050405020304" pitchFamily="18" charset="0"/>
                <a:cs typeface="Times New Roman" panose="02020603050405020304" pitchFamily="18" charset="0"/>
              </a:rPr>
              <a:t>Mưa xuống lầu, mưa xuống thềm lan (bằng - trắc - bằng)</a:t>
            </a:r>
            <a:endParaRPr lang="zh-CN" altLang="en-US" sz="2800" dirty="0">
              <a:latin typeface="Times New Roman" panose="02020603050405020304" pitchFamily="18" charset="0"/>
              <a:cs typeface="Times New Roman" panose="02020603050405020304" pitchFamily="18" charset="0"/>
              <a:sym typeface="微软雅黑" panose="020B0503020204020204" pitchFamily="34" charset="-122"/>
            </a:endParaRPr>
          </a:p>
        </p:txBody>
      </p:sp>
      <p:grpSp>
        <p:nvGrpSpPr>
          <p:cNvPr id="29" name="组合 23">
            <a:extLst>
              <a:ext uri="{FF2B5EF4-FFF2-40B4-BE49-F238E27FC236}">
                <a16:creationId xmlns:a16="http://schemas.microsoft.com/office/drawing/2014/main" id="{DAFD53E7-DB68-41D1-8B5D-6A9AFE19728C}"/>
              </a:ext>
            </a:extLst>
          </p:cNvPr>
          <p:cNvGrpSpPr/>
          <p:nvPr/>
        </p:nvGrpSpPr>
        <p:grpSpPr>
          <a:xfrm>
            <a:off x="6553081" y="1219775"/>
            <a:ext cx="1134175" cy="1134175"/>
            <a:chOff x="744271" y="3953399"/>
            <a:chExt cx="1446216" cy="1446217"/>
          </a:xfrm>
        </p:grpSpPr>
        <p:sp>
          <p:nvSpPr>
            <p:cNvPr id="32" name="菱形 26">
              <a:extLst>
                <a:ext uri="{FF2B5EF4-FFF2-40B4-BE49-F238E27FC236}">
                  <a16:creationId xmlns:a16="http://schemas.microsoft.com/office/drawing/2014/main" id="{F2CBC48F-1245-4173-90FE-BC10450C61D0}"/>
                </a:ext>
              </a:extLst>
            </p:cNvPr>
            <p:cNvSpPr/>
            <p:nvPr/>
          </p:nvSpPr>
          <p:spPr>
            <a:xfrm>
              <a:off x="744271" y="3953399"/>
              <a:ext cx="1446216" cy="1446217"/>
            </a:xfrm>
            <a:prstGeom prst="diamond">
              <a:avLst/>
            </a:prstGeom>
            <a:solidFill>
              <a:srgbClr val="F5FFFC"/>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9"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矩形 27">
              <a:extLst>
                <a:ext uri="{FF2B5EF4-FFF2-40B4-BE49-F238E27FC236}">
                  <a16:creationId xmlns:a16="http://schemas.microsoft.com/office/drawing/2014/main" id="{0066C179-0769-4477-B4E4-3075B45156F1}"/>
                </a:ext>
              </a:extLst>
            </p:cNvPr>
            <p:cNvSpPr/>
            <p:nvPr/>
          </p:nvSpPr>
          <p:spPr>
            <a:xfrm>
              <a:off x="1059050" y="4231287"/>
              <a:ext cx="856858" cy="80543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en-US" altLang="zh-CN" sz="3199"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04</a:t>
              </a:r>
            </a:p>
          </p:txBody>
        </p:sp>
      </p:grpSp>
      <p:sp>
        <p:nvSpPr>
          <p:cNvPr id="30" name="矩形 24">
            <a:extLst>
              <a:ext uri="{FF2B5EF4-FFF2-40B4-BE49-F238E27FC236}">
                <a16:creationId xmlns:a16="http://schemas.microsoft.com/office/drawing/2014/main" id="{4B31DFC7-6A8D-49E4-B50B-E214D92B4126}"/>
              </a:ext>
            </a:extLst>
          </p:cNvPr>
          <p:cNvSpPr/>
          <p:nvPr/>
        </p:nvSpPr>
        <p:spPr bwMode="auto">
          <a:xfrm>
            <a:off x="7735119" y="1091915"/>
            <a:ext cx="405156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Times New Roman" panose="02020603050405020304" pitchFamily="18" charset="0"/>
                <a:cs typeface="Times New Roman" panose="02020603050405020304" pitchFamily="18" charset="0"/>
              </a:rPr>
              <a:t>Đầm mưa xuống, nẻo đồi mưa xuống (bằng - bằng - trắc)</a:t>
            </a:r>
            <a:endParaRPr lang="en-US" sz="2800" dirty="0">
              <a:latin typeface="Times New Roman" panose="02020603050405020304" pitchFamily="18" charset="0"/>
              <a:cs typeface="Times New Roman" panose="02020603050405020304" pitchFamily="18" charset="0"/>
            </a:endParaRPr>
          </a:p>
        </p:txBody>
      </p:sp>
      <p:grpSp>
        <p:nvGrpSpPr>
          <p:cNvPr id="35" name="组合 29">
            <a:extLst>
              <a:ext uri="{FF2B5EF4-FFF2-40B4-BE49-F238E27FC236}">
                <a16:creationId xmlns:a16="http://schemas.microsoft.com/office/drawing/2014/main" id="{A626C267-95FD-4C61-AF29-A098DC77040D}"/>
              </a:ext>
            </a:extLst>
          </p:cNvPr>
          <p:cNvGrpSpPr/>
          <p:nvPr/>
        </p:nvGrpSpPr>
        <p:grpSpPr>
          <a:xfrm>
            <a:off x="6609999" y="2473333"/>
            <a:ext cx="1134175" cy="1134175"/>
            <a:chOff x="744271" y="3953399"/>
            <a:chExt cx="1446216" cy="1446217"/>
          </a:xfrm>
        </p:grpSpPr>
        <p:sp>
          <p:nvSpPr>
            <p:cNvPr id="38" name="菱形 32">
              <a:extLst>
                <a:ext uri="{FF2B5EF4-FFF2-40B4-BE49-F238E27FC236}">
                  <a16:creationId xmlns:a16="http://schemas.microsoft.com/office/drawing/2014/main" id="{7C0959D2-317F-4DAB-9879-520B4D5A1339}"/>
                </a:ext>
              </a:extLst>
            </p:cNvPr>
            <p:cNvSpPr/>
            <p:nvPr/>
          </p:nvSpPr>
          <p:spPr>
            <a:xfrm>
              <a:off x="744271" y="3953399"/>
              <a:ext cx="1446216" cy="1446217"/>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9"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矩形 33">
              <a:extLst>
                <a:ext uri="{FF2B5EF4-FFF2-40B4-BE49-F238E27FC236}">
                  <a16:creationId xmlns:a16="http://schemas.microsoft.com/office/drawing/2014/main" id="{A544685F-D4DB-4F98-AEAF-03FCDB18D4DD}"/>
                </a:ext>
              </a:extLst>
            </p:cNvPr>
            <p:cNvSpPr/>
            <p:nvPr/>
          </p:nvSpPr>
          <p:spPr>
            <a:xfrm>
              <a:off x="1059050" y="4231287"/>
              <a:ext cx="856858" cy="80543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en-US" altLang="zh-CN" sz="3199"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05</a:t>
              </a:r>
            </a:p>
          </p:txBody>
        </p:sp>
      </p:grpSp>
      <p:sp>
        <p:nvSpPr>
          <p:cNvPr id="36" name="矩形 30">
            <a:extLst>
              <a:ext uri="{FF2B5EF4-FFF2-40B4-BE49-F238E27FC236}">
                <a16:creationId xmlns:a16="http://schemas.microsoft.com/office/drawing/2014/main" id="{87051253-0CCC-47F5-9234-471AD769331B}"/>
              </a:ext>
            </a:extLst>
          </p:cNvPr>
          <p:cNvSpPr/>
          <p:nvPr/>
        </p:nvSpPr>
        <p:spPr bwMode="auto">
          <a:xfrm>
            <a:off x="6031345" y="3640747"/>
            <a:ext cx="5911273" cy="31085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Times New Roman" panose="02020603050405020304" pitchFamily="18" charset="0"/>
                <a:cs typeface="Times New Roman" panose="02020603050405020304" pitchFamily="18" charset="0"/>
              </a:rPr>
              <a:t>Sự lặp lại thanh điệu theo từng nhóm âm tiết tạo nên tính nhạc cho câu thơ, đồng thời giúp người đọc cảm nhận được sự vật đang ở trong một trạng thái, một xu thế không thay đổi (những giọt mưa đang rơi mau ở khắp chốn/ bóng chiều buông xuống).</a:t>
            </a:r>
            <a:endParaRPr lang="en-US" sz="2800" dirty="0">
              <a:latin typeface="Times New Roman" panose="02020603050405020304" pitchFamily="18" charset="0"/>
              <a:cs typeface="Times New Roman" panose="02020603050405020304" pitchFamily="18" charset="0"/>
            </a:endParaRPr>
          </a:p>
        </p:txBody>
      </p:sp>
      <p:grpSp>
        <p:nvGrpSpPr>
          <p:cNvPr id="41" name="组合 29">
            <a:extLst>
              <a:ext uri="{FF2B5EF4-FFF2-40B4-BE49-F238E27FC236}">
                <a16:creationId xmlns:a16="http://schemas.microsoft.com/office/drawing/2014/main" id="{0999CA38-8F2F-4861-9A29-863AC53B55E2}"/>
              </a:ext>
            </a:extLst>
          </p:cNvPr>
          <p:cNvGrpSpPr/>
          <p:nvPr/>
        </p:nvGrpSpPr>
        <p:grpSpPr>
          <a:xfrm>
            <a:off x="350982" y="4963563"/>
            <a:ext cx="1326570" cy="1275575"/>
            <a:chOff x="744271" y="3953399"/>
            <a:chExt cx="1446216" cy="1446217"/>
          </a:xfrm>
        </p:grpSpPr>
        <p:sp>
          <p:nvSpPr>
            <p:cNvPr id="44" name="菱形 32">
              <a:extLst>
                <a:ext uri="{FF2B5EF4-FFF2-40B4-BE49-F238E27FC236}">
                  <a16:creationId xmlns:a16="http://schemas.microsoft.com/office/drawing/2014/main" id="{817E51BE-2203-4B82-96B0-5484E6B88973}"/>
                </a:ext>
              </a:extLst>
            </p:cNvPr>
            <p:cNvSpPr/>
            <p:nvPr/>
          </p:nvSpPr>
          <p:spPr>
            <a:xfrm>
              <a:off x="744271" y="3953399"/>
              <a:ext cx="1446216" cy="1446217"/>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9"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33">
              <a:extLst>
                <a:ext uri="{FF2B5EF4-FFF2-40B4-BE49-F238E27FC236}">
                  <a16:creationId xmlns:a16="http://schemas.microsoft.com/office/drawing/2014/main" id="{69088339-864E-439C-AFDB-14730D3900D7}"/>
                </a:ext>
              </a:extLst>
            </p:cNvPr>
            <p:cNvSpPr/>
            <p:nvPr/>
          </p:nvSpPr>
          <p:spPr>
            <a:xfrm>
              <a:off x="1059050" y="4231288"/>
              <a:ext cx="732586" cy="716148"/>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en-US" altLang="zh-CN" sz="3199"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03</a:t>
              </a:r>
            </a:p>
          </p:txBody>
        </p:sp>
      </p:grpSp>
      <p:sp>
        <p:nvSpPr>
          <p:cNvPr id="42" name="矩形 30">
            <a:extLst>
              <a:ext uri="{FF2B5EF4-FFF2-40B4-BE49-F238E27FC236}">
                <a16:creationId xmlns:a16="http://schemas.microsoft.com/office/drawing/2014/main" id="{A6AD87E0-7FB5-424C-B8BA-574E6657C5E4}"/>
              </a:ext>
            </a:extLst>
          </p:cNvPr>
          <p:cNvSpPr/>
          <p:nvPr/>
        </p:nvSpPr>
        <p:spPr bwMode="auto">
          <a:xfrm>
            <a:off x="1700048" y="4900398"/>
            <a:ext cx="382551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Times New Roman" panose="02020603050405020304" pitchFamily="18" charset="0"/>
                <a:cs typeface="Times New Roman" panose="02020603050405020304" pitchFamily="18" charset="0"/>
              </a:rPr>
              <a:t>Lầu mưa xuống, thềm lan mưa xuống (bằng - bằng - trắc)</a:t>
            </a:r>
            <a:endParaRPr lang="en-US" sz="2800" dirty="0">
              <a:latin typeface="Times New Roman" panose="02020603050405020304" pitchFamily="18" charset="0"/>
              <a:cs typeface="Times New Roman" panose="02020603050405020304" pitchFamily="18" charset="0"/>
            </a:endParaRPr>
          </a:p>
        </p:txBody>
      </p:sp>
      <p:pic>
        <p:nvPicPr>
          <p:cNvPr id="47" name="图片 17" descr="5bd91a5abcaf2">
            <a:extLst>
              <a:ext uri="{FF2B5EF4-FFF2-40B4-BE49-F238E27FC236}">
                <a16:creationId xmlns:a16="http://schemas.microsoft.com/office/drawing/2014/main" id="{D806B5C8-8245-42AD-8378-76E73D7AF0D7}"/>
              </a:ext>
            </a:extLst>
          </p:cNvPr>
          <p:cNvPicPr>
            <a:picLocks noChangeAspect="1"/>
          </p:cNvPicPr>
          <p:nvPr/>
        </p:nvPicPr>
        <p:blipFill>
          <a:blip r:embed="rId3" cstate="print"/>
          <a:stretch>
            <a:fillRect/>
          </a:stretch>
        </p:blipFill>
        <p:spPr>
          <a:xfrm>
            <a:off x="5058529" y="3168072"/>
            <a:ext cx="1054146" cy="3388209"/>
          </a:xfrm>
          <a:prstGeom prst="rect">
            <a:avLst/>
          </a:prstGeom>
        </p:spPr>
      </p:pic>
      <p:pic>
        <p:nvPicPr>
          <p:cNvPr id="50" name="图片 4">
            <a:extLst>
              <a:ext uri="{FF2B5EF4-FFF2-40B4-BE49-F238E27FC236}">
                <a16:creationId xmlns:a16="http://schemas.microsoft.com/office/drawing/2014/main" id="{5F82A81B-02A5-4EEE-9C0D-EE09B2DB4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7096318" y="6010964"/>
            <a:ext cx="647856" cy="545318"/>
          </a:xfrm>
          <a:prstGeom prst="rect">
            <a:avLst/>
          </a:prstGeom>
        </p:spPr>
      </p:pic>
      <p:sp>
        <p:nvSpPr>
          <p:cNvPr id="31" name="矩形 30">
            <a:extLst>
              <a:ext uri="{FF2B5EF4-FFF2-40B4-BE49-F238E27FC236}">
                <a16:creationId xmlns:a16="http://schemas.microsoft.com/office/drawing/2014/main" id="{87051253-0CCC-47F5-9234-471AD769331B}"/>
              </a:ext>
            </a:extLst>
          </p:cNvPr>
          <p:cNvSpPr/>
          <p:nvPr/>
        </p:nvSpPr>
        <p:spPr bwMode="auto">
          <a:xfrm>
            <a:off x="7792037" y="2379335"/>
            <a:ext cx="382551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Times New Roman" panose="02020603050405020304" pitchFamily="18" charset="0"/>
                <a:cs typeface="Times New Roman" panose="02020603050405020304" pitchFamily="18" charset="0"/>
              </a:rPr>
              <a:t>Bóng dương tà ... rụng bóng tà dương (trắc - bằng - bằng)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1209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30" grpId="0"/>
      <p:bldP spid="36" grpId="0"/>
      <p:bldP spid="42"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8756" y="531187"/>
            <a:ext cx="6375060"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a:solidFill>
                  <a:srgbClr val="C00000"/>
                </a:solidFill>
                <a:latin typeface="Times New Roman" panose="02020603050405020304" pitchFamily="18" charset="0"/>
                <a:cs typeface="Times New Roman" panose="02020603050405020304" pitchFamily="18" charset="0"/>
              </a:rPr>
              <a:t>3.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3</a:t>
            </a:r>
            <a:endParaRPr lang="en-US" sz="3200" spc="0" dirty="0">
              <a:solidFill>
                <a:srgbClr val="C00000"/>
              </a:solidFill>
              <a:latin typeface="Times New Roman" panose="02020603050405020304" pitchFamily="18" charset="0"/>
              <a:cs typeface="Times New Roman" panose="02020603050405020304" pitchFamily="18" charset="0"/>
            </a:endParaRPr>
          </a:p>
        </p:txBody>
      </p:sp>
      <p:pic>
        <p:nvPicPr>
          <p:cNvPr id="27"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4572396" y="726142"/>
            <a:ext cx="7619604" cy="5683714"/>
          </a:xfrm>
          <a:prstGeom prst="rect">
            <a:avLst/>
          </a:prstGeom>
        </p:spPr>
      </p:pic>
      <p:sp>
        <p:nvSpPr>
          <p:cNvPr id="28" name="文本框 1">
            <a:extLst>
              <a:ext uri="{FF2B5EF4-FFF2-40B4-BE49-F238E27FC236}">
                <a16:creationId xmlns:a16="http://schemas.microsoft.com/office/drawing/2014/main" id="{4D8635F7-366C-47DF-861C-A5E8C4919810}"/>
              </a:ext>
            </a:extLst>
          </p:cNvPr>
          <p:cNvSpPr txBox="1"/>
          <p:nvPr/>
        </p:nvSpPr>
        <p:spPr>
          <a:xfrm>
            <a:off x="5867459" y="2440969"/>
            <a:ext cx="4724282" cy="1569632"/>
          </a:xfrm>
          <a:prstGeom prst="rect">
            <a:avLst/>
          </a:prstGeom>
          <a:noFill/>
        </p:spPr>
        <p:txBody>
          <a:bodyPr wrap="square" lIns="91413" tIns="45706" rIns="91413" bIns="45706" rtlCol="0">
            <a:spAutoFit/>
            <a:scene3d>
              <a:camera prst="orthographicFront"/>
              <a:lightRig rig="threePt" dir="t"/>
            </a:scene3d>
            <a:sp3d contourW="12700"/>
          </a:bodyPr>
          <a:lstStyle/>
          <a:p>
            <a:pPr algn="ctr"/>
            <a:r>
              <a:rPr lang="vi-VN" sz="3200" b="1" dirty="0">
                <a:solidFill>
                  <a:srgbClr val="C00000"/>
                </a:solidFill>
                <a:latin typeface="Times New Roman" panose="02020603050405020304" pitchFamily="18" charset="0"/>
                <a:ea typeface="字魂17号-萌趣果冻体" pitchFamily="2" charset="-122"/>
                <a:cs typeface="Times New Roman" panose="02020603050405020304" pitchFamily="18" charset="0"/>
              </a:rPr>
              <a:t>HS thực hiện bài tập 3 trong SGK, tr. 48 (làm việc theo nhóm).</a:t>
            </a:r>
            <a:endParaRPr lang="en-US" sz="3200" b="1" dirty="0">
              <a:solidFill>
                <a:srgbClr val="C00000"/>
              </a:solidFill>
              <a:latin typeface="Times New Roman" panose="02020603050405020304" pitchFamily="18" charset="0"/>
              <a:ea typeface="字魂17号-萌趣果冻体" pitchFamily="2" charset="-122"/>
              <a:cs typeface="Times New Roman" panose="02020603050405020304" pitchFamily="18" charset="0"/>
            </a:endParaRPr>
          </a:p>
        </p:txBody>
      </p:sp>
      <p:pic>
        <p:nvPicPr>
          <p:cNvPr id="6" name="图片 45">
            <a:extLst>
              <a:ext uri="{FF2B5EF4-FFF2-40B4-BE49-F238E27FC236}">
                <a16:creationId xmlns:a16="http://schemas.microsoft.com/office/drawing/2014/main" id="{378F47C6-1050-4EB8-B718-7D08D5D68616}"/>
              </a:ext>
            </a:extLst>
          </p:cNvPr>
          <p:cNvPicPr>
            <a:picLocks noChangeAspect="1"/>
          </p:cNvPicPr>
          <p:nvPr/>
        </p:nvPicPr>
        <p:blipFill>
          <a:blip r:embed="rId4"/>
          <a:stretch>
            <a:fillRect/>
          </a:stretch>
        </p:blipFill>
        <p:spPr>
          <a:xfrm>
            <a:off x="192267" y="2156838"/>
            <a:ext cx="4530882" cy="3884154"/>
          </a:xfrm>
          <a:prstGeom prst="rect">
            <a:avLst/>
          </a:prstGeom>
        </p:spPr>
      </p:pic>
      <p:pic>
        <p:nvPicPr>
          <p:cNvPr id="7" name="图片 1">
            <a:extLst>
              <a:ext uri="{FF2B5EF4-FFF2-40B4-BE49-F238E27FC236}">
                <a16:creationId xmlns:a16="http://schemas.microsoft.com/office/drawing/2014/main" id="{3C494CB9-4BA9-4D98-9F4C-3C834ED517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467349" y="2590995"/>
            <a:ext cx="5400110" cy="5180399"/>
          </a:xfrm>
          <a:prstGeom prst="rect">
            <a:avLst/>
          </a:prstGeom>
        </p:spPr>
      </p:pic>
    </p:spTree>
    <p:extLst>
      <p:ext uri="{BB962C8B-B14F-4D97-AF65-F5344CB8AC3E}">
        <p14:creationId xmlns:p14="http://schemas.microsoft.com/office/powerpoint/2010/main" val="11363250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692726" y="531187"/>
            <a:ext cx="5708072"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a:solidFill>
                  <a:srgbClr val="C00000"/>
                </a:solidFill>
                <a:latin typeface="Times New Roman" panose="02020603050405020304" pitchFamily="18" charset="0"/>
                <a:cs typeface="Times New Roman" panose="02020603050405020304" pitchFamily="18" charset="0"/>
              </a:rPr>
              <a:t>3.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3</a:t>
            </a:r>
            <a:endParaRPr lang="en-US" sz="3200" spc="0" dirty="0">
              <a:solidFill>
                <a:srgbClr val="C00000"/>
              </a:solidFill>
              <a:latin typeface="Times New Roman" panose="02020603050405020304" pitchFamily="18" charset="0"/>
              <a:cs typeface="Times New Roman" panose="02020603050405020304" pitchFamily="18" charset="0"/>
            </a:endParaRPr>
          </a:p>
        </p:txBody>
      </p:sp>
      <p:sp>
        <p:nvSpPr>
          <p:cNvPr id="8" name="文本框 9">
            <a:extLst>
              <a:ext uri="{FF2B5EF4-FFF2-40B4-BE49-F238E27FC236}">
                <a16:creationId xmlns:a16="http://schemas.microsoft.com/office/drawing/2014/main" id="{2EB1F8BF-5BD3-4DFF-A5A6-BB9E5E42B1E6}"/>
              </a:ext>
            </a:extLst>
          </p:cNvPr>
          <p:cNvSpPr txBox="1"/>
          <p:nvPr/>
        </p:nvSpPr>
        <p:spPr>
          <a:xfrm>
            <a:off x="6602455" y="1112116"/>
            <a:ext cx="5270889" cy="4031873"/>
          </a:xfrm>
          <a:prstGeom prst="rect">
            <a:avLst/>
          </a:prstGeom>
          <a:noFill/>
        </p:spPr>
        <p:txBody>
          <a:bodyPr vert="horz" wrap="square" rtlCol="0">
            <a:spAutoFit/>
          </a:bodyPr>
          <a:lstStyle/>
          <a:p>
            <a:r>
              <a:rPr lang="vi-VN" sz="3200" dirty="0">
                <a:latin typeface="Times New Roman" panose="02020603050405020304" pitchFamily="18" charset="0"/>
                <a:cs typeface="Times New Roman" panose="02020603050405020304" pitchFamily="18" charset="0"/>
              </a:rPr>
              <a:t>Vần ương ngân dài, lặp lại ở hình ảnh “bóng dương” và “khách tha hương” không chỉ tạo nên cảm nhận về một nỗi khắc khoải, day dứt mà còn gây ấn tượng về sự đồng điệu giữa cảnh vật (bóng dương) và con người (khách tha hương).</a:t>
            </a:r>
            <a:endParaRPr lang="en-US" sz="3200" dirty="0">
              <a:latin typeface="Times New Roman" panose="02020603050405020304" pitchFamily="18" charset="0"/>
              <a:cs typeface="Times New Roman" panose="02020603050405020304" pitchFamily="18" charset="0"/>
            </a:endParaRPr>
          </a:p>
        </p:txBody>
      </p:sp>
      <p:grpSp>
        <p:nvGrpSpPr>
          <p:cNvPr id="6" name="组合 6">
            <a:extLst>
              <a:ext uri="{FF2B5EF4-FFF2-40B4-BE49-F238E27FC236}">
                <a16:creationId xmlns:a16="http://schemas.microsoft.com/office/drawing/2014/main" id="{6D3C23AD-BF64-471C-82E0-625CFE7ED3A7}"/>
              </a:ext>
            </a:extLst>
          </p:cNvPr>
          <p:cNvGrpSpPr/>
          <p:nvPr/>
        </p:nvGrpSpPr>
        <p:grpSpPr>
          <a:xfrm>
            <a:off x="139338" y="905689"/>
            <a:ext cx="6792685" cy="6583680"/>
            <a:chOff x="517106" y="1389535"/>
            <a:chExt cx="6286363" cy="3265122"/>
          </a:xfrm>
        </p:grpSpPr>
        <p:pic>
          <p:nvPicPr>
            <p:cNvPr id="7"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17106" y="1389535"/>
              <a:ext cx="6286363" cy="3265122"/>
            </a:xfrm>
            <a:prstGeom prst="rect">
              <a:avLst/>
            </a:prstGeom>
          </p:spPr>
        </p:pic>
        <p:sp>
          <p:nvSpPr>
            <p:cNvPr id="9" name="文本框 5">
              <a:extLst>
                <a:ext uri="{FF2B5EF4-FFF2-40B4-BE49-F238E27FC236}">
                  <a16:creationId xmlns:a16="http://schemas.microsoft.com/office/drawing/2014/main" id="{AA7C403E-A9D2-45B3-BD6B-F87D623A6428}"/>
                </a:ext>
              </a:extLst>
            </p:cNvPr>
            <p:cNvSpPr txBox="1"/>
            <p:nvPr/>
          </p:nvSpPr>
          <p:spPr>
            <a:xfrm>
              <a:off x="1186940" y="2180837"/>
              <a:ext cx="4946694" cy="1784891"/>
            </a:xfrm>
            <a:prstGeom prst="rect">
              <a:avLst/>
            </a:prstGeom>
            <a:noFill/>
          </p:spPr>
          <p:txBody>
            <a:bodyPr vert="horz" wrap="square" rtlCol="0">
              <a:spAutoFit/>
            </a:bodyPr>
            <a:lstStyle/>
            <a:p>
              <a:r>
                <a:rPr lang="vi-VN" sz="2800" dirty="0">
                  <a:latin typeface="Times New Roman" panose="02020603050405020304" pitchFamily="18" charset="0"/>
                  <a:cs typeface="Times New Roman" panose="02020603050405020304" pitchFamily="18" charset="0"/>
                </a:rPr>
                <a:t>Trong đoạn thơ, vần ương xuất hiện 3 lần: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Rơi hoa hết mưa còn rả rích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Càng mưa rơi càng tịch bóng </a:t>
              </a:r>
              <a:r>
                <a:rPr lang="vi-VN" sz="2800" b="1" dirty="0">
                  <a:latin typeface="Times New Roman" panose="02020603050405020304" pitchFamily="18" charset="0"/>
                  <a:cs typeface="Times New Roman" panose="02020603050405020304" pitchFamily="18" charset="0"/>
                </a:rPr>
                <a:t>dương</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Bóng </a:t>
              </a:r>
              <a:r>
                <a:rPr lang="vi-VN" sz="2800" b="1" dirty="0">
                  <a:latin typeface="Times New Roman" panose="02020603050405020304" pitchFamily="18" charset="0"/>
                  <a:cs typeface="Times New Roman" panose="02020603050405020304" pitchFamily="18" charset="0"/>
                </a:rPr>
                <a:t>dương </a:t>
              </a:r>
              <a:r>
                <a:rPr lang="vi-VN" sz="2800" dirty="0">
                  <a:latin typeface="Times New Roman" panose="02020603050405020304" pitchFamily="18" charset="0"/>
                  <a:cs typeface="Times New Roman" panose="02020603050405020304" pitchFamily="18" charset="0"/>
                </a:rPr>
                <a:t>với khách tha </a:t>
              </a:r>
              <a:r>
                <a:rPr lang="vi-VN" sz="2800" b="1" dirty="0">
                  <a:latin typeface="Times New Roman" panose="02020603050405020304" pitchFamily="18" charset="0"/>
                  <a:cs typeface="Times New Roman" panose="02020603050405020304" pitchFamily="18" charset="0"/>
                </a:rPr>
                <a:t>hương</a:t>
              </a:r>
              <a:r>
                <a:rPr lang="vi-VN" sz="2800" dirty="0">
                  <a:latin typeface="Times New Roman" panose="02020603050405020304" pitchFamily="18" charset="0"/>
                  <a:cs typeface="Times New Roman" panose="02020603050405020304" pitchFamily="18" charset="0"/>
                </a:rPr>
                <a:t> Mưa trong ý khách muôn hàng lệ rơi.</a:t>
              </a:r>
              <a:endParaRPr lang="en-US" sz="2800" dirty="0">
                <a:latin typeface="Times New Roman" panose="02020603050405020304" pitchFamily="18" charset="0"/>
                <a:cs typeface="Times New Roman" panose="02020603050405020304" pitchFamily="18" charset="0"/>
              </a:endParaRPr>
            </a:p>
          </p:txBody>
        </p:sp>
      </p:grpSp>
      <p:pic>
        <p:nvPicPr>
          <p:cNvPr id="13" name="图片 20">
            <a:extLst>
              <a:ext uri="{FF2B5EF4-FFF2-40B4-BE49-F238E27FC236}">
                <a16:creationId xmlns:a16="http://schemas.microsoft.com/office/drawing/2014/main" id="{44707417-C114-42E9-A862-AA3E6E558D21}"/>
              </a:ext>
            </a:extLst>
          </p:cNvPr>
          <p:cNvPicPr>
            <a:picLocks noChangeAspect="1"/>
          </p:cNvPicPr>
          <p:nvPr/>
        </p:nvPicPr>
        <p:blipFill>
          <a:blip r:embed="rId4" cstate="print"/>
          <a:stretch>
            <a:fillRect/>
          </a:stretch>
        </p:blipFill>
        <p:spPr>
          <a:xfrm>
            <a:off x="3188340" y="285579"/>
            <a:ext cx="2712014" cy="1878308"/>
          </a:xfrm>
          <a:prstGeom prst="rect">
            <a:avLst/>
          </a:prstGeom>
        </p:spPr>
      </p:pic>
      <p:sp>
        <p:nvSpPr>
          <p:cNvPr id="14" name="文本框 21">
            <a:extLst>
              <a:ext uri="{FF2B5EF4-FFF2-40B4-BE49-F238E27FC236}">
                <a16:creationId xmlns:a16="http://schemas.microsoft.com/office/drawing/2014/main" id="{068E37A3-CEAB-4B98-A937-139546E744B4}"/>
              </a:ext>
            </a:extLst>
          </p:cNvPr>
          <p:cNvSpPr txBox="1"/>
          <p:nvPr/>
        </p:nvSpPr>
        <p:spPr>
          <a:xfrm rot="21237856">
            <a:off x="3655614" y="937094"/>
            <a:ext cx="2223400" cy="523099"/>
          </a:xfrm>
          <a:prstGeom prst="rect">
            <a:avLst/>
          </a:prstGeom>
          <a:noFill/>
        </p:spPr>
        <p:txBody>
          <a:bodyPr wrap="square" lIns="91413" tIns="45706" rIns="91413" bIns="45706" rtlCol="0">
            <a:spAutoFit/>
          </a:bodyPr>
          <a:lstStyle/>
          <a:p>
            <a:pPr defTabSz="914126">
              <a:defRPr/>
            </a:pPr>
            <a:r>
              <a:rPr kumimoji="1" lang="en-US" altLang="zh-CN" sz="2800" b="1" spc="300" dirty="0" err="1">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 a</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spTree>
    <p:extLst>
      <p:ext uri="{BB962C8B-B14F-4D97-AF65-F5344CB8AC3E}">
        <p14:creationId xmlns:p14="http://schemas.microsoft.com/office/powerpoint/2010/main" val="15673335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6"/>
                                        </p:tgtEl>
                                        <p:attrNameLst>
                                          <p:attrName>ppt_x</p:attrName>
                                          <p:attrName>ppt_y</p:attrName>
                                        </p:attrNameLst>
                                      </p:cBhvr>
                                    </p:animMotion>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508000" y="386777"/>
            <a:ext cx="3873917" cy="581037"/>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a:solidFill>
                  <a:srgbClr val="C00000"/>
                </a:solidFill>
                <a:latin typeface="Times New Roman" panose="02020603050405020304" pitchFamily="18" charset="0"/>
                <a:cs typeface="Times New Roman" panose="02020603050405020304" pitchFamily="18" charset="0"/>
              </a:rPr>
              <a:t>3.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3</a:t>
            </a:r>
            <a:endParaRPr lang="en-US" sz="3200" spc="0" dirty="0">
              <a:solidFill>
                <a:srgbClr val="C00000"/>
              </a:solidFill>
              <a:latin typeface="Times New Roman" panose="02020603050405020304" pitchFamily="18" charset="0"/>
              <a:cs typeface="Times New Roman" panose="02020603050405020304" pitchFamily="18" charset="0"/>
            </a:endParaRPr>
          </a:p>
        </p:txBody>
      </p:sp>
      <p:grpSp>
        <p:nvGrpSpPr>
          <p:cNvPr id="3" name="组合 6">
            <a:extLst>
              <a:ext uri="{FF2B5EF4-FFF2-40B4-BE49-F238E27FC236}">
                <a16:creationId xmlns:a16="http://schemas.microsoft.com/office/drawing/2014/main" id="{6D3C23AD-BF64-471C-82E0-625CFE7ED3A7}"/>
              </a:ext>
            </a:extLst>
          </p:cNvPr>
          <p:cNvGrpSpPr/>
          <p:nvPr/>
        </p:nvGrpSpPr>
        <p:grpSpPr>
          <a:xfrm>
            <a:off x="328571" y="570496"/>
            <a:ext cx="6404758" cy="6207688"/>
            <a:chOff x="876117" y="1576004"/>
            <a:chExt cx="5927352" cy="3078652"/>
          </a:xfrm>
        </p:grpSpPr>
        <p:pic>
          <p:nvPicPr>
            <p:cNvPr id="4"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76117" y="1576004"/>
              <a:ext cx="5927352" cy="3078652"/>
            </a:xfrm>
            <a:prstGeom prst="rect">
              <a:avLst/>
            </a:prstGeom>
          </p:spPr>
        </p:pic>
        <p:sp>
          <p:nvSpPr>
            <p:cNvPr id="5" name="文本框 5">
              <a:extLst>
                <a:ext uri="{FF2B5EF4-FFF2-40B4-BE49-F238E27FC236}">
                  <a16:creationId xmlns:a16="http://schemas.microsoft.com/office/drawing/2014/main" id="{AA7C403E-A9D2-45B3-BD6B-F87D623A6428}"/>
                </a:ext>
              </a:extLst>
            </p:cNvPr>
            <p:cNvSpPr txBox="1"/>
            <p:nvPr/>
          </p:nvSpPr>
          <p:spPr>
            <a:xfrm>
              <a:off x="1335959" y="2196159"/>
              <a:ext cx="4946694" cy="1784891"/>
            </a:xfrm>
            <a:prstGeom prst="rect">
              <a:avLst/>
            </a:prstGeom>
            <a:noFill/>
          </p:spPr>
          <p:txBody>
            <a:bodyPr vert="horz" wrap="square" rtlCol="0">
              <a:spAutoFit/>
            </a:bodyPr>
            <a:lstStyle/>
            <a:p>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đoạn thơ, các vần ưa, át xuất hiện </a:t>
              </a:r>
              <a:r>
                <a:rPr lang="en-US" sz="2800"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lần; các vần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 </a:t>
              </a:r>
              <a:r>
                <a:rPr lang="vi-VN" sz="2800" dirty="0">
                  <a:latin typeface="Times New Roman" panose="02020603050405020304" pitchFamily="18" charset="0"/>
                  <a:cs typeface="Times New Roman" panose="02020603050405020304" pitchFamily="18" charset="0"/>
                </a:rPr>
                <a:t>xuất hiện </a:t>
              </a:r>
              <a:r>
                <a:rPr lang="en-US" sz="2800"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lần, kết hợp với việc sử dụng từ láy (xôn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ngân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Tôi lại về quê mẹ nuôi xưa Một buổi trưa, nắng dài bãi cát Gió lộng xôn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sóng biển đu đưa Mát rượi lòng </a:t>
              </a:r>
              <a:r>
                <a:rPr lang="en-US" sz="2800" dirty="0">
                  <a:latin typeface="Times New Roman" panose="02020603050405020304" pitchFamily="18" charset="0"/>
                  <a:cs typeface="Times New Roman" panose="02020603050405020304" pitchFamily="18" charset="0"/>
                </a:rPr>
                <a:t>ta </a:t>
              </a:r>
              <a:r>
                <a:rPr lang="vi-VN" sz="2800" dirty="0">
                  <a:latin typeface="Times New Roman" panose="02020603050405020304" pitchFamily="18" charset="0"/>
                  <a:cs typeface="Times New Roman" panose="02020603050405020304" pitchFamily="18" charset="0"/>
                </a:rPr>
                <a:t>ngân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tiếng hát</a:t>
              </a:r>
              <a:r>
                <a:rPr lang="en-US" sz="2800" dirty="0">
                  <a:latin typeface="Times New Roman" panose="02020603050405020304" pitchFamily="18" charset="0"/>
                  <a:cs typeface="Times New Roman" panose="02020603050405020304" pitchFamily="18" charset="0"/>
                </a:rPr>
                <a:t>...</a:t>
              </a:r>
            </a:p>
          </p:txBody>
        </p:sp>
      </p:grpSp>
      <p:grpSp>
        <p:nvGrpSpPr>
          <p:cNvPr id="6" name="组合 7">
            <a:extLst>
              <a:ext uri="{FF2B5EF4-FFF2-40B4-BE49-F238E27FC236}">
                <a16:creationId xmlns:a16="http://schemas.microsoft.com/office/drawing/2014/main" id="{21722561-B711-4E5B-85F3-4F1016EE59F2}"/>
              </a:ext>
            </a:extLst>
          </p:cNvPr>
          <p:cNvGrpSpPr/>
          <p:nvPr/>
        </p:nvGrpSpPr>
        <p:grpSpPr>
          <a:xfrm>
            <a:off x="6375061" y="332509"/>
            <a:ext cx="5648411" cy="4955490"/>
            <a:chOff x="820895" y="1389535"/>
            <a:chExt cx="5982574" cy="2590800"/>
          </a:xfrm>
        </p:grpSpPr>
        <p:pic>
          <p:nvPicPr>
            <p:cNvPr id="7" name="图片 8">
              <a:extLst>
                <a:ext uri="{FF2B5EF4-FFF2-40B4-BE49-F238E27FC236}">
                  <a16:creationId xmlns:a16="http://schemas.microsoft.com/office/drawing/2014/main" id="{49642380-750D-4A20-B130-E538BB543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8" name="文本框 9">
              <a:extLst>
                <a:ext uri="{FF2B5EF4-FFF2-40B4-BE49-F238E27FC236}">
                  <a16:creationId xmlns:a16="http://schemas.microsoft.com/office/drawing/2014/main" id="{2EB1F8BF-5BD3-4DFF-A5A6-BB9E5E42B1E6}"/>
                </a:ext>
              </a:extLst>
            </p:cNvPr>
            <p:cNvSpPr txBox="1"/>
            <p:nvPr/>
          </p:nvSpPr>
          <p:spPr>
            <a:xfrm>
              <a:off x="1607454" y="2018757"/>
              <a:ext cx="4191168" cy="1174642"/>
            </a:xfrm>
            <a:prstGeom prst="rect">
              <a:avLst/>
            </a:prstGeom>
            <a:noFill/>
          </p:spPr>
          <p:txBody>
            <a:bodyPr vert="horz" wrap="square" rtlCol="0">
              <a:spAutoFit/>
            </a:bodyPr>
            <a:lstStyle/>
            <a:p>
              <a:r>
                <a:rPr lang="vi-VN" sz="2800" dirty="0">
                  <a:latin typeface="Times New Roman" panose="02020603050405020304" pitchFamily="18" charset="0"/>
                  <a:cs typeface="Times New Roman" panose="02020603050405020304" pitchFamily="18" charset="0"/>
                </a:rPr>
                <a:t>Tác dụng: đem lại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đọc cảm nhận về những </a:t>
              </a:r>
              <a:r>
                <a:rPr lang="en-US" sz="2800" dirty="0">
                  <a:latin typeface="Times New Roman" panose="02020603050405020304" pitchFamily="18" charset="0"/>
                  <a:cs typeface="Times New Roman" panose="02020603050405020304" pitchFamily="18" charset="0"/>
                </a:rPr>
                <a:t>con </a:t>
              </a:r>
              <a:r>
                <a:rPr lang="vi-VN" sz="2800" dirty="0">
                  <a:latin typeface="Times New Roman" panose="02020603050405020304" pitchFamily="18" charset="0"/>
                  <a:cs typeface="Times New Roman" panose="02020603050405020304" pitchFamily="18" charset="0"/>
                </a:rPr>
                <a:t>sóng biển từng đợt, từng đợt rì rào xô tới rồi lại lùi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khỏi bờ cát, dìu dặt, nhẹ nhàng.</a:t>
              </a:r>
              <a:endParaRPr lang="en-US" sz="2800" dirty="0">
                <a:latin typeface="Times New Roman" panose="02020603050405020304" pitchFamily="18" charset="0"/>
                <a:cs typeface="Times New Roman" panose="02020603050405020304" pitchFamily="18" charset="0"/>
              </a:endParaRPr>
            </a:p>
          </p:txBody>
        </p:sp>
      </p:grpSp>
      <p:pic>
        <p:nvPicPr>
          <p:cNvPr id="10" name="图片 25" descr="C:\Users\Administrator\Desktop\5b447c8b710ba.png5b447c8b710ba">
            <a:extLst>
              <a:ext uri="{FF2B5EF4-FFF2-40B4-BE49-F238E27FC236}">
                <a16:creationId xmlns:a16="http://schemas.microsoft.com/office/drawing/2014/main" id="{E6430B3B-DFA0-4C61-BF1C-BF4FDB4BB763}"/>
              </a:ext>
            </a:extLst>
          </p:cNvPr>
          <p:cNvPicPr>
            <a:picLocks noChangeAspect="1"/>
          </p:cNvPicPr>
          <p:nvPr/>
        </p:nvPicPr>
        <p:blipFill>
          <a:blip r:embed="rId4"/>
          <a:srcRect/>
          <a:stretch>
            <a:fillRect/>
          </a:stretch>
        </p:blipFill>
        <p:spPr>
          <a:xfrm>
            <a:off x="8575392" y="4418164"/>
            <a:ext cx="3448080" cy="2245872"/>
          </a:xfrm>
          <a:prstGeom prst="rect">
            <a:avLst/>
          </a:prstGeom>
        </p:spPr>
      </p:pic>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5" cstate="print"/>
          <a:stretch>
            <a:fillRect/>
          </a:stretch>
        </p:blipFill>
        <p:spPr>
          <a:xfrm>
            <a:off x="3188340" y="285579"/>
            <a:ext cx="2712014" cy="1878308"/>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3836566" y="897496"/>
            <a:ext cx="2223400" cy="523099"/>
          </a:xfrm>
          <a:prstGeom prst="rect">
            <a:avLst/>
          </a:prstGeom>
          <a:noFill/>
        </p:spPr>
        <p:txBody>
          <a:bodyPr wrap="square" lIns="91413" tIns="45706" rIns="91413" bIns="45706" rtlCol="0">
            <a:spAutoFit/>
          </a:bodyPr>
          <a:lstStyle/>
          <a:p>
            <a:pPr defTabSz="914126">
              <a:defRPr/>
            </a:pPr>
            <a:r>
              <a:rPr kumimoji="1" lang="en-US" altLang="zh-CN" sz="2800" b="1" spc="300" dirty="0" err="1">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 b</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spTree>
    <p:extLst>
      <p:ext uri="{BB962C8B-B14F-4D97-AF65-F5344CB8AC3E}">
        <p14:creationId xmlns:p14="http://schemas.microsoft.com/office/powerpoint/2010/main" val="33010186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7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3"/>
                                        </p:tgtEl>
                                        <p:attrNameLst>
                                          <p:attrName>ppt_x</p:attrName>
                                          <p:attrName>ppt_y</p:attrName>
                                        </p:attrNameLst>
                                      </p:cBhvr>
                                    </p:animMotion>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50" decel="50000" fill="hold">
                                          <p:stCondLst>
                                            <p:cond delay="0"/>
                                          </p:stCondLst>
                                        </p:cTn>
                                        <p:tgtEl>
                                          <p:spTgt spid="6"/>
                                        </p:tgtEl>
                                        <p:attrNameLst>
                                          <p:attrName>ppt_x</p:attrName>
                                          <p:attrName>ppt_y</p:attrName>
                                        </p:attrNameLst>
                                      </p:cBhvr>
                                    </p:animMotion>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821" y="419451"/>
            <a:ext cx="10166032" cy="5436669"/>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grpSp>
        <p:nvGrpSpPr>
          <p:cNvPr id="6" name="组合 5"/>
          <p:cNvGrpSpPr/>
          <p:nvPr/>
        </p:nvGrpSpPr>
        <p:grpSpPr>
          <a:xfrm>
            <a:off x="3062810" y="1781087"/>
            <a:ext cx="5136828" cy="1994993"/>
            <a:chOff x="2774881" y="2578373"/>
            <a:chExt cx="5136828" cy="1994993"/>
          </a:xfrm>
        </p:grpSpPr>
        <p:sp>
          <p:nvSpPr>
            <p:cNvPr id="41" name="文本框 40"/>
            <p:cNvSpPr txBox="1"/>
            <p:nvPr/>
          </p:nvSpPr>
          <p:spPr>
            <a:xfrm>
              <a:off x="2877476" y="3042301"/>
              <a:ext cx="4864169" cy="1015663"/>
            </a:xfrm>
            <a:prstGeom prst="rect">
              <a:avLst/>
            </a:prstGeom>
            <a:noFill/>
            <a:ln w="12700">
              <a:noFill/>
            </a:ln>
          </p:spPr>
          <p:txBody>
            <a:bodyPr wrap="square" rtlCol="0">
              <a:spAutoFit/>
            </a:bodyPr>
            <a:lstStyle/>
            <a:p>
              <a:pPr algn="ct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2774881" y="2578373"/>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062330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4224269" y="1300766"/>
            <a:ext cx="6228995" cy="4089633"/>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5131408" y="1822088"/>
            <a:ext cx="4414715" cy="224676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HS </a:t>
            </a:r>
            <a:r>
              <a:rPr lang="vi-VN" sz="2800" dirty="0">
                <a:latin typeface="Times New Roman" panose="02020603050405020304" pitchFamily="18" charset="0"/>
                <a:cs typeface="Times New Roman" panose="02020603050405020304" pitchFamily="18" charset="0"/>
              </a:rPr>
              <a:t>viết đoạn văn thể hiện cảm xúc,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nghĩ về một bài thơ/ đoạn thơ có sử dụng biện pháp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điệp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hoặc điệp vần.</a:t>
            </a:r>
            <a:endParaRPr lang="en-US" sz="2800" dirty="0">
              <a:latin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vụ</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7607110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4F5CCCD-ECAA-43D1-82C7-D1F38C586991}"/>
              </a:ext>
            </a:extLst>
          </p:cNvPr>
          <p:cNvSpPr txBox="1"/>
          <p:nvPr/>
        </p:nvSpPr>
        <p:spPr>
          <a:xfrm>
            <a:off x="255494" y="1042555"/>
            <a:ext cx="11389657" cy="1569660"/>
          </a:xfrm>
          <a:prstGeom prst="rect">
            <a:avLst/>
          </a:prstGeom>
          <a:noFill/>
          <a:ln>
            <a:noFill/>
          </a:ln>
        </p:spPr>
        <p:txBody>
          <a:bodyPr wrap="square" rtlCol="0">
            <a:spAutoFit/>
          </a:bodyPr>
          <a:lstStyle/>
          <a:p>
            <a:pPr algn="ct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BIỆN PHÁP </a:t>
            </a:r>
            <a:r>
              <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TU </a:t>
            </a: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TỪ ĐIỆP </a:t>
            </a:r>
            <a:r>
              <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THANH </a:t>
            </a: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VÀ BIỆN PHÁP </a:t>
            </a:r>
            <a:r>
              <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TU </a:t>
            </a: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TỪ ĐIỆP VẦN</a:t>
            </a:r>
            <a:endPar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3">
            <a:extLst>
              <a:ext uri="{28A0092B-C50C-407E-A947-70E740481C1C}">
                <a14:useLocalDpi xmlns:a14="http://schemas.microsoft.com/office/drawing/2010/main" val="0"/>
              </a:ext>
            </a:extLst>
          </a:blip>
          <a:srcRect l="13038" t="12407" r="75113" b="72037"/>
          <a:stretch/>
        </p:blipFill>
        <p:spPr>
          <a:xfrm rot="20820866">
            <a:off x="10530541" y="11233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4"/>
          <a:stretch>
            <a:fillRect/>
          </a:stretch>
        </p:blipFill>
        <p:spPr>
          <a:xfrm flipH="1">
            <a:off x="4844375" y="-347294"/>
            <a:ext cx="1877564" cy="1897681"/>
          </a:xfrm>
          <a:prstGeom prst="rect">
            <a:avLst/>
          </a:prstGeom>
        </p:spPr>
      </p:pic>
    </p:spTree>
    <p:extLst>
      <p:ext uri="{BB962C8B-B14F-4D97-AF65-F5344CB8AC3E}">
        <p14:creationId xmlns:p14="http://schemas.microsoft.com/office/powerpoint/2010/main" val="413017137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3050"/>
                            </p:stCondLst>
                            <p:childTnLst>
                              <p:par>
                                <p:cTn id="13" presetID="2" presetClass="entr" presetSubtype="3" decel="10000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2" de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500" fill="hold"/>
                                        <p:tgtEl>
                                          <p:spTgt spid="8"/>
                                        </p:tgtEl>
                                        <p:attrNameLst>
                                          <p:attrName>ppt_x</p:attrName>
                                        </p:attrNameLst>
                                      </p:cBhvr>
                                      <p:tavLst>
                                        <p:tav tm="0">
                                          <p:val>
                                            <p:strVal val="0-#ppt_w/2"/>
                                          </p:val>
                                        </p:tav>
                                        <p:tav tm="100000">
                                          <p:val>
                                            <p:strVal val="#ppt_x"/>
                                          </p:val>
                                        </p:tav>
                                      </p:tavLst>
                                    </p:anim>
                                    <p:anim calcmode="lin" valueType="num">
                                      <p:cBhvr additive="base">
                                        <p:cTn id="20"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1809597" y="900131"/>
            <a:ext cx="8652173" cy="4577599"/>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2562204" y="1282717"/>
            <a:ext cx="7378059" cy="3970318"/>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Ví dụ: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đoạn thơ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Thâm Tâm sử dụng rất nhiều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bằng (gạch chân).</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Đưa người, </a:t>
            </a:r>
            <a:r>
              <a:rPr lang="en-US" sz="2800" dirty="0">
                <a:latin typeface="Times New Roman" panose="02020603050405020304" pitchFamily="18" charset="0"/>
                <a:cs typeface="Times New Roman" panose="02020603050405020304" pitchFamily="18" charset="0"/>
              </a:rPr>
              <a:t>ta </a:t>
            </a:r>
            <a:r>
              <a:rPr lang="vi-VN" sz="2800" dirty="0">
                <a:latin typeface="Times New Roman" panose="02020603050405020304" pitchFamily="18" charset="0"/>
                <a:cs typeface="Times New Roman" panose="02020603050405020304" pitchFamily="18" charset="0"/>
              </a:rPr>
              <a:t>không đưa </a:t>
            </a:r>
            <a:r>
              <a:rPr lang="en-US" sz="2800" dirty="0">
                <a:latin typeface="Times New Roman" panose="02020603050405020304" pitchFamily="18" charset="0"/>
                <a:cs typeface="Times New Roman" panose="02020603050405020304" pitchFamily="18" charset="0"/>
              </a:rPr>
              <a:t>qua </a:t>
            </a:r>
            <a:r>
              <a:rPr lang="vi-VN" sz="2800" dirty="0">
                <a:latin typeface="Times New Roman" panose="02020603050405020304" pitchFamily="18" charset="0"/>
                <a:cs typeface="Times New Roman" panose="02020603050405020304" pitchFamily="18" charset="0"/>
              </a:rPr>
              <a:t>sông,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vi-VN" sz="2800" dirty="0">
                <a:latin typeface="Times New Roman" panose="02020603050405020304" pitchFamily="18" charset="0"/>
                <a:cs typeface="Times New Roman" panose="02020603050405020304" pitchFamily="18" charset="0"/>
              </a:rPr>
              <a:t>có tiếng sóng ở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lòng?</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Bóng chiều không thắm, không vàng vọt,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Sao đầy hoàng hôn trong mắt trong?</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Đưa người, ta chỉ đưa người ấy</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Một giã gia đình, một dửng dưng...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(Thâm Tâm, </a:t>
            </a:r>
            <a:r>
              <a:rPr lang="vi-VN" sz="2800" i="1" dirty="0">
                <a:latin typeface="Times New Roman" panose="02020603050405020304" pitchFamily="18" charset="0"/>
                <a:cs typeface="Times New Roman" panose="02020603050405020304" pitchFamily="18" charset="0"/>
              </a:rPr>
              <a:t>Tống biệt hành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22423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17" presetClass="entr" presetSubtype="1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750" fill="hold"/>
                                        <p:tgtEl>
                                          <p:spTgt spid="16"/>
                                        </p:tgtEl>
                                        <p:attrNameLst>
                                          <p:attrName>ppt_w</p:attrName>
                                        </p:attrNameLst>
                                      </p:cBhvr>
                                      <p:tavLst>
                                        <p:tav tm="0">
                                          <p:val>
                                            <p:fltVal val="0"/>
                                          </p:val>
                                        </p:tav>
                                        <p:tav tm="100000">
                                          <p:val>
                                            <p:strVal val="#ppt_w"/>
                                          </p:val>
                                        </p:tav>
                                      </p:tavLst>
                                    </p:anim>
                                    <p:anim calcmode="lin" valueType="num">
                                      <p:cBhvr>
                                        <p:cTn id="45"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1662964" y="928438"/>
            <a:ext cx="8652173" cy="4577599"/>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2499551" y="2368541"/>
            <a:ext cx="7378059" cy="1384995"/>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Đoạn văn của HS thể hiện cảm xúc, suy nghĩ về một bài thơ/ đoạn thơ có sử dụng biện pháp tu từ điệp thanh hoặc biện pháp tu từ điệp vần.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2081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17" presetClass="entr" presetSubtype="1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750" fill="hold"/>
                                        <p:tgtEl>
                                          <p:spTgt spid="16"/>
                                        </p:tgtEl>
                                        <p:attrNameLst>
                                          <p:attrName>ppt_w</p:attrName>
                                        </p:attrNameLst>
                                      </p:cBhvr>
                                      <p:tavLst>
                                        <p:tav tm="0">
                                          <p:val>
                                            <p:fltVal val="0"/>
                                          </p:val>
                                        </p:tav>
                                        <p:tav tm="100000">
                                          <p:val>
                                            <p:strVal val="#ppt_w"/>
                                          </p:val>
                                        </p:tav>
                                      </p:tavLst>
                                    </p:anim>
                                    <p:anim calcmode="lin" valueType="num">
                                      <p:cBhvr>
                                        <p:cTn id="45"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2438658"/>
            <a:ext cx="5942053" cy="1011688"/>
          </a:xfrm>
          <a:prstGeom prst="rect">
            <a:avLst/>
          </a:prstGeom>
          <a:noFill/>
        </p:spPr>
        <p:txBody>
          <a:bodyPr wrap="square" lIns="87741" tIns="43871" rIns="87741" bIns="43871"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5998" b="1" dirty="0">
                <a:solidFill>
                  <a:srgbClr val="C00000"/>
                </a:solidFill>
                <a:latin typeface="Times New Roman" panose="02020603050405020304" pitchFamily="18" charset="0"/>
                <a:ea typeface="字魂27号-布丁体" pitchFamily="2" charset="-122"/>
                <a:cs typeface="Times New Roman" panose="02020603050405020304" pitchFamily="18" charset="0"/>
              </a:rPr>
              <a:t>HẸN GẶP LẠI</a:t>
            </a:r>
            <a:endParaRPr lang="zh-CN" altLang="en-US" sz="5998"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10668175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1905353"/>
            <a:ext cx="4951710" cy="1011717"/>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KHỞI ĐỘNG</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3499607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056" y="85038"/>
            <a:ext cx="12274155" cy="830993"/>
          </a:xfrm>
          <a:prstGeom prst="rect">
            <a:avLst/>
          </a:prstGeom>
          <a:noFill/>
        </p:spPr>
        <p:txBody>
          <a:bodyPr wrap="none" lIns="91262" tIns="45718" rIns="91262" bIns="45718">
            <a:spAutoFit/>
          </a:bodyPr>
          <a:lstStyle/>
          <a:p>
            <a:pPr algn="ctr" defTabSz="912360"/>
            <a:r>
              <a:rPr lang="en-US" sz="48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GV TỔ CHỨC CHƠI TRÒ CHƠI THẢ THƠ</a:t>
            </a:r>
          </a:p>
        </p:txBody>
      </p:sp>
      <p:sp>
        <p:nvSpPr>
          <p:cNvPr id="23" name="Rectangle 22"/>
          <p:cNvSpPr/>
          <p:nvPr/>
        </p:nvSpPr>
        <p:spPr>
          <a:xfrm>
            <a:off x="2498103" y="916031"/>
            <a:ext cx="9332536" cy="4042449"/>
          </a:xfrm>
          <a:prstGeom prst="rect">
            <a:avLst/>
          </a:prstGeom>
          <a:noFill/>
        </p:spPr>
        <p:txBody>
          <a:bodyPr wrap="square" lIns="91262" tIns="45718" rIns="91262" bIns="45718">
            <a:spAutoFit/>
          </a:bodyPr>
          <a:lstStyle/>
          <a:p>
            <a:pPr algn="just">
              <a:lnSpc>
                <a:spcPct val="120000"/>
              </a:lnSpc>
            </a:pPr>
            <a:r>
              <a:rPr lang="vi-VN" sz="2400" dirty="0">
                <a:solidFill>
                  <a:prstClr val="black"/>
                </a:solidFill>
                <a:latin typeface="Times New Roman"/>
              </a:rPr>
              <a:t>GV chia lớp thành 4 đội chơi</a:t>
            </a:r>
            <a:endParaRPr lang="en-US" sz="24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sz="2400" dirty="0">
                <a:solidFill>
                  <a:prstClr val="black"/>
                </a:solidFill>
                <a:latin typeface="Times New Roman"/>
              </a:rPr>
              <a:t>GV chiếu một số câu thơ lên bảng, mỗi ngữ liệu</a:t>
            </a:r>
            <a:r>
              <a:rPr lang="en-US" sz="2400" dirty="0">
                <a:solidFill>
                  <a:prstClr val="black"/>
                </a:solidFill>
                <a:latin typeface="Times New Roman"/>
              </a:rPr>
              <a:t> </a:t>
            </a:r>
            <a:r>
              <a:rPr lang="vi-VN" sz="2400" dirty="0">
                <a:solidFill>
                  <a:prstClr val="black"/>
                </a:solidFill>
                <a:latin typeface="Times New Roman"/>
              </a:rPr>
              <a:t>bị mất đi một vài</a:t>
            </a:r>
            <a:endParaRPr lang="en-US" sz="2400" dirty="0">
              <a:solidFill>
                <a:prstClr val="black"/>
              </a:solidFill>
              <a:latin typeface="Times New Roman"/>
            </a:endParaRPr>
          </a:p>
          <a:p>
            <a:pPr algn="just">
              <a:lnSpc>
                <a:spcPct val="120000"/>
              </a:lnSpc>
            </a:pPr>
            <a:r>
              <a:rPr lang="vi-VN" sz="2400" dirty="0">
                <a:solidFill>
                  <a:prstClr val="black"/>
                </a:solidFill>
                <a:latin typeface="Times New Roman"/>
              </a:rPr>
              <a:t> chữ quan trọng. HS dự đoán chữ</a:t>
            </a:r>
            <a:r>
              <a:rPr lang="en-US" sz="2400" dirty="0">
                <a:solidFill>
                  <a:prstClr val="black"/>
                </a:solidFill>
                <a:latin typeface="Times New Roman"/>
              </a:rPr>
              <a:t> </a:t>
            </a:r>
            <a:r>
              <a:rPr lang="vi-VN" sz="2400" dirty="0">
                <a:solidFill>
                  <a:prstClr val="black"/>
                </a:solidFill>
                <a:latin typeface="Times New Roman"/>
              </a:rPr>
              <a:t>bị mất là từ nào trong số </a:t>
            </a:r>
            <a:endParaRPr lang="en-US" sz="2400" dirty="0">
              <a:solidFill>
                <a:prstClr val="black"/>
              </a:solidFill>
              <a:latin typeface="Times New Roman"/>
            </a:endParaRPr>
          </a:p>
          <a:p>
            <a:pPr algn="just">
              <a:lnSpc>
                <a:spcPct val="120000"/>
              </a:lnSpc>
            </a:pPr>
            <a:r>
              <a:rPr lang="vi-VN" sz="2400" dirty="0">
                <a:solidFill>
                  <a:prstClr val="black"/>
                </a:solidFill>
                <a:latin typeface="Times New Roman"/>
              </a:rPr>
              <a:t>các đáp án được đưa ra và</a:t>
            </a:r>
            <a:r>
              <a:rPr lang="en-US" sz="2400" dirty="0">
                <a:solidFill>
                  <a:prstClr val="black"/>
                </a:solidFill>
                <a:latin typeface="Times New Roman"/>
              </a:rPr>
              <a:t> </a:t>
            </a:r>
            <a:r>
              <a:rPr lang="vi-VN" sz="2400" dirty="0">
                <a:solidFill>
                  <a:prstClr val="black"/>
                </a:solidFill>
                <a:latin typeface="Times New Roman"/>
              </a:rPr>
              <a:t>giải thích lí do.</a:t>
            </a:r>
            <a:endParaRPr lang="en-US" sz="2400" dirty="0">
              <a:solidFill>
                <a:prstClr val="black"/>
              </a:solidFill>
              <a:latin typeface="Times New Roman"/>
            </a:endParaRPr>
          </a:p>
          <a:p>
            <a:pPr algn="just">
              <a:lnSpc>
                <a:spcPct val="120000"/>
              </a:lnSpc>
            </a:pPr>
            <a:r>
              <a:rPr lang="vi-VN" sz="2400" dirty="0">
                <a:solidFill>
                  <a:prstClr val="black"/>
                </a:solidFill>
                <a:latin typeface="Times New Roman"/>
              </a:rPr>
              <a:t>- GV viết các số từ 1 đến 30 lên bảng theo trình tự ngẫu nhiên. Các đội chơi chọn ra 1 người đứng đầu hàng. GV đọc một con số bất kì, các đội chơi giành quyền trả lời câu hỏi bằng cách chạm tay nhanh nhất vào con số mà GV vừa đọc. Nếu đội chơi giành được quyền trả lời mà trả lời sai, cơ hội trao cho 3 đội còn lại.</a:t>
            </a:r>
            <a:endParaRPr lang="en-US" sz="2400" dirty="0">
              <a:solidFill>
                <a:prstClr val="black"/>
              </a:solidFill>
              <a:latin typeface="Times New Roman"/>
            </a:endParaRPr>
          </a:p>
        </p:txBody>
      </p:sp>
    </p:spTree>
    <p:extLst>
      <p:ext uri="{BB962C8B-B14F-4D97-AF65-F5344CB8AC3E}">
        <p14:creationId xmlns:p14="http://schemas.microsoft.com/office/powerpoint/2010/main" val="31068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3">
                                            <p:txEl>
                                              <p:pRg st="0" end="0"/>
                                            </p:txEl>
                                          </p:spTgt>
                                        </p:tgtEl>
                                      </p:cBhvr>
                                    </p:animEffect>
                                  </p:childTnLst>
                                </p:cTn>
                              </p:par>
                            </p:childTnLst>
                          </p:cTn>
                        </p:par>
                        <p:par>
                          <p:cTn id="19" fill="hold">
                            <p:stCondLst>
                              <p:cond delay="2500"/>
                            </p:stCondLst>
                            <p:childTnLst>
                              <p:par>
                                <p:cTn id="20" presetID="53" presetClass="entr" presetSubtype="16"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 calcmode="lin" valueType="num">
                                      <p:cBhvr>
                                        <p:cTn id="22"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3">
                                            <p:txEl>
                                              <p:pRg st="1" end="1"/>
                                            </p:txEl>
                                          </p:spTgt>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 calcmode="lin" valueType="num">
                                      <p:cBhvr>
                                        <p:cTn id="28"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3">
                                            <p:txEl>
                                              <p:pRg st="2" end="2"/>
                                            </p:txEl>
                                          </p:spTgt>
                                        </p:tgtEl>
                                      </p:cBhvr>
                                    </p:animEffect>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 calcmode="lin" valueType="num">
                                      <p:cBhvr>
                                        <p:cTn id="34"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23">
                                            <p:txEl>
                                              <p:pRg st="3" end="3"/>
                                            </p:txEl>
                                          </p:spTgt>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23">
                                            <p:txEl>
                                              <p:pRg st="4" end="4"/>
                                            </p:txEl>
                                          </p:spTgt>
                                        </p:tgtEl>
                                        <p:attrNameLst>
                                          <p:attrName>style.visibility</p:attrName>
                                        </p:attrNameLst>
                                      </p:cBhvr>
                                      <p:to>
                                        <p:strVal val="visible"/>
                                      </p:to>
                                    </p:set>
                                    <p:anim calcmode="lin" valueType="num">
                                      <p:cBhvr>
                                        <p:cTn id="40"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23">
                                            <p:txEl>
                                              <p:pRg st="4" end="4"/>
                                            </p:txEl>
                                          </p:spTgt>
                                        </p:tgtEl>
                                      </p:cBhvr>
                                    </p:animEffect>
                                  </p:childTnLst>
                                </p:cTn>
                              </p:par>
                              <p:par>
                                <p:cTn id="43" presetID="26" presetClass="emph" presetSubtype="0" repeatCount="4000" fill="hold" nodeType="withEffect">
                                  <p:stCondLst>
                                    <p:cond delay="0"/>
                                  </p:stCondLst>
                                  <p:childTnLst>
                                    <p:animEffect transition="out" filter="fade">
                                      <p:cBhvr>
                                        <p:cTn id="44" dur="500" tmFilter="0, 0; .2, .5; .8, .5; 1, 0"/>
                                        <p:tgtEl>
                                          <p:spTgt spid="23">
                                            <p:txEl>
                                              <p:pRg st="0" end="0"/>
                                            </p:txEl>
                                          </p:spTgt>
                                        </p:tgtEl>
                                      </p:cBhvr>
                                    </p:animEffect>
                                    <p:animScale>
                                      <p:cBhvr>
                                        <p:cTn id="45" dur="250" autoRev="1" fill="hold"/>
                                        <p:tgtEl>
                                          <p:spTgt spid="23">
                                            <p:txEl>
                                              <p:pRg st="0" end="0"/>
                                            </p:txEl>
                                          </p:spTgt>
                                        </p:tgtEl>
                                      </p:cBhvr>
                                      <p:by x="105000" y="105000"/>
                                    </p:animScale>
                                  </p:childTnLst>
                                </p:cTn>
                              </p:par>
                              <p:par>
                                <p:cTn id="46" presetID="26" presetClass="emph" presetSubtype="0" repeatCount="4000" fill="hold" nodeType="withEffect">
                                  <p:stCondLst>
                                    <p:cond delay="0"/>
                                  </p:stCondLst>
                                  <p:childTnLst>
                                    <p:animEffect transition="out" filter="fade">
                                      <p:cBhvr>
                                        <p:cTn id="47" dur="500" tmFilter="0, 0; .2, .5; .8, .5; 1, 0"/>
                                        <p:tgtEl>
                                          <p:spTgt spid="23">
                                            <p:txEl>
                                              <p:pRg st="1" end="1"/>
                                            </p:txEl>
                                          </p:spTgt>
                                        </p:tgtEl>
                                      </p:cBhvr>
                                    </p:animEffect>
                                    <p:animScale>
                                      <p:cBhvr>
                                        <p:cTn id="48" dur="250" autoRev="1" fill="hold"/>
                                        <p:tgtEl>
                                          <p:spTgt spid="23">
                                            <p:txEl>
                                              <p:pRg st="1" end="1"/>
                                            </p:txEl>
                                          </p:spTgt>
                                        </p:tgtEl>
                                      </p:cBhvr>
                                      <p:by x="105000" y="105000"/>
                                    </p:animScale>
                                  </p:childTnLst>
                                </p:cTn>
                              </p:par>
                              <p:par>
                                <p:cTn id="49" presetID="26" presetClass="emph" presetSubtype="0" repeatCount="4000" fill="hold" nodeType="withEffect">
                                  <p:stCondLst>
                                    <p:cond delay="0"/>
                                  </p:stCondLst>
                                  <p:childTnLst>
                                    <p:animEffect transition="out" filter="fade">
                                      <p:cBhvr>
                                        <p:cTn id="50" dur="500" tmFilter="0, 0; .2, .5; .8, .5; 1, 0"/>
                                        <p:tgtEl>
                                          <p:spTgt spid="23">
                                            <p:txEl>
                                              <p:pRg st="2" end="2"/>
                                            </p:txEl>
                                          </p:spTgt>
                                        </p:tgtEl>
                                      </p:cBhvr>
                                    </p:animEffect>
                                    <p:animScale>
                                      <p:cBhvr>
                                        <p:cTn id="51" dur="250" autoRev="1" fill="hold"/>
                                        <p:tgtEl>
                                          <p:spTgt spid="23">
                                            <p:txEl>
                                              <p:pRg st="2" end="2"/>
                                            </p:txEl>
                                          </p:spTgt>
                                        </p:tgtEl>
                                      </p:cBhvr>
                                      <p:by x="105000" y="105000"/>
                                    </p:animScale>
                                  </p:childTnLst>
                                </p:cTn>
                              </p:par>
                              <p:par>
                                <p:cTn id="52" presetID="26" presetClass="emph" presetSubtype="0" repeatCount="4000" fill="hold" nodeType="withEffect">
                                  <p:stCondLst>
                                    <p:cond delay="0"/>
                                  </p:stCondLst>
                                  <p:childTnLst>
                                    <p:animEffect transition="out" filter="fade">
                                      <p:cBhvr>
                                        <p:cTn id="53" dur="500" tmFilter="0, 0; .2, .5; .8, .5; 1, 0"/>
                                        <p:tgtEl>
                                          <p:spTgt spid="23">
                                            <p:txEl>
                                              <p:pRg st="3" end="3"/>
                                            </p:txEl>
                                          </p:spTgt>
                                        </p:tgtEl>
                                      </p:cBhvr>
                                    </p:animEffect>
                                    <p:animScale>
                                      <p:cBhvr>
                                        <p:cTn id="54" dur="250" autoRev="1" fill="hold"/>
                                        <p:tgtEl>
                                          <p:spTgt spid="23">
                                            <p:txEl>
                                              <p:pRg st="3" end="3"/>
                                            </p:txEl>
                                          </p:spTgt>
                                        </p:tgtEl>
                                      </p:cBhvr>
                                      <p:by x="105000" y="105000"/>
                                    </p:animScale>
                                  </p:childTnLst>
                                </p:cTn>
                              </p:par>
                              <p:par>
                                <p:cTn id="55" presetID="26" presetClass="emph" presetSubtype="0" repeatCount="4000" fill="hold" nodeType="withEffect">
                                  <p:stCondLst>
                                    <p:cond delay="0"/>
                                  </p:stCondLst>
                                  <p:childTnLst>
                                    <p:animEffect transition="out" filter="fade">
                                      <p:cBhvr>
                                        <p:cTn id="56" dur="500" tmFilter="0, 0; .2, .5; .8, .5; 1, 0"/>
                                        <p:tgtEl>
                                          <p:spTgt spid="23">
                                            <p:txEl>
                                              <p:pRg st="4" end="4"/>
                                            </p:txEl>
                                          </p:spTgt>
                                        </p:tgtEl>
                                      </p:cBhvr>
                                    </p:animEffect>
                                    <p:animScale>
                                      <p:cBhvr>
                                        <p:cTn id="57" dur="250" autoRev="1" fill="hold"/>
                                        <p:tgtEl>
                                          <p:spTgt spid="2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1466359" y="4557234"/>
            <a:ext cx="4684296" cy="575440"/>
          </a:xfrm>
          <a:prstGeom prst="rect">
            <a:avLst/>
          </a:prstGeom>
        </p:spPr>
      </p:pic>
      <p:sp>
        <p:nvSpPr>
          <p:cNvPr id="7" name="Oval 6"/>
          <p:cNvSpPr/>
          <p:nvPr/>
        </p:nvSpPr>
        <p:spPr>
          <a:xfrm>
            <a:off x="457200" y="4461575"/>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1517159" y="531479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1517159" y="6101874"/>
            <a:ext cx="4582696" cy="575440"/>
          </a:xfrm>
          <a:prstGeom prst="rect">
            <a:avLst/>
          </a:prstGeom>
        </p:spPr>
      </p:pic>
      <p:sp>
        <p:nvSpPr>
          <p:cNvPr id="11" name="Oval 10"/>
          <p:cNvSpPr/>
          <p:nvPr/>
        </p:nvSpPr>
        <p:spPr>
          <a:xfrm>
            <a:off x="457200" y="6046694"/>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457200" y="528572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616323" y="4542865"/>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596153" y="6046694"/>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602876" y="5367010"/>
            <a:ext cx="623047"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1632323" y="4577008"/>
            <a:ext cx="4368800" cy="584775"/>
          </a:xfrm>
          <a:prstGeom prst="rect">
            <a:avLst/>
          </a:prstGeom>
          <a:noFill/>
        </p:spPr>
        <p:txBody>
          <a:bodyPr wrap="square" rtlCol="0">
            <a:spAutoFit/>
          </a:bodyPr>
          <a:lstStyle/>
          <a:p>
            <a:pPr lvl="0"/>
            <a:r>
              <a:rPr lang="en-US" sz="3200" dirty="0" err="1">
                <a:solidFill>
                  <a:prstClr val="black"/>
                </a:solidFill>
                <a:latin typeface="Times New Roman"/>
              </a:rPr>
              <a:t>giấc</a:t>
            </a:r>
            <a:r>
              <a:rPr lang="en-US" sz="3200" dirty="0">
                <a:solidFill>
                  <a:prstClr val="black"/>
                </a:solidFill>
                <a:latin typeface="Times New Roman"/>
              </a:rPr>
              <a:t> </a:t>
            </a:r>
            <a:r>
              <a:rPr lang="en-US" sz="3200" dirty="0" err="1">
                <a:solidFill>
                  <a:prstClr val="black"/>
                </a:solidFill>
                <a:latin typeface="Times New Roman"/>
              </a:rPr>
              <a:t>chẳng</a:t>
            </a:r>
            <a:r>
              <a:rPr lang="en-US" sz="3200" dirty="0">
                <a:solidFill>
                  <a:prstClr val="black"/>
                </a:solidFill>
                <a:latin typeface="Times New Roman"/>
              </a:rPr>
              <a:t> </a:t>
            </a:r>
            <a:r>
              <a:rPr lang="en-US" sz="3200" dirty="0" err="1">
                <a:solidFill>
                  <a:prstClr val="black"/>
                </a:solidFill>
                <a:latin typeface="Times New Roman"/>
              </a:rPr>
              <a:t>thành</a:t>
            </a:r>
            <a:endParaRPr lang="en-US" sz="3200" dirty="0">
              <a:solidFill>
                <a:prstClr val="black"/>
              </a:solidFill>
              <a:latin typeface="Times New Roman"/>
            </a:endParaRPr>
          </a:p>
        </p:txBody>
      </p:sp>
      <p:sp>
        <p:nvSpPr>
          <p:cNvPr id="19" name="TextBox 18"/>
          <p:cNvSpPr txBox="1"/>
          <p:nvPr/>
        </p:nvSpPr>
        <p:spPr>
          <a:xfrm>
            <a:off x="1655483" y="5299683"/>
            <a:ext cx="4368800" cy="584775"/>
          </a:xfrm>
          <a:prstGeom prst="rect">
            <a:avLst/>
          </a:prstGeom>
          <a:noFill/>
        </p:spPr>
        <p:txBody>
          <a:bodyPr wrap="square" rtlCol="0">
            <a:spAutoFit/>
          </a:bodyPr>
          <a:lstStyle/>
          <a:p>
            <a:pPr lvl="0"/>
            <a:r>
              <a:rPr lang="en-US" sz="3200" dirty="0" err="1">
                <a:solidFill>
                  <a:prstClr val="black"/>
                </a:solidFill>
                <a:latin typeface="Times New Roman"/>
              </a:rPr>
              <a:t>giấc</a:t>
            </a:r>
            <a:r>
              <a:rPr lang="en-US" sz="3200" dirty="0">
                <a:solidFill>
                  <a:prstClr val="black"/>
                </a:solidFill>
                <a:latin typeface="Times New Roman"/>
              </a:rPr>
              <a:t> </a:t>
            </a:r>
            <a:r>
              <a:rPr lang="en-US" sz="3200" dirty="0" err="1">
                <a:solidFill>
                  <a:prstClr val="black"/>
                </a:solidFill>
                <a:latin typeface="Times New Roman"/>
              </a:rPr>
              <a:t>không</a:t>
            </a:r>
            <a:r>
              <a:rPr lang="en-US" sz="3200" dirty="0">
                <a:solidFill>
                  <a:prstClr val="black"/>
                </a:solidFill>
                <a:latin typeface="Times New Roman"/>
              </a:rPr>
              <a:t> </a:t>
            </a:r>
            <a:r>
              <a:rPr lang="en-US" sz="3200" dirty="0" err="1">
                <a:solidFill>
                  <a:prstClr val="black"/>
                </a:solidFill>
                <a:latin typeface="Times New Roman"/>
              </a:rPr>
              <a:t>thành</a:t>
            </a:r>
            <a:endParaRPr lang="en-US" sz="3200" dirty="0">
              <a:solidFill>
                <a:prstClr val="black"/>
              </a:solidFill>
              <a:latin typeface="Times New Roman"/>
            </a:endParaRPr>
          </a:p>
        </p:txBody>
      </p:sp>
      <p:sp>
        <p:nvSpPr>
          <p:cNvPr id="20" name="TextBox 19"/>
          <p:cNvSpPr txBox="1"/>
          <p:nvPr/>
        </p:nvSpPr>
        <p:spPr>
          <a:xfrm>
            <a:off x="1624107" y="6127984"/>
            <a:ext cx="4368800" cy="584775"/>
          </a:xfrm>
          <a:prstGeom prst="rect">
            <a:avLst/>
          </a:prstGeom>
          <a:noFill/>
        </p:spPr>
        <p:txBody>
          <a:bodyPr wrap="square" rtlCol="0">
            <a:spAutoFit/>
          </a:bodyPr>
          <a:lstStyle/>
          <a:p>
            <a:pPr lvl="0"/>
            <a:r>
              <a:rPr lang="en-US" sz="3200" dirty="0" err="1">
                <a:solidFill>
                  <a:prstClr val="black"/>
                </a:solidFill>
                <a:latin typeface="Times New Roman"/>
              </a:rPr>
              <a:t>giấc</a:t>
            </a:r>
            <a:r>
              <a:rPr lang="en-US" sz="3200" dirty="0">
                <a:solidFill>
                  <a:prstClr val="black"/>
                </a:solidFill>
                <a:latin typeface="Times New Roman"/>
              </a:rPr>
              <a:t> </a:t>
            </a:r>
            <a:r>
              <a:rPr lang="en-US" sz="3200" dirty="0" err="1">
                <a:solidFill>
                  <a:prstClr val="black"/>
                </a:solidFill>
                <a:latin typeface="Times New Roman"/>
              </a:rPr>
              <a:t>không</a:t>
            </a:r>
            <a:r>
              <a:rPr lang="en-US" sz="3200" dirty="0">
                <a:solidFill>
                  <a:prstClr val="black"/>
                </a:solidFill>
                <a:latin typeface="Times New Roman"/>
              </a:rPr>
              <a:t> </a:t>
            </a:r>
            <a:r>
              <a:rPr lang="en-US" sz="3200" dirty="0" err="1">
                <a:solidFill>
                  <a:prstClr val="black"/>
                </a:solidFill>
                <a:latin typeface="Times New Roman"/>
              </a:rPr>
              <a:t>tròn</a:t>
            </a:r>
            <a:endParaRPr lang="en-US" sz="3200" dirty="0">
              <a:solidFill>
                <a:prstClr val="black"/>
              </a:solidFill>
              <a:latin typeface="Times New Roman"/>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sp>
        <p:nvSpPr>
          <p:cNvPr id="29" name="TextBox 28"/>
          <p:cNvSpPr txBox="1"/>
          <p:nvPr/>
        </p:nvSpPr>
        <p:spPr>
          <a:xfrm>
            <a:off x="161366" y="74980"/>
            <a:ext cx="11725834" cy="3046988"/>
          </a:xfrm>
          <a:prstGeom prst="rect">
            <a:avLst/>
          </a:prstGeom>
          <a:noFill/>
        </p:spPr>
        <p:txBody>
          <a:bodyPr wrap="square" rtlCol="0">
            <a:spAutoFit/>
          </a:bodyPr>
          <a:lstStyle/>
          <a:p>
            <a:r>
              <a:rPr lang="vi-VN" sz="3200" b="1" dirty="0">
                <a:solidFill>
                  <a:prstClr val="black"/>
                </a:solidFill>
                <a:latin typeface="Times New Roman"/>
              </a:rPr>
              <a:t>Chọn từ thích hợp để “thả” vào chỗ trống trong câu thơ sau:</a:t>
            </a:r>
            <a:endParaRPr lang="en-US" sz="3200" b="1" dirty="0">
              <a:solidFill>
                <a:prstClr val="black"/>
              </a:solidFill>
              <a:latin typeface="Times New Roman"/>
            </a:endParaRPr>
          </a:p>
          <a:p>
            <a:r>
              <a:rPr lang="en-US" sz="3200" dirty="0">
                <a:solidFill>
                  <a:prstClr val="black"/>
                </a:solidFill>
                <a:latin typeface="Times New Roman"/>
              </a:rPr>
              <a:t>“</a:t>
            </a:r>
            <a:r>
              <a:rPr lang="en-US" sz="3200" dirty="0" err="1">
                <a:solidFill>
                  <a:prstClr val="black"/>
                </a:solidFill>
                <a:latin typeface="Times New Roman"/>
              </a:rPr>
              <a:t>Một</a:t>
            </a:r>
            <a:r>
              <a:rPr lang="en-US" sz="3200" dirty="0">
                <a:solidFill>
                  <a:prstClr val="black"/>
                </a:solidFill>
                <a:latin typeface="Times New Roman"/>
              </a:rPr>
              <a:t> </a:t>
            </a:r>
            <a:r>
              <a:rPr lang="en-US" sz="3200" dirty="0" err="1">
                <a:solidFill>
                  <a:prstClr val="black"/>
                </a:solidFill>
                <a:latin typeface="Times New Roman"/>
              </a:rPr>
              <a:t>canh</a:t>
            </a:r>
            <a:r>
              <a:rPr lang="en-US" sz="3200" dirty="0">
                <a:solidFill>
                  <a:prstClr val="black"/>
                </a:solidFill>
                <a:latin typeface="Times New Roman"/>
              </a:rPr>
              <a:t>, </a:t>
            </a:r>
            <a:r>
              <a:rPr lang="en-US" sz="3200" dirty="0" err="1">
                <a:solidFill>
                  <a:prstClr val="black"/>
                </a:solidFill>
                <a:latin typeface="Times New Roman"/>
              </a:rPr>
              <a:t>hai</a:t>
            </a:r>
            <a:r>
              <a:rPr lang="en-US" sz="3200" dirty="0">
                <a:solidFill>
                  <a:prstClr val="black"/>
                </a:solidFill>
                <a:latin typeface="Times New Roman"/>
              </a:rPr>
              <a:t> </a:t>
            </a:r>
            <a:r>
              <a:rPr lang="en-US" sz="3200" dirty="0" err="1">
                <a:solidFill>
                  <a:prstClr val="black"/>
                </a:solidFill>
                <a:latin typeface="Times New Roman"/>
              </a:rPr>
              <a:t>canh</a:t>
            </a:r>
            <a:r>
              <a:rPr lang="en-US" sz="3200" dirty="0">
                <a:solidFill>
                  <a:prstClr val="black"/>
                </a:solidFill>
                <a:latin typeface="Times New Roman"/>
              </a:rPr>
              <a:t>, </a:t>
            </a:r>
            <a:r>
              <a:rPr lang="en-US" sz="3200" dirty="0" err="1">
                <a:solidFill>
                  <a:prstClr val="black"/>
                </a:solidFill>
                <a:latin typeface="Times New Roman"/>
              </a:rPr>
              <a:t>lại</a:t>
            </a:r>
            <a:r>
              <a:rPr lang="en-US" sz="3200" dirty="0">
                <a:solidFill>
                  <a:prstClr val="black"/>
                </a:solidFill>
                <a:latin typeface="Times New Roman"/>
              </a:rPr>
              <a:t> </a:t>
            </a:r>
            <a:r>
              <a:rPr lang="en-US" sz="3200" dirty="0" err="1">
                <a:solidFill>
                  <a:prstClr val="black"/>
                </a:solidFill>
                <a:latin typeface="Times New Roman"/>
              </a:rPr>
              <a:t>ba</a:t>
            </a:r>
            <a:r>
              <a:rPr lang="en-US" sz="3200" dirty="0">
                <a:solidFill>
                  <a:prstClr val="black"/>
                </a:solidFill>
                <a:latin typeface="Times New Roman"/>
              </a:rPr>
              <a:t> </a:t>
            </a:r>
            <a:r>
              <a:rPr lang="en-US" sz="3200" dirty="0" err="1">
                <a:solidFill>
                  <a:prstClr val="black"/>
                </a:solidFill>
                <a:latin typeface="Times New Roman"/>
              </a:rPr>
              <a:t>canh</a:t>
            </a:r>
            <a:r>
              <a:rPr lang="vi-VN" sz="3200" dirty="0">
                <a:solidFill>
                  <a:prstClr val="black"/>
                </a:solidFill>
                <a:latin typeface="Times New Roman"/>
              </a:rPr>
              <a:t> </a:t>
            </a:r>
            <a:endParaRPr lang="en-US" sz="3200" dirty="0">
              <a:solidFill>
                <a:prstClr val="black"/>
              </a:solidFill>
              <a:latin typeface="Times New Roman"/>
            </a:endParaRPr>
          </a:p>
          <a:p>
            <a:r>
              <a:rPr lang="en-US" sz="3200" dirty="0" err="1">
                <a:solidFill>
                  <a:prstClr val="black"/>
                </a:solidFill>
                <a:latin typeface="Times New Roman"/>
              </a:rPr>
              <a:t>Trằn</a:t>
            </a:r>
            <a:r>
              <a:rPr lang="en-US" sz="3200" dirty="0">
                <a:solidFill>
                  <a:prstClr val="black"/>
                </a:solidFill>
                <a:latin typeface="Times New Roman"/>
              </a:rPr>
              <a:t> </a:t>
            </a:r>
            <a:r>
              <a:rPr lang="en-US" sz="3200" dirty="0" err="1">
                <a:solidFill>
                  <a:prstClr val="black"/>
                </a:solidFill>
                <a:latin typeface="Times New Roman"/>
              </a:rPr>
              <a:t>trọc</a:t>
            </a:r>
            <a:r>
              <a:rPr lang="en-US" sz="3200" dirty="0">
                <a:solidFill>
                  <a:prstClr val="black"/>
                </a:solidFill>
                <a:latin typeface="Times New Roman"/>
              </a:rPr>
              <a:t> </a:t>
            </a:r>
            <a:r>
              <a:rPr lang="en-US" sz="3200" dirty="0" err="1">
                <a:solidFill>
                  <a:prstClr val="black"/>
                </a:solidFill>
                <a:latin typeface="Times New Roman"/>
              </a:rPr>
              <a:t>băn</a:t>
            </a:r>
            <a:r>
              <a:rPr lang="en-US" sz="3200" dirty="0">
                <a:solidFill>
                  <a:prstClr val="black"/>
                </a:solidFill>
                <a:latin typeface="Times New Roman"/>
              </a:rPr>
              <a:t> </a:t>
            </a:r>
            <a:r>
              <a:rPr lang="en-US" sz="3200" dirty="0" err="1">
                <a:solidFill>
                  <a:prstClr val="black"/>
                </a:solidFill>
                <a:latin typeface="Times New Roman"/>
              </a:rPr>
              <a:t>khoăn</a:t>
            </a:r>
            <a:r>
              <a:rPr lang="en-US" sz="3200" dirty="0">
                <a:solidFill>
                  <a:prstClr val="black"/>
                </a:solidFill>
                <a:latin typeface="Times New Roman"/>
              </a:rPr>
              <a:t>………….. </a:t>
            </a:r>
            <a:r>
              <a:rPr lang="vi-VN" sz="3200" dirty="0">
                <a:solidFill>
                  <a:prstClr val="black"/>
                </a:solidFill>
                <a:latin typeface="Times New Roman"/>
              </a:rPr>
              <a:t>	</a:t>
            </a:r>
            <a:endParaRPr lang="en-US" sz="3200" dirty="0">
              <a:solidFill>
                <a:prstClr val="black"/>
              </a:solidFill>
              <a:latin typeface="Times New Roman"/>
            </a:endParaRPr>
          </a:p>
          <a:p>
            <a:r>
              <a:rPr lang="en-US" sz="3200" dirty="0" err="1">
                <a:solidFill>
                  <a:prstClr val="black"/>
                </a:solidFill>
                <a:latin typeface="Times New Roman"/>
              </a:rPr>
              <a:t>Canh</a:t>
            </a:r>
            <a:r>
              <a:rPr lang="en-US" sz="3200" dirty="0">
                <a:solidFill>
                  <a:prstClr val="black"/>
                </a:solidFill>
                <a:latin typeface="Times New Roman"/>
              </a:rPr>
              <a:t> </a:t>
            </a:r>
            <a:r>
              <a:rPr lang="en-US" sz="3200" dirty="0" err="1">
                <a:solidFill>
                  <a:prstClr val="black"/>
                </a:solidFill>
                <a:latin typeface="Times New Roman"/>
              </a:rPr>
              <a:t>bốn</a:t>
            </a:r>
            <a:r>
              <a:rPr lang="en-US" sz="3200" dirty="0">
                <a:solidFill>
                  <a:prstClr val="black"/>
                </a:solidFill>
                <a:latin typeface="Times New Roman"/>
              </a:rPr>
              <a:t>, </a:t>
            </a:r>
            <a:r>
              <a:rPr lang="en-US" sz="3200" dirty="0" err="1">
                <a:solidFill>
                  <a:prstClr val="black"/>
                </a:solidFill>
                <a:latin typeface="Times New Roman"/>
              </a:rPr>
              <a:t>canh</a:t>
            </a:r>
            <a:r>
              <a:rPr lang="en-US" sz="3200" dirty="0">
                <a:solidFill>
                  <a:prstClr val="black"/>
                </a:solidFill>
                <a:latin typeface="Times New Roman"/>
              </a:rPr>
              <a:t> </a:t>
            </a:r>
            <a:r>
              <a:rPr lang="en-US" sz="3200" dirty="0" err="1">
                <a:solidFill>
                  <a:prstClr val="black"/>
                </a:solidFill>
                <a:latin typeface="Times New Roman"/>
              </a:rPr>
              <a:t>năm</a:t>
            </a:r>
            <a:r>
              <a:rPr lang="en-US" sz="3200" dirty="0">
                <a:solidFill>
                  <a:prstClr val="black"/>
                </a:solidFill>
                <a:latin typeface="Times New Roman"/>
              </a:rPr>
              <a:t>, </a:t>
            </a:r>
            <a:r>
              <a:rPr lang="en-US" sz="3200" dirty="0" err="1">
                <a:solidFill>
                  <a:prstClr val="black"/>
                </a:solidFill>
                <a:latin typeface="Times New Roman"/>
              </a:rPr>
              <a:t>vừa</a:t>
            </a:r>
            <a:r>
              <a:rPr lang="en-US" sz="3200" dirty="0">
                <a:solidFill>
                  <a:prstClr val="black"/>
                </a:solidFill>
                <a:latin typeface="Times New Roman"/>
              </a:rPr>
              <a:t> </a:t>
            </a:r>
            <a:r>
              <a:rPr lang="en-US" sz="3200" dirty="0" err="1">
                <a:solidFill>
                  <a:prstClr val="black"/>
                </a:solidFill>
                <a:latin typeface="Times New Roman"/>
              </a:rPr>
              <a:t>chợp</a:t>
            </a:r>
            <a:r>
              <a:rPr lang="en-US" sz="3200" dirty="0">
                <a:solidFill>
                  <a:prstClr val="black"/>
                </a:solidFill>
                <a:latin typeface="Times New Roman"/>
              </a:rPr>
              <a:t> </a:t>
            </a:r>
            <a:r>
              <a:rPr lang="en-US" sz="3200" dirty="0" err="1">
                <a:solidFill>
                  <a:prstClr val="black"/>
                </a:solidFill>
                <a:latin typeface="Times New Roman"/>
              </a:rPr>
              <a:t>mắt</a:t>
            </a:r>
            <a:r>
              <a:rPr lang="vi-VN" sz="3200" dirty="0">
                <a:solidFill>
                  <a:prstClr val="black"/>
                </a:solidFill>
                <a:latin typeface="Times New Roman"/>
              </a:rPr>
              <a:t> </a:t>
            </a:r>
            <a:endParaRPr lang="en-US" sz="3200" dirty="0">
              <a:solidFill>
                <a:prstClr val="black"/>
              </a:solidFill>
              <a:latin typeface="Times New Roman"/>
            </a:endParaRPr>
          </a:p>
          <a:p>
            <a:r>
              <a:rPr lang="en-US" sz="3200" dirty="0">
                <a:solidFill>
                  <a:prstClr val="black"/>
                </a:solidFill>
                <a:latin typeface="Times New Roman"/>
              </a:rPr>
              <a:t>Sao </a:t>
            </a:r>
            <a:r>
              <a:rPr lang="en-US" sz="3200" dirty="0" err="1">
                <a:solidFill>
                  <a:prstClr val="black"/>
                </a:solidFill>
                <a:latin typeface="Times New Roman"/>
              </a:rPr>
              <a:t>vàng</a:t>
            </a:r>
            <a:r>
              <a:rPr lang="en-US" sz="3200" dirty="0">
                <a:solidFill>
                  <a:prstClr val="black"/>
                </a:solidFill>
                <a:latin typeface="Times New Roman"/>
              </a:rPr>
              <a:t> </a:t>
            </a:r>
            <a:r>
              <a:rPr lang="en-US" sz="3200" dirty="0" err="1">
                <a:solidFill>
                  <a:prstClr val="black"/>
                </a:solidFill>
                <a:latin typeface="Times New Roman"/>
              </a:rPr>
              <a:t>năm</a:t>
            </a:r>
            <a:r>
              <a:rPr lang="en-US" sz="3200" dirty="0">
                <a:solidFill>
                  <a:prstClr val="black"/>
                </a:solidFill>
                <a:latin typeface="Times New Roman"/>
              </a:rPr>
              <a:t> </a:t>
            </a:r>
            <a:r>
              <a:rPr lang="en-US" sz="3200" dirty="0" err="1">
                <a:solidFill>
                  <a:prstClr val="black"/>
                </a:solidFill>
                <a:latin typeface="Times New Roman"/>
              </a:rPr>
              <a:t>cánh</a:t>
            </a:r>
            <a:r>
              <a:rPr lang="en-US" sz="3200" dirty="0">
                <a:solidFill>
                  <a:prstClr val="black"/>
                </a:solidFill>
                <a:latin typeface="Times New Roman"/>
              </a:rPr>
              <a:t> </a:t>
            </a:r>
            <a:r>
              <a:rPr lang="en-US" sz="3200" dirty="0" err="1">
                <a:solidFill>
                  <a:prstClr val="black"/>
                </a:solidFill>
                <a:latin typeface="Times New Roman"/>
              </a:rPr>
              <a:t>mộng</a:t>
            </a:r>
            <a:r>
              <a:rPr lang="en-US" sz="3200" dirty="0">
                <a:solidFill>
                  <a:prstClr val="black"/>
                </a:solidFill>
                <a:latin typeface="Times New Roman"/>
              </a:rPr>
              <a:t> </a:t>
            </a:r>
            <a:r>
              <a:rPr lang="en-US" sz="3200" dirty="0" err="1">
                <a:solidFill>
                  <a:prstClr val="black"/>
                </a:solidFill>
                <a:latin typeface="Times New Roman"/>
              </a:rPr>
              <a:t>hồn</a:t>
            </a:r>
            <a:r>
              <a:rPr lang="en-US" sz="3200" dirty="0">
                <a:solidFill>
                  <a:prstClr val="black"/>
                </a:solidFill>
                <a:latin typeface="Times New Roman"/>
              </a:rPr>
              <a:t> </a:t>
            </a:r>
            <a:r>
              <a:rPr lang="en-US" sz="3200" dirty="0" err="1">
                <a:solidFill>
                  <a:prstClr val="black"/>
                </a:solidFill>
                <a:latin typeface="Times New Roman"/>
              </a:rPr>
              <a:t>qoanh</a:t>
            </a:r>
            <a:r>
              <a:rPr lang="en-US" sz="3200" dirty="0">
                <a:solidFill>
                  <a:prstClr val="black"/>
                </a:solidFill>
                <a:latin typeface="Times New Roman"/>
              </a:rPr>
              <a:t>.”</a:t>
            </a:r>
          </a:p>
          <a:p>
            <a:r>
              <a:rPr lang="en-US" sz="3200" dirty="0">
                <a:solidFill>
                  <a:prstClr val="black"/>
                </a:solidFill>
                <a:latin typeface="Times New Roman"/>
              </a:rPr>
              <a:t>       (“</a:t>
            </a:r>
            <a:r>
              <a:rPr lang="en-US" sz="3200" dirty="0" err="1">
                <a:solidFill>
                  <a:prstClr val="black"/>
                </a:solidFill>
                <a:latin typeface="Times New Roman"/>
              </a:rPr>
              <a:t>Không</a:t>
            </a:r>
            <a:r>
              <a:rPr lang="en-US" sz="3200" dirty="0">
                <a:solidFill>
                  <a:prstClr val="black"/>
                </a:solidFill>
                <a:latin typeface="Times New Roman"/>
              </a:rPr>
              <a:t> </a:t>
            </a:r>
            <a:r>
              <a:rPr lang="en-US" sz="3200" dirty="0" err="1">
                <a:solidFill>
                  <a:prstClr val="black"/>
                </a:solidFill>
                <a:latin typeface="Times New Roman"/>
              </a:rPr>
              <a:t>ngủ</a:t>
            </a:r>
            <a:r>
              <a:rPr lang="en-US" sz="3200" dirty="0">
                <a:solidFill>
                  <a:prstClr val="black"/>
                </a:solidFill>
                <a:latin typeface="Times New Roman"/>
              </a:rPr>
              <a:t> </a:t>
            </a:r>
            <a:r>
              <a:rPr lang="en-US" sz="3200" dirty="0" err="1">
                <a:solidFill>
                  <a:prstClr val="black"/>
                </a:solidFill>
                <a:latin typeface="Times New Roman"/>
              </a:rPr>
              <a:t>được</a:t>
            </a:r>
            <a:r>
              <a:rPr lang="en-US" sz="3200" dirty="0">
                <a:solidFill>
                  <a:prstClr val="black"/>
                </a:solidFill>
                <a:latin typeface="Times New Roman"/>
              </a:rPr>
              <a:t>” </a:t>
            </a:r>
            <a:r>
              <a:rPr lang="en-US" sz="3200" dirty="0" err="1">
                <a:solidFill>
                  <a:prstClr val="black"/>
                </a:solidFill>
                <a:latin typeface="Times New Roman"/>
              </a:rPr>
              <a:t>trích</a:t>
            </a:r>
            <a:r>
              <a:rPr lang="en-US" sz="3200" dirty="0">
                <a:solidFill>
                  <a:prstClr val="black"/>
                </a:solidFill>
                <a:latin typeface="Times New Roman"/>
              </a:rPr>
              <a:t> “</a:t>
            </a:r>
            <a:r>
              <a:rPr lang="en-US" sz="3200" dirty="0" err="1">
                <a:solidFill>
                  <a:prstClr val="black"/>
                </a:solidFill>
                <a:latin typeface="Times New Roman"/>
              </a:rPr>
              <a:t>Nhật</a:t>
            </a:r>
            <a:r>
              <a:rPr lang="en-US" sz="3200" dirty="0">
                <a:solidFill>
                  <a:prstClr val="black"/>
                </a:solidFill>
                <a:latin typeface="Times New Roman"/>
              </a:rPr>
              <a:t> </a:t>
            </a:r>
            <a:r>
              <a:rPr lang="en-US" sz="3200" dirty="0" err="1">
                <a:solidFill>
                  <a:prstClr val="black"/>
                </a:solidFill>
                <a:latin typeface="Times New Roman"/>
              </a:rPr>
              <a:t>ký</a:t>
            </a:r>
            <a:r>
              <a:rPr lang="en-US" sz="3200" dirty="0">
                <a:solidFill>
                  <a:prstClr val="black"/>
                </a:solidFill>
                <a:latin typeface="Times New Roman"/>
              </a:rPr>
              <a:t> </a:t>
            </a:r>
            <a:r>
              <a:rPr lang="en-US" sz="3200" dirty="0" err="1">
                <a:solidFill>
                  <a:prstClr val="black"/>
                </a:solidFill>
                <a:latin typeface="Times New Roman"/>
              </a:rPr>
              <a:t>trong</a:t>
            </a:r>
            <a:r>
              <a:rPr lang="en-US" sz="3200" dirty="0">
                <a:solidFill>
                  <a:prstClr val="black"/>
                </a:solidFill>
                <a:latin typeface="Times New Roman"/>
              </a:rPr>
              <a:t> </a:t>
            </a:r>
            <a:r>
              <a:rPr lang="en-US" sz="3200" dirty="0" err="1">
                <a:solidFill>
                  <a:prstClr val="black"/>
                </a:solidFill>
                <a:latin typeface="Times New Roman"/>
              </a:rPr>
              <a:t>tù</a:t>
            </a:r>
            <a:r>
              <a:rPr lang="en-US" sz="3200" dirty="0">
                <a:solidFill>
                  <a:prstClr val="black"/>
                </a:solidFill>
                <a:latin typeface="Times New Roman"/>
              </a:rPr>
              <a:t>” – </a:t>
            </a:r>
            <a:r>
              <a:rPr lang="en-US" sz="3200" dirty="0" err="1">
                <a:solidFill>
                  <a:prstClr val="black"/>
                </a:solidFill>
                <a:latin typeface="Times New Roman"/>
              </a:rPr>
              <a:t>Hồ</a:t>
            </a:r>
            <a:r>
              <a:rPr lang="en-US" sz="3200" dirty="0">
                <a:solidFill>
                  <a:prstClr val="black"/>
                </a:solidFill>
                <a:latin typeface="Times New Roman"/>
              </a:rPr>
              <a:t> Chí Minh)</a:t>
            </a:r>
          </a:p>
        </p:txBody>
      </p:sp>
      <p:pic>
        <p:nvPicPr>
          <p:cNvPr id="35" name="Picture 34" descr="tich.png"/>
          <p:cNvPicPr>
            <a:picLocks noChangeAspect="1"/>
          </p:cNvPicPr>
          <p:nvPr/>
        </p:nvPicPr>
        <p:blipFill>
          <a:blip r:embed="rId8" cstate="print"/>
          <a:stretch>
            <a:fillRect/>
          </a:stretch>
        </p:blipFill>
        <p:spPr>
          <a:xfrm>
            <a:off x="6699623" y="4408774"/>
            <a:ext cx="965200" cy="723900"/>
          </a:xfrm>
          <a:prstGeom prst="rect">
            <a:avLst/>
          </a:prstGeom>
        </p:spPr>
      </p:pic>
      <p:pic>
        <p:nvPicPr>
          <p:cNvPr id="36" name="Picture 35" descr="sai.png"/>
          <p:cNvPicPr>
            <a:picLocks noChangeAspect="1"/>
          </p:cNvPicPr>
          <p:nvPr/>
        </p:nvPicPr>
        <p:blipFill>
          <a:blip r:embed="rId9" cstate="print"/>
          <a:stretch>
            <a:fillRect/>
          </a:stretch>
        </p:blipFill>
        <p:spPr>
          <a:xfrm>
            <a:off x="6578600" y="5312079"/>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699623" y="6143914"/>
            <a:ext cx="711200" cy="533400"/>
          </a:xfrm>
          <a:prstGeom prst="rect">
            <a:avLst/>
          </a:prstGeom>
        </p:spPr>
      </p:pic>
    </p:spTree>
    <p:extLst>
      <p:ext uri="{BB962C8B-B14F-4D97-AF65-F5344CB8AC3E}">
        <p14:creationId xmlns:p14="http://schemas.microsoft.com/office/powerpoint/2010/main" val="46175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5000" fill="hold"/>
                                        <p:tgtEl>
                                          <p:spTgt spid="25"/>
                                        </p:tgtEl>
                                        <p:attrNameLst>
                                          <p:attrName>r</p:attrName>
                                        </p:attrNameLst>
                                      </p:cBhvr>
                                    </p:animRot>
                                  </p:childTnLst>
                                </p:cTn>
                              </p:par>
                            </p:childTnLst>
                          </p:cTn>
                        </p:par>
                        <p:par>
                          <p:cTn id="25" fill="hold">
                            <p:stCondLst>
                              <p:cond delay="15000"/>
                            </p:stCondLst>
                            <p:childTnLst>
                              <p:par>
                                <p:cTn id="26" presetID="1"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par>
                                <p:cTn id="28" presetID="16" presetClass="entr" presetSubtype="2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Horizont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rgbClr val="3399FF"/>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8" presetID="1"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chemeClr val="accent2"/>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1"/>
                                        </p:tgtEl>
                                        <p:attrNameLst>
                                          <p:attrName>fillcolor</p:attrName>
                                        </p:attrNameLst>
                                      </p:cBhvr>
                                      <p:to>
                                        <a:schemeClr val="accent2"/>
                                      </p:to>
                                    </p:animClr>
                                    <p:set>
                                      <p:cBhvr>
                                        <p:cTn id="54" dur="2000" fill="hold"/>
                                        <p:tgtEl>
                                          <p:spTgt spid="11"/>
                                        </p:tgtEl>
                                        <p:attrNameLst>
                                          <p:attrName>fill.type</p:attrName>
                                        </p:attrNameLst>
                                      </p:cBhvr>
                                      <p:to>
                                        <p:strVal val="solid"/>
                                      </p:to>
                                    </p:set>
                                    <p:set>
                                      <p:cBhvr>
                                        <p:cTn id="55" dur="2000" fill="hold"/>
                                        <p:tgtEl>
                                          <p:spTgt spid="1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26" grpId="0"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4"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032000" y="3248602"/>
            <a:ext cx="5253149" cy="584775"/>
          </a:xfrm>
          <a:prstGeom prst="rect">
            <a:avLst/>
          </a:prstGeom>
          <a:noFill/>
        </p:spPr>
        <p:txBody>
          <a:bodyPr wrap="square" rtlCol="0">
            <a:spAutoFit/>
          </a:bodyPr>
          <a:lstStyle/>
          <a:p>
            <a:pPr lvl="0"/>
            <a:r>
              <a:rPr lang="vi-VN" sz="3200" dirty="0">
                <a:solidFill>
                  <a:srgbClr val="002060"/>
                </a:solidFill>
                <a:latin typeface="Times New Roman" pitchFamily="18" charset="0"/>
                <a:cs typeface="Times New Roman" pitchFamily="18" charset="0"/>
              </a:rPr>
              <a:t>nổi bồng bềnh</a:t>
            </a:r>
            <a:endParaRPr lang="en-US" sz="3200" dirty="0">
              <a:solidFill>
                <a:srgbClr val="002060"/>
              </a:solidFill>
              <a:latin typeface="Times New Roman" pitchFamily="18" charset="0"/>
              <a:cs typeface="Times New Roman" pitchFamily="18" charset="0"/>
            </a:endParaRPr>
          </a:p>
        </p:txBody>
      </p:sp>
      <p:sp>
        <p:nvSpPr>
          <p:cNvPr id="19" name="TextBox 18"/>
          <p:cNvSpPr txBox="1"/>
          <p:nvPr/>
        </p:nvSpPr>
        <p:spPr>
          <a:xfrm>
            <a:off x="2142565" y="4149025"/>
            <a:ext cx="4368800" cy="584775"/>
          </a:xfrm>
          <a:prstGeom prst="rect">
            <a:avLst/>
          </a:prstGeom>
          <a:noFill/>
        </p:spPr>
        <p:txBody>
          <a:bodyPr wrap="square" rtlCol="0">
            <a:spAutoFit/>
          </a:bodyPr>
          <a:lstStyle/>
          <a:p>
            <a:pPr lvl="0"/>
            <a:r>
              <a:rPr lang="vi-VN" sz="3200" dirty="0">
                <a:solidFill>
                  <a:srgbClr val="002060"/>
                </a:solidFill>
                <a:latin typeface="Times New Roman" pitchFamily="18" charset="0"/>
                <a:cs typeface="Times New Roman" pitchFamily="18" charset="0"/>
              </a:rPr>
              <a:t>bé tẻo teo</a:t>
            </a:r>
            <a:endParaRPr lang="en-US" sz="3200" dirty="0">
              <a:solidFill>
                <a:srgbClr val="002060"/>
              </a:solidFill>
              <a:latin typeface="Times New Roman" pitchFamily="18" charset="0"/>
              <a:cs typeface="Times New Roman" pitchFamily="18" charset="0"/>
            </a:endParaRPr>
          </a:p>
        </p:txBody>
      </p:sp>
      <p:sp>
        <p:nvSpPr>
          <p:cNvPr id="20" name="TextBox 19"/>
          <p:cNvSpPr txBox="1"/>
          <p:nvPr/>
        </p:nvSpPr>
        <p:spPr>
          <a:xfrm>
            <a:off x="2142565" y="5131510"/>
            <a:ext cx="4368800" cy="584775"/>
          </a:xfrm>
          <a:prstGeom prst="rect">
            <a:avLst/>
          </a:prstGeom>
          <a:noFill/>
        </p:spPr>
        <p:txBody>
          <a:bodyPr wrap="square" rtlCol="0">
            <a:spAutoFit/>
          </a:bodyPr>
          <a:lstStyle/>
          <a:p>
            <a:r>
              <a:rPr lang="vi-VN" sz="3200" dirty="0">
                <a:solidFill>
                  <a:srgbClr val="002060"/>
                </a:solidFill>
                <a:latin typeface="Times New Roman" pitchFamily="18" charset="0"/>
                <a:cs typeface="Times New Roman" pitchFamily="18" charset="0"/>
              </a:rPr>
              <a:t>dưới ánh trăng</a:t>
            </a:r>
            <a:endParaRPr lang="en-US" sz="32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6"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7" cstate="print"/>
          <a:stretch>
            <a:fillRect/>
          </a:stretch>
        </p:blipFill>
        <p:spPr>
          <a:xfrm>
            <a:off x="6901329" y="4040570"/>
            <a:ext cx="965200" cy="723900"/>
          </a:xfrm>
          <a:prstGeom prst="rect">
            <a:avLst/>
          </a:prstGeom>
        </p:spPr>
      </p:pic>
      <p:pic>
        <p:nvPicPr>
          <p:cNvPr id="35" name="Picture 34" descr="sai.png"/>
          <p:cNvPicPr>
            <a:picLocks noChangeAspect="1"/>
          </p:cNvPicPr>
          <p:nvPr/>
        </p:nvPicPr>
        <p:blipFill>
          <a:blip r:embed="rId8" cstate="print"/>
          <a:stretch>
            <a:fillRect/>
          </a:stretch>
        </p:blipFill>
        <p:spPr>
          <a:xfrm>
            <a:off x="6807200" y="3276600"/>
            <a:ext cx="711200" cy="533400"/>
          </a:xfrm>
          <a:prstGeom prst="rect">
            <a:avLst/>
          </a:prstGeom>
        </p:spPr>
      </p:pic>
      <p:pic>
        <p:nvPicPr>
          <p:cNvPr id="37" name="Picture 36" descr="sai.png"/>
          <p:cNvPicPr>
            <a:picLocks noChangeAspect="1"/>
          </p:cNvPicPr>
          <p:nvPr/>
        </p:nvPicPr>
        <p:blipFill>
          <a:blip r:embed="rId8" cstate="print"/>
          <a:stretch>
            <a:fillRect/>
          </a:stretch>
        </p:blipFill>
        <p:spPr>
          <a:xfrm>
            <a:off x="6807200" y="5105400"/>
            <a:ext cx="711200" cy="533400"/>
          </a:xfrm>
          <a:prstGeom prst="rect">
            <a:avLst/>
          </a:prstGeom>
        </p:spPr>
      </p:pic>
      <p:sp>
        <p:nvSpPr>
          <p:cNvPr id="39" name="TextBox 38"/>
          <p:cNvSpPr txBox="1"/>
          <p:nvPr/>
        </p:nvSpPr>
        <p:spPr>
          <a:xfrm>
            <a:off x="13446" y="33278"/>
            <a:ext cx="12178553" cy="2554545"/>
          </a:xfrm>
          <a:prstGeom prst="rect">
            <a:avLst/>
          </a:prstGeom>
          <a:noFill/>
        </p:spPr>
        <p:txBody>
          <a:bodyPr wrap="square" rtlCol="0">
            <a:spAutoFit/>
          </a:bodyPr>
          <a:lstStyle/>
          <a:p>
            <a:r>
              <a:rPr lang="vi-VN" sz="3200" dirty="0">
                <a:latin typeface="Times New Roman" pitchFamily="18" charset="0"/>
                <a:cs typeface="Times New Roman" pitchFamily="18" charset="0"/>
              </a:rPr>
              <a:t>2. Ao thu lạnh lẽo nước trong veo,</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Một chiếc thuyền câu </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Sóng biếc theo làn hơi gợn tí,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Lá vàng trước gió sẽ đưa vèo.</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i="1" dirty="0">
                <a:latin typeface="Times New Roman" pitchFamily="18" charset="0"/>
                <a:cs typeface="Times New Roman" pitchFamily="18" charset="0"/>
              </a:rPr>
              <a:t>(Theo </a:t>
            </a:r>
            <a:r>
              <a:rPr lang="vi-VN" sz="3200" dirty="0">
                <a:latin typeface="Times New Roman" pitchFamily="18" charset="0"/>
                <a:cs typeface="Times New Roman" pitchFamily="18" charset="0"/>
              </a:rPr>
              <a:t>Nguyễn Khuyến</a:t>
            </a:r>
            <a:r>
              <a:rPr lang="vi-VN" sz="3200" i="1" dirty="0">
                <a:latin typeface="Times New Roman" pitchFamily="18" charset="0"/>
                <a:cs typeface="Times New Roman" pitchFamily="18" charset="0"/>
              </a:rPr>
              <a:t>, Thu điếu)</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69157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16" presetClass="entr" presetSubtype="2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2"/>
                                        </p:tgtEl>
                                        <p:attrNameLst>
                                          <p:attrName>fillcolor</p:attrName>
                                        </p:attrNameLst>
                                      </p:cBhvr>
                                      <p:to>
                                        <a:schemeClr val="accent2"/>
                                      </p:to>
                                    </p:animClr>
                                    <p:set>
                                      <p:cBhvr>
                                        <p:cTn id="38" dur="2000" fill="hold"/>
                                        <p:tgtEl>
                                          <p:spTgt spid="12"/>
                                        </p:tgtEl>
                                        <p:attrNameLst>
                                          <p:attrName>fill.type</p:attrName>
                                        </p:attrNameLst>
                                      </p:cBhvr>
                                      <p:to>
                                        <p:strVal val="solid"/>
                                      </p:to>
                                    </p:set>
                                    <p:set>
                                      <p:cBhvr>
                                        <p:cTn id="39" dur="2000" fill="hold"/>
                                        <p:tgtEl>
                                          <p:spTgt spid="1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chemeClr val="accent2"/>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chemeClr val="accent2"/>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4"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032000" y="3248602"/>
            <a:ext cx="5253149" cy="584775"/>
          </a:xfrm>
          <a:prstGeom prst="rect">
            <a:avLst/>
          </a:prstGeom>
          <a:noFill/>
        </p:spPr>
        <p:txBody>
          <a:bodyPr wrap="square" rtlCol="0">
            <a:spAutoFit/>
          </a:bodyPr>
          <a:lstStyle/>
          <a:p>
            <a:pPr lvl="0"/>
            <a:r>
              <a:rPr lang="vi-VN" sz="3200" dirty="0">
                <a:latin typeface="Times New Roman" pitchFamily="18" charset="0"/>
                <a:cs typeface="Times New Roman" pitchFamily="18" charset="0"/>
              </a:rPr>
              <a:t>những giấc mơ</a:t>
            </a:r>
            <a:endParaRPr lang="en-US" sz="3200" dirty="0">
              <a:latin typeface="Times New Roman" pitchFamily="18" charset="0"/>
              <a:cs typeface="Times New Roman" pitchFamily="18" charset="0"/>
            </a:endParaRPr>
          </a:p>
        </p:txBody>
      </p:sp>
      <p:sp>
        <p:nvSpPr>
          <p:cNvPr id="19" name="TextBox 18"/>
          <p:cNvSpPr txBox="1"/>
          <p:nvPr/>
        </p:nvSpPr>
        <p:spPr>
          <a:xfrm>
            <a:off x="2142565" y="4149025"/>
            <a:ext cx="4368800" cy="584775"/>
          </a:xfrm>
          <a:prstGeom prst="rect">
            <a:avLst/>
          </a:prstGeom>
          <a:noFill/>
        </p:spPr>
        <p:txBody>
          <a:bodyPr wrap="square" rtlCol="0">
            <a:spAutoFit/>
          </a:bodyPr>
          <a:lstStyle/>
          <a:p>
            <a:r>
              <a:rPr lang="vi-VN" sz="3200" dirty="0">
                <a:latin typeface="Times New Roman" pitchFamily="18" charset="0"/>
                <a:cs typeface="Times New Roman" pitchFamily="18" charset="0"/>
              </a:rPr>
              <a:t>ánh nắng mai</a:t>
            </a:r>
            <a:endParaRPr lang="en-US" sz="3200" dirty="0">
              <a:latin typeface="Times New Roman" pitchFamily="18" charset="0"/>
              <a:cs typeface="Times New Roman" pitchFamily="18" charset="0"/>
            </a:endParaRPr>
          </a:p>
        </p:txBody>
      </p:sp>
      <p:sp>
        <p:nvSpPr>
          <p:cNvPr id="20" name="TextBox 19"/>
          <p:cNvSpPr txBox="1"/>
          <p:nvPr/>
        </p:nvSpPr>
        <p:spPr>
          <a:xfrm>
            <a:off x="2142565" y="5131510"/>
            <a:ext cx="4368800" cy="584775"/>
          </a:xfrm>
          <a:prstGeom prst="rect">
            <a:avLst/>
          </a:prstGeom>
          <a:noFill/>
        </p:spPr>
        <p:txBody>
          <a:bodyPr wrap="square" rtlCol="0">
            <a:spAutoFit/>
          </a:bodyPr>
          <a:lstStyle/>
          <a:p>
            <a:r>
              <a:rPr lang="vi-VN" sz="3200" dirty="0">
                <a:latin typeface="Times New Roman" pitchFamily="18" charset="0"/>
                <a:cs typeface="Times New Roman" pitchFamily="18" charset="0"/>
              </a:rPr>
              <a:t>giấc mơ xanh</a:t>
            </a:r>
            <a:endParaRPr lang="en-US" sz="3200" dirty="0">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6"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7" cstate="print"/>
          <a:stretch>
            <a:fillRect/>
          </a:stretch>
        </p:blipFill>
        <p:spPr>
          <a:xfrm>
            <a:off x="6929549" y="3227294"/>
            <a:ext cx="965200" cy="723900"/>
          </a:xfrm>
          <a:prstGeom prst="rect">
            <a:avLst/>
          </a:prstGeom>
        </p:spPr>
      </p:pic>
      <p:pic>
        <p:nvPicPr>
          <p:cNvPr id="35" name="Picture 34" descr="sai.png"/>
          <p:cNvPicPr>
            <a:picLocks noChangeAspect="1"/>
          </p:cNvPicPr>
          <p:nvPr/>
        </p:nvPicPr>
        <p:blipFill>
          <a:blip r:embed="rId8" cstate="print"/>
          <a:stretch>
            <a:fillRect/>
          </a:stretch>
        </p:blipFill>
        <p:spPr>
          <a:xfrm>
            <a:off x="6929549" y="4195545"/>
            <a:ext cx="711200" cy="533400"/>
          </a:xfrm>
          <a:prstGeom prst="rect">
            <a:avLst/>
          </a:prstGeom>
        </p:spPr>
      </p:pic>
      <p:pic>
        <p:nvPicPr>
          <p:cNvPr id="37" name="Picture 36" descr="sai.png"/>
          <p:cNvPicPr>
            <a:picLocks noChangeAspect="1"/>
          </p:cNvPicPr>
          <p:nvPr/>
        </p:nvPicPr>
        <p:blipFill>
          <a:blip r:embed="rId8" cstate="print"/>
          <a:stretch>
            <a:fillRect/>
          </a:stretch>
        </p:blipFill>
        <p:spPr>
          <a:xfrm>
            <a:off x="6807200" y="5105400"/>
            <a:ext cx="711200" cy="533400"/>
          </a:xfrm>
          <a:prstGeom prst="rect">
            <a:avLst/>
          </a:prstGeom>
        </p:spPr>
      </p:pic>
      <p:sp>
        <p:nvSpPr>
          <p:cNvPr id="39" name="TextBox 38"/>
          <p:cNvSpPr txBox="1"/>
          <p:nvPr/>
        </p:nvSpPr>
        <p:spPr>
          <a:xfrm>
            <a:off x="13446" y="33278"/>
            <a:ext cx="12178553" cy="2554545"/>
          </a:xfrm>
          <a:prstGeom prst="rect">
            <a:avLst/>
          </a:prstGeom>
          <a:noFill/>
        </p:spPr>
        <p:txBody>
          <a:bodyPr wrap="square" rtlCol="0">
            <a:spAutoFit/>
          </a:bodyPr>
          <a:lstStyle/>
          <a:p>
            <a:r>
              <a:rPr lang="vi-VN" sz="3200" dirty="0">
                <a:latin typeface="Times New Roman" pitchFamily="18" charset="0"/>
                <a:cs typeface="Times New Roman" pitchFamily="18" charset="0"/>
              </a:rPr>
              <a:t>3. Từ lúc nghe lời ru của mẹ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Cánh cò bay trong</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Từ lúc nghe truyền thuyết mẹ Âu Cơ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Từ lúc tôi còn chập chững tuổi thơ.</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a:t>
            </a:r>
            <a:r>
              <a:rPr lang="vi-VN" sz="3200" i="1" dirty="0">
                <a:latin typeface="Times New Roman" pitchFamily="18" charset="0"/>
                <a:cs typeface="Times New Roman" pitchFamily="18" charset="0"/>
              </a:rPr>
              <a:t>Theo</a:t>
            </a:r>
            <a:r>
              <a:rPr lang="vi-VN" sz="3200" dirty="0">
                <a:latin typeface="Times New Roman" pitchFamily="18" charset="0"/>
                <a:cs typeface="Times New Roman" pitchFamily="18" charset="0"/>
              </a:rPr>
              <a:t> Huy Tùng, </a:t>
            </a:r>
            <a:r>
              <a:rPr lang="vi-VN" sz="3200" i="1" dirty="0">
                <a:latin typeface="Times New Roman" pitchFamily="18" charset="0"/>
                <a:cs typeface="Times New Roman" pitchFamily="18" charset="0"/>
              </a:rPr>
              <a:t>Việt Nam ơi</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032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16" presetClass="entr" presetSubtype="2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2"/>
                                        </p:tgtEl>
                                        <p:attrNameLst>
                                          <p:attrName>fillcolor</p:attrName>
                                        </p:attrNameLst>
                                      </p:cBhvr>
                                      <p:to>
                                        <a:schemeClr val="accent2"/>
                                      </p:to>
                                    </p:animClr>
                                    <p:set>
                                      <p:cBhvr>
                                        <p:cTn id="38" dur="2000" fill="hold"/>
                                        <p:tgtEl>
                                          <p:spTgt spid="12"/>
                                        </p:tgtEl>
                                        <p:attrNameLst>
                                          <p:attrName>fill.type</p:attrName>
                                        </p:attrNameLst>
                                      </p:cBhvr>
                                      <p:to>
                                        <p:strVal val="solid"/>
                                      </p:to>
                                    </p:set>
                                    <p:set>
                                      <p:cBhvr>
                                        <p:cTn id="39" dur="2000" fill="hold"/>
                                        <p:tgtEl>
                                          <p:spTgt spid="1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chemeClr val="accent2"/>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chemeClr val="accent2"/>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4"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032000" y="3248602"/>
            <a:ext cx="5253149" cy="584775"/>
          </a:xfrm>
          <a:prstGeom prst="rect">
            <a:avLst/>
          </a:prstGeom>
          <a:noFill/>
        </p:spPr>
        <p:txBody>
          <a:bodyPr wrap="square" rtlCol="0">
            <a:spAutoFit/>
          </a:bodyPr>
          <a:lstStyle/>
          <a:p>
            <a:pPr lvl="0"/>
            <a:r>
              <a:rPr lang="vi-VN" sz="3200" dirty="0">
                <a:latin typeface="Times New Roman" pitchFamily="18" charset="0"/>
                <a:cs typeface="Times New Roman" pitchFamily="18" charset="0"/>
              </a:rPr>
              <a:t>cánh đồng lộng gió</a:t>
            </a:r>
            <a:endParaRPr lang="en-US" sz="3200" dirty="0">
              <a:latin typeface="Times New Roman" pitchFamily="18" charset="0"/>
              <a:cs typeface="Times New Roman" pitchFamily="18" charset="0"/>
            </a:endParaRPr>
          </a:p>
        </p:txBody>
      </p:sp>
      <p:sp>
        <p:nvSpPr>
          <p:cNvPr id="19" name="TextBox 18"/>
          <p:cNvSpPr txBox="1"/>
          <p:nvPr/>
        </p:nvSpPr>
        <p:spPr>
          <a:xfrm>
            <a:off x="2142565" y="4149025"/>
            <a:ext cx="4368800" cy="584775"/>
          </a:xfrm>
          <a:prstGeom prst="rect">
            <a:avLst/>
          </a:prstGeom>
          <a:noFill/>
        </p:spPr>
        <p:txBody>
          <a:bodyPr wrap="square" rtlCol="0">
            <a:spAutoFit/>
          </a:bodyPr>
          <a:lstStyle/>
          <a:p>
            <a:r>
              <a:rPr lang="vi-VN" sz="3200" dirty="0">
                <a:latin typeface="Times New Roman" pitchFamily="18" charset="0"/>
                <a:cs typeface="Times New Roman" pitchFamily="18" charset="0"/>
              </a:rPr>
              <a:t>núi đồi mờ tỏ</a:t>
            </a:r>
            <a:endParaRPr lang="en-US" sz="3200" dirty="0">
              <a:latin typeface="Times New Roman" pitchFamily="18" charset="0"/>
              <a:cs typeface="Times New Roman" pitchFamily="18" charset="0"/>
            </a:endParaRPr>
          </a:p>
        </p:txBody>
      </p:sp>
      <p:sp>
        <p:nvSpPr>
          <p:cNvPr id="20" name="TextBox 19"/>
          <p:cNvSpPr txBox="1"/>
          <p:nvPr/>
        </p:nvSpPr>
        <p:spPr>
          <a:xfrm>
            <a:off x="2142565" y="5131510"/>
            <a:ext cx="4368800" cy="584775"/>
          </a:xfrm>
          <a:prstGeom prst="rect">
            <a:avLst/>
          </a:prstGeom>
          <a:noFill/>
        </p:spPr>
        <p:txBody>
          <a:bodyPr wrap="square" rtlCol="0">
            <a:spAutoFit/>
          </a:bodyPr>
          <a:lstStyle/>
          <a:p>
            <a:r>
              <a:rPr lang="vi-VN" sz="3200" dirty="0">
                <a:latin typeface="Times New Roman" pitchFamily="18" charset="0"/>
                <a:cs typeface="Times New Roman" pitchFamily="18" charset="0"/>
              </a:rPr>
              <a:t>con đường bụi đỏ</a:t>
            </a:r>
            <a:endParaRPr lang="en-US" sz="3200" dirty="0">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6"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7" cstate="print"/>
          <a:stretch>
            <a:fillRect/>
          </a:stretch>
        </p:blipFill>
        <p:spPr>
          <a:xfrm>
            <a:off x="6929549" y="4934528"/>
            <a:ext cx="965200" cy="723900"/>
          </a:xfrm>
          <a:prstGeom prst="rect">
            <a:avLst/>
          </a:prstGeom>
        </p:spPr>
      </p:pic>
      <p:pic>
        <p:nvPicPr>
          <p:cNvPr id="35" name="Picture 34" descr="sai.png"/>
          <p:cNvPicPr>
            <a:picLocks noChangeAspect="1"/>
          </p:cNvPicPr>
          <p:nvPr/>
        </p:nvPicPr>
        <p:blipFill>
          <a:blip r:embed="rId8" cstate="print"/>
          <a:stretch>
            <a:fillRect/>
          </a:stretch>
        </p:blipFill>
        <p:spPr>
          <a:xfrm>
            <a:off x="6929549" y="4195545"/>
            <a:ext cx="711200" cy="533400"/>
          </a:xfrm>
          <a:prstGeom prst="rect">
            <a:avLst/>
          </a:prstGeom>
        </p:spPr>
      </p:pic>
      <p:pic>
        <p:nvPicPr>
          <p:cNvPr id="37" name="Picture 36" descr="sai.png"/>
          <p:cNvPicPr>
            <a:picLocks noChangeAspect="1"/>
          </p:cNvPicPr>
          <p:nvPr/>
        </p:nvPicPr>
        <p:blipFill>
          <a:blip r:embed="rId8" cstate="print"/>
          <a:stretch>
            <a:fillRect/>
          </a:stretch>
        </p:blipFill>
        <p:spPr>
          <a:xfrm>
            <a:off x="6929549" y="3385810"/>
            <a:ext cx="711200" cy="533400"/>
          </a:xfrm>
          <a:prstGeom prst="rect">
            <a:avLst/>
          </a:prstGeom>
        </p:spPr>
      </p:pic>
      <p:sp>
        <p:nvSpPr>
          <p:cNvPr id="39" name="TextBox 38"/>
          <p:cNvSpPr txBox="1"/>
          <p:nvPr/>
        </p:nvSpPr>
        <p:spPr>
          <a:xfrm>
            <a:off x="13446" y="33278"/>
            <a:ext cx="12178553" cy="2554545"/>
          </a:xfrm>
          <a:prstGeom prst="rect">
            <a:avLst/>
          </a:prstGeom>
          <a:noFill/>
        </p:spPr>
        <p:txBody>
          <a:bodyPr wrap="square" rtlCol="0">
            <a:spAutoFit/>
          </a:bodyPr>
          <a:lstStyle/>
          <a:p>
            <a:r>
              <a:rPr lang="vi-VN" sz="3200" dirty="0">
                <a:latin typeface="Times New Roman" pitchFamily="18" charset="0"/>
                <a:cs typeface="Times New Roman" pitchFamily="18" charset="0"/>
              </a:rPr>
              <a:t>4. Gió và tình yêu thổi trên đất nước tôi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Gió rừng cao xạc xào lá đổ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Gió mù mịt những </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Những dòng sông ào ạt cánh buồm căng.</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(Theo Lưu Quang Vũ, Gió và tình yêu thổi trên đất nước tôi)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8842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16" presetClass="entr" presetSubtype="2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2"/>
                                        </p:tgtEl>
                                        <p:attrNameLst>
                                          <p:attrName>fillcolor</p:attrName>
                                        </p:attrNameLst>
                                      </p:cBhvr>
                                      <p:to>
                                        <a:schemeClr val="accent2"/>
                                      </p:to>
                                    </p:animClr>
                                    <p:set>
                                      <p:cBhvr>
                                        <p:cTn id="38" dur="2000" fill="hold"/>
                                        <p:tgtEl>
                                          <p:spTgt spid="12"/>
                                        </p:tgtEl>
                                        <p:attrNameLst>
                                          <p:attrName>fill.type</p:attrName>
                                        </p:attrNameLst>
                                      </p:cBhvr>
                                      <p:to>
                                        <p:strVal val="solid"/>
                                      </p:to>
                                    </p:set>
                                    <p:set>
                                      <p:cBhvr>
                                        <p:cTn id="39" dur="2000" fill="hold"/>
                                        <p:tgtEl>
                                          <p:spTgt spid="1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chemeClr val="accent2"/>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chemeClr val="accent2"/>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w453z2z">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TotalTime>
  <Words>1844</Words>
  <Application>Microsoft Office PowerPoint</Application>
  <PresentationFormat>Widescreen</PresentationFormat>
  <Paragraphs>173</Paragraphs>
  <Slides>32</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微软雅黑</vt:lpstr>
      <vt:lpstr>Arial</vt:lpstr>
      <vt:lpstr>Calibri</vt:lpstr>
      <vt:lpstr>Space Mono</vt:lpstr>
      <vt:lpstr>Tahoma</vt:lpstr>
      <vt:lpstr>Times New Roman</vt:lpstr>
      <vt:lpstr>字魂17号-萌趣果冻体</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BXT</cp:lastModifiedBy>
  <cp:revision>381</cp:revision>
  <dcterms:created xsi:type="dcterms:W3CDTF">2020-04-06T05:27:43Z</dcterms:created>
  <dcterms:modified xsi:type="dcterms:W3CDTF">2024-07-10T07:14:10Z</dcterms:modified>
</cp:coreProperties>
</file>