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3"/>
  </p:notesMasterIdLst>
  <p:sldIdLst>
    <p:sldId id="399" r:id="rId3"/>
    <p:sldId id="369" r:id="rId4"/>
    <p:sldId id="370" r:id="rId5"/>
    <p:sldId id="376" r:id="rId6"/>
    <p:sldId id="373" r:id="rId7"/>
    <p:sldId id="374" r:id="rId8"/>
    <p:sldId id="375" r:id="rId9"/>
    <p:sldId id="400" r:id="rId10"/>
    <p:sldId id="377" r:id="rId11"/>
    <p:sldId id="378" r:id="rId12"/>
    <p:sldId id="380" r:id="rId13"/>
    <p:sldId id="382" r:id="rId14"/>
    <p:sldId id="383" r:id="rId15"/>
    <p:sldId id="401" r:id="rId16"/>
    <p:sldId id="384" r:id="rId17"/>
    <p:sldId id="386" r:id="rId18"/>
    <p:sldId id="402" r:id="rId19"/>
    <p:sldId id="387" r:id="rId20"/>
    <p:sldId id="388" r:id="rId21"/>
    <p:sldId id="392" r:id="rId22"/>
    <p:sldId id="390" r:id="rId23"/>
    <p:sldId id="391" r:id="rId24"/>
    <p:sldId id="393" r:id="rId25"/>
    <p:sldId id="403" r:id="rId26"/>
    <p:sldId id="394" r:id="rId27"/>
    <p:sldId id="396" r:id="rId28"/>
    <p:sldId id="385" r:id="rId29"/>
    <p:sldId id="397" r:id="rId30"/>
    <p:sldId id="398" r:id="rId31"/>
    <p:sldId id="258"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3C8BD"/>
    <a:srgbClr val="C0B6B4"/>
    <a:srgbClr val="E6E2E1"/>
    <a:srgbClr val="CDC5C3"/>
    <a:srgbClr val="90634C"/>
    <a:srgbClr val="C6AD97"/>
    <a:srgbClr val="C8DC9B"/>
    <a:srgbClr val="759D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8" autoAdjust="0"/>
    <p:restoredTop sz="96314" autoAdjust="0"/>
  </p:normalViewPr>
  <p:slideViewPr>
    <p:cSldViewPr snapToGrid="0">
      <p:cViewPr varScale="1">
        <p:scale>
          <a:sx n="77" d="100"/>
          <a:sy n="77" d="100"/>
        </p:scale>
        <p:origin x="859" y="67"/>
      </p:cViewPr>
      <p:guideLst>
        <p:guide orient="horz" pos="2160"/>
        <p:guide pos="3840"/>
      </p:guideLst>
    </p:cSldViewPr>
  </p:slideViewPr>
  <p:notesTextViewPr>
    <p:cViewPr>
      <p:scale>
        <a:sx n="1" d="1"/>
        <a:sy n="1" d="1"/>
      </p:scale>
      <p:origin x="0" y="0"/>
    </p:cViewPr>
  </p:notesTextViewPr>
  <p:sorterViewPr>
    <p:cViewPr>
      <p:scale>
        <a:sx n="100" d="100"/>
        <a:sy n="100" d="100"/>
      </p:scale>
      <p:origin x="0" y="-138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A6C4B-4468-4645-8A93-D85E56530D0E}" type="datetimeFigureOut">
              <a:rPr lang="zh-CN" altLang="en-US" smtClean="0"/>
              <a:t>2024/7/10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29C35-2621-456A-9AE5-6C2518139BE2}" type="slidenum">
              <a:rPr lang="zh-CN" altLang="en-US" smtClean="0"/>
              <a:t>‹#›</a:t>
            </a:fld>
            <a:endParaRPr lang="zh-CN" altLang="en-US"/>
          </a:p>
        </p:txBody>
      </p:sp>
    </p:spTree>
    <p:extLst>
      <p:ext uri="{BB962C8B-B14F-4D97-AF65-F5344CB8AC3E}">
        <p14:creationId xmlns:p14="http://schemas.microsoft.com/office/powerpoint/2010/main" val="383205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7"/>
        <p:cNvGrpSpPr/>
        <p:nvPr/>
      </p:nvGrpSpPr>
      <p:grpSpPr>
        <a:xfrm>
          <a:off x="0" y="0"/>
          <a:ext cx="0" cy="0"/>
          <a:chOff x="0" y="0"/>
          <a:chExt cx="0" cy="0"/>
        </a:xfrm>
      </p:grpSpPr>
      <p:sp>
        <p:nvSpPr>
          <p:cNvPr id="2358" name="Google Shape;2358;g14748e9120c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9" name="Google Shape;2359;g14748e9120c_0_1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36061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13</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15299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15</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16</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18</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19</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20</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21</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22</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23</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25</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03271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26529C35-2621-456A-9AE5-6C2518139BE2}"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2872876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26</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27</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83C3DF-C15E-447E-88A6-E0F18C2B0EEF}" type="slidenum">
              <a:rPr lang="zh-CN" altLang="en-US" smtClean="0"/>
              <a:pPr/>
              <a:t>28</a:t>
            </a:fld>
            <a:endParaRPr lang="zh-CN" altLang="en-US"/>
          </a:p>
        </p:txBody>
      </p:sp>
    </p:spTree>
    <p:extLst>
      <p:ext uri="{BB962C8B-B14F-4D97-AF65-F5344CB8AC3E}">
        <p14:creationId xmlns:p14="http://schemas.microsoft.com/office/powerpoint/2010/main" val="1999116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83C3DF-C15E-447E-88A6-E0F18C2B0EEF}" type="slidenum">
              <a:rPr lang="zh-CN" altLang="en-US" smtClean="0"/>
              <a:pPr/>
              <a:t>29</a:t>
            </a:fld>
            <a:endParaRPr lang="zh-CN" altLang="en-US"/>
          </a:p>
        </p:txBody>
      </p:sp>
    </p:spTree>
    <p:extLst>
      <p:ext uri="{BB962C8B-B14F-4D97-AF65-F5344CB8AC3E}">
        <p14:creationId xmlns:p14="http://schemas.microsoft.com/office/powerpoint/2010/main" val="2007697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26529C35-2621-456A-9AE5-6C2518139BE2}"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1422538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4</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83C3DF-C15E-447E-88A6-E0F18C2B0EEF}" type="slidenum">
              <a:rPr lang="zh-CN" altLang="en-US" smtClean="0"/>
              <a:pPr/>
              <a:t>5</a:t>
            </a:fld>
            <a:endParaRPr lang="zh-CN" altLang="en-US"/>
          </a:p>
        </p:txBody>
      </p:sp>
    </p:spTree>
    <p:extLst>
      <p:ext uri="{BB962C8B-B14F-4D97-AF65-F5344CB8AC3E}">
        <p14:creationId xmlns:p14="http://schemas.microsoft.com/office/powerpoint/2010/main" val="2790436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7</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31898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10</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635715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11</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5420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12</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27557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FE9D9A1A-D5FC-4E7E-B94F-2448012087D6}"/>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670002C5-A61E-4AA4-8A45-EB146055C352}"/>
              </a:ext>
            </a:extLst>
          </p:cNvPr>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a:extLst>
              <a:ext uri="{FF2B5EF4-FFF2-40B4-BE49-F238E27FC236}">
                <a16:creationId xmlns:a16="http://schemas.microsoft.com/office/drawing/2014/main" id="{E3C0661F-80A1-4496-9A33-69D40F6B40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05" r="1252" b="21339"/>
          <a:stretch/>
        </p:blipFill>
        <p:spPr>
          <a:xfrm>
            <a:off x="109209" y="2082441"/>
            <a:ext cx="11973582" cy="4675263"/>
          </a:xfrm>
          <a:prstGeom prst="rect">
            <a:avLst/>
          </a:prstGeom>
        </p:spPr>
      </p:pic>
    </p:spTree>
    <p:extLst>
      <p:ext uri="{BB962C8B-B14F-4D97-AF65-F5344CB8AC3E}">
        <p14:creationId xmlns:p14="http://schemas.microsoft.com/office/powerpoint/2010/main" val="309200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E1D930-AD72-4899-A3B3-2BD2C68230B0}"/>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4E20FF8-72A4-4C5D-8297-69547DAD02A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CA5B7E-71C0-4C51-BDEB-23513AAF26A3}"/>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2024/7/10</a:t>
            </a:fld>
            <a:endParaRPr lang="zh-CN" altLang="en-US"/>
          </a:p>
        </p:txBody>
      </p:sp>
      <p:sp>
        <p:nvSpPr>
          <p:cNvPr id="5" name="页脚占位符 4">
            <a:extLst>
              <a:ext uri="{FF2B5EF4-FFF2-40B4-BE49-F238E27FC236}">
                <a16:creationId xmlns:a16="http://schemas.microsoft.com/office/drawing/2014/main" id="{CE96DE2C-785F-4751-9D6E-C0F58EE77474}"/>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A023D21-4316-493E-8080-389755D9E04D}"/>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277071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4D166B5-1809-46FD-B93D-1273FA85CC37}"/>
              </a:ext>
            </a:extLst>
          </p:cNvPr>
          <p:cNvSpPr>
            <a:spLocks noGrp="1"/>
          </p:cNvSpPr>
          <p:nvPr>
            <p:ph type="title" orient="vert"/>
          </p:nvPr>
        </p:nvSpPr>
        <p:spPr>
          <a:xfrm>
            <a:off x="8724901"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D64450C-08C4-49E1-A680-57F487C8DCB9}"/>
              </a:ext>
            </a:extLst>
          </p:cNvPr>
          <p:cNvSpPr>
            <a:spLocks noGrp="1"/>
          </p:cNvSpPr>
          <p:nvPr>
            <p:ph type="body" orient="vert" idx="1"/>
          </p:nvPr>
        </p:nvSpPr>
        <p:spPr>
          <a:xfrm>
            <a:off x="838201"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2D1A2A9-89FF-4129-A3DC-FF56447F59A1}"/>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2024/7/10</a:t>
            </a:fld>
            <a:endParaRPr lang="zh-CN" altLang="en-US"/>
          </a:p>
        </p:txBody>
      </p:sp>
      <p:sp>
        <p:nvSpPr>
          <p:cNvPr id="5" name="页脚占位符 4">
            <a:extLst>
              <a:ext uri="{FF2B5EF4-FFF2-40B4-BE49-F238E27FC236}">
                <a16:creationId xmlns:a16="http://schemas.microsoft.com/office/drawing/2014/main" id="{81479813-5E6E-41D6-8C07-317FAE289F60}"/>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0A4D8E2-6EF6-46BF-851B-AFA062ABD2D0}"/>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84855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28B0512-9EB9-49FF-BFB3-EBC69D97D886}" type="datetimeFigureOut">
              <a:rPr lang="zh-CN" altLang="en-US" smtClean="0"/>
              <a:pPr/>
              <a:t>2024/7/10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27F3AF3-0C61-45C9-90BF-748ECB78216E}" type="slidenum">
              <a:rPr lang="zh-CN" altLang="en-US" smtClean="0"/>
              <a:pPr/>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690"/>
            <a:ext cx="12215465" cy="6871199"/>
          </a:xfrm>
          <a:prstGeom prst="rect">
            <a:avLst/>
          </a:prstGeom>
        </p:spPr>
      </p:pic>
    </p:spTree>
    <p:extLst>
      <p:ext uri="{BB962C8B-B14F-4D97-AF65-F5344CB8AC3E}">
        <p14:creationId xmlns:p14="http://schemas.microsoft.com/office/powerpoint/2010/main" val="1743976011"/>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633"/>
          <a:stretch/>
        </p:blipFill>
        <p:spPr>
          <a:xfrm rot="5400000">
            <a:off x="2856750" y="-2473463"/>
            <a:ext cx="6478500" cy="11804926"/>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6857802" cy="6858000"/>
          </a:xfrm>
          <a:prstGeom prst="rect">
            <a:avLst/>
          </a:prstGeom>
        </p:spPr>
      </p:pic>
      <p:sp>
        <p:nvSpPr>
          <p:cNvPr id="10" name="矩形 9"/>
          <p:cNvSpPr/>
          <p:nvPr userDrawn="1"/>
        </p:nvSpPr>
        <p:spPr>
          <a:xfrm>
            <a:off x="10149357" y="189750"/>
            <a:ext cx="1367644" cy="2159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8" name="图文框 7"/>
          <p:cNvSpPr/>
          <p:nvPr userDrawn="1"/>
        </p:nvSpPr>
        <p:spPr>
          <a:xfrm>
            <a:off x="193537" y="189750"/>
            <a:ext cx="11804926" cy="64785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schemeClr val="tx1"/>
              </a:solidFill>
            </a:endParaRPr>
          </a:p>
        </p:txBody>
      </p:sp>
    </p:spTree>
    <p:extLst>
      <p:ext uri="{BB962C8B-B14F-4D97-AF65-F5344CB8AC3E}">
        <p14:creationId xmlns:p14="http://schemas.microsoft.com/office/powerpoint/2010/main" val="890254065"/>
      </p:ext>
    </p:extLst>
  </p:cSld>
  <p:clrMapOvr>
    <a:masterClrMapping/>
  </p:clrMapOvr>
  <p:transition spd="slow" advTm="2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8759" y="6204022"/>
            <a:ext cx="662737" cy="645220"/>
          </a:xfrm>
          <a:prstGeom prst="rect">
            <a:avLst/>
          </a:prstGeom>
        </p:spPr>
      </p:pic>
      <p:sp>
        <p:nvSpPr>
          <p:cNvPr id="7" name="图文框 6"/>
          <p:cNvSpPr/>
          <p:nvPr userDrawn="1"/>
        </p:nvSpPr>
        <p:spPr>
          <a:xfrm>
            <a:off x="193537" y="189750"/>
            <a:ext cx="11804926" cy="64785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schemeClr val="tx1"/>
              </a:solidFill>
            </a:endParaRP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986085" y="5950"/>
            <a:ext cx="3205915" cy="685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891925"/>
      </p:ext>
    </p:extLst>
  </p:cSld>
  <p:clrMapOvr>
    <a:masterClrMapping/>
  </p:clrMapOvr>
  <p:transition spd="slow" advTm="2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11538022" y="6204022"/>
            <a:ext cx="662737" cy="645220"/>
          </a:xfrm>
          <a:prstGeom prst="rect">
            <a:avLst/>
          </a:prstGeom>
        </p:spPr>
      </p:pic>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6200000">
            <a:off x="-71097" y="5129513"/>
            <a:ext cx="1799583" cy="1657389"/>
          </a:xfrm>
          <a:prstGeom prst="rect">
            <a:avLst/>
          </a:prstGeom>
        </p:spPr>
      </p:pic>
      <p:sp>
        <p:nvSpPr>
          <p:cNvPr id="6" name="图文框 5"/>
          <p:cNvSpPr/>
          <p:nvPr userDrawn="1"/>
        </p:nvSpPr>
        <p:spPr>
          <a:xfrm>
            <a:off x="193537" y="189750"/>
            <a:ext cx="11804926" cy="64785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schemeClr val="tx1"/>
              </a:solidFill>
            </a:endParaRPr>
          </a:p>
        </p:txBody>
      </p:sp>
      <p:grpSp>
        <p:nvGrpSpPr>
          <p:cNvPr id="2" name="组合 1"/>
          <p:cNvGrpSpPr/>
          <p:nvPr userDrawn="1"/>
        </p:nvGrpSpPr>
        <p:grpSpPr>
          <a:xfrm>
            <a:off x="193537" y="539875"/>
            <a:ext cx="11804926" cy="880264"/>
            <a:chOff x="193587" y="415726"/>
            <a:chExt cx="11808000" cy="880468"/>
          </a:xfrm>
        </p:grpSpPr>
        <p:pic>
          <p:nvPicPr>
            <p:cNvPr id="7" name="图片 6"/>
            <p:cNvPicPr>
              <a:picLocks noChangeAspect="1"/>
            </p:cNvPicPr>
            <p:nvPr userDrawn="1"/>
          </p:nvPicPr>
          <p:blipFill rotWithShape="1">
            <a:blip r:embed="rId4" cstate="print">
              <a:extLst>
                <a:ext uri="{28A0092B-C50C-407E-A947-70E740481C1C}">
                  <a14:useLocalDpi xmlns:a14="http://schemas.microsoft.com/office/drawing/2010/main" val="0"/>
                </a:ext>
              </a:extLst>
            </a:blip>
            <a:srcRect l="38237" t="60493" r="38276"/>
            <a:stretch/>
          </p:blipFill>
          <p:spPr>
            <a:xfrm rot="5400000">
              <a:off x="743353" y="-134040"/>
              <a:ext cx="880468" cy="1980000"/>
            </a:xfrm>
            <a:prstGeom prst="rect">
              <a:avLst/>
            </a:prstGeom>
          </p:spPr>
        </p:pic>
        <p:sp>
          <p:nvSpPr>
            <p:cNvPr id="8" name="矩形 7"/>
            <p:cNvSpPr/>
            <p:nvPr userDrawn="1"/>
          </p:nvSpPr>
          <p:spPr>
            <a:xfrm>
              <a:off x="6515187" y="583200"/>
              <a:ext cx="5486400" cy="3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148872027"/>
      </p:ext>
    </p:extLst>
  </p:cSld>
  <p:clrMapOvr>
    <a:masterClrMapping/>
  </p:clrMapOvr>
  <p:transition spd="slow" advTm="2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79"/>
        <p:cNvGrpSpPr/>
        <p:nvPr/>
      </p:nvGrpSpPr>
      <p:grpSpPr>
        <a:xfrm>
          <a:off x="0" y="0"/>
          <a:ext cx="0" cy="0"/>
          <a:chOff x="0" y="0"/>
          <a:chExt cx="0" cy="0"/>
        </a:xfrm>
      </p:grpSpPr>
      <p:sp>
        <p:nvSpPr>
          <p:cNvPr id="280" name="Google Shape;280;p30"/>
          <p:cNvSpPr txBox="1">
            <a:spLocks noGrp="1"/>
          </p:cNvSpPr>
          <p:nvPr>
            <p:ph type="subTitle" idx="1"/>
          </p:nvPr>
        </p:nvSpPr>
        <p:spPr>
          <a:xfrm>
            <a:off x="1273992" y="2556111"/>
            <a:ext cx="3486000" cy="63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1" name="Google Shape;281;p30"/>
          <p:cNvSpPr txBox="1">
            <a:spLocks noGrp="1"/>
          </p:cNvSpPr>
          <p:nvPr>
            <p:ph type="subTitle" idx="2"/>
          </p:nvPr>
        </p:nvSpPr>
        <p:spPr>
          <a:xfrm>
            <a:off x="1273992" y="2061700"/>
            <a:ext cx="3486000" cy="494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200"/>
              <a:buFont typeface="Space Mono"/>
              <a:buNone/>
              <a:defRPr sz="2933">
                <a:latin typeface="Space Mono"/>
                <a:ea typeface="Space Mono"/>
                <a:cs typeface="Space Mono"/>
                <a:sym typeface="Space Mono"/>
              </a:defRPr>
            </a:lvl1pPr>
            <a:lvl2pPr lvl="1" algn="ctr" rtl="0">
              <a:lnSpc>
                <a:spcPct val="100000"/>
              </a:lnSpc>
              <a:spcBef>
                <a:spcPts val="0"/>
              </a:spcBef>
              <a:spcAft>
                <a:spcPts val="0"/>
              </a:spcAft>
              <a:buSzPts val="2200"/>
              <a:buFont typeface="Space Mono"/>
              <a:buNone/>
              <a:defRPr sz="2933">
                <a:latin typeface="Space Mono"/>
                <a:ea typeface="Space Mono"/>
                <a:cs typeface="Space Mono"/>
                <a:sym typeface="Space Mono"/>
              </a:defRPr>
            </a:lvl2pPr>
            <a:lvl3pPr lvl="2" algn="ctr" rtl="0">
              <a:lnSpc>
                <a:spcPct val="100000"/>
              </a:lnSpc>
              <a:spcBef>
                <a:spcPts val="0"/>
              </a:spcBef>
              <a:spcAft>
                <a:spcPts val="0"/>
              </a:spcAft>
              <a:buSzPts val="2200"/>
              <a:buFont typeface="Space Mono"/>
              <a:buNone/>
              <a:defRPr sz="2933">
                <a:latin typeface="Space Mono"/>
                <a:ea typeface="Space Mono"/>
                <a:cs typeface="Space Mono"/>
                <a:sym typeface="Space Mono"/>
              </a:defRPr>
            </a:lvl3pPr>
            <a:lvl4pPr lvl="3" algn="ctr" rtl="0">
              <a:lnSpc>
                <a:spcPct val="100000"/>
              </a:lnSpc>
              <a:spcBef>
                <a:spcPts val="0"/>
              </a:spcBef>
              <a:spcAft>
                <a:spcPts val="0"/>
              </a:spcAft>
              <a:buSzPts val="2200"/>
              <a:buFont typeface="Space Mono"/>
              <a:buNone/>
              <a:defRPr sz="2933">
                <a:latin typeface="Space Mono"/>
                <a:ea typeface="Space Mono"/>
                <a:cs typeface="Space Mono"/>
                <a:sym typeface="Space Mono"/>
              </a:defRPr>
            </a:lvl4pPr>
            <a:lvl5pPr lvl="4" algn="ctr" rtl="0">
              <a:lnSpc>
                <a:spcPct val="100000"/>
              </a:lnSpc>
              <a:spcBef>
                <a:spcPts val="0"/>
              </a:spcBef>
              <a:spcAft>
                <a:spcPts val="0"/>
              </a:spcAft>
              <a:buSzPts val="2200"/>
              <a:buFont typeface="Space Mono"/>
              <a:buNone/>
              <a:defRPr sz="2933">
                <a:latin typeface="Space Mono"/>
                <a:ea typeface="Space Mono"/>
                <a:cs typeface="Space Mono"/>
                <a:sym typeface="Space Mono"/>
              </a:defRPr>
            </a:lvl5pPr>
            <a:lvl6pPr lvl="5" algn="ctr" rtl="0">
              <a:lnSpc>
                <a:spcPct val="100000"/>
              </a:lnSpc>
              <a:spcBef>
                <a:spcPts val="0"/>
              </a:spcBef>
              <a:spcAft>
                <a:spcPts val="0"/>
              </a:spcAft>
              <a:buSzPts val="2200"/>
              <a:buFont typeface="Space Mono"/>
              <a:buNone/>
              <a:defRPr sz="2933">
                <a:latin typeface="Space Mono"/>
                <a:ea typeface="Space Mono"/>
                <a:cs typeface="Space Mono"/>
                <a:sym typeface="Space Mono"/>
              </a:defRPr>
            </a:lvl6pPr>
            <a:lvl7pPr lvl="6" algn="ctr" rtl="0">
              <a:lnSpc>
                <a:spcPct val="100000"/>
              </a:lnSpc>
              <a:spcBef>
                <a:spcPts val="0"/>
              </a:spcBef>
              <a:spcAft>
                <a:spcPts val="0"/>
              </a:spcAft>
              <a:buSzPts val="2200"/>
              <a:buFont typeface="Space Mono"/>
              <a:buNone/>
              <a:defRPr sz="2933">
                <a:latin typeface="Space Mono"/>
                <a:ea typeface="Space Mono"/>
                <a:cs typeface="Space Mono"/>
                <a:sym typeface="Space Mono"/>
              </a:defRPr>
            </a:lvl7pPr>
            <a:lvl8pPr lvl="7" algn="ctr" rtl="0">
              <a:lnSpc>
                <a:spcPct val="100000"/>
              </a:lnSpc>
              <a:spcBef>
                <a:spcPts val="0"/>
              </a:spcBef>
              <a:spcAft>
                <a:spcPts val="0"/>
              </a:spcAft>
              <a:buSzPts val="2200"/>
              <a:buFont typeface="Space Mono"/>
              <a:buNone/>
              <a:defRPr sz="2933">
                <a:latin typeface="Space Mono"/>
                <a:ea typeface="Space Mono"/>
                <a:cs typeface="Space Mono"/>
                <a:sym typeface="Space Mono"/>
              </a:defRPr>
            </a:lvl8pPr>
            <a:lvl9pPr lvl="8" algn="ctr" rtl="0">
              <a:lnSpc>
                <a:spcPct val="100000"/>
              </a:lnSpc>
              <a:spcBef>
                <a:spcPts val="0"/>
              </a:spcBef>
              <a:spcAft>
                <a:spcPts val="0"/>
              </a:spcAft>
              <a:buSzPts val="2200"/>
              <a:buFont typeface="Space Mono"/>
              <a:buNone/>
              <a:defRPr sz="2933">
                <a:latin typeface="Space Mono"/>
                <a:ea typeface="Space Mono"/>
                <a:cs typeface="Space Mono"/>
                <a:sym typeface="Space Mono"/>
              </a:defRPr>
            </a:lvl9pPr>
          </a:lstStyle>
          <a:p>
            <a:endParaRPr/>
          </a:p>
        </p:txBody>
      </p:sp>
      <p:sp>
        <p:nvSpPr>
          <p:cNvPr id="282" name="Google Shape;282;p30"/>
          <p:cNvSpPr txBox="1">
            <a:spLocks noGrp="1"/>
          </p:cNvSpPr>
          <p:nvPr>
            <p:ph type="subTitle" idx="3"/>
          </p:nvPr>
        </p:nvSpPr>
        <p:spPr>
          <a:xfrm>
            <a:off x="7432008" y="4876700"/>
            <a:ext cx="3486000" cy="63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3" name="Google Shape;283;p30"/>
          <p:cNvSpPr txBox="1">
            <a:spLocks noGrp="1"/>
          </p:cNvSpPr>
          <p:nvPr>
            <p:ph type="subTitle" idx="4"/>
          </p:nvPr>
        </p:nvSpPr>
        <p:spPr>
          <a:xfrm flipH="1">
            <a:off x="7431713" y="4382293"/>
            <a:ext cx="3486000" cy="49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Font typeface="Space Mono"/>
              <a:buNone/>
              <a:defRPr sz="2933">
                <a:latin typeface="Space Mono"/>
                <a:ea typeface="Space Mono"/>
                <a:cs typeface="Space Mono"/>
                <a:sym typeface="Space Mono"/>
              </a:defRPr>
            </a:lvl1pPr>
            <a:lvl2pPr lvl="1" algn="ctr" rtl="0">
              <a:lnSpc>
                <a:spcPct val="100000"/>
              </a:lnSpc>
              <a:spcBef>
                <a:spcPts val="0"/>
              </a:spcBef>
              <a:spcAft>
                <a:spcPts val="0"/>
              </a:spcAft>
              <a:buSzPts val="2200"/>
              <a:buFont typeface="Space Mono"/>
              <a:buNone/>
              <a:defRPr sz="2933">
                <a:latin typeface="Space Mono"/>
                <a:ea typeface="Space Mono"/>
                <a:cs typeface="Space Mono"/>
                <a:sym typeface="Space Mono"/>
              </a:defRPr>
            </a:lvl2pPr>
            <a:lvl3pPr lvl="2" algn="ctr" rtl="0">
              <a:lnSpc>
                <a:spcPct val="100000"/>
              </a:lnSpc>
              <a:spcBef>
                <a:spcPts val="0"/>
              </a:spcBef>
              <a:spcAft>
                <a:spcPts val="0"/>
              </a:spcAft>
              <a:buSzPts val="2200"/>
              <a:buFont typeface="Space Mono"/>
              <a:buNone/>
              <a:defRPr sz="2933">
                <a:latin typeface="Space Mono"/>
                <a:ea typeface="Space Mono"/>
                <a:cs typeface="Space Mono"/>
                <a:sym typeface="Space Mono"/>
              </a:defRPr>
            </a:lvl3pPr>
            <a:lvl4pPr lvl="3" algn="ctr" rtl="0">
              <a:lnSpc>
                <a:spcPct val="100000"/>
              </a:lnSpc>
              <a:spcBef>
                <a:spcPts val="0"/>
              </a:spcBef>
              <a:spcAft>
                <a:spcPts val="0"/>
              </a:spcAft>
              <a:buSzPts val="2200"/>
              <a:buFont typeface="Space Mono"/>
              <a:buNone/>
              <a:defRPr sz="2933">
                <a:latin typeface="Space Mono"/>
                <a:ea typeface="Space Mono"/>
                <a:cs typeface="Space Mono"/>
                <a:sym typeface="Space Mono"/>
              </a:defRPr>
            </a:lvl4pPr>
            <a:lvl5pPr lvl="4" algn="ctr" rtl="0">
              <a:lnSpc>
                <a:spcPct val="100000"/>
              </a:lnSpc>
              <a:spcBef>
                <a:spcPts val="0"/>
              </a:spcBef>
              <a:spcAft>
                <a:spcPts val="0"/>
              </a:spcAft>
              <a:buSzPts val="2200"/>
              <a:buFont typeface="Space Mono"/>
              <a:buNone/>
              <a:defRPr sz="2933">
                <a:latin typeface="Space Mono"/>
                <a:ea typeface="Space Mono"/>
                <a:cs typeface="Space Mono"/>
                <a:sym typeface="Space Mono"/>
              </a:defRPr>
            </a:lvl5pPr>
            <a:lvl6pPr lvl="5" algn="ctr" rtl="0">
              <a:lnSpc>
                <a:spcPct val="100000"/>
              </a:lnSpc>
              <a:spcBef>
                <a:spcPts val="0"/>
              </a:spcBef>
              <a:spcAft>
                <a:spcPts val="0"/>
              </a:spcAft>
              <a:buSzPts val="2200"/>
              <a:buFont typeface="Space Mono"/>
              <a:buNone/>
              <a:defRPr sz="2933">
                <a:latin typeface="Space Mono"/>
                <a:ea typeface="Space Mono"/>
                <a:cs typeface="Space Mono"/>
                <a:sym typeface="Space Mono"/>
              </a:defRPr>
            </a:lvl6pPr>
            <a:lvl7pPr lvl="6" algn="ctr" rtl="0">
              <a:lnSpc>
                <a:spcPct val="100000"/>
              </a:lnSpc>
              <a:spcBef>
                <a:spcPts val="0"/>
              </a:spcBef>
              <a:spcAft>
                <a:spcPts val="0"/>
              </a:spcAft>
              <a:buSzPts val="2200"/>
              <a:buFont typeface="Space Mono"/>
              <a:buNone/>
              <a:defRPr sz="2933">
                <a:latin typeface="Space Mono"/>
                <a:ea typeface="Space Mono"/>
                <a:cs typeface="Space Mono"/>
                <a:sym typeface="Space Mono"/>
              </a:defRPr>
            </a:lvl7pPr>
            <a:lvl8pPr lvl="7" algn="ctr" rtl="0">
              <a:lnSpc>
                <a:spcPct val="100000"/>
              </a:lnSpc>
              <a:spcBef>
                <a:spcPts val="0"/>
              </a:spcBef>
              <a:spcAft>
                <a:spcPts val="0"/>
              </a:spcAft>
              <a:buSzPts val="2200"/>
              <a:buFont typeface="Space Mono"/>
              <a:buNone/>
              <a:defRPr sz="2933">
                <a:latin typeface="Space Mono"/>
                <a:ea typeface="Space Mono"/>
                <a:cs typeface="Space Mono"/>
                <a:sym typeface="Space Mono"/>
              </a:defRPr>
            </a:lvl8pPr>
            <a:lvl9pPr lvl="8" algn="ctr" rtl="0">
              <a:lnSpc>
                <a:spcPct val="100000"/>
              </a:lnSpc>
              <a:spcBef>
                <a:spcPts val="0"/>
              </a:spcBef>
              <a:spcAft>
                <a:spcPts val="0"/>
              </a:spcAft>
              <a:buSzPts val="2200"/>
              <a:buFont typeface="Space Mono"/>
              <a:buNone/>
              <a:defRPr sz="2933">
                <a:latin typeface="Space Mono"/>
                <a:ea typeface="Space Mono"/>
                <a:cs typeface="Space Mono"/>
                <a:sym typeface="Space Mono"/>
              </a:defRPr>
            </a:lvl9pPr>
          </a:lstStyle>
          <a:p>
            <a:endParaRPr/>
          </a:p>
        </p:txBody>
      </p:sp>
      <p:sp>
        <p:nvSpPr>
          <p:cNvPr id="284" name="Google Shape;284;p30"/>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pace Mono"/>
              <a:buNone/>
              <a:defRPr sz="4000">
                <a:solidFill>
                  <a:schemeClr val="dk1"/>
                </a:solidFill>
                <a:latin typeface="Space Mono"/>
                <a:ea typeface="Space Mono"/>
                <a:cs typeface="Space Mono"/>
                <a:sym typeface="Space Mono"/>
              </a:defRPr>
            </a:lvl1pPr>
            <a:lvl2pPr lvl="1" rtl="0">
              <a:spcBef>
                <a:spcPts val="0"/>
              </a:spcBef>
              <a:spcAft>
                <a:spcPts val="0"/>
              </a:spcAft>
              <a:buClr>
                <a:schemeClr val="dk1"/>
              </a:buClr>
              <a:buSzPts val="3000"/>
              <a:buNone/>
              <a:defRPr sz="4000">
                <a:solidFill>
                  <a:schemeClr val="dk1"/>
                </a:solidFill>
              </a:defRPr>
            </a:lvl2pPr>
            <a:lvl3pPr lvl="2" rtl="0">
              <a:spcBef>
                <a:spcPts val="0"/>
              </a:spcBef>
              <a:spcAft>
                <a:spcPts val="0"/>
              </a:spcAft>
              <a:buClr>
                <a:schemeClr val="dk1"/>
              </a:buClr>
              <a:buSzPts val="3000"/>
              <a:buNone/>
              <a:defRPr sz="4000">
                <a:solidFill>
                  <a:schemeClr val="dk1"/>
                </a:solidFill>
              </a:defRPr>
            </a:lvl3pPr>
            <a:lvl4pPr lvl="3" rtl="0">
              <a:spcBef>
                <a:spcPts val="0"/>
              </a:spcBef>
              <a:spcAft>
                <a:spcPts val="0"/>
              </a:spcAft>
              <a:buClr>
                <a:schemeClr val="dk1"/>
              </a:buClr>
              <a:buSzPts val="3000"/>
              <a:buNone/>
              <a:defRPr sz="4000">
                <a:solidFill>
                  <a:schemeClr val="dk1"/>
                </a:solidFill>
              </a:defRPr>
            </a:lvl4pPr>
            <a:lvl5pPr lvl="4" rtl="0">
              <a:spcBef>
                <a:spcPts val="0"/>
              </a:spcBef>
              <a:spcAft>
                <a:spcPts val="0"/>
              </a:spcAft>
              <a:buClr>
                <a:schemeClr val="dk1"/>
              </a:buClr>
              <a:buSzPts val="3000"/>
              <a:buNone/>
              <a:defRPr sz="4000">
                <a:solidFill>
                  <a:schemeClr val="dk1"/>
                </a:solidFill>
              </a:defRPr>
            </a:lvl5pPr>
            <a:lvl6pPr lvl="5" rtl="0">
              <a:spcBef>
                <a:spcPts val="0"/>
              </a:spcBef>
              <a:spcAft>
                <a:spcPts val="0"/>
              </a:spcAft>
              <a:buClr>
                <a:schemeClr val="dk1"/>
              </a:buClr>
              <a:buSzPts val="3000"/>
              <a:buNone/>
              <a:defRPr sz="4000">
                <a:solidFill>
                  <a:schemeClr val="dk1"/>
                </a:solidFill>
              </a:defRPr>
            </a:lvl6pPr>
            <a:lvl7pPr lvl="6" rtl="0">
              <a:spcBef>
                <a:spcPts val="0"/>
              </a:spcBef>
              <a:spcAft>
                <a:spcPts val="0"/>
              </a:spcAft>
              <a:buClr>
                <a:schemeClr val="dk1"/>
              </a:buClr>
              <a:buSzPts val="3000"/>
              <a:buNone/>
              <a:defRPr sz="4000">
                <a:solidFill>
                  <a:schemeClr val="dk1"/>
                </a:solidFill>
              </a:defRPr>
            </a:lvl7pPr>
            <a:lvl8pPr lvl="7" rtl="0">
              <a:spcBef>
                <a:spcPts val="0"/>
              </a:spcBef>
              <a:spcAft>
                <a:spcPts val="0"/>
              </a:spcAft>
              <a:buClr>
                <a:schemeClr val="dk1"/>
              </a:buClr>
              <a:buSzPts val="3000"/>
              <a:buNone/>
              <a:defRPr sz="4000">
                <a:solidFill>
                  <a:schemeClr val="dk1"/>
                </a:solidFill>
              </a:defRPr>
            </a:lvl8pPr>
            <a:lvl9pPr lvl="8" rtl="0">
              <a:spcBef>
                <a:spcPts val="0"/>
              </a:spcBef>
              <a:spcAft>
                <a:spcPts val="0"/>
              </a:spcAft>
              <a:buClr>
                <a:schemeClr val="dk1"/>
              </a:buClr>
              <a:buSzPts val="3000"/>
              <a:buNone/>
              <a:defRPr sz="4000">
                <a:solidFill>
                  <a:schemeClr val="dk1"/>
                </a:solidFill>
              </a:defRPr>
            </a:lvl9pPr>
          </a:lstStyle>
          <a:p>
            <a:endParaRPr/>
          </a:p>
        </p:txBody>
      </p:sp>
    </p:spTree>
    <p:extLst>
      <p:ext uri="{BB962C8B-B14F-4D97-AF65-F5344CB8AC3E}">
        <p14:creationId xmlns:p14="http://schemas.microsoft.com/office/powerpoint/2010/main" val="1714506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2024/7/10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09627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2024/7/10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19189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69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0F7D933-1CCA-4539-872D-02414D4E2A2C}"/>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F4D09891-9DED-4AAA-BB87-87C8949B1F68}"/>
              </a:ext>
            </a:extLst>
          </p:cNvPr>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a:extLst>
              <a:ext uri="{FF2B5EF4-FFF2-40B4-BE49-F238E27FC236}">
                <a16:creationId xmlns:a16="http://schemas.microsoft.com/office/drawing/2014/main" id="{B80FBBD2-C361-44E2-90EC-E7DC7935C42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3" t="7272" r="468"/>
          <a:stretch/>
        </p:blipFill>
        <p:spPr>
          <a:xfrm>
            <a:off x="109209" y="100295"/>
            <a:ext cx="11973582" cy="4266568"/>
          </a:xfrm>
          <a:prstGeom prst="rect">
            <a:avLst/>
          </a:prstGeom>
        </p:spPr>
      </p:pic>
    </p:spTree>
    <p:extLst>
      <p:ext uri="{BB962C8B-B14F-4D97-AF65-F5344CB8AC3E}">
        <p14:creationId xmlns:p14="http://schemas.microsoft.com/office/powerpoint/2010/main" val="84971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CD1787-4FE7-47F7-A1DC-21ADFCD1E5FC}"/>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F4D09891-9DED-4AAA-BB87-87C8949B1F68}"/>
              </a:ext>
            </a:extLst>
          </p:cNvPr>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2125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18B3FA-DE3C-4990-A0D3-30028D9D7C5A}"/>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9F6B4CD-EAD5-491F-A6FD-74038B2C455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7B90515-3DB4-4F90-B36E-3B631AAC64FE}"/>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AA756C6-FF25-46C9-A306-33602C4781E3}"/>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2024/7/10</a:t>
            </a:fld>
            <a:endParaRPr lang="zh-CN" altLang="en-US"/>
          </a:p>
        </p:txBody>
      </p:sp>
      <p:sp>
        <p:nvSpPr>
          <p:cNvPr id="6" name="页脚占位符 5">
            <a:extLst>
              <a:ext uri="{FF2B5EF4-FFF2-40B4-BE49-F238E27FC236}">
                <a16:creationId xmlns:a16="http://schemas.microsoft.com/office/drawing/2014/main" id="{C9A8692D-606E-40C9-9C23-E95D5625D29B}"/>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45298C6-E140-4ADF-8D91-8686AA394DAE}"/>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07137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6F1789-465D-49A5-A460-8635FCB3487A}"/>
              </a:ext>
            </a:extLst>
          </p:cNvPr>
          <p:cNvSpPr>
            <a:spLocks noGrp="1"/>
          </p:cNvSpPr>
          <p:nvPr>
            <p:ph type="title"/>
          </p:nvPr>
        </p:nvSpPr>
        <p:spPr>
          <a:xfrm>
            <a:off x="839788" y="365127"/>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8ECBFC4-10B0-4DF2-8252-7E3E165B6762}"/>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7E9A87B-BAB9-4AB4-900F-8069B53F996B}"/>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74D61F5-28B1-41CE-8D9A-459B0F60048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9D22A1D-CCF1-4769-97EA-DFA087724BC8}"/>
              </a:ext>
            </a:extLst>
          </p:cNvPr>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C7F2FBA-5838-465D-A34A-584877EFBA89}"/>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2024/7/10</a:t>
            </a:fld>
            <a:endParaRPr lang="zh-CN" altLang="en-US"/>
          </a:p>
        </p:txBody>
      </p:sp>
      <p:sp>
        <p:nvSpPr>
          <p:cNvPr id="8" name="页脚占位符 7">
            <a:extLst>
              <a:ext uri="{FF2B5EF4-FFF2-40B4-BE49-F238E27FC236}">
                <a16:creationId xmlns:a16="http://schemas.microsoft.com/office/drawing/2014/main" id="{58F1F4B5-DCC9-42B3-B567-9A2014D0835A}"/>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C24DBA8-E711-4534-A1D2-5191DF75B486}"/>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
        <p:nvSpPr>
          <p:cNvPr id="11" name="TextBox 10"/>
          <p:cNvSpPr txBox="1"/>
          <p:nvPr userDrawn="1"/>
        </p:nvSpPr>
        <p:spPr>
          <a:xfrm>
            <a:off x="2234276" y="6515783"/>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59244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7AFAD6-71C6-4234-9F66-BB4F1ADFADEC}"/>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749CD9-E9CE-49FA-B6A2-2FB549390479}"/>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2024/7/10</a:t>
            </a:fld>
            <a:endParaRPr lang="zh-CN" altLang="en-US"/>
          </a:p>
        </p:txBody>
      </p:sp>
      <p:sp>
        <p:nvSpPr>
          <p:cNvPr id="4" name="页脚占位符 3">
            <a:extLst>
              <a:ext uri="{FF2B5EF4-FFF2-40B4-BE49-F238E27FC236}">
                <a16:creationId xmlns:a16="http://schemas.microsoft.com/office/drawing/2014/main" id="{6DD9E387-64B5-476E-9C46-2911C4140DC5}"/>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319FFF13-5935-48EA-B8CA-5948E1B1A148}"/>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85460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图文框 5">
            <a:extLst>
              <a:ext uri="{FF2B5EF4-FFF2-40B4-BE49-F238E27FC236}">
                <a16:creationId xmlns:a16="http://schemas.microsoft.com/office/drawing/2014/main" id="{C94028A3-3FD7-49CA-87AE-E58C6792402C}"/>
              </a:ext>
            </a:extLst>
          </p:cNvPr>
          <p:cNvSpPr/>
          <p:nvPr userDrawn="1"/>
        </p:nvSpPr>
        <p:spPr>
          <a:xfrm>
            <a:off x="353931" y="342821"/>
            <a:ext cx="11479731" cy="6172357"/>
          </a:xfrm>
          <a:prstGeom prst="frame">
            <a:avLst>
              <a:gd name="adj1" fmla="val 772"/>
            </a:avLst>
          </a:prstGeom>
          <a:solidFill>
            <a:srgbClr val="A3C8BD"/>
          </a:solidFill>
          <a:ln>
            <a:noFill/>
          </a:ln>
          <a:effectLst>
            <a:outerShdw blurRad="1016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思源黑体 CN Regular" panose="020B0500000000000000" charset="-122"/>
            </a:endParaRPr>
          </a:p>
        </p:txBody>
      </p:sp>
    </p:spTree>
    <p:extLst>
      <p:ext uri="{BB962C8B-B14F-4D97-AF65-F5344CB8AC3E}">
        <p14:creationId xmlns:p14="http://schemas.microsoft.com/office/powerpoint/2010/main" val="276023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1E5DB7-BE39-43D9-9778-4EE870855D9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501D448-3743-4944-B307-D11A2B5CC190}"/>
              </a:ext>
            </a:extLst>
          </p:cNvPr>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B807D2B-F7D9-4803-897E-457CC3EE76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67D55BB-A060-40D1-882D-A35357E3556E}"/>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2024/7/10</a:t>
            </a:fld>
            <a:endParaRPr lang="zh-CN" altLang="en-US"/>
          </a:p>
        </p:txBody>
      </p:sp>
      <p:sp>
        <p:nvSpPr>
          <p:cNvPr id="6" name="页脚占位符 5">
            <a:extLst>
              <a:ext uri="{FF2B5EF4-FFF2-40B4-BE49-F238E27FC236}">
                <a16:creationId xmlns:a16="http://schemas.microsoft.com/office/drawing/2014/main" id="{A4610963-D9CF-4F68-A654-28ABECD0EEF3}"/>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C262AA8-93D2-4C64-8A2B-5590F2106B48}"/>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173634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ECA83B-0DD5-4A0F-99DC-794EE7E36D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45D6E6D-F9BB-4700-AB9D-0E8FFBA579B2}"/>
              </a:ext>
            </a:extLst>
          </p:cNvPr>
          <p:cNvSpPr>
            <a:spLocks noGrp="1"/>
          </p:cNvSpPr>
          <p:nvPr>
            <p:ph type="pic" idx="1"/>
          </p:nvPr>
        </p:nvSpPr>
        <p:spPr>
          <a:xfrm>
            <a:off x="5183188" y="987427"/>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67424FEB-E766-417C-879D-DF3F074845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98B5C76-F483-4A86-A529-4EDF5B09F05E}"/>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2024/7/10</a:t>
            </a:fld>
            <a:endParaRPr lang="zh-CN" altLang="en-US"/>
          </a:p>
        </p:txBody>
      </p:sp>
      <p:sp>
        <p:nvSpPr>
          <p:cNvPr id="6" name="页脚占位符 5">
            <a:extLst>
              <a:ext uri="{FF2B5EF4-FFF2-40B4-BE49-F238E27FC236}">
                <a16:creationId xmlns:a16="http://schemas.microsoft.com/office/drawing/2014/main" id="{A59DB63B-CD40-4BC5-98A7-71FB0185F0AE}"/>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06B17B4-58E0-40D0-AB7A-90B4575A3274}"/>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2278867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393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 id="2147483666" r:id="rId13"/>
    <p:sldLayoutId id="2147483667" r:id="rId14"/>
    <p:sldLayoutId id="2147483668" r:id="rId15"/>
    <p:sldLayoutId id="2147483669" r:id="rId1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9905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39.png"/><Relationship Id="rId12"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15.png"/><Relationship Id="rId4" Type="http://schemas.openxmlformats.org/officeDocument/2006/relationships/image" Target="../media/image35.pn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60"/>
        <p:cNvGrpSpPr/>
        <p:nvPr/>
      </p:nvGrpSpPr>
      <p:grpSpPr>
        <a:xfrm>
          <a:off x="0" y="0"/>
          <a:ext cx="0" cy="0"/>
          <a:chOff x="0" y="0"/>
          <a:chExt cx="0" cy="0"/>
        </a:xfrm>
      </p:grpSpPr>
      <p:pic>
        <p:nvPicPr>
          <p:cNvPr id="1028" name="Picture 4" descr="https://gcs.tripi.vn/public-tripi/tripi-feed/img/474110qkt/anh-phong-canh-buon-co-don_0602063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7753"/>
            <a:ext cx="6096000" cy="53202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gcs.tripi.vn/public-tripi/tripi-feed/img/474110OBa/hinh-anh-tam-trang-buon-co-don_0602073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537752"/>
            <a:ext cx="6096000" cy="53202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118519"/>
            <a:ext cx="11979275" cy="1323439"/>
          </a:xfrm>
          <a:prstGeom prst="rect">
            <a:avLst/>
          </a:prstGeom>
          <a:noFill/>
        </p:spPr>
        <p:txBody>
          <a:bodyPr wrap="square">
            <a:spAutoFit/>
          </a:bodyPr>
          <a:lstStyle/>
          <a:p>
            <a:pPr algn="ctr" defTabSz="914377">
              <a:defRPr/>
            </a:pPr>
            <a:r>
              <a:rPr lang="vi-VN"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BÀI </a:t>
            </a:r>
            <a:r>
              <a:rPr lang="en-US"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2. </a:t>
            </a:r>
          </a:p>
          <a:p>
            <a:pPr algn="ctr" defTabSz="914377">
              <a:defRPr/>
            </a:pPr>
            <a:r>
              <a:rPr lang="vi-VN"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NHỮNG </a:t>
            </a:r>
            <a:r>
              <a:rPr lang="en-US"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CUNG </a:t>
            </a:r>
            <a:r>
              <a:rPr lang="vi-VN"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BẬC TÂM TRẠNG</a:t>
            </a:r>
            <a:endParaRPr lang="en-US"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383387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5">
            <a:extLst>
              <a:ext uri="{FF2B5EF4-FFF2-40B4-BE49-F238E27FC236}">
                <a16:creationId xmlns:a16="http://schemas.microsoft.com/office/drawing/2014/main" id="{0C011631-D0F3-48AB-B7B6-6712906A7139}"/>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27100" y="3429000"/>
            <a:ext cx="3383679" cy="2722648"/>
          </a:xfrm>
          <a:prstGeom prst="rect">
            <a:avLst/>
          </a:prstGeom>
        </p:spPr>
      </p:pic>
      <p:pic>
        <p:nvPicPr>
          <p:cNvPr id="27" name="图片 10">
            <a:extLst>
              <a:ext uri="{FF2B5EF4-FFF2-40B4-BE49-F238E27FC236}">
                <a16:creationId xmlns:a16="http://schemas.microsoft.com/office/drawing/2014/main" id="{B8FA920A-E31A-4FA4-AE1C-8A7CB67D8E31}"/>
              </a:ext>
            </a:extLst>
          </p:cNvPr>
          <p:cNvPicPr>
            <a:picLocks noChangeAspect="1"/>
          </p:cNvPicPr>
          <p:nvPr/>
        </p:nvPicPr>
        <p:blipFill rotWithShape="1">
          <a:blip r:embed="rId5">
            <a:extLst>
              <a:ext uri="{28A0092B-C50C-407E-A947-70E740481C1C}">
                <a14:useLocalDpi xmlns:a14="http://schemas.microsoft.com/office/drawing/2010/main" val="0"/>
              </a:ext>
            </a:extLst>
          </a:blip>
          <a:srcRect l="24844" t="17454" r="27031" b="14722"/>
          <a:stretch/>
        </p:blipFill>
        <p:spPr>
          <a:xfrm>
            <a:off x="727100" y="941292"/>
            <a:ext cx="11464900" cy="5468561"/>
          </a:xfrm>
          <a:prstGeom prst="rect">
            <a:avLst/>
          </a:prstGeom>
        </p:spPr>
      </p:pic>
      <p:sp>
        <p:nvSpPr>
          <p:cNvPr id="6" name="文本框 1">
            <a:extLst>
              <a:ext uri="{FF2B5EF4-FFF2-40B4-BE49-F238E27FC236}">
                <a16:creationId xmlns:a16="http://schemas.microsoft.com/office/drawing/2014/main" id="{4D8635F7-366C-47DF-861C-A5E8C4919810}"/>
              </a:ext>
            </a:extLst>
          </p:cNvPr>
          <p:cNvSpPr txBox="1"/>
          <p:nvPr/>
        </p:nvSpPr>
        <p:spPr>
          <a:xfrm>
            <a:off x="2796965" y="2213649"/>
            <a:ext cx="7005522" cy="2923849"/>
          </a:xfrm>
          <a:prstGeom prst="rect">
            <a:avLst/>
          </a:prstGeom>
          <a:noFill/>
        </p:spPr>
        <p:txBody>
          <a:bodyPr wrap="square" lIns="91413" tIns="45706" rIns="91413" bIns="45706" rtlCol="0">
            <a:spAutoFit/>
            <a:scene3d>
              <a:camera prst="orthographicFront"/>
              <a:lightRig rig="threePt" dir="t"/>
            </a:scene3d>
            <a:sp3d contourW="12700"/>
          </a:bodyPr>
          <a:lstStyle/>
          <a:p>
            <a:r>
              <a:rPr lang="vi-VN" sz="2800" b="1" i="1" dirty="0">
                <a:solidFill>
                  <a:srgbClr val="C00000"/>
                </a:solidFill>
                <a:latin typeface="Times New Roman" panose="02020603050405020304" pitchFamily="18" charset="0"/>
                <a:cs typeface="Times New Roman" panose="02020603050405020304" pitchFamily="18" charset="0"/>
              </a:rPr>
              <a:t>Chơi chữ </a:t>
            </a:r>
            <a:r>
              <a:rPr lang="en-US" sz="2800" b="1" i="1" dirty="0">
                <a:solidFill>
                  <a:srgbClr val="C00000"/>
                </a:solidFill>
                <a:latin typeface="Times New Roman" panose="02020603050405020304" pitchFamily="18" charset="0"/>
                <a:cs typeface="Times New Roman" panose="02020603050405020304" pitchFamily="18" charset="0"/>
              </a:rPr>
              <a:t>-&gt;</a:t>
            </a:r>
            <a:r>
              <a:rPr lang="vi-VN" sz="2800" b="1" i="1" dirty="0">
                <a:solidFill>
                  <a:srgbClr val="C00000"/>
                </a:solidFill>
                <a:latin typeface="Times New Roman" panose="02020603050405020304" pitchFamily="18" charset="0"/>
                <a:cs typeface="Times New Roman" panose="02020603050405020304" pitchFamily="18" charset="0"/>
              </a:rPr>
              <a:t> biện pháp tu từ vận dụng các đặc điểm ngữ âm, ngữ nghĩa hoặc quy tắc kết hợp từ ngữ một cách khéo léo, sáng tạo nhằm đem lại những liên tưởng bất ngờ, thú vị cho người đọc (người nghe). </a:t>
            </a:r>
            <a:endParaRPr lang="en-US" sz="2800" b="1" i="1" dirty="0">
              <a:solidFill>
                <a:srgbClr val="C00000"/>
              </a:solidFill>
              <a:latin typeface="Times New Roman" panose="02020603050405020304" pitchFamily="18" charset="0"/>
              <a:cs typeface="Times New Roman" panose="02020603050405020304" pitchFamily="18" charset="0"/>
            </a:endParaRPr>
          </a:p>
          <a:p>
            <a:pPr algn="ctr" defTabSz="457063">
              <a:defRPr/>
            </a:pPr>
            <a:endParaRPr lang="en-US" sz="4400" b="1" dirty="0">
              <a:solidFill>
                <a:srgbClr val="C00000"/>
              </a:solidFill>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233543695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505101" y="443809"/>
            <a:ext cx="6208270" cy="581037"/>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Một số cách chơi chữ thường gặp</a:t>
            </a:r>
            <a:endParaRPr lang="en-US" sz="3200" spc="0" dirty="0">
              <a:solidFill>
                <a:srgbClr val="C00000"/>
              </a:solidFill>
              <a:latin typeface="Times New Roman" panose="02020603050405020304" pitchFamily="18" charset="0"/>
              <a:cs typeface="Times New Roman" panose="02020603050405020304" pitchFamily="18" charset="0"/>
            </a:endParaRPr>
          </a:p>
        </p:txBody>
      </p:sp>
      <p:grpSp>
        <p:nvGrpSpPr>
          <p:cNvPr id="16" name="组合 23">
            <a:extLst>
              <a:ext uri="{FF2B5EF4-FFF2-40B4-BE49-F238E27FC236}">
                <a16:creationId xmlns:a16="http://schemas.microsoft.com/office/drawing/2014/main" id="{D7F90F2A-1635-48FF-B49B-8B1A5B98983F}"/>
              </a:ext>
            </a:extLst>
          </p:cNvPr>
          <p:cNvGrpSpPr/>
          <p:nvPr/>
        </p:nvGrpSpPr>
        <p:grpSpPr>
          <a:xfrm>
            <a:off x="458667" y="1524441"/>
            <a:ext cx="1134175" cy="1134207"/>
            <a:chOff x="744271" y="3953399"/>
            <a:chExt cx="1446216" cy="1446217"/>
          </a:xfrm>
        </p:grpSpPr>
        <p:sp>
          <p:nvSpPr>
            <p:cNvPr id="20" name="菱形 26">
              <a:extLst>
                <a:ext uri="{FF2B5EF4-FFF2-40B4-BE49-F238E27FC236}">
                  <a16:creationId xmlns:a16="http://schemas.microsoft.com/office/drawing/2014/main" id="{B853CC15-7441-4F5A-8FD0-3637AE421E5A}"/>
                </a:ext>
              </a:extLst>
            </p:cNvPr>
            <p:cNvSpPr/>
            <p:nvPr/>
          </p:nvSpPr>
          <p:spPr>
            <a:xfrm>
              <a:off x="744271" y="3953399"/>
              <a:ext cx="1446216" cy="1446217"/>
            </a:xfrm>
            <a:prstGeom prst="diamond">
              <a:avLst/>
            </a:prstGeom>
            <a:solidFill>
              <a:srgbClr val="F5FFFC"/>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矩形 27">
              <a:extLst>
                <a:ext uri="{FF2B5EF4-FFF2-40B4-BE49-F238E27FC236}">
                  <a16:creationId xmlns:a16="http://schemas.microsoft.com/office/drawing/2014/main" id="{9960FF87-6BE6-4269-AEFB-5410EEAC7567}"/>
                </a:ext>
              </a:extLst>
            </p:cNvPr>
            <p:cNvSpPr/>
            <p:nvPr/>
          </p:nvSpPr>
          <p:spPr>
            <a:xfrm>
              <a:off x="1059050" y="4231288"/>
              <a:ext cx="856858" cy="87122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01</a:t>
              </a:r>
            </a:p>
          </p:txBody>
        </p:sp>
      </p:grpSp>
      <p:sp>
        <p:nvSpPr>
          <p:cNvPr id="17" name="矩形 24">
            <a:extLst>
              <a:ext uri="{FF2B5EF4-FFF2-40B4-BE49-F238E27FC236}">
                <a16:creationId xmlns:a16="http://schemas.microsoft.com/office/drawing/2014/main" id="{8CB91219-7F7A-4D4E-B15E-7795770D4BD4}"/>
              </a:ext>
            </a:extLst>
          </p:cNvPr>
          <p:cNvSpPr/>
          <p:nvPr/>
        </p:nvSpPr>
        <p:spPr bwMode="auto">
          <a:xfrm>
            <a:off x="1686667" y="1829948"/>
            <a:ext cx="4051560" cy="523192"/>
          </a:xfrm>
          <a:prstGeom prst="rect">
            <a:avLst/>
          </a:prstGeom>
        </p:spPr>
        <p:txBody>
          <a:bodyPr wrap="square" lIns="91413" tIns="45706" rIns="91413" bIns="4570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vi-VN" sz="2800" dirty="0">
                <a:latin typeface="Times New Roman" panose="02020603050405020304" pitchFamily="18" charset="0"/>
                <a:cs typeface="Times New Roman" panose="02020603050405020304" pitchFamily="18" charset="0"/>
              </a:rPr>
              <a:t>Dùng từ đồng âm.</a:t>
            </a:r>
            <a:endParaRPr lang="en-US" sz="2800" dirty="0">
              <a:latin typeface="Times New Roman" panose="02020603050405020304" pitchFamily="18" charset="0"/>
              <a:cs typeface="Times New Roman" panose="02020603050405020304" pitchFamily="18" charset="0"/>
            </a:endParaRPr>
          </a:p>
        </p:txBody>
      </p:sp>
      <p:grpSp>
        <p:nvGrpSpPr>
          <p:cNvPr id="11" name="组合 29">
            <a:extLst>
              <a:ext uri="{FF2B5EF4-FFF2-40B4-BE49-F238E27FC236}">
                <a16:creationId xmlns:a16="http://schemas.microsoft.com/office/drawing/2014/main" id="{E0C4EB09-C08D-4FDB-9AAA-EDDE63405E18}"/>
              </a:ext>
            </a:extLst>
          </p:cNvPr>
          <p:cNvGrpSpPr/>
          <p:nvPr/>
        </p:nvGrpSpPr>
        <p:grpSpPr>
          <a:xfrm>
            <a:off x="458667" y="3048088"/>
            <a:ext cx="1134175" cy="1134207"/>
            <a:chOff x="744271" y="3953399"/>
            <a:chExt cx="1446216" cy="1446217"/>
          </a:xfrm>
        </p:grpSpPr>
        <p:sp>
          <p:nvSpPr>
            <p:cNvPr id="14" name="菱形 32">
              <a:extLst>
                <a:ext uri="{FF2B5EF4-FFF2-40B4-BE49-F238E27FC236}">
                  <a16:creationId xmlns:a16="http://schemas.microsoft.com/office/drawing/2014/main" id="{C3CEA616-676F-4360-B8C0-6EE0DBDAF126}"/>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33">
              <a:extLst>
                <a:ext uri="{FF2B5EF4-FFF2-40B4-BE49-F238E27FC236}">
                  <a16:creationId xmlns:a16="http://schemas.microsoft.com/office/drawing/2014/main" id="{009C692F-5AB2-4495-9724-65DA2AC95207}"/>
                </a:ext>
              </a:extLst>
            </p:cNvPr>
            <p:cNvSpPr/>
            <p:nvPr/>
          </p:nvSpPr>
          <p:spPr>
            <a:xfrm>
              <a:off x="1059050" y="4231288"/>
              <a:ext cx="856858" cy="87122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02</a:t>
              </a:r>
            </a:p>
          </p:txBody>
        </p:sp>
      </p:grpSp>
      <p:sp>
        <p:nvSpPr>
          <p:cNvPr id="12" name="矩形 30">
            <a:extLst>
              <a:ext uri="{FF2B5EF4-FFF2-40B4-BE49-F238E27FC236}">
                <a16:creationId xmlns:a16="http://schemas.microsoft.com/office/drawing/2014/main" id="{CF210FA1-27E4-4CD0-B0E0-48C760AE561E}"/>
              </a:ext>
            </a:extLst>
          </p:cNvPr>
          <p:cNvSpPr/>
          <p:nvPr/>
        </p:nvSpPr>
        <p:spPr bwMode="auto">
          <a:xfrm>
            <a:off x="1677550" y="3200454"/>
            <a:ext cx="3825510" cy="954079"/>
          </a:xfrm>
          <a:prstGeom prst="rect">
            <a:avLst/>
          </a:prstGeom>
        </p:spPr>
        <p:txBody>
          <a:bodyPr wrap="square" lIns="91413" tIns="45706" rIns="91413" bIns="4570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800">
                <a:latin typeface="Times New Roman" panose="02020603050405020304" pitchFamily="18" charset="0"/>
                <a:cs typeface="Times New Roman" panose="02020603050405020304" pitchFamily="18" charset="0"/>
              </a:rPr>
              <a:t>Dùng từ gần</a:t>
            </a: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âm </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(trại âm).</a:t>
            </a:r>
            <a:endParaRPr lang="en-US" sz="2800">
              <a:latin typeface="Times New Roman" panose="02020603050405020304" pitchFamily="18" charset="0"/>
              <a:cs typeface="Times New Roman" panose="02020603050405020304" pitchFamily="18" charset="0"/>
            </a:endParaRPr>
          </a:p>
        </p:txBody>
      </p:sp>
      <p:grpSp>
        <p:nvGrpSpPr>
          <p:cNvPr id="29" name="组合 23">
            <a:extLst>
              <a:ext uri="{FF2B5EF4-FFF2-40B4-BE49-F238E27FC236}">
                <a16:creationId xmlns:a16="http://schemas.microsoft.com/office/drawing/2014/main" id="{DAFD53E7-DB68-41D1-8B5D-6A9AFE19728C}"/>
              </a:ext>
            </a:extLst>
          </p:cNvPr>
          <p:cNvGrpSpPr/>
          <p:nvPr/>
        </p:nvGrpSpPr>
        <p:grpSpPr>
          <a:xfrm>
            <a:off x="505101" y="4834580"/>
            <a:ext cx="1134175" cy="1134207"/>
            <a:chOff x="744271" y="3953399"/>
            <a:chExt cx="1446216" cy="1446217"/>
          </a:xfrm>
        </p:grpSpPr>
        <p:sp>
          <p:nvSpPr>
            <p:cNvPr id="32" name="菱形 26">
              <a:extLst>
                <a:ext uri="{FF2B5EF4-FFF2-40B4-BE49-F238E27FC236}">
                  <a16:creationId xmlns:a16="http://schemas.microsoft.com/office/drawing/2014/main" id="{F2CBC48F-1245-4173-90FE-BC10450C61D0}"/>
                </a:ext>
              </a:extLst>
            </p:cNvPr>
            <p:cNvSpPr/>
            <p:nvPr/>
          </p:nvSpPr>
          <p:spPr>
            <a:xfrm>
              <a:off x="744271" y="3953399"/>
              <a:ext cx="1446216" cy="1446217"/>
            </a:xfrm>
            <a:prstGeom prst="diamond">
              <a:avLst/>
            </a:prstGeom>
            <a:solidFill>
              <a:srgbClr val="F5FFFC"/>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 name="矩形 27">
              <a:extLst>
                <a:ext uri="{FF2B5EF4-FFF2-40B4-BE49-F238E27FC236}">
                  <a16:creationId xmlns:a16="http://schemas.microsoft.com/office/drawing/2014/main" id="{0066C179-0769-4477-B4E4-3075B45156F1}"/>
                </a:ext>
              </a:extLst>
            </p:cNvPr>
            <p:cNvSpPr/>
            <p:nvPr/>
          </p:nvSpPr>
          <p:spPr>
            <a:xfrm>
              <a:off x="1059050" y="4231288"/>
              <a:ext cx="856858" cy="87122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03</a:t>
              </a:r>
            </a:p>
          </p:txBody>
        </p:sp>
      </p:grpSp>
      <p:sp>
        <p:nvSpPr>
          <p:cNvPr id="30" name="矩形 24">
            <a:extLst>
              <a:ext uri="{FF2B5EF4-FFF2-40B4-BE49-F238E27FC236}">
                <a16:creationId xmlns:a16="http://schemas.microsoft.com/office/drawing/2014/main" id="{4B31DFC7-6A8D-49E4-B50B-E214D92B4126}"/>
              </a:ext>
            </a:extLst>
          </p:cNvPr>
          <p:cNvSpPr/>
          <p:nvPr/>
        </p:nvSpPr>
        <p:spPr bwMode="auto">
          <a:xfrm>
            <a:off x="1639276" y="5132553"/>
            <a:ext cx="3283706" cy="523192"/>
          </a:xfrm>
          <a:prstGeom prst="rect">
            <a:avLst/>
          </a:prstGeom>
        </p:spPr>
        <p:txBody>
          <a:bodyPr wrap="square" lIns="91413" tIns="45706" rIns="91413" bIns="4570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vi-VN" sz="2800" dirty="0">
                <a:latin typeface="Times New Roman" panose="02020603050405020304" pitchFamily="18" charset="0"/>
                <a:cs typeface="Times New Roman" panose="02020603050405020304" pitchFamily="18" charset="0"/>
              </a:rPr>
              <a:t>Dùng lối điệp âm.</a:t>
            </a:r>
            <a:endParaRPr lang="en-US" sz="2800" dirty="0">
              <a:latin typeface="Times New Roman" panose="02020603050405020304" pitchFamily="18" charset="0"/>
              <a:cs typeface="Times New Roman" panose="02020603050405020304" pitchFamily="18" charset="0"/>
            </a:endParaRPr>
          </a:p>
        </p:txBody>
      </p:sp>
      <p:grpSp>
        <p:nvGrpSpPr>
          <p:cNvPr id="35" name="组合 29">
            <a:extLst>
              <a:ext uri="{FF2B5EF4-FFF2-40B4-BE49-F238E27FC236}">
                <a16:creationId xmlns:a16="http://schemas.microsoft.com/office/drawing/2014/main" id="{A626C267-95FD-4C61-AF29-A098DC77040D}"/>
              </a:ext>
            </a:extLst>
          </p:cNvPr>
          <p:cNvGrpSpPr/>
          <p:nvPr/>
        </p:nvGrpSpPr>
        <p:grpSpPr>
          <a:xfrm>
            <a:off x="6498036" y="1381735"/>
            <a:ext cx="1134175" cy="1369726"/>
            <a:chOff x="744271" y="3953399"/>
            <a:chExt cx="1446216" cy="1446217"/>
          </a:xfrm>
        </p:grpSpPr>
        <p:sp>
          <p:nvSpPr>
            <p:cNvPr id="38" name="菱形 32">
              <a:extLst>
                <a:ext uri="{FF2B5EF4-FFF2-40B4-BE49-F238E27FC236}">
                  <a16:creationId xmlns:a16="http://schemas.microsoft.com/office/drawing/2014/main" id="{7C0959D2-317F-4DAB-9879-520B4D5A1339}"/>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9" name="矩形 33">
              <a:extLst>
                <a:ext uri="{FF2B5EF4-FFF2-40B4-BE49-F238E27FC236}">
                  <a16:creationId xmlns:a16="http://schemas.microsoft.com/office/drawing/2014/main" id="{A544685F-D4DB-4F98-AEAF-03FCDB18D4DD}"/>
                </a:ext>
              </a:extLst>
            </p:cNvPr>
            <p:cNvSpPr/>
            <p:nvPr/>
          </p:nvSpPr>
          <p:spPr>
            <a:xfrm>
              <a:off x="1059050" y="4231288"/>
              <a:ext cx="856858" cy="87122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altLang="zh-CN" sz="3200" b="1" spc="30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04</a:t>
              </a:r>
              <a:endPar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36" name="矩形 30">
            <a:extLst>
              <a:ext uri="{FF2B5EF4-FFF2-40B4-BE49-F238E27FC236}">
                <a16:creationId xmlns:a16="http://schemas.microsoft.com/office/drawing/2014/main" id="{87051253-0CCC-47F5-9234-471AD769331B}"/>
              </a:ext>
            </a:extLst>
          </p:cNvPr>
          <p:cNvSpPr/>
          <p:nvPr/>
        </p:nvSpPr>
        <p:spPr bwMode="auto">
          <a:xfrm>
            <a:off x="7822036" y="1742378"/>
            <a:ext cx="3644222" cy="523192"/>
          </a:xfrm>
          <a:prstGeom prst="rect">
            <a:avLst/>
          </a:prstGeom>
        </p:spPr>
        <p:txBody>
          <a:bodyPr wrap="square" lIns="91413" tIns="45706" rIns="91413" bIns="4570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800" dirty="0">
                <a:latin typeface="Times New Roman" panose="02020603050405020304" pitchFamily="18" charset="0"/>
                <a:cs typeface="Times New Roman" panose="02020603050405020304" pitchFamily="18" charset="0"/>
              </a:rPr>
              <a:t>Dùng lối nói lái.</a:t>
            </a:r>
            <a:endParaRPr lang="en-US" sz="2800" dirty="0">
              <a:latin typeface="Times New Roman" panose="02020603050405020304" pitchFamily="18" charset="0"/>
              <a:cs typeface="Times New Roman" panose="02020603050405020304" pitchFamily="18" charset="0"/>
            </a:endParaRPr>
          </a:p>
        </p:txBody>
      </p:sp>
      <p:grpSp>
        <p:nvGrpSpPr>
          <p:cNvPr id="41" name="组合 29">
            <a:extLst>
              <a:ext uri="{FF2B5EF4-FFF2-40B4-BE49-F238E27FC236}">
                <a16:creationId xmlns:a16="http://schemas.microsoft.com/office/drawing/2014/main" id="{0999CA38-8F2F-4861-9A29-863AC53B55E2}"/>
              </a:ext>
            </a:extLst>
          </p:cNvPr>
          <p:cNvGrpSpPr/>
          <p:nvPr/>
        </p:nvGrpSpPr>
        <p:grpSpPr>
          <a:xfrm>
            <a:off x="6513798" y="3048088"/>
            <a:ext cx="1134175" cy="1134207"/>
            <a:chOff x="744271" y="3953399"/>
            <a:chExt cx="1446216" cy="1446217"/>
          </a:xfrm>
        </p:grpSpPr>
        <p:sp>
          <p:nvSpPr>
            <p:cNvPr id="44" name="菱形 32">
              <a:extLst>
                <a:ext uri="{FF2B5EF4-FFF2-40B4-BE49-F238E27FC236}">
                  <a16:creationId xmlns:a16="http://schemas.microsoft.com/office/drawing/2014/main" id="{817E51BE-2203-4B82-96B0-5484E6B88973}"/>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矩形 33">
              <a:extLst>
                <a:ext uri="{FF2B5EF4-FFF2-40B4-BE49-F238E27FC236}">
                  <a16:creationId xmlns:a16="http://schemas.microsoft.com/office/drawing/2014/main" id="{69088339-864E-439C-AFDB-14730D3900D7}"/>
                </a:ext>
              </a:extLst>
            </p:cNvPr>
            <p:cNvSpPr/>
            <p:nvPr/>
          </p:nvSpPr>
          <p:spPr>
            <a:xfrm>
              <a:off x="1059050" y="4231288"/>
              <a:ext cx="856858" cy="87122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05</a:t>
              </a:r>
            </a:p>
          </p:txBody>
        </p:sp>
      </p:grpSp>
      <p:sp>
        <p:nvSpPr>
          <p:cNvPr id="42" name="矩形 30">
            <a:extLst>
              <a:ext uri="{FF2B5EF4-FFF2-40B4-BE49-F238E27FC236}">
                <a16:creationId xmlns:a16="http://schemas.microsoft.com/office/drawing/2014/main" id="{A6AD87E0-7FB5-424C-B8BA-574E6657C5E4}"/>
              </a:ext>
            </a:extLst>
          </p:cNvPr>
          <p:cNvSpPr/>
          <p:nvPr/>
        </p:nvSpPr>
        <p:spPr bwMode="auto">
          <a:xfrm>
            <a:off x="7847546" y="3266025"/>
            <a:ext cx="3825510" cy="523192"/>
          </a:xfrm>
          <a:prstGeom prst="rect">
            <a:avLst/>
          </a:prstGeom>
        </p:spPr>
        <p:txBody>
          <a:bodyPr wrap="square" lIns="91413" tIns="45706" rIns="91413" bIns="4570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800" dirty="0">
                <a:latin typeface="Times New Roman" panose="02020603050405020304" pitchFamily="18" charset="0"/>
                <a:cs typeface="Times New Roman" panose="02020603050405020304" pitchFamily="18" charset="0"/>
              </a:rPr>
              <a:t>Dùng từ trái nghĩa.</a:t>
            </a:r>
            <a:endParaRPr lang="en-US" sz="2800" dirty="0">
              <a:latin typeface="Times New Roman" panose="02020603050405020304" pitchFamily="18" charset="0"/>
              <a:cs typeface="Times New Roman" panose="02020603050405020304" pitchFamily="18" charset="0"/>
            </a:endParaRPr>
          </a:p>
        </p:txBody>
      </p:sp>
      <p:pic>
        <p:nvPicPr>
          <p:cNvPr id="47" name="图片 17" descr="5bd91a5abcaf2">
            <a:extLst>
              <a:ext uri="{FF2B5EF4-FFF2-40B4-BE49-F238E27FC236}">
                <a16:creationId xmlns:a16="http://schemas.microsoft.com/office/drawing/2014/main" id="{D806B5C8-8245-42AD-8378-76E73D7AF0D7}"/>
              </a:ext>
            </a:extLst>
          </p:cNvPr>
          <p:cNvPicPr>
            <a:picLocks noChangeAspect="1"/>
          </p:cNvPicPr>
          <p:nvPr/>
        </p:nvPicPr>
        <p:blipFill>
          <a:blip r:embed="rId3" cstate="print"/>
          <a:stretch>
            <a:fillRect/>
          </a:stretch>
        </p:blipFill>
        <p:spPr>
          <a:xfrm>
            <a:off x="4121861" y="2658648"/>
            <a:ext cx="2612980" cy="4351917"/>
          </a:xfrm>
          <a:prstGeom prst="rect">
            <a:avLst/>
          </a:prstGeom>
        </p:spPr>
      </p:pic>
      <p:pic>
        <p:nvPicPr>
          <p:cNvPr id="49" name="图片 4">
            <a:extLst>
              <a:ext uri="{FF2B5EF4-FFF2-40B4-BE49-F238E27FC236}">
                <a16:creationId xmlns:a16="http://schemas.microsoft.com/office/drawing/2014/main" id="{7F9A2F09-5CD1-429E-970C-E42A913EF4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5198683" y="2350330"/>
            <a:ext cx="647856" cy="545334"/>
          </a:xfrm>
          <a:prstGeom prst="rect">
            <a:avLst/>
          </a:prstGeom>
        </p:spPr>
      </p:pic>
      <p:pic>
        <p:nvPicPr>
          <p:cNvPr id="50" name="图片 4">
            <a:extLst>
              <a:ext uri="{FF2B5EF4-FFF2-40B4-BE49-F238E27FC236}">
                <a16:creationId xmlns:a16="http://schemas.microsoft.com/office/drawing/2014/main" id="{5F82A81B-02A5-4EEE-9C0D-EE09B2DB46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701826" y="4360621"/>
            <a:ext cx="647856" cy="545334"/>
          </a:xfrm>
          <a:prstGeom prst="rect">
            <a:avLst/>
          </a:prstGeom>
        </p:spPr>
      </p:pic>
      <p:grpSp>
        <p:nvGrpSpPr>
          <p:cNvPr id="26" name="组合 29">
            <a:extLst>
              <a:ext uri="{FF2B5EF4-FFF2-40B4-BE49-F238E27FC236}">
                <a16:creationId xmlns:a16="http://schemas.microsoft.com/office/drawing/2014/main" id="{0999CA38-8F2F-4861-9A29-863AC53B55E2}"/>
              </a:ext>
            </a:extLst>
          </p:cNvPr>
          <p:cNvGrpSpPr/>
          <p:nvPr/>
        </p:nvGrpSpPr>
        <p:grpSpPr>
          <a:xfrm>
            <a:off x="6560986" y="4601687"/>
            <a:ext cx="1134175" cy="1134207"/>
            <a:chOff x="744271" y="3953399"/>
            <a:chExt cx="1446216" cy="1446217"/>
          </a:xfrm>
        </p:grpSpPr>
        <p:sp>
          <p:nvSpPr>
            <p:cNvPr id="27" name="菱形 32">
              <a:extLst>
                <a:ext uri="{FF2B5EF4-FFF2-40B4-BE49-F238E27FC236}">
                  <a16:creationId xmlns:a16="http://schemas.microsoft.com/office/drawing/2014/main" id="{817E51BE-2203-4B82-96B0-5484E6B88973}"/>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矩形 33">
              <a:extLst>
                <a:ext uri="{FF2B5EF4-FFF2-40B4-BE49-F238E27FC236}">
                  <a16:creationId xmlns:a16="http://schemas.microsoft.com/office/drawing/2014/main" id="{69088339-864E-439C-AFDB-14730D3900D7}"/>
                </a:ext>
              </a:extLst>
            </p:cNvPr>
            <p:cNvSpPr/>
            <p:nvPr/>
          </p:nvSpPr>
          <p:spPr>
            <a:xfrm>
              <a:off x="1059050" y="4231288"/>
              <a:ext cx="856858" cy="80548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altLang="zh-CN" sz="3200" b="1" spc="30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06</a:t>
              </a:r>
              <a:endPar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31" name="矩形 30">
            <a:extLst>
              <a:ext uri="{FF2B5EF4-FFF2-40B4-BE49-F238E27FC236}">
                <a16:creationId xmlns:a16="http://schemas.microsoft.com/office/drawing/2014/main" id="{A6AD87E0-7FB5-424C-B8BA-574E6657C5E4}"/>
              </a:ext>
            </a:extLst>
          </p:cNvPr>
          <p:cNvSpPr/>
          <p:nvPr/>
        </p:nvSpPr>
        <p:spPr bwMode="auto">
          <a:xfrm>
            <a:off x="7847546" y="4476307"/>
            <a:ext cx="3825510" cy="1384966"/>
          </a:xfrm>
          <a:prstGeom prst="rect">
            <a:avLst/>
          </a:prstGeom>
        </p:spPr>
        <p:txBody>
          <a:bodyPr wrap="square" lIns="91413" tIns="45706" rIns="91413" bIns="4570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800" dirty="0">
                <a:latin typeface="Times New Roman" panose="02020603050405020304" pitchFamily="18" charset="0"/>
                <a:cs typeface="Times New Roman" panose="02020603050405020304" pitchFamily="18" charset="0"/>
              </a:rPr>
              <a:t>Dùng từ đồng nghĩa, gần nghĩa hoặc cùng trường nghĩa</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559677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par>
                                <p:cTn id="8" presetID="16" presetClass="entr" presetSubtype="21"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inVertical)">
                                      <p:cBhvr>
                                        <p:cTn id="10" dur="500"/>
                                        <p:tgtEl>
                                          <p:spTgt spid="50"/>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Vertical)">
                                      <p:cBhvr>
                                        <p:cTn id="19" dur="500"/>
                                        <p:tgtEl>
                                          <p:spTgt spid="29"/>
                                        </p:tgtEl>
                                      </p:cBhvr>
                                    </p:animEffect>
                                  </p:childTnLst>
                                </p:cTn>
                              </p:par>
                              <p:par>
                                <p:cTn id="20" presetID="16" presetClass="entr" presetSubtype="21"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arn(inVertical)">
                                      <p:cBhvr>
                                        <p:cTn id="22" dur="500"/>
                                        <p:tgtEl>
                                          <p:spTgt spid="35"/>
                                        </p:tgtEl>
                                      </p:cBhvr>
                                    </p:animEffect>
                                  </p:childTnLst>
                                </p:cTn>
                              </p:par>
                              <p:par>
                                <p:cTn id="23" presetID="16" presetClass="entr" presetSubtype="21"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arn(inVertic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1+#ppt_h/2"/>
                                          </p:val>
                                        </p:tav>
                                        <p:tav tm="100000">
                                          <p:val>
                                            <p:strVal val="#ppt_y"/>
                                          </p:val>
                                        </p:tav>
                                      </p:tavLst>
                                    </p:anim>
                                  </p:childTnLst>
                                </p:cTn>
                              </p:par>
                              <p:par>
                                <p:cTn id="56" presetID="16" presetClass="entr" presetSubtype="21"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arn(inVertical)">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30" grpId="0"/>
      <p:bldP spid="36" grpId="0"/>
      <p:bldP spid="42"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2"/>
          <p:cNvSpPr txBox="1"/>
          <p:nvPr/>
        </p:nvSpPr>
        <p:spPr>
          <a:xfrm>
            <a:off x="5334198" y="1905353"/>
            <a:ext cx="4951710" cy="1011717"/>
          </a:xfrm>
          <a:prstGeom prst="rect">
            <a:avLst/>
          </a:prstGeom>
          <a:noFill/>
        </p:spPr>
        <p:txBody>
          <a:bodyPr wrap="square" lIns="87738" tIns="43869" rIns="87738" bIns="43869"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dirty="0">
                <a:solidFill>
                  <a:srgbClr val="C00000"/>
                </a:solidFill>
                <a:latin typeface="Times New Roman" panose="02020603050405020304" pitchFamily="18" charset="0"/>
                <a:ea typeface="字魂27号-布丁体" pitchFamily="2" charset="-122"/>
                <a:cs typeface="Times New Roman" panose="02020603050405020304" pitchFamily="18" charset="0"/>
              </a:rPr>
              <a:t>LUYỆN TẬP</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205917278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224481" y="552388"/>
            <a:ext cx="4875530" cy="642470"/>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600" b="1" spc="0">
                <a:solidFill>
                  <a:srgbClr val="C00000"/>
                </a:solidFill>
                <a:latin typeface="Times New Roman" panose="02020603050405020304" pitchFamily="18" charset="0"/>
                <a:cs typeface="Times New Roman" panose="02020603050405020304" pitchFamily="18" charset="0"/>
              </a:rPr>
              <a:t>1. Bài tập 1</a:t>
            </a:r>
            <a:endParaRPr lang="en-US" sz="3600" spc="0">
              <a:solidFill>
                <a:srgbClr val="C00000"/>
              </a:solidFill>
              <a:latin typeface="Times New Roman" panose="02020603050405020304" pitchFamily="18" charset="0"/>
              <a:cs typeface="Times New Roman" panose="02020603050405020304" pitchFamily="18" charset="0"/>
            </a:endParaRPr>
          </a:p>
        </p:txBody>
      </p:sp>
      <p:pic>
        <p:nvPicPr>
          <p:cNvPr id="23" name="图片 41">
            <a:extLst>
              <a:ext uri="{FF2B5EF4-FFF2-40B4-BE49-F238E27FC236}">
                <a16:creationId xmlns:a16="http://schemas.microsoft.com/office/drawing/2014/main" id="{AEAFEFB4-EA30-4DC9-942D-1D6D265145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2017" y="269754"/>
            <a:ext cx="2852084" cy="1196943"/>
          </a:xfrm>
          <a:prstGeom prst="rect">
            <a:avLst/>
          </a:prstGeom>
        </p:spPr>
      </p:pic>
      <p:pic>
        <p:nvPicPr>
          <p:cNvPr id="8" name="图片 4">
            <a:extLst>
              <a:ext uri="{FF2B5EF4-FFF2-40B4-BE49-F238E27FC236}">
                <a16:creationId xmlns:a16="http://schemas.microsoft.com/office/drawing/2014/main" id="{D3A611BD-8C6E-44D1-942C-B1FA9E6FFA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181" y="2514813"/>
            <a:ext cx="5778188" cy="4232326"/>
          </a:xfrm>
          <a:prstGeom prst="rect">
            <a:avLst/>
          </a:prstGeom>
        </p:spPr>
      </p:pic>
      <p:pic>
        <p:nvPicPr>
          <p:cNvPr id="9" name="图片 5">
            <a:extLst>
              <a:ext uri="{FF2B5EF4-FFF2-40B4-BE49-F238E27FC236}">
                <a16:creationId xmlns:a16="http://schemas.microsoft.com/office/drawing/2014/main" id="{815DD7A0-B216-4DD7-83D1-21E0834393F8}"/>
              </a:ext>
            </a:extLst>
          </p:cNvPr>
          <p:cNvPicPr>
            <a:picLocks noChangeAspect="1"/>
          </p:cNvPicPr>
          <p:nvPr/>
        </p:nvPicPr>
        <p:blipFill>
          <a:blip r:embed="rId5"/>
          <a:stretch>
            <a:fillRect/>
          </a:stretch>
        </p:blipFill>
        <p:spPr>
          <a:xfrm>
            <a:off x="7411735" y="1495194"/>
            <a:ext cx="3611898" cy="2551764"/>
          </a:xfrm>
          <a:prstGeom prst="rect">
            <a:avLst/>
          </a:prstGeom>
        </p:spPr>
      </p:pic>
      <p:pic>
        <p:nvPicPr>
          <p:cNvPr id="10" name="图片 3">
            <a:extLst>
              <a:ext uri="{FF2B5EF4-FFF2-40B4-BE49-F238E27FC236}">
                <a16:creationId xmlns:a16="http://schemas.microsoft.com/office/drawing/2014/main" id="{965BA4FD-66BA-4111-8852-A12E870572F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8644" t="12777" r="31386" b="20000"/>
          <a:stretch/>
        </p:blipFill>
        <p:spPr>
          <a:xfrm>
            <a:off x="5974328" y="2123148"/>
            <a:ext cx="3243355" cy="3847622"/>
          </a:xfrm>
          <a:prstGeom prst="rect">
            <a:avLst/>
          </a:prstGeom>
        </p:spPr>
      </p:pic>
      <p:sp>
        <p:nvSpPr>
          <p:cNvPr id="11" name="文本框 2">
            <a:extLst>
              <a:ext uri="{FF2B5EF4-FFF2-40B4-BE49-F238E27FC236}">
                <a16:creationId xmlns:a16="http://schemas.microsoft.com/office/drawing/2014/main" id="{F413E67E-8FBE-42BD-B1FB-9151CAD0AD94}"/>
              </a:ext>
            </a:extLst>
          </p:cNvPr>
          <p:cNvSpPr txBox="1"/>
          <p:nvPr/>
        </p:nvSpPr>
        <p:spPr>
          <a:xfrm>
            <a:off x="8158169" y="1905353"/>
            <a:ext cx="2437765" cy="950175"/>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vi-VN" b="1" spc="0" dirty="0">
                <a:solidFill>
                  <a:srgbClr val="002060"/>
                </a:solidFill>
                <a:latin typeface="Times New Roman" panose="02020603050405020304" pitchFamily="18" charset="0"/>
                <a:cs typeface="Times New Roman" panose="02020603050405020304" pitchFamily="18" charset="0"/>
              </a:rPr>
              <a:t>HS làm bài tập 1</a:t>
            </a:r>
            <a:r>
              <a:rPr lang="en-US" b="1" spc="0" dirty="0">
                <a:solidFill>
                  <a:srgbClr val="002060"/>
                </a:solidFill>
                <a:latin typeface="Times New Roman" panose="02020603050405020304" pitchFamily="18" charset="0"/>
                <a:cs typeface="Times New Roman" panose="02020603050405020304" pitchFamily="18" charset="0"/>
              </a:rPr>
              <a:t> </a:t>
            </a:r>
            <a:r>
              <a:rPr lang="en-US" b="1" spc="0" dirty="0" err="1">
                <a:solidFill>
                  <a:srgbClr val="002060"/>
                </a:solidFill>
                <a:latin typeface="Times New Roman" panose="02020603050405020304" pitchFamily="18" charset="0"/>
                <a:cs typeface="Times New Roman" panose="02020603050405020304" pitchFamily="18" charset="0"/>
              </a:rPr>
              <a:t>vào</a:t>
            </a:r>
            <a:r>
              <a:rPr lang="en-US" b="1" spc="0" dirty="0">
                <a:solidFill>
                  <a:srgbClr val="002060"/>
                </a:solidFill>
                <a:latin typeface="Times New Roman" panose="02020603050405020304" pitchFamily="18" charset="0"/>
                <a:cs typeface="Times New Roman" panose="02020603050405020304" pitchFamily="18" charset="0"/>
              </a:rPr>
              <a:t> </a:t>
            </a:r>
            <a:r>
              <a:rPr lang="en-US" b="1" spc="0" dirty="0" err="1">
                <a:solidFill>
                  <a:srgbClr val="002060"/>
                </a:solidFill>
                <a:latin typeface="Times New Roman" panose="02020603050405020304" pitchFamily="18" charset="0"/>
                <a:cs typeface="Times New Roman" panose="02020603050405020304" pitchFamily="18" charset="0"/>
              </a:rPr>
              <a:t>vở</a:t>
            </a:r>
            <a:endParaRPr lang="en-US" b="1" spc="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295826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FE8A9E-DBC8-4A8E-427F-30FBF1D8202A}"/>
              </a:ext>
            </a:extLst>
          </p:cNvPr>
          <p:cNvSpPr txBox="1"/>
          <p:nvPr/>
        </p:nvSpPr>
        <p:spPr>
          <a:xfrm>
            <a:off x="3048828" y="3244623"/>
            <a:ext cx="6097656" cy="522259"/>
          </a:xfrm>
          <a:prstGeom prst="rect">
            <a:avLst/>
          </a:prstGeom>
          <a:noFill/>
        </p:spPr>
        <p:txBody>
          <a:bodyPr wrap="square">
            <a:spAutoFit/>
          </a:bodyPr>
          <a:lstStyle/>
          <a:p>
            <a:pPr algn="ctr">
              <a:lnSpc>
                <a:spcPct val="107000"/>
              </a:lnSpc>
              <a:spcAft>
                <a:spcPts val="8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VÒNG KHỞI ĐỘNG</a:t>
            </a:r>
          </a:p>
        </p:txBody>
      </p:sp>
    </p:spTree>
    <p:extLst>
      <p:ext uri="{BB962C8B-B14F-4D97-AF65-F5344CB8AC3E}">
        <p14:creationId xmlns:p14="http://schemas.microsoft.com/office/powerpoint/2010/main" val="1019329442"/>
      </p:ext>
    </p:extLst>
  </p:cSld>
  <p:clrMapOvr>
    <a:masterClrMapping/>
  </p:clrMapOvr>
  <p:transition spd="slow" advTm="200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8756" y="531187"/>
            <a:ext cx="6375060"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grpSp>
        <p:nvGrpSpPr>
          <p:cNvPr id="3" name="组合 6">
            <a:extLst>
              <a:ext uri="{FF2B5EF4-FFF2-40B4-BE49-F238E27FC236}">
                <a16:creationId xmlns:a16="http://schemas.microsoft.com/office/drawing/2014/main" id="{6D3C23AD-BF64-471C-82E0-625CFE7ED3A7}"/>
              </a:ext>
            </a:extLst>
          </p:cNvPr>
          <p:cNvGrpSpPr/>
          <p:nvPr/>
        </p:nvGrpSpPr>
        <p:grpSpPr>
          <a:xfrm>
            <a:off x="1" y="1473874"/>
            <a:ext cx="6871854" cy="5002420"/>
            <a:chOff x="517106" y="1389535"/>
            <a:chExt cx="6286363" cy="3265122"/>
          </a:xfrm>
        </p:grpSpPr>
        <p:pic>
          <p:nvPicPr>
            <p:cNvPr id="4" name="图片 4">
              <a:extLst>
                <a:ext uri="{FF2B5EF4-FFF2-40B4-BE49-F238E27FC236}">
                  <a16:creationId xmlns:a16="http://schemas.microsoft.com/office/drawing/2014/main" id="{C3C5A7D3-EAAD-4751-9EEC-1B75050DD3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517106" y="1389535"/>
              <a:ext cx="6286363" cy="3265122"/>
            </a:xfrm>
            <a:prstGeom prst="rect">
              <a:avLst/>
            </a:prstGeom>
          </p:spPr>
        </p:pic>
        <p:sp>
          <p:nvSpPr>
            <p:cNvPr id="5" name="文本框 5">
              <a:extLst>
                <a:ext uri="{FF2B5EF4-FFF2-40B4-BE49-F238E27FC236}">
                  <a16:creationId xmlns:a16="http://schemas.microsoft.com/office/drawing/2014/main" id="{AA7C403E-A9D2-45B3-BD6B-F87D623A6428}"/>
                </a:ext>
              </a:extLst>
            </p:cNvPr>
            <p:cNvSpPr txBox="1"/>
            <p:nvPr/>
          </p:nvSpPr>
          <p:spPr>
            <a:xfrm>
              <a:off x="1033135" y="2055414"/>
              <a:ext cx="4920176" cy="1747729"/>
            </a:xfrm>
            <a:prstGeom prst="rect">
              <a:avLst/>
            </a:prstGeom>
            <a:noFill/>
          </p:spPr>
          <p:txBody>
            <a:bodyPr vert="horz" wrap="square" rtlCol="0">
              <a:spAutoFit/>
            </a:bodyPr>
            <a:lstStyle/>
            <a:p>
              <a:r>
                <a:rPr lang="vi-VN" sz="2400" dirty="0">
                  <a:latin typeface="Times New Roman" panose="02020603050405020304" pitchFamily="18" charset="0"/>
                  <a:cs typeface="Times New Roman" panose="02020603050405020304" pitchFamily="18" charset="0"/>
                </a:rPr>
                <a:t>Biện pháp dùng từ đồng âm: chín (1) là tính từ chỉ khả năng nắm chắc, tinh thông, kĩ lưỡng, đầy đủ mọi khía cạnh; chín (2) là danh từ chỉ số lớn nhất có một chữ số trong dãy số tự nhiên, tượng trưng cho ý nghĩa là nhiều.</a:t>
              </a:r>
              <a:endParaRPr lang="en-US" sz="2400" dirty="0">
                <a:latin typeface="Times New Roman" panose="02020603050405020304" pitchFamily="18" charset="0"/>
                <a:cs typeface="Times New Roman" panose="02020603050405020304" pitchFamily="18" charset="0"/>
              </a:endParaRPr>
            </a:p>
          </p:txBody>
        </p:sp>
      </p:grpSp>
      <p:grpSp>
        <p:nvGrpSpPr>
          <p:cNvPr id="6" name="组合 7">
            <a:extLst>
              <a:ext uri="{FF2B5EF4-FFF2-40B4-BE49-F238E27FC236}">
                <a16:creationId xmlns:a16="http://schemas.microsoft.com/office/drawing/2014/main" id="{21722561-B711-4E5B-85F3-4F1016EE59F2}"/>
              </a:ext>
            </a:extLst>
          </p:cNvPr>
          <p:cNvGrpSpPr/>
          <p:nvPr/>
        </p:nvGrpSpPr>
        <p:grpSpPr>
          <a:xfrm>
            <a:off x="5887947" y="332509"/>
            <a:ext cx="6135525" cy="4085655"/>
            <a:chOff x="820895" y="1389535"/>
            <a:chExt cx="5982574" cy="2590800"/>
          </a:xfrm>
        </p:grpSpPr>
        <p:pic>
          <p:nvPicPr>
            <p:cNvPr id="7" name="图片 8">
              <a:extLst>
                <a:ext uri="{FF2B5EF4-FFF2-40B4-BE49-F238E27FC236}">
                  <a16:creationId xmlns:a16="http://schemas.microsoft.com/office/drawing/2014/main" id="{49642380-750D-4A20-B130-E538BB5432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8" name="文本框 9">
              <a:extLst>
                <a:ext uri="{FF2B5EF4-FFF2-40B4-BE49-F238E27FC236}">
                  <a16:creationId xmlns:a16="http://schemas.microsoft.com/office/drawing/2014/main" id="{2EB1F8BF-5BD3-4DFF-A5A6-BB9E5E42B1E6}"/>
                </a:ext>
              </a:extLst>
            </p:cNvPr>
            <p:cNvSpPr txBox="1"/>
            <p:nvPr/>
          </p:nvSpPr>
          <p:spPr>
            <a:xfrm>
              <a:off x="1624997" y="2145437"/>
              <a:ext cx="4191168" cy="1229556"/>
            </a:xfrm>
            <a:prstGeom prst="rect">
              <a:avLst/>
            </a:prstGeom>
            <a:noFill/>
          </p:spPr>
          <p:txBody>
            <a:bodyPr vert="horz" wrap="square" rtlCol="0">
              <a:spAutoFit/>
            </a:bodyPr>
            <a:lstStyle/>
            <a:p>
              <a:r>
                <a:rPr lang="vi-VN" sz="2400" dirty="0">
                  <a:latin typeface="Times New Roman" panose="02020603050405020304" pitchFamily="18" charset="0"/>
                  <a:cs typeface="Times New Roman" panose="02020603050405020304" pitchFamily="18" charset="0"/>
                </a:rPr>
                <a:t>Tác dụng: làm phong phú cho tư duy (cùng một âm đọc nhưng có thể là những từ khác nhau, biểu thị các ý nghĩa khác nhau).</a:t>
              </a:r>
              <a:endParaRPr lang="en-US" sz="2400" dirty="0">
                <a:latin typeface="Times New Roman" panose="02020603050405020304" pitchFamily="18" charset="0"/>
                <a:cs typeface="Times New Roman" panose="02020603050405020304" pitchFamily="18" charset="0"/>
              </a:endParaRPr>
            </a:p>
          </p:txBody>
        </p:sp>
      </p:grpSp>
      <p:pic>
        <p:nvPicPr>
          <p:cNvPr id="10" name="图片 25" descr="C:\Users\Administrator\Desktop\5b447c8b710ba.png5b447c8b710ba">
            <a:extLst>
              <a:ext uri="{FF2B5EF4-FFF2-40B4-BE49-F238E27FC236}">
                <a16:creationId xmlns:a16="http://schemas.microsoft.com/office/drawing/2014/main" id="{E6430B3B-DFA0-4C61-BF1C-BF4FDB4BB763}"/>
              </a:ext>
            </a:extLst>
          </p:cNvPr>
          <p:cNvPicPr>
            <a:picLocks noChangeAspect="1"/>
          </p:cNvPicPr>
          <p:nvPr/>
        </p:nvPicPr>
        <p:blipFill>
          <a:blip r:embed="rId4"/>
          <a:srcRect/>
          <a:stretch>
            <a:fillRect/>
          </a:stretch>
        </p:blipFill>
        <p:spPr>
          <a:xfrm>
            <a:off x="7054621" y="3311236"/>
            <a:ext cx="4968851" cy="3352800"/>
          </a:xfrm>
          <a:prstGeom prst="rect">
            <a:avLst/>
          </a:prstGeom>
        </p:spPr>
      </p:pic>
      <p:pic>
        <p:nvPicPr>
          <p:cNvPr id="11" name="图片 20">
            <a:extLst>
              <a:ext uri="{FF2B5EF4-FFF2-40B4-BE49-F238E27FC236}">
                <a16:creationId xmlns:a16="http://schemas.microsoft.com/office/drawing/2014/main" id="{44707417-C114-42E9-A862-AA3E6E558D21}"/>
              </a:ext>
            </a:extLst>
          </p:cNvPr>
          <p:cNvPicPr>
            <a:picLocks noChangeAspect="1"/>
          </p:cNvPicPr>
          <p:nvPr/>
        </p:nvPicPr>
        <p:blipFill>
          <a:blip r:embed="rId5" cstate="print"/>
          <a:stretch>
            <a:fillRect/>
          </a:stretch>
        </p:blipFill>
        <p:spPr>
          <a:xfrm>
            <a:off x="2427818" y="909170"/>
            <a:ext cx="2712014" cy="1878308"/>
          </a:xfrm>
          <a:prstGeom prst="rect">
            <a:avLst/>
          </a:prstGeom>
        </p:spPr>
      </p:pic>
      <p:sp>
        <p:nvSpPr>
          <p:cNvPr id="12" name="文本框 21">
            <a:extLst>
              <a:ext uri="{FF2B5EF4-FFF2-40B4-BE49-F238E27FC236}">
                <a16:creationId xmlns:a16="http://schemas.microsoft.com/office/drawing/2014/main" id="{068E37A3-CEAB-4B98-A937-139546E744B4}"/>
              </a:ext>
            </a:extLst>
          </p:cNvPr>
          <p:cNvSpPr txBox="1"/>
          <p:nvPr/>
        </p:nvSpPr>
        <p:spPr>
          <a:xfrm rot="21237856">
            <a:off x="2895092" y="1589318"/>
            <a:ext cx="2223400" cy="523099"/>
          </a:xfrm>
          <a:prstGeom prst="rect">
            <a:avLst/>
          </a:prstGeom>
          <a:noFill/>
        </p:spPr>
        <p:txBody>
          <a:bodyPr wrap="square" lIns="91413" tIns="45706" rIns="91413" bIns="45706" rtlCol="0">
            <a:spAutoFit/>
          </a:bodyPr>
          <a:lstStyle/>
          <a:p>
            <a:pPr defTabSz="914126">
              <a:defRPr/>
            </a:pPr>
            <a:r>
              <a:rPr kumimoji="1" lang="en-US" altLang="zh-CN" sz="2800" b="1" spc="30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 a</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228126786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7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3"/>
                                        </p:tgtEl>
                                        <p:attrNameLst>
                                          <p:attrName>ppt_x</p:attrName>
                                          <p:attrName>ppt_y</p:attrName>
                                        </p:attrNameLst>
                                      </p:cBhvr>
                                    </p:animMotion>
                                    <p:animEffect transition="in" filter="fade">
                                      <p:cBhvr>
                                        <p:cTn id="9" dur="7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75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750" decel="50000" fill="hold">
                                          <p:stCondLst>
                                            <p:cond delay="0"/>
                                          </p:stCondLst>
                                        </p:cTn>
                                        <p:tgtEl>
                                          <p:spTgt spid="6"/>
                                        </p:tgtEl>
                                        <p:attrNameLst>
                                          <p:attrName>ppt_x</p:attrName>
                                          <p:attrName>ppt_y</p:attrName>
                                        </p:attrNameLst>
                                      </p:cBhvr>
                                    </p:animMotion>
                                    <p:animEffect transition="in" filter="fade">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8756" y="531187"/>
            <a:ext cx="6375060"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grpSp>
        <p:nvGrpSpPr>
          <p:cNvPr id="3" name="组合 6">
            <a:extLst>
              <a:ext uri="{FF2B5EF4-FFF2-40B4-BE49-F238E27FC236}">
                <a16:creationId xmlns:a16="http://schemas.microsoft.com/office/drawing/2014/main" id="{6D3C23AD-BF64-471C-82E0-625CFE7ED3A7}"/>
              </a:ext>
            </a:extLst>
          </p:cNvPr>
          <p:cNvGrpSpPr/>
          <p:nvPr/>
        </p:nvGrpSpPr>
        <p:grpSpPr>
          <a:xfrm>
            <a:off x="1" y="1473874"/>
            <a:ext cx="5943640" cy="5002420"/>
            <a:chOff x="517106" y="1389535"/>
            <a:chExt cx="6286363" cy="3265122"/>
          </a:xfrm>
        </p:grpSpPr>
        <p:pic>
          <p:nvPicPr>
            <p:cNvPr id="4" name="图片 4">
              <a:extLst>
                <a:ext uri="{FF2B5EF4-FFF2-40B4-BE49-F238E27FC236}">
                  <a16:creationId xmlns:a16="http://schemas.microsoft.com/office/drawing/2014/main" id="{C3C5A7D3-EAAD-4751-9EEC-1B75050DD3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517106" y="1389535"/>
              <a:ext cx="6286363" cy="3265122"/>
            </a:xfrm>
            <a:prstGeom prst="rect">
              <a:avLst/>
            </a:prstGeom>
          </p:spPr>
        </p:pic>
        <p:sp>
          <p:nvSpPr>
            <p:cNvPr id="5" name="文本框 5">
              <a:extLst>
                <a:ext uri="{FF2B5EF4-FFF2-40B4-BE49-F238E27FC236}">
                  <a16:creationId xmlns:a16="http://schemas.microsoft.com/office/drawing/2014/main" id="{AA7C403E-A9D2-45B3-BD6B-F87D623A6428}"/>
                </a:ext>
              </a:extLst>
            </p:cNvPr>
            <p:cNvSpPr txBox="1"/>
            <p:nvPr/>
          </p:nvSpPr>
          <p:spPr>
            <a:xfrm>
              <a:off x="1033135" y="2055414"/>
              <a:ext cx="4920176" cy="1506663"/>
            </a:xfrm>
            <a:prstGeom prst="rect">
              <a:avLst/>
            </a:prstGeom>
            <a:noFill/>
          </p:spPr>
          <p:txBody>
            <a:bodyPr vert="horz" wrap="square" rtlCol="0">
              <a:spAutoFit/>
            </a:bodyPr>
            <a:lstStyle/>
            <a:p>
              <a:r>
                <a:rPr lang="vi-VN" sz="2400">
                  <a:latin typeface="Times New Roman" panose="02020603050405020304" pitchFamily="18" charset="0"/>
                  <a:cs typeface="Times New Roman" panose="02020603050405020304" pitchFamily="18" charset="0"/>
                </a:rPr>
                <a:t>Biện pháp dùng từ đồng âm kết hợp với đồng nghĩa: phụ là một yếu tố Hán Việt có nghĩa là cha, đồng âm với phụ trong từ đậu phụ; mẫu là một yếu tố Hán Việt có nghĩa là mẹ, đồng âm với mẫu trong từ ích mẫu</a:t>
              </a:r>
              <a:endParaRPr lang="en-US" sz="2400">
                <a:latin typeface="Times New Roman" panose="02020603050405020304" pitchFamily="18" charset="0"/>
                <a:cs typeface="Times New Roman" panose="02020603050405020304" pitchFamily="18" charset="0"/>
              </a:endParaRPr>
            </a:p>
          </p:txBody>
        </p:sp>
      </p:grpSp>
      <p:grpSp>
        <p:nvGrpSpPr>
          <p:cNvPr id="6" name="组合 7">
            <a:extLst>
              <a:ext uri="{FF2B5EF4-FFF2-40B4-BE49-F238E27FC236}">
                <a16:creationId xmlns:a16="http://schemas.microsoft.com/office/drawing/2014/main" id="{21722561-B711-4E5B-85F3-4F1016EE59F2}"/>
              </a:ext>
            </a:extLst>
          </p:cNvPr>
          <p:cNvGrpSpPr/>
          <p:nvPr/>
        </p:nvGrpSpPr>
        <p:grpSpPr>
          <a:xfrm>
            <a:off x="5887947" y="1"/>
            <a:ext cx="6135525" cy="4987636"/>
            <a:chOff x="820895" y="1389535"/>
            <a:chExt cx="5982574" cy="2590800"/>
          </a:xfrm>
        </p:grpSpPr>
        <p:pic>
          <p:nvPicPr>
            <p:cNvPr id="7" name="图片 8">
              <a:extLst>
                <a:ext uri="{FF2B5EF4-FFF2-40B4-BE49-F238E27FC236}">
                  <a16:creationId xmlns:a16="http://schemas.microsoft.com/office/drawing/2014/main" id="{49642380-750D-4A20-B130-E538BB5432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8" name="文本框 9">
              <a:extLst>
                <a:ext uri="{FF2B5EF4-FFF2-40B4-BE49-F238E27FC236}">
                  <a16:creationId xmlns:a16="http://schemas.microsoft.com/office/drawing/2014/main" id="{2EB1F8BF-5BD3-4DFF-A5A6-BB9E5E42B1E6}"/>
                </a:ext>
              </a:extLst>
            </p:cNvPr>
            <p:cNvSpPr txBox="1"/>
            <p:nvPr/>
          </p:nvSpPr>
          <p:spPr>
            <a:xfrm>
              <a:off x="1579822" y="1883900"/>
              <a:ext cx="4191168" cy="1932159"/>
            </a:xfrm>
            <a:prstGeom prst="rect">
              <a:avLst/>
            </a:prstGeom>
            <a:noFill/>
          </p:spPr>
          <p:txBody>
            <a:bodyPr vert="horz" wrap="square" rtlCol="0">
              <a:spAutoFit/>
            </a:bodyPr>
            <a:lstStyle/>
            <a:p>
              <a:r>
                <a:rPr lang="vi-VN" sz="2400">
                  <a:latin typeface="Times New Roman" panose="02020603050405020304" pitchFamily="18" charset="0"/>
                  <a:cs typeface="Times New Roman" panose="02020603050405020304" pitchFamily="18" charset="0"/>
                </a:rPr>
                <a:t>Tác dụng: vừa giúp làm phong phú tư duy (kiến thức về các yếu tố Hán Việt đồng âm), vừa tạo nên sự ý vị, hấp dẫn cho lời nói (tên các thức bồi bổ cho cơ thể lại chứa yếu tố mang ý nghĩa gợi nhớ tới cha mẹ).</a:t>
              </a:r>
              <a:endParaRPr lang="en-US" sz="2400">
                <a:latin typeface="Times New Roman" panose="02020603050405020304" pitchFamily="18" charset="0"/>
                <a:cs typeface="Times New Roman" panose="02020603050405020304" pitchFamily="18" charset="0"/>
              </a:endParaRPr>
            </a:p>
          </p:txBody>
        </p:sp>
      </p:grpSp>
      <p:pic>
        <p:nvPicPr>
          <p:cNvPr id="10" name="图片 25" descr="C:\Users\Administrator\Desktop\5b447c8b710ba.png5b447c8b710ba">
            <a:extLst>
              <a:ext uri="{FF2B5EF4-FFF2-40B4-BE49-F238E27FC236}">
                <a16:creationId xmlns:a16="http://schemas.microsoft.com/office/drawing/2014/main" id="{E6430B3B-DFA0-4C61-BF1C-BF4FDB4BB763}"/>
              </a:ext>
            </a:extLst>
          </p:cNvPr>
          <p:cNvPicPr>
            <a:picLocks noChangeAspect="1"/>
          </p:cNvPicPr>
          <p:nvPr/>
        </p:nvPicPr>
        <p:blipFill>
          <a:blip r:embed="rId4"/>
          <a:srcRect/>
          <a:stretch>
            <a:fillRect/>
          </a:stretch>
        </p:blipFill>
        <p:spPr>
          <a:xfrm>
            <a:off x="7054621" y="3311236"/>
            <a:ext cx="4968851" cy="3352800"/>
          </a:xfrm>
          <a:prstGeom prst="rect">
            <a:avLst/>
          </a:prstGeom>
        </p:spPr>
      </p:pic>
      <p:pic>
        <p:nvPicPr>
          <p:cNvPr id="11" name="图片 20">
            <a:extLst>
              <a:ext uri="{FF2B5EF4-FFF2-40B4-BE49-F238E27FC236}">
                <a16:creationId xmlns:a16="http://schemas.microsoft.com/office/drawing/2014/main" id="{44707417-C114-42E9-A862-AA3E6E558D21}"/>
              </a:ext>
            </a:extLst>
          </p:cNvPr>
          <p:cNvPicPr>
            <a:picLocks noChangeAspect="1"/>
          </p:cNvPicPr>
          <p:nvPr/>
        </p:nvPicPr>
        <p:blipFill>
          <a:blip r:embed="rId5" cstate="print"/>
          <a:stretch>
            <a:fillRect/>
          </a:stretch>
        </p:blipFill>
        <p:spPr>
          <a:xfrm>
            <a:off x="2427818" y="909170"/>
            <a:ext cx="2712014" cy="1878308"/>
          </a:xfrm>
          <a:prstGeom prst="rect">
            <a:avLst/>
          </a:prstGeom>
        </p:spPr>
      </p:pic>
      <p:sp>
        <p:nvSpPr>
          <p:cNvPr id="12" name="文本框 21">
            <a:extLst>
              <a:ext uri="{FF2B5EF4-FFF2-40B4-BE49-F238E27FC236}">
                <a16:creationId xmlns:a16="http://schemas.microsoft.com/office/drawing/2014/main" id="{068E37A3-CEAB-4B98-A937-139546E744B4}"/>
              </a:ext>
            </a:extLst>
          </p:cNvPr>
          <p:cNvSpPr txBox="1"/>
          <p:nvPr/>
        </p:nvSpPr>
        <p:spPr>
          <a:xfrm rot="21237856">
            <a:off x="2895092" y="1589318"/>
            <a:ext cx="2223400" cy="523099"/>
          </a:xfrm>
          <a:prstGeom prst="rect">
            <a:avLst/>
          </a:prstGeom>
          <a:noFill/>
        </p:spPr>
        <p:txBody>
          <a:bodyPr wrap="square" lIns="91413" tIns="45706" rIns="91413" bIns="45706" rtlCol="0">
            <a:spAutoFit/>
          </a:bodyPr>
          <a:lstStyle/>
          <a:p>
            <a:pPr defTabSz="914126">
              <a:defRPr/>
            </a:pPr>
            <a:r>
              <a:rPr kumimoji="1" lang="en-US" altLang="zh-CN" sz="2800" b="1" spc="30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 b</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
        <p:nvSpPr>
          <p:cNvPr id="2" name="Rectangle 1"/>
          <p:cNvSpPr/>
          <p:nvPr/>
        </p:nvSpPr>
        <p:spPr>
          <a:xfrm>
            <a:off x="3048000" y="2828836"/>
            <a:ext cx="6096000" cy="369332"/>
          </a:xfrm>
          <a:prstGeom prst="rect">
            <a:avLst/>
          </a:prstGeom>
        </p:spPr>
        <p:txBody>
          <a:bodyPr>
            <a:spAutoFit/>
          </a:bodyPr>
          <a:lstStyle/>
          <a:p>
            <a:r>
              <a:rPr lang="vi-VN"/>
              <a:t>.</a:t>
            </a:r>
            <a:endParaRPr lang="en-US"/>
          </a:p>
        </p:txBody>
      </p:sp>
    </p:spTree>
    <p:extLst>
      <p:ext uri="{BB962C8B-B14F-4D97-AF65-F5344CB8AC3E}">
        <p14:creationId xmlns:p14="http://schemas.microsoft.com/office/powerpoint/2010/main" val="75413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7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3"/>
                                        </p:tgtEl>
                                        <p:attrNameLst>
                                          <p:attrName>ppt_x</p:attrName>
                                          <p:attrName>ppt_y</p:attrName>
                                        </p:attrNameLst>
                                      </p:cBhvr>
                                    </p:animMotion>
                                    <p:animEffect transition="in" filter="fade">
                                      <p:cBhvr>
                                        <p:cTn id="9" dur="7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75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750" decel="50000" fill="hold">
                                          <p:stCondLst>
                                            <p:cond delay="0"/>
                                          </p:stCondLst>
                                        </p:cTn>
                                        <p:tgtEl>
                                          <p:spTgt spid="6"/>
                                        </p:tgtEl>
                                        <p:attrNameLst>
                                          <p:attrName>ppt_x</p:attrName>
                                          <p:attrName>ppt_y</p:attrName>
                                        </p:attrNameLst>
                                      </p:cBhvr>
                                    </p:animMotion>
                                    <p:animEffect transition="in" filter="fade">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D4197C-B909-E32F-DE53-2A55DC17444E}"/>
              </a:ext>
            </a:extLst>
          </p:cNvPr>
          <p:cNvSpPr txBox="1"/>
          <p:nvPr/>
        </p:nvSpPr>
        <p:spPr>
          <a:xfrm>
            <a:off x="3047172" y="3244622"/>
            <a:ext cx="6097656" cy="522259"/>
          </a:xfrm>
          <a:prstGeom prst="rect">
            <a:avLst/>
          </a:prstGeom>
          <a:noFill/>
        </p:spPr>
        <p:txBody>
          <a:bodyPr wrap="square">
            <a:spAutoFit/>
          </a:bodyPr>
          <a:lstStyle/>
          <a:p>
            <a:pPr algn="ctr">
              <a:lnSpc>
                <a:spcPct val="107000"/>
              </a:lnSpc>
              <a:spcAft>
                <a:spcPts val="8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VÒNG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TĂNG TỐC</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2246262"/>
      </p:ext>
    </p:extLst>
  </p:cSld>
  <p:clrMapOvr>
    <a:masterClrMapping/>
  </p:clrMapOvr>
  <p:transition spd="slow" advTm="2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692726" y="531187"/>
            <a:ext cx="5708072"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sp>
        <p:nvSpPr>
          <p:cNvPr id="5" name="文本框 5">
            <a:extLst>
              <a:ext uri="{FF2B5EF4-FFF2-40B4-BE49-F238E27FC236}">
                <a16:creationId xmlns:a16="http://schemas.microsoft.com/office/drawing/2014/main" id="{AA7C403E-A9D2-45B3-BD6B-F87D623A6428}"/>
              </a:ext>
            </a:extLst>
          </p:cNvPr>
          <p:cNvSpPr txBox="1"/>
          <p:nvPr/>
        </p:nvSpPr>
        <p:spPr>
          <a:xfrm>
            <a:off x="290945" y="1316810"/>
            <a:ext cx="5639590" cy="3785652"/>
          </a:xfrm>
          <a:prstGeom prst="rect">
            <a:avLst/>
          </a:prstGeom>
          <a:noFill/>
        </p:spPr>
        <p:txBody>
          <a:bodyPr vert="horz" wrap="square" rtlCol="0">
            <a:spAutoFit/>
          </a:bodyPr>
          <a:lstStyle/>
          <a:p>
            <a:r>
              <a:rPr lang="vi-VN" sz="2400">
                <a:latin typeface="Times New Roman" panose="02020603050405020304" pitchFamily="18" charset="0"/>
                <a:cs typeface="Times New Roman" panose="02020603050405020304" pitchFamily="18" charset="0"/>
              </a:rPr>
              <a:t>Biện pháp dùng từ cùng trường nghĩa kết hợp từ đồng âm: cáo (con cáo) cùng trường nghĩa với mèo (con mèo) để chỉ những loài thú, đồng thời đồng âm với cáo trong từ mắt cáo (chỉ các lỗ trống được tạo ra bởi các nan đan lại với nhau của bờ giậu); tôm (con tôm) cùng trường nghĩa với tép (con tép) để chỉ những loài sống ở dưới nước, đồng thời đồng âm với tôm trong cụm từ lòng tôm (chỉ hình dáng lõm, võng xuống của lòng rổ).</a:t>
            </a:r>
            <a:endParaRPr lang="en-US" sz="2400">
              <a:latin typeface="Times New Roman" panose="02020603050405020304" pitchFamily="18" charset="0"/>
              <a:cs typeface="Times New Roman" panose="02020603050405020304" pitchFamily="18" charset="0"/>
            </a:endParaRPr>
          </a:p>
        </p:txBody>
      </p:sp>
      <p:grpSp>
        <p:nvGrpSpPr>
          <p:cNvPr id="6" name="组合 7">
            <a:extLst>
              <a:ext uri="{FF2B5EF4-FFF2-40B4-BE49-F238E27FC236}">
                <a16:creationId xmlns:a16="http://schemas.microsoft.com/office/drawing/2014/main" id="{21722561-B711-4E5B-85F3-4F1016EE59F2}"/>
              </a:ext>
            </a:extLst>
          </p:cNvPr>
          <p:cNvGrpSpPr/>
          <p:nvPr/>
        </p:nvGrpSpPr>
        <p:grpSpPr>
          <a:xfrm>
            <a:off x="5887947" y="332509"/>
            <a:ext cx="5632433" cy="4085655"/>
            <a:chOff x="820895" y="1389535"/>
            <a:chExt cx="5982574" cy="2590800"/>
          </a:xfrm>
        </p:grpSpPr>
        <p:pic>
          <p:nvPicPr>
            <p:cNvPr id="7" name="图片 8">
              <a:extLst>
                <a:ext uri="{FF2B5EF4-FFF2-40B4-BE49-F238E27FC236}">
                  <a16:creationId xmlns:a16="http://schemas.microsoft.com/office/drawing/2014/main" id="{49642380-750D-4A20-B130-E538BB5432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8" name="文本框 9">
              <a:extLst>
                <a:ext uri="{FF2B5EF4-FFF2-40B4-BE49-F238E27FC236}">
                  <a16:creationId xmlns:a16="http://schemas.microsoft.com/office/drawing/2014/main" id="{2EB1F8BF-5BD3-4DFF-A5A6-BB9E5E42B1E6}"/>
                </a:ext>
              </a:extLst>
            </p:cNvPr>
            <p:cNvSpPr txBox="1"/>
            <p:nvPr/>
          </p:nvSpPr>
          <p:spPr>
            <a:xfrm>
              <a:off x="1579822" y="1883900"/>
              <a:ext cx="4191168" cy="1463757"/>
            </a:xfrm>
            <a:prstGeom prst="rect">
              <a:avLst/>
            </a:prstGeom>
            <a:noFill/>
          </p:spPr>
          <p:txBody>
            <a:bodyPr vert="horz" wrap="square" rtlCol="0">
              <a:spAutoFit/>
            </a:bodyPr>
            <a:lstStyle/>
            <a:p>
              <a:r>
                <a:rPr lang="vi-VN" sz="2400">
                  <a:latin typeface="Times New Roman" panose="02020603050405020304" pitchFamily="18" charset="0"/>
                  <a:cs typeface="Times New Roman" panose="02020603050405020304" pitchFamily="18" charset="0"/>
                </a:rPr>
                <a:t>Tác dụng: vừa giúp làm phong phú tư duy (liên tưởng các từ gần âm trong cùng một trường nghĩa), vừa tạo nên sự hấp dẫn cho lời nói (tên các sự vật có âm gần với tên các con vật;</a:t>
              </a:r>
              <a:endParaRPr lang="en-US" sz="2400">
                <a:latin typeface="Times New Roman" panose="02020603050405020304" pitchFamily="18" charset="0"/>
                <a:cs typeface="Times New Roman" panose="02020603050405020304" pitchFamily="18" charset="0"/>
              </a:endParaRPr>
            </a:p>
          </p:txBody>
        </p:sp>
      </p:grpSp>
      <p:pic>
        <p:nvPicPr>
          <p:cNvPr id="10" name="图片 25" descr="C:\Users\Administrator\Desktop\5b447c8b710ba.png5b447c8b710ba">
            <a:extLst>
              <a:ext uri="{FF2B5EF4-FFF2-40B4-BE49-F238E27FC236}">
                <a16:creationId xmlns:a16="http://schemas.microsoft.com/office/drawing/2014/main" id="{E6430B3B-DFA0-4C61-BF1C-BF4FDB4BB763}"/>
              </a:ext>
            </a:extLst>
          </p:cNvPr>
          <p:cNvPicPr>
            <a:picLocks noChangeAspect="1"/>
          </p:cNvPicPr>
          <p:nvPr/>
        </p:nvPicPr>
        <p:blipFill>
          <a:blip r:embed="rId4"/>
          <a:srcRect/>
          <a:stretch>
            <a:fillRect/>
          </a:stretch>
        </p:blipFill>
        <p:spPr>
          <a:xfrm>
            <a:off x="7054621" y="3311236"/>
            <a:ext cx="4968851" cy="3352800"/>
          </a:xfrm>
          <a:prstGeom prst="rect">
            <a:avLst/>
          </a:prstGeom>
        </p:spPr>
      </p:pic>
      <p:pic>
        <p:nvPicPr>
          <p:cNvPr id="11" name="图片 20">
            <a:extLst>
              <a:ext uri="{FF2B5EF4-FFF2-40B4-BE49-F238E27FC236}">
                <a16:creationId xmlns:a16="http://schemas.microsoft.com/office/drawing/2014/main" id="{44707417-C114-42E9-A862-AA3E6E558D21}"/>
              </a:ext>
            </a:extLst>
          </p:cNvPr>
          <p:cNvPicPr>
            <a:picLocks noChangeAspect="1"/>
          </p:cNvPicPr>
          <p:nvPr/>
        </p:nvPicPr>
        <p:blipFill>
          <a:blip r:embed="rId5" cstate="print"/>
          <a:stretch>
            <a:fillRect/>
          </a:stretch>
        </p:blipFill>
        <p:spPr>
          <a:xfrm>
            <a:off x="2939474" y="332510"/>
            <a:ext cx="2588489" cy="1141366"/>
          </a:xfrm>
          <a:prstGeom prst="rect">
            <a:avLst/>
          </a:prstGeom>
        </p:spPr>
      </p:pic>
      <p:sp>
        <p:nvSpPr>
          <p:cNvPr id="12" name="文本框 21">
            <a:extLst>
              <a:ext uri="{FF2B5EF4-FFF2-40B4-BE49-F238E27FC236}">
                <a16:creationId xmlns:a16="http://schemas.microsoft.com/office/drawing/2014/main" id="{068E37A3-CEAB-4B98-A937-139546E744B4}"/>
              </a:ext>
            </a:extLst>
          </p:cNvPr>
          <p:cNvSpPr txBox="1"/>
          <p:nvPr/>
        </p:nvSpPr>
        <p:spPr>
          <a:xfrm rot="21237856">
            <a:off x="3354061" y="622232"/>
            <a:ext cx="1759315" cy="523192"/>
          </a:xfrm>
          <a:prstGeom prst="rect">
            <a:avLst/>
          </a:prstGeom>
          <a:noFill/>
        </p:spPr>
        <p:txBody>
          <a:bodyPr wrap="square" lIns="91413" tIns="45706" rIns="91413" bIns="45706" rtlCol="0">
            <a:spAutoFit/>
          </a:bodyPr>
          <a:lstStyle/>
          <a:p>
            <a:pPr defTabSz="914126">
              <a:defRPr/>
            </a:pPr>
            <a:r>
              <a:rPr kumimoji="1" lang="en-US" altLang="zh-CN" sz="2800" b="1" spc="30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 c</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75413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Scale>
                                      <p:cBhvr>
                                        <p:cTn id="11" dur="75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750" decel="50000" fill="hold">
                                          <p:stCondLst>
                                            <p:cond delay="0"/>
                                          </p:stCondLst>
                                        </p:cTn>
                                        <p:tgtEl>
                                          <p:spTgt spid="6"/>
                                        </p:tgtEl>
                                        <p:attrNameLst>
                                          <p:attrName>ppt_x</p:attrName>
                                          <p:attrName>ppt_y</p:attrName>
                                        </p:attrNameLst>
                                      </p:cBhvr>
                                    </p:animMotion>
                                    <p:animEffect transition="in" filter="fade">
                                      <p:cBhvr>
                                        <p:cTn id="1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692726" y="531187"/>
            <a:ext cx="5708072"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sp>
        <p:nvSpPr>
          <p:cNvPr id="5" name="文本框 5">
            <a:extLst>
              <a:ext uri="{FF2B5EF4-FFF2-40B4-BE49-F238E27FC236}">
                <a16:creationId xmlns:a16="http://schemas.microsoft.com/office/drawing/2014/main" id="{AA7C403E-A9D2-45B3-BD6B-F87D623A6428}"/>
              </a:ext>
            </a:extLst>
          </p:cNvPr>
          <p:cNvSpPr txBox="1"/>
          <p:nvPr/>
        </p:nvSpPr>
        <p:spPr>
          <a:xfrm>
            <a:off x="290945" y="1316810"/>
            <a:ext cx="5639590" cy="4893647"/>
          </a:xfrm>
          <a:prstGeom prst="rect">
            <a:avLst/>
          </a:prstGeom>
          <a:noFill/>
        </p:spPr>
        <p:txBody>
          <a:bodyPr vert="horz" wrap="square" rtlCol="0">
            <a:spAutoFit/>
          </a:bodyPr>
          <a:lstStyle/>
          <a:p>
            <a:pPr algn="just"/>
            <a:r>
              <a:rPr lang="en-US" sz="2400" dirty="0">
                <a:latin typeface="Times New Roman" panose="02020603050405020304" pitchFamily="18" charset="0"/>
                <a:cs typeface="Times New Roman" panose="02020603050405020304" pitchFamily="18" charset="0"/>
              </a:rPr>
              <a:t>S</a:t>
            </a:r>
            <a:r>
              <a:rPr lang="vi-VN" sz="2400" dirty="0">
                <a:latin typeface="Times New Roman" panose="02020603050405020304" pitchFamily="18" charset="0"/>
                <a:cs typeface="Times New Roman" panose="02020603050405020304" pitchFamily="18" charset="0"/>
              </a:rPr>
              <a:t>ự vật đó được tạo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để ngăn trở </a:t>
            </a:r>
            <a:r>
              <a:rPr lang="en-US" sz="2400" dirty="0">
                <a:latin typeface="Times New Roman" panose="02020603050405020304" pitchFamily="18" charset="0"/>
                <a:cs typeface="Times New Roman" panose="02020603050405020304" pitchFamily="18" charset="0"/>
              </a:rPr>
              <a:t>con </a:t>
            </a:r>
            <a:r>
              <a:rPr lang="vi-VN" sz="2400" dirty="0">
                <a:latin typeface="Times New Roman" panose="02020603050405020304" pitchFamily="18" charset="0"/>
                <a:cs typeface="Times New Roman" panose="02020603050405020304" pitchFamily="18" charset="0"/>
              </a:rPr>
              <a:t>vật nhưng lại không phát </a:t>
            </a:r>
            <a:r>
              <a:rPr lang="en-US" sz="2400" dirty="0" err="1">
                <a:latin typeface="Times New Roman" panose="02020603050405020304" pitchFamily="18" charset="0"/>
                <a:cs typeface="Times New Roman" panose="02020603050405020304" pitchFamily="18" charset="0"/>
              </a:rPr>
              <a:t>huy</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được công năng của nó: giậu rào mắt cáo </a:t>
            </a:r>
            <a:r>
              <a:rPr lang="en-US" sz="2400" dirty="0">
                <a:latin typeface="Times New Roman" panose="02020603050405020304" pitchFamily="18" charset="0"/>
                <a:cs typeface="Times New Roman" panose="02020603050405020304" pitchFamily="18" charset="0"/>
              </a:rPr>
              <a:t>(nan </a:t>
            </a:r>
            <a:r>
              <a:rPr lang="vi-VN" sz="2400" dirty="0">
                <a:latin typeface="Times New Roman" panose="02020603050405020304" pitchFamily="18" charset="0"/>
                <a:cs typeface="Times New Roman" panose="02020603050405020304" pitchFamily="18" charset="0"/>
              </a:rPr>
              <a:t>cài rất </a:t>
            </a:r>
            <a:r>
              <a:rPr lang="en-US" sz="2400" dirty="0" err="1">
                <a:latin typeface="Times New Roman" panose="02020603050405020304" pitchFamily="18" charset="0"/>
                <a:cs typeface="Times New Roman" panose="02020603050405020304" pitchFamily="18" charset="0"/>
              </a:rPr>
              <a:t>mau</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mà không ngăn được mèo </a:t>
            </a:r>
            <a:r>
              <a:rPr lang="en-US" sz="2400" dirty="0" err="1">
                <a:latin typeface="Times New Roman" panose="02020603050405020304" pitchFamily="18" charset="0"/>
                <a:cs typeface="Times New Roman" panose="02020603050405020304" pitchFamily="18" charset="0"/>
              </a:rPr>
              <a:t>chui</a:t>
            </a:r>
            <a:r>
              <a:rPr lang="en-US" sz="2400" dirty="0">
                <a:latin typeface="Times New Roman" panose="02020603050405020304" pitchFamily="18" charset="0"/>
                <a:cs typeface="Times New Roman" panose="02020603050405020304" pitchFamily="18" charset="0"/>
              </a:rPr>
              <a:t> qua; </a:t>
            </a:r>
            <a:r>
              <a:rPr lang="vi-VN" sz="2400" dirty="0">
                <a:latin typeface="Times New Roman" panose="02020603050405020304" pitchFamily="18" charset="0"/>
                <a:cs typeface="Times New Roman" panose="02020603050405020304" pitchFamily="18" charset="0"/>
              </a:rPr>
              <a:t>rổ nức lòng tôm (lòng rổ nức rất sâu) mà vẫn không ngăn được tép nhảy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ngoài). </a:t>
            </a:r>
            <a:r>
              <a:rPr lang="en-US" sz="2400" dirty="0">
                <a:latin typeface="Times New Roman" panose="02020603050405020304" pitchFamily="18" charset="0"/>
                <a:cs typeface="Times New Roman" panose="02020603050405020304" pitchFamily="18" charset="0"/>
              </a:rPr>
              <a:t>d. </a:t>
            </a:r>
            <a:r>
              <a:rPr lang="vi-VN" sz="2400" dirty="0">
                <a:latin typeface="Times New Roman" panose="02020603050405020304" pitchFamily="18" charset="0"/>
                <a:cs typeface="Times New Roman" panose="02020603050405020304" pitchFamily="18" charset="0"/>
              </a:rPr>
              <a:t>Biện pháp dùng kết hợp từ trái nghĩa với từ đồng âm: bánh cả thúng (ý nói là có nhiều bánh) nhưng tên sự vật là bánh ít, đồng âm với từ ít (trái nghĩa với nhiều); trầu cả </a:t>
            </a:r>
            <a:r>
              <a:rPr lang="en-US" sz="2400" dirty="0" err="1">
                <a:latin typeface="Times New Roman" panose="02020603050405020304" pitchFamily="18" charset="0"/>
                <a:cs typeface="Times New Roman" panose="02020603050405020304" pitchFamily="18" charset="0"/>
              </a:rPr>
              <a:t>khay</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(ý nói là có nhiều trầu) nhưng tên sự vật là trầu không, đồng âm với từ không (trái nghĩa với có).</a:t>
            </a:r>
            <a:endParaRPr lang="en-US" sz="2400" dirty="0">
              <a:latin typeface="Times New Roman" panose="02020603050405020304" pitchFamily="18" charset="0"/>
              <a:cs typeface="Times New Roman" panose="02020603050405020304" pitchFamily="18" charset="0"/>
            </a:endParaRPr>
          </a:p>
        </p:txBody>
      </p:sp>
      <p:grpSp>
        <p:nvGrpSpPr>
          <p:cNvPr id="6" name="组合 7">
            <a:extLst>
              <a:ext uri="{FF2B5EF4-FFF2-40B4-BE49-F238E27FC236}">
                <a16:creationId xmlns:a16="http://schemas.microsoft.com/office/drawing/2014/main" id="{21722561-B711-4E5B-85F3-4F1016EE59F2}"/>
              </a:ext>
            </a:extLst>
          </p:cNvPr>
          <p:cNvGrpSpPr/>
          <p:nvPr/>
        </p:nvGrpSpPr>
        <p:grpSpPr>
          <a:xfrm>
            <a:off x="5887947" y="332509"/>
            <a:ext cx="5632433" cy="4085655"/>
            <a:chOff x="820895" y="1389535"/>
            <a:chExt cx="5982574" cy="2590800"/>
          </a:xfrm>
        </p:grpSpPr>
        <p:pic>
          <p:nvPicPr>
            <p:cNvPr id="7" name="图片 8">
              <a:extLst>
                <a:ext uri="{FF2B5EF4-FFF2-40B4-BE49-F238E27FC236}">
                  <a16:creationId xmlns:a16="http://schemas.microsoft.com/office/drawing/2014/main" id="{49642380-750D-4A20-B130-E538BB5432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8" name="文本框 9">
              <a:extLst>
                <a:ext uri="{FF2B5EF4-FFF2-40B4-BE49-F238E27FC236}">
                  <a16:creationId xmlns:a16="http://schemas.microsoft.com/office/drawing/2014/main" id="{2EB1F8BF-5BD3-4DFF-A5A6-BB9E5E42B1E6}"/>
                </a:ext>
              </a:extLst>
            </p:cNvPr>
            <p:cNvSpPr txBox="1"/>
            <p:nvPr/>
          </p:nvSpPr>
          <p:spPr>
            <a:xfrm>
              <a:off x="1579822" y="1883900"/>
              <a:ext cx="4191168" cy="1463757"/>
            </a:xfrm>
            <a:prstGeom prst="rect">
              <a:avLst/>
            </a:prstGeom>
            <a:noFill/>
          </p:spPr>
          <p:txBody>
            <a:bodyPr vert="horz" wrap="square" rtlCol="0">
              <a:spAutoFit/>
            </a:bodyPr>
            <a:lstStyle/>
            <a:p>
              <a:r>
                <a:rPr lang="vi-VN" sz="2400">
                  <a:latin typeface="Times New Roman" panose="02020603050405020304" pitchFamily="18" charset="0"/>
                  <a:cs typeface="Times New Roman" panose="02020603050405020304" pitchFamily="18" charset="0"/>
                </a:rPr>
                <a:t>Tác dụng: vừa giúp làm </a:t>
              </a:r>
              <a:r>
                <a:rPr lang="en-US" sz="2400">
                  <a:latin typeface="Times New Roman" panose="02020603050405020304" pitchFamily="18" charset="0"/>
                  <a:cs typeface="Times New Roman" panose="02020603050405020304" pitchFamily="18" charset="0"/>
                </a:rPr>
                <a:t>phong </a:t>
              </a:r>
              <a:r>
                <a:rPr lang="vi-VN" sz="2400">
                  <a:latin typeface="Times New Roman" panose="02020603050405020304" pitchFamily="18" charset="0"/>
                  <a:cs typeface="Times New Roman" panose="02020603050405020304" pitchFamily="18" charset="0"/>
                </a:rPr>
                <a:t>phú tư </a:t>
              </a:r>
              <a:r>
                <a:rPr lang="en-US" sz="2400">
                  <a:latin typeface="Times New Roman" panose="02020603050405020304" pitchFamily="18" charset="0"/>
                  <a:cs typeface="Times New Roman" panose="02020603050405020304" pitchFamily="18" charset="0"/>
                </a:rPr>
                <a:t>duy </a:t>
              </a:r>
              <a:r>
                <a:rPr lang="vi-VN" sz="2400">
                  <a:latin typeface="Times New Roman" panose="02020603050405020304" pitchFamily="18" charset="0"/>
                  <a:cs typeface="Times New Roman" panose="02020603050405020304" pitchFamily="18" charset="0"/>
                </a:rPr>
                <a:t>(tương tự như trường hợp câu </a:t>
              </a:r>
              <a:r>
                <a:rPr lang="en-US" sz="2400">
                  <a:latin typeface="Times New Roman" panose="02020603050405020304" pitchFamily="18" charset="0"/>
                  <a:cs typeface="Times New Roman" panose="02020603050405020304" pitchFamily="18" charset="0"/>
                </a:rPr>
                <a:t>c), </a:t>
              </a:r>
              <a:r>
                <a:rPr lang="vi-VN" sz="2400">
                  <a:latin typeface="Times New Roman" panose="02020603050405020304" pitchFamily="18" charset="0"/>
                  <a:cs typeface="Times New Roman" panose="02020603050405020304" pitchFamily="18" charset="0"/>
                </a:rPr>
                <a:t>vừa tạo nên sự hấp dẫn </a:t>
              </a:r>
              <a:r>
                <a:rPr lang="en-US" sz="2400">
                  <a:latin typeface="Times New Roman" panose="02020603050405020304" pitchFamily="18" charset="0"/>
                  <a:cs typeface="Times New Roman" panose="02020603050405020304" pitchFamily="18" charset="0"/>
                </a:rPr>
                <a:t>cho </a:t>
              </a:r>
              <a:r>
                <a:rPr lang="vi-VN" sz="2400">
                  <a:latin typeface="Times New Roman" panose="02020603050405020304" pitchFamily="18" charset="0"/>
                  <a:cs typeface="Times New Roman" panose="02020603050405020304" pitchFamily="18" charset="0"/>
                </a:rPr>
                <a:t>lời nói (lời nói tưởng như vô lí mà thực </a:t>
              </a:r>
              <a:r>
                <a:rPr lang="en-US" sz="2400">
                  <a:latin typeface="Times New Roman" panose="02020603050405020304" pitchFamily="18" charset="0"/>
                  <a:cs typeface="Times New Roman" panose="02020603050405020304" pitchFamily="18" charset="0"/>
                </a:rPr>
                <a:t>ra </a:t>
              </a:r>
              <a:r>
                <a:rPr lang="vi-VN" sz="2400">
                  <a:latin typeface="Times New Roman" panose="02020603050405020304" pitchFamily="18" charset="0"/>
                  <a:cs typeface="Times New Roman" panose="02020603050405020304" pitchFamily="18" charset="0"/>
                </a:rPr>
                <a:t>là có lí).</a:t>
              </a:r>
              <a:endParaRPr lang="en-US" sz="2400">
                <a:latin typeface="Times New Roman" panose="02020603050405020304" pitchFamily="18" charset="0"/>
                <a:cs typeface="Times New Roman" panose="02020603050405020304" pitchFamily="18" charset="0"/>
              </a:endParaRPr>
            </a:p>
          </p:txBody>
        </p:sp>
      </p:grpSp>
      <p:pic>
        <p:nvPicPr>
          <p:cNvPr id="10" name="图片 25" descr="C:\Users\Administrator\Desktop\5b447c8b710ba.png5b447c8b710ba">
            <a:extLst>
              <a:ext uri="{FF2B5EF4-FFF2-40B4-BE49-F238E27FC236}">
                <a16:creationId xmlns:a16="http://schemas.microsoft.com/office/drawing/2014/main" id="{E6430B3B-DFA0-4C61-BF1C-BF4FDB4BB763}"/>
              </a:ext>
            </a:extLst>
          </p:cNvPr>
          <p:cNvPicPr>
            <a:picLocks noChangeAspect="1"/>
          </p:cNvPicPr>
          <p:nvPr/>
        </p:nvPicPr>
        <p:blipFill>
          <a:blip r:embed="rId4"/>
          <a:srcRect/>
          <a:stretch>
            <a:fillRect/>
          </a:stretch>
        </p:blipFill>
        <p:spPr>
          <a:xfrm>
            <a:off x="7054621" y="3311236"/>
            <a:ext cx="4968851" cy="3352800"/>
          </a:xfrm>
          <a:prstGeom prst="rect">
            <a:avLst/>
          </a:prstGeom>
        </p:spPr>
      </p:pic>
      <p:pic>
        <p:nvPicPr>
          <p:cNvPr id="11" name="图片 20">
            <a:extLst>
              <a:ext uri="{FF2B5EF4-FFF2-40B4-BE49-F238E27FC236}">
                <a16:creationId xmlns:a16="http://schemas.microsoft.com/office/drawing/2014/main" id="{44707417-C114-42E9-A862-AA3E6E558D21}"/>
              </a:ext>
            </a:extLst>
          </p:cNvPr>
          <p:cNvPicPr>
            <a:picLocks noChangeAspect="1"/>
          </p:cNvPicPr>
          <p:nvPr/>
        </p:nvPicPr>
        <p:blipFill>
          <a:blip r:embed="rId5" cstate="print"/>
          <a:stretch>
            <a:fillRect/>
          </a:stretch>
        </p:blipFill>
        <p:spPr>
          <a:xfrm>
            <a:off x="2939474" y="332510"/>
            <a:ext cx="2588489" cy="1141366"/>
          </a:xfrm>
          <a:prstGeom prst="rect">
            <a:avLst/>
          </a:prstGeom>
        </p:spPr>
      </p:pic>
      <p:sp>
        <p:nvSpPr>
          <p:cNvPr id="12" name="文本框 21">
            <a:extLst>
              <a:ext uri="{FF2B5EF4-FFF2-40B4-BE49-F238E27FC236}">
                <a16:creationId xmlns:a16="http://schemas.microsoft.com/office/drawing/2014/main" id="{068E37A3-CEAB-4B98-A937-139546E744B4}"/>
              </a:ext>
            </a:extLst>
          </p:cNvPr>
          <p:cNvSpPr txBox="1"/>
          <p:nvPr/>
        </p:nvSpPr>
        <p:spPr>
          <a:xfrm rot="21237856">
            <a:off x="3354061" y="622232"/>
            <a:ext cx="1759315" cy="523192"/>
          </a:xfrm>
          <a:prstGeom prst="rect">
            <a:avLst/>
          </a:prstGeom>
          <a:noFill/>
        </p:spPr>
        <p:txBody>
          <a:bodyPr wrap="square" lIns="91413" tIns="45706" rIns="91413" bIns="45706" rtlCol="0">
            <a:spAutoFit/>
          </a:bodyPr>
          <a:lstStyle/>
          <a:p>
            <a:pPr defTabSz="914126">
              <a:defRPr/>
            </a:pPr>
            <a:r>
              <a:rPr kumimoji="1" lang="en-US" altLang="zh-CN" sz="2800" b="1" spc="30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 e</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309666501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4F5EB0F6-2C2D-45CD-806C-425E035A85DA}"/>
              </a:ext>
            </a:extLst>
          </p:cNvPr>
          <p:cNvSpPr txBox="1"/>
          <p:nvPr/>
        </p:nvSpPr>
        <p:spPr>
          <a:xfrm>
            <a:off x="537882" y="4029058"/>
            <a:ext cx="10824881" cy="1015663"/>
          </a:xfrm>
          <a:prstGeom prst="rect">
            <a:avLst/>
          </a:prstGeom>
          <a:noFill/>
          <a:ln>
            <a:noFill/>
          </a:ln>
        </p:spPr>
        <p:txBody>
          <a:bodyPr wrap="square" rtlCol="0">
            <a:spAutoFit/>
          </a:bodyPr>
          <a:lstStyle/>
          <a:p>
            <a:pPr algn="ctr" defTabSz="914377"/>
            <a:r>
              <a:rPr lang="vi-VN" altLang="zh-CN" sz="6000"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sym typeface="+mn-lt"/>
              </a:rPr>
              <a:t>THỰC HÀNH TIẾNG VIỆT</a:t>
            </a:r>
            <a:endParaRPr lang="en-US" altLang="zh-CN" sz="6000"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sym typeface="+mn-lt"/>
            </a:endParaRPr>
          </a:p>
        </p:txBody>
      </p:sp>
      <p:pic>
        <p:nvPicPr>
          <p:cNvPr id="13" name="图片 12">
            <a:extLst>
              <a:ext uri="{FF2B5EF4-FFF2-40B4-BE49-F238E27FC236}">
                <a16:creationId xmlns:a16="http://schemas.microsoft.com/office/drawing/2014/main" id="{B546FB33-57EB-4521-9AD4-85D643E31837}"/>
              </a:ext>
            </a:extLst>
          </p:cNvPr>
          <p:cNvPicPr>
            <a:picLocks noChangeAspect="1"/>
          </p:cNvPicPr>
          <p:nvPr/>
        </p:nvPicPr>
        <p:blipFill rotWithShape="1">
          <a:blip r:embed="rId3">
            <a:extLst>
              <a:ext uri="{28A0092B-C50C-407E-A947-70E740481C1C}">
                <a14:useLocalDpi xmlns:a14="http://schemas.microsoft.com/office/drawing/2010/main" val="0"/>
              </a:ext>
            </a:extLst>
          </a:blip>
          <a:srcRect l="13038" t="12407" r="75113" b="72037"/>
          <a:stretch/>
        </p:blipFill>
        <p:spPr>
          <a:xfrm rot="20820866">
            <a:off x="8083550" y="2285589"/>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pic>
        <p:nvPicPr>
          <p:cNvPr id="12" name="图片 11">
            <a:extLst>
              <a:ext uri="{FF2B5EF4-FFF2-40B4-BE49-F238E27FC236}">
                <a16:creationId xmlns:a16="http://schemas.microsoft.com/office/drawing/2014/main" id="{CBAED2DC-955E-4271-86A2-42837489E222}"/>
              </a:ext>
            </a:extLst>
          </p:cNvPr>
          <p:cNvPicPr>
            <a:picLocks noChangeAspect="1"/>
          </p:cNvPicPr>
          <p:nvPr/>
        </p:nvPicPr>
        <p:blipFill>
          <a:blip r:embed="rId4"/>
          <a:stretch>
            <a:fillRect/>
          </a:stretch>
        </p:blipFill>
        <p:spPr>
          <a:xfrm flipH="1">
            <a:off x="641084" y="4659783"/>
            <a:ext cx="1877564" cy="1897681"/>
          </a:xfrm>
          <a:prstGeom prst="rect">
            <a:avLst/>
          </a:prstGeom>
        </p:spPr>
      </p:pic>
    </p:spTree>
    <p:extLst>
      <p:ext uri="{BB962C8B-B14F-4D97-AF65-F5344CB8AC3E}">
        <p14:creationId xmlns:p14="http://schemas.microsoft.com/office/powerpoint/2010/main" val="13910711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6" presetClass="emph" presetSubtype="0" fill="hold" grpId="1" nodeType="withEffect">
                                  <p:stCondLst>
                                    <p:cond delay="500"/>
                                  </p:stCondLst>
                                  <p:iterate type="lt">
                                    <p:tmPct val="10000"/>
                                  </p:iterate>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par>
                          <p:cTn id="12" fill="hold">
                            <p:stCondLst>
                              <p:cond delay="1800"/>
                            </p:stCondLst>
                            <p:childTnLst>
                              <p:par>
                                <p:cTn id="13" presetID="47"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 presetClass="entr" presetSubtype="12" decel="10000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500" fill="hold"/>
                                        <p:tgtEl>
                                          <p:spTgt spid="12"/>
                                        </p:tgtEl>
                                        <p:attrNameLst>
                                          <p:attrName>ppt_x</p:attrName>
                                        </p:attrNameLst>
                                      </p:cBhvr>
                                      <p:tavLst>
                                        <p:tav tm="0">
                                          <p:val>
                                            <p:strVal val="0-#ppt_w/2"/>
                                          </p:val>
                                        </p:tav>
                                        <p:tav tm="100000">
                                          <p:val>
                                            <p:strVal val="#ppt_x"/>
                                          </p:val>
                                        </p:tav>
                                      </p:tavLst>
                                    </p:anim>
                                    <p:anim calcmode="lin" valueType="num">
                                      <p:cBhvr additive="base">
                                        <p:cTn id="21"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692726" y="531187"/>
            <a:ext cx="5708072"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sp>
        <p:nvSpPr>
          <p:cNvPr id="5" name="文本框 5">
            <a:extLst>
              <a:ext uri="{FF2B5EF4-FFF2-40B4-BE49-F238E27FC236}">
                <a16:creationId xmlns:a16="http://schemas.microsoft.com/office/drawing/2014/main" id="{AA7C403E-A9D2-45B3-BD6B-F87D623A6428}"/>
              </a:ext>
            </a:extLst>
          </p:cNvPr>
          <p:cNvSpPr txBox="1"/>
          <p:nvPr/>
        </p:nvSpPr>
        <p:spPr>
          <a:xfrm>
            <a:off x="304799" y="3311236"/>
            <a:ext cx="5639590" cy="2246769"/>
          </a:xfrm>
          <a:prstGeom prst="rect">
            <a:avLst/>
          </a:prstGeom>
          <a:noFill/>
        </p:spPr>
        <p:txBody>
          <a:bodyPr vert="horz" wrap="square" rtlCol="0">
            <a:spAutoFit/>
          </a:bodyPr>
          <a:lstStyle/>
          <a:p>
            <a:r>
              <a:rPr lang="vi-VN" sz="2800">
                <a:latin typeface="Times New Roman" panose="02020603050405020304" pitchFamily="18" charset="0"/>
                <a:cs typeface="Times New Roman" panose="02020603050405020304" pitchFamily="18" charset="0"/>
              </a:rPr>
              <a:t>Tác dụng: giúp tạo nên sự ý vị, hấp dẫn </a:t>
            </a:r>
            <a:r>
              <a:rPr lang="en-US" sz="2800">
                <a:latin typeface="Times New Roman" panose="02020603050405020304" pitchFamily="18" charset="0"/>
                <a:cs typeface="Times New Roman" panose="02020603050405020304" pitchFamily="18" charset="0"/>
              </a:rPr>
              <a:t>cho </a:t>
            </a:r>
            <a:r>
              <a:rPr lang="vi-VN" sz="2800">
                <a:latin typeface="Times New Roman" panose="02020603050405020304" pitchFamily="18" charset="0"/>
                <a:cs typeface="Times New Roman" panose="02020603050405020304" pitchFamily="18" charset="0"/>
              </a:rPr>
              <a:t>lời nói (những sản vật của nền nông nghiệp lúa nước cùng được nhắc đến </a:t>
            </a:r>
            <a:r>
              <a:rPr lang="en-US" sz="2800">
                <a:latin typeface="Times New Roman" panose="02020603050405020304" pitchFamily="18" charset="0"/>
                <a:cs typeface="Times New Roman" panose="02020603050405020304" pitchFamily="18" charset="0"/>
              </a:rPr>
              <a:t>trong </a:t>
            </a:r>
            <a:r>
              <a:rPr lang="vi-VN" sz="2800">
                <a:latin typeface="Times New Roman" panose="02020603050405020304" pitchFamily="18" charset="0"/>
                <a:cs typeface="Times New Roman" panose="02020603050405020304" pitchFamily="18" charset="0"/>
              </a:rPr>
              <a:t>câu </a:t>
            </a:r>
            <a:r>
              <a:rPr lang="en-US" sz="2800">
                <a:latin typeface="Times New Roman" panose="02020603050405020304" pitchFamily="18" charset="0"/>
                <a:cs typeface="Times New Roman" panose="02020603050405020304" pitchFamily="18" charset="0"/>
              </a:rPr>
              <a:t>ca dao </a:t>
            </a:r>
            <a:r>
              <a:rPr lang="vi-VN" sz="2800">
                <a:latin typeface="Times New Roman" panose="02020603050405020304" pitchFamily="18" charset="0"/>
                <a:cs typeface="Times New Roman" panose="02020603050405020304" pitchFamily="18" charset="0"/>
              </a:rPr>
              <a:t>một cách thân thương).</a:t>
            </a:r>
            <a:endParaRPr lang="en-US" sz="2800">
              <a:latin typeface="Times New Roman" panose="02020603050405020304" pitchFamily="18" charset="0"/>
              <a:cs typeface="Times New Roman" panose="02020603050405020304" pitchFamily="18" charset="0"/>
            </a:endParaRPr>
          </a:p>
        </p:txBody>
      </p:sp>
      <p:grpSp>
        <p:nvGrpSpPr>
          <p:cNvPr id="6" name="组合 7">
            <a:extLst>
              <a:ext uri="{FF2B5EF4-FFF2-40B4-BE49-F238E27FC236}">
                <a16:creationId xmlns:a16="http://schemas.microsoft.com/office/drawing/2014/main" id="{21722561-B711-4E5B-85F3-4F1016EE59F2}"/>
              </a:ext>
            </a:extLst>
          </p:cNvPr>
          <p:cNvGrpSpPr/>
          <p:nvPr/>
        </p:nvGrpSpPr>
        <p:grpSpPr>
          <a:xfrm>
            <a:off x="3990109" y="332509"/>
            <a:ext cx="7869382" cy="4085655"/>
            <a:chOff x="820895" y="1389535"/>
            <a:chExt cx="5982574" cy="2590800"/>
          </a:xfrm>
        </p:grpSpPr>
        <p:pic>
          <p:nvPicPr>
            <p:cNvPr id="7" name="图片 8">
              <a:extLst>
                <a:ext uri="{FF2B5EF4-FFF2-40B4-BE49-F238E27FC236}">
                  <a16:creationId xmlns:a16="http://schemas.microsoft.com/office/drawing/2014/main" id="{49642380-750D-4A20-B130-E538BB5432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8" name="文本框 9">
              <a:extLst>
                <a:ext uri="{FF2B5EF4-FFF2-40B4-BE49-F238E27FC236}">
                  <a16:creationId xmlns:a16="http://schemas.microsoft.com/office/drawing/2014/main" id="{2EB1F8BF-5BD3-4DFF-A5A6-BB9E5E42B1E6}"/>
                </a:ext>
              </a:extLst>
            </p:cNvPr>
            <p:cNvSpPr txBox="1"/>
            <p:nvPr/>
          </p:nvSpPr>
          <p:spPr>
            <a:xfrm>
              <a:off x="1350913" y="1883900"/>
              <a:ext cx="4620766" cy="878255"/>
            </a:xfrm>
            <a:prstGeom prst="rect">
              <a:avLst/>
            </a:prstGeom>
            <a:noFill/>
          </p:spPr>
          <p:txBody>
            <a:bodyPr vert="horz" wrap="square" rtlCol="0">
              <a:spAutoFit/>
            </a:bodyPr>
            <a:lstStyle/>
            <a:p>
              <a:r>
                <a:rPr lang="vi-VN" sz="2800">
                  <a:latin typeface="Times New Roman" panose="02020603050405020304" pitchFamily="18" charset="0"/>
                  <a:cs typeface="Times New Roman" panose="02020603050405020304" pitchFamily="18" charset="0"/>
                </a:rPr>
                <a:t>Biện pháp dùng từ cùng trường nghĩa: các từ nếp, xôi, gạo, cơm đều là những </a:t>
              </a:r>
              <a:r>
                <a:rPr lang="en-US" sz="2800">
                  <a:latin typeface="Times New Roman" panose="02020603050405020304" pitchFamily="18" charset="0"/>
                  <a:cs typeface="Times New Roman" panose="02020603050405020304" pitchFamily="18" charset="0"/>
                </a:rPr>
                <a:t>danh </a:t>
              </a:r>
              <a:r>
                <a:rPr lang="vi-VN" sz="2800">
                  <a:latin typeface="Times New Roman" panose="02020603050405020304" pitchFamily="18" charset="0"/>
                  <a:cs typeface="Times New Roman" panose="02020603050405020304" pitchFamily="18" charset="0"/>
                </a:rPr>
                <a:t>từ có liên </a:t>
              </a:r>
              <a:r>
                <a:rPr lang="en-US" sz="2800">
                  <a:latin typeface="Times New Roman" panose="02020603050405020304" pitchFamily="18" charset="0"/>
                  <a:cs typeface="Times New Roman" panose="02020603050405020304" pitchFamily="18" charset="0"/>
                </a:rPr>
                <a:t>quan </a:t>
              </a:r>
              <a:r>
                <a:rPr lang="vi-VN" sz="2800">
                  <a:latin typeface="Times New Roman" panose="02020603050405020304" pitchFamily="18" charset="0"/>
                  <a:cs typeface="Times New Roman" panose="02020603050405020304" pitchFamily="18" charset="0"/>
                </a:rPr>
                <a:t>đến cây lúa.</a:t>
              </a:r>
              <a:endParaRPr lang="en-US" sz="2800">
                <a:latin typeface="Times New Roman" panose="02020603050405020304" pitchFamily="18" charset="0"/>
                <a:cs typeface="Times New Roman" panose="02020603050405020304" pitchFamily="18" charset="0"/>
              </a:endParaRPr>
            </a:p>
          </p:txBody>
        </p:sp>
      </p:grpSp>
      <p:pic>
        <p:nvPicPr>
          <p:cNvPr id="10" name="图片 25" descr="C:\Users\Administrator\Desktop\5b447c8b710ba.png5b447c8b710ba">
            <a:extLst>
              <a:ext uri="{FF2B5EF4-FFF2-40B4-BE49-F238E27FC236}">
                <a16:creationId xmlns:a16="http://schemas.microsoft.com/office/drawing/2014/main" id="{E6430B3B-DFA0-4C61-BF1C-BF4FDB4BB763}"/>
              </a:ext>
            </a:extLst>
          </p:cNvPr>
          <p:cNvPicPr>
            <a:picLocks noChangeAspect="1"/>
          </p:cNvPicPr>
          <p:nvPr/>
        </p:nvPicPr>
        <p:blipFill>
          <a:blip r:embed="rId4"/>
          <a:srcRect/>
          <a:stretch>
            <a:fillRect/>
          </a:stretch>
        </p:blipFill>
        <p:spPr>
          <a:xfrm>
            <a:off x="7054621" y="3311236"/>
            <a:ext cx="4968851" cy="3352800"/>
          </a:xfrm>
          <a:prstGeom prst="rect">
            <a:avLst/>
          </a:prstGeom>
        </p:spPr>
      </p:pic>
      <p:pic>
        <p:nvPicPr>
          <p:cNvPr id="11" name="图片 20">
            <a:extLst>
              <a:ext uri="{FF2B5EF4-FFF2-40B4-BE49-F238E27FC236}">
                <a16:creationId xmlns:a16="http://schemas.microsoft.com/office/drawing/2014/main" id="{44707417-C114-42E9-A862-AA3E6E558D21}"/>
              </a:ext>
            </a:extLst>
          </p:cNvPr>
          <p:cNvPicPr>
            <a:picLocks noChangeAspect="1"/>
          </p:cNvPicPr>
          <p:nvPr/>
        </p:nvPicPr>
        <p:blipFill>
          <a:blip r:embed="rId5" cstate="print"/>
          <a:stretch>
            <a:fillRect/>
          </a:stretch>
        </p:blipFill>
        <p:spPr>
          <a:xfrm>
            <a:off x="2939474" y="332510"/>
            <a:ext cx="2588489" cy="1141366"/>
          </a:xfrm>
          <a:prstGeom prst="rect">
            <a:avLst/>
          </a:prstGeom>
        </p:spPr>
      </p:pic>
      <p:sp>
        <p:nvSpPr>
          <p:cNvPr id="12" name="文本框 21">
            <a:extLst>
              <a:ext uri="{FF2B5EF4-FFF2-40B4-BE49-F238E27FC236}">
                <a16:creationId xmlns:a16="http://schemas.microsoft.com/office/drawing/2014/main" id="{068E37A3-CEAB-4B98-A937-139546E744B4}"/>
              </a:ext>
            </a:extLst>
          </p:cNvPr>
          <p:cNvSpPr txBox="1"/>
          <p:nvPr/>
        </p:nvSpPr>
        <p:spPr>
          <a:xfrm rot="21237856">
            <a:off x="3354061" y="622232"/>
            <a:ext cx="1759315" cy="523192"/>
          </a:xfrm>
          <a:prstGeom prst="rect">
            <a:avLst/>
          </a:prstGeom>
          <a:noFill/>
        </p:spPr>
        <p:txBody>
          <a:bodyPr wrap="square" lIns="91413" tIns="45706" rIns="91413" bIns="45706" rtlCol="0">
            <a:spAutoFit/>
          </a:bodyPr>
          <a:lstStyle/>
          <a:p>
            <a:pPr defTabSz="914126">
              <a:defRPr/>
            </a:pPr>
            <a:r>
              <a:rPr kumimoji="1" lang="en-US" altLang="zh-CN" sz="2800" b="1" spc="30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 e</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99593970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8756" y="531187"/>
            <a:ext cx="6375060"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grpSp>
        <p:nvGrpSpPr>
          <p:cNvPr id="3" name="组合 6">
            <a:extLst>
              <a:ext uri="{FF2B5EF4-FFF2-40B4-BE49-F238E27FC236}">
                <a16:creationId xmlns:a16="http://schemas.microsoft.com/office/drawing/2014/main" id="{6D3C23AD-BF64-471C-82E0-625CFE7ED3A7}"/>
              </a:ext>
            </a:extLst>
          </p:cNvPr>
          <p:cNvGrpSpPr/>
          <p:nvPr/>
        </p:nvGrpSpPr>
        <p:grpSpPr>
          <a:xfrm>
            <a:off x="1" y="1473874"/>
            <a:ext cx="5943640" cy="5002420"/>
            <a:chOff x="517106" y="1389535"/>
            <a:chExt cx="6286363" cy="3265122"/>
          </a:xfrm>
        </p:grpSpPr>
        <p:pic>
          <p:nvPicPr>
            <p:cNvPr id="4" name="图片 4">
              <a:extLst>
                <a:ext uri="{FF2B5EF4-FFF2-40B4-BE49-F238E27FC236}">
                  <a16:creationId xmlns:a16="http://schemas.microsoft.com/office/drawing/2014/main" id="{C3C5A7D3-EAAD-4751-9EEC-1B75050DD3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517106" y="1389535"/>
              <a:ext cx="6286363" cy="3265122"/>
            </a:xfrm>
            <a:prstGeom prst="rect">
              <a:avLst/>
            </a:prstGeom>
          </p:spPr>
        </p:pic>
        <p:sp>
          <p:nvSpPr>
            <p:cNvPr id="5" name="文本框 5">
              <a:extLst>
                <a:ext uri="{FF2B5EF4-FFF2-40B4-BE49-F238E27FC236}">
                  <a16:creationId xmlns:a16="http://schemas.microsoft.com/office/drawing/2014/main" id="{AA7C403E-A9D2-45B3-BD6B-F87D623A6428}"/>
                </a:ext>
              </a:extLst>
            </p:cNvPr>
            <p:cNvSpPr txBox="1"/>
            <p:nvPr/>
          </p:nvSpPr>
          <p:spPr>
            <a:xfrm>
              <a:off x="1492276" y="2007610"/>
              <a:ext cx="4920176" cy="2028972"/>
            </a:xfrm>
            <a:prstGeom prst="rect">
              <a:avLst/>
            </a:prstGeom>
            <a:noFill/>
          </p:spPr>
          <p:txBody>
            <a:bodyPr vert="horz" wrap="square" rtlCol="0">
              <a:spAutoFit/>
            </a:bodyPr>
            <a:lstStyle/>
            <a:p>
              <a:r>
                <a:rPr lang="vi-VN" sz="2800">
                  <a:latin typeface="Times New Roman" panose="02020603050405020304" pitchFamily="18" charset="0"/>
                  <a:cs typeface="Times New Roman" panose="02020603050405020304" pitchFamily="18" charset="0"/>
                </a:rPr>
                <a:t>Biện pháp dùng từ đồng âm: đá là động từ chỉ hành động dùng chân tác động lên một đối tượng nào đó, đồng âm với đá là </a:t>
              </a:r>
              <a:r>
                <a:rPr lang="en-US" sz="2800">
                  <a:latin typeface="Times New Roman" panose="02020603050405020304" pitchFamily="18" charset="0"/>
                  <a:cs typeface="Times New Roman" panose="02020603050405020304" pitchFamily="18" charset="0"/>
                </a:rPr>
                <a:t>danh </a:t>
              </a:r>
              <a:r>
                <a:rPr lang="vi-VN" sz="2800">
                  <a:latin typeface="Times New Roman" panose="02020603050405020304" pitchFamily="18" charset="0"/>
                  <a:cs typeface="Times New Roman" panose="02020603050405020304" pitchFamily="18" charset="0"/>
                </a:rPr>
                <a:t>từ chỉ một loại chất rắn tồn tại nhiều </a:t>
              </a:r>
              <a:r>
                <a:rPr lang="en-US" sz="2800">
                  <a:latin typeface="Times New Roman" panose="02020603050405020304" pitchFamily="18" charset="0"/>
                  <a:cs typeface="Times New Roman" panose="02020603050405020304" pitchFamily="18" charset="0"/>
                </a:rPr>
                <a:t>trong </a:t>
              </a:r>
              <a:r>
                <a:rPr lang="vi-VN" sz="2800">
                  <a:latin typeface="Times New Roman" panose="02020603050405020304" pitchFamily="18" charset="0"/>
                  <a:cs typeface="Times New Roman" panose="02020603050405020304" pitchFamily="18" charset="0"/>
                </a:rPr>
                <a:t>vỏ Trái Đất.</a:t>
              </a:r>
              <a:endParaRPr lang="en-US" sz="2800">
                <a:latin typeface="Times New Roman" panose="02020603050405020304" pitchFamily="18" charset="0"/>
                <a:cs typeface="Times New Roman" panose="02020603050405020304" pitchFamily="18" charset="0"/>
              </a:endParaRPr>
            </a:p>
          </p:txBody>
        </p:sp>
      </p:grpSp>
      <p:grpSp>
        <p:nvGrpSpPr>
          <p:cNvPr id="6" name="组合 7">
            <a:extLst>
              <a:ext uri="{FF2B5EF4-FFF2-40B4-BE49-F238E27FC236}">
                <a16:creationId xmlns:a16="http://schemas.microsoft.com/office/drawing/2014/main" id="{21722561-B711-4E5B-85F3-4F1016EE59F2}"/>
              </a:ext>
            </a:extLst>
          </p:cNvPr>
          <p:cNvGrpSpPr/>
          <p:nvPr/>
        </p:nvGrpSpPr>
        <p:grpSpPr>
          <a:xfrm>
            <a:off x="5887947" y="0"/>
            <a:ext cx="6135525" cy="6705599"/>
            <a:chOff x="820895" y="1389535"/>
            <a:chExt cx="5982574" cy="2590800"/>
          </a:xfrm>
        </p:grpSpPr>
        <p:pic>
          <p:nvPicPr>
            <p:cNvPr id="7" name="图片 8">
              <a:extLst>
                <a:ext uri="{FF2B5EF4-FFF2-40B4-BE49-F238E27FC236}">
                  <a16:creationId xmlns:a16="http://schemas.microsoft.com/office/drawing/2014/main" id="{49642380-750D-4A20-B130-E538BB5432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8" name="文本框 9">
              <a:extLst>
                <a:ext uri="{FF2B5EF4-FFF2-40B4-BE49-F238E27FC236}">
                  <a16:creationId xmlns:a16="http://schemas.microsoft.com/office/drawing/2014/main" id="{2EB1F8BF-5BD3-4DFF-A5A6-BB9E5E42B1E6}"/>
                </a:ext>
              </a:extLst>
            </p:cNvPr>
            <p:cNvSpPr txBox="1"/>
            <p:nvPr/>
          </p:nvSpPr>
          <p:spPr>
            <a:xfrm>
              <a:off x="1579822" y="1883900"/>
              <a:ext cx="4854759" cy="1533987"/>
            </a:xfrm>
            <a:prstGeom prst="rect">
              <a:avLst/>
            </a:prstGeom>
            <a:noFill/>
          </p:spPr>
          <p:txBody>
            <a:bodyPr vert="horz" wrap="square" rtlCol="0">
              <a:spAutoFit/>
            </a:bodyPr>
            <a:lstStyle/>
            <a:p>
              <a:r>
                <a:rPr lang="vi-VN" sz="2800">
                  <a:latin typeface="Times New Roman" panose="02020603050405020304" pitchFamily="18" charset="0"/>
                  <a:cs typeface="Times New Roman" panose="02020603050405020304" pitchFamily="18" charset="0"/>
                </a:rPr>
                <a:t>Tác dụng: vừa giúp làm </a:t>
              </a:r>
              <a:r>
                <a:rPr lang="en-US" sz="2800">
                  <a:latin typeface="Times New Roman" panose="02020603050405020304" pitchFamily="18" charset="0"/>
                  <a:cs typeface="Times New Roman" panose="02020603050405020304" pitchFamily="18" charset="0"/>
                </a:rPr>
                <a:t>phong </a:t>
              </a:r>
              <a:r>
                <a:rPr lang="vi-VN" sz="2800">
                  <a:latin typeface="Times New Roman" panose="02020603050405020304" pitchFamily="18" charset="0"/>
                  <a:cs typeface="Times New Roman" panose="02020603050405020304" pitchFamily="18" charset="0"/>
                </a:rPr>
                <a:t>phú tư </a:t>
              </a:r>
              <a:r>
                <a:rPr lang="en-US" sz="2800">
                  <a:latin typeface="Times New Roman" panose="02020603050405020304" pitchFamily="18" charset="0"/>
                  <a:cs typeface="Times New Roman" panose="02020603050405020304" pitchFamily="18" charset="0"/>
                </a:rPr>
                <a:t>duy </a:t>
              </a:r>
              <a:r>
                <a:rPr lang="vi-VN" sz="2800">
                  <a:latin typeface="Times New Roman" panose="02020603050405020304" pitchFamily="18" charset="0"/>
                  <a:cs typeface="Times New Roman" panose="02020603050405020304" pitchFamily="18" charset="0"/>
                </a:rPr>
                <a:t>(buộc người </a:t>
              </a:r>
              <a:r>
                <a:rPr lang="en-US" sz="2800">
                  <a:latin typeface="Times New Roman" panose="02020603050405020304" pitchFamily="18" charset="0"/>
                  <a:cs typeface="Times New Roman" panose="02020603050405020304" pitchFamily="18" charset="0"/>
                </a:rPr>
                <a:t>nghe </a:t>
              </a:r>
              <a:r>
                <a:rPr lang="vi-VN" sz="2800">
                  <a:latin typeface="Times New Roman" panose="02020603050405020304" pitchFamily="18" charset="0"/>
                  <a:cs typeface="Times New Roman" panose="02020603050405020304" pitchFamily="18" charset="0"/>
                </a:rPr>
                <a:t>phải </a:t>
              </a:r>
              <a:r>
                <a:rPr lang="en-US" sz="2800">
                  <a:latin typeface="Times New Roman" panose="02020603050405020304" pitchFamily="18" charset="0"/>
                  <a:cs typeface="Times New Roman" panose="02020603050405020304" pitchFamily="18" charset="0"/>
                </a:rPr>
                <a:t>suy </a:t>
              </a:r>
              <a:r>
                <a:rPr lang="vi-VN" sz="2800">
                  <a:latin typeface="Times New Roman" panose="02020603050405020304" pitchFamily="18" charset="0"/>
                  <a:cs typeface="Times New Roman" panose="02020603050405020304" pitchFamily="18" charset="0"/>
                </a:rPr>
                <a:t>nghĩ để hiểu lời nói đang diễn tả điều gì), vừa tạo nên sự hấp dẫn </a:t>
              </a:r>
              <a:r>
                <a:rPr lang="en-US" sz="2800">
                  <a:latin typeface="Times New Roman" panose="02020603050405020304" pitchFamily="18" charset="0"/>
                  <a:cs typeface="Times New Roman" panose="02020603050405020304" pitchFamily="18" charset="0"/>
                </a:rPr>
                <a:t>cho </a:t>
              </a:r>
              <a:r>
                <a:rPr lang="vi-VN" sz="2800">
                  <a:latin typeface="Times New Roman" panose="02020603050405020304" pitchFamily="18" charset="0"/>
                  <a:cs typeface="Times New Roman" panose="02020603050405020304" pitchFamily="18" charset="0"/>
                </a:rPr>
                <a:t>lời nói (lời nói thoạt </a:t>
              </a:r>
              <a:r>
                <a:rPr lang="en-US" sz="2800">
                  <a:latin typeface="Times New Roman" panose="02020603050405020304" pitchFamily="18" charset="0"/>
                  <a:cs typeface="Times New Roman" panose="02020603050405020304" pitchFamily="18" charset="0"/>
                </a:rPr>
                <a:t>nghe </a:t>
              </a:r>
              <a:r>
                <a:rPr lang="vi-VN" sz="2800">
                  <a:latin typeface="Times New Roman" panose="02020603050405020304" pitchFamily="18" charset="0"/>
                  <a:cs typeface="Times New Roman" panose="02020603050405020304" pitchFamily="18" charset="0"/>
                </a:rPr>
                <a:t>khó hiểu, như một câu đố; nhưng </a:t>
              </a:r>
              <a:r>
                <a:rPr lang="en-US" sz="2800">
                  <a:latin typeface="Times New Roman" panose="02020603050405020304" pitchFamily="18" charset="0"/>
                  <a:cs typeface="Times New Roman" panose="02020603050405020304" pitchFamily="18" charset="0"/>
                </a:rPr>
                <a:t>khi </a:t>
              </a:r>
              <a:r>
                <a:rPr lang="vi-VN" sz="2800">
                  <a:latin typeface="Times New Roman" panose="02020603050405020304" pitchFamily="18" charset="0"/>
                  <a:cs typeface="Times New Roman" panose="02020603050405020304" pitchFamily="18" charset="0"/>
                </a:rPr>
                <a:t>nhận </a:t>
              </a:r>
              <a:r>
                <a:rPr lang="en-US" sz="2800">
                  <a:latin typeface="Times New Roman" panose="02020603050405020304" pitchFamily="18" charset="0"/>
                  <a:cs typeface="Times New Roman" panose="02020603050405020304" pitchFamily="18" charset="0"/>
                </a:rPr>
                <a:t>ra </a:t>
              </a:r>
              <a:r>
                <a:rPr lang="vi-VN" sz="2800">
                  <a:latin typeface="Times New Roman" panose="02020603050405020304" pitchFamily="18" charset="0"/>
                  <a:cs typeface="Times New Roman" panose="02020603050405020304" pitchFamily="18" charset="0"/>
                </a:rPr>
                <a:t>hiện tượng đồng âm thì lại thấy ý nghĩa rất giản dị).</a:t>
              </a:r>
              <a:endParaRPr lang="en-US" sz="2800">
                <a:latin typeface="Times New Roman" panose="02020603050405020304" pitchFamily="18" charset="0"/>
                <a:cs typeface="Times New Roman" panose="02020603050405020304" pitchFamily="18" charset="0"/>
              </a:endParaRPr>
            </a:p>
          </p:txBody>
        </p:sp>
      </p:grpSp>
      <p:pic>
        <p:nvPicPr>
          <p:cNvPr id="11" name="图片 20">
            <a:extLst>
              <a:ext uri="{FF2B5EF4-FFF2-40B4-BE49-F238E27FC236}">
                <a16:creationId xmlns:a16="http://schemas.microsoft.com/office/drawing/2014/main" id="{44707417-C114-42E9-A862-AA3E6E558D21}"/>
              </a:ext>
            </a:extLst>
          </p:cNvPr>
          <p:cNvPicPr>
            <a:picLocks noChangeAspect="1"/>
          </p:cNvPicPr>
          <p:nvPr/>
        </p:nvPicPr>
        <p:blipFill>
          <a:blip r:embed="rId4" cstate="print"/>
          <a:stretch>
            <a:fillRect/>
          </a:stretch>
        </p:blipFill>
        <p:spPr>
          <a:xfrm>
            <a:off x="2486509" y="615744"/>
            <a:ext cx="2712014" cy="1878308"/>
          </a:xfrm>
          <a:prstGeom prst="rect">
            <a:avLst/>
          </a:prstGeom>
        </p:spPr>
      </p:pic>
      <p:sp>
        <p:nvSpPr>
          <p:cNvPr id="12" name="文本框 21">
            <a:extLst>
              <a:ext uri="{FF2B5EF4-FFF2-40B4-BE49-F238E27FC236}">
                <a16:creationId xmlns:a16="http://schemas.microsoft.com/office/drawing/2014/main" id="{068E37A3-CEAB-4B98-A937-139546E744B4}"/>
              </a:ext>
            </a:extLst>
          </p:cNvPr>
          <p:cNvSpPr txBox="1"/>
          <p:nvPr/>
        </p:nvSpPr>
        <p:spPr>
          <a:xfrm rot="21237856">
            <a:off x="2835204" y="1227560"/>
            <a:ext cx="2223400" cy="523099"/>
          </a:xfrm>
          <a:prstGeom prst="rect">
            <a:avLst/>
          </a:prstGeom>
          <a:noFill/>
        </p:spPr>
        <p:txBody>
          <a:bodyPr wrap="square" lIns="91413" tIns="45706" rIns="91413" bIns="45706" rtlCol="0">
            <a:spAutoFit/>
          </a:bodyPr>
          <a:lstStyle/>
          <a:p>
            <a:pPr defTabSz="914126">
              <a:defRPr/>
            </a:pPr>
            <a:r>
              <a:rPr kumimoji="1" lang="en-US" altLang="zh-CN" sz="2800" b="1" spc="30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 g</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192708267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692726" y="531187"/>
            <a:ext cx="5708072"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sp>
        <p:nvSpPr>
          <p:cNvPr id="5" name="文本框 5">
            <a:extLst>
              <a:ext uri="{FF2B5EF4-FFF2-40B4-BE49-F238E27FC236}">
                <a16:creationId xmlns:a16="http://schemas.microsoft.com/office/drawing/2014/main" id="{AA7C403E-A9D2-45B3-BD6B-F87D623A6428}"/>
              </a:ext>
            </a:extLst>
          </p:cNvPr>
          <p:cNvSpPr txBox="1"/>
          <p:nvPr/>
        </p:nvSpPr>
        <p:spPr>
          <a:xfrm>
            <a:off x="290945" y="1316810"/>
            <a:ext cx="5639590" cy="3970318"/>
          </a:xfrm>
          <a:prstGeom prst="rect">
            <a:avLst/>
          </a:prstGeom>
          <a:noFill/>
        </p:spPr>
        <p:txBody>
          <a:bodyPr vert="horz" wrap="square" rtlCol="0">
            <a:spAutoFit/>
          </a:bodyPr>
          <a:lstStyle/>
          <a:p>
            <a:r>
              <a:rPr lang="vi-VN" sz="2800">
                <a:latin typeface="Times New Roman" panose="02020603050405020304" pitchFamily="18" charset="0"/>
                <a:cs typeface="Times New Roman" panose="02020603050405020304" pitchFamily="18" charset="0"/>
              </a:rPr>
              <a:t>Biện pháp dùng từ đồng âm kết hợp từ cùng trường nghĩa: các địa </a:t>
            </a:r>
            <a:r>
              <a:rPr lang="en-US" sz="2800">
                <a:latin typeface="Times New Roman" panose="02020603050405020304" pitchFamily="18" charset="0"/>
                <a:cs typeface="Times New Roman" panose="02020603050405020304" pitchFamily="18" charset="0"/>
              </a:rPr>
              <a:t>danh </a:t>
            </a:r>
            <a:r>
              <a:rPr lang="vi-VN" sz="2800">
                <a:latin typeface="Times New Roman" panose="02020603050405020304" pitchFamily="18" charset="0"/>
                <a:cs typeface="Times New Roman" panose="02020603050405020304" pitchFamily="18" charset="0"/>
              </a:rPr>
              <a:t>và nhân </a:t>
            </a:r>
            <a:r>
              <a:rPr lang="en-US" sz="2800">
                <a:latin typeface="Times New Roman" panose="02020603050405020304" pitchFamily="18" charset="0"/>
                <a:cs typeface="Times New Roman" panose="02020603050405020304" pitchFamily="18" charset="0"/>
              </a:rPr>
              <a:t>danh </a:t>
            </a:r>
            <a:r>
              <a:rPr lang="vi-VN" sz="2800">
                <a:latin typeface="Times New Roman" panose="02020603050405020304" pitchFamily="18" charset="0"/>
                <a:cs typeface="Times New Roman" panose="02020603050405020304" pitchFamily="18" charset="0"/>
              </a:rPr>
              <a:t>là chợ Đồng </a:t>
            </a:r>
            <a:r>
              <a:rPr lang="en-US" sz="2800">
                <a:latin typeface="Times New Roman" panose="02020603050405020304" pitchFamily="18" charset="0"/>
                <a:cs typeface="Times New Roman" panose="02020603050405020304" pitchFamily="18" charset="0"/>
              </a:rPr>
              <a:t>Nai, </a:t>
            </a:r>
            <a:r>
              <a:rPr lang="vi-VN" sz="2800">
                <a:latin typeface="Times New Roman" panose="02020603050405020304" pitchFamily="18" charset="0"/>
                <a:cs typeface="Times New Roman" panose="02020603050405020304" pitchFamily="18" charset="0"/>
              </a:rPr>
              <a:t>Bến Nghé, </a:t>
            </a:r>
            <a:r>
              <a:rPr lang="en-US" sz="2800">
                <a:latin typeface="Times New Roman" panose="02020603050405020304" pitchFamily="18" charset="0"/>
                <a:cs typeface="Times New Roman" panose="02020603050405020304" pitchFamily="18" charset="0"/>
              </a:rPr>
              <a:t>anh </a:t>
            </a:r>
            <a:r>
              <a:rPr lang="vi-VN" sz="2800">
                <a:latin typeface="Times New Roman" panose="02020603050405020304" pitchFamily="18" charset="0"/>
                <a:cs typeface="Times New Roman" panose="02020603050405020304" pitchFamily="18" charset="0"/>
              </a:rPr>
              <a:t>Hươu chứa các tiếng đồng âm với hươu, </a:t>
            </a:r>
            <a:r>
              <a:rPr lang="en-US" sz="2800">
                <a:latin typeface="Times New Roman" panose="02020603050405020304" pitchFamily="18" charset="0"/>
                <a:cs typeface="Times New Roman" panose="02020603050405020304" pitchFamily="18" charset="0"/>
              </a:rPr>
              <a:t>nai, </a:t>
            </a:r>
            <a:r>
              <a:rPr lang="vi-VN" sz="2800">
                <a:latin typeface="Times New Roman" panose="02020603050405020304" pitchFamily="18" charset="0"/>
                <a:cs typeface="Times New Roman" panose="02020603050405020304" pitchFamily="18" charset="0"/>
              </a:rPr>
              <a:t>nghé là những từ chỉ các loài động vật; các từ hươu, </a:t>
            </a:r>
            <a:r>
              <a:rPr lang="en-US" sz="2800">
                <a:latin typeface="Times New Roman" panose="02020603050405020304" pitchFamily="18" charset="0"/>
                <a:cs typeface="Times New Roman" panose="02020603050405020304" pitchFamily="18" charset="0"/>
              </a:rPr>
              <a:t>nai, </a:t>
            </a:r>
            <a:r>
              <a:rPr lang="vi-VN" sz="2800">
                <a:latin typeface="Times New Roman" panose="02020603050405020304" pitchFamily="18" charset="0"/>
                <a:cs typeface="Times New Roman" panose="02020603050405020304" pitchFamily="18" charset="0"/>
              </a:rPr>
              <a:t>nghé, bò cùng trường nghĩa, đều là những </a:t>
            </a:r>
            <a:r>
              <a:rPr lang="en-US" sz="2800">
                <a:latin typeface="Times New Roman" panose="02020603050405020304" pitchFamily="18" charset="0"/>
                <a:cs typeface="Times New Roman" panose="02020603050405020304" pitchFamily="18" charset="0"/>
              </a:rPr>
              <a:t>danh </a:t>
            </a:r>
            <a:r>
              <a:rPr lang="vi-VN" sz="2800">
                <a:latin typeface="Times New Roman" panose="02020603050405020304" pitchFamily="18" charset="0"/>
                <a:cs typeface="Times New Roman" panose="02020603050405020304" pitchFamily="18" charset="0"/>
              </a:rPr>
              <a:t>từ chỉ các loài động vật bốn chân.</a:t>
            </a:r>
            <a:endParaRPr lang="en-US" sz="2800">
              <a:latin typeface="Times New Roman" panose="02020603050405020304" pitchFamily="18" charset="0"/>
              <a:cs typeface="Times New Roman" panose="02020603050405020304" pitchFamily="18" charset="0"/>
            </a:endParaRPr>
          </a:p>
        </p:txBody>
      </p:sp>
      <p:sp>
        <p:nvSpPr>
          <p:cNvPr id="8" name="文本框 9">
            <a:extLst>
              <a:ext uri="{FF2B5EF4-FFF2-40B4-BE49-F238E27FC236}">
                <a16:creationId xmlns:a16="http://schemas.microsoft.com/office/drawing/2014/main" id="{2EB1F8BF-5BD3-4DFF-A5A6-BB9E5E42B1E6}"/>
              </a:ext>
            </a:extLst>
          </p:cNvPr>
          <p:cNvSpPr txBox="1"/>
          <p:nvPr/>
        </p:nvSpPr>
        <p:spPr>
          <a:xfrm>
            <a:off x="6602455" y="1112116"/>
            <a:ext cx="5270889" cy="5262979"/>
          </a:xfrm>
          <a:prstGeom prst="rect">
            <a:avLst/>
          </a:prstGeom>
          <a:noFill/>
        </p:spPr>
        <p:txBody>
          <a:bodyPr vert="horz" wrap="square" rtlCol="0">
            <a:spAutoFit/>
          </a:bodyPr>
          <a:lstStyle/>
          <a:p>
            <a:r>
              <a:rPr lang="vi-VN" sz="2800" dirty="0">
                <a:latin typeface="Times New Roman" panose="02020603050405020304" pitchFamily="18" charset="0"/>
                <a:cs typeface="Times New Roman" panose="02020603050405020304" pitchFamily="18" charset="0"/>
              </a:rPr>
              <a:t>Tác dụng: giúp tạo nên sự ý vị, hấp dẫn cho lời nói (các địa danh có âm đọc gần với tên các loài vật). i. Biện pháp dùng lối nói lái: cá đối/ cối đá; mèo cái/ mái kèo.</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Tác dụng: vừa giúp làm phong phú tư duy (lời nói khiến người nghe phải suy ngẫm lí do vì sao các con vật lại ở vị trí ấy), vừa tạo nên sự hấp dẫn cho lời nói (mối liên hệ thú vị giữa tên gọi các con vật với vị trí chúng hiện diện).</a:t>
            </a:r>
            <a:endParaRPr lang="en-US" sz="2800" dirty="0">
              <a:latin typeface="Times New Roman" panose="02020603050405020304" pitchFamily="18" charset="0"/>
              <a:cs typeface="Times New Roman" panose="02020603050405020304" pitchFamily="18" charset="0"/>
            </a:endParaRPr>
          </a:p>
        </p:txBody>
      </p:sp>
      <p:pic>
        <p:nvPicPr>
          <p:cNvPr id="11" name="图片 20">
            <a:extLst>
              <a:ext uri="{FF2B5EF4-FFF2-40B4-BE49-F238E27FC236}">
                <a16:creationId xmlns:a16="http://schemas.microsoft.com/office/drawing/2014/main" id="{44707417-C114-42E9-A862-AA3E6E558D21}"/>
              </a:ext>
            </a:extLst>
          </p:cNvPr>
          <p:cNvPicPr>
            <a:picLocks noChangeAspect="1"/>
          </p:cNvPicPr>
          <p:nvPr/>
        </p:nvPicPr>
        <p:blipFill>
          <a:blip r:embed="rId3" cstate="print"/>
          <a:stretch>
            <a:fillRect/>
          </a:stretch>
        </p:blipFill>
        <p:spPr>
          <a:xfrm>
            <a:off x="2939474" y="332510"/>
            <a:ext cx="2588489" cy="1141366"/>
          </a:xfrm>
          <a:prstGeom prst="rect">
            <a:avLst/>
          </a:prstGeom>
        </p:spPr>
      </p:pic>
      <p:sp>
        <p:nvSpPr>
          <p:cNvPr id="12" name="文本框 21">
            <a:extLst>
              <a:ext uri="{FF2B5EF4-FFF2-40B4-BE49-F238E27FC236}">
                <a16:creationId xmlns:a16="http://schemas.microsoft.com/office/drawing/2014/main" id="{068E37A3-CEAB-4B98-A937-139546E744B4}"/>
              </a:ext>
            </a:extLst>
          </p:cNvPr>
          <p:cNvSpPr txBox="1"/>
          <p:nvPr/>
        </p:nvSpPr>
        <p:spPr>
          <a:xfrm rot="21237856">
            <a:off x="3354061" y="622232"/>
            <a:ext cx="1759315" cy="523192"/>
          </a:xfrm>
          <a:prstGeom prst="rect">
            <a:avLst/>
          </a:prstGeom>
          <a:noFill/>
        </p:spPr>
        <p:txBody>
          <a:bodyPr wrap="square" lIns="91413" tIns="45706" rIns="91413" bIns="45706" rtlCol="0">
            <a:spAutoFit/>
          </a:bodyPr>
          <a:lstStyle/>
          <a:p>
            <a:pPr defTabSz="914126">
              <a:defRPr/>
            </a:pPr>
            <a:r>
              <a:rPr kumimoji="1" lang="en-US" altLang="zh-CN" sz="2800" b="1" spc="30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 h</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45667058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692726" y="531187"/>
            <a:ext cx="5708072"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sp>
        <p:nvSpPr>
          <p:cNvPr id="5" name="文本框 5">
            <a:extLst>
              <a:ext uri="{FF2B5EF4-FFF2-40B4-BE49-F238E27FC236}">
                <a16:creationId xmlns:a16="http://schemas.microsoft.com/office/drawing/2014/main" id="{AA7C403E-A9D2-45B3-BD6B-F87D623A6428}"/>
              </a:ext>
            </a:extLst>
          </p:cNvPr>
          <p:cNvSpPr txBox="1"/>
          <p:nvPr/>
        </p:nvSpPr>
        <p:spPr>
          <a:xfrm>
            <a:off x="290945" y="1316810"/>
            <a:ext cx="5929746" cy="4832092"/>
          </a:xfrm>
          <a:prstGeom prst="rect">
            <a:avLst/>
          </a:prstGeom>
          <a:noFill/>
        </p:spPr>
        <p:txBody>
          <a:bodyPr vert="horz" wrap="square" rtlCol="0">
            <a:spAutoFit/>
          </a:bodyPr>
          <a:lstStyle/>
          <a:p>
            <a:r>
              <a:rPr lang="vi-VN" sz="2800" dirty="0">
                <a:latin typeface="Times New Roman" panose="02020603050405020304" pitchFamily="18" charset="0"/>
                <a:cs typeface="Times New Roman" panose="02020603050405020304" pitchFamily="18" charset="0"/>
              </a:rPr>
              <a:t>Biện pháp dùng từ đồng âm: từ dầu chỉ một loại nhiên liệu, đồng âm với từ dầu để chỉ một loại dược phẩm; từ bắp (còn gọi là ngô) chỉ một loại lương thực, đồng âm với từ bắp (trong bắp chuối) để chỉ hoa chuối khi các cánh còn cuộn tròn, chưa nở; từ than là danh từ chỉ một loại nhiên liệu, thường có màu đen, đồng âm với từ than là động từ chỉ hành động thốt lên thành lời về nỗi khổ, nỗi bất hạnh của mình.</a:t>
            </a:r>
            <a:endParaRPr lang="en-US" sz="2800" dirty="0">
              <a:latin typeface="Times New Roman" panose="02020603050405020304" pitchFamily="18" charset="0"/>
              <a:cs typeface="Times New Roman" panose="02020603050405020304" pitchFamily="18" charset="0"/>
            </a:endParaRPr>
          </a:p>
        </p:txBody>
      </p:sp>
      <p:sp>
        <p:nvSpPr>
          <p:cNvPr id="8" name="文本框 9">
            <a:extLst>
              <a:ext uri="{FF2B5EF4-FFF2-40B4-BE49-F238E27FC236}">
                <a16:creationId xmlns:a16="http://schemas.microsoft.com/office/drawing/2014/main" id="{2EB1F8BF-5BD3-4DFF-A5A6-BB9E5E42B1E6}"/>
              </a:ext>
            </a:extLst>
          </p:cNvPr>
          <p:cNvSpPr txBox="1"/>
          <p:nvPr/>
        </p:nvSpPr>
        <p:spPr>
          <a:xfrm>
            <a:off x="6602455" y="1112116"/>
            <a:ext cx="5270889" cy="2246769"/>
          </a:xfrm>
          <a:prstGeom prst="rect">
            <a:avLst/>
          </a:prstGeom>
          <a:noFill/>
        </p:spPr>
        <p:txBody>
          <a:bodyPr vert="horz" wrap="square" rtlCol="0">
            <a:spAutoFit/>
          </a:bodyPr>
          <a:lstStyle/>
          <a:p>
            <a:pPr algn="just"/>
            <a:r>
              <a:rPr lang="vi-VN" sz="2800" dirty="0">
                <a:latin typeface="Times New Roman" panose="02020603050405020304" pitchFamily="18" charset="0"/>
                <a:cs typeface="Times New Roman" panose="02020603050405020304" pitchFamily="18" charset="0"/>
              </a:rPr>
              <a:t>Tác dụng: vừa giúp làm phong phú tư duy (mở rộng liên tưởng về các từ đồng âm), vừa tạo nên sự ý vị, hấp dẫn cho lời nói (tạo sự bất ngờ).</a:t>
            </a:r>
            <a:endParaRPr lang="en-US" sz="2800" dirty="0">
              <a:latin typeface="Times New Roman" panose="02020603050405020304" pitchFamily="18" charset="0"/>
              <a:cs typeface="Times New Roman" panose="02020603050405020304" pitchFamily="18" charset="0"/>
            </a:endParaRPr>
          </a:p>
        </p:txBody>
      </p:sp>
      <p:pic>
        <p:nvPicPr>
          <p:cNvPr id="11" name="图片 20">
            <a:extLst>
              <a:ext uri="{FF2B5EF4-FFF2-40B4-BE49-F238E27FC236}">
                <a16:creationId xmlns:a16="http://schemas.microsoft.com/office/drawing/2014/main" id="{44707417-C114-42E9-A862-AA3E6E558D21}"/>
              </a:ext>
            </a:extLst>
          </p:cNvPr>
          <p:cNvPicPr>
            <a:picLocks noChangeAspect="1"/>
          </p:cNvPicPr>
          <p:nvPr/>
        </p:nvPicPr>
        <p:blipFill>
          <a:blip r:embed="rId3" cstate="print"/>
          <a:stretch>
            <a:fillRect/>
          </a:stretch>
        </p:blipFill>
        <p:spPr>
          <a:xfrm>
            <a:off x="2939474" y="332510"/>
            <a:ext cx="2588489" cy="1141366"/>
          </a:xfrm>
          <a:prstGeom prst="rect">
            <a:avLst/>
          </a:prstGeom>
        </p:spPr>
      </p:pic>
      <p:sp>
        <p:nvSpPr>
          <p:cNvPr id="12" name="文本框 21">
            <a:extLst>
              <a:ext uri="{FF2B5EF4-FFF2-40B4-BE49-F238E27FC236}">
                <a16:creationId xmlns:a16="http://schemas.microsoft.com/office/drawing/2014/main" id="{068E37A3-CEAB-4B98-A937-139546E744B4}"/>
              </a:ext>
            </a:extLst>
          </p:cNvPr>
          <p:cNvSpPr txBox="1"/>
          <p:nvPr/>
        </p:nvSpPr>
        <p:spPr>
          <a:xfrm rot="21237856">
            <a:off x="3354061" y="622232"/>
            <a:ext cx="1759315" cy="523192"/>
          </a:xfrm>
          <a:prstGeom prst="rect">
            <a:avLst/>
          </a:prstGeom>
          <a:noFill/>
        </p:spPr>
        <p:txBody>
          <a:bodyPr wrap="square" lIns="91413" tIns="45706" rIns="91413" bIns="45706" rtlCol="0">
            <a:spAutoFit/>
          </a:bodyPr>
          <a:lstStyle/>
          <a:p>
            <a:pPr defTabSz="914126">
              <a:defRPr/>
            </a:pPr>
            <a:r>
              <a:rPr kumimoji="1" lang="en-US" altLang="zh-CN" sz="2800" b="1" spc="30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 k</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112695114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AB7A3D-9BC9-D643-1DED-FAEFF88384F4}"/>
              </a:ext>
            </a:extLst>
          </p:cNvPr>
          <p:cNvSpPr txBox="1"/>
          <p:nvPr/>
        </p:nvSpPr>
        <p:spPr>
          <a:xfrm>
            <a:off x="3048828" y="3244623"/>
            <a:ext cx="6097656" cy="522259"/>
          </a:xfrm>
          <a:prstGeom prst="rect">
            <a:avLst/>
          </a:prstGeom>
          <a:noFill/>
        </p:spPr>
        <p:txBody>
          <a:bodyPr wrap="square">
            <a:spAutoFit/>
          </a:bodyPr>
          <a:lstStyle/>
          <a:p>
            <a:pPr algn="ctr">
              <a:lnSpc>
                <a:spcPct val="107000"/>
              </a:lnSpc>
              <a:spcAft>
                <a:spcPts val="8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VÒNG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 ĐÍCH</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4227019"/>
      </p:ext>
    </p:extLst>
  </p:cSld>
  <p:clrMapOvr>
    <a:masterClrMapping/>
  </p:clrMapOvr>
  <p:transition spd="slow" advTm="2000">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8756" y="531187"/>
            <a:ext cx="6375060"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2. Bài tập 2</a:t>
            </a:r>
            <a:endParaRPr lang="en-US" sz="3200" spc="0">
              <a:solidFill>
                <a:srgbClr val="C00000"/>
              </a:solidFill>
              <a:latin typeface="Times New Roman" panose="02020603050405020304" pitchFamily="18" charset="0"/>
              <a:cs typeface="Times New Roman" panose="02020603050405020304" pitchFamily="18" charset="0"/>
            </a:endParaRPr>
          </a:p>
        </p:txBody>
      </p:sp>
      <p:pic>
        <p:nvPicPr>
          <p:cNvPr id="27" name="图片 10">
            <a:extLst>
              <a:ext uri="{FF2B5EF4-FFF2-40B4-BE49-F238E27FC236}">
                <a16:creationId xmlns:a16="http://schemas.microsoft.com/office/drawing/2014/main" id="{B8FA920A-E31A-4FA4-AE1C-8A7CB67D8E31}"/>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4572396" y="726142"/>
            <a:ext cx="7619604" cy="5683714"/>
          </a:xfrm>
          <a:prstGeom prst="rect">
            <a:avLst/>
          </a:prstGeom>
        </p:spPr>
      </p:pic>
      <p:sp>
        <p:nvSpPr>
          <p:cNvPr id="28" name="文本框 1">
            <a:extLst>
              <a:ext uri="{FF2B5EF4-FFF2-40B4-BE49-F238E27FC236}">
                <a16:creationId xmlns:a16="http://schemas.microsoft.com/office/drawing/2014/main" id="{4D8635F7-366C-47DF-861C-A5E8C4919810}"/>
              </a:ext>
            </a:extLst>
          </p:cNvPr>
          <p:cNvSpPr txBox="1"/>
          <p:nvPr/>
        </p:nvSpPr>
        <p:spPr>
          <a:xfrm>
            <a:off x="5885447" y="1818800"/>
            <a:ext cx="4724282" cy="2554517"/>
          </a:xfrm>
          <a:prstGeom prst="rect">
            <a:avLst/>
          </a:prstGeom>
          <a:noFill/>
        </p:spPr>
        <p:txBody>
          <a:bodyPr wrap="square" lIns="91413" tIns="45706" rIns="91413" bIns="45706" rtlCol="0">
            <a:spAutoFit/>
            <a:scene3d>
              <a:camera prst="orthographicFront"/>
              <a:lightRig rig="threePt" dir="t"/>
            </a:scene3d>
            <a:sp3d contourW="12700"/>
          </a:bodyPr>
          <a:lstStyle/>
          <a:p>
            <a:pPr algn="ctr"/>
            <a:r>
              <a:rPr lang="vi-VN" sz="3200" b="1" dirty="0">
                <a:latin typeface="Times New Roman" panose="02020603050405020304" pitchFamily="18" charset="0"/>
                <a:ea typeface="字魂17号-萌趣果冻体" pitchFamily="2" charset="-122"/>
                <a:cs typeface="Times New Roman" panose="02020603050405020304" pitchFamily="18" charset="0"/>
              </a:rPr>
              <a:t>Nêu một trường hợp (trong ngôn ngữ hằng ngày hoặc trong tác phẩm văn học) có sử dụng biện pháp tu từ chơi chữ. </a:t>
            </a:r>
            <a:endParaRPr lang="en-US" sz="3200" b="1" dirty="0">
              <a:latin typeface="Times New Roman" panose="02020603050405020304" pitchFamily="18" charset="0"/>
              <a:ea typeface="字魂17号-萌趣果冻体" pitchFamily="2" charset="-122"/>
              <a:cs typeface="Times New Roman" panose="02020603050405020304" pitchFamily="18" charset="0"/>
            </a:endParaRPr>
          </a:p>
        </p:txBody>
      </p:sp>
      <p:pic>
        <p:nvPicPr>
          <p:cNvPr id="6" name="图片 45">
            <a:extLst>
              <a:ext uri="{FF2B5EF4-FFF2-40B4-BE49-F238E27FC236}">
                <a16:creationId xmlns:a16="http://schemas.microsoft.com/office/drawing/2014/main" id="{378F47C6-1050-4EB8-B718-7D08D5D68616}"/>
              </a:ext>
            </a:extLst>
          </p:cNvPr>
          <p:cNvPicPr>
            <a:picLocks noChangeAspect="1"/>
          </p:cNvPicPr>
          <p:nvPr/>
        </p:nvPicPr>
        <p:blipFill>
          <a:blip r:embed="rId4"/>
          <a:stretch>
            <a:fillRect/>
          </a:stretch>
        </p:blipFill>
        <p:spPr>
          <a:xfrm>
            <a:off x="192267" y="2156838"/>
            <a:ext cx="4530882" cy="3884154"/>
          </a:xfrm>
          <a:prstGeom prst="rect">
            <a:avLst/>
          </a:prstGeom>
        </p:spPr>
      </p:pic>
      <p:pic>
        <p:nvPicPr>
          <p:cNvPr id="7" name="图片 1">
            <a:extLst>
              <a:ext uri="{FF2B5EF4-FFF2-40B4-BE49-F238E27FC236}">
                <a16:creationId xmlns:a16="http://schemas.microsoft.com/office/drawing/2014/main" id="{3C494CB9-4BA9-4D98-9F4C-3C834ED5178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467349" y="2590995"/>
            <a:ext cx="5400110" cy="5180399"/>
          </a:xfrm>
          <a:prstGeom prst="rect">
            <a:avLst/>
          </a:prstGeom>
        </p:spPr>
      </p:pic>
    </p:spTree>
    <p:extLst>
      <p:ext uri="{BB962C8B-B14F-4D97-AF65-F5344CB8AC3E}">
        <p14:creationId xmlns:p14="http://schemas.microsoft.com/office/powerpoint/2010/main" val="217960710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692726" y="531187"/>
            <a:ext cx="5708072"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2. Bài tập 2</a:t>
            </a:r>
            <a:endParaRPr lang="en-US" sz="3200" spc="0">
              <a:solidFill>
                <a:srgbClr val="C00000"/>
              </a:solidFill>
              <a:latin typeface="Times New Roman" panose="02020603050405020304" pitchFamily="18" charset="0"/>
              <a:cs typeface="Times New Roman" panose="02020603050405020304" pitchFamily="18" charset="0"/>
            </a:endParaRPr>
          </a:p>
        </p:txBody>
      </p:sp>
      <p:sp>
        <p:nvSpPr>
          <p:cNvPr id="5" name="文本框 5">
            <a:extLst>
              <a:ext uri="{FF2B5EF4-FFF2-40B4-BE49-F238E27FC236}">
                <a16:creationId xmlns:a16="http://schemas.microsoft.com/office/drawing/2014/main" id="{AA7C403E-A9D2-45B3-BD6B-F87D623A6428}"/>
              </a:ext>
            </a:extLst>
          </p:cNvPr>
          <p:cNvSpPr txBox="1"/>
          <p:nvPr/>
        </p:nvSpPr>
        <p:spPr>
          <a:xfrm>
            <a:off x="290945" y="1236469"/>
            <a:ext cx="5639590" cy="4031873"/>
          </a:xfrm>
          <a:prstGeom prst="rect">
            <a:avLst/>
          </a:prstGeom>
          <a:noFill/>
        </p:spPr>
        <p:txBody>
          <a:bodyPr vert="horz" wrap="square" rtlCol="0">
            <a:spAutoFit/>
          </a:bodyPr>
          <a:lstStyle/>
          <a:p>
            <a:r>
              <a:rPr lang="vi-VN" sz="3200" dirty="0">
                <a:latin typeface="Times New Roman" panose="02020603050405020304" pitchFamily="18" charset="0"/>
                <a:cs typeface="Times New Roman" panose="02020603050405020304" pitchFamily="18" charset="0"/>
              </a:rPr>
              <a:t>- Mùa xuân em đi chợ Hạ/ Mua cá thu về, chợ hãy còn đông. (Ca dao)</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Biện pháp dùng từ cùng trường nghĩa (xuân, hạ, thu, đông chỉ 4 mùa) kết hợp từ đồng âm (Hạ (địa danh), thu (loài cá), đông (đông đúc, nhiều người). </a:t>
            </a:r>
            <a:endParaRPr lang="en-US" sz="3200" dirty="0">
              <a:latin typeface="Times New Roman" panose="02020603050405020304" pitchFamily="18" charset="0"/>
              <a:cs typeface="Times New Roman" panose="02020603050405020304" pitchFamily="18" charset="0"/>
            </a:endParaRPr>
          </a:p>
        </p:txBody>
      </p:sp>
      <p:sp>
        <p:nvSpPr>
          <p:cNvPr id="8" name="文本框 9">
            <a:extLst>
              <a:ext uri="{FF2B5EF4-FFF2-40B4-BE49-F238E27FC236}">
                <a16:creationId xmlns:a16="http://schemas.microsoft.com/office/drawing/2014/main" id="{2EB1F8BF-5BD3-4DFF-A5A6-BB9E5E42B1E6}"/>
              </a:ext>
            </a:extLst>
          </p:cNvPr>
          <p:cNvSpPr txBox="1"/>
          <p:nvPr/>
        </p:nvSpPr>
        <p:spPr>
          <a:xfrm>
            <a:off x="6602455" y="1112116"/>
            <a:ext cx="5270889" cy="3046988"/>
          </a:xfrm>
          <a:prstGeom prst="rect">
            <a:avLst/>
          </a:prstGeom>
          <a:noFill/>
        </p:spPr>
        <p:txBody>
          <a:bodyPr vert="horz" wrap="square" rtlCol="0">
            <a:spAutoFit/>
          </a:bodyPr>
          <a:lstStyle/>
          <a:p>
            <a:r>
              <a:rPr lang="vi-VN" sz="3200">
                <a:latin typeface="Times New Roman" panose="02020603050405020304" pitchFamily="18" charset="0"/>
                <a:cs typeface="Times New Roman" panose="02020603050405020304" pitchFamily="18" charset="0"/>
              </a:rPr>
              <a:t>Tác dụng: vừa giúp làm phong phú tư duy (liên tưởng các từ gần âm trong cùng một trường nghĩa), vừa tạo nên sự bất ngờ cho lời nói (tên các mùa đồng âm với tên chợ, tên loài vật).</a:t>
            </a:r>
            <a:endParaRPr lang="en-US" sz="3200">
              <a:latin typeface="Times New Roman" panose="02020603050405020304" pitchFamily="18" charset="0"/>
              <a:cs typeface="Times New Roman" panose="02020603050405020304" pitchFamily="18" charset="0"/>
            </a:endParaRPr>
          </a:p>
        </p:txBody>
      </p:sp>
      <p:pic>
        <p:nvPicPr>
          <p:cNvPr id="6" name="图片 20">
            <a:extLst>
              <a:ext uri="{FF2B5EF4-FFF2-40B4-BE49-F238E27FC236}">
                <a16:creationId xmlns:a16="http://schemas.microsoft.com/office/drawing/2014/main" id="{44707417-C114-42E9-A862-AA3E6E558D21}"/>
              </a:ext>
            </a:extLst>
          </p:cNvPr>
          <p:cNvPicPr>
            <a:picLocks noChangeAspect="1"/>
          </p:cNvPicPr>
          <p:nvPr/>
        </p:nvPicPr>
        <p:blipFill>
          <a:blip r:embed="rId3" cstate="print"/>
          <a:stretch>
            <a:fillRect/>
          </a:stretch>
        </p:blipFill>
        <p:spPr>
          <a:xfrm>
            <a:off x="3659339" y="172962"/>
            <a:ext cx="2712014" cy="1878308"/>
          </a:xfrm>
          <a:prstGeom prst="rect">
            <a:avLst/>
          </a:prstGeom>
        </p:spPr>
      </p:pic>
      <p:sp>
        <p:nvSpPr>
          <p:cNvPr id="7" name="文本框 21">
            <a:extLst>
              <a:ext uri="{FF2B5EF4-FFF2-40B4-BE49-F238E27FC236}">
                <a16:creationId xmlns:a16="http://schemas.microsoft.com/office/drawing/2014/main" id="{068E37A3-CEAB-4B98-A937-139546E744B4}"/>
              </a:ext>
            </a:extLst>
          </p:cNvPr>
          <p:cNvSpPr txBox="1"/>
          <p:nvPr/>
        </p:nvSpPr>
        <p:spPr>
          <a:xfrm rot="21237856">
            <a:off x="4240678" y="759878"/>
            <a:ext cx="1837186" cy="523099"/>
          </a:xfrm>
          <a:prstGeom prst="rect">
            <a:avLst/>
          </a:prstGeom>
          <a:noFill/>
        </p:spPr>
        <p:txBody>
          <a:bodyPr wrap="square" lIns="91413" tIns="45706" rIns="91413" bIns="45706" rtlCol="0">
            <a:spAutoFit/>
          </a:bodyPr>
          <a:lstStyle/>
          <a:p>
            <a:pPr defTabSz="914126">
              <a:defRPr/>
            </a:pPr>
            <a:r>
              <a:rPr kumimoji="1" lang="en-US" altLang="zh-CN" sz="2800" b="1" spc="300" dirty="0" err="1">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a:t>
            </a:r>
            <a:r>
              <a:rPr kumimoji="1" lang="en-US" altLang="zh-CN"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 b</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156733356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8756" y="531187"/>
            <a:ext cx="6375060"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dirty="0">
                <a:solidFill>
                  <a:srgbClr val="C00000"/>
                </a:solidFill>
                <a:latin typeface="Times New Roman" panose="02020603050405020304" pitchFamily="18" charset="0"/>
                <a:cs typeface="Times New Roman" panose="02020603050405020304" pitchFamily="18" charset="0"/>
              </a:rPr>
              <a:t>2. </a:t>
            </a:r>
            <a:r>
              <a:rPr lang="en-US" sz="3200" b="1" spc="0" dirty="0" err="1">
                <a:solidFill>
                  <a:srgbClr val="C00000"/>
                </a:solidFill>
                <a:latin typeface="Times New Roman" panose="02020603050405020304" pitchFamily="18" charset="0"/>
                <a:cs typeface="Times New Roman" panose="02020603050405020304" pitchFamily="18" charset="0"/>
              </a:rPr>
              <a:t>Bài</a:t>
            </a:r>
            <a:r>
              <a:rPr lang="en-US" sz="3200" b="1" spc="0" dirty="0">
                <a:solidFill>
                  <a:srgbClr val="C00000"/>
                </a:solidFill>
                <a:latin typeface="Times New Roman" panose="02020603050405020304" pitchFamily="18" charset="0"/>
                <a:cs typeface="Times New Roman" panose="02020603050405020304" pitchFamily="18" charset="0"/>
              </a:rPr>
              <a:t> </a:t>
            </a:r>
            <a:r>
              <a:rPr lang="en-US" sz="3200" b="1" spc="0" dirty="0" err="1">
                <a:solidFill>
                  <a:srgbClr val="C00000"/>
                </a:solidFill>
                <a:latin typeface="Times New Roman" panose="02020603050405020304" pitchFamily="18" charset="0"/>
                <a:cs typeface="Times New Roman" panose="02020603050405020304" pitchFamily="18" charset="0"/>
              </a:rPr>
              <a:t>tập</a:t>
            </a:r>
            <a:r>
              <a:rPr lang="en-US" sz="3200" b="1" spc="0" dirty="0">
                <a:solidFill>
                  <a:srgbClr val="C00000"/>
                </a:solidFill>
                <a:latin typeface="Times New Roman" panose="02020603050405020304" pitchFamily="18" charset="0"/>
                <a:cs typeface="Times New Roman" panose="02020603050405020304" pitchFamily="18" charset="0"/>
              </a:rPr>
              <a:t> 2</a:t>
            </a:r>
            <a:endParaRPr lang="en-US" sz="3200" spc="0" dirty="0">
              <a:solidFill>
                <a:srgbClr val="C00000"/>
              </a:solidFill>
              <a:latin typeface="Times New Roman" panose="02020603050405020304" pitchFamily="18" charset="0"/>
              <a:cs typeface="Times New Roman" panose="02020603050405020304" pitchFamily="18" charset="0"/>
            </a:endParaRPr>
          </a:p>
        </p:txBody>
      </p:sp>
      <p:grpSp>
        <p:nvGrpSpPr>
          <p:cNvPr id="3" name="组合 6">
            <a:extLst>
              <a:ext uri="{FF2B5EF4-FFF2-40B4-BE49-F238E27FC236}">
                <a16:creationId xmlns:a16="http://schemas.microsoft.com/office/drawing/2014/main" id="{6D3C23AD-BF64-471C-82E0-625CFE7ED3A7}"/>
              </a:ext>
            </a:extLst>
          </p:cNvPr>
          <p:cNvGrpSpPr/>
          <p:nvPr/>
        </p:nvGrpSpPr>
        <p:grpSpPr>
          <a:xfrm>
            <a:off x="1" y="1473874"/>
            <a:ext cx="6262254" cy="5002420"/>
            <a:chOff x="517106" y="1389535"/>
            <a:chExt cx="6286363" cy="3265122"/>
          </a:xfrm>
        </p:grpSpPr>
        <p:pic>
          <p:nvPicPr>
            <p:cNvPr id="4" name="图片 4">
              <a:extLst>
                <a:ext uri="{FF2B5EF4-FFF2-40B4-BE49-F238E27FC236}">
                  <a16:creationId xmlns:a16="http://schemas.microsoft.com/office/drawing/2014/main" id="{C3C5A7D3-EAAD-4751-9EEC-1B75050DD3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517106" y="1389535"/>
              <a:ext cx="6286363" cy="3265122"/>
            </a:xfrm>
            <a:prstGeom prst="rect">
              <a:avLst/>
            </a:prstGeom>
          </p:spPr>
        </p:pic>
        <p:sp>
          <p:nvSpPr>
            <p:cNvPr id="5" name="文本框 5">
              <a:extLst>
                <a:ext uri="{FF2B5EF4-FFF2-40B4-BE49-F238E27FC236}">
                  <a16:creationId xmlns:a16="http://schemas.microsoft.com/office/drawing/2014/main" id="{AA7C403E-A9D2-45B3-BD6B-F87D623A6428}"/>
                </a:ext>
              </a:extLst>
            </p:cNvPr>
            <p:cNvSpPr txBox="1"/>
            <p:nvPr/>
          </p:nvSpPr>
          <p:spPr>
            <a:xfrm>
              <a:off x="1033135" y="2055414"/>
              <a:ext cx="5711428" cy="1747729"/>
            </a:xfrm>
            <a:prstGeom prst="rect">
              <a:avLst/>
            </a:prstGeom>
            <a:noFill/>
          </p:spPr>
          <p:txBody>
            <a:bodyPr vert="horz" wrap="square" rtlCol="0">
              <a:spAutoFit/>
            </a:bodyPr>
            <a:lstStyle/>
            <a:p>
              <a:r>
                <a:rPr lang="vi-VN" sz="2800" dirty="0">
                  <a:latin typeface="Times New Roman" panose="02020603050405020304" pitchFamily="18" charset="0"/>
                  <a:cs typeface="Times New Roman" panose="02020603050405020304" pitchFamily="18" charset="0"/>
                </a:rPr>
                <a:t>- Rắn hổ đất leo cây thục địa/ Ngựa nhà trời ăn cỏ chỉ thiên. (Ca dao)</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Biện pháp dùng từ đồng nghĩa: địa (trong tên cây thục địa) đồng nghĩa với đất, thiên (trong tên loài cỏ chỉ thiên) đồng nghĩa với trời.</a:t>
              </a:r>
              <a:endParaRPr lang="en-US" sz="2800" dirty="0">
                <a:latin typeface="Times New Roman" panose="02020603050405020304" pitchFamily="18" charset="0"/>
                <a:cs typeface="Times New Roman" panose="02020603050405020304" pitchFamily="18" charset="0"/>
              </a:endParaRPr>
            </a:p>
          </p:txBody>
        </p:sp>
      </p:grpSp>
      <p:grpSp>
        <p:nvGrpSpPr>
          <p:cNvPr id="6" name="组合 7">
            <a:extLst>
              <a:ext uri="{FF2B5EF4-FFF2-40B4-BE49-F238E27FC236}">
                <a16:creationId xmlns:a16="http://schemas.microsoft.com/office/drawing/2014/main" id="{21722561-B711-4E5B-85F3-4F1016EE59F2}"/>
              </a:ext>
            </a:extLst>
          </p:cNvPr>
          <p:cNvGrpSpPr/>
          <p:nvPr/>
        </p:nvGrpSpPr>
        <p:grpSpPr>
          <a:xfrm>
            <a:off x="5555673" y="332509"/>
            <a:ext cx="6467799" cy="4955490"/>
            <a:chOff x="820895" y="1389535"/>
            <a:chExt cx="5982574" cy="2590800"/>
          </a:xfrm>
        </p:grpSpPr>
        <p:pic>
          <p:nvPicPr>
            <p:cNvPr id="7" name="图片 8">
              <a:extLst>
                <a:ext uri="{FF2B5EF4-FFF2-40B4-BE49-F238E27FC236}">
                  <a16:creationId xmlns:a16="http://schemas.microsoft.com/office/drawing/2014/main" id="{49642380-750D-4A20-B130-E538BB5432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8" name="文本框 9">
              <a:extLst>
                <a:ext uri="{FF2B5EF4-FFF2-40B4-BE49-F238E27FC236}">
                  <a16:creationId xmlns:a16="http://schemas.microsoft.com/office/drawing/2014/main" id="{2EB1F8BF-5BD3-4DFF-A5A6-BB9E5E42B1E6}"/>
                </a:ext>
              </a:extLst>
            </p:cNvPr>
            <p:cNvSpPr txBox="1"/>
            <p:nvPr/>
          </p:nvSpPr>
          <p:spPr>
            <a:xfrm>
              <a:off x="1579822" y="1883900"/>
              <a:ext cx="4191168" cy="2075738"/>
            </a:xfrm>
            <a:prstGeom prst="rect">
              <a:avLst/>
            </a:prstGeom>
            <a:noFill/>
          </p:spPr>
          <p:txBody>
            <a:bodyPr vert="horz" wrap="square" rtlCol="0">
              <a:spAutoFit/>
            </a:bodyPr>
            <a:lstStyle/>
            <a:p>
              <a:pPr algn="just"/>
              <a:r>
                <a:rPr lang="vi-VN" sz="2800" dirty="0">
                  <a:latin typeface="Times New Roman" panose="02020603050405020304" pitchFamily="18" charset="0"/>
                  <a:cs typeface="Times New Roman" panose="02020603050405020304" pitchFamily="18" charset="0"/>
                </a:rPr>
                <a:t>Tác dụng: giúp làm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phú tư </a:t>
              </a:r>
              <a:r>
                <a:rPr lang="en-US" sz="2800" dirty="0" err="1">
                  <a:latin typeface="Times New Roman" panose="02020603050405020304" pitchFamily="18" charset="0"/>
                  <a:cs typeface="Times New Roman" panose="02020603050405020304" pitchFamily="18" charset="0"/>
                </a:rPr>
                <a:t>duy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(liên tưởng ý nghĩa của các thành tố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tên các loài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vật), vừa tạo nên sự thú vị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lời nói (sự tương tác giữa </a:t>
              </a:r>
              <a:r>
                <a:rPr lang="en-US" sz="2800" dirty="0">
                  <a:latin typeface="Times New Roman" panose="02020603050405020304" pitchFamily="18" charset="0"/>
                  <a:cs typeface="Times New Roman" panose="02020603050405020304" pitchFamily="18" charset="0"/>
                </a:rPr>
                <a:t>con </a:t>
              </a:r>
              <a:r>
                <a:rPr lang="vi-VN" sz="2800" dirty="0">
                  <a:latin typeface="Times New Roman" panose="02020603050405020304" pitchFamily="18" charset="0"/>
                  <a:cs typeface="Times New Roman" panose="02020603050405020304" pitchFamily="18" charset="0"/>
                </a:rPr>
                <a:t>vật với loài cây có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xưng chứa thành tố đồng nghĩa với từ/ cụm từ chỉ </a:t>
              </a:r>
              <a:r>
                <a:rPr lang="en-US" sz="2800" dirty="0">
                  <a:latin typeface="Times New Roman" panose="02020603050405020304" pitchFamily="18" charset="0"/>
                  <a:cs typeface="Times New Roman" panose="02020603050405020304" pitchFamily="18" charset="0"/>
                </a:rPr>
                <a:t>con </a:t>
              </a:r>
              <a:r>
                <a:rPr lang="vi-VN" sz="2800" dirty="0">
                  <a:latin typeface="Times New Roman" panose="02020603050405020304" pitchFamily="18" charset="0"/>
                  <a:cs typeface="Times New Roman" panose="02020603050405020304" pitchFamily="18" charset="0"/>
                </a:rPr>
                <a:t>vật đó).</a:t>
              </a:r>
              <a:endParaRPr lang="en-US" sz="2800" dirty="0">
                <a:latin typeface="Times New Roman" panose="02020603050405020304" pitchFamily="18" charset="0"/>
                <a:cs typeface="Times New Roman" panose="02020603050405020304" pitchFamily="18" charset="0"/>
              </a:endParaRPr>
            </a:p>
          </p:txBody>
        </p:sp>
      </p:grpSp>
      <p:pic>
        <p:nvPicPr>
          <p:cNvPr id="10" name="图片 25" descr="C:\Users\Administrator\Desktop\5b447c8b710ba.png5b447c8b710ba">
            <a:extLst>
              <a:ext uri="{FF2B5EF4-FFF2-40B4-BE49-F238E27FC236}">
                <a16:creationId xmlns:a16="http://schemas.microsoft.com/office/drawing/2014/main" id="{E6430B3B-DFA0-4C61-BF1C-BF4FDB4BB763}"/>
              </a:ext>
            </a:extLst>
          </p:cNvPr>
          <p:cNvPicPr>
            <a:picLocks noChangeAspect="1"/>
          </p:cNvPicPr>
          <p:nvPr/>
        </p:nvPicPr>
        <p:blipFill>
          <a:blip r:embed="rId4"/>
          <a:srcRect/>
          <a:stretch>
            <a:fillRect/>
          </a:stretch>
        </p:blipFill>
        <p:spPr>
          <a:xfrm>
            <a:off x="8575392" y="4418164"/>
            <a:ext cx="3448080" cy="2245872"/>
          </a:xfrm>
          <a:prstGeom prst="rect">
            <a:avLst/>
          </a:prstGeom>
        </p:spPr>
      </p:pic>
      <p:pic>
        <p:nvPicPr>
          <p:cNvPr id="11" name="图片 20">
            <a:extLst>
              <a:ext uri="{FF2B5EF4-FFF2-40B4-BE49-F238E27FC236}">
                <a16:creationId xmlns:a16="http://schemas.microsoft.com/office/drawing/2014/main" id="{44707417-C114-42E9-A862-AA3E6E558D21}"/>
              </a:ext>
            </a:extLst>
          </p:cNvPr>
          <p:cNvPicPr>
            <a:picLocks noChangeAspect="1"/>
          </p:cNvPicPr>
          <p:nvPr/>
        </p:nvPicPr>
        <p:blipFill>
          <a:blip r:embed="rId5" cstate="print"/>
          <a:stretch>
            <a:fillRect/>
          </a:stretch>
        </p:blipFill>
        <p:spPr>
          <a:xfrm>
            <a:off x="2427818" y="909170"/>
            <a:ext cx="2712014" cy="1878308"/>
          </a:xfrm>
          <a:prstGeom prst="rect">
            <a:avLst/>
          </a:prstGeom>
        </p:spPr>
      </p:pic>
      <p:sp>
        <p:nvSpPr>
          <p:cNvPr id="12" name="文本框 21">
            <a:extLst>
              <a:ext uri="{FF2B5EF4-FFF2-40B4-BE49-F238E27FC236}">
                <a16:creationId xmlns:a16="http://schemas.microsoft.com/office/drawing/2014/main" id="{068E37A3-CEAB-4B98-A937-139546E744B4}"/>
              </a:ext>
            </a:extLst>
          </p:cNvPr>
          <p:cNvSpPr txBox="1"/>
          <p:nvPr/>
        </p:nvSpPr>
        <p:spPr>
          <a:xfrm rot="21237856">
            <a:off x="2895092" y="1589318"/>
            <a:ext cx="2223400" cy="523099"/>
          </a:xfrm>
          <a:prstGeom prst="rect">
            <a:avLst/>
          </a:prstGeom>
          <a:noFill/>
        </p:spPr>
        <p:txBody>
          <a:bodyPr wrap="square" lIns="91413" tIns="45706" rIns="91413" bIns="45706" rtlCol="0">
            <a:spAutoFit/>
          </a:bodyPr>
          <a:lstStyle/>
          <a:p>
            <a:pPr defTabSz="914126">
              <a:defRPr/>
            </a:pPr>
            <a:r>
              <a:rPr kumimoji="1" lang="en-US" altLang="zh-CN" sz="2800" b="1" spc="300" dirty="0" err="1">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a:t>
            </a:r>
            <a:r>
              <a:rPr kumimoji="1" lang="en-US" altLang="zh-CN"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 b</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330101864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7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3"/>
                                        </p:tgtEl>
                                        <p:attrNameLst>
                                          <p:attrName>ppt_x</p:attrName>
                                          <p:attrName>ppt_y</p:attrName>
                                        </p:attrNameLst>
                                      </p:cBhvr>
                                    </p:animMotion>
                                    <p:animEffect transition="in" filter="fade">
                                      <p:cBhvr>
                                        <p:cTn id="9" dur="7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75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750" decel="50000" fill="hold">
                                          <p:stCondLst>
                                            <p:cond delay="0"/>
                                          </p:stCondLst>
                                        </p:cTn>
                                        <p:tgtEl>
                                          <p:spTgt spid="6"/>
                                        </p:tgtEl>
                                        <p:attrNameLst>
                                          <p:attrName>ppt_x</p:attrName>
                                          <p:attrName>ppt_y</p:attrName>
                                        </p:attrNameLst>
                                      </p:cBhvr>
                                    </p:animMotion>
                                    <p:animEffect transition="in" filter="fade">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图片 1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58" name="图片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821" y="419451"/>
            <a:ext cx="10166032" cy="5436669"/>
          </a:xfrm>
          <a:prstGeom prst="rect">
            <a:avLst/>
          </a:prstGeom>
        </p:spPr>
      </p:pic>
      <p:pic>
        <p:nvPicPr>
          <p:cNvPr id="102" name="图片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grpSp>
        <p:nvGrpSpPr>
          <p:cNvPr id="6" name="组合 5"/>
          <p:cNvGrpSpPr/>
          <p:nvPr/>
        </p:nvGrpSpPr>
        <p:grpSpPr>
          <a:xfrm>
            <a:off x="3062810" y="1781087"/>
            <a:ext cx="5136828" cy="1994993"/>
            <a:chOff x="2774881" y="2578373"/>
            <a:chExt cx="5136828" cy="1994993"/>
          </a:xfrm>
        </p:grpSpPr>
        <p:sp>
          <p:nvSpPr>
            <p:cNvPr id="41" name="文本框 40"/>
            <p:cNvSpPr txBox="1"/>
            <p:nvPr/>
          </p:nvSpPr>
          <p:spPr>
            <a:xfrm>
              <a:off x="2877476" y="3042301"/>
              <a:ext cx="4864169" cy="1015663"/>
            </a:xfrm>
            <a:prstGeom prst="rect">
              <a:avLst/>
            </a:prstGeom>
            <a:noFill/>
            <a:ln w="12700">
              <a:noFill/>
            </a:ln>
          </p:spPr>
          <p:txBody>
            <a:bodyPr wrap="square" rtlCol="0">
              <a:spAutoFit/>
            </a:bodyPr>
            <a:lstStyle/>
            <a:p>
              <a:pPr algn="ctr"/>
              <a:r>
                <a:rPr lang="en-US" altLang="zh-CN" sz="6000" b="1" spc="300" dirty="0">
                  <a:solidFill>
                    <a:srgbClr val="1E5AA4"/>
                  </a:solidFill>
                  <a:latin typeface="Times New Roman" panose="02020603050405020304" pitchFamily="18" charset="0"/>
                  <a:ea typeface="微软雅黑" panose="020B0503020204020204" pitchFamily="34" charset="-122"/>
                  <a:cs typeface="Times New Roman" panose="02020603050405020304" pitchFamily="18" charset="0"/>
                </a:rPr>
                <a:t>VẬN DỤNG</a:t>
              </a:r>
              <a:endParaRPr lang="zh-CN" altLang="en-US" sz="6000" b="1" spc="300" dirty="0">
                <a:solidFill>
                  <a:srgbClr val="1E5AA4"/>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p:cNvSpPr/>
            <p:nvPr/>
          </p:nvSpPr>
          <p:spPr>
            <a:xfrm>
              <a:off x="2774881" y="2578373"/>
              <a:ext cx="5136828" cy="199499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spTree>
    <p:extLst>
      <p:ext uri="{BB962C8B-B14F-4D97-AF65-F5344CB8AC3E}">
        <p14:creationId xmlns:p14="http://schemas.microsoft.com/office/powerpoint/2010/main" val="360623305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58" name="图片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84" y="519464"/>
            <a:ext cx="10166032" cy="5436669"/>
          </a:xfrm>
          <a:prstGeom prst="rect">
            <a:avLst/>
          </a:prstGeom>
        </p:spPr>
      </p:pic>
      <p:pic>
        <p:nvPicPr>
          <p:cNvPr id="102" name="图片 10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7" name="图片 9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pic>
        <p:nvPicPr>
          <p:cNvPr id="46" name="图片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pic>
        <p:nvPicPr>
          <p:cNvPr id="23" name="图片 1">
            <a:extLst>
              <a:ext uri="{FF2B5EF4-FFF2-40B4-BE49-F238E27FC236}">
                <a16:creationId xmlns:a16="http://schemas.microsoft.com/office/drawing/2014/main" id="{F6E0B9E0-1AF6-4F7A-9513-6D370E5AA0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91379" y="3809139"/>
            <a:ext cx="791981" cy="790092"/>
          </a:xfrm>
          <a:prstGeom prst="rect">
            <a:avLst/>
          </a:prstGeom>
        </p:spPr>
      </p:pic>
      <p:pic>
        <p:nvPicPr>
          <p:cNvPr id="15" name="图片 17" descr="5bd91a5abcaf2">
            <a:extLst>
              <a:ext uri="{FF2B5EF4-FFF2-40B4-BE49-F238E27FC236}">
                <a16:creationId xmlns:a16="http://schemas.microsoft.com/office/drawing/2014/main" id="{7FD4B386-D910-4594-8AE7-1F3D65147E6B}"/>
              </a:ext>
            </a:extLst>
          </p:cNvPr>
          <p:cNvPicPr>
            <a:picLocks noChangeAspect="1"/>
          </p:cNvPicPr>
          <p:nvPr/>
        </p:nvPicPr>
        <p:blipFill>
          <a:blip r:embed="rId12" cstate="print"/>
          <a:stretch>
            <a:fillRect/>
          </a:stretch>
        </p:blipFill>
        <p:spPr>
          <a:xfrm>
            <a:off x="1145533" y="1785105"/>
            <a:ext cx="2613660" cy="4352925"/>
          </a:xfrm>
          <a:prstGeom prst="rect">
            <a:avLst/>
          </a:prstGeom>
        </p:spPr>
      </p:pic>
      <p:grpSp>
        <p:nvGrpSpPr>
          <p:cNvPr id="16" name="组合 7">
            <a:extLst>
              <a:ext uri="{FF2B5EF4-FFF2-40B4-BE49-F238E27FC236}">
                <a16:creationId xmlns:a16="http://schemas.microsoft.com/office/drawing/2014/main" id="{796F0EF7-047D-4F69-B51C-896AAC26D2D3}"/>
              </a:ext>
            </a:extLst>
          </p:cNvPr>
          <p:cNvGrpSpPr/>
          <p:nvPr/>
        </p:nvGrpSpPr>
        <p:grpSpPr>
          <a:xfrm>
            <a:off x="4224269" y="1300766"/>
            <a:ext cx="6228995" cy="4089633"/>
            <a:chOff x="6096000" y="1433502"/>
            <a:chExt cx="3638550" cy="4610100"/>
          </a:xfrm>
        </p:grpSpPr>
        <p:sp>
          <p:nvSpPr>
            <p:cNvPr id="17" name="矩形: 圆角 5">
              <a:extLst>
                <a:ext uri="{FF2B5EF4-FFF2-40B4-BE49-F238E27FC236}">
                  <a16:creationId xmlns:a16="http://schemas.microsoft.com/office/drawing/2014/main" id="{F6E7157F-2803-4310-BD3D-DD96B9384FE6}"/>
                </a:ext>
              </a:extLst>
            </p:cNvPr>
            <p:cNvSpPr/>
            <p:nvPr/>
          </p:nvSpPr>
          <p:spPr>
            <a:xfrm>
              <a:off x="6096000" y="1433502"/>
              <a:ext cx="3638550" cy="4610100"/>
            </a:xfrm>
            <a:prstGeom prst="roundRect">
              <a:avLst>
                <a:gd name="adj" fmla="val 23997"/>
              </a:avLst>
            </a:prstGeom>
            <a:noFill/>
            <a:ln>
              <a:solidFill>
                <a:srgbClr val="E76F6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矩形: 圆角 6">
              <a:extLst>
                <a:ext uri="{FF2B5EF4-FFF2-40B4-BE49-F238E27FC236}">
                  <a16:creationId xmlns:a16="http://schemas.microsoft.com/office/drawing/2014/main" id="{86EE4B18-D6E9-49D3-AE7B-B95309B7542B}"/>
                </a:ext>
              </a:extLst>
            </p:cNvPr>
            <p:cNvSpPr/>
            <p:nvPr/>
          </p:nvSpPr>
          <p:spPr>
            <a:xfrm>
              <a:off x="6297101" y="1688301"/>
              <a:ext cx="3236347" cy="4100502"/>
            </a:xfrm>
            <a:prstGeom prst="roundRect">
              <a:avLst>
                <a:gd name="adj" fmla="val 15756"/>
              </a:avLst>
            </a:prstGeom>
            <a:solidFill>
              <a:srgbClr val="FAEEE2"/>
            </a:solid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24" name="图片 4">
            <a:extLst>
              <a:ext uri="{FF2B5EF4-FFF2-40B4-BE49-F238E27FC236}">
                <a16:creationId xmlns:a16="http://schemas.microsoft.com/office/drawing/2014/main" id="{E6D65C2C-6D27-4A8D-8423-17EE257C27F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710131">
            <a:off x="7188342" y="45238"/>
            <a:ext cx="4304929" cy="3074454"/>
          </a:xfrm>
          <a:prstGeom prst="rect">
            <a:avLst/>
          </a:prstGeom>
          <a:effectLst>
            <a:outerShdw blurRad="50800" dist="38100" dir="2700000" algn="tl" rotWithShape="0">
              <a:prstClr val="black">
                <a:alpha val="10000"/>
              </a:prstClr>
            </a:outerShdw>
          </a:effectLst>
        </p:spPr>
      </p:pic>
      <p:sp>
        <p:nvSpPr>
          <p:cNvPr id="2" name="Rectangle 1">
            <a:extLst>
              <a:ext uri="{FF2B5EF4-FFF2-40B4-BE49-F238E27FC236}">
                <a16:creationId xmlns:a16="http://schemas.microsoft.com/office/drawing/2014/main" id="{76C2AA7F-BB4D-4D54-B3D6-1673C2CA06C4}"/>
              </a:ext>
            </a:extLst>
          </p:cNvPr>
          <p:cNvSpPr/>
          <p:nvPr/>
        </p:nvSpPr>
        <p:spPr>
          <a:xfrm>
            <a:off x="5131408" y="1822088"/>
            <a:ext cx="4414715" cy="3046988"/>
          </a:xfrm>
          <a:prstGeom prst="rect">
            <a:avLst/>
          </a:prstGeom>
        </p:spPr>
        <p:txBody>
          <a:bodyPr wrap="square">
            <a:spAutoFit/>
          </a:bodyPr>
          <a:lstStyle/>
          <a:p>
            <a:pPr lvl="0"/>
            <a:r>
              <a:rPr lang="vi-VN" sz="3200" dirty="0">
                <a:solidFill>
                  <a:srgbClr val="002060"/>
                </a:solidFill>
                <a:latin typeface="Times New Roman" panose="02020603050405020304" pitchFamily="18" charset="0"/>
                <a:ea typeface="汉标中黑体" panose="02010601030101010101" charset="-122"/>
                <a:cs typeface="Times New Roman" panose="02020603050405020304" pitchFamily="18" charset="0"/>
              </a:rPr>
              <a:t>GV yêu cầu HS nhận diện và phân tích tác dụng của các trường hợp sử dụng biện pháp tu từ chơi chữ trong các tác phẩm văn học cụ thể.</a:t>
            </a:r>
            <a:endParaRPr lang="en-US" sz="3200" dirty="0">
              <a:solidFill>
                <a:srgbClr val="002060"/>
              </a:solidFill>
              <a:latin typeface="Times New Roman" panose="02020603050405020304" pitchFamily="18" charset="0"/>
              <a:ea typeface="汉标中黑体" panose="02010601030101010101" charset="-122"/>
              <a:cs typeface="Times New Roman" panose="02020603050405020304" pitchFamily="18" charset="0"/>
            </a:endParaRPr>
          </a:p>
        </p:txBody>
      </p:sp>
      <p:sp>
        <p:nvSpPr>
          <p:cNvPr id="25" name="云形标注 3">
            <a:extLst>
              <a:ext uri="{FF2B5EF4-FFF2-40B4-BE49-F238E27FC236}">
                <a16:creationId xmlns:a16="http://schemas.microsoft.com/office/drawing/2014/main" id="{A178E3CE-F9DF-4ACD-899A-A758E52886B4}"/>
              </a:ext>
            </a:extLst>
          </p:cNvPr>
          <p:cNvSpPr/>
          <p:nvPr/>
        </p:nvSpPr>
        <p:spPr>
          <a:xfrm>
            <a:off x="2645261" y="839758"/>
            <a:ext cx="2271377" cy="1562337"/>
          </a:xfrm>
          <a:prstGeom prst="cloudCallout">
            <a:avLst/>
          </a:prstGeom>
          <a:noFill/>
          <a:ln w="28575">
            <a:solidFill>
              <a:srgbClr val="E6927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8">
            <a:extLst>
              <a:ext uri="{FF2B5EF4-FFF2-40B4-BE49-F238E27FC236}">
                <a16:creationId xmlns:a16="http://schemas.microsoft.com/office/drawing/2014/main" id="{8E743A21-7B4D-4153-8B5F-963B5CF1185A}"/>
              </a:ext>
            </a:extLst>
          </p:cNvPr>
          <p:cNvSpPr txBox="1"/>
          <p:nvPr/>
        </p:nvSpPr>
        <p:spPr>
          <a:xfrm>
            <a:off x="2825055" y="1042594"/>
            <a:ext cx="1868275" cy="74251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Times New Roman" panose="02020603050405020304" pitchFamily="18" charset="0"/>
                <a:ea typeface="汉标中黑体" panose="02010601030101010101" charset="-122"/>
                <a:cs typeface="Times New Roman" panose="02020603050405020304" pitchFamily="18" charset="0"/>
              </a:rPr>
              <a:t>Nhiệm vụ</a:t>
            </a:r>
            <a:endParaRPr kumimoji="0" lang="zh-CN" altLang="en-US" sz="3200" b="1" i="0" u="none" strike="noStrike" kern="1200" cap="none" spc="0" normalizeH="0" baseline="0" noProof="0">
              <a:ln>
                <a:noFill/>
              </a:ln>
              <a:solidFill>
                <a:srgbClr val="002060"/>
              </a:solidFill>
              <a:effectLst/>
              <a:uLnTx/>
              <a:uFillTx/>
              <a:latin typeface="Times New Roman" panose="02020603050405020304" pitchFamily="18" charset="0"/>
              <a:ea typeface="汉标中黑体" panose="02010601030101010101" charset="-122"/>
              <a:cs typeface="Times New Roman" panose="02020603050405020304" pitchFamily="18" charset="0"/>
            </a:endParaRPr>
          </a:p>
        </p:txBody>
      </p:sp>
    </p:spTree>
    <p:extLst>
      <p:ext uri="{BB962C8B-B14F-4D97-AF65-F5344CB8AC3E}">
        <p14:creationId xmlns:p14="http://schemas.microsoft.com/office/powerpoint/2010/main" val="76071101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1000"/>
                                        <p:tgtEl>
                                          <p:spTgt spid="98"/>
                                        </p:tgtEl>
                                      </p:cBhvr>
                                    </p:animEffect>
                                    <p:anim calcmode="lin" valueType="num">
                                      <p:cBhvr>
                                        <p:cTn id="13" dur="1000" fill="hold"/>
                                        <p:tgtEl>
                                          <p:spTgt spid="98"/>
                                        </p:tgtEl>
                                        <p:attrNameLst>
                                          <p:attrName>ppt_x</p:attrName>
                                        </p:attrNameLst>
                                      </p:cBhvr>
                                      <p:tavLst>
                                        <p:tav tm="0">
                                          <p:val>
                                            <p:strVal val="#ppt_x"/>
                                          </p:val>
                                        </p:tav>
                                        <p:tav tm="100000">
                                          <p:val>
                                            <p:strVal val="#ppt_x"/>
                                          </p:val>
                                        </p:tav>
                                      </p:tavLst>
                                    </p:anim>
                                    <p:anim calcmode="lin" valueType="num">
                                      <p:cBhvr>
                                        <p:cTn id="14" dur="1000" fill="hold"/>
                                        <p:tgtEl>
                                          <p:spTgt spid="98"/>
                                        </p:tgtEl>
                                        <p:attrNameLst>
                                          <p:attrName>ppt_y</p:attrName>
                                        </p:attrNameLst>
                                      </p:cBhvr>
                                      <p:tavLst>
                                        <p:tav tm="0">
                                          <p:val>
                                            <p:strVal val="#ppt_y+.1"/>
                                          </p:val>
                                        </p:tav>
                                        <p:tav tm="100000">
                                          <p:val>
                                            <p:strVal val="#ppt_y"/>
                                          </p:val>
                                        </p:tav>
                                      </p:tavLst>
                                    </p:anim>
                                  </p:childTnLst>
                                </p:cTn>
                              </p:par>
                              <p:par>
                                <p:cTn id="15" presetID="2" presetClass="entr" presetSubtype="8" fill="hold" nodeType="withEffect">
                                  <p:stCondLst>
                                    <p:cond delay="150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0-#ppt_w/2"/>
                                          </p:val>
                                        </p:tav>
                                        <p:tav tm="100000">
                                          <p:val>
                                            <p:strVal val="#ppt_x"/>
                                          </p:val>
                                        </p:tav>
                                      </p:tavLst>
                                    </p:anim>
                                    <p:anim calcmode="lin" valueType="num">
                                      <p:cBhvr additive="base">
                                        <p:cTn id="18" dur="500" fill="hold"/>
                                        <p:tgtEl>
                                          <p:spTgt spid="45"/>
                                        </p:tgtEl>
                                        <p:attrNameLst>
                                          <p:attrName>ppt_y</p:attrName>
                                        </p:attrNameLst>
                                      </p:cBhvr>
                                      <p:tavLst>
                                        <p:tav tm="0">
                                          <p:val>
                                            <p:strVal val="#ppt_y"/>
                                          </p:val>
                                        </p:tav>
                                        <p:tav tm="100000">
                                          <p:val>
                                            <p:strVal val="#ppt_y"/>
                                          </p:val>
                                        </p:tav>
                                      </p:tavLst>
                                    </p:anim>
                                  </p:childTnLst>
                                </p:cTn>
                              </p:par>
                              <p:par>
                                <p:cTn id="19" presetID="53" presetClass="entr" presetSubtype="16" fill="hold" nodeType="withEffect">
                                  <p:stCondLst>
                                    <p:cond delay="75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32" presetClass="emph" presetSubtype="0" fill="hold" nodeType="withEffect">
                                  <p:stCondLst>
                                    <p:cond delay="750"/>
                                  </p:stCondLst>
                                  <p:childTnLst>
                                    <p:animRot by="120000">
                                      <p:cBhvr>
                                        <p:cTn id="25" dur="100" fill="hold">
                                          <p:stCondLst>
                                            <p:cond delay="0"/>
                                          </p:stCondLst>
                                        </p:cTn>
                                        <p:tgtEl>
                                          <p:spTgt spid="23"/>
                                        </p:tgtEl>
                                        <p:attrNameLst>
                                          <p:attrName>r</p:attrName>
                                        </p:attrNameLst>
                                      </p:cBhvr>
                                    </p:animRot>
                                    <p:animRot by="-240000">
                                      <p:cBhvr>
                                        <p:cTn id="26" dur="200" fill="hold">
                                          <p:stCondLst>
                                            <p:cond delay="200"/>
                                          </p:stCondLst>
                                        </p:cTn>
                                        <p:tgtEl>
                                          <p:spTgt spid="23"/>
                                        </p:tgtEl>
                                        <p:attrNameLst>
                                          <p:attrName>r</p:attrName>
                                        </p:attrNameLst>
                                      </p:cBhvr>
                                    </p:animRot>
                                    <p:animRot by="240000">
                                      <p:cBhvr>
                                        <p:cTn id="27" dur="200" fill="hold">
                                          <p:stCondLst>
                                            <p:cond delay="400"/>
                                          </p:stCondLst>
                                        </p:cTn>
                                        <p:tgtEl>
                                          <p:spTgt spid="23"/>
                                        </p:tgtEl>
                                        <p:attrNameLst>
                                          <p:attrName>r</p:attrName>
                                        </p:attrNameLst>
                                      </p:cBhvr>
                                    </p:animRot>
                                    <p:animRot by="-240000">
                                      <p:cBhvr>
                                        <p:cTn id="28" dur="200" fill="hold">
                                          <p:stCondLst>
                                            <p:cond delay="600"/>
                                          </p:stCondLst>
                                        </p:cTn>
                                        <p:tgtEl>
                                          <p:spTgt spid="23"/>
                                        </p:tgtEl>
                                        <p:attrNameLst>
                                          <p:attrName>r</p:attrName>
                                        </p:attrNameLst>
                                      </p:cBhvr>
                                    </p:animRot>
                                    <p:animRot by="120000">
                                      <p:cBhvr>
                                        <p:cTn id="29" dur="200" fill="hold">
                                          <p:stCondLst>
                                            <p:cond delay="800"/>
                                          </p:stCondLst>
                                        </p:cTn>
                                        <p:tgtEl>
                                          <p:spTgt spid="23"/>
                                        </p:tgtEl>
                                        <p:attrNameLst>
                                          <p:attrName>r</p:attrName>
                                        </p:attrNameLst>
                                      </p:cBhvr>
                                    </p:animRot>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750"/>
                                        <p:tgtEl>
                                          <p:spTgt spid="24"/>
                                        </p:tgtEl>
                                      </p:cBhvr>
                                    </p:animEffect>
                                    <p:anim calcmode="lin" valueType="num">
                                      <p:cBhvr>
                                        <p:cTn id="34" dur="750" fill="hold"/>
                                        <p:tgtEl>
                                          <p:spTgt spid="24"/>
                                        </p:tgtEl>
                                        <p:attrNameLst>
                                          <p:attrName>ppt_x</p:attrName>
                                        </p:attrNameLst>
                                      </p:cBhvr>
                                      <p:tavLst>
                                        <p:tav tm="0">
                                          <p:val>
                                            <p:strVal val="#ppt_x"/>
                                          </p:val>
                                        </p:tav>
                                        <p:tav tm="100000">
                                          <p:val>
                                            <p:strVal val="#ppt_x"/>
                                          </p:val>
                                        </p:tav>
                                      </p:tavLst>
                                    </p:anim>
                                    <p:anim calcmode="lin" valueType="num">
                                      <p:cBhvr>
                                        <p:cTn id="35"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ppt_x"/>
                                          </p:val>
                                        </p:tav>
                                        <p:tav tm="100000">
                                          <p:val>
                                            <p:strVal val="#ppt_x"/>
                                          </p:val>
                                        </p:tav>
                                      </p:tavLst>
                                    </p:anim>
                                    <p:anim calcmode="lin" valueType="num">
                                      <p:cBhvr additive="base">
                                        <p:cTn id="49" dur="500" fill="hold"/>
                                        <p:tgtEl>
                                          <p:spTgt spid="26"/>
                                        </p:tgtEl>
                                        <p:attrNameLst>
                                          <p:attrName>ppt_y</p:attrName>
                                        </p:attrNameLst>
                                      </p:cBhvr>
                                      <p:tavLst>
                                        <p:tav tm="0">
                                          <p:val>
                                            <p:strVal val="1+#ppt_h/2"/>
                                          </p:val>
                                        </p:tav>
                                        <p:tav tm="100000">
                                          <p:val>
                                            <p:strVal val="#ppt_y"/>
                                          </p:val>
                                        </p:tav>
                                      </p:tavLst>
                                    </p:anim>
                                  </p:childTnLst>
                                </p:cTn>
                              </p:par>
                              <p:par>
                                <p:cTn id="50" presetID="17" presetClass="entr" presetSubtype="1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750" fill="hold"/>
                                        <p:tgtEl>
                                          <p:spTgt spid="16"/>
                                        </p:tgtEl>
                                        <p:attrNameLst>
                                          <p:attrName>ppt_w</p:attrName>
                                        </p:attrNameLst>
                                      </p:cBhvr>
                                      <p:tavLst>
                                        <p:tav tm="0">
                                          <p:val>
                                            <p:fltVal val="0"/>
                                          </p:val>
                                        </p:tav>
                                        <p:tav tm="100000">
                                          <p:val>
                                            <p:strVal val="#ppt_w"/>
                                          </p:val>
                                        </p:tav>
                                      </p:tavLst>
                                    </p:anim>
                                    <p:anim calcmode="lin" valueType="num">
                                      <p:cBhvr>
                                        <p:cTn id="53" dur="75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ppt_x"/>
                                          </p:val>
                                        </p:tav>
                                        <p:tav tm="100000">
                                          <p:val>
                                            <p:strVal val="#ppt_x"/>
                                          </p:val>
                                        </p:tav>
                                      </p:tavLst>
                                    </p:anim>
                                    <p:anim calcmode="lin" valueType="num">
                                      <p:cBhvr additive="base">
                                        <p:cTn id="5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4F5CCCD-ECAA-43D1-82C7-D1F38C586991}"/>
              </a:ext>
            </a:extLst>
          </p:cNvPr>
          <p:cNvSpPr txBox="1"/>
          <p:nvPr/>
        </p:nvSpPr>
        <p:spPr>
          <a:xfrm>
            <a:off x="255494" y="1042555"/>
            <a:ext cx="11389657" cy="1015663"/>
          </a:xfrm>
          <a:prstGeom prst="rect">
            <a:avLst/>
          </a:prstGeom>
          <a:noFill/>
          <a:ln>
            <a:noFill/>
          </a:ln>
        </p:spPr>
        <p:txBody>
          <a:bodyPr wrap="square" rtlCol="0">
            <a:spAutoFit/>
          </a:bodyPr>
          <a:lstStyle/>
          <a:p>
            <a:r>
              <a:rPr lang="vi-VN" sz="600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BIỆN PHÁP </a:t>
            </a:r>
            <a:r>
              <a:rPr lang="en-US" sz="600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TU </a:t>
            </a:r>
            <a:r>
              <a:rPr lang="vi-VN" sz="600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TỪ CHƠI CHỮ</a:t>
            </a:r>
            <a:endParaRPr lang="en-US" sz="600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endParaRPr>
          </a:p>
        </p:txBody>
      </p:sp>
      <p:pic>
        <p:nvPicPr>
          <p:cNvPr id="7" name="图片 6">
            <a:extLst>
              <a:ext uri="{FF2B5EF4-FFF2-40B4-BE49-F238E27FC236}">
                <a16:creationId xmlns:a16="http://schemas.microsoft.com/office/drawing/2014/main" id="{8CCE5CC5-DC06-4FFA-8FB0-2837CBD28B30}"/>
              </a:ext>
            </a:extLst>
          </p:cNvPr>
          <p:cNvPicPr>
            <a:picLocks noChangeAspect="1"/>
          </p:cNvPicPr>
          <p:nvPr/>
        </p:nvPicPr>
        <p:blipFill rotWithShape="1">
          <a:blip r:embed="rId3">
            <a:extLst>
              <a:ext uri="{28A0092B-C50C-407E-A947-70E740481C1C}">
                <a14:useLocalDpi xmlns:a14="http://schemas.microsoft.com/office/drawing/2010/main" val="0"/>
              </a:ext>
            </a:extLst>
          </a:blip>
          <a:srcRect l="13038" t="12407" r="75113" b="72037"/>
          <a:stretch/>
        </p:blipFill>
        <p:spPr>
          <a:xfrm rot="20820866">
            <a:off x="10530541" y="112334"/>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pic>
        <p:nvPicPr>
          <p:cNvPr id="8" name="图片 7">
            <a:extLst>
              <a:ext uri="{FF2B5EF4-FFF2-40B4-BE49-F238E27FC236}">
                <a16:creationId xmlns:a16="http://schemas.microsoft.com/office/drawing/2014/main" id="{5DF77106-6F18-4F2A-99A8-10B08A091A9B}"/>
              </a:ext>
            </a:extLst>
          </p:cNvPr>
          <p:cNvPicPr>
            <a:picLocks noChangeAspect="1"/>
          </p:cNvPicPr>
          <p:nvPr/>
        </p:nvPicPr>
        <p:blipFill>
          <a:blip r:embed="rId4"/>
          <a:stretch>
            <a:fillRect/>
          </a:stretch>
        </p:blipFill>
        <p:spPr>
          <a:xfrm flipH="1">
            <a:off x="4844375" y="-347294"/>
            <a:ext cx="1877564" cy="1897681"/>
          </a:xfrm>
          <a:prstGeom prst="rect">
            <a:avLst/>
          </a:prstGeom>
        </p:spPr>
      </p:pic>
    </p:spTree>
    <p:extLst>
      <p:ext uri="{BB962C8B-B14F-4D97-AF65-F5344CB8AC3E}">
        <p14:creationId xmlns:p14="http://schemas.microsoft.com/office/powerpoint/2010/main" val="413017137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6" presetClass="emph" presetSubtype="0" fill="hold" grpId="1" nodeType="withEffect">
                                  <p:stCondLst>
                                    <p:cond delay="500"/>
                                  </p:stCondLst>
                                  <p:iterate type="lt">
                                    <p:tmPct val="10000"/>
                                  </p:iterate>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par>
                          <p:cTn id="12" fill="hold">
                            <p:stCondLst>
                              <p:cond delay="1900"/>
                            </p:stCondLst>
                            <p:childTnLst>
                              <p:par>
                                <p:cTn id="13" presetID="2" presetClass="entr" presetSubtype="3" decel="10000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2" decel="10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500" fill="hold"/>
                                        <p:tgtEl>
                                          <p:spTgt spid="8"/>
                                        </p:tgtEl>
                                        <p:attrNameLst>
                                          <p:attrName>ppt_x</p:attrName>
                                        </p:attrNameLst>
                                      </p:cBhvr>
                                      <p:tavLst>
                                        <p:tav tm="0">
                                          <p:val>
                                            <p:strVal val="0-#ppt_w/2"/>
                                          </p:val>
                                        </p:tav>
                                        <p:tav tm="100000">
                                          <p:val>
                                            <p:strVal val="#ppt_x"/>
                                          </p:val>
                                        </p:tav>
                                      </p:tavLst>
                                    </p:anim>
                                    <p:anim calcmode="lin" valueType="num">
                                      <p:cBhvr additive="base">
                                        <p:cTn id="20"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F7913118-80DB-4D24-A63E-17292C41A3BC}"/>
              </a:ext>
            </a:extLst>
          </p:cNvPr>
          <p:cNvSpPr/>
          <p:nvPr/>
        </p:nvSpPr>
        <p:spPr>
          <a:xfrm>
            <a:off x="3084493" y="3777562"/>
            <a:ext cx="6023013" cy="1107996"/>
          </a:xfrm>
          <a:prstGeom prst="rect">
            <a:avLst/>
          </a:prstGeom>
        </p:spPr>
        <p:txBody>
          <a:bodyPr wrap="square">
            <a:spAutoFit/>
          </a:bodyPr>
          <a:lstStyle/>
          <a:p>
            <a:pPr lvl="1" algn="ctr">
              <a:spcBef>
                <a:spcPct val="0"/>
              </a:spcBef>
            </a:pPr>
            <a:r>
              <a:rPr lang="en-US" altLang="zh-CN" sz="6600" spc="300" dirty="0">
                <a:solidFill>
                  <a:srgbClr val="FF0000"/>
                </a:solidFill>
                <a:effectLst>
                  <a:outerShdw blurRad="38100" dist="38100" dir="2700000" algn="tl">
                    <a:srgbClr val="000000">
                      <a:alpha val="43137"/>
                    </a:srgbClr>
                  </a:outerShdw>
                </a:effectLst>
                <a:cs typeface="+mn-ea"/>
                <a:sym typeface="+mn-lt"/>
              </a:rPr>
              <a:t>THANK YOU!</a:t>
            </a:r>
          </a:p>
        </p:txBody>
      </p:sp>
      <p:pic>
        <p:nvPicPr>
          <p:cNvPr id="9" name="图片 8">
            <a:extLst>
              <a:ext uri="{FF2B5EF4-FFF2-40B4-BE49-F238E27FC236}">
                <a16:creationId xmlns:a16="http://schemas.microsoft.com/office/drawing/2014/main" id="{75E6711F-B593-4271-A494-32E2E173A269}"/>
              </a:ext>
            </a:extLst>
          </p:cNvPr>
          <p:cNvPicPr>
            <a:picLocks noChangeAspect="1"/>
          </p:cNvPicPr>
          <p:nvPr/>
        </p:nvPicPr>
        <p:blipFill rotWithShape="1">
          <a:blip r:embed="rId2">
            <a:extLst>
              <a:ext uri="{28A0092B-C50C-407E-A947-70E740481C1C}">
                <a14:useLocalDpi xmlns:a14="http://schemas.microsoft.com/office/drawing/2010/main" val="0"/>
              </a:ext>
            </a:extLst>
          </a:blip>
          <a:srcRect l="13038" t="12407" r="75113" b="72037"/>
          <a:stretch/>
        </p:blipFill>
        <p:spPr>
          <a:xfrm rot="20820866">
            <a:off x="8083550" y="2285589"/>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sp>
        <p:nvSpPr>
          <p:cNvPr id="10" name="文本框 9">
            <a:extLst>
              <a:ext uri="{FF2B5EF4-FFF2-40B4-BE49-F238E27FC236}">
                <a16:creationId xmlns:a16="http://schemas.microsoft.com/office/drawing/2014/main" id="{F15005C7-84C6-4033-876A-C2341E5A1B09}"/>
              </a:ext>
            </a:extLst>
          </p:cNvPr>
          <p:cNvSpPr txBox="1"/>
          <p:nvPr/>
        </p:nvSpPr>
        <p:spPr>
          <a:xfrm>
            <a:off x="5165124" y="5853239"/>
            <a:ext cx="1986789" cy="374571"/>
          </a:xfrm>
          <a:prstGeom prst="roundRect">
            <a:avLst/>
          </a:prstGeom>
          <a:solidFill>
            <a:srgbClr val="CDC5C3"/>
          </a:solidFill>
        </p:spPr>
        <p:txBody>
          <a:bodyPr wrap="square" rtlCol="0">
            <a:spAutoFit/>
          </a:bodyPr>
          <a:lstStyle/>
          <a:p>
            <a:pPr algn="ctr"/>
            <a:r>
              <a:rPr lang="en-US" altLang="zh-CN" sz="1600" dirty="0">
                <a:solidFill>
                  <a:schemeClr val="bg1"/>
                </a:solidFill>
                <a:cs typeface="+mn-ea"/>
                <a:sym typeface="+mn-lt"/>
              </a:rPr>
              <a:t>www.jpppt.com</a:t>
            </a:r>
          </a:p>
        </p:txBody>
      </p:sp>
      <p:pic>
        <p:nvPicPr>
          <p:cNvPr id="12" name="图片 11">
            <a:extLst>
              <a:ext uri="{FF2B5EF4-FFF2-40B4-BE49-F238E27FC236}">
                <a16:creationId xmlns:a16="http://schemas.microsoft.com/office/drawing/2014/main" id="{C27CC252-DDCF-4629-8C9E-A22BE2766B88}"/>
              </a:ext>
            </a:extLst>
          </p:cNvPr>
          <p:cNvPicPr>
            <a:picLocks noChangeAspect="1"/>
          </p:cNvPicPr>
          <p:nvPr/>
        </p:nvPicPr>
        <p:blipFill>
          <a:blip r:embed="rId3"/>
          <a:stretch>
            <a:fillRect/>
          </a:stretch>
        </p:blipFill>
        <p:spPr>
          <a:xfrm flipH="1">
            <a:off x="641084" y="4659783"/>
            <a:ext cx="1877564" cy="1897681"/>
          </a:xfrm>
          <a:prstGeom prst="rect">
            <a:avLst/>
          </a:prstGeom>
        </p:spPr>
      </p:pic>
    </p:spTree>
    <p:extLst>
      <p:ext uri="{BB962C8B-B14F-4D97-AF65-F5344CB8AC3E}">
        <p14:creationId xmlns:p14="http://schemas.microsoft.com/office/powerpoint/2010/main" val="21723370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5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childTnLst>
                          </p:cTn>
                        </p:par>
                        <p:par>
                          <p:cTn id="11" fill="hold">
                            <p:stCondLst>
                              <p:cond delay="1100"/>
                            </p:stCondLst>
                            <p:childTnLst>
                              <p:par>
                                <p:cTn id="12" presetID="47"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2100"/>
                            </p:stCondLst>
                            <p:childTnLst>
                              <p:par>
                                <p:cTn id="18" presetID="2" presetClass="entr" presetSubtype="4" fill="hold" grpId="0" nodeType="after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12" decel="10000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500" fill="hold"/>
                                        <p:tgtEl>
                                          <p:spTgt spid="12"/>
                                        </p:tgtEl>
                                        <p:attrNameLst>
                                          <p:attrName>ppt_x</p:attrName>
                                        </p:attrNameLst>
                                      </p:cBhvr>
                                      <p:tavLst>
                                        <p:tav tm="0">
                                          <p:val>
                                            <p:strVal val="0-#ppt_w/2"/>
                                          </p:val>
                                        </p:tav>
                                        <p:tav tm="100000">
                                          <p:val>
                                            <p:strVal val="#ppt_x"/>
                                          </p:val>
                                        </p:tav>
                                      </p:tavLst>
                                    </p:anim>
                                    <p:anim calcmode="lin" valueType="num">
                                      <p:cBhvr additive="base">
                                        <p:cTn id="2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2"/>
          <p:cNvSpPr txBox="1"/>
          <p:nvPr/>
        </p:nvSpPr>
        <p:spPr>
          <a:xfrm>
            <a:off x="5334198" y="1905353"/>
            <a:ext cx="4951710" cy="1011717"/>
          </a:xfrm>
          <a:prstGeom prst="rect">
            <a:avLst/>
          </a:prstGeom>
          <a:noFill/>
        </p:spPr>
        <p:txBody>
          <a:bodyPr wrap="square" lIns="87738" tIns="43869" rIns="87738" bIns="43869"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dirty="0">
                <a:solidFill>
                  <a:srgbClr val="C00000"/>
                </a:solidFill>
                <a:latin typeface="Times New Roman" panose="02020603050405020304" pitchFamily="18" charset="0"/>
                <a:ea typeface="字魂27号-布丁体" pitchFamily="2" charset="-122"/>
                <a:cs typeface="Times New Roman" panose="02020603050405020304" pitchFamily="18" charset="0"/>
              </a:rPr>
              <a:t>KHỞI ĐỘNG</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349960795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852" y="-194553"/>
            <a:ext cx="9875764" cy="7112874"/>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37798">
            <a:off x="234923" y="4326497"/>
            <a:ext cx="787224" cy="467414"/>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9787" y="139148"/>
            <a:ext cx="8541431" cy="499194"/>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54" y="5274943"/>
            <a:ext cx="2048219" cy="1643378"/>
          </a:xfrm>
          <a:prstGeom prst="rect">
            <a:avLst/>
          </a:prstGeom>
        </p:spPr>
      </p:pic>
      <p:graphicFrame>
        <p:nvGraphicFramePr>
          <p:cNvPr id="2" name="Table 1">
            <a:extLst>
              <a:ext uri="{FF2B5EF4-FFF2-40B4-BE49-F238E27FC236}">
                <a16:creationId xmlns:a16="http://schemas.microsoft.com/office/drawing/2014/main" id="{2AEAC2E1-589A-30B1-9909-A44A3249F66F}"/>
              </a:ext>
            </a:extLst>
          </p:cNvPr>
          <p:cNvGraphicFramePr>
            <a:graphicFrameLocks noGrp="1"/>
          </p:cNvGraphicFramePr>
          <p:nvPr>
            <p:extLst>
              <p:ext uri="{D42A27DB-BD31-4B8C-83A1-F6EECF244321}">
                <p14:modId xmlns:p14="http://schemas.microsoft.com/office/powerpoint/2010/main" val="3818033431"/>
              </p:ext>
            </p:extLst>
          </p:nvPr>
        </p:nvGraphicFramePr>
        <p:xfrm>
          <a:off x="2276060" y="1152938"/>
          <a:ext cx="8179905" cy="4512365"/>
        </p:xfrm>
        <a:graphic>
          <a:graphicData uri="http://schemas.openxmlformats.org/drawingml/2006/table">
            <a:tbl>
              <a:tblPr firstRow="1" firstCol="1" bandRow="1">
                <a:tableStyleId>{5C22544A-7EE6-4342-B048-85BDC9FD1C3A}</a:tableStyleId>
              </a:tblPr>
              <a:tblGrid>
                <a:gridCol w="5074704">
                  <a:extLst>
                    <a:ext uri="{9D8B030D-6E8A-4147-A177-3AD203B41FA5}">
                      <a16:colId xmlns:a16="http://schemas.microsoft.com/office/drawing/2014/main" val="3774315497"/>
                    </a:ext>
                  </a:extLst>
                </a:gridCol>
                <a:gridCol w="3105201">
                  <a:extLst>
                    <a:ext uri="{9D8B030D-6E8A-4147-A177-3AD203B41FA5}">
                      <a16:colId xmlns:a16="http://schemas.microsoft.com/office/drawing/2014/main" val="1366690741"/>
                    </a:ext>
                  </a:extLst>
                </a:gridCol>
              </a:tblGrid>
              <a:tr h="1156644">
                <a:tc>
                  <a:txBody>
                    <a:bodyPr/>
                    <a:lstStyle/>
                    <a:p>
                      <a:pPr fontAlgn="base">
                        <a:lnSpc>
                          <a:spcPct val="107000"/>
                        </a:lnSpc>
                        <a:spcAft>
                          <a:spcPts val="800"/>
                        </a:spcAft>
                      </a:pPr>
                      <a:r>
                        <a:rPr lang="en-US" sz="1400">
                          <a:effectLst/>
                        </a:rPr>
                        <a:t>Cho hai ví dụ sau:</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07000"/>
                        </a:lnSpc>
                        <a:spcAft>
                          <a:spcPts val="800"/>
                        </a:spcAft>
                      </a:pPr>
                      <a:r>
                        <a:rPr lang="en-US" sz="1400" dirty="0" err="1">
                          <a:effectLst/>
                        </a:rPr>
                        <a:t>Em</a:t>
                      </a:r>
                      <a:r>
                        <a:rPr lang="en-US" sz="1400" dirty="0">
                          <a:effectLst/>
                        </a:rPr>
                        <a:t> </a:t>
                      </a:r>
                      <a:r>
                        <a:rPr lang="en-US" sz="1400" dirty="0" err="1">
                          <a:effectLst/>
                        </a:rPr>
                        <a:t>hiểu</a:t>
                      </a:r>
                      <a:r>
                        <a:rPr lang="en-US" sz="1400" dirty="0">
                          <a:effectLst/>
                        </a:rPr>
                        <a:t> </a:t>
                      </a:r>
                      <a:r>
                        <a:rPr lang="en-US" sz="1400" dirty="0" err="1">
                          <a:effectLst/>
                        </a:rPr>
                        <a:t>nghĩa</a:t>
                      </a:r>
                      <a:r>
                        <a:rPr lang="en-US" sz="1400" dirty="0">
                          <a:effectLst/>
                        </a:rPr>
                        <a:t> </a:t>
                      </a:r>
                      <a:r>
                        <a:rPr lang="en-US" sz="1400" dirty="0" err="1">
                          <a:effectLst/>
                        </a:rPr>
                        <a:t>của</a:t>
                      </a:r>
                      <a:r>
                        <a:rPr lang="en-US" sz="1400" dirty="0">
                          <a:effectLst/>
                        </a:rPr>
                        <a:t> </a:t>
                      </a:r>
                      <a:r>
                        <a:rPr lang="en-US" sz="1400" dirty="0" err="1">
                          <a:effectLst/>
                        </a:rPr>
                        <a:t>các</a:t>
                      </a:r>
                      <a:r>
                        <a:rPr lang="en-US" sz="1400" dirty="0">
                          <a:effectLst/>
                        </a:rPr>
                        <a:t> </a:t>
                      </a:r>
                      <a:r>
                        <a:rPr lang="en-US" sz="1400" dirty="0" err="1">
                          <a:effectLst/>
                        </a:rPr>
                        <a:t>từ</a:t>
                      </a:r>
                      <a:r>
                        <a:rPr lang="en-US" sz="1400" dirty="0">
                          <a:effectLst/>
                        </a:rPr>
                        <a:t> </a:t>
                      </a:r>
                      <a:r>
                        <a:rPr lang="en-US" sz="1400" dirty="0" err="1">
                          <a:effectLst/>
                        </a:rPr>
                        <a:t>đồng</a:t>
                      </a:r>
                      <a:r>
                        <a:rPr lang="en-US" sz="1400" dirty="0">
                          <a:effectLst/>
                        </a:rPr>
                        <a:t> </a:t>
                      </a:r>
                      <a:r>
                        <a:rPr lang="en-US" sz="1400" dirty="0" err="1">
                          <a:effectLst/>
                        </a:rPr>
                        <a:t>âm</a:t>
                      </a:r>
                      <a:r>
                        <a:rPr lang="en-US" sz="1400" dirty="0">
                          <a:effectLst/>
                        </a:rPr>
                        <a:t> </a:t>
                      </a:r>
                      <a:r>
                        <a:rPr lang="en-US" sz="1400" dirty="0" err="1">
                          <a:effectLst/>
                        </a:rPr>
                        <a:t>được</a:t>
                      </a:r>
                      <a:r>
                        <a:rPr lang="en-US" sz="1400" dirty="0">
                          <a:effectLst/>
                        </a:rPr>
                        <a:t> </a:t>
                      </a:r>
                      <a:r>
                        <a:rPr lang="en-US" sz="1400" dirty="0" err="1">
                          <a:effectLst/>
                        </a:rPr>
                        <a:t>ghạch</a:t>
                      </a:r>
                      <a:r>
                        <a:rPr lang="en-US" sz="1400" dirty="0">
                          <a:effectLst/>
                        </a:rPr>
                        <a:t> </a:t>
                      </a:r>
                      <a:r>
                        <a:rPr lang="en-US" sz="1400" dirty="0" err="1">
                          <a:effectLst/>
                        </a:rPr>
                        <a:t>chân</a:t>
                      </a:r>
                      <a:r>
                        <a:rPr lang="en-US" sz="1400" dirty="0">
                          <a:effectLst/>
                        </a:rPr>
                        <a:t> </a:t>
                      </a:r>
                      <a:r>
                        <a:rPr lang="en-US" sz="1400" dirty="0" err="1">
                          <a:effectLst/>
                        </a:rPr>
                        <a:t>trong</a:t>
                      </a:r>
                      <a:r>
                        <a:rPr lang="en-US" sz="1400" dirty="0">
                          <a:effectLst/>
                        </a:rPr>
                        <a:t> </a:t>
                      </a:r>
                      <a:r>
                        <a:rPr lang="en-US" sz="1400" dirty="0" err="1">
                          <a:effectLst/>
                        </a:rPr>
                        <a:t>hai</a:t>
                      </a:r>
                      <a:r>
                        <a:rPr lang="en-US" sz="1400" dirty="0">
                          <a:effectLst/>
                        </a:rPr>
                        <a:t> </a:t>
                      </a:r>
                      <a:r>
                        <a:rPr lang="en-US" sz="1400" dirty="0" err="1">
                          <a:effectLst/>
                        </a:rPr>
                        <a:t>ví</a:t>
                      </a:r>
                      <a:r>
                        <a:rPr lang="en-US" sz="1400" dirty="0">
                          <a:effectLst/>
                        </a:rPr>
                        <a:t> </a:t>
                      </a:r>
                      <a:r>
                        <a:rPr lang="en-US" sz="1400" dirty="0" err="1">
                          <a:effectLst/>
                        </a:rPr>
                        <a:t>dụ</a:t>
                      </a:r>
                      <a:r>
                        <a:rPr lang="en-US" sz="1400" dirty="0">
                          <a:effectLst/>
                        </a:rPr>
                        <a:t> </a:t>
                      </a:r>
                      <a:r>
                        <a:rPr lang="en-US" sz="1400" dirty="0" err="1">
                          <a:effectLst/>
                        </a:rPr>
                        <a:t>trên</a:t>
                      </a:r>
                      <a:r>
                        <a:rPr lang="en-US" sz="1400" dirty="0">
                          <a:effectLst/>
                        </a:rPr>
                        <a:t> </a:t>
                      </a:r>
                      <a:r>
                        <a:rPr lang="en-US" sz="1400" dirty="0" err="1">
                          <a:effectLst/>
                        </a:rPr>
                        <a:t>như</a:t>
                      </a:r>
                      <a:r>
                        <a:rPr lang="en-US" sz="1400" dirty="0">
                          <a:effectLst/>
                        </a:rPr>
                        <a:t> </a:t>
                      </a:r>
                      <a:r>
                        <a:rPr lang="en-US" sz="1400" dirty="0" err="1">
                          <a:effectLst/>
                        </a:rPr>
                        <a:t>thế</a:t>
                      </a:r>
                      <a:r>
                        <a:rPr lang="en-US" sz="1400" dirty="0">
                          <a:effectLst/>
                        </a:rPr>
                        <a:t> </a:t>
                      </a:r>
                      <a:r>
                        <a:rPr lang="en-US" sz="1400" dirty="0" err="1">
                          <a:effectLst/>
                        </a:rPr>
                        <a:t>nào</a:t>
                      </a:r>
                      <a:r>
                        <a:rPr lang="en-US" sz="1400" dirty="0">
                          <a:effectLst/>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6411953"/>
                  </a:ext>
                </a:extLst>
              </a:tr>
              <a:tr h="3355721">
                <a:tc>
                  <a:txBody>
                    <a:bodyPr/>
                    <a:lstStyle/>
                    <a:p>
                      <a:pPr fontAlgn="base">
                        <a:lnSpc>
                          <a:spcPct val="107000"/>
                        </a:lnSpc>
                        <a:spcAft>
                          <a:spcPts val="800"/>
                        </a:spcAft>
                      </a:pPr>
                      <a:r>
                        <a:rPr lang="en-US" sz="1400" dirty="0" err="1">
                          <a:effectLst/>
                        </a:rPr>
                        <a:t>Ví</a:t>
                      </a:r>
                      <a:r>
                        <a:rPr lang="en-US" sz="1400" dirty="0">
                          <a:effectLst/>
                        </a:rPr>
                        <a:t> </a:t>
                      </a:r>
                      <a:r>
                        <a:rPr lang="en-US" sz="1400" dirty="0" err="1">
                          <a:effectLst/>
                        </a:rPr>
                        <a:t>dụ</a:t>
                      </a:r>
                      <a:r>
                        <a:rPr lang="en-US" sz="1400" dirty="0">
                          <a:effectLst/>
                        </a:rPr>
                        <a:t> 1: Con </a:t>
                      </a:r>
                      <a:r>
                        <a:rPr lang="en-US" sz="1400" dirty="0" err="1">
                          <a:effectLst/>
                        </a:rPr>
                        <a:t>kiến</a:t>
                      </a:r>
                      <a:r>
                        <a:rPr lang="en-US" sz="1400" dirty="0">
                          <a:effectLst/>
                        </a:rPr>
                        <a:t> </a:t>
                      </a:r>
                      <a:r>
                        <a:rPr lang="en-US" sz="1400" u="sng" dirty="0" err="1">
                          <a:effectLst/>
                        </a:rPr>
                        <a:t>bò</a:t>
                      </a:r>
                      <a:r>
                        <a:rPr lang="en-US" sz="1400" dirty="0">
                          <a:effectLst/>
                        </a:rPr>
                        <a:t> </a:t>
                      </a:r>
                      <a:r>
                        <a:rPr lang="en-US" sz="1400" dirty="0" err="1">
                          <a:effectLst/>
                        </a:rPr>
                        <a:t>đĩa</a:t>
                      </a:r>
                      <a:r>
                        <a:rPr lang="en-US" sz="1400" dirty="0">
                          <a:effectLst/>
                        </a:rPr>
                        <a:t> </a:t>
                      </a:r>
                      <a:r>
                        <a:rPr lang="en-US" sz="1400" dirty="0" err="1">
                          <a:effectLst/>
                        </a:rPr>
                        <a:t>thịt</a:t>
                      </a:r>
                      <a:r>
                        <a:rPr lang="en-US" sz="1400" dirty="0">
                          <a:effectLst/>
                        </a:rPr>
                        <a:t> </a:t>
                      </a:r>
                      <a:r>
                        <a:rPr lang="en-US" sz="1400" u="sng" dirty="0" err="1">
                          <a:effectLst/>
                        </a:rPr>
                        <a:t>bò</a:t>
                      </a:r>
                      <a:r>
                        <a:rPr lang="en-US" sz="1400" dirty="0">
                          <a:effectLst/>
                        </a:rPr>
                        <a:t>.</a:t>
                      </a:r>
                    </a:p>
                    <a:p>
                      <a:pPr fontAlgn="base">
                        <a:lnSpc>
                          <a:spcPct val="107000"/>
                        </a:lnSpc>
                        <a:spcAft>
                          <a:spcPts val="800"/>
                        </a:spcAft>
                      </a:pPr>
                      <a:endParaRPr lang="en-US" sz="1400" dirty="0">
                        <a:effectLst/>
                      </a:endParaRPr>
                    </a:p>
                    <a:p>
                      <a:pPr fontAlgn="base">
                        <a:lnSpc>
                          <a:spcPct val="107000"/>
                        </a:lnSpc>
                        <a:spcAft>
                          <a:spcPts val="800"/>
                        </a:spcAft>
                      </a:pPr>
                      <a:endParaRPr lang="en-US" sz="1400" dirty="0">
                        <a:effectLst/>
                      </a:endParaRPr>
                    </a:p>
                    <a:p>
                      <a:pPr fontAlgn="base">
                        <a:lnSpc>
                          <a:spcPct val="107000"/>
                        </a:lnSpc>
                        <a:spcAft>
                          <a:spcPts val="800"/>
                        </a:spcAft>
                      </a:pPr>
                      <a:endParaRPr lang="en-US" sz="1400" dirty="0">
                        <a:effectLst/>
                      </a:endParaRPr>
                    </a:p>
                    <a:p>
                      <a:pPr fontAlgn="base">
                        <a:lnSpc>
                          <a:spcPct val="107000"/>
                        </a:lnSpc>
                        <a:spcAft>
                          <a:spcPts val="800"/>
                        </a:spcAft>
                      </a:pPr>
                      <a:r>
                        <a:rPr lang="en-US" sz="1400" dirty="0" err="1">
                          <a:effectLst/>
                        </a:rPr>
                        <a:t>Ví</a:t>
                      </a:r>
                      <a:r>
                        <a:rPr lang="en-US" sz="1400" dirty="0">
                          <a:effectLst/>
                        </a:rPr>
                        <a:t> </a:t>
                      </a:r>
                      <a:r>
                        <a:rPr lang="en-US" sz="1400" dirty="0" err="1">
                          <a:effectLst/>
                        </a:rPr>
                        <a:t>dụ</a:t>
                      </a:r>
                      <a:r>
                        <a:rPr lang="en-US" sz="1400" dirty="0">
                          <a:effectLst/>
                        </a:rPr>
                        <a:t> 2: </a:t>
                      </a:r>
                      <a:r>
                        <a:rPr lang="en-US" sz="1400" u="sng" dirty="0" err="1">
                          <a:effectLst/>
                        </a:rPr>
                        <a:t>Bác</a:t>
                      </a:r>
                      <a:r>
                        <a:rPr lang="en-US" sz="1400" dirty="0">
                          <a:effectLst/>
                        </a:rPr>
                        <a:t> </a:t>
                      </a:r>
                      <a:r>
                        <a:rPr lang="en-US" sz="1400" u="sng" dirty="0" err="1">
                          <a:effectLst/>
                        </a:rPr>
                        <a:t>bác</a:t>
                      </a:r>
                      <a:r>
                        <a:rPr lang="en-US" sz="1400" dirty="0">
                          <a:effectLst/>
                        </a:rPr>
                        <a:t> </a:t>
                      </a:r>
                      <a:r>
                        <a:rPr lang="en-US" sz="1400" dirty="0" err="1">
                          <a:effectLst/>
                        </a:rPr>
                        <a:t>trứng</a:t>
                      </a:r>
                      <a:r>
                        <a:rPr lang="en-US" sz="1400" dirty="0">
                          <a:effectLst/>
                        </a:rPr>
                        <a:t>, </a:t>
                      </a:r>
                      <a:r>
                        <a:rPr lang="en-US" sz="1400" u="sng" dirty="0" err="1">
                          <a:effectLst/>
                        </a:rPr>
                        <a:t>tôi</a:t>
                      </a:r>
                      <a:r>
                        <a:rPr lang="en-US" sz="1400" dirty="0">
                          <a:effectLst/>
                        </a:rPr>
                        <a:t> </a:t>
                      </a:r>
                      <a:r>
                        <a:rPr lang="en-US" sz="1400" u="sng" dirty="0" err="1">
                          <a:effectLst/>
                        </a:rPr>
                        <a:t>tôi</a:t>
                      </a:r>
                      <a:r>
                        <a:rPr lang="en-US" sz="1400" dirty="0">
                          <a:effectLst/>
                        </a:rPr>
                        <a:t> </a:t>
                      </a:r>
                      <a:r>
                        <a:rPr lang="en-US" sz="1400" dirty="0" err="1">
                          <a:effectLst/>
                        </a:rPr>
                        <a:t>vôi</a:t>
                      </a:r>
                      <a:r>
                        <a:rPr lang="en-US" sz="1400" dirty="0">
                          <a:effectLst/>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07000"/>
                        </a:lnSpc>
                        <a:spcAft>
                          <a:spcPts val="800"/>
                        </a:spcAft>
                      </a:pPr>
                      <a:r>
                        <a:rPr lang="en-US" sz="1400" dirty="0">
                          <a:effectLst/>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5124415"/>
                  </a:ext>
                </a:extLst>
              </a:tr>
            </a:tbl>
          </a:graphicData>
        </a:graphic>
      </p:graphicFrame>
      <p:pic>
        <p:nvPicPr>
          <p:cNvPr id="3" name="Shape 120">
            <a:extLst>
              <a:ext uri="{FF2B5EF4-FFF2-40B4-BE49-F238E27FC236}">
                <a16:creationId xmlns:a16="http://schemas.microsoft.com/office/drawing/2014/main" id="{A92B1880-BAE6-E904-38F8-723954D38576}"/>
              </a:ext>
            </a:extLst>
          </p:cNvPr>
          <p:cNvPicPr/>
          <p:nvPr/>
        </p:nvPicPr>
        <p:blipFill>
          <a:blip r:embed="rId7"/>
          <a:stretch/>
        </p:blipFill>
        <p:spPr>
          <a:xfrm>
            <a:off x="2560984" y="2562077"/>
            <a:ext cx="2975111" cy="934277"/>
          </a:xfrm>
          <a:prstGeom prst="rect">
            <a:avLst/>
          </a:prstGeom>
        </p:spPr>
      </p:pic>
      <p:pic>
        <p:nvPicPr>
          <p:cNvPr id="4" name="Shape 122">
            <a:extLst>
              <a:ext uri="{FF2B5EF4-FFF2-40B4-BE49-F238E27FC236}">
                <a16:creationId xmlns:a16="http://schemas.microsoft.com/office/drawing/2014/main" id="{A010DE92-A9D5-DF43-3EB2-3A866BDB0687}"/>
              </a:ext>
            </a:extLst>
          </p:cNvPr>
          <p:cNvPicPr/>
          <p:nvPr/>
        </p:nvPicPr>
        <p:blipFill>
          <a:blip r:embed="rId8"/>
          <a:stretch/>
        </p:blipFill>
        <p:spPr>
          <a:xfrm flipH="1">
            <a:off x="2723492" y="4010950"/>
            <a:ext cx="1704355" cy="1415308"/>
          </a:xfrm>
          <a:prstGeom prst="rect">
            <a:avLst/>
          </a:prstGeom>
        </p:spPr>
      </p:pic>
      <p:pic>
        <p:nvPicPr>
          <p:cNvPr id="5" name="Shape 124">
            <a:extLst>
              <a:ext uri="{FF2B5EF4-FFF2-40B4-BE49-F238E27FC236}">
                <a16:creationId xmlns:a16="http://schemas.microsoft.com/office/drawing/2014/main" id="{CB02D4CA-6248-789B-F7B4-6AA7FED64852}"/>
              </a:ext>
            </a:extLst>
          </p:cNvPr>
          <p:cNvPicPr/>
          <p:nvPr/>
        </p:nvPicPr>
        <p:blipFill>
          <a:blip r:embed="rId9"/>
          <a:stretch/>
        </p:blipFill>
        <p:spPr>
          <a:xfrm>
            <a:off x="4808035" y="4010950"/>
            <a:ext cx="1739348" cy="1415308"/>
          </a:xfrm>
          <a:prstGeom prst="rect">
            <a:avLst/>
          </a:prstGeom>
        </p:spPr>
      </p:pic>
    </p:spTree>
    <p:extLst>
      <p:ext uri="{BB962C8B-B14F-4D97-AF65-F5344CB8AC3E}">
        <p14:creationId xmlns:p14="http://schemas.microsoft.com/office/powerpoint/2010/main" val="308034781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214938" y="3533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5214938" y="3533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3"/>
          <p:cNvSpPr>
            <a:spLocks noChangeArrowheads="1"/>
          </p:cNvSpPr>
          <p:nvPr/>
        </p:nvSpPr>
        <p:spPr bwMode="auto">
          <a:xfrm>
            <a:off x="5048250" y="1600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2" name="Table 1">
            <a:extLst>
              <a:ext uri="{FF2B5EF4-FFF2-40B4-BE49-F238E27FC236}">
                <a16:creationId xmlns:a16="http://schemas.microsoft.com/office/drawing/2014/main" id="{398E8F7B-941B-A64E-ABA7-76549D8A77C1}"/>
              </a:ext>
            </a:extLst>
          </p:cNvPr>
          <p:cNvGraphicFramePr>
            <a:graphicFrameLocks noGrp="1"/>
          </p:cNvGraphicFramePr>
          <p:nvPr>
            <p:extLst>
              <p:ext uri="{D42A27DB-BD31-4B8C-83A1-F6EECF244321}">
                <p14:modId xmlns:p14="http://schemas.microsoft.com/office/powerpoint/2010/main" val="1182159433"/>
              </p:ext>
            </p:extLst>
          </p:nvPr>
        </p:nvGraphicFramePr>
        <p:xfrm>
          <a:off x="526773" y="675861"/>
          <a:ext cx="11171584" cy="5804451"/>
        </p:xfrm>
        <a:graphic>
          <a:graphicData uri="http://schemas.openxmlformats.org/drawingml/2006/table">
            <a:tbl>
              <a:tblPr firstRow="1" firstCol="1" bandRow="1">
                <a:tableStyleId>{5C22544A-7EE6-4342-B048-85BDC9FD1C3A}</a:tableStyleId>
              </a:tblPr>
              <a:tblGrid>
                <a:gridCol w="5585792">
                  <a:extLst>
                    <a:ext uri="{9D8B030D-6E8A-4147-A177-3AD203B41FA5}">
                      <a16:colId xmlns:a16="http://schemas.microsoft.com/office/drawing/2014/main" val="3728065272"/>
                    </a:ext>
                  </a:extLst>
                </a:gridCol>
                <a:gridCol w="5585792">
                  <a:extLst>
                    <a:ext uri="{9D8B030D-6E8A-4147-A177-3AD203B41FA5}">
                      <a16:colId xmlns:a16="http://schemas.microsoft.com/office/drawing/2014/main" val="2686846908"/>
                    </a:ext>
                  </a:extLst>
                </a:gridCol>
              </a:tblGrid>
              <a:tr h="839472">
                <a:tc>
                  <a:txBody>
                    <a:bodyPr/>
                    <a:lstStyle/>
                    <a:p>
                      <a:pPr fontAlgn="base">
                        <a:lnSpc>
                          <a:spcPct val="107000"/>
                        </a:lnSpc>
                        <a:spcAft>
                          <a:spcPts val="800"/>
                        </a:spcAft>
                      </a:pPr>
                      <a:r>
                        <a:rPr lang="en-US" sz="1800">
                          <a:effectLst/>
                          <a:latin typeface="Arial" panose="020B0604020202020204" pitchFamily="34" charset="0"/>
                          <a:cs typeface="Arial" panose="020B0604020202020204" pitchFamily="34" charset="0"/>
                        </a:rPr>
                        <a:t>Cho hai ví dụ sau:</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9469" marR="59469" marT="0" marB="0"/>
                </a:tc>
                <a:tc>
                  <a:txBody>
                    <a:bodyPr/>
                    <a:lstStyle/>
                    <a:p>
                      <a:pPr fontAlgn="base">
                        <a:lnSpc>
                          <a:spcPct val="107000"/>
                        </a:lnSpc>
                        <a:spcAft>
                          <a:spcPts val="800"/>
                        </a:spcAft>
                      </a:pPr>
                      <a:r>
                        <a:rPr lang="en-US" sz="1800" dirty="0" err="1">
                          <a:effectLst/>
                          <a:latin typeface="Arial" panose="020B0604020202020204" pitchFamily="34" charset="0"/>
                          <a:cs typeface="Arial" panose="020B0604020202020204" pitchFamily="34" charset="0"/>
                        </a:rPr>
                        <a:t>Em</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hiểu</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nghĩa</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của</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các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từ</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đồng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âm</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được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ghạch</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chân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trong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hai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ví</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dụ</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trên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như</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thế</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nào</a:t>
                      </a:r>
                      <a:r>
                        <a:rPr lang="en-US" sz="1800" dirty="0">
                          <a:effectLst/>
                          <a:latin typeface="Arial" panose="020B060402020202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9469" marR="59469" marT="0" marB="0"/>
                </a:tc>
                <a:extLst>
                  <a:ext uri="{0D108BD9-81ED-4DB2-BD59-A6C34878D82A}">
                    <a16:rowId xmlns:a16="http://schemas.microsoft.com/office/drawing/2014/main" val="2637596817"/>
                  </a:ext>
                </a:extLst>
              </a:tr>
              <a:tr h="4964979">
                <a:tc>
                  <a:txBody>
                    <a:bodyPr/>
                    <a:lstStyle/>
                    <a:p>
                      <a:pPr fontAlgn="base">
                        <a:lnSpc>
                          <a:spcPct val="107000"/>
                        </a:lnSpc>
                        <a:spcAft>
                          <a:spcPts val="800"/>
                        </a:spcAft>
                      </a:pPr>
                      <a:r>
                        <a:rPr lang="en-US" sz="1800" dirty="0" err="1">
                          <a:effectLst/>
                          <a:latin typeface="Arial" panose="020B0604020202020204" pitchFamily="34" charset="0"/>
                          <a:cs typeface="Arial" panose="020B0604020202020204" pitchFamily="34" charset="0"/>
                        </a:rPr>
                        <a:t>Ví</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dụ</a:t>
                      </a:r>
                      <a:r>
                        <a:rPr lang="en-US" sz="1800" dirty="0">
                          <a:effectLst/>
                          <a:latin typeface="Arial" panose="020B0604020202020204" pitchFamily="34" charset="0"/>
                          <a:cs typeface="Arial" panose="020B0604020202020204" pitchFamily="34" charset="0"/>
                        </a:rPr>
                        <a:t> 1: Con </a:t>
                      </a:r>
                      <a:r>
                        <a:rPr lang="en-US" sz="1800" dirty="0" err="1">
                          <a:effectLst/>
                          <a:latin typeface="Arial" panose="020B0604020202020204" pitchFamily="34" charset="0"/>
                          <a:cs typeface="Arial" panose="020B0604020202020204" pitchFamily="34" charset="0"/>
                        </a:rPr>
                        <a:t>kiến</a:t>
                      </a:r>
                      <a:r>
                        <a:rPr lang="en-US" sz="1800" dirty="0">
                          <a:effectLst/>
                          <a:latin typeface="Arial" panose="020B0604020202020204" pitchFamily="34" charset="0"/>
                          <a:cs typeface="Arial" panose="020B0604020202020204" pitchFamily="34" charset="0"/>
                        </a:rPr>
                        <a:t> </a:t>
                      </a:r>
                      <a:r>
                        <a:rPr lang="en-US" sz="1800" u="sng" dirty="0" err="1">
                          <a:effectLst/>
                          <a:latin typeface="Arial" panose="020B0604020202020204" pitchFamily="34" charset="0"/>
                          <a:cs typeface="Arial" panose="020B0604020202020204" pitchFamily="34" charset="0"/>
                        </a:rPr>
                        <a:t>bò</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đĩa</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thịt</a:t>
                      </a:r>
                      <a:r>
                        <a:rPr lang="en-US" sz="1800" dirty="0">
                          <a:effectLst/>
                          <a:latin typeface="Arial" panose="020B0604020202020204" pitchFamily="34" charset="0"/>
                          <a:cs typeface="Arial" panose="020B0604020202020204" pitchFamily="34" charset="0"/>
                        </a:rPr>
                        <a:t> </a:t>
                      </a:r>
                      <a:r>
                        <a:rPr lang="en-US" sz="1800" u="sng" dirty="0" err="1">
                          <a:effectLst/>
                          <a:latin typeface="Arial" panose="020B0604020202020204" pitchFamily="34" charset="0"/>
                          <a:cs typeface="Arial" panose="020B0604020202020204" pitchFamily="34" charset="0"/>
                        </a:rPr>
                        <a:t>bò</a:t>
                      </a:r>
                      <a:r>
                        <a:rPr lang="en-US" sz="1800" dirty="0">
                          <a:effectLst/>
                          <a:latin typeface="Arial" panose="020B0604020202020204" pitchFamily="34" charset="0"/>
                          <a:cs typeface="Arial" panose="020B0604020202020204" pitchFamily="34" charset="0"/>
                        </a:rPr>
                        <a:t>.</a:t>
                      </a:r>
                    </a:p>
                    <a:p>
                      <a:pPr fontAlgn="base">
                        <a:lnSpc>
                          <a:spcPct val="107000"/>
                        </a:lnSpc>
                        <a:spcAft>
                          <a:spcPts val="800"/>
                        </a:spcAft>
                      </a:pPr>
                      <a:endParaRPr lang="en-US" sz="1800" dirty="0">
                        <a:effectLst/>
                        <a:latin typeface="Arial" panose="020B0604020202020204" pitchFamily="34" charset="0"/>
                        <a:cs typeface="Arial" panose="020B0604020202020204" pitchFamily="34" charset="0"/>
                      </a:endParaRPr>
                    </a:p>
                    <a:p>
                      <a:pPr fontAlgn="base">
                        <a:lnSpc>
                          <a:spcPct val="107000"/>
                        </a:lnSpc>
                        <a:spcAft>
                          <a:spcPts val="800"/>
                        </a:spcAft>
                      </a:pPr>
                      <a:endParaRPr lang="en-US" sz="1800" dirty="0">
                        <a:effectLst/>
                        <a:latin typeface="Arial" panose="020B0604020202020204" pitchFamily="34" charset="0"/>
                        <a:cs typeface="Arial" panose="020B0604020202020204" pitchFamily="34" charset="0"/>
                      </a:endParaRPr>
                    </a:p>
                    <a:p>
                      <a:pPr fontAlgn="base">
                        <a:lnSpc>
                          <a:spcPct val="107000"/>
                        </a:lnSpc>
                        <a:spcAft>
                          <a:spcPts val="800"/>
                        </a:spcAft>
                      </a:pPr>
                      <a:endParaRPr lang="en-US" sz="1800" dirty="0">
                        <a:effectLst/>
                        <a:latin typeface="Arial" panose="020B0604020202020204" pitchFamily="34" charset="0"/>
                        <a:cs typeface="Arial" panose="020B0604020202020204" pitchFamily="34" charset="0"/>
                      </a:endParaRPr>
                    </a:p>
                    <a:p>
                      <a:pPr fontAlgn="base">
                        <a:lnSpc>
                          <a:spcPct val="107000"/>
                        </a:lnSpc>
                        <a:spcAft>
                          <a:spcPts val="800"/>
                        </a:spcAft>
                      </a:pPr>
                      <a:r>
                        <a:rPr lang="en-US" sz="1800" dirty="0" err="1">
                          <a:effectLst/>
                          <a:latin typeface="Arial" panose="020B0604020202020204" pitchFamily="34" charset="0"/>
                          <a:cs typeface="Arial" panose="020B0604020202020204" pitchFamily="34" charset="0"/>
                        </a:rPr>
                        <a:t>Ví</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dụ</a:t>
                      </a:r>
                      <a:r>
                        <a:rPr lang="en-US" sz="1800" dirty="0">
                          <a:effectLst/>
                          <a:latin typeface="Arial" panose="020B0604020202020204" pitchFamily="34" charset="0"/>
                          <a:cs typeface="Arial" panose="020B0604020202020204" pitchFamily="34" charset="0"/>
                        </a:rPr>
                        <a:t> 2: </a:t>
                      </a:r>
                      <a:r>
                        <a:rPr lang="en-US" sz="1800" u="sng" dirty="0" err="1">
                          <a:effectLst/>
                          <a:latin typeface="Arial" panose="020B0604020202020204" pitchFamily="34" charset="0"/>
                          <a:cs typeface="Arial" panose="020B0604020202020204" pitchFamily="34" charset="0"/>
                        </a:rPr>
                        <a:t>Bác</a:t>
                      </a:r>
                      <a:r>
                        <a:rPr lang="en-US" sz="1800" dirty="0">
                          <a:effectLst/>
                          <a:latin typeface="Arial" panose="020B0604020202020204" pitchFamily="34" charset="0"/>
                          <a:cs typeface="Arial" panose="020B0604020202020204" pitchFamily="34" charset="0"/>
                        </a:rPr>
                        <a:t> </a:t>
                      </a:r>
                      <a:r>
                        <a:rPr lang="en-US" sz="1800" u="sng" dirty="0" err="1">
                          <a:effectLst/>
                          <a:latin typeface="Arial" panose="020B0604020202020204" pitchFamily="34" charset="0"/>
                          <a:cs typeface="Arial" panose="020B0604020202020204" pitchFamily="34" charset="0"/>
                        </a:rPr>
                        <a:t>bác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trứng</a:t>
                      </a:r>
                      <a:r>
                        <a:rPr lang="en-US" sz="1800" dirty="0">
                          <a:effectLst/>
                          <a:latin typeface="Arial" panose="020B0604020202020204" pitchFamily="34" charset="0"/>
                          <a:cs typeface="Arial" panose="020B0604020202020204" pitchFamily="34" charset="0"/>
                        </a:rPr>
                        <a:t>, </a:t>
                      </a:r>
                      <a:r>
                        <a:rPr lang="en-US" sz="1800" u="sng" dirty="0" err="1">
                          <a:effectLst/>
                          <a:latin typeface="Arial" panose="020B0604020202020204" pitchFamily="34" charset="0"/>
                          <a:cs typeface="Arial" panose="020B0604020202020204" pitchFamily="34" charset="0"/>
                        </a:rPr>
                        <a:t>tôi</a:t>
                      </a:r>
                      <a:r>
                        <a:rPr lang="en-US" sz="1800" dirty="0">
                          <a:effectLst/>
                          <a:latin typeface="Arial" panose="020B0604020202020204" pitchFamily="34" charset="0"/>
                          <a:cs typeface="Arial" panose="020B0604020202020204" pitchFamily="34" charset="0"/>
                        </a:rPr>
                        <a:t> </a:t>
                      </a:r>
                      <a:r>
                        <a:rPr lang="en-US" sz="1800" u="sng" dirty="0" err="1">
                          <a:effectLst/>
                          <a:latin typeface="Arial" panose="020B0604020202020204" pitchFamily="34" charset="0"/>
                          <a:cs typeface="Arial" panose="020B0604020202020204" pitchFamily="34" charset="0"/>
                        </a:rPr>
                        <a:t>tôi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vôi</a:t>
                      </a:r>
                      <a:r>
                        <a:rPr lang="en-US" sz="1800" dirty="0">
                          <a:effectLst/>
                          <a:latin typeface="Arial" panose="020B060402020202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9469" marR="59469" marT="0" marB="0"/>
                </a:tc>
                <a:tc>
                  <a:txBody>
                    <a:bodyPr/>
                    <a:lstStyle/>
                    <a:p>
                      <a:pPr algn="just">
                        <a:lnSpc>
                          <a:spcPct val="107000"/>
                        </a:lnSpc>
                        <a:spcAft>
                          <a:spcPts val="800"/>
                        </a:spcAft>
                      </a:pPr>
                      <a:r>
                        <a:rPr lang="vi-VN" sz="1800" dirty="0">
                          <a:effectLst/>
                          <a:latin typeface="Arial" panose="020B0604020202020204" pitchFamily="34" charset="0"/>
                          <a:cs typeface="Arial" panose="020B0604020202020204" pitchFamily="34" charset="0"/>
                        </a:rPr>
                        <a:t>Từ bò(1) là động từ, chỉ hoạt động di chuyển từ vị trí này sang vị trí khác.</a:t>
                      </a:r>
                      <a:endParaRPr lang="en-US" sz="1800" dirty="0">
                        <a:effectLst/>
                        <a:latin typeface="Arial" panose="020B0604020202020204" pitchFamily="34" charset="0"/>
                        <a:cs typeface="Arial" panose="020B0604020202020204" pitchFamily="34" charset="0"/>
                      </a:endParaRPr>
                    </a:p>
                    <a:p>
                      <a:pPr algn="just">
                        <a:lnSpc>
                          <a:spcPct val="107000"/>
                        </a:lnSpc>
                        <a:spcAft>
                          <a:spcPts val="800"/>
                        </a:spcAft>
                      </a:pPr>
                      <a:r>
                        <a:rPr lang="vi-VN" sz="1800" dirty="0">
                          <a:effectLst/>
                          <a:latin typeface="Arial" panose="020B0604020202020204" pitchFamily="34" charset="0"/>
                          <a:cs typeface="Arial" panose="020B0604020202020204" pitchFamily="34" charset="0"/>
                        </a:rPr>
                        <a:t>Từ bò(2) là danh từ chỉ một loại thực phẩm.</a:t>
                      </a:r>
                      <a:endParaRPr lang="en-US" sz="1800" dirty="0">
                        <a:effectLst/>
                        <a:latin typeface="Arial" panose="020B0604020202020204" pitchFamily="34" charset="0"/>
                        <a:cs typeface="Arial" panose="020B0604020202020204" pitchFamily="34" charset="0"/>
                      </a:endParaRPr>
                    </a:p>
                    <a:p>
                      <a:pPr algn="just">
                        <a:lnSpc>
                          <a:spcPct val="107000"/>
                        </a:lnSpc>
                        <a:spcAft>
                          <a:spcPts val="800"/>
                        </a:spcAft>
                      </a:pPr>
                      <a:r>
                        <a:rPr lang="vi-VN" sz="1800" dirty="0">
                          <a:effectLst/>
                          <a:latin typeface="Arial" panose="020B0604020202020204" pitchFamily="34" charset="0"/>
                          <a:cs typeface="Arial" panose="020B0604020202020204" pitchFamily="34" charset="0"/>
                        </a:rPr>
                        <a:t>Bác(1) bác(2) trứng, tôi(1) tôi(2) vôi. Từ bác(1) là một từ dùng để xưng hô.</a:t>
                      </a:r>
                      <a:endParaRPr lang="en-US" sz="1800" dirty="0">
                        <a:effectLst/>
                        <a:latin typeface="Arial" panose="020B0604020202020204" pitchFamily="34" charset="0"/>
                        <a:cs typeface="Arial" panose="020B0604020202020204" pitchFamily="34" charset="0"/>
                      </a:endParaRPr>
                    </a:p>
                    <a:p>
                      <a:pPr algn="just">
                        <a:lnSpc>
                          <a:spcPct val="107000"/>
                        </a:lnSpc>
                        <a:spcAft>
                          <a:spcPts val="800"/>
                        </a:spcAft>
                      </a:pPr>
                      <a:r>
                        <a:rPr lang="vi-VN" sz="1800" dirty="0">
                          <a:effectLst/>
                          <a:latin typeface="Arial" panose="020B0604020202020204" pitchFamily="34" charset="0"/>
                          <a:cs typeface="Arial" panose="020B0604020202020204" pitchFamily="34" charset="0"/>
                        </a:rPr>
                        <a:t>Từ bác(2) là động từ, chỉ hành động làm trứng chín bằng cách đun nhỏ lửa và quấy cho đến khi sền sệt.</a:t>
                      </a:r>
                      <a:endParaRPr lang="en-US" sz="1800" dirty="0">
                        <a:effectLst/>
                        <a:latin typeface="Arial" panose="020B0604020202020204" pitchFamily="34" charset="0"/>
                        <a:cs typeface="Arial" panose="020B0604020202020204" pitchFamily="34" charset="0"/>
                      </a:endParaRPr>
                    </a:p>
                    <a:p>
                      <a:pPr algn="just">
                        <a:lnSpc>
                          <a:spcPct val="107000"/>
                        </a:lnSpc>
                        <a:spcAft>
                          <a:spcPts val="800"/>
                        </a:spcAft>
                      </a:pPr>
                      <a:r>
                        <a:rPr lang="vi-VN" sz="1800" dirty="0">
                          <a:effectLst/>
                          <a:latin typeface="Arial" panose="020B0604020202020204" pitchFamily="34" charset="0"/>
                          <a:cs typeface="Arial" panose="020B0604020202020204" pitchFamily="34" charset="0"/>
                        </a:rPr>
                        <a:t>Từ tôi(1) là từ cá nhân dùng để tự xưng với người ngang hàng.</a:t>
                      </a:r>
                      <a:endParaRPr lang="en-US" sz="1800" dirty="0">
                        <a:effectLst/>
                        <a:latin typeface="Arial" panose="020B0604020202020204" pitchFamily="34" charset="0"/>
                        <a:cs typeface="Arial" panose="020B0604020202020204" pitchFamily="34" charset="0"/>
                      </a:endParaRPr>
                    </a:p>
                    <a:p>
                      <a:pPr algn="just">
                        <a:lnSpc>
                          <a:spcPct val="107000"/>
                        </a:lnSpc>
                        <a:spcAft>
                          <a:spcPts val="800"/>
                        </a:spcAft>
                      </a:pPr>
                      <a:r>
                        <a:rPr lang="vi-VN" sz="1800" dirty="0">
                          <a:effectLst/>
                          <a:latin typeface="Arial" panose="020B0604020202020204" pitchFamily="34" charset="0"/>
                          <a:cs typeface="Arial" panose="020B0604020202020204" pitchFamily="34" charset="0"/>
                        </a:rPr>
                        <a:t>Từ tôi(2) là động từ, chỉ hành động đổ nước vào làm cho tan vôi sống. </a:t>
                      </a:r>
                      <a:endParaRPr lang="en-US" sz="1800" dirty="0">
                        <a:effectLst/>
                        <a:latin typeface="Arial" panose="020B0604020202020204" pitchFamily="34" charset="0"/>
                        <a:cs typeface="Arial" panose="020B0604020202020204" pitchFamily="34" charset="0"/>
                      </a:endParaRPr>
                    </a:p>
                    <a:p>
                      <a:pPr algn="just">
                        <a:lnSpc>
                          <a:spcPct val="107000"/>
                        </a:lnSpc>
                        <a:spcAft>
                          <a:spcPts val="800"/>
                        </a:spcAft>
                      </a:pPr>
                      <a:r>
                        <a:rPr lang="vi-VN" sz="1800" dirty="0">
                          <a:effectLst/>
                          <a:latin typeface="Arial" panose="020B0604020202020204" pitchFamily="34" charset="0"/>
                          <a:cs typeface="Arial" panose="020B0604020202020204" pitchFamily="34" charset="0"/>
                        </a:rPr>
                        <a:t>=&gt; Các trường hợp trên là ví dụ của biện pháp tu từ chơi chữ.</a:t>
                      </a:r>
                      <a:endParaRPr lang="en-US" sz="1800" dirty="0">
                        <a:effectLst/>
                        <a:latin typeface="Arial" panose="020B0604020202020204" pitchFamily="34" charset="0"/>
                        <a:cs typeface="Arial" panose="020B0604020202020204" pitchFamily="34" charset="0"/>
                      </a:endParaRPr>
                    </a:p>
                    <a:p>
                      <a:pPr fontAlgn="base">
                        <a:lnSpc>
                          <a:spcPct val="107000"/>
                        </a:lnSpc>
                        <a:spcAft>
                          <a:spcPts val="800"/>
                        </a:spcAft>
                      </a:pPr>
                      <a:r>
                        <a:rPr lang="en-US" sz="18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9469" marR="59469" marT="0" marB="0"/>
                </a:tc>
                <a:extLst>
                  <a:ext uri="{0D108BD9-81ED-4DB2-BD59-A6C34878D82A}">
                    <a16:rowId xmlns:a16="http://schemas.microsoft.com/office/drawing/2014/main" val="3489254040"/>
                  </a:ext>
                </a:extLst>
              </a:tr>
            </a:tbl>
          </a:graphicData>
        </a:graphic>
      </p:graphicFrame>
      <p:pic>
        <p:nvPicPr>
          <p:cNvPr id="3" name="Shape 120">
            <a:extLst>
              <a:ext uri="{FF2B5EF4-FFF2-40B4-BE49-F238E27FC236}">
                <a16:creationId xmlns:a16="http://schemas.microsoft.com/office/drawing/2014/main" id="{6FE724CE-7913-B146-F8E1-A6F5CA2ABEA2}"/>
              </a:ext>
            </a:extLst>
          </p:cNvPr>
          <p:cNvPicPr/>
          <p:nvPr/>
        </p:nvPicPr>
        <p:blipFill>
          <a:blip r:embed="rId2"/>
          <a:stretch/>
        </p:blipFill>
        <p:spPr>
          <a:xfrm>
            <a:off x="841512" y="1916034"/>
            <a:ext cx="2975111" cy="934277"/>
          </a:xfrm>
          <a:prstGeom prst="rect">
            <a:avLst/>
          </a:prstGeom>
        </p:spPr>
      </p:pic>
      <p:pic>
        <p:nvPicPr>
          <p:cNvPr id="5" name="Shape 122">
            <a:extLst>
              <a:ext uri="{FF2B5EF4-FFF2-40B4-BE49-F238E27FC236}">
                <a16:creationId xmlns:a16="http://schemas.microsoft.com/office/drawing/2014/main" id="{0190DFC7-0589-BD69-4328-43300173AB5B}"/>
              </a:ext>
            </a:extLst>
          </p:cNvPr>
          <p:cNvPicPr/>
          <p:nvPr/>
        </p:nvPicPr>
        <p:blipFill>
          <a:blip r:embed="rId3"/>
          <a:stretch/>
        </p:blipFill>
        <p:spPr>
          <a:xfrm flipH="1">
            <a:off x="715788" y="3533775"/>
            <a:ext cx="1704355" cy="1415308"/>
          </a:xfrm>
          <a:prstGeom prst="rect">
            <a:avLst/>
          </a:prstGeom>
        </p:spPr>
      </p:pic>
      <p:pic>
        <p:nvPicPr>
          <p:cNvPr id="8" name="Shape 124">
            <a:extLst>
              <a:ext uri="{FF2B5EF4-FFF2-40B4-BE49-F238E27FC236}">
                <a16:creationId xmlns:a16="http://schemas.microsoft.com/office/drawing/2014/main" id="{95A977BD-25FD-05FE-8221-6D3FB314B2A8}"/>
              </a:ext>
            </a:extLst>
          </p:cNvPr>
          <p:cNvPicPr/>
          <p:nvPr/>
        </p:nvPicPr>
        <p:blipFill>
          <a:blip r:embed="rId4"/>
          <a:stretch/>
        </p:blipFill>
        <p:spPr>
          <a:xfrm>
            <a:off x="3138261" y="3578086"/>
            <a:ext cx="1739348" cy="1415308"/>
          </a:xfrm>
          <a:prstGeom prst="rect">
            <a:avLst/>
          </a:prstGeom>
        </p:spPr>
      </p:pic>
    </p:spTree>
    <p:extLst>
      <p:ext uri="{BB962C8B-B14F-4D97-AF65-F5344CB8AC3E}">
        <p14:creationId xmlns:p14="http://schemas.microsoft.com/office/powerpoint/2010/main" val="11583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2"/>
          <p:cNvSpPr txBox="1"/>
          <p:nvPr/>
        </p:nvSpPr>
        <p:spPr>
          <a:xfrm>
            <a:off x="4953297" y="1905353"/>
            <a:ext cx="5637332" cy="1934832"/>
          </a:xfrm>
          <a:prstGeom prst="rect">
            <a:avLst/>
          </a:prstGeom>
          <a:noFill/>
        </p:spPr>
        <p:txBody>
          <a:bodyPr wrap="square" lIns="87738" tIns="43869" rIns="87738" bIns="43869"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dirty="0">
                <a:solidFill>
                  <a:srgbClr val="C00000"/>
                </a:solidFill>
                <a:latin typeface="Times New Roman" panose="02020603050405020304" pitchFamily="18" charset="0"/>
                <a:ea typeface="字魂27号-布丁体" pitchFamily="2" charset="-122"/>
                <a:cs typeface="Times New Roman" panose="02020603050405020304" pitchFamily="18" charset="0"/>
              </a:rPr>
              <a:t>HÌNH THÀNH KIẾN THỨC</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197926169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1145DE-E8E7-11A9-1A73-94B67852C611}"/>
              </a:ext>
            </a:extLst>
          </p:cNvPr>
          <p:cNvSpPr txBox="1"/>
          <p:nvPr/>
        </p:nvSpPr>
        <p:spPr>
          <a:xfrm>
            <a:off x="4907445" y="2278093"/>
            <a:ext cx="6097656" cy="1725344"/>
          </a:xfrm>
          <a:prstGeom prst="rect">
            <a:avLst/>
          </a:prstGeom>
          <a:noFill/>
        </p:spPr>
        <p:txBody>
          <a:bodyPr wrap="square">
            <a:spAutoFit/>
          </a:bodyPr>
          <a:lstStyle/>
          <a:p>
            <a:pPr marL="342900" lvl="0" indent="-342900" algn="just">
              <a:lnSpc>
                <a:spcPct val="120000"/>
              </a:lnSpc>
              <a:buClr>
                <a:srgbClr val="231F20"/>
              </a:buClr>
              <a:buSzPts val="1200"/>
              <a:buFont typeface="Symbol" panose="05050102010706020507" pitchFamily="18" charset="2"/>
              <a:buChar char="-"/>
              <a:tabLst>
                <a:tab pos="143510" algn="l"/>
              </a:tabLst>
            </a:pP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Tri </a:t>
            </a:r>
            <a:r>
              <a:rPr lang="en-US" sz="1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1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SGK (tr. 40);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khung</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1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1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1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1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SGK (tr. 44 - 45)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34261606"/>
      </p:ext>
    </p:extLst>
  </p:cSld>
  <p:clrMapOvr>
    <a:masterClrMapping/>
  </p:clrMapOvr>
  <p:transition spd="slow" advTm="2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8E9F3DF-EB6D-432A-8CDC-715245A77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668" y="798758"/>
            <a:ext cx="5306807" cy="5306960"/>
          </a:xfrm>
          <a:prstGeom prst="rect">
            <a:avLst/>
          </a:prstGeom>
        </p:spPr>
      </p:pic>
      <p:sp>
        <p:nvSpPr>
          <p:cNvPr id="3" name="文本框 2">
            <a:extLst>
              <a:ext uri="{FF2B5EF4-FFF2-40B4-BE49-F238E27FC236}">
                <a16:creationId xmlns:a16="http://schemas.microsoft.com/office/drawing/2014/main" id="{F9750769-AA46-4F96-9BC5-A31C767FD859}"/>
              </a:ext>
            </a:extLst>
          </p:cNvPr>
          <p:cNvSpPr txBox="1"/>
          <p:nvPr/>
        </p:nvSpPr>
        <p:spPr>
          <a:xfrm>
            <a:off x="3334870" y="366271"/>
            <a:ext cx="7530354" cy="584747"/>
          </a:xfrm>
          <a:prstGeom prst="rect">
            <a:avLst/>
          </a:prstGeom>
          <a:noFill/>
        </p:spPr>
        <p:txBody>
          <a:bodyPr wrap="square" lIns="91413" tIns="45706" rIns="91413" bIns="45706" rtlCol="0">
            <a:spAutoFit/>
          </a:bodyPr>
          <a:lstStyle/>
          <a:p>
            <a:pPr algn="ctr" defTabSz="457154">
              <a:defRPr/>
            </a:pPr>
            <a:r>
              <a:rPr lang="en-US" altLang="zh-CN" sz="3200" b="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I. </a:t>
            </a:r>
            <a:r>
              <a:rPr lang="vi-VN" sz="3200" b="1">
                <a:solidFill>
                  <a:srgbClr val="C00000"/>
                </a:solidFill>
                <a:latin typeface="Times New Roman" pitchFamily="18" charset="0"/>
                <a:cs typeface="Times New Roman" pitchFamily="18" charset="0"/>
              </a:rPr>
              <a:t>BIỆN PHÁP TU TỪ CHƠI CHỮ</a:t>
            </a:r>
            <a:endParaRPr lang="zh-CN" altLang="en-US" sz="3200" b="1" dirty="0">
              <a:solidFill>
                <a:srgbClr val="C00000"/>
              </a:solidFill>
              <a:latin typeface="Times New Roman" pitchFamily="18" charset="0"/>
              <a:cs typeface="Times New Roman" pitchFamily="18" charset="0"/>
            </a:endParaRPr>
          </a:p>
        </p:txBody>
      </p:sp>
      <p:sp>
        <p:nvSpPr>
          <p:cNvPr id="4" name="矩形 5">
            <a:extLst>
              <a:ext uri="{FF2B5EF4-FFF2-40B4-BE49-F238E27FC236}">
                <a16:creationId xmlns:a16="http://schemas.microsoft.com/office/drawing/2014/main" id="{F6EF0AC3-1C40-4997-A188-003CC7B6B6FF}"/>
              </a:ext>
            </a:extLst>
          </p:cNvPr>
          <p:cNvSpPr/>
          <p:nvPr/>
        </p:nvSpPr>
        <p:spPr>
          <a:xfrm>
            <a:off x="6400720" y="3622873"/>
            <a:ext cx="2923605" cy="175065"/>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defTabSz="457154">
              <a:defRPr/>
            </a:pPr>
            <a:endParaRPr lang="zh-CN" altLang="en-US" dirty="0">
              <a:solidFill>
                <a:prstClr val="black">
                  <a:lumMod val="65000"/>
                  <a:lumOff val="35000"/>
                </a:prstClr>
              </a:solidFill>
              <a:latin typeface="字魂36号-正文宋楷" panose="02000000000000000000" pitchFamily="2" charset="-122"/>
              <a:ea typeface="字魂36号-正文宋楷" panose="02000000000000000000" pitchFamily="2" charset="-122"/>
            </a:endParaRPr>
          </a:p>
        </p:txBody>
      </p:sp>
      <p:sp>
        <p:nvSpPr>
          <p:cNvPr id="5" name="文本框 2">
            <a:extLst>
              <a:ext uri="{FF2B5EF4-FFF2-40B4-BE49-F238E27FC236}">
                <a16:creationId xmlns:a16="http://schemas.microsoft.com/office/drawing/2014/main" id="{F9750769-AA46-4F96-9BC5-A31C767FD859}"/>
              </a:ext>
            </a:extLst>
          </p:cNvPr>
          <p:cNvSpPr txBox="1"/>
          <p:nvPr/>
        </p:nvSpPr>
        <p:spPr>
          <a:xfrm>
            <a:off x="5096437" y="1076758"/>
            <a:ext cx="4074458" cy="584747"/>
          </a:xfrm>
          <a:prstGeom prst="rect">
            <a:avLst/>
          </a:prstGeom>
          <a:noFill/>
        </p:spPr>
        <p:txBody>
          <a:bodyPr wrap="square" lIns="91413" tIns="45706" rIns="91413" bIns="45706" rtlCol="0">
            <a:spAutoFit/>
          </a:bodyPr>
          <a:lstStyle/>
          <a:p>
            <a:r>
              <a:rPr lang="vi-VN" sz="3200" b="1">
                <a:solidFill>
                  <a:srgbClr val="C00000"/>
                </a:solidFill>
                <a:latin typeface="Times New Roman" pitchFamily="18" charset="0"/>
                <a:cs typeface="Times New Roman" pitchFamily="18" charset="0"/>
              </a:rPr>
              <a:t>1. Khái niệm</a:t>
            </a:r>
            <a:endParaRPr lang="en-US" sz="32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69101332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w453z2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1202</TotalTime>
  <Words>1949</Words>
  <Application>Microsoft Office PowerPoint</Application>
  <PresentationFormat>Widescreen</PresentationFormat>
  <Paragraphs>132</Paragraphs>
  <Slides>30</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Microsoft YaHei</vt:lpstr>
      <vt:lpstr>Arial</vt:lpstr>
      <vt:lpstr>Calibri</vt:lpstr>
      <vt:lpstr>Space Mono</vt:lpstr>
      <vt:lpstr>Symbol</vt:lpstr>
      <vt:lpstr>Times New Roman</vt:lpstr>
      <vt:lpstr>字魂36号-正文宋楷</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BXT</cp:lastModifiedBy>
  <cp:revision>372</cp:revision>
  <dcterms:created xsi:type="dcterms:W3CDTF">2020-04-06T05:27:43Z</dcterms:created>
  <dcterms:modified xsi:type="dcterms:W3CDTF">2024-07-10T01:46:12Z</dcterms:modified>
</cp:coreProperties>
</file>