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51"/>
  </p:notesMasterIdLst>
  <p:sldIdLst>
    <p:sldId id="257" r:id="rId3"/>
    <p:sldId id="285" r:id="rId4"/>
    <p:sldId id="293" r:id="rId5"/>
    <p:sldId id="256" r:id="rId6"/>
    <p:sldId id="326" r:id="rId7"/>
    <p:sldId id="281" r:id="rId8"/>
    <p:sldId id="317" r:id="rId9"/>
    <p:sldId id="325" r:id="rId10"/>
    <p:sldId id="258" r:id="rId11"/>
    <p:sldId id="298" r:id="rId12"/>
    <p:sldId id="297" r:id="rId13"/>
    <p:sldId id="299" r:id="rId14"/>
    <p:sldId id="286" r:id="rId15"/>
    <p:sldId id="319" r:id="rId16"/>
    <p:sldId id="320" r:id="rId17"/>
    <p:sldId id="309" r:id="rId18"/>
    <p:sldId id="300" r:id="rId19"/>
    <p:sldId id="321" r:id="rId20"/>
    <p:sldId id="270" r:id="rId21"/>
    <p:sldId id="311" r:id="rId22"/>
    <p:sldId id="287" r:id="rId23"/>
    <p:sldId id="278" r:id="rId24"/>
    <p:sldId id="301" r:id="rId25"/>
    <p:sldId id="291" r:id="rId26"/>
    <p:sldId id="275" r:id="rId27"/>
    <p:sldId id="322" r:id="rId28"/>
    <p:sldId id="302" r:id="rId29"/>
    <p:sldId id="312" r:id="rId30"/>
    <p:sldId id="313" r:id="rId31"/>
    <p:sldId id="323" r:id="rId32"/>
    <p:sldId id="303" r:id="rId33"/>
    <p:sldId id="280" r:id="rId34"/>
    <p:sldId id="304" r:id="rId35"/>
    <p:sldId id="288" r:id="rId36"/>
    <p:sldId id="273" r:id="rId37"/>
    <p:sldId id="315" r:id="rId38"/>
    <p:sldId id="265" r:id="rId39"/>
    <p:sldId id="328" r:id="rId40"/>
    <p:sldId id="274" r:id="rId41"/>
    <p:sldId id="306" r:id="rId42"/>
    <p:sldId id="282" r:id="rId43"/>
    <p:sldId id="329" r:id="rId44"/>
    <p:sldId id="292" r:id="rId45"/>
    <p:sldId id="316" r:id="rId46"/>
    <p:sldId id="259" r:id="rId47"/>
    <p:sldId id="324" r:id="rId48"/>
    <p:sldId id="272" r:id="rId49"/>
    <p:sldId id="284" r:id="rId50"/>
  </p:sldIdLst>
  <p:sldSz cx="16778288" cy="9475788"/>
  <p:notesSz cx="6858000" cy="9144000"/>
  <p:custDataLst>
    <p:tags r:id="rId52"/>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283"/>
    <a:srgbClr val="FFFD78"/>
    <a:srgbClr val="FFEFAB"/>
    <a:srgbClr val="D75F8B"/>
    <a:srgbClr val="663300"/>
    <a:srgbClr val="FFEB71"/>
    <a:srgbClr val="FFD937"/>
    <a:srgbClr val="FFFF00"/>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1"/>
    <p:restoredTop sz="95581"/>
  </p:normalViewPr>
  <p:slideViewPr>
    <p:cSldViewPr showGuides="1">
      <p:cViewPr varScale="1">
        <p:scale>
          <a:sx n="69" d="100"/>
          <a:sy n="69" d="100"/>
        </p:scale>
        <p:origin x="1104" y="208"/>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5232064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3215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273449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76714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411677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19198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144896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69221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51684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184916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68924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17627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039632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856779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221192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4175374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418484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538428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675471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29</a:t>
            </a:fld>
            <a:endParaRPr lang="zh-CN" sz="1200" dirty="0"/>
          </a:p>
        </p:txBody>
      </p:sp>
    </p:spTree>
    <p:extLst>
      <p:ext uri="{BB962C8B-B14F-4D97-AF65-F5344CB8AC3E}">
        <p14:creationId xmlns:p14="http://schemas.microsoft.com/office/powerpoint/2010/main" val="803314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30</a:t>
            </a:fld>
            <a:endParaRPr lang="zh-CN" sz="1200" dirty="0"/>
          </a:p>
        </p:txBody>
      </p:sp>
    </p:spTree>
    <p:extLst>
      <p:ext uri="{BB962C8B-B14F-4D97-AF65-F5344CB8AC3E}">
        <p14:creationId xmlns:p14="http://schemas.microsoft.com/office/powerpoint/2010/main" val="283947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261502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98985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32</a:t>
            </a:fld>
            <a:endParaRPr lang="zh-CN" sz="1200" dirty="0"/>
          </a:p>
        </p:txBody>
      </p:sp>
    </p:spTree>
    <p:extLst>
      <p:ext uri="{BB962C8B-B14F-4D97-AF65-F5344CB8AC3E}">
        <p14:creationId xmlns:p14="http://schemas.microsoft.com/office/powerpoint/2010/main" val="308783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3242217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180430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912369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3227462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40</a:t>
            </a:fld>
            <a:endParaRPr lang="zh-CN" sz="1200" dirty="0"/>
          </a:p>
        </p:txBody>
      </p:sp>
    </p:spTree>
    <p:extLst>
      <p:ext uri="{BB962C8B-B14F-4D97-AF65-F5344CB8AC3E}">
        <p14:creationId xmlns:p14="http://schemas.microsoft.com/office/powerpoint/2010/main" val="3737850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a:ln/>
        </p:spPr>
      </p:sp>
      <p:sp>
        <p:nvSpPr>
          <p:cNvPr id="62467" name="文本占位符 6246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41</a:t>
            </a:fld>
            <a:endParaRPr lang="zh-CN" sz="1200" dirty="0"/>
          </a:p>
        </p:txBody>
      </p:sp>
    </p:spTree>
    <p:extLst>
      <p:ext uri="{BB962C8B-B14F-4D97-AF65-F5344CB8AC3E}">
        <p14:creationId xmlns:p14="http://schemas.microsoft.com/office/powerpoint/2010/main" val="2804638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a:ln/>
        </p:spPr>
      </p:sp>
      <p:sp>
        <p:nvSpPr>
          <p:cNvPr id="62467" name="文本占位符 6246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42</a:t>
            </a:fld>
            <a:endParaRPr lang="zh-CN" sz="1200" dirty="0"/>
          </a:p>
        </p:txBody>
      </p:sp>
    </p:spTree>
    <p:extLst>
      <p:ext uri="{BB962C8B-B14F-4D97-AF65-F5344CB8AC3E}">
        <p14:creationId xmlns:p14="http://schemas.microsoft.com/office/powerpoint/2010/main" val="31759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43</a:t>
            </a:fld>
            <a:endParaRPr lang="zh-CN" sz="1200" dirty="0"/>
          </a:p>
        </p:txBody>
      </p:sp>
    </p:spTree>
    <p:extLst>
      <p:ext uri="{BB962C8B-B14F-4D97-AF65-F5344CB8AC3E}">
        <p14:creationId xmlns:p14="http://schemas.microsoft.com/office/powerpoint/2010/main" val="58639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45</a:t>
            </a:fld>
            <a:endParaRPr lang="zh-CN" sz="1200" dirty="0"/>
          </a:p>
        </p:txBody>
      </p:sp>
    </p:spTree>
    <p:extLst>
      <p:ext uri="{BB962C8B-B14F-4D97-AF65-F5344CB8AC3E}">
        <p14:creationId xmlns:p14="http://schemas.microsoft.com/office/powerpoint/2010/main" val="405641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46</a:t>
            </a:fld>
            <a:endParaRPr lang="zh-CN" sz="1200" dirty="0"/>
          </a:p>
        </p:txBody>
      </p:sp>
    </p:spTree>
    <p:extLst>
      <p:ext uri="{BB962C8B-B14F-4D97-AF65-F5344CB8AC3E}">
        <p14:creationId xmlns:p14="http://schemas.microsoft.com/office/powerpoint/2010/main" val="2738236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47</a:t>
            </a:fld>
            <a:endParaRPr lang="zh-CN" sz="1200" dirty="0"/>
          </a:p>
        </p:txBody>
      </p:sp>
    </p:spTree>
    <p:extLst>
      <p:ext uri="{BB962C8B-B14F-4D97-AF65-F5344CB8AC3E}">
        <p14:creationId xmlns:p14="http://schemas.microsoft.com/office/powerpoint/2010/main" val="51721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48</a:t>
            </a:fld>
            <a:endParaRPr lang="zh-CN" sz="1200" dirty="0"/>
          </a:p>
        </p:txBody>
      </p:sp>
    </p:spTree>
    <p:extLst>
      <p:ext uri="{BB962C8B-B14F-4D97-AF65-F5344CB8AC3E}">
        <p14:creationId xmlns:p14="http://schemas.microsoft.com/office/powerpoint/2010/main" val="150765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38540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64061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87826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75902"/>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778288" cy="9475788"/>
          </a:xfrm>
          <a:prstGeom prst="rect">
            <a:avLst/>
          </a:prstGeom>
        </p:spPr>
      </p:pic>
    </p:spTree>
    <p:extLst>
      <p:ext uri="{BB962C8B-B14F-4D97-AF65-F5344CB8AC3E}">
        <p14:creationId xmlns:p14="http://schemas.microsoft.com/office/powerpoint/2010/main" val="2068504645"/>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7"/>
            </a:lvl1pPr>
          </a:lstStyle>
          <a:p>
            <a:r>
              <a:rPr lang="en-US"/>
              <a:t>Click to edit Master title style</a:t>
            </a:r>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t>Click to edit Master subtitle style</a:t>
            </a:r>
          </a:p>
        </p:txBody>
      </p:sp>
      <p:sp>
        <p:nvSpPr>
          <p:cNvPr id="4" name="Date Placeholder 3"/>
          <p:cNvSpPr>
            <a:spLocks noGrp="1"/>
          </p:cNvSpPr>
          <p:nvPr>
            <p:ph type="dt" sz="half" idx="10"/>
          </p:nvPr>
        </p:nvSpPr>
        <p:spPr/>
        <p:txBody>
          <a:bodyPr/>
          <a:lstStyle/>
          <a:p>
            <a:fld id="{F2AE5537-FEE8-41AA-B93F-286501D28931}"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2436392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AE5537-FEE8-41AA-B93F-286501D28931}"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216684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7"/>
            </a:lvl1pPr>
          </a:lstStyle>
          <a:p>
            <a:r>
              <a:rPr lang="en-US"/>
              <a:t>Click to edit Master title style</a:t>
            </a:r>
          </a:p>
        </p:txBody>
      </p:sp>
      <p:sp>
        <p:nvSpPr>
          <p:cNvPr id="3" name="Text Placeholder 2"/>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AE5537-FEE8-41AA-B93F-286501D28931}"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2619721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AE5537-FEE8-41AA-B93F-286501D28931}"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123889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AE5537-FEE8-41AA-B93F-286501D28931}" type="datetimeFigureOut">
              <a:rPr lang="en-US" smtClean="0"/>
              <a:t>10/10/25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363314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AE5537-FEE8-41AA-B93F-286501D28931}" type="datetimeFigureOut">
              <a:rPr lang="en-US" smtClean="0"/>
              <a:t>10/10/25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4151377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E5537-FEE8-41AA-B93F-286501D28931}"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521814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p>
        </p:txBody>
      </p:sp>
      <p:sp>
        <p:nvSpPr>
          <p:cNvPr id="3" name="Content Placeholder 2"/>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F2AE5537-FEE8-41AA-B93F-286501D28931}"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208532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p>
        </p:txBody>
      </p:sp>
      <p:sp>
        <p:nvSpPr>
          <p:cNvPr id="3" name="Picture Placeholder 2"/>
          <p:cNvSpPr>
            <a:spLocks noGrp="1"/>
          </p:cNvSpPr>
          <p:nvPr>
            <p:ph type="pic" idx="1"/>
          </p:nvPr>
        </p:nvSpPr>
        <p:spPr>
          <a:xfrm>
            <a:off x="7132958" y="1364339"/>
            <a:ext cx="8494008" cy="6733951"/>
          </a:xfrm>
        </p:spPr>
        <p:txBody>
          <a:bodyPr/>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endParaRPr lang="en-US"/>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F2AE5537-FEE8-41AA-B93F-286501D28931}"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103203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AE5537-FEE8-41AA-B93F-286501D28931}"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2384373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AE5537-FEE8-41AA-B93F-286501D28931}"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F9927-7F71-4E93-B13B-299A6038BA04}" type="slidenum">
              <a:rPr lang="en-US" smtClean="0"/>
              <a:t>‹#›</a:t>
            </a:fld>
            <a:endParaRPr lang="en-US"/>
          </a:p>
        </p:txBody>
      </p:sp>
    </p:spTree>
    <p:extLst>
      <p:ext uri="{BB962C8B-B14F-4D97-AF65-F5344CB8AC3E}">
        <p14:creationId xmlns:p14="http://schemas.microsoft.com/office/powerpoint/2010/main" val="140397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F2AE5537-FEE8-41AA-B93F-286501D28931}" type="datetimeFigureOut">
              <a:rPr lang="en-US" smtClean="0"/>
              <a:t>10/10/25</a:t>
            </a:fld>
            <a:endParaRPr lang="en-US"/>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A61F9927-7F71-4E93-B13B-299A6038BA04}" type="slidenum">
              <a:rPr lang="en-US" smtClean="0"/>
              <a:t>‹#›</a:t>
            </a:fld>
            <a:endParaRPr lang="en-US"/>
          </a:p>
        </p:txBody>
      </p:sp>
    </p:spTree>
    <p:extLst>
      <p:ext uri="{BB962C8B-B14F-4D97-AF65-F5344CB8AC3E}">
        <p14:creationId xmlns:p14="http://schemas.microsoft.com/office/powerpoint/2010/main" val="33108363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a:extLst>
              <a:ext uri="{FF2B5EF4-FFF2-40B4-BE49-F238E27FC236}">
                <a16:creationId xmlns:a16="http://schemas.microsoft.com/office/drawing/2014/main" id="{F24D182B-09C2-474C-B91C-31FD9B156F3F}"/>
              </a:ext>
            </a:extLst>
          </p:cNvPr>
          <p:cNvSpPr txBox="1"/>
          <p:nvPr/>
        </p:nvSpPr>
        <p:spPr>
          <a:xfrm>
            <a:off x="4014478" y="1674708"/>
            <a:ext cx="5688632" cy="6324808"/>
          </a:xfrm>
          <a:prstGeom prst="rect">
            <a:avLst/>
          </a:prstGeom>
          <a:noFill/>
        </p:spPr>
        <p:txBody>
          <a:bodyPr wrap="square" rtlCol="0">
            <a:spAutoFit/>
          </a:bodyPr>
          <a:lstStyle/>
          <a:p>
            <a:pPr algn="ctr"/>
            <a:r>
              <a:rPr lang="en-VN" sz="4500" b="1" i="1" dirty="0">
                <a:latin typeface="Times New Roman" panose="02020603050405020304" pitchFamily="18" charset="0"/>
                <a:cs typeface="Times New Roman" panose="02020603050405020304" pitchFamily="18" charset="0"/>
              </a:rPr>
              <a:t>Nêu tên một truyện kể về nguồn gốc loài người trong kho tàng văn học dân gian Việt Nam hoặc văn học nước ngoài mà em biết. Trong truyện kể đó, sự ra đời của loài người có điều gì kì lạ?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4092" cy="865765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Nữ nhà thơ Xuân Quỳnh được Google vinh danh">
            <a:extLst>
              <a:ext uri="{FF2B5EF4-FFF2-40B4-BE49-F238E27FC236}">
                <a16:creationId xmlns:a16="http://schemas.microsoft.com/office/drawing/2014/main" id="{87DE8989-0A94-0946-9A96-E3E18EBAF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48" r="1" b="5048"/>
          <a:stretch/>
        </p:blipFill>
        <p:spPr bwMode="auto">
          <a:xfrm>
            <a:off x="1" y="10"/>
            <a:ext cx="16778287" cy="8295590"/>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CF199A-0B12-5743-BB41-4D7AB02C4F0C}"/>
              </a:ext>
            </a:extLst>
          </p:cNvPr>
          <p:cNvSpPr txBox="1"/>
          <p:nvPr/>
        </p:nvSpPr>
        <p:spPr>
          <a:xfrm>
            <a:off x="612280" y="2217614"/>
            <a:ext cx="7560840" cy="2554545"/>
          </a:xfrm>
          <a:prstGeom prst="rect">
            <a:avLst/>
          </a:prstGeom>
          <a:solidFill>
            <a:srgbClr val="1F6283"/>
          </a:solidFill>
        </p:spPr>
        <p:txBody>
          <a:bodyPr wrap="square" rtlCol="0">
            <a:spAutoFit/>
          </a:bodyPr>
          <a:lstStyle/>
          <a:p>
            <a:pPr algn="ctr"/>
            <a:r>
              <a:rPr lang="en-VN" sz="4000" b="1" dirty="0">
                <a:solidFill>
                  <a:schemeClr val="bg1"/>
                </a:solidFill>
                <a:latin typeface="Times New Roman" panose="02020603050405020304" pitchFamily="18" charset="0"/>
                <a:cs typeface="Times New Roman" panose="02020603050405020304" pitchFamily="18" charset="0"/>
              </a:rPr>
              <a:t>Xuân Quỳnh (1942-1988)</a:t>
            </a:r>
          </a:p>
          <a:p>
            <a:pPr algn="ctr"/>
            <a:r>
              <a:rPr lang="en-VN" sz="4000" dirty="0">
                <a:solidFill>
                  <a:schemeClr val="bg1"/>
                </a:solidFill>
                <a:latin typeface="Times New Roman" panose="02020603050405020304" pitchFamily="18" charset="0"/>
                <a:cs typeface="Times New Roman" panose="02020603050405020304" pitchFamily="18" charset="0"/>
              </a:rPr>
              <a:t>Truyện và thơ viết cho thiếu nhi tràn đầy tình yêu thương, trìu mến, ngôn ngữ trong trẻo</a:t>
            </a:r>
          </a:p>
        </p:txBody>
      </p:sp>
      <p:sp>
        <p:nvSpPr>
          <p:cNvPr id="3" name="TextBox 2">
            <a:extLst>
              <a:ext uri="{FF2B5EF4-FFF2-40B4-BE49-F238E27FC236}">
                <a16:creationId xmlns:a16="http://schemas.microsoft.com/office/drawing/2014/main" id="{1AB99E28-F27C-7467-2E38-3E91575FB245}"/>
              </a:ext>
            </a:extLst>
          </p:cNvPr>
          <p:cNvSpPr txBox="1"/>
          <p:nvPr/>
        </p:nvSpPr>
        <p:spPr>
          <a:xfrm>
            <a:off x="612280" y="329063"/>
            <a:ext cx="2510046" cy="769441"/>
          </a:xfrm>
          <a:prstGeom prst="rect">
            <a:avLst/>
          </a:prstGeom>
          <a:noFill/>
        </p:spPr>
        <p:txBody>
          <a:bodyPr wrap="none" rtlCol="0">
            <a:spAutoFit/>
          </a:bodyPr>
          <a:lstStyle/>
          <a:p>
            <a:r>
              <a:rPr lang="en-VN" sz="4400" b="1" dirty="0">
                <a:highlight>
                  <a:srgbClr val="FFFF00"/>
                </a:highlight>
                <a:latin typeface="Times New Roman" panose="02020603050405020304" pitchFamily="18" charset="0"/>
                <a:cs typeface="Times New Roman" panose="02020603050405020304" pitchFamily="18" charset="0"/>
              </a:rPr>
              <a:t>a. Tác giả</a:t>
            </a:r>
          </a:p>
        </p:txBody>
      </p:sp>
    </p:spTree>
    <p:extLst>
      <p:ext uri="{BB962C8B-B14F-4D97-AF65-F5344CB8AC3E}">
        <p14:creationId xmlns:p14="http://schemas.microsoft.com/office/powerpoint/2010/main" val="416973814"/>
      </p:ext>
    </p:extLst>
  </p:cSld>
  <p:clrMapOvr>
    <a:masterClrMapping/>
  </p:clrMapOvr>
  <p:transition advClick="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207678" y="3873798"/>
            <a:ext cx="8302146" cy="2554545"/>
          </a:xfrm>
          <a:prstGeom prst="rect">
            <a:avLst/>
          </a:prstGeom>
          <a:noFill/>
        </p:spPr>
        <p:txBody>
          <a:bodyPr wrap="square" rtlCol="0">
            <a:spAutoFit/>
          </a:bodyPr>
          <a:lstStyle/>
          <a:p>
            <a:pPr algn="ctr"/>
            <a:r>
              <a:rPr lang="en-VN" sz="8000" b="1" dirty="0">
                <a:solidFill>
                  <a:srgbClr val="C00000"/>
                </a:solidFill>
                <a:latin typeface="Times New Roman" panose="02020603050405020304" pitchFamily="18" charset="0"/>
                <a:cs typeface="Times New Roman" panose="02020603050405020304" pitchFamily="18" charset="0"/>
              </a:rPr>
              <a:t>II. Khám phá </a:t>
            </a:r>
          </a:p>
          <a:p>
            <a:pPr algn="ctr"/>
            <a:r>
              <a:rPr lang="en-VN" sz="8000" b="1" dirty="0">
                <a:solidFill>
                  <a:srgbClr val="C00000"/>
                </a:solidFill>
                <a:latin typeface="Times New Roman" panose="02020603050405020304" pitchFamily="18" charset="0"/>
                <a:cs typeface="Times New Roman" panose="02020603050405020304" pitchFamily="18" charset="0"/>
              </a:rPr>
              <a:t>văn bản</a:t>
            </a:r>
          </a:p>
        </p:txBody>
      </p:sp>
    </p:spTree>
    <p:extLst>
      <p:ext uri="{BB962C8B-B14F-4D97-AF65-F5344CB8AC3E}">
        <p14:creationId xmlns:p14="http://schemas.microsoft.com/office/powerpoint/2010/main" val="4279609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795963" y="310492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1. </a:t>
            </a:r>
          </a:p>
          <a:p>
            <a:pPr algn="ctr"/>
            <a:r>
              <a:rPr lang="en-VN" sz="7000" b="1" dirty="0">
                <a:solidFill>
                  <a:srgbClr val="C00000"/>
                </a:solidFill>
                <a:latin typeface="Times New Roman" panose="02020603050405020304" pitchFamily="18" charset="0"/>
                <a:cs typeface="Times New Roman" panose="02020603050405020304" pitchFamily="18" charset="0"/>
              </a:rPr>
              <a:t>Đặc trưng thơ trong văn bản</a:t>
            </a:r>
          </a:p>
        </p:txBody>
      </p:sp>
    </p:spTree>
    <p:extLst>
      <p:ext uri="{BB962C8B-B14F-4D97-AF65-F5344CB8AC3E}">
        <p14:creationId xmlns:p14="http://schemas.microsoft.com/office/powerpoint/2010/main" val="210761241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3" name="Table 2">
            <a:extLst>
              <a:ext uri="{FF2B5EF4-FFF2-40B4-BE49-F238E27FC236}">
                <a16:creationId xmlns:a16="http://schemas.microsoft.com/office/drawing/2014/main" id="{5536647F-EF86-F265-A935-57A8D6F8473F}"/>
              </a:ext>
            </a:extLst>
          </p:cNvPr>
          <p:cNvGraphicFramePr>
            <a:graphicFrameLocks noGrp="1"/>
          </p:cNvGraphicFramePr>
          <p:nvPr>
            <p:extLst>
              <p:ext uri="{D42A27DB-BD31-4B8C-83A1-F6EECF244321}">
                <p14:modId xmlns:p14="http://schemas.microsoft.com/office/powerpoint/2010/main" val="2292207197"/>
              </p:ext>
            </p:extLst>
          </p:nvPr>
        </p:nvGraphicFramePr>
        <p:xfrm>
          <a:off x="1260352" y="633438"/>
          <a:ext cx="15049672" cy="8712970"/>
        </p:xfrm>
        <a:graphic>
          <a:graphicData uri="http://schemas.openxmlformats.org/drawingml/2006/table">
            <a:tbl>
              <a:tblPr firstRow="1" bandRow="1">
                <a:tableStyleId>{FABFCF23-3B69-468F-B69F-88F6DE6A72F2}</a:tableStyleId>
              </a:tblPr>
              <a:tblGrid>
                <a:gridCol w="7524836">
                  <a:extLst>
                    <a:ext uri="{9D8B030D-6E8A-4147-A177-3AD203B41FA5}">
                      <a16:colId xmlns:a16="http://schemas.microsoft.com/office/drawing/2014/main" val="1436079751"/>
                    </a:ext>
                  </a:extLst>
                </a:gridCol>
                <a:gridCol w="7524836">
                  <a:extLst>
                    <a:ext uri="{9D8B030D-6E8A-4147-A177-3AD203B41FA5}">
                      <a16:colId xmlns:a16="http://schemas.microsoft.com/office/drawing/2014/main" val="615957177"/>
                    </a:ext>
                  </a:extLst>
                </a:gridCol>
              </a:tblGrid>
              <a:tr h="1742594">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74259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74259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74259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74259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
        <p:nvSpPr>
          <p:cNvPr id="4" name="TextBox 3">
            <a:extLst>
              <a:ext uri="{FF2B5EF4-FFF2-40B4-BE49-F238E27FC236}">
                <a16:creationId xmlns:a16="http://schemas.microsoft.com/office/drawing/2014/main" id="{54635D03-6B6B-C445-30C8-8251AD792F91}"/>
              </a:ext>
            </a:extLst>
          </p:cNvPr>
          <p:cNvSpPr txBox="1"/>
          <p:nvPr/>
        </p:nvSpPr>
        <p:spPr>
          <a:xfrm>
            <a:off x="8389144" y="3009702"/>
            <a:ext cx="8658808" cy="584775"/>
          </a:xfrm>
          <a:prstGeom prst="rect">
            <a:avLst/>
          </a:prstGeom>
          <a:noFill/>
        </p:spPr>
        <p:txBody>
          <a:bodyPr wrap="square">
            <a:spAutoFit/>
          </a:bodyPr>
          <a:lstStyle/>
          <a:p>
            <a:pPr algn="ctr"/>
            <a:r>
              <a:rPr lang="en-VN" sz="3200" dirty="0">
                <a:solidFill>
                  <a:schemeClr val="tx1"/>
                </a:solidFill>
                <a:latin typeface="Times New Roman" panose="02020603050405020304" pitchFamily="18" charset="0"/>
                <a:cs typeface="Times New Roman" panose="02020603050405020304" pitchFamily="18" charset="0"/>
              </a:rPr>
              <a:t>5 chữ (ngũ ngôn)</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sp>
        <p:nvSpPr>
          <p:cNvPr id="4" name="TextBox 3">
            <a:extLst>
              <a:ext uri="{FF2B5EF4-FFF2-40B4-BE49-F238E27FC236}">
                <a16:creationId xmlns:a16="http://schemas.microsoft.com/office/drawing/2014/main" id="{213E419B-42C3-20CD-F6F1-E5FC907BF693}"/>
              </a:ext>
            </a:extLst>
          </p:cNvPr>
          <p:cNvSpPr txBox="1"/>
          <p:nvPr/>
        </p:nvSpPr>
        <p:spPr>
          <a:xfrm>
            <a:off x="6468996" y="993775"/>
            <a:ext cx="9360793" cy="7201972"/>
          </a:xfrm>
          <a:prstGeom prst="rect">
            <a:avLst/>
          </a:prstGeom>
          <a:noFill/>
        </p:spPr>
        <p:txBody>
          <a:bodyPr wrap="square">
            <a:spAutoFit/>
          </a:bodyPr>
          <a:lstStyle/>
          <a:p>
            <a:r>
              <a:rPr lang="vi-VN" sz="6600" dirty="0">
                <a:solidFill>
                  <a:srgbClr val="00264D"/>
                </a:solidFill>
                <a:latin typeface="Times New Roman" panose="02020603050405020304" pitchFamily="18" charset="0"/>
                <a:cs typeface="Times New Roman" panose="02020603050405020304" pitchFamily="18" charset="0"/>
              </a:rPr>
              <a:t>Tìm vần được gieo trong khổ thơ sau</a:t>
            </a:r>
            <a:endParaRPr lang="vi-VN" sz="6600" i="0" dirty="0">
              <a:solidFill>
                <a:srgbClr val="00264D"/>
              </a:solidFill>
              <a:effectLst/>
              <a:latin typeface="Times New Roman" panose="02020603050405020304" pitchFamily="18" charset="0"/>
              <a:cs typeface="Times New Roman" panose="02020603050405020304" pitchFamily="18" charset="0"/>
            </a:endParaRPr>
          </a:p>
          <a:p>
            <a:r>
              <a:rPr lang="vi-VN" sz="6600" i="0" dirty="0">
                <a:solidFill>
                  <a:srgbClr val="00264D"/>
                </a:solidFill>
                <a:effectLst/>
                <a:latin typeface="Times New Roman" panose="02020603050405020304" pitchFamily="18" charset="0"/>
                <a:cs typeface="Times New Roman" panose="02020603050405020304" pitchFamily="18" charset="0"/>
              </a:rPr>
              <a:t>“Từ cánh cò rất </a:t>
            </a:r>
            <a:r>
              <a:rPr lang="vi-VN" sz="6600" b="1" i="0" dirty="0">
                <a:solidFill>
                  <a:srgbClr val="00264D"/>
                </a:solidFill>
                <a:effectLst/>
                <a:latin typeface="Times New Roman" panose="02020603050405020304" pitchFamily="18" charset="0"/>
                <a:cs typeface="Times New Roman" panose="02020603050405020304" pitchFamily="18" charset="0"/>
              </a:rPr>
              <a:t>trắng</a:t>
            </a:r>
            <a:br>
              <a:rPr lang="vi-VN" sz="6600" dirty="0">
                <a:latin typeface="Times New Roman" panose="02020603050405020304" pitchFamily="18" charset="0"/>
                <a:cs typeface="Times New Roman" panose="02020603050405020304" pitchFamily="18" charset="0"/>
              </a:rPr>
            </a:br>
            <a:r>
              <a:rPr lang="vi-VN" sz="6600" i="0" dirty="0">
                <a:solidFill>
                  <a:srgbClr val="00264D"/>
                </a:solidFill>
                <a:effectLst/>
                <a:latin typeface="Times New Roman" panose="02020603050405020304" pitchFamily="18" charset="0"/>
                <a:cs typeface="Times New Roman" panose="02020603050405020304" pitchFamily="18" charset="0"/>
              </a:rPr>
              <a:t>Từ vị gừng rất </a:t>
            </a:r>
            <a:r>
              <a:rPr lang="vi-VN" sz="6600" b="1" i="0" dirty="0">
                <a:solidFill>
                  <a:srgbClr val="00264D"/>
                </a:solidFill>
                <a:effectLst/>
                <a:latin typeface="Times New Roman" panose="02020603050405020304" pitchFamily="18" charset="0"/>
                <a:cs typeface="Times New Roman" panose="02020603050405020304" pitchFamily="18" charset="0"/>
              </a:rPr>
              <a:t>đắng</a:t>
            </a:r>
            <a:br>
              <a:rPr lang="vi-VN" sz="6600" dirty="0">
                <a:latin typeface="Times New Roman" panose="02020603050405020304" pitchFamily="18" charset="0"/>
                <a:cs typeface="Times New Roman" panose="02020603050405020304" pitchFamily="18" charset="0"/>
              </a:rPr>
            </a:br>
            <a:r>
              <a:rPr lang="vi-VN" sz="6600" i="0" dirty="0">
                <a:solidFill>
                  <a:srgbClr val="00264D"/>
                </a:solidFill>
                <a:effectLst/>
                <a:latin typeface="Times New Roman" panose="02020603050405020304" pitchFamily="18" charset="0"/>
                <a:cs typeface="Times New Roman" panose="02020603050405020304" pitchFamily="18" charset="0"/>
              </a:rPr>
              <a:t>Từ vết lấm chưa khô</a:t>
            </a:r>
            <a:br>
              <a:rPr lang="vi-VN" sz="6600" dirty="0">
                <a:latin typeface="Times New Roman" panose="02020603050405020304" pitchFamily="18" charset="0"/>
                <a:cs typeface="Times New Roman" panose="02020603050405020304" pitchFamily="18" charset="0"/>
              </a:rPr>
            </a:br>
            <a:r>
              <a:rPr lang="vi-VN" sz="6600" i="0" dirty="0">
                <a:solidFill>
                  <a:srgbClr val="00264D"/>
                </a:solidFill>
                <a:effectLst/>
                <a:latin typeface="Times New Roman" panose="02020603050405020304" pitchFamily="18" charset="0"/>
                <a:cs typeface="Times New Roman" panose="02020603050405020304" pitchFamily="18" charset="0"/>
              </a:rPr>
              <a:t>Từ đầu nguồn cơn mưa</a:t>
            </a:r>
            <a:br>
              <a:rPr lang="vi-VN" sz="6600" dirty="0">
                <a:latin typeface="Times New Roman" panose="02020603050405020304" pitchFamily="18" charset="0"/>
                <a:cs typeface="Times New Roman" panose="02020603050405020304" pitchFamily="18" charset="0"/>
              </a:rPr>
            </a:br>
            <a:r>
              <a:rPr lang="vi-VN" sz="6600" i="0" dirty="0">
                <a:solidFill>
                  <a:srgbClr val="00264D"/>
                </a:solidFill>
                <a:effectLst/>
                <a:latin typeface="Times New Roman" panose="02020603050405020304" pitchFamily="18" charset="0"/>
                <a:cs typeface="Times New Roman" panose="02020603050405020304" pitchFamily="18" charset="0"/>
              </a:rPr>
              <a:t>Từ bãi sông cát </a:t>
            </a:r>
            <a:r>
              <a:rPr lang="vi-VN" sz="6600" b="1" i="0" dirty="0">
                <a:solidFill>
                  <a:srgbClr val="00264D"/>
                </a:solidFill>
                <a:effectLst/>
                <a:latin typeface="Times New Roman" panose="02020603050405020304" pitchFamily="18" charset="0"/>
                <a:cs typeface="Times New Roman" panose="02020603050405020304" pitchFamily="18" charset="0"/>
              </a:rPr>
              <a:t>vắng</a:t>
            </a:r>
            <a:r>
              <a:rPr lang="vi-VN" sz="6600" i="0" dirty="0">
                <a:solidFill>
                  <a:srgbClr val="00264D"/>
                </a:solidFill>
                <a:effectLst/>
                <a:latin typeface="Times New Roman" panose="02020603050405020304" pitchFamily="18" charset="0"/>
                <a:cs typeface="Times New Roman" panose="02020603050405020304" pitchFamily="18" charset="0"/>
              </a:rPr>
              <a:t>...”</a:t>
            </a:r>
            <a:endParaRPr lang="en-VN"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31450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sp>
        <p:nvSpPr>
          <p:cNvPr id="3" name="TextBox 2">
            <a:extLst>
              <a:ext uri="{FF2B5EF4-FFF2-40B4-BE49-F238E27FC236}">
                <a16:creationId xmlns:a16="http://schemas.microsoft.com/office/drawing/2014/main" id="{D549BDF6-C885-AFFF-98F7-4156D761A6BB}"/>
              </a:ext>
            </a:extLst>
          </p:cNvPr>
          <p:cNvSpPr txBox="1"/>
          <p:nvPr/>
        </p:nvSpPr>
        <p:spPr>
          <a:xfrm>
            <a:off x="6570291" y="633438"/>
            <a:ext cx="9870677" cy="8217634"/>
          </a:xfrm>
          <a:prstGeom prst="rect">
            <a:avLst/>
          </a:prstGeom>
          <a:noFill/>
        </p:spPr>
        <p:txBody>
          <a:bodyPr wrap="square">
            <a:spAutoFit/>
          </a:bodyPr>
          <a:lstStyle/>
          <a:p>
            <a:r>
              <a:rPr lang="vi-VN" sz="4400" dirty="0">
                <a:solidFill>
                  <a:srgbClr val="00264D"/>
                </a:solidFill>
                <a:latin typeface="Times New Roman" panose="02020603050405020304" pitchFamily="18" charset="0"/>
                <a:cs typeface="Times New Roman" panose="02020603050405020304" pitchFamily="18" charset="0"/>
              </a:rPr>
              <a:t>Tìm cách ngắt nhịp phù hợp trong đoạn thơ sau</a:t>
            </a:r>
          </a:p>
          <a:p>
            <a:endParaRPr lang="vi-VN" sz="4400" b="0" i="0" dirty="0">
              <a:solidFill>
                <a:srgbClr val="00264D"/>
              </a:solidFill>
              <a:effectLst/>
              <a:latin typeface="Times New Roman" panose="02020603050405020304" pitchFamily="18" charset="0"/>
              <a:cs typeface="Times New Roman" panose="02020603050405020304" pitchFamily="18" charset="0"/>
            </a:endParaRPr>
          </a:p>
          <a:p>
            <a:r>
              <a:rPr lang="vi-VN" sz="4400" b="0" i="0" dirty="0">
                <a:solidFill>
                  <a:srgbClr val="00264D"/>
                </a:solidFill>
                <a:effectLst/>
                <a:latin typeface="Times New Roman" panose="02020603050405020304" pitchFamily="18" charset="0"/>
                <a:cs typeface="Times New Roman" panose="02020603050405020304" pitchFamily="18" charset="0"/>
              </a:rPr>
              <a:t>“Trời sinh ra /trước nhất =&gt; Nhịp 3/2</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Chỉ toàn là /trẻ con =&gt; Nhịp 3/2</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Trên trái đất /trụi trần</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Không dáng cây /ngọn cỏ</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Mặt trời/ cũng chưa có</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Chỉ toàn là/ bóng đêm</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Không khí/ chỉ màu đen</a:t>
            </a:r>
            <a:br>
              <a:rPr lang="vi-VN" sz="4400" dirty="0">
                <a:latin typeface="Times New Roman" panose="02020603050405020304" pitchFamily="18" charset="0"/>
                <a:cs typeface="Times New Roman" panose="02020603050405020304" pitchFamily="18" charset="0"/>
              </a:rPr>
            </a:br>
            <a:r>
              <a:rPr lang="vi-VN" sz="4400" b="0" i="0" dirty="0">
                <a:solidFill>
                  <a:srgbClr val="00264D"/>
                </a:solidFill>
                <a:effectLst/>
                <a:latin typeface="Times New Roman" panose="02020603050405020304" pitchFamily="18" charset="0"/>
                <a:cs typeface="Times New Roman" panose="02020603050405020304" pitchFamily="18" charset="0"/>
              </a:rPr>
              <a:t>Chưa có /màu sắc khác”</a:t>
            </a:r>
          </a:p>
          <a:p>
            <a:r>
              <a:rPr lang="vi-VN" sz="4400" dirty="0">
                <a:solidFill>
                  <a:srgbClr val="00264D"/>
                </a:solidFill>
                <a:latin typeface="Times New Roman" panose="02020603050405020304" pitchFamily="18" charset="0"/>
                <a:cs typeface="Times New Roman" panose="02020603050405020304" pitchFamily="18" charset="0"/>
              </a:rPr>
              <a:t>Chủ yếu nhịp 3/2 và 2/3</a:t>
            </a:r>
            <a:endParaRPr lang="en-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6049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282972242"/>
              </p:ext>
            </p:extLst>
          </p:nvPr>
        </p:nvGraphicFramePr>
        <p:xfrm>
          <a:off x="6084888" y="1281510"/>
          <a:ext cx="10297144" cy="5289145"/>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5 chữ (ngũ ngôn)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Vần chân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2/3; 3/2</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Nhịp nhàng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287994201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a:t>
            </a:r>
          </a:p>
          <a:p>
            <a:pPr algn="ctr"/>
            <a:r>
              <a:rPr lang="en-VN" sz="7000" b="1" dirty="0">
                <a:solidFill>
                  <a:srgbClr val="C00000"/>
                </a:solidFill>
                <a:latin typeface="Times New Roman" panose="02020603050405020304" pitchFamily="18" charset="0"/>
                <a:cs typeface="Times New Roman" panose="02020603050405020304" pitchFamily="18" charset="0"/>
              </a:rPr>
              <a:t>Hình ảnh và chi tiết trong thơ</a:t>
            </a:r>
          </a:p>
        </p:txBody>
      </p:sp>
    </p:spTree>
    <p:extLst>
      <p:ext uri="{BB962C8B-B14F-4D97-AF65-F5344CB8AC3E}">
        <p14:creationId xmlns:p14="http://schemas.microsoft.com/office/powerpoint/2010/main" val="123269467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34339" y="-2051828"/>
            <a:ext cx="19584723" cy="11377187"/>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395832" y="690975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2033950" y="4279079"/>
            <a:ext cx="10733940"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a.</a:t>
            </a:r>
          </a:p>
          <a:p>
            <a:pPr algn="ctr"/>
            <a:r>
              <a:rPr lang="en-VN" sz="7000" b="1" dirty="0">
                <a:solidFill>
                  <a:srgbClr val="C00000"/>
                </a:solidFill>
                <a:latin typeface="Times New Roman" panose="02020603050405020304" pitchFamily="18" charset="0"/>
                <a:cs typeface="Times New Roman" panose="02020603050405020304" pitchFamily="18" charset="0"/>
              </a:rPr>
              <a:t>Thế giới trước và sau khi trẻ con ra đời</a:t>
            </a:r>
          </a:p>
        </p:txBody>
      </p:sp>
      <p:sp>
        <p:nvSpPr>
          <p:cNvPr id="2" name="TextBox 1">
            <a:extLst>
              <a:ext uri="{FF2B5EF4-FFF2-40B4-BE49-F238E27FC236}">
                <a16:creationId xmlns:a16="http://schemas.microsoft.com/office/drawing/2014/main" id="{753F5223-82D3-AE18-294A-FCD12B99D9C6}"/>
              </a:ext>
            </a:extLst>
          </p:cNvPr>
          <p:cNvSpPr txBox="1"/>
          <p:nvPr/>
        </p:nvSpPr>
        <p:spPr>
          <a:xfrm>
            <a:off x="1609244" y="3013792"/>
            <a:ext cx="12972588" cy="1169551"/>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Hình ảnh và chi tiết trong thơ</a:t>
            </a:r>
          </a:p>
        </p:txBody>
      </p:sp>
    </p:spTree>
    <p:extLst>
      <p:ext uri="{BB962C8B-B14F-4D97-AF65-F5344CB8AC3E}">
        <p14:creationId xmlns:p14="http://schemas.microsoft.com/office/powerpoint/2010/main" val="330608724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图片 31750" descr="1-16"/>
          <p:cNvPicPr>
            <a:picLocks noChangeAspect="1"/>
          </p:cNvPicPr>
          <p:nvPr/>
        </p:nvPicPr>
        <p:blipFill>
          <a:blip r:embed="rId3"/>
          <a:stretch>
            <a:fillRect/>
          </a:stretch>
        </p:blipFill>
        <p:spPr>
          <a:xfrm>
            <a:off x="13285788" y="1138238"/>
            <a:ext cx="1951037" cy="908050"/>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3393100863"/>
              </p:ext>
            </p:extLst>
          </p:nvPr>
        </p:nvGraphicFramePr>
        <p:xfrm>
          <a:off x="4623953" y="597434"/>
          <a:ext cx="11305257" cy="9259752"/>
        </p:xfrm>
        <a:graphic>
          <a:graphicData uri="http://schemas.openxmlformats.org/drawingml/2006/table">
            <a:tbl>
              <a:tblPr firstRow="1" bandRow="1">
                <a:tableStyleId>{FABFCF23-3B69-468F-B69F-88F6DE6A72F2}</a:tableStyleId>
              </a:tblPr>
              <a:tblGrid>
                <a:gridCol w="2736304">
                  <a:extLst>
                    <a:ext uri="{9D8B030D-6E8A-4147-A177-3AD203B41FA5}">
                      <a16:colId xmlns:a16="http://schemas.microsoft.com/office/drawing/2014/main" val="1436079751"/>
                    </a:ext>
                  </a:extLst>
                </a:gridCol>
                <a:gridCol w="4320480">
                  <a:extLst>
                    <a:ext uri="{9D8B030D-6E8A-4147-A177-3AD203B41FA5}">
                      <a16:colId xmlns:a16="http://schemas.microsoft.com/office/drawing/2014/main" val="3035030082"/>
                    </a:ext>
                  </a:extLst>
                </a:gridCol>
                <a:gridCol w="4248473">
                  <a:extLst>
                    <a:ext uri="{9D8B030D-6E8A-4147-A177-3AD203B41FA5}">
                      <a16:colId xmlns:a16="http://schemas.microsoft.com/office/drawing/2014/main" val="615957177"/>
                    </a:ext>
                  </a:extLst>
                </a:gridCol>
              </a:tblGrid>
              <a:tr h="1625328">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rgbClr val="C00000"/>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rgbClr val="C00000"/>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779607">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Trái đất trụi trần</a:t>
                      </a:r>
                    </a:p>
                    <a:p>
                      <a:pPr algn="ctr"/>
                      <a:r>
                        <a:rPr lang="en-VN" sz="3500" dirty="0">
                          <a:solidFill>
                            <a:schemeClr val="tx1"/>
                          </a:solidFill>
                          <a:latin typeface="Times New Roman" panose="02020603050405020304" pitchFamily="18" charset="0"/>
                          <a:cs typeface="Times New Roman" panose="02020603050405020304" pitchFamily="18" charset="0"/>
                        </a:rPr>
                        <a:t>Không dáng cây ngọn cỏ</a:t>
                      </a:r>
                    </a:p>
                    <a:p>
                      <a:pPr algn="ctr"/>
                      <a:r>
                        <a:rPr lang="en-VN" sz="3500" dirty="0">
                          <a:solidFill>
                            <a:schemeClr val="tx1"/>
                          </a:solidFill>
                          <a:latin typeface="Times New Roman" panose="02020603050405020304" pitchFamily="18" charset="0"/>
                          <a:cs typeface="Times New Roman" panose="02020603050405020304" pitchFamily="18" charset="0"/>
                        </a:rPr>
                        <a:t>Mặt trời chưa có</a:t>
                      </a:r>
                    </a:p>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Mặt trời mới nhô cao</a:t>
                      </a:r>
                    </a:p>
                    <a:p>
                      <a:pPr algn="ctr"/>
                      <a:r>
                        <a:rPr lang="en-VN" sz="3500" dirty="0">
                          <a:solidFill>
                            <a:schemeClr val="tx1"/>
                          </a:solidFill>
                          <a:latin typeface="Times New Roman" panose="02020603050405020304" pitchFamily="18" charset="0"/>
                          <a:cs typeface="Times New Roman" panose="02020603050405020304" pitchFamily="18" charset="0"/>
                        </a:rPr>
                        <a:t>Có cỏ, cây cao bằng gang…</a:t>
                      </a:r>
                    </a:p>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bl>
          </a:graphicData>
        </a:graphic>
      </p:graphicFrame>
      <p:sp>
        <p:nvSpPr>
          <p:cNvPr id="2" name="TextBox 1">
            <a:extLst>
              <a:ext uri="{FF2B5EF4-FFF2-40B4-BE49-F238E27FC236}">
                <a16:creationId xmlns:a16="http://schemas.microsoft.com/office/drawing/2014/main" id="{9E9B88E0-8093-31E5-68DD-223B9F62B965}"/>
              </a:ext>
            </a:extLst>
          </p:cNvPr>
          <p:cNvSpPr txBox="1"/>
          <p:nvPr/>
        </p:nvSpPr>
        <p:spPr>
          <a:xfrm>
            <a:off x="-409481" y="4449862"/>
            <a:ext cx="5019785" cy="5478423"/>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a.</a:t>
            </a:r>
          </a:p>
          <a:p>
            <a:pPr algn="ctr"/>
            <a:r>
              <a:rPr lang="en-VN" sz="7000" b="1" dirty="0">
                <a:solidFill>
                  <a:srgbClr val="C00000"/>
                </a:solidFill>
                <a:latin typeface="Times New Roman" panose="02020603050405020304" pitchFamily="18" charset="0"/>
                <a:cs typeface="Times New Roman" panose="02020603050405020304" pitchFamily="18" charset="0"/>
              </a:rPr>
              <a:t>Thế giới trước và sau khi trẻ con ra đời</a:t>
            </a:r>
          </a:p>
        </p:txBody>
      </p:sp>
      <p:sp>
        <p:nvSpPr>
          <p:cNvPr id="3" name="TextBox 2">
            <a:extLst>
              <a:ext uri="{FF2B5EF4-FFF2-40B4-BE49-F238E27FC236}">
                <a16:creationId xmlns:a16="http://schemas.microsoft.com/office/drawing/2014/main" id="{4685B107-9D84-9E5E-49BE-5AF27D32B222}"/>
              </a:ext>
            </a:extLst>
          </p:cNvPr>
          <p:cNvSpPr txBox="1"/>
          <p:nvPr/>
        </p:nvSpPr>
        <p:spPr>
          <a:xfrm>
            <a:off x="-11856" y="705446"/>
            <a:ext cx="4224536"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Hình ảnh và chi tiết trong thơ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3" name="TextBox 2">
            <a:extLst>
              <a:ext uri="{FF2B5EF4-FFF2-40B4-BE49-F238E27FC236}">
                <a16:creationId xmlns:a16="http://schemas.microsoft.com/office/drawing/2014/main" id="{92D0D15C-AE38-7F40-8BB1-CA11B77067E6}"/>
              </a:ext>
            </a:extLst>
          </p:cNvPr>
          <p:cNvSpPr txBox="1"/>
          <p:nvPr/>
        </p:nvSpPr>
        <p:spPr>
          <a:xfrm>
            <a:off x="864512" y="5601990"/>
            <a:ext cx="5544616" cy="2490425"/>
          </a:xfrm>
          <a:prstGeom prst="rect">
            <a:avLst/>
          </a:prstGeom>
          <a:noFill/>
        </p:spPr>
        <p:txBody>
          <a:bodyPr wrap="square" rtlCol="0">
            <a:spAutoFit/>
          </a:bodyPr>
          <a:lstStyle/>
          <a:p>
            <a:pPr algn="ctr">
              <a:lnSpc>
                <a:spcPct val="150000"/>
              </a:lnSpc>
            </a:pPr>
            <a:r>
              <a:rPr lang="en-VN" sz="5500" dirty="0">
                <a:solidFill>
                  <a:srgbClr val="D75F8B"/>
                </a:solidFill>
                <a:latin typeface="#9Slide04 Chonburi" pitchFamily="2" charset="-34"/>
                <a:cs typeface="#9Slide04 Chonburi" pitchFamily="2" charset="-34"/>
              </a:rPr>
              <a:t>TINH THẦN </a:t>
            </a:r>
          </a:p>
          <a:p>
            <a:pPr algn="ctr">
              <a:lnSpc>
                <a:spcPct val="150000"/>
              </a:lnSpc>
            </a:pPr>
            <a:r>
              <a:rPr lang="en-VN" sz="5500" dirty="0">
                <a:solidFill>
                  <a:srgbClr val="D75F8B"/>
                </a:solidFill>
                <a:latin typeface="#9Slide04 Chonburi" pitchFamily="2" charset="-34"/>
                <a:cs typeface="#9Slide04 Chonburi" pitchFamily="2" charset="-34"/>
              </a:rPr>
              <a:t>ĐỒNG ĐỘI</a:t>
            </a:r>
          </a:p>
        </p:txBody>
      </p:sp>
      <p:sp>
        <p:nvSpPr>
          <p:cNvPr id="4" name="TextBox 3">
            <a:extLst>
              <a:ext uri="{FF2B5EF4-FFF2-40B4-BE49-F238E27FC236}">
                <a16:creationId xmlns:a16="http://schemas.microsoft.com/office/drawing/2014/main" id="{10FA3D12-E1E4-AF41-BC1A-8A27EC1B71D3}"/>
              </a:ext>
            </a:extLst>
          </p:cNvPr>
          <p:cNvSpPr txBox="1"/>
          <p:nvPr/>
        </p:nvSpPr>
        <p:spPr>
          <a:xfrm>
            <a:off x="8389144" y="1844551"/>
            <a:ext cx="6480720" cy="5632311"/>
          </a:xfrm>
          <a:prstGeom prst="rect">
            <a:avLst/>
          </a:prstGeom>
          <a:noFill/>
        </p:spPr>
        <p:txBody>
          <a:bodyPr wrap="square" rtlCol="0">
            <a:spAutoFit/>
          </a:bodyPr>
          <a:lstStyle/>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Chia lớp thành 2 nhóm.</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Các nhóm sẽ thi đọc những bài thơ, ca dao nói về tình cảm gia đình.</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Thời gian 3 phút</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Nhóm nào đọc đúng nhiều hơn sẽ chiến thắng.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308918361"/>
              </p:ext>
            </p:extLst>
          </p:nvPr>
        </p:nvGraphicFramePr>
        <p:xfrm>
          <a:off x="3460055" y="139896"/>
          <a:ext cx="12961440" cy="8197654"/>
        </p:xfrm>
        <a:graphic>
          <a:graphicData uri="http://schemas.openxmlformats.org/drawingml/2006/table">
            <a:tbl>
              <a:tblPr firstRow="1" bandRow="1">
                <a:tableStyleId>{FABFCF23-3B69-468F-B69F-88F6DE6A72F2}</a:tableStyleId>
              </a:tblPr>
              <a:tblGrid>
                <a:gridCol w="3137164">
                  <a:extLst>
                    <a:ext uri="{9D8B030D-6E8A-4147-A177-3AD203B41FA5}">
                      <a16:colId xmlns:a16="http://schemas.microsoft.com/office/drawing/2014/main" val="1436079751"/>
                    </a:ext>
                  </a:extLst>
                </a:gridCol>
                <a:gridCol w="4495684">
                  <a:extLst>
                    <a:ext uri="{9D8B030D-6E8A-4147-A177-3AD203B41FA5}">
                      <a16:colId xmlns:a16="http://schemas.microsoft.com/office/drawing/2014/main" val="3035030082"/>
                    </a:ext>
                  </a:extLst>
                </a:gridCol>
                <a:gridCol w="5328592">
                  <a:extLst>
                    <a:ext uri="{9D8B030D-6E8A-4147-A177-3AD203B41FA5}">
                      <a16:colId xmlns:a16="http://schemas.microsoft.com/office/drawing/2014/main" val="615957177"/>
                    </a:ext>
                  </a:extLst>
                </a:gridCol>
              </a:tblGrid>
              <a:tr h="1382442">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a:t>
                      </a:r>
                    </a:p>
                    <a:p>
                      <a:pPr algn="ctr"/>
                      <a:r>
                        <a:rPr lang="en-VN" sz="3500" dirty="0">
                          <a:solidFill>
                            <a:schemeClr val="tx1"/>
                          </a:solidFill>
                          <a:latin typeface="Times New Roman" panose="02020603050405020304" pitchFamily="18" charset="0"/>
                          <a:cs typeface="Times New Roman" panose="02020603050405020304" pitchFamily="18" charset="0"/>
                        </a:rPr>
                        <a:t>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246441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18364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829807">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84148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495855">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Nhận xét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358667101"/>
                  </a:ext>
                </a:extLst>
              </a:tr>
            </a:tbl>
          </a:graphicData>
        </a:graphic>
      </p:graphicFrame>
      <p:pic>
        <p:nvPicPr>
          <p:cNvPr id="31760" name="图片 31759" descr="封面3"/>
          <p:cNvPicPr>
            <a:picLocks noChangeAspect="1"/>
          </p:cNvPicPr>
          <p:nvPr/>
        </p:nvPicPr>
        <p:blipFill>
          <a:blip r:embed="rId5"/>
          <a:stretch>
            <a:fillRect/>
          </a:stretch>
        </p:blipFill>
        <p:spPr>
          <a:xfrm rot="1497983">
            <a:off x="609264" y="5760581"/>
            <a:ext cx="3166640" cy="3564237"/>
          </a:xfrm>
          <a:prstGeom prst="rect">
            <a:avLst/>
          </a:prstGeom>
          <a:noFill/>
          <a:ln w="9525">
            <a:noFill/>
          </a:ln>
        </p:spPr>
      </p:pic>
      <p:sp>
        <p:nvSpPr>
          <p:cNvPr id="3" name="TextBox 2">
            <a:extLst>
              <a:ext uri="{FF2B5EF4-FFF2-40B4-BE49-F238E27FC236}">
                <a16:creationId xmlns:a16="http://schemas.microsoft.com/office/drawing/2014/main" id="{47D715C6-0BEF-6EF0-688B-94D4A4675E8B}"/>
              </a:ext>
            </a:extLst>
          </p:cNvPr>
          <p:cNvSpPr txBox="1"/>
          <p:nvPr/>
        </p:nvSpPr>
        <p:spPr>
          <a:xfrm>
            <a:off x="6829945" y="2404394"/>
            <a:ext cx="3575423" cy="1077218"/>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Trái đất trụi trần, </a:t>
            </a:r>
          </a:p>
          <a:p>
            <a:pPr algn="just"/>
            <a:r>
              <a:rPr lang="en-VN" sz="3200" dirty="0">
                <a:solidFill>
                  <a:schemeClr val="tx1"/>
                </a:solidFill>
                <a:latin typeface="Times New Roman" panose="02020603050405020304" pitchFamily="18" charset="0"/>
                <a:cs typeface="Times New Roman" panose="02020603050405020304" pitchFamily="18" charset="0"/>
              </a:rPr>
              <a:t>chưa có mặt trời</a:t>
            </a:r>
          </a:p>
        </p:txBody>
      </p:sp>
      <p:sp>
        <p:nvSpPr>
          <p:cNvPr id="5" name="TextBox 4">
            <a:extLst>
              <a:ext uri="{FF2B5EF4-FFF2-40B4-BE49-F238E27FC236}">
                <a16:creationId xmlns:a16="http://schemas.microsoft.com/office/drawing/2014/main" id="{16855B56-A4D1-BE19-E075-95465D76C429}"/>
              </a:ext>
            </a:extLst>
          </p:cNvPr>
          <p:cNvSpPr txBox="1"/>
          <p:nvPr/>
        </p:nvSpPr>
        <p:spPr>
          <a:xfrm>
            <a:off x="11027139" y="1958118"/>
            <a:ext cx="5426901" cy="255454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p>
        </p:txBody>
      </p:sp>
      <p:sp>
        <p:nvSpPr>
          <p:cNvPr id="7" name="TextBox 6">
            <a:extLst>
              <a:ext uri="{FF2B5EF4-FFF2-40B4-BE49-F238E27FC236}">
                <a16:creationId xmlns:a16="http://schemas.microsoft.com/office/drawing/2014/main" id="{650ADF4D-5EDC-20D6-5041-CE76242C5F27}"/>
              </a:ext>
            </a:extLst>
          </p:cNvPr>
          <p:cNvSpPr txBox="1"/>
          <p:nvPr/>
        </p:nvSpPr>
        <p:spPr>
          <a:xfrm>
            <a:off x="6660952" y="4808886"/>
            <a:ext cx="3575423" cy="58477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Màu đen</a:t>
            </a:r>
          </a:p>
        </p:txBody>
      </p:sp>
      <p:sp>
        <p:nvSpPr>
          <p:cNvPr id="9" name="TextBox 8">
            <a:extLst>
              <a:ext uri="{FF2B5EF4-FFF2-40B4-BE49-F238E27FC236}">
                <a16:creationId xmlns:a16="http://schemas.microsoft.com/office/drawing/2014/main" id="{392C2ED0-3575-69C9-4D09-C2E2DEAA8B67}"/>
              </a:ext>
            </a:extLst>
          </p:cNvPr>
          <p:cNvSpPr txBox="1"/>
          <p:nvPr/>
        </p:nvSpPr>
        <p:spPr>
          <a:xfrm>
            <a:off x="11222245" y="4532384"/>
            <a:ext cx="4223025" cy="1077218"/>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Màu xanh của cỏ, cây, màu đỏ của hoa</a:t>
            </a:r>
          </a:p>
        </p:txBody>
      </p:sp>
      <p:sp>
        <p:nvSpPr>
          <p:cNvPr id="11" name="TextBox 10">
            <a:extLst>
              <a:ext uri="{FF2B5EF4-FFF2-40B4-BE49-F238E27FC236}">
                <a16:creationId xmlns:a16="http://schemas.microsoft.com/office/drawing/2014/main" id="{B1C04217-1FB8-D644-6DD2-93809F84FF82}"/>
              </a:ext>
            </a:extLst>
          </p:cNvPr>
          <p:cNvSpPr txBox="1"/>
          <p:nvPr/>
        </p:nvSpPr>
        <p:spPr>
          <a:xfrm>
            <a:off x="11078122" y="5993135"/>
            <a:ext cx="3430937" cy="58477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Tiếng chim hót</a:t>
            </a:r>
          </a:p>
        </p:txBody>
      </p:sp>
      <p:sp>
        <p:nvSpPr>
          <p:cNvPr id="13" name="TextBox 12">
            <a:extLst>
              <a:ext uri="{FF2B5EF4-FFF2-40B4-BE49-F238E27FC236}">
                <a16:creationId xmlns:a16="http://schemas.microsoft.com/office/drawing/2014/main" id="{007FD46E-5EEF-6D18-F02A-573A9DB6E77B}"/>
              </a:ext>
            </a:extLst>
          </p:cNvPr>
          <p:cNvSpPr txBox="1"/>
          <p:nvPr/>
        </p:nvSpPr>
        <p:spPr>
          <a:xfrm>
            <a:off x="6660952" y="6752066"/>
            <a:ext cx="4223025" cy="58477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“chỉ toàn bóng đêm”</a:t>
            </a:r>
          </a:p>
        </p:txBody>
      </p:sp>
      <p:sp>
        <p:nvSpPr>
          <p:cNvPr id="16" name="TextBox 15">
            <a:extLst>
              <a:ext uri="{FF2B5EF4-FFF2-40B4-BE49-F238E27FC236}">
                <a16:creationId xmlns:a16="http://schemas.microsoft.com/office/drawing/2014/main" id="{69F9A1CD-365F-5923-9D98-8064EE05B9FB}"/>
              </a:ext>
            </a:extLst>
          </p:cNvPr>
          <p:cNvSpPr txBox="1"/>
          <p:nvPr/>
        </p:nvSpPr>
        <p:spPr>
          <a:xfrm>
            <a:off x="11106226" y="6783197"/>
            <a:ext cx="3720681" cy="58477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Mặt trời chiếu sáng</a:t>
            </a:r>
          </a:p>
        </p:txBody>
      </p:sp>
      <p:sp>
        <p:nvSpPr>
          <p:cNvPr id="18" name="TextBox 17">
            <a:extLst>
              <a:ext uri="{FF2B5EF4-FFF2-40B4-BE49-F238E27FC236}">
                <a16:creationId xmlns:a16="http://schemas.microsoft.com/office/drawing/2014/main" id="{B93C2B4B-6135-75FA-7CD9-7B2D06DDE893}"/>
              </a:ext>
            </a:extLst>
          </p:cNvPr>
          <p:cNvSpPr txBox="1"/>
          <p:nvPr/>
        </p:nvSpPr>
        <p:spPr>
          <a:xfrm>
            <a:off x="6534627" y="7458382"/>
            <a:ext cx="4655073" cy="1077218"/>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Thế giới tối tăm, đơn điệu, tẻ nhạt, hoang sơ</a:t>
            </a:r>
          </a:p>
        </p:txBody>
      </p:sp>
      <p:sp>
        <p:nvSpPr>
          <p:cNvPr id="20" name="TextBox 19">
            <a:extLst>
              <a:ext uri="{FF2B5EF4-FFF2-40B4-BE49-F238E27FC236}">
                <a16:creationId xmlns:a16="http://schemas.microsoft.com/office/drawing/2014/main" id="{C46CFC97-5052-49E4-D114-9F7B86B29605}"/>
              </a:ext>
            </a:extLst>
          </p:cNvPr>
          <p:cNvSpPr txBox="1"/>
          <p:nvPr/>
        </p:nvSpPr>
        <p:spPr>
          <a:xfrm>
            <a:off x="11189700" y="7517670"/>
            <a:ext cx="4655073" cy="584775"/>
          </a:xfrm>
          <a:prstGeom prst="rect">
            <a:avLst/>
          </a:prstGeom>
          <a:noFill/>
        </p:spPr>
        <p:txBody>
          <a:bodyPr wrap="square">
            <a:spAutoFit/>
          </a:bodyPr>
          <a:lstStyle/>
          <a:p>
            <a:pPr algn="just"/>
            <a:r>
              <a:rPr lang="en-VN" sz="3200" dirty="0">
                <a:solidFill>
                  <a:schemeClr val="tx1"/>
                </a:solidFill>
                <a:latin typeface="Times New Roman" panose="02020603050405020304" pitchFamily="18" charset="0"/>
                <a:cs typeface="Times New Roman" panose="02020603050405020304" pitchFamily="18" charset="0"/>
              </a:rPr>
              <a:t>Rực rỡ, sinh động, tươi đẹp</a:t>
            </a:r>
          </a:p>
        </p:txBody>
      </p:sp>
      <p:sp>
        <p:nvSpPr>
          <p:cNvPr id="2" name="TextBox 1">
            <a:extLst>
              <a:ext uri="{FF2B5EF4-FFF2-40B4-BE49-F238E27FC236}">
                <a16:creationId xmlns:a16="http://schemas.microsoft.com/office/drawing/2014/main" id="{5D353024-E70F-1EE9-821A-6B67E334492B}"/>
              </a:ext>
            </a:extLst>
          </p:cNvPr>
          <p:cNvSpPr txBox="1"/>
          <p:nvPr/>
        </p:nvSpPr>
        <p:spPr>
          <a:xfrm>
            <a:off x="3438097" y="8359814"/>
            <a:ext cx="13015943" cy="1938992"/>
          </a:xfrm>
          <a:prstGeom prst="rect">
            <a:avLst/>
          </a:prstGeom>
          <a:noFill/>
        </p:spPr>
        <p:txBody>
          <a:bodyPr wrap="square" rtlCol="0">
            <a:spAutoFit/>
          </a:bodyPr>
          <a:lstStyle/>
          <a:p>
            <a:r>
              <a:rPr lang="en-VN" dirty="0">
                <a:solidFill>
                  <a:srgbClr val="C00000"/>
                </a:solidFill>
              </a:rPr>
              <a:t>Yếu tố miêu tả: tái hiện đặc điểm của sự vật: mặt trời nhô cao, cây cao bằng gang tay, Màu xanh bắt đầu cỏ, …</a:t>
            </a:r>
          </a:p>
          <a:p>
            <a:r>
              <a:rPr lang="en-VN">
                <a:solidFill>
                  <a:srgbClr val="C00000"/>
                </a:solidFill>
              </a:rPr>
              <a:t>=&gt; Đoạn thơ trở nên sinh động, người đọc hình dung ra khung cảnh tươi đẹp, sáng sủa, trong trẻo </a:t>
            </a:r>
            <a:endParaRPr lang="en-VN" dirty="0">
              <a:solidFill>
                <a:srgbClr val="C00000"/>
              </a:solidFill>
            </a:endParaRPr>
          </a:p>
        </p:txBody>
      </p:sp>
    </p:spTree>
    <p:extLst>
      <p:ext uri="{BB962C8B-B14F-4D97-AF65-F5344CB8AC3E}">
        <p14:creationId xmlns:p14="http://schemas.microsoft.com/office/powerpoint/2010/main" val="9382541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1"/>
                                        </p:tgtEl>
                                        <p:attrNameLst>
                                          <p:attrName>style.visibility</p:attrName>
                                        </p:attrNameLst>
                                      </p:cBhvr>
                                      <p:to>
                                        <p:strVal val="visible"/>
                                      </p:to>
                                    </p:set>
                                    <p:animEffect transition="in" filter="fade">
                                      <p:cBhvr>
                                        <p:cTn id="19" dur="1000"/>
                                        <p:tgtEl>
                                          <p:spTgt spid="31751"/>
                                        </p:tgtEl>
                                      </p:cBhvr>
                                    </p:animEffect>
                                    <p:anim calcmode="lin" valueType="num">
                                      <p:cBhvr>
                                        <p:cTn id="20" dur="1000" fill="hold"/>
                                        <p:tgtEl>
                                          <p:spTgt spid="31751"/>
                                        </p:tgtEl>
                                        <p:attrNameLst>
                                          <p:attrName>ppt_x</p:attrName>
                                        </p:attrNameLst>
                                      </p:cBhvr>
                                      <p:tavLst>
                                        <p:tav tm="0">
                                          <p:val>
                                            <p:strVal val="#ppt_x"/>
                                          </p:val>
                                        </p:tav>
                                        <p:tav tm="100000">
                                          <p:val>
                                            <p:strVal val="#ppt_x"/>
                                          </p:val>
                                        </p:tav>
                                      </p:tavLst>
                                    </p:anim>
                                    <p:anim calcmode="lin" valueType="num">
                                      <p:cBhvr>
                                        <p:cTn id="21" dur="1000" fill="hold"/>
                                        <p:tgtEl>
                                          <p:spTgt spid="31751"/>
                                        </p:tgtEl>
                                        <p:attrNameLst>
                                          <p:attrName>ppt_y</p:attrName>
                                        </p:attrNameLst>
                                      </p:cBhvr>
                                      <p:tavLst>
                                        <p:tav tm="0">
                                          <p:val>
                                            <p:strVal val="#ppt_y-.1"/>
                                          </p:val>
                                        </p:tav>
                                        <p:tav tm="100000">
                                          <p:val>
                                            <p:strVal val="#ppt_y"/>
                                          </p:val>
                                        </p:tav>
                                      </p:tavLst>
                                    </p:anim>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10" name="图片 72709" descr="PPT素材-10"/>
          <p:cNvPicPr>
            <a:picLocks noChangeAspect="1"/>
          </p:cNvPicPr>
          <p:nvPr/>
        </p:nvPicPr>
        <p:blipFill>
          <a:blip r:embed="rId4"/>
          <a:stretch>
            <a:fillRect/>
          </a:stretch>
        </p:blipFill>
        <p:spPr>
          <a:xfrm>
            <a:off x="-971550" y="-950738"/>
            <a:ext cx="17749838" cy="10714038"/>
          </a:xfrm>
          <a:prstGeom prst="rect">
            <a:avLst/>
          </a:prstGeom>
          <a:noFill/>
          <a:ln w="9525">
            <a:noFill/>
          </a:ln>
        </p:spPr>
      </p:pic>
      <p:pic>
        <p:nvPicPr>
          <p:cNvPr id="72709" name="图片 72708" descr="PPT素材-09"/>
          <p:cNvPicPr>
            <a:picLocks noChangeAspect="1"/>
          </p:cNvPicPr>
          <p:nvPr/>
        </p:nvPicPr>
        <p:blipFill>
          <a:blip r:embed="rId5"/>
          <a:stretch>
            <a:fillRect/>
          </a:stretch>
        </p:blipFill>
        <p:spPr>
          <a:xfrm>
            <a:off x="13340664" y="1497534"/>
            <a:ext cx="4419368" cy="8251084"/>
          </a:xfrm>
          <a:prstGeom prst="rect">
            <a:avLst/>
          </a:prstGeom>
          <a:noFill/>
          <a:ln w="9525">
            <a:noFill/>
          </a:ln>
        </p:spPr>
      </p:pic>
      <p:sp>
        <p:nvSpPr>
          <p:cNvPr id="2" name="TextBox 1">
            <a:extLst>
              <a:ext uri="{FF2B5EF4-FFF2-40B4-BE49-F238E27FC236}">
                <a16:creationId xmlns:a16="http://schemas.microsoft.com/office/drawing/2014/main" id="{2A2F903E-E205-D842-9226-CA261BCC7973}"/>
              </a:ext>
            </a:extLst>
          </p:cNvPr>
          <p:cNvSpPr txBox="1"/>
          <p:nvPr/>
        </p:nvSpPr>
        <p:spPr>
          <a:xfrm rot="21225438">
            <a:off x="717914" y="4137384"/>
            <a:ext cx="6117202" cy="3785652"/>
          </a:xfrm>
          <a:prstGeom prst="rect">
            <a:avLst/>
          </a:prstGeom>
          <a:noFill/>
        </p:spPr>
        <p:txBody>
          <a:bodyPr wrap="square" rtlCol="0">
            <a:spAutoFit/>
          </a:bodyPr>
          <a:lstStyle/>
          <a:p>
            <a:pPr algn="ctr"/>
            <a:r>
              <a:rPr lang="en-VN" sz="6000" dirty="0">
                <a:solidFill>
                  <a:srgbClr val="FF0000"/>
                </a:solidFill>
                <a:latin typeface="Times New Roman" panose="02020603050405020304" pitchFamily="18" charset="0"/>
                <a:cs typeface="Times New Roman" panose="02020603050405020304" pitchFamily="18" charset="0"/>
              </a:rPr>
              <a:t>Mọi sự thay đổi trên thế giới đều bắt nguồn từ sự sinh ra của trẻ con</a:t>
            </a:r>
          </a:p>
        </p:txBody>
      </p:sp>
      <p:sp>
        <p:nvSpPr>
          <p:cNvPr id="9" name="TextBox 8">
            <a:extLst>
              <a:ext uri="{FF2B5EF4-FFF2-40B4-BE49-F238E27FC236}">
                <a16:creationId xmlns:a16="http://schemas.microsoft.com/office/drawing/2014/main" id="{C0451B0F-9DB4-0448-A34C-BBBCEC3B9BEB}"/>
              </a:ext>
            </a:extLst>
          </p:cNvPr>
          <p:cNvSpPr txBox="1"/>
          <p:nvPr/>
        </p:nvSpPr>
        <p:spPr>
          <a:xfrm rot="438917">
            <a:off x="8044310" y="946726"/>
            <a:ext cx="6333308" cy="4401205"/>
          </a:xfrm>
          <a:prstGeom prst="rect">
            <a:avLst/>
          </a:prstGeom>
          <a:noFill/>
        </p:spPr>
        <p:txBody>
          <a:bodyPr wrap="square" rtlCol="0">
            <a:spAutoFit/>
          </a:bodyPr>
          <a:lstStyle/>
          <a:p>
            <a:pPr algn="ctr"/>
            <a:r>
              <a:rPr lang="en-VN" sz="5600" b="1" dirty="0">
                <a:latin typeface="Times New Roman" panose="02020603050405020304" pitchFamily="18" charset="0"/>
                <a:cs typeface="Times New Roman" panose="02020603050405020304" pitchFamily="18" charset="0"/>
              </a:rPr>
              <a:t>Các sự vật, hiện tượng nâng đỡ, nuôi dưỡng trẻ con trưởng thành về vật chất và tâm hồn.</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2250738" y="11113"/>
            <a:ext cx="3876675" cy="9475787"/>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708400" y="501650"/>
            <a:ext cx="9099550" cy="8974138"/>
          </a:xfrm>
          <a:prstGeom prst="rect">
            <a:avLst/>
          </a:prstGeom>
          <a:noFill/>
          <a:ln w="9525">
            <a:noFill/>
          </a:ln>
        </p:spPr>
      </p:pic>
      <p:sp>
        <p:nvSpPr>
          <p:cNvPr id="8" name="TextBox 7">
            <a:extLst>
              <a:ext uri="{FF2B5EF4-FFF2-40B4-BE49-F238E27FC236}">
                <a16:creationId xmlns:a16="http://schemas.microsoft.com/office/drawing/2014/main" id="{491FE927-88A7-1346-AE87-4A15386CE425}"/>
              </a:ext>
            </a:extLst>
          </p:cNvPr>
          <p:cNvSpPr txBox="1"/>
          <p:nvPr/>
        </p:nvSpPr>
        <p:spPr>
          <a:xfrm>
            <a:off x="4500712" y="3426671"/>
            <a:ext cx="5904655" cy="4093428"/>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Trẻ em là trung tâm của thế giới, là tương lai của thế giới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7070175" y="3165475"/>
            <a:ext cx="6668599"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b. </a:t>
            </a:r>
          </a:p>
          <a:p>
            <a:pPr algn="ctr"/>
            <a:r>
              <a:rPr lang="en-VN" sz="7000" b="1" dirty="0">
                <a:solidFill>
                  <a:srgbClr val="C00000"/>
                </a:solidFill>
                <a:latin typeface="Times New Roman" panose="02020603050405020304" pitchFamily="18" charset="0"/>
                <a:cs typeface="Times New Roman" panose="02020603050405020304" pitchFamily="18" charset="0"/>
              </a:rPr>
              <a:t>Sự chăm sóc, yêu thương mẹ dành cho con</a:t>
            </a:r>
          </a:p>
        </p:txBody>
      </p:sp>
    </p:spTree>
    <p:extLst>
      <p:ext uri="{BB962C8B-B14F-4D97-AF65-F5344CB8AC3E}">
        <p14:creationId xmlns:p14="http://schemas.microsoft.com/office/powerpoint/2010/main" val="35631203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5" name="TextBox 4">
            <a:extLst>
              <a:ext uri="{FF2B5EF4-FFF2-40B4-BE49-F238E27FC236}">
                <a16:creationId xmlns:a16="http://schemas.microsoft.com/office/drawing/2014/main" id="{04045080-3FC8-E548-8FE3-C383D34ACC9F}"/>
              </a:ext>
            </a:extLst>
          </p:cNvPr>
          <p:cNvSpPr txBox="1"/>
          <p:nvPr/>
        </p:nvSpPr>
        <p:spPr>
          <a:xfrm rot="19519292">
            <a:off x="398654" y="1774514"/>
            <a:ext cx="5904655" cy="109260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6500" dirty="0">
                <a:solidFill>
                  <a:srgbClr val="C00000"/>
                </a:solidFill>
                <a:latin typeface="Times New Roman" panose="02020603050405020304" pitchFamily="18" charset="0"/>
                <a:cs typeface="Times New Roman" panose="02020603050405020304" pitchFamily="18" charset="0"/>
              </a:rPr>
              <a:t>Món quà của mẹ</a:t>
            </a:r>
          </a:p>
        </p:txBody>
      </p:sp>
      <p:sp>
        <p:nvSpPr>
          <p:cNvPr id="11" name="TextBox 10">
            <a:extLst>
              <a:ext uri="{FF2B5EF4-FFF2-40B4-BE49-F238E27FC236}">
                <a16:creationId xmlns:a16="http://schemas.microsoft.com/office/drawing/2014/main" id="{B1942B16-1F3A-EC4D-B910-5B4C17D887D8}"/>
              </a:ext>
            </a:extLst>
          </p:cNvPr>
          <p:cNvSpPr txBox="1"/>
          <p:nvPr/>
        </p:nvSpPr>
        <p:spPr>
          <a:xfrm>
            <a:off x="6700375" y="2383403"/>
            <a:ext cx="7573912" cy="470898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10000" b="1" dirty="0">
                <a:solidFill>
                  <a:srgbClr val="C00000"/>
                </a:solidFill>
                <a:latin typeface="Times New Roman" panose="02020603050405020304" pitchFamily="18" charset="0"/>
                <a:cs typeface="Times New Roman" panose="02020603050405020304" pitchFamily="18" charset="0"/>
              </a:rPr>
              <a:t>TÌNH YÊU </a:t>
            </a:r>
          </a:p>
          <a:p>
            <a:pPr algn="ctr"/>
            <a:r>
              <a:rPr lang="en-VN" sz="10000" b="1" dirty="0">
                <a:solidFill>
                  <a:srgbClr val="C00000"/>
                </a:solidFill>
                <a:latin typeface="Times New Roman" panose="02020603050405020304" pitchFamily="18" charset="0"/>
                <a:cs typeface="Times New Roman" panose="02020603050405020304" pitchFamily="18" charset="0"/>
              </a:rPr>
              <a:t>+ </a:t>
            </a:r>
          </a:p>
          <a:p>
            <a:pPr algn="ctr"/>
            <a:r>
              <a:rPr lang="en-VN" sz="10000" b="1" dirty="0">
                <a:solidFill>
                  <a:srgbClr val="C00000"/>
                </a:solidFill>
                <a:latin typeface="Times New Roman" panose="02020603050405020304" pitchFamily="18" charset="0"/>
                <a:cs typeface="Times New Roman" panose="02020603050405020304" pitchFamily="18" charset="0"/>
              </a:rPr>
              <a:t>LỜI RU</a:t>
            </a:r>
          </a:p>
        </p:txBody>
      </p:sp>
      <p:pic>
        <p:nvPicPr>
          <p:cNvPr id="6" name="Picture 5">
            <a:extLst>
              <a:ext uri="{FF2B5EF4-FFF2-40B4-BE49-F238E27FC236}">
                <a16:creationId xmlns:a16="http://schemas.microsoft.com/office/drawing/2014/main" id="{B90913D9-1110-4943-89C6-6D006A4D72C6}"/>
              </a:ext>
            </a:extLst>
          </p:cNvPr>
          <p:cNvPicPr>
            <a:picLocks noChangeAspect="1"/>
          </p:cNvPicPr>
          <p:nvPr/>
        </p:nvPicPr>
        <p:blipFill>
          <a:blip r:embed="rId4"/>
          <a:stretch>
            <a:fillRect/>
          </a:stretch>
        </p:blipFill>
        <p:spPr>
          <a:xfrm>
            <a:off x="1684413" y="2900482"/>
            <a:ext cx="5477402" cy="5477402"/>
          </a:xfrm>
          <a:prstGeom prst="rect">
            <a:avLst/>
          </a:prstGeom>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图片 40965" descr="1-38"/>
          <p:cNvPicPr>
            <a:picLocks noChangeAspect="1"/>
          </p:cNvPicPr>
          <p:nvPr/>
        </p:nvPicPr>
        <p:blipFill>
          <a:blip r:embed="rId3"/>
          <a:stretch>
            <a:fillRect/>
          </a:stretch>
        </p:blipFill>
        <p:spPr>
          <a:xfrm>
            <a:off x="-36512" y="2217614"/>
            <a:ext cx="2927222" cy="7239124"/>
          </a:xfrm>
          <a:prstGeom prst="rect">
            <a:avLst/>
          </a:prstGeom>
          <a:noFill/>
          <a:ln w="9525">
            <a:noFill/>
          </a:ln>
        </p:spPr>
      </p:pic>
      <p:pic>
        <p:nvPicPr>
          <p:cNvPr id="40967" name="图片 40966" descr="1-39"/>
          <p:cNvPicPr>
            <a:picLocks noChangeAspect="1"/>
          </p:cNvPicPr>
          <p:nvPr/>
        </p:nvPicPr>
        <p:blipFill>
          <a:blip r:embed="rId4"/>
          <a:stretch>
            <a:fillRect/>
          </a:stretch>
        </p:blipFill>
        <p:spPr>
          <a:xfrm>
            <a:off x="1673225" y="1712911"/>
            <a:ext cx="14708188" cy="4164012"/>
          </a:xfrm>
          <a:prstGeom prst="rect">
            <a:avLst/>
          </a:prstGeom>
          <a:noFill/>
          <a:ln w="9525">
            <a:noFill/>
          </a:ln>
        </p:spPr>
      </p:pic>
      <p:sp>
        <p:nvSpPr>
          <p:cNvPr id="8" name="TextBox 7">
            <a:extLst>
              <a:ext uri="{FF2B5EF4-FFF2-40B4-BE49-F238E27FC236}">
                <a16:creationId xmlns:a16="http://schemas.microsoft.com/office/drawing/2014/main" id="{950AD422-D1A3-744D-85AD-657EC3F7DFE8}"/>
              </a:ext>
            </a:extLst>
          </p:cNvPr>
          <p:cNvSpPr txBox="1"/>
          <p:nvPr/>
        </p:nvSpPr>
        <p:spPr>
          <a:xfrm>
            <a:off x="2629912" y="2750632"/>
            <a:ext cx="3677890"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Cái bống cái bang</a:t>
            </a:r>
          </a:p>
        </p:txBody>
      </p:sp>
      <p:sp>
        <p:nvSpPr>
          <p:cNvPr id="9" name="TextBox 8">
            <a:extLst>
              <a:ext uri="{FF2B5EF4-FFF2-40B4-BE49-F238E27FC236}">
                <a16:creationId xmlns:a16="http://schemas.microsoft.com/office/drawing/2014/main" id="{7F1B95CC-9017-E043-8AC8-5143FE68C65B}"/>
              </a:ext>
            </a:extLst>
          </p:cNvPr>
          <p:cNvSpPr txBox="1"/>
          <p:nvPr/>
        </p:nvSpPr>
        <p:spPr>
          <a:xfrm>
            <a:off x="7623162" y="3248614"/>
            <a:ext cx="3427485" cy="1092607"/>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Cánh cò</a:t>
            </a:r>
          </a:p>
        </p:txBody>
      </p:sp>
      <p:sp>
        <p:nvSpPr>
          <p:cNvPr id="10" name="TextBox 9">
            <a:extLst>
              <a:ext uri="{FF2B5EF4-FFF2-40B4-BE49-F238E27FC236}">
                <a16:creationId xmlns:a16="http://schemas.microsoft.com/office/drawing/2014/main" id="{4629FC6F-D77B-3C47-B502-10E442DC8544}"/>
              </a:ext>
            </a:extLst>
          </p:cNvPr>
          <p:cNvSpPr txBox="1"/>
          <p:nvPr/>
        </p:nvSpPr>
        <p:spPr>
          <a:xfrm>
            <a:off x="12305999" y="2739542"/>
            <a:ext cx="3427486"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Vị gừng đắng</a:t>
            </a:r>
          </a:p>
        </p:txBody>
      </p:sp>
      <p:pic>
        <p:nvPicPr>
          <p:cNvPr id="11" name="Picture 10">
            <a:extLst>
              <a:ext uri="{FF2B5EF4-FFF2-40B4-BE49-F238E27FC236}">
                <a16:creationId xmlns:a16="http://schemas.microsoft.com/office/drawing/2014/main" id="{E36CCA5D-FE40-FD4C-88C5-73CB53B2C49C}"/>
              </a:ext>
            </a:extLst>
          </p:cNvPr>
          <p:cNvPicPr>
            <a:picLocks noChangeAspect="1"/>
          </p:cNvPicPr>
          <p:nvPr/>
        </p:nvPicPr>
        <p:blipFill>
          <a:blip r:embed="rId5"/>
          <a:stretch>
            <a:fillRect/>
          </a:stretch>
        </p:blipFill>
        <p:spPr>
          <a:xfrm>
            <a:off x="-433477" y="6455594"/>
            <a:ext cx="3020194" cy="3020194"/>
          </a:xfrm>
          <a:prstGeom prst="rect">
            <a:avLst/>
          </a:prstGeom>
        </p:spPr>
      </p:pic>
      <p:pic>
        <p:nvPicPr>
          <p:cNvPr id="12" name="Picture 2" descr="Tá»± xÆ°á»ng mÃ n 5 : CÃ² tráº¯ng mang con táº·ng cho máº¹ â Time (Seikusa Dang)">
            <a:extLst>
              <a:ext uri="{FF2B5EF4-FFF2-40B4-BE49-F238E27FC236}">
                <a16:creationId xmlns:a16="http://schemas.microsoft.com/office/drawing/2014/main" id="{47424B8E-814F-C444-BF7C-010CCEFA83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844" b="93253" l="10000" r="90000">
                        <a14:foregroundMark x1="13971" y1="32007" x2="12794" y2="34775"/>
                        <a14:foregroundMark x1="11912" y1="36332" x2="12500" y2="39446"/>
                        <a14:foregroundMark x1="13382" y1="41176" x2="12206" y2="39273"/>
                        <a14:foregroundMark x1="65000" y1="8131" x2="67794" y2="16436"/>
                        <a14:foregroundMark x1="67794" y1="16436" x2="68382" y2="26644"/>
                        <a14:foregroundMark x1="72059" y1="6747" x2="71618" y2="8131"/>
                        <a14:foregroundMark x1="66324" y1="5536" x2="66765" y2="6401"/>
                        <a14:foregroundMark x1="73382" y1="5017" x2="73382" y2="5017"/>
                        <a14:foregroundMark x1="75147" y1="57612" x2="80882" y2="61073"/>
                        <a14:foregroundMark x1="30000" y1="25087" x2="27647" y2="24913"/>
                        <a14:foregroundMark x1="25882" y1="90138" x2="32941" y2="93253"/>
                        <a14:foregroundMark x1="32941" y1="93253" x2="37647" y2="86332"/>
                        <a14:foregroundMark x1="37647" y1="86332" x2="37500" y2="85813"/>
                        <a14:foregroundMark x1="60000" y1="86678" x2="59559" y2="86851"/>
                        <a14:foregroundMark x1="25147" y1="93253" x2="26765" y2="93080"/>
                        <a14:foregroundMark x1="19118" y1="31142" x2="19118" y2="44464"/>
                        <a14:foregroundMark x1="32353" y1="27336" x2="35441" y2="35986"/>
                        <a14:foregroundMark x1="35441" y1="35986" x2="42500" y2="41349"/>
                        <a14:foregroundMark x1="80147" y1="56920" x2="75588" y2="53979"/>
                        <a14:foregroundMark x1="82353" y1="56228" x2="79559" y2="55536"/>
                        <a14:foregroundMark x1="84118" y1="79412" x2="81618" y2="74913"/>
                        <a14:backgroundMark x1="39559" y1="25087" x2="43529" y2="16955"/>
                        <a14:backgroundMark x1="43529" y1="16955" x2="43824" y2="16609"/>
                        <a14:backgroundMark x1="38971" y1="31488" x2="40294" y2="24221"/>
                        <a14:backgroundMark x1="26324" y1="35467" x2="26618" y2="36678"/>
                        <a14:backgroundMark x1="27647" y1="39619" x2="31029" y2="48097"/>
                        <a14:backgroundMark x1="31029" y1="48097" x2="27794" y2="40138"/>
                        <a14:backgroundMark x1="27794" y1="40138" x2="27794" y2="40138"/>
                        <a14:backgroundMark x1="38971" y1="48616" x2="36912" y2="45156"/>
                        <a14:backgroundMark x1="67647" y1="43080" x2="77059" y2="38235"/>
                      </a14:backgroundRemoval>
                    </a14:imgEffect>
                  </a14:imgLayer>
                </a14:imgProps>
              </a:ext>
              <a:ext uri="{28A0092B-C50C-407E-A947-70E740481C1C}">
                <a14:useLocalDpi xmlns:a14="http://schemas.microsoft.com/office/drawing/2010/main" val="0"/>
              </a:ext>
            </a:extLst>
          </a:blip>
          <a:srcRect/>
          <a:stretch>
            <a:fillRect/>
          </a:stretch>
        </p:blipFill>
        <p:spPr bwMode="auto">
          <a:xfrm>
            <a:off x="8385000" y="488775"/>
            <a:ext cx="288032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0DB9EF-C795-E046-BDBA-4511A0859E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71"/>
          <a:stretch/>
        </p:blipFill>
        <p:spPr>
          <a:xfrm>
            <a:off x="14787465" y="7366520"/>
            <a:ext cx="2009037" cy="2059958"/>
          </a:xfrm>
          <a:prstGeom prst="rect">
            <a:avLst/>
          </a:prstGeom>
          <a:ln>
            <a:noFill/>
          </a:ln>
          <a:effectLst>
            <a:softEdge rad="112500"/>
          </a:effectLst>
        </p:spPr>
      </p:pic>
      <p:sp>
        <p:nvSpPr>
          <p:cNvPr id="3" name="TextBox 2">
            <a:extLst>
              <a:ext uri="{FF2B5EF4-FFF2-40B4-BE49-F238E27FC236}">
                <a16:creationId xmlns:a16="http://schemas.microsoft.com/office/drawing/2014/main" id="{5035AE68-B558-DBE7-ED86-B4C5AFD01F36}"/>
              </a:ext>
            </a:extLst>
          </p:cNvPr>
          <p:cNvSpPr txBox="1"/>
          <p:nvPr/>
        </p:nvSpPr>
        <p:spPr>
          <a:xfrm>
            <a:off x="6240868" y="5647190"/>
            <a:ext cx="6401822" cy="2677656"/>
          </a:xfrm>
          <a:prstGeom prst="rect">
            <a:avLst/>
          </a:prstGeom>
          <a:noFill/>
        </p:spPr>
        <p:txBody>
          <a:bodyPr wrap="square">
            <a:spAutoFit/>
          </a:bodyPr>
          <a:lstStyle/>
          <a:p>
            <a:pPr algn="l"/>
            <a:r>
              <a:rPr lang="vi-VN" sz="2800" b="0" i="0" dirty="0">
                <a:solidFill>
                  <a:srgbClr val="222222"/>
                </a:solidFill>
                <a:effectLst/>
                <a:latin typeface="Times New Roman" panose="02020603050405020304" pitchFamily="18" charset="0"/>
                <a:cs typeface="Times New Roman" panose="02020603050405020304" pitchFamily="18" charset="0"/>
              </a:rPr>
              <a:t>Con cò mà đi ăn đêm,</a:t>
            </a:r>
            <a:br>
              <a:rPr lang="vi-VN" sz="2800" b="0" i="0" dirty="0">
                <a:solidFill>
                  <a:srgbClr val="222222"/>
                </a:solidFill>
                <a:effectLst/>
                <a:latin typeface="Times New Roman" panose="02020603050405020304" pitchFamily="18" charset="0"/>
                <a:cs typeface="Times New Roman" panose="02020603050405020304" pitchFamily="18" charset="0"/>
              </a:rPr>
            </a:br>
            <a:r>
              <a:rPr lang="vi-VN" sz="2800" b="0" i="0" dirty="0">
                <a:solidFill>
                  <a:srgbClr val="222222"/>
                </a:solidFill>
                <a:effectLst/>
                <a:latin typeface="Times New Roman" panose="02020603050405020304" pitchFamily="18" charset="0"/>
                <a:cs typeface="Times New Roman" panose="02020603050405020304" pitchFamily="18" charset="0"/>
              </a:rPr>
              <a:t>Đậu phải cành mềm lộn cổ xuống ao.</a:t>
            </a:r>
            <a:br>
              <a:rPr lang="vi-VN" sz="2800" b="0" i="0" dirty="0">
                <a:solidFill>
                  <a:srgbClr val="222222"/>
                </a:solidFill>
                <a:effectLst/>
                <a:latin typeface="Times New Roman" panose="02020603050405020304" pitchFamily="18" charset="0"/>
                <a:cs typeface="Times New Roman" panose="02020603050405020304" pitchFamily="18" charset="0"/>
              </a:rPr>
            </a:br>
            <a:r>
              <a:rPr lang="vi-VN" sz="2800" b="0" i="0" dirty="0">
                <a:solidFill>
                  <a:srgbClr val="222222"/>
                </a:solidFill>
                <a:effectLst/>
                <a:latin typeface="Times New Roman" panose="02020603050405020304" pitchFamily="18" charset="0"/>
                <a:cs typeface="Times New Roman" panose="02020603050405020304" pitchFamily="18" charset="0"/>
              </a:rPr>
              <a:t>Ông ơi, ông vớt tôi nao,</a:t>
            </a:r>
            <a:br>
              <a:rPr lang="vi-VN" sz="2800" b="0" i="0" dirty="0">
                <a:solidFill>
                  <a:srgbClr val="222222"/>
                </a:solidFill>
                <a:effectLst/>
                <a:latin typeface="Times New Roman" panose="02020603050405020304" pitchFamily="18" charset="0"/>
                <a:cs typeface="Times New Roman" panose="02020603050405020304" pitchFamily="18" charset="0"/>
              </a:rPr>
            </a:br>
            <a:r>
              <a:rPr lang="vi-VN" sz="2800" b="0" i="0" dirty="0">
                <a:solidFill>
                  <a:srgbClr val="222222"/>
                </a:solidFill>
                <a:effectLst/>
                <a:latin typeface="Times New Roman" panose="02020603050405020304" pitchFamily="18" charset="0"/>
                <a:cs typeface="Times New Roman" panose="02020603050405020304" pitchFamily="18" charset="0"/>
              </a:rPr>
              <a:t>Tôi có lòng nào ông hãy xáo măng.</a:t>
            </a:r>
            <a:br>
              <a:rPr lang="vi-VN" sz="2800" b="0" i="0" dirty="0">
                <a:solidFill>
                  <a:srgbClr val="222222"/>
                </a:solidFill>
                <a:effectLst/>
                <a:latin typeface="Times New Roman" panose="02020603050405020304" pitchFamily="18" charset="0"/>
                <a:cs typeface="Times New Roman" panose="02020603050405020304" pitchFamily="18" charset="0"/>
              </a:rPr>
            </a:br>
            <a:r>
              <a:rPr lang="vi-VN" sz="2800" b="0" i="0" dirty="0">
                <a:solidFill>
                  <a:srgbClr val="222222"/>
                </a:solidFill>
                <a:effectLst/>
                <a:latin typeface="Times New Roman" panose="02020603050405020304" pitchFamily="18" charset="0"/>
                <a:cs typeface="Times New Roman" panose="02020603050405020304" pitchFamily="18" charset="0"/>
              </a:rPr>
              <a:t>Có xáo thì xáo nước trong,</a:t>
            </a:r>
            <a:br>
              <a:rPr lang="vi-VN" sz="2800" b="0" i="0" dirty="0">
                <a:solidFill>
                  <a:srgbClr val="222222"/>
                </a:solidFill>
                <a:effectLst/>
                <a:latin typeface="Times New Roman" panose="02020603050405020304" pitchFamily="18" charset="0"/>
                <a:cs typeface="Times New Roman" panose="02020603050405020304" pitchFamily="18" charset="0"/>
              </a:rPr>
            </a:br>
            <a:r>
              <a:rPr lang="vi-VN" sz="2800" b="0" i="0" dirty="0">
                <a:solidFill>
                  <a:srgbClr val="222222"/>
                </a:solidFill>
                <a:effectLst/>
                <a:latin typeface="Times New Roman" panose="02020603050405020304" pitchFamily="18" charset="0"/>
                <a:cs typeface="Times New Roman" panose="02020603050405020304" pitchFamily="18" charset="0"/>
              </a:rPr>
              <a:t>Đừng xáo nước đục đau lòng cò con.</a:t>
            </a:r>
          </a:p>
        </p:txBody>
      </p:sp>
      <p:sp>
        <p:nvSpPr>
          <p:cNvPr id="5" name="TextBox 4">
            <a:extLst>
              <a:ext uri="{FF2B5EF4-FFF2-40B4-BE49-F238E27FC236}">
                <a16:creationId xmlns:a16="http://schemas.microsoft.com/office/drawing/2014/main" id="{04AB67D6-59EE-B585-28DA-AA428250A5C8}"/>
              </a:ext>
            </a:extLst>
          </p:cNvPr>
          <p:cNvSpPr txBox="1"/>
          <p:nvPr/>
        </p:nvSpPr>
        <p:spPr>
          <a:xfrm>
            <a:off x="11413480" y="5859054"/>
            <a:ext cx="5520021" cy="1477328"/>
          </a:xfrm>
          <a:prstGeom prst="rect">
            <a:avLst/>
          </a:prstGeom>
          <a:noFill/>
        </p:spPr>
        <p:txBody>
          <a:bodyPr wrap="square">
            <a:spAutoFit/>
          </a:bodyPr>
          <a:lstStyle/>
          <a:p>
            <a:pPr algn="ctr"/>
            <a:r>
              <a:rPr lang="vi-VN" b="0" i="0" dirty="0">
                <a:solidFill>
                  <a:srgbClr val="000000"/>
                </a:solidFill>
                <a:effectLst/>
                <a:latin typeface="Arial" panose="020B0604020202020204" pitchFamily="34" charset="0"/>
              </a:rPr>
              <a:t>"Ai ơi chua ngọt đã từng</a:t>
            </a:r>
            <a:br>
              <a:rPr lang="vi-VN" dirty="0"/>
            </a:br>
            <a:r>
              <a:rPr lang="vi-VN" b="0" i="0" dirty="0">
                <a:solidFill>
                  <a:srgbClr val="000000"/>
                </a:solidFill>
                <a:effectLst/>
                <a:latin typeface="Arial" panose="020B0604020202020204" pitchFamily="34" charset="0"/>
              </a:rPr>
              <a:t>Gừng cay muối mặn xin đừng quên nhau"</a:t>
            </a:r>
            <a:endParaRPr lang="en-VN" dirty="0"/>
          </a:p>
        </p:txBody>
      </p:sp>
      <p:sp>
        <p:nvSpPr>
          <p:cNvPr id="7" name="TextBox 6">
            <a:extLst>
              <a:ext uri="{FF2B5EF4-FFF2-40B4-BE49-F238E27FC236}">
                <a16:creationId xmlns:a16="http://schemas.microsoft.com/office/drawing/2014/main" id="{FB140DE9-2E4B-32D7-C428-6DC546BE6C20}"/>
              </a:ext>
            </a:extLst>
          </p:cNvPr>
          <p:cNvSpPr txBox="1"/>
          <p:nvPr/>
        </p:nvSpPr>
        <p:spPr>
          <a:xfrm>
            <a:off x="2041119" y="5553003"/>
            <a:ext cx="4121150" cy="3323987"/>
          </a:xfrm>
          <a:prstGeom prst="rect">
            <a:avLst/>
          </a:prstGeom>
          <a:noFill/>
        </p:spPr>
        <p:txBody>
          <a:bodyPr wrap="square">
            <a:spAutoFit/>
          </a:bodyPr>
          <a:lstStyle/>
          <a:p>
            <a:r>
              <a:rPr lang="vi-VN" b="0" i="0" dirty="0">
                <a:solidFill>
                  <a:srgbClr val="000000"/>
                </a:solidFill>
                <a:effectLst/>
                <a:latin typeface="Noto Sans Canadian Aboriginal"/>
              </a:rPr>
              <a:t>Cái bống là cái bống bang</a:t>
            </a:r>
            <a:br>
              <a:rPr lang="vi-VN" dirty="0"/>
            </a:br>
            <a:r>
              <a:rPr lang="vi-VN" b="0" i="0" dirty="0">
                <a:solidFill>
                  <a:srgbClr val="000000"/>
                </a:solidFill>
                <a:effectLst/>
                <a:latin typeface="Noto Sans Canadian Aboriginal"/>
              </a:rPr>
              <a:t>Khéo sảy khéo sàng cho mẹ nấu cơm</a:t>
            </a:r>
            <a:br>
              <a:rPr lang="vi-VN" dirty="0"/>
            </a:br>
            <a:r>
              <a:rPr lang="vi-VN" b="0" i="0" dirty="0">
                <a:solidFill>
                  <a:srgbClr val="000000"/>
                </a:solidFill>
                <a:effectLst/>
                <a:latin typeface="Noto Sans Canadian Aboriginal"/>
              </a:rPr>
              <a:t>Mẹ bống đi chợ đường trơn</a:t>
            </a:r>
            <a:br>
              <a:rPr lang="vi-VN" dirty="0"/>
            </a:br>
            <a:r>
              <a:rPr lang="vi-VN" b="0" i="0" dirty="0">
                <a:solidFill>
                  <a:srgbClr val="000000"/>
                </a:solidFill>
                <a:effectLst/>
                <a:latin typeface="Noto Sans Canadian Aboriginal"/>
              </a:rPr>
              <a:t>Bống ra gánh đỡ chạy cơn mưa rào</a:t>
            </a:r>
            <a:endParaRPr lang="en-VN" dirty="0"/>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5" name="TextBox 4">
            <a:extLst>
              <a:ext uri="{FF2B5EF4-FFF2-40B4-BE49-F238E27FC236}">
                <a16:creationId xmlns:a16="http://schemas.microsoft.com/office/drawing/2014/main" id="{04045080-3FC8-E548-8FE3-C383D34ACC9F}"/>
              </a:ext>
            </a:extLst>
          </p:cNvPr>
          <p:cNvSpPr txBox="1"/>
          <p:nvPr/>
        </p:nvSpPr>
        <p:spPr>
          <a:xfrm rot="19519292">
            <a:off x="398654" y="1774514"/>
            <a:ext cx="5904655" cy="109260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6500" dirty="0">
                <a:solidFill>
                  <a:srgbClr val="C00000"/>
                </a:solidFill>
                <a:latin typeface="Times New Roman" panose="02020603050405020304" pitchFamily="18" charset="0"/>
                <a:cs typeface="Times New Roman" panose="02020603050405020304" pitchFamily="18" charset="0"/>
              </a:rPr>
              <a:t>Món quà của mẹ</a:t>
            </a:r>
          </a:p>
        </p:txBody>
      </p:sp>
      <p:sp>
        <p:nvSpPr>
          <p:cNvPr id="11" name="TextBox 10">
            <a:extLst>
              <a:ext uri="{FF2B5EF4-FFF2-40B4-BE49-F238E27FC236}">
                <a16:creationId xmlns:a16="http://schemas.microsoft.com/office/drawing/2014/main" id="{B1942B16-1F3A-EC4D-B910-5B4C17D887D8}"/>
              </a:ext>
            </a:extLst>
          </p:cNvPr>
          <p:cNvSpPr txBox="1"/>
          <p:nvPr/>
        </p:nvSpPr>
        <p:spPr>
          <a:xfrm>
            <a:off x="6700375" y="2383403"/>
            <a:ext cx="7573912" cy="655564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10000" b="1" dirty="0">
                <a:solidFill>
                  <a:srgbClr val="C00000"/>
                </a:solidFill>
                <a:latin typeface="Times New Roman" panose="02020603050405020304" pitchFamily="18" charset="0"/>
                <a:cs typeface="Times New Roman" panose="02020603050405020304" pitchFamily="18" charset="0"/>
              </a:rPr>
              <a:t>Lời nhắn </a:t>
            </a:r>
          </a:p>
          <a:p>
            <a:pPr algn="ctr"/>
            <a:r>
              <a:rPr lang="en-VN" sz="10000" b="1" dirty="0">
                <a:solidFill>
                  <a:srgbClr val="C00000"/>
                </a:solidFill>
                <a:latin typeface="Times New Roman" panose="02020603050405020304" pitchFamily="18" charset="0"/>
                <a:cs typeface="Times New Roman" panose="02020603050405020304" pitchFamily="18" charset="0"/>
              </a:rPr>
              <a:t>của mẹ:</a:t>
            </a:r>
          </a:p>
          <a:p>
            <a:pPr algn="ctr"/>
            <a:r>
              <a:rPr lang="en-US" sz="4000" b="1" dirty="0">
                <a:solidFill>
                  <a:schemeClr val="tx1"/>
                </a:solidFill>
              </a:rPr>
              <a:t>Con </a:t>
            </a:r>
            <a:r>
              <a:rPr lang="en-US" sz="4000" b="1" dirty="0" err="1">
                <a:solidFill>
                  <a:schemeClr val="tx1"/>
                </a:solidFill>
              </a:rPr>
              <a:t>cần</a:t>
            </a:r>
            <a:r>
              <a:rPr lang="en-US" sz="4000" b="1" dirty="0">
                <a:solidFill>
                  <a:schemeClr val="tx1"/>
                </a:solidFill>
              </a:rPr>
              <a:t> </a:t>
            </a:r>
            <a:r>
              <a:rPr lang="en-US" sz="4000" b="1" dirty="0" err="1">
                <a:solidFill>
                  <a:schemeClr val="tx1"/>
                </a:solidFill>
              </a:rPr>
              <a:t>chân</a:t>
            </a:r>
            <a:r>
              <a:rPr lang="en-US" sz="4000" b="1" dirty="0">
                <a:solidFill>
                  <a:schemeClr val="tx1"/>
                </a:solidFill>
              </a:rPr>
              <a:t> </a:t>
            </a:r>
            <a:r>
              <a:rPr lang="en-US" sz="4000" b="1" dirty="0" err="1">
                <a:solidFill>
                  <a:schemeClr val="tx1"/>
                </a:solidFill>
              </a:rPr>
              <a:t>thành</a:t>
            </a:r>
            <a:r>
              <a:rPr lang="en-US" sz="4000" b="1" dirty="0">
                <a:solidFill>
                  <a:schemeClr val="tx1"/>
                </a:solidFill>
              </a:rPr>
              <a:t> </a:t>
            </a:r>
            <a:r>
              <a:rPr lang="en-US" sz="4000" b="1" dirty="0" err="1">
                <a:solidFill>
                  <a:schemeClr val="tx1"/>
                </a:solidFill>
              </a:rPr>
              <a:t>yêu</a:t>
            </a:r>
            <a:r>
              <a:rPr lang="en-US" sz="4000" b="1" dirty="0">
                <a:solidFill>
                  <a:schemeClr val="tx1"/>
                </a:solidFill>
              </a:rPr>
              <a:t> </a:t>
            </a:r>
            <a:r>
              <a:rPr lang="en-US" sz="4000" b="1" dirty="0" err="1">
                <a:solidFill>
                  <a:schemeClr val="tx1"/>
                </a:solidFill>
              </a:rPr>
              <a:t>thương</a:t>
            </a:r>
            <a:r>
              <a:rPr lang="en-US" sz="4000" b="1" dirty="0">
                <a:solidFill>
                  <a:schemeClr val="tx1"/>
                </a:solidFill>
              </a:rPr>
              <a:t>, </a:t>
            </a:r>
            <a:r>
              <a:rPr lang="en-US" sz="4000" b="1" dirty="0" err="1">
                <a:solidFill>
                  <a:schemeClr val="tx1"/>
                </a:solidFill>
              </a:rPr>
              <a:t>sống</a:t>
            </a:r>
            <a:r>
              <a:rPr lang="en-US" sz="4000" b="1" dirty="0">
                <a:solidFill>
                  <a:schemeClr val="tx1"/>
                </a:solidFill>
              </a:rPr>
              <a:t> </a:t>
            </a:r>
            <a:r>
              <a:rPr lang="en-US" sz="4000" b="1" dirty="0" err="1">
                <a:solidFill>
                  <a:schemeClr val="tx1"/>
                </a:solidFill>
              </a:rPr>
              <a:t>tử</a:t>
            </a:r>
            <a:r>
              <a:rPr lang="en-US" sz="4000" b="1" dirty="0">
                <a:solidFill>
                  <a:schemeClr val="tx1"/>
                </a:solidFill>
              </a:rPr>
              <a:t> </a:t>
            </a:r>
            <a:r>
              <a:rPr lang="en-US" sz="4000" b="1" dirty="0" err="1">
                <a:solidFill>
                  <a:schemeClr val="tx1"/>
                </a:solidFill>
              </a:rPr>
              <a:t>tế</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nghĩa</a:t>
            </a:r>
            <a:r>
              <a:rPr lang="en-US" sz="4000" b="1" dirty="0">
                <a:solidFill>
                  <a:schemeClr val="tx1"/>
                </a:solidFill>
              </a:rPr>
              <a:t> </a:t>
            </a:r>
            <a:r>
              <a:rPr lang="en-US" sz="4000" b="1" dirty="0" err="1">
                <a:solidFill>
                  <a:schemeClr val="tx1"/>
                </a:solidFill>
              </a:rPr>
              <a:t>tình</a:t>
            </a:r>
            <a:r>
              <a:rPr lang="en-US" sz="4000" b="1" dirty="0">
                <a:solidFill>
                  <a:schemeClr val="tx1"/>
                </a:solidFill>
              </a:rPr>
              <a:t> </a:t>
            </a:r>
            <a:r>
              <a:rPr lang="en-US" sz="4000" b="1" dirty="0" err="1">
                <a:solidFill>
                  <a:schemeClr val="tx1"/>
                </a:solidFill>
              </a:rPr>
              <a:t>với</a:t>
            </a:r>
            <a:r>
              <a:rPr lang="en-US" sz="4000" b="1" dirty="0">
                <a:solidFill>
                  <a:schemeClr val="tx1"/>
                </a:solidFill>
              </a:rPr>
              <a:t> </a:t>
            </a:r>
            <a:r>
              <a:rPr lang="en-US" sz="4000" b="1" dirty="0" err="1">
                <a:solidFill>
                  <a:schemeClr val="tx1"/>
                </a:solidFill>
              </a:rPr>
              <a:t>mọi</a:t>
            </a:r>
            <a:r>
              <a:rPr lang="en-US" sz="4000" b="1" dirty="0">
                <a:solidFill>
                  <a:schemeClr val="tx1"/>
                </a:solidFill>
              </a:rPr>
              <a:t> </a:t>
            </a:r>
            <a:r>
              <a:rPr lang="en-US" sz="4000" b="1" dirty="0" err="1">
                <a:solidFill>
                  <a:schemeClr val="tx1"/>
                </a:solidFill>
              </a:rPr>
              <a:t>người</a:t>
            </a:r>
            <a:endParaRPr lang="en-VN" sz="4000" b="1" dirty="0">
              <a:solidFill>
                <a:schemeClr val="tx1"/>
              </a:solidFill>
            </a:endParaRPr>
          </a:p>
          <a:p>
            <a:pPr algn="ctr"/>
            <a:endParaRPr lang="en-VN" sz="10000"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90913D9-1110-4943-89C6-6D006A4D72C6}"/>
              </a:ext>
            </a:extLst>
          </p:cNvPr>
          <p:cNvPicPr>
            <a:picLocks noChangeAspect="1"/>
          </p:cNvPicPr>
          <p:nvPr/>
        </p:nvPicPr>
        <p:blipFill>
          <a:blip r:embed="rId4"/>
          <a:stretch>
            <a:fillRect/>
          </a:stretch>
        </p:blipFill>
        <p:spPr>
          <a:xfrm>
            <a:off x="1684413" y="2900482"/>
            <a:ext cx="5477402" cy="5477402"/>
          </a:xfrm>
          <a:prstGeom prst="rect">
            <a:avLst/>
          </a:prstGeom>
        </p:spPr>
      </p:pic>
    </p:spTree>
    <p:extLst>
      <p:ext uri="{BB962C8B-B14F-4D97-AF65-F5344CB8AC3E}">
        <p14:creationId xmlns:p14="http://schemas.microsoft.com/office/powerpoint/2010/main" val="257985917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c. </a:t>
            </a:r>
          </a:p>
          <a:p>
            <a:pPr algn="ctr"/>
            <a:r>
              <a:rPr lang="en-VN" sz="7000" b="1" dirty="0">
                <a:solidFill>
                  <a:srgbClr val="C00000"/>
                </a:solidFill>
                <a:latin typeface="Times New Roman" panose="02020603050405020304" pitchFamily="18" charset="0"/>
                <a:cs typeface="Times New Roman" panose="02020603050405020304" pitchFamily="18" charset="0"/>
              </a:rPr>
              <a:t>Câu chuyện bà kể</a:t>
            </a:r>
          </a:p>
        </p:txBody>
      </p:sp>
      <p:pic>
        <p:nvPicPr>
          <p:cNvPr id="7" name="图片 40964" descr="1-40">
            <a:extLst>
              <a:ext uri="{FF2B5EF4-FFF2-40B4-BE49-F238E27FC236}">
                <a16:creationId xmlns:a16="http://schemas.microsoft.com/office/drawing/2014/main" id="{7085949C-DAE2-654C-AE9F-E94D00EC5D78}"/>
              </a:ext>
            </a:extLst>
          </p:cNvPr>
          <p:cNvPicPr>
            <a:picLocks noChangeAspect="1"/>
          </p:cNvPicPr>
          <p:nvPr/>
        </p:nvPicPr>
        <p:blipFill>
          <a:blip r:embed="rId7"/>
          <a:stretch>
            <a:fillRect/>
          </a:stretch>
        </p:blipFill>
        <p:spPr>
          <a:xfrm>
            <a:off x="11414125" y="5097463"/>
            <a:ext cx="5003800" cy="3681412"/>
          </a:xfrm>
          <a:prstGeom prst="rect">
            <a:avLst/>
          </a:prstGeom>
          <a:noFill/>
          <a:ln w="9525">
            <a:noFill/>
          </a:ln>
        </p:spPr>
      </p:pic>
    </p:spTree>
    <p:extLst>
      <p:ext uri="{BB962C8B-B14F-4D97-AF65-F5344CB8AC3E}">
        <p14:creationId xmlns:p14="http://schemas.microsoft.com/office/powerpoint/2010/main" val="1268046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par>
                                <p:cTn id="40" presetID="3"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2"/>
          <a:stretch>
            <a:fillRect/>
          </a:stretch>
        </p:blipFill>
        <p:spPr>
          <a:xfrm>
            <a:off x="-36512" y="298450"/>
            <a:ext cx="16792575" cy="9264650"/>
          </a:xfrm>
          <a:prstGeom prst="rect">
            <a:avLst/>
          </a:prstGeom>
          <a:noFill/>
          <a:ln w="9525">
            <a:noFill/>
          </a:ln>
        </p:spPr>
      </p:pic>
      <p:pic>
        <p:nvPicPr>
          <p:cNvPr id="5" name="图片 39940" descr="1-48">
            <a:extLst>
              <a:ext uri="{FF2B5EF4-FFF2-40B4-BE49-F238E27FC236}">
                <a16:creationId xmlns:a16="http://schemas.microsoft.com/office/drawing/2014/main" id="{C56F534E-42ED-FD42-9253-8B9BDB0CEF07}"/>
              </a:ext>
            </a:extLst>
          </p:cNvPr>
          <p:cNvPicPr>
            <a:picLocks noChangeAspect="1"/>
          </p:cNvPicPr>
          <p:nvPr/>
        </p:nvPicPr>
        <p:blipFill>
          <a:blip r:embed="rId3"/>
          <a:stretch>
            <a:fillRect/>
          </a:stretch>
        </p:blipFill>
        <p:spPr>
          <a:xfrm>
            <a:off x="-1403350" y="5818188"/>
            <a:ext cx="6808788" cy="39687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289867515"/>
              </p:ext>
            </p:extLst>
          </p:nvPr>
        </p:nvGraphicFramePr>
        <p:xfrm>
          <a:off x="5004768" y="709095"/>
          <a:ext cx="11233248" cy="8280918"/>
        </p:xfrm>
        <a:graphic>
          <a:graphicData uri="http://schemas.openxmlformats.org/drawingml/2006/table">
            <a:tbl>
              <a:tblPr firstRow="1" bandRow="1">
                <a:tableStyleId>{FABFCF23-3B69-468F-B69F-88F6DE6A72F2}</a:tableStyleId>
              </a:tblPr>
              <a:tblGrid>
                <a:gridCol w="5616624">
                  <a:extLst>
                    <a:ext uri="{9D8B030D-6E8A-4147-A177-3AD203B41FA5}">
                      <a16:colId xmlns:a16="http://schemas.microsoft.com/office/drawing/2014/main" val="1436079751"/>
                    </a:ext>
                  </a:extLst>
                </a:gridCol>
                <a:gridCol w="5616624">
                  <a:extLst>
                    <a:ext uri="{9D8B030D-6E8A-4147-A177-3AD203B41FA5}">
                      <a16:colId xmlns:a16="http://schemas.microsoft.com/office/drawing/2014/main" val="615957177"/>
                    </a:ext>
                  </a:extLst>
                </a:gridCol>
              </a:tblGrid>
              <a:tr h="1380153">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rowSpan="5">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141418740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3"/>
          <a:stretch>
            <a:fillRect/>
          </a:stretch>
        </p:blipFill>
        <p:spPr>
          <a:xfrm>
            <a:off x="-36512" y="298450"/>
            <a:ext cx="16792575" cy="92646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994739278"/>
              </p:ext>
            </p:extLst>
          </p:nvPr>
        </p:nvGraphicFramePr>
        <p:xfrm>
          <a:off x="3348584" y="1993815"/>
          <a:ext cx="11881320" cy="5873920"/>
        </p:xfrm>
        <a:graphic>
          <a:graphicData uri="http://schemas.openxmlformats.org/drawingml/2006/table">
            <a:tbl>
              <a:tblPr firstRow="1" bandRow="1">
                <a:tableStyleId>{FABFCF23-3B69-468F-B69F-88F6DE6A72F2}</a:tableStyleId>
              </a:tblPr>
              <a:tblGrid>
                <a:gridCol w="3731953">
                  <a:extLst>
                    <a:ext uri="{9D8B030D-6E8A-4147-A177-3AD203B41FA5}">
                      <a16:colId xmlns:a16="http://schemas.microsoft.com/office/drawing/2014/main" val="1436079751"/>
                    </a:ext>
                  </a:extLst>
                </a:gridCol>
                <a:gridCol w="8149367">
                  <a:extLst>
                    <a:ext uri="{9D8B030D-6E8A-4147-A177-3AD203B41FA5}">
                      <a16:colId xmlns:a16="http://schemas.microsoft.com/office/drawing/2014/main" val="615957177"/>
                    </a:ext>
                  </a:extLst>
                </a:gridCol>
              </a:tblGrid>
              <a:tr h="943136">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94313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rowSpan="5">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94313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94313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Đoàn kết sẽ tạo nên sức mạnh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94313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94313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vMerge="1">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pic>
        <p:nvPicPr>
          <p:cNvPr id="7" name="Picture 2" descr="Crane delivering baby girl Royalty Free Vector Image">
            <a:extLst>
              <a:ext uri="{FF2B5EF4-FFF2-40B4-BE49-F238E27FC236}">
                <a16:creationId xmlns:a16="http://schemas.microsoft.com/office/drawing/2014/main" id="{7C3C6F94-39E0-824C-A3C7-EB0999678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5025926"/>
            <a:ext cx="3995993" cy="5106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224842-69F8-164F-FA2F-9D4A95BB39EC}"/>
              </a:ext>
            </a:extLst>
          </p:cNvPr>
          <p:cNvSpPr txBox="1"/>
          <p:nvPr/>
        </p:nvSpPr>
        <p:spPr>
          <a:xfrm>
            <a:off x="7068534" y="4161830"/>
            <a:ext cx="8017354" cy="3170099"/>
          </a:xfrm>
          <a:prstGeom prst="rect">
            <a:avLst/>
          </a:prstGeom>
          <a:noFill/>
        </p:spPr>
        <p:txBody>
          <a:bodyPr wrap="square">
            <a:spAutoFit/>
          </a:bodyPr>
          <a:lstStyle/>
          <a:p>
            <a:pPr algn="just"/>
            <a:r>
              <a:rPr lang="en-VN" sz="40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ác gặp quả báo</a:t>
            </a:r>
          </a:p>
          <a:p>
            <a:pPr algn="just"/>
            <a:r>
              <a:rPr lang="en-VN" sz="4000" dirty="0">
                <a:solidFill>
                  <a:schemeClr val="tx1"/>
                </a:solidFill>
                <a:latin typeface="Times New Roman" panose="02020603050405020304" pitchFamily="18" charset="0"/>
                <a:cs typeface="Times New Roman" panose="02020603050405020304" pitchFamily="18" charset="0"/>
              </a:rPr>
              <a:t>Đoàn kết sẽ tạo nên sức mạnh</a:t>
            </a:r>
          </a:p>
          <a:p>
            <a:pPr algn="just"/>
            <a:r>
              <a:rPr lang="en-VN" sz="40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endParaRPr lang="en-VN" sz="3600" dirty="0"/>
          </a:p>
        </p:txBody>
      </p:sp>
    </p:spTree>
    <p:extLst>
      <p:ext uri="{BB962C8B-B14F-4D97-AF65-F5344CB8AC3E}">
        <p14:creationId xmlns:p14="http://schemas.microsoft.com/office/powerpoint/2010/main" val="29179778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97" y="0"/>
            <a:ext cx="16774093" cy="9475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Thần thoại Trung Hoa - Chuyện Bàn Cổ mở ra trời đất - Tiếng Trung Cầm Xu">
            <a:extLst>
              <a:ext uri="{FF2B5EF4-FFF2-40B4-BE49-F238E27FC236}">
                <a16:creationId xmlns:a16="http://schemas.microsoft.com/office/drawing/2014/main" id="{39B17A3C-EF3A-174B-8C30-D979EFA5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4" r="2" b="14085"/>
          <a:stretch/>
        </p:blipFill>
        <p:spPr bwMode="auto">
          <a:xfrm>
            <a:off x="273499" y="237263"/>
            <a:ext cx="7987446"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ức Chúa Trời tạo ra người nam và người nữ đầu tiên — THƯ VIỆN TRỰC TUYẾN  Tháp Canh">
            <a:extLst>
              <a:ext uri="{FF2B5EF4-FFF2-40B4-BE49-F238E27FC236}">
                <a16:creationId xmlns:a16="http://schemas.microsoft.com/office/drawing/2014/main" id="{448D2516-A18C-A747-B4AA-0E4EEA61CE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4" r="-2" b="-2"/>
          <a:stretch/>
        </p:blipFill>
        <p:spPr bwMode="auto">
          <a:xfrm>
            <a:off x="8525898" y="237263"/>
            <a:ext cx="7978883"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ếng trống đồng của Mẹ Âu Cơ và Cha Lạc Long Quân vang đến đâu">
            <a:extLst>
              <a:ext uri="{FF2B5EF4-FFF2-40B4-BE49-F238E27FC236}">
                <a16:creationId xmlns:a16="http://schemas.microsoft.com/office/drawing/2014/main" id="{80C4D0D5-4F07-6F4F-83FF-0ACB5D604B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59" r="2" b="860"/>
          <a:stretch/>
        </p:blipFill>
        <p:spPr bwMode="auto">
          <a:xfrm>
            <a:off x="273499" y="4850998"/>
            <a:ext cx="7987446" cy="385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 Nữ Oa đội đá vá trời - Truyện cổ tích, truyện hay cho bé, chuyện cổ Việt  Nam - YouTube">
            <a:extLst>
              <a:ext uri="{FF2B5EF4-FFF2-40B4-BE49-F238E27FC236}">
                <a16:creationId xmlns:a16="http://schemas.microsoft.com/office/drawing/2014/main" id="{E1CB0E22-AB5B-8E44-B9BA-85A45508F4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2" b="11357"/>
          <a:stretch/>
        </p:blipFill>
        <p:spPr bwMode="auto">
          <a:xfrm>
            <a:off x="8525896" y="4850998"/>
            <a:ext cx="7978884" cy="385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70749"/>
      </p:ext>
    </p:extLst>
  </p:cSld>
  <p:clrMapOvr>
    <a:masterClrMapping/>
  </p:clrMapOvr>
  <p:transition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7" name="Picture 2" descr="Crane delivering baby girl Royalty Free Vector Image">
            <a:extLst>
              <a:ext uri="{FF2B5EF4-FFF2-40B4-BE49-F238E27FC236}">
                <a16:creationId xmlns:a16="http://schemas.microsoft.com/office/drawing/2014/main" id="{7C3C6F94-39E0-824C-A3C7-EB0999678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5025926"/>
            <a:ext cx="3995993" cy="5106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EC0DFA-3700-9790-ED7E-B5AFB7E1069B}"/>
              </a:ext>
            </a:extLst>
          </p:cNvPr>
          <p:cNvSpPr txBox="1"/>
          <p:nvPr/>
        </p:nvSpPr>
        <p:spPr>
          <a:xfrm>
            <a:off x="2849910" y="3306733"/>
            <a:ext cx="12163970" cy="286232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Những</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câu</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chuyện</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cổ</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tích</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bà</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dành</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cho</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em</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là</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suối</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nguồn</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trong</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trẻo</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nuôi</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dưỡng</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bồi</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đắp</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tâm</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hồn</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trẻ</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 </a:t>
            </a:r>
            <a:r>
              <a:rPr lang="en-US" sz="6000" b="0" i="0" u="none" kern="1200" baseline="0" dirty="0" err="1">
                <a:solidFill>
                  <a:schemeClr val="dk1"/>
                </a:solidFill>
                <a:effectLst/>
                <a:latin typeface="Times New Roman" panose="02020603050405020304" pitchFamily="18" charset="0"/>
                <a:cs typeface="Times New Roman" panose="02020603050405020304" pitchFamily="18" charset="0"/>
              </a:rPr>
              <a:t>thơ</a:t>
            </a:r>
            <a:r>
              <a:rPr lang="en-US" sz="6000" b="0" i="0" u="none" kern="1200" baseline="0" dirty="0">
                <a:solidFill>
                  <a:schemeClr val="dk1"/>
                </a:solidFill>
                <a:effectLst/>
                <a:latin typeface="Times New Roman" panose="02020603050405020304" pitchFamily="18" charset="0"/>
                <a:cs typeface="Times New Roman" panose="02020603050405020304" pitchFamily="18" charset="0"/>
              </a:rPr>
              <a:t>.</a:t>
            </a:r>
            <a:endParaRPr lang="en-VN" sz="6000" b="0" i="0" u="none" kern="1200" baseline="0" dirty="0">
              <a:solidFill>
                <a:schemeClr val="dk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02213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d. </a:t>
            </a:r>
          </a:p>
          <a:p>
            <a:pPr algn="ctr"/>
            <a:r>
              <a:rPr lang="en-VN" sz="7000" b="1" dirty="0">
                <a:solidFill>
                  <a:srgbClr val="C00000"/>
                </a:solidFill>
                <a:latin typeface="Times New Roman" panose="02020603050405020304" pitchFamily="18" charset="0"/>
                <a:cs typeface="Times New Roman" panose="02020603050405020304" pitchFamily="18" charset="0"/>
              </a:rPr>
              <a:t>Sự yêu thương, chăm sóc của bố</a:t>
            </a:r>
          </a:p>
        </p:txBody>
      </p:sp>
    </p:spTree>
    <p:extLst>
      <p:ext uri="{BB962C8B-B14F-4D97-AF65-F5344CB8AC3E}">
        <p14:creationId xmlns:p14="http://schemas.microsoft.com/office/powerpoint/2010/main" val="50747721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21290" y="-227012"/>
            <a:ext cx="11685588" cy="9929813"/>
          </a:xfrm>
          <a:prstGeom prst="rect">
            <a:avLst/>
          </a:prstGeom>
          <a:noFill/>
          <a:ln w="9525">
            <a:noFill/>
          </a:ln>
        </p:spPr>
      </p:pic>
      <p:sp>
        <p:nvSpPr>
          <p:cNvPr id="32" name="TextBox 31">
            <a:extLst>
              <a:ext uri="{FF2B5EF4-FFF2-40B4-BE49-F238E27FC236}">
                <a16:creationId xmlns:a16="http://schemas.microsoft.com/office/drawing/2014/main" id="{1E717BA1-9016-E343-87FD-E8E084079C29}"/>
              </a:ext>
            </a:extLst>
          </p:cNvPr>
          <p:cNvSpPr txBox="1"/>
          <p:nvPr/>
        </p:nvSpPr>
        <p:spPr>
          <a:xfrm>
            <a:off x="1121303" y="3852863"/>
            <a:ext cx="8234097" cy="3477875"/>
          </a:xfrm>
          <a:prstGeom prst="rect">
            <a:avLst/>
          </a:prstGeom>
          <a:noFill/>
        </p:spPr>
        <p:txBody>
          <a:bodyPr wrap="square" rtlCol="0">
            <a:spAutoFit/>
          </a:bodyPr>
          <a:lstStyle/>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Bố dạy con biết ngoan, </a:t>
            </a:r>
          </a:p>
          <a:p>
            <a:pPr algn="just"/>
            <a:r>
              <a:rPr lang="en-VN" sz="5500" dirty="0">
                <a:latin typeface="Times New Roman" panose="02020603050405020304" pitchFamily="18" charset="0"/>
                <a:cs typeface="Times New Roman" panose="02020603050405020304" pitchFamily="18" charset="0"/>
              </a:rPr>
              <a:t>biết nghĩ, cho con hiểu biết.</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Vừa nghiêm khắc vừa yêu thương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blinds(horizontal)">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blinds(horizontal)">
                                      <p:cBhvr>
                                        <p:cTn id="37" dur="500"/>
                                        <p:tgtEl>
                                          <p:spTgt spid="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
                                            <p:txEl>
                                              <p:pRg st="2" end="2"/>
                                            </p:txEl>
                                          </p:spTgt>
                                        </p:tgtEl>
                                        <p:attrNameLst>
                                          <p:attrName>style.visibility</p:attrName>
                                        </p:attrNameLst>
                                      </p:cBhvr>
                                      <p:to>
                                        <p:strVal val="visible"/>
                                      </p:to>
                                    </p:set>
                                    <p:animEffect transition="in" filter="blinds(horizontal)">
                                      <p:cBhvr>
                                        <p:cTn id="4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e. </a:t>
            </a:r>
          </a:p>
          <a:p>
            <a:pPr algn="ctr"/>
            <a:r>
              <a:rPr lang="en-VN" sz="7000" b="1" dirty="0">
                <a:solidFill>
                  <a:srgbClr val="C00000"/>
                </a:solidFill>
                <a:latin typeface="Times New Roman" panose="02020603050405020304" pitchFamily="18" charset="0"/>
                <a:cs typeface="Times New Roman" panose="02020603050405020304" pitchFamily="18" charset="0"/>
              </a:rPr>
              <a:t>Hình ảnh mái trường</a:t>
            </a:r>
          </a:p>
        </p:txBody>
      </p:sp>
    </p:spTree>
    <p:extLst>
      <p:ext uri="{BB962C8B-B14F-4D97-AF65-F5344CB8AC3E}">
        <p14:creationId xmlns:p14="http://schemas.microsoft.com/office/powerpoint/2010/main" val="26173773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2510154" y="6034038"/>
            <a:ext cx="4268134" cy="3671937"/>
          </a:xfrm>
          <a:prstGeom prst="rect">
            <a:avLst/>
          </a:prstGeom>
          <a:noFill/>
          <a:ln w="9525">
            <a:noFill/>
          </a:ln>
        </p:spPr>
      </p:pic>
      <p:sp>
        <p:nvSpPr>
          <p:cNvPr id="6" name="TextBox 5">
            <a:extLst>
              <a:ext uri="{FF2B5EF4-FFF2-40B4-BE49-F238E27FC236}">
                <a16:creationId xmlns:a16="http://schemas.microsoft.com/office/drawing/2014/main" id="{EA7C960C-1966-E449-BCB7-D34B9FE1FA17}"/>
              </a:ext>
            </a:extLst>
          </p:cNvPr>
          <p:cNvSpPr txBox="1"/>
          <p:nvPr/>
        </p:nvSpPr>
        <p:spPr>
          <a:xfrm rot="19487171">
            <a:off x="1244028" y="2509167"/>
            <a:ext cx="4580367" cy="1015663"/>
          </a:xfrm>
          <a:prstGeom prst="rect">
            <a:avLst/>
          </a:prstGeom>
          <a:noFill/>
        </p:spPr>
        <p:txBody>
          <a:bodyPr wrap="square" rtlCol="0">
            <a:spAutoFit/>
          </a:bodyPr>
          <a:lstStyle/>
          <a:p>
            <a:pPr algn="ctr"/>
            <a:r>
              <a:rPr lang="en-VN" sz="6000" b="1" dirty="0">
                <a:solidFill>
                  <a:srgbClr val="C00000"/>
                </a:solidFill>
                <a:latin typeface="#9Slide05 Dancing Script" panose="03080800040507000D00" pitchFamily="66" charset="77"/>
                <a:cs typeface="Times New Roman" panose="02020603050405020304" pitchFamily="18" charset="0"/>
              </a:rPr>
              <a:t>Mái trường</a:t>
            </a:r>
          </a:p>
        </p:txBody>
      </p:sp>
      <p:sp>
        <p:nvSpPr>
          <p:cNvPr id="7" name="TextBox 6">
            <a:extLst>
              <a:ext uri="{FF2B5EF4-FFF2-40B4-BE49-F238E27FC236}">
                <a16:creationId xmlns:a16="http://schemas.microsoft.com/office/drawing/2014/main" id="{E82955E7-E0FD-9441-86A5-0016465E963D}"/>
              </a:ext>
            </a:extLst>
          </p:cNvPr>
          <p:cNvSpPr txBox="1"/>
          <p:nvPr/>
        </p:nvSpPr>
        <p:spPr>
          <a:xfrm>
            <a:off x="3893422" y="3551872"/>
            <a:ext cx="8991443" cy="3939540"/>
          </a:xfrm>
          <a:prstGeom prst="rect">
            <a:avLst/>
          </a:prstGeom>
          <a:noFill/>
        </p:spPr>
        <p:txBody>
          <a:bodyPr wrap="square" rtlCol="0">
            <a:spAutoFit/>
          </a:bodyPr>
          <a:lstStyle/>
          <a:p>
            <a:pPr algn="just"/>
            <a:r>
              <a:rPr lang="en-VN" sz="5000" dirty="0">
                <a:latin typeface="Times New Roman" panose="02020603050405020304" pitchFamily="18" charset="0"/>
                <a:cs typeface="Times New Roman" panose="02020603050405020304" pitchFamily="18" charset="0"/>
              </a:rPr>
              <a:t>- Chữ viết, ghế, bàn, lớp học, bảng, phấn, thầy giáo.</a:t>
            </a:r>
          </a:p>
          <a:p>
            <a:pPr algn="just"/>
            <a:r>
              <a:rPr lang="en-VN" sz="5000" dirty="0">
                <a:latin typeface="Times New Roman" panose="02020603050405020304" pitchFamily="18" charset="0"/>
                <a:cs typeface="Times New Roman" panose="02020603050405020304" pitchFamily="18" charset="0"/>
              </a:rPr>
              <a:t>=&gt; </a:t>
            </a:r>
            <a:r>
              <a:rPr lang="en-VN" sz="5000" b="1" dirty="0">
                <a:latin typeface="Times New Roman" panose="02020603050405020304" pitchFamily="18" charset="0"/>
                <a:cs typeface="Times New Roman" panose="02020603050405020304" pitchFamily="18" charset="0"/>
              </a:rPr>
              <a:t>Những hình ảnh thân thương, bình dị, mang đến bài học tri thức, nuôi dưỡng ước mơ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6" name="TextBox 5">
            <a:extLst>
              <a:ext uri="{FF2B5EF4-FFF2-40B4-BE49-F238E27FC236}">
                <a16:creationId xmlns:a16="http://schemas.microsoft.com/office/drawing/2014/main" id="{20087958-175A-B84B-AF78-268F509D7EA7}"/>
              </a:ext>
            </a:extLst>
          </p:cNvPr>
          <p:cNvSpPr txBox="1"/>
          <p:nvPr/>
        </p:nvSpPr>
        <p:spPr>
          <a:xfrm rot="20489342">
            <a:off x="4760466" y="2953761"/>
            <a:ext cx="6709766" cy="3554819"/>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Nhắc đến trường học, trong đầu em hiện lên hình ảnh nào? Em hãy hát hoặc đọc một bài thơ về chủ đề trường học.</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sp>
        <p:nvSpPr>
          <p:cNvPr id="6" name="TextBox 5">
            <a:extLst>
              <a:ext uri="{FF2B5EF4-FFF2-40B4-BE49-F238E27FC236}">
                <a16:creationId xmlns:a16="http://schemas.microsoft.com/office/drawing/2014/main" id="{C53D9C11-8DDC-664A-904D-B315D249CD4A}"/>
              </a:ext>
            </a:extLst>
          </p:cNvPr>
          <p:cNvSpPr txBox="1"/>
          <p:nvPr/>
        </p:nvSpPr>
        <p:spPr>
          <a:xfrm>
            <a:off x="1965637" y="2080885"/>
            <a:ext cx="6654175"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Nhan đề </a:t>
            </a:r>
          </a:p>
          <a:p>
            <a:pPr algn="ctr"/>
            <a:r>
              <a:rPr lang="en-VN" sz="7000" dirty="0">
                <a:latin typeface="Times New Roman" panose="02020603050405020304" pitchFamily="18" charset="0"/>
                <a:cs typeface="Times New Roman" panose="02020603050405020304" pitchFamily="18" charset="0"/>
              </a:rPr>
              <a:t>”Chuyện cổ tích về loài người” gợi ra điều gì?</a:t>
            </a:r>
          </a:p>
        </p:txBody>
      </p:sp>
      <p:pic>
        <p:nvPicPr>
          <p:cNvPr id="5" name="图片 39942" descr="15">
            <a:extLst>
              <a:ext uri="{FF2B5EF4-FFF2-40B4-BE49-F238E27FC236}">
                <a16:creationId xmlns:a16="http://schemas.microsoft.com/office/drawing/2014/main" id="{6C348914-A407-3E4C-9DA7-7EFDA023B1E2}"/>
              </a:ext>
            </a:extLst>
          </p:cNvPr>
          <p:cNvPicPr>
            <a:picLocks noChangeAspect="1"/>
          </p:cNvPicPr>
          <p:nvPr/>
        </p:nvPicPr>
        <p:blipFill>
          <a:blip r:embed="rId4"/>
          <a:stretch>
            <a:fillRect/>
          </a:stretch>
        </p:blipFill>
        <p:spPr>
          <a:xfrm>
            <a:off x="9191625" y="273050"/>
            <a:ext cx="7178675" cy="9361488"/>
          </a:xfrm>
          <a:prstGeom prst="rect">
            <a:avLst/>
          </a:prstGeom>
          <a:noFill/>
          <a:ln w="9525">
            <a:noFill/>
          </a:ln>
        </p:spPr>
      </p:pic>
    </p:spTree>
    <p:extLst>
      <p:ext uri="{BB962C8B-B14F-4D97-AF65-F5344CB8AC3E}">
        <p14:creationId xmlns:p14="http://schemas.microsoft.com/office/powerpoint/2010/main" val="104177300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508" y="141498"/>
            <a:ext cx="14471273" cy="500858"/>
          </a:xfrm>
        </p:spPr>
        <p:txBody>
          <a:bodyPr>
            <a:noAutofit/>
          </a:bodyPr>
          <a:lstStyle/>
          <a:p>
            <a:r>
              <a:rPr lang="en-US" sz="4954" b="1" dirty="0">
                <a:solidFill>
                  <a:srgbClr val="FF0000"/>
                </a:solidFill>
              </a:rPr>
              <a:t>b. </a:t>
            </a:r>
            <a:r>
              <a:rPr lang="en-US" sz="4954" b="1" dirty="0" err="1">
                <a:solidFill>
                  <a:srgbClr val="FF0000"/>
                </a:solidFill>
              </a:rPr>
              <a:t>Những</a:t>
            </a:r>
            <a:r>
              <a:rPr lang="en-US" sz="4954" b="1" dirty="0">
                <a:solidFill>
                  <a:srgbClr val="FF0000"/>
                </a:solidFill>
              </a:rPr>
              <a:t> con </a:t>
            </a:r>
            <a:r>
              <a:rPr lang="en-US" sz="4954" b="1" dirty="0" err="1">
                <a:solidFill>
                  <a:srgbClr val="FF0000"/>
                </a:solidFill>
              </a:rPr>
              <a:t>người</a:t>
            </a:r>
            <a:r>
              <a:rPr lang="en-US" sz="4954" b="1" dirty="0">
                <a:solidFill>
                  <a:srgbClr val="FF0000"/>
                </a:solidFill>
              </a:rPr>
              <a:t> </a:t>
            </a:r>
            <a:r>
              <a:rPr lang="en-US" sz="4954" b="1" dirty="0" err="1">
                <a:solidFill>
                  <a:srgbClr val="FF0000"/>
                </a:solidFill>
              </a:rPr>
              <a:t>được</a:t>
            </a:r>
            <a:r>
              <a:rPr lang="en-US" sz="4954" b="1" dirty="0">
                <a:solidFill>
                  <a:srgbClr val="FF0000"/>
                </a:solidFill>
              </a:rPr>
              <a:t> </a:t>
            </a:r>
            <a:r>
              <a:rPr lang="en-US" sz="4954" b="1" dirty="0" err="1">
                <a:solidFill>
                  <a:srgbClr val="FF0000"/>
                </a:solidFill>
              </a:rPr>
              <a:t>sinh</a:t>
            </a:r>
            <a:r>
              <a:rPr lang="en-US" sz="4954" b="1" dirty="0">
                <a:solidFill>
                  <a:srgbClr val="FF0000"/>
                </a:solidFill>
              </a:rPr>
              <a:t> </a:t>
            </a:r>
            <a:r>
              <a:rPr lang="en-US" sz="4954" b="1" dirty="0" err="1">
                <a:solidFill>
                  <a:srgbClr val="FF0000"/>
                </a:solidFill>
              </a:rPr>
              <a:t>ra</a:t>
            </a:r>
            <a:endParaRPr lang="en-US" sz="4954"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2701976"/>
              </p:ext>
            </p:extLst>
          </p:nvPr>
        </p:nvGraphicFramePr>
        <p:xfrm>
          <a:off x="0" y="2479688"/>
          <a:ext cx="15805967" cy="6996100"/>
        </p:xfrm>
        <a:graphic>
          <a:graphicData uri="http://schemas.openxmlformats.org/drawingml/2006/table">
            <a:tbl>
              <a:tblPr firstRow="1" bandRow="1">
                <a:tableStyleId>{5C22544A-7EE6-4342-B048-85BDC9FD1C3A}</a:tableStyleId>
              </a:tblPr>
              <a:tblGrid>
                <a:gridCol w="1187313">
                  <a:extLst>
                    <a:ext uri="{9D8B030D-6E8A-4147-A177-3AD203B41FA5}">
                      <a16:colId xmlns:a16="http://schemas.microsoft.com/office/drawing/2014/main" val="3544844191"/>
                    </a:ext>
                  </a:extLst>
                </a:gridCol>
                <a:gridCol w="1786709">
                  <a:extLst>
                    <a:ext uri="{9D8B030D-6E8A-4147-A177-3AD203B41FA5}">
                      <a16:colId xmlns:a16="http://schemas.microsoft.com/office/drawing/2014/main" val="1163579346"/>
                    </a:ext>
                  </a:extLst>
                </a:gridCol>
                <a:gridCol w="3519392">
                  <a:extLst>
                    <a:ext uri="{9D8B030D-6E8A-4147-A177-3AD203B41FA5}">
                      <a16:colId xmlns:a16="http://schemas.microsoft.com/office/drawing/2014/main" val="3572615680"/>
                    </a:ext>
                  </a:extLst>
                </a:gridCol>
                <a:gridCol w="4933083">
                  <a:extLst>
                    <a:ext uri="{9D8B030D-6E8A-4147-A177-3AD203B41FA5}">
                      <a16:colId xmlns:a16="http://schemas.microsoft.com/office/drawing/2014/main" val="314439074"/>
                    </a:ext>
                  </a:extLst>
                </a:gridCol>
                <a:gridCol w="4379470">
                  <a:extLst>
                    <a:ext uri="{9D8B030D-6E8A-4147-A177-3AD203B41FA5}">
                      <a16:colId xmlns:a16="http://schemas.microsoft.com/office/drawing/2014/main" val="3763936338"/>
                    </a:ext>
                  </a:extLst>
                </a:gridCol>
              </a:tblGrid>
              <a:tr h="1214710">
                <a:tc>
                  <a:txBody>
                    <a:bodyPr/>
                    <a:lstStyle/>
                    <a:p>
                      <a:r>
                        <a:rPr lang="en-US" sz="2800" dirty="0" err="1"/>
                        <a:t>Đồng</a:t>
                      </a:r>
                      <a:r>
                        <a:rPr lang="en-US" sz="2800" dirty="0"/>
                        <a:t> </a:t>
                      </a:r>
                      <a:r>
                        <a:rPr lang="en-US" sz="2800" dirty="0" err="1"/>
                        <a:t>chí</a:t>
                      </a:r>
                      <a:endParaRPr lang="en-US" sz="2800" dirty="0"/>
                    </a:p>
                  </a:txBody>
                  <a:tcPr marL="125837" marR="125837" marT="62919" marB="62919"/>
                </a:tc>
                <a:tc>
                  <a:txBody>
                    <a:bodyPr/>
                    <a:lstStyle/>
                    <a:p>
                      <a:r>
                        <a:rPr lang="en-US" sz="2800" dirty="0" err="1"/>
                        <a:t>Thứ</a:t>
                      </a:r>
                      <a:r>
                        <a:rPr lang="en-US" sz="2800" dirty="0"/>
                        <a:t> </a:t>
                      </a:r>
                      <a:r>
                        <a:rPr lang="en-US" sz="2800" dirty="0" err="1"/>
                        <a:t>tự</a:t>
                      </a:r>
                      <a:r>
                        <a:rPr lang="en-US" sz="2800" baseline="0" dirty="0"/>
                        <a:t> </a:t>
                      </a:r>
                      <a:r>
                        <a:rPr lang="en-US" sz="2800" baseline="0" dirty="0" err="1"/>
                        <a:t>xuất</a:t>
                      </a:r>
                      <a:r>
                        <a:rPr lang="en-US" sz="2800" baseline="0" dirty="0"/>
                        <a:t> </a:t>
                      </a:r>
                      <a:r>
                        <a:rPr lang="en-US" sz="2800" baseline="0" dirty="0" err="1"/>
                        <a:t>hiện</a:t>
                      </a:r>
                      <a:endParaRPr lang="en-US" sz="2800" dirty="0"/>
                    </a:p>
                  </a:txBody>
                  <a:tcPr marL="125837" marR="125837" marT="62919" marB="62919"/>
                </a:tc>
                <a:tc>
                  <a:txBody>
                    <a:bodyPr/>
                    <a:lstStyle/>
                    <a:p>
                      <a:r>
                        <a:rPr lang="en-US" sz="2800" dirty="0" err="1"/>
                        <a:t>Điều</a:t>
                      </a:r>
                      <a:r>
                        <a:rPr lang="en-US" sz="2800" dirty="0"/>
                        <a:t> </a:t>
                      </a:r>
                      <a:r>
                        <a:rPr lang="en-US" sz="2800" dirty="0" err="1"/>
                        <a:t>mang</a:t>
                      </a:r>
                      <a:r>
                        <a:rPr lang="en-US" sz="2800" dirty="0"/>
                        <a:t> </a:t>
                      </a:r>
                      <a:r>
                        <a:rPr lang="en-US" sz="2800" dirty="0" err="1"/>
                        <a:t>đến</a:t>
                      </a:r>
                      <a:r>
                        <a:rPr lang="en-US" sz="2800" baseline="0" dirty="0"/>
                        <a:t> </a:t>
                      </a:r>
                      <a:r>
                        <a:rPr lang="en-US" sz="2800" baseline="0" dirty="0" err="1"/>
                        <a:t>cho</a:t>
                      </a:r>
                      <a:r>
                        <a:rPr lang="en-US" sz="2800" baseline="0" dirty="0"/>
                        <a:t> </a:t>
                      </a:r>
                      <a:r>
                        <a:rPr lang="en-US" sz="2800" baseline="0" dirty="0" err="1"/>
                        <a:t>trẻ</a:t>
                      </a:r>
                      <a:endParaRPr lang="en-US" sz="2800" dirty="0"/>
                    </a:p>
                  </a:txBody>
                  <a:tcPr marL="125837" marR="125837" marT="62919" marB="62919"/>
                </a:tc>
                <a:tc>
                  <a:txBody>
                    <a:bodyPr/>
                    <a:lstStyle/>
                    <a:p>
                      <a:r>
                        <a:rPr lang="en-US" sz="2800" dirty="0" err="1"/>
                        <a:t>Hình</a:t>
                      </a:r>
                      <a:r>
                        <a:rPr lang="en-US" sz="2800" baseline="0" dirty="0"/>
                        <a:t> </a:t>
                      </a:r>
                      <a:r>
                        <a:rPr lang="en-US" sz="2800" baseline="0" dirty="0" err="1"/>
                        <a:t>ảnh</a:t>
                      </a:r>
                      <a:r>
                        <a:rPr lang="en-US" sz="2800" baseline="0" dirty="0"/>
                        <a:t>/ </a:t>
                      </a:r>
                      <a:r>
                        <a:rPr lang="en-US" sz="2800" baseline="0" dirty="0" err="1"/>
                        <a:t>câu</a:t>
                      </a:r>
                      <a:r>
                        <a:rPr lang="en-US" sz="2800" baseline="0" dirty="0"/>
                        <a:t> </a:t>
                      </a:r>
                      <a:r>
                        <a:rPr lang="en-US" sz="2800" baseline="0" dirty="0" err="1"/>
                        <a:t>chuyện</a:t>
                      </a:r>
                      <a:endParaRPr lang="en-US" sz="2800" dirty="0"/>
                    </a:p>
                  </a:txBody>
                  <a:tcPr marL="125837" marR="125837" marT="62919" marB="62919"/>
                </a:tc>
                <a:tc>
                  <a:txBody>
                    <a:bodyPr/>
                    <a:lstStyle/>
                    <a:p>
                      <a:r>
                        <a:rPr lang="en-US" sz="2800" dirty="0"/>
                        <a:t>Ý</a:t>
                      </a:r>
                      <a:r>
                        <a:rPr lang="en-US" sz="2800" baseline="0" dirty="0"/>
                        <a:t> </a:t>
                      </a:r>
                      <a:r>
                        <a:rPr lang="en-US" sz="2800" baseline="0" dirty="0" err="1"/>
                        <a:t>nghĩa</a:t>
                      </a:r>
                      <a:endParaRPr lang="en-US" sz="2800" dirty="0"/>
                    </a:p>
                  </a:txBody>
                  <a:tcPr marL="125837" marR="125837" marT="62919" marB="62919"/>
                </a:tc>
                <a:extLst>
                  <a:ext uri="{0D108BD9-81ED-4DB2-BD59-A6C34878D82A}">
                    <a16:rowId xmlns:a16="http://schemas.microsoft.com/office/drawing/2014/main" val="3678368819"/>
                  </a:ext>
                </a:extLst>
              </a:tr>
              <a:tr h="1645391">
                <a:tc>
                  <a:txBody>
                    <a:bodyPr/>
                    <a:lstStyle/>
                    <a:p>
                      <a:endParaRPr lang="en-US" sz="3900" b="1" dirty="0"/>
                    </a:p>
                  </a:txBody>
                  <a:tcPr marL="125837" marR="125837" marT="62919" marB="62919"/>
                </a:tc>
                <a:tc>
                  <a:txBody>
                    <a:bodyPr/>
                    <a:lstStyle/>
                    <a:p>
                      <a:r>
                        <a:rPr lang="en-US" sz="3900" b="1" dirty="0" err="1"/>
                        <a:t>Mẹ</a:t>
                      </a:r>
                      <a:endParaRPr lang="en-US" sz="3900" b="1" dirty="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3780757235"/>
                  </a:ext>
                </a:extLst>
              </a:tr>
              <a:tr h="1532841">
                <a:tc>
                  <a:txBody>
                    <a:bodyPr/>
                    <a:lstStyle/>
                    <a:p>
                      <a:endParaRPr lang="en-US" sz="3900" b="1" dirty="0"/>
                    </a:p>
                  </a:txBody>
                  <a:tcPr marL="125837" marR="125837" marT="62919" marB="62919"/>
                </a:tc>
                <a:tc>
                  <a:txBody>
                    <a:bodyPr/>
                    <a:lstStyle/>
                    <a:p>
                      <a:r>
                        <a:rPr lang="en-US" sz="3900" b="1" dirty="0" err="1"/>
                        <a:t>Bà</a:t>
                      </a:r>
                      <a:endParaRPr lang="en-US" sz="3900" b="1" dirty="0"/>
                    </a:p>
                  </a:txBody>
                  <a:tcPr marL="125837" marR="125837" marT="62919" marB="62919"/>
                </a:tc>
                <a:tc>
                  <a:txBody>
                    <a:bodyPr/>
                    <a:lstStyle/>
                    <a:p>
                      <a:endParaRPr lang="en-US" sz="3400" dirty="0"/>
                    </a:p>
                  </a:txBody>
                  <a:tcPr marL="125837" marR="125837" marT="62919" marB="62919"/>
                </a:tc>
                <a:tc>
                  <a:txBody>
                    <a:bodyPr/>
                    <a:lstStyle/>
                    <a:p>
                      <a:endParaRPr lang="en-US" sz="340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3451088608"/>
                  </a:ext>
                </a:extLst>
              </a:tr>
              <a:tr h="1288600">
                <a:tc>
                  <a:txBody>
                    <a:bodyPr/>
                    <a:lstStyle/>
                    <a:p>
                      <a:endParaRPr lang="en-US" sz="3900" b="1" dirty="0"/>
                    </a:p>
                  </a:txBody>
                  <a:tcPr marL="125837" marR="125837" marT="62919" marB="62919"/>
                </a:tc>
                <a:tc>
                  <a:txBody>
                    <a:bodyPr/>
                    <a:lstStyle/>
                    <a:p>
                      <a:r>
                        <a:rPr lang="en-US" sz="3900" b="1" dirty="0" err="1"/>
                        <a:t>Bố</a:t>
                      </a:r>
                      <a:endParaRPr lang="en-US" sz="3900" b="1" dirty="0"/>
                    </a:p>
                  </a:txBody>
                  <a:tcPr marL="125837" marR="125837" marT="62919" marB="62919"/>
                </a:tc>
                <a:tc>
                  <a:txBody>
                    <a:bodyPr/>
                    <a:lstStyle/>
                    <a:p>
                      <a:endParaRPr lang="en-US" sz="340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1656029561"/>
                  </a:ext>
                </a:extLst>
              </a:tr>
              <a:tr h="1288600">
                <a:tc>
                  <a:txBody>
                    <a:bodyPr/>
                    <a:lstStyle/>
                    <a:p>
                      <a:endParaRPr lang="en-US" sz="3900" b="1" dirty="0"/>
                    </a:p>
                  </a:txBody>
                  <a:tcPr marL="125837" marR="125837" marT="62919" marB="62919"/>
                </a:tc>
                <a:tc>
                  <a:txBody>
                    <a:bodyPr/>
                    <a:lstStyle/>
                    <a:p>
                      <a:r>
                        <a:rPr lang="en-US" sz="3900" b="1" dirty="0" err="1"/>
                        <a:t>Nhận</a:t>
                      </a:r>
                      <a:r>
                        <a:rPr lang="en-US" sz="3900" b="1" baseline="0" dirty="0"/>
                        <a:t> </a:t>
                      </a:r>
                      <a:r>
                        <a:rPr lang="en-US" sz="3900" b="1" baseline="0" dirty="0" err="1"/>
                        <a:t>xét</a:t>
                      </a:r>
                      <a:endParaRPr lang="en-US" sz="3900" b="1" dirty="0"/>
                    </a:p>
                  </a:txBody>
                  <a:tcPr marL="125837" marR="125837" marT="62919" marB="62919"/>
                </a:tc>
                <a:tc gridSpan="3">
                  <a:txBody>
                    <a:bodyPr/>
                    <a:lstStyle/>
                    <a:p>
                      <a:endParaRPr lang="en-US" sz="3400" dirty="0"/>
                    </a:p>
                  </a:txBody>
                  <a:tcPr marL="125837" marR="125837" marT="62919" marB="62919"/>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28585139"/>
                  </a:ext>
                </a:extLst>
              </a:tr>
            </a:tbl>
          </a:graphicData>
        </a:graphic>
      </p:graphicFrame>
      <p:sp>
        <p:nvSpPr>
          <p:cNvPr id="15" name="TextBox 14">
            <a:extLst>
              <a:ext uri="{FF2B5EF4-FFF2-40B4-BE49-F238E27FC236}">
                <a16:creationId xmlns:a16="http://schemas.microsoft.com/office/drawing/2014/main" id="{218EF698-9F73-DEEC-B968-DD61482F1039}"/>
              </a:ext>
            </a:extLst>
          </p:cNvPr>
          <p:cNvSpPr txBox="1"/>
          <p:nvPr/>
        </p:nvSpPr>
        <p:spPr>
          <a:xfrm>
            <a:off x="252240" y="642356"/>
            <a:ext cx="13609512" cy="1120178"/>
          </a:xfrm>
          <a:prstGeom prst="rect">
            <a:avLst/>
          </a:prstGeom>
          <a:noFill/>
        </p:spPr>
        <p:txBody>
          <a:bodyPr wrap="square">
            <a:spAutoFit/>
          </a:bodyPr>
          <a:lstStyle/>
          <a:p>
            <a:pPr>
              <a:lnSpc>
                <a:spcPct val="107000"/>
              </a:lnSpc>
              <a:spcAft>
                <a:spcPts val="800"/>
              </a:spcAft>
            </a:pP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hẹn</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hò</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ở</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điền</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GB" sz="3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Color wheel &amp; 3 Minute Countdown With Music - 3 phút đếm ngược">
            <a:hlinkClick r:id="" action="ppaction://media"/>
            <a:extLst>
              <a:ext uri="{FF2B5EF4-FFF2-40B4-BE49-F238E27FC236}">
                <a16:creationId xmlns:a16="http://schemas.microsoft.com/office/drawing/2014/main" id="{41328BE2-97CE-FE33-0243-5B234D5C63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76697" y="0"/>
            <a:ext cx="2371683" cy="1334071"/>
          </a:xfrm>
          <a:prstGeom prst="rect">
            <a:avLst/>
          </a:prstGeom>
        </p:spPr>
      </p:pic>
    </p:spTree>
    <p:extLst>
      <p:ext uri="{BB962C8B-B14F-4D97-AF65-F5344CB8AC3E}">
        <p14:creationId xmlns:p14="http://schemas.microsoft.com/office/powerpoint/2010/main" val="2413864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508" y="141498"/>
            <a:ext cx="14471273" cy="500858"/>
          </a:xfrm>
        </p:spPr>
        <p:txBody>
          <a:bodyPr>
            <a:noAutofit/>
          </a:bodyPr>
          <a:lstStyle/>
          <a:p>
            <a:r>
              <a:rPr lang="en-US" sz="4954" b="1" dirty="0">
                <a:solidFill>
                  <a:srgbClr val="FF0000"/>
                </a:solidFill>
              </a:rPr>
              <a:t>2. </a:t>
            </a:r>
            <a:r>
              <a:rPr lang="en-US" sz="4954" b="1" dirty="0" err="1">
                <a:solidFill>
                  <a:srgbClr val="FF0000"/>
                </a:solidFill>
              </a:rPr>
              <a:t>Những</a:t>
            </a:r>
            <a:r>
              <a:rPr lang="en-US" sz="4954" b="1" dirty="0">
                <a:solidFill>
                  <a:srgbClr val="FF0000"/>
                </a:solidFill>
              </a:rPr>
              <a:t> con </a:t>
            </a:r>
            <a:r>
              <a:rPr lang="en-US" sz="4954" b="1" dirty="0" err="1">
                <a:solidFill>
                  <a:srgbClr val="FF0000"/>
                </a:solidFill>
              </a:rPr>
              <a:t>người</a:t>
            </a:r>
            <a:r>
              <a:rPr lang="en-US" sz="4954" b="1" dirty="0">
                <a:solidFill>
                  <a:srgbClr val="FF0000"/>
                </a:solidFill>
              </a:rPr>
              <a:t> </a:t>
            </a:r>
            <a:r>
              <a:rPr lang="en-US" sz="4954" b="1" dirty="0" err="1">
                <a:solidFill>
                  <a:srgbClr val="FF0000"/>
                </a:solidFill>
              </a:rPr>
              <a:t>được</a:t>
            </a:r>
            <a:r>
              <a:rPr lang="en-US" sz="4954" b="1" dirty="0">
                <a:solidFill>
                  <a:srgbClr val="FF0000"/>
                </a:solidFill>
              </a:rPr>
              <a:t> </a:t>
            </a:r>
            <a:r>
              <a:rPr lang="en-US" sz="4954" b="1" dirty="0" err="1">
                <a:solidFill>
                  <a:srgbClr val="FF0000"/>
                </a:solidFill>
              </a:rPr>
              <a:t>sinh</a:t>
            </a:r>
            <a:r>
              <a:rPr lang="en-US" sz="4954" b="1" dirty="0">
                <a:solidFill>
                  <a:srgbClr val="FF0000"/>
                </a:solidFill>
              </a:rPr>
              <a:t> </a:t>
            </a:r>
            <a:r>
              <a:rPr lang="en-US" sz="4954" b="1" dirty="0" err="1">
                <a:solidFill>
                  <a:srgbClr val="FF0000"/>
                </a:solidFill>
              </a:rPr>
              <a:t>ra</a:t>
            </a:r>
            <a:endParaRPr lang="en-US" sz="4954" b="1" dirty="0">
              <a:solidFill>
                <a:srgbClr val="FF0000"/>
              </a:solidFill>
            </a:endParaRPr>
          </a:p>
        </p:txBody>
      </p:sp>
      <p:graphicFrame>
        <p:nvGraphicFramePr>
          <p:cNvPr id="4" name="Content Placeholder 3"/>
          <p:cNvGraphicFramePr>
            <a:graphicFrameLocks noGrp="1"/>
          </p:cNvGraphicFramePr>
          <p:nvPr>
            <p:ph idx="1"/>
          </p:nvPr>
        </p:nvGraphicFramePr>
        <p:xfrm>
          <a:off x="50112" y="702862"/>
          <a:ext cx="16728175" cy="8852343"/>
        </p:xfrm>
        <a:graphic>
          <a:graphicData uri="http://schemas.openxmlformats.org/drawingml/2006/table">
            <a:tbl>
              <a:tblPr firstRow="1" bandRow="1">
                <a:tableStyleId>{5C22544A-7EE6-4342-B048-85BDC9FD1C3A}</a:tableStyleId>
              </a:tblPr>
              <a:tblGrid>
                <a:gridCol w="1737206">
                  <a:extLst>
                    <a:ext uri="{9D8B030D-6E8A-4147-A177-3AD203B41FA5}">
                      <a16:colId xmlns:a16="http://schemas.microsoft.com/office/drawing/2014/main" val="1163579346"/>
                    </a:ext>
                  </a:extLst>
                </a:gridCol>
                <a:gridCol w="4111543">
                  <a:extLst>
                    <a:ext uri="{9D8B030D-6E8A-4147-A177-3AD203B41FA5}">
                      <a16:colId xmlns:a16="http://schemas.microsoft.com/office/drawing/2014/main" val="3572615680"/>
                    </a:ext>
                  </a:extLst>
                </a:gridCol>
                <a:gridCol w="5763094">
                  <a:extLst>
                    <a:ext uri="{9D8B030D-6E8A-4147-A177-3AD203B41FA5}">
                      <a16:colId xmlns:a16="http://schemas.microsoft.com/office/drawing/2014/main" val="314439074"/>
                    </a:ext>
                  </a:extLst>
                </a:gridCol>
                <a:gridCol w="5116332">
                  <a:extLst>
                    <a:ext uri="{9D8B030D-6E8A-4147-A177-3AD203B41FA5}">
                      <a16:colId xmlns:a16="http://schemas.microsoft.com/office/drawing/2014/main" val="3763936338"/>
                    </a:ext>
                  </a:extLst>
                </a:gridCol>
              </a:tblGrid>
              <a:tr h="964752">
                <a:tc>
                  <a:txBody>
                    <a:bodyPr/>
                    <a:lstStyle/>
                    <a:p>
                      <a:r>
                        <a:rPr lang="en-US" sz="2800" dirty="0" err="1"/>
                        <a:t>Thứ</a:t>
                      </a:r>
                      <a:r>
                        <a:rPr lang="en-US" sz="2800" dirty="0"/>
                        <a:t> </a:t>
                      </a:r>
                      <a:r>
                        <a:rPr lang="en-US" sz="2800" dirty="0" err="1"/>
                        <a:t>tự</a:t>
                      </a:r>
                      <a:r>
                        <a:rPr lang="en-US" sz="2800" baseline="0" dirty="0"/>
                        <a:t> </a:t>
                      </a:r>
                      <a:r>
                        <a:rPr lang="en-US" sz="2800" baseline="0" dirty="0" err="1"/>
                        <a:t>xuất</a:t>
                      </a:r>
                      <a:r>
                        <a:rPr lang="en-US" sz="2800" baseline="0" dirty="0"/>
                        <a:t> </a:t>
                      </a:r>
                      <a:r>
                        <a:rPr lang="en-US" sz="2800" baseline="0" dirty="0" err="1"/>
                        <a:t>hiện</a:t>
                      </a:r>
                      <a:endParaRPr lang="en-US" sz="2800" dirty="0"/>
                    </a:p>
                  </a:txBody>
                  <a:tcPr marL="125837" marR="125837" marT="62919" marB="62919"/>
                </a:tc>
                <a:tc>
                  <a:txBody>
                    <a:bodyPr/>
                    <a:lstStyle/>
                    <a:p>
                      <a:r>
                        <a:rPr lang="en-US" sz="2800" dirty="0" err="1"/>
                        <a:t>Điều</a:t>
                      </a:r>
                      <a:r>
                        <a:rPr lang="en-US" sz="2800" dirty="0"/>
                        <a:t> </a:t>
                      </a:r>
                      <a:r>
                        <a:rPr lang="en-US" sz="2800" dirty="0" err="1"/>
                        <a:t>mang</a:t>
                      </a:r>
                      <a:r>
                        <a:rPr lang="en-US" sz="2800" dirty="0"/>
                        <a:t> </a:t>
                      </a:r>
                      <a:r>
                        <a:rPr lang="en-US" sz="2800" dirty="0" err="1"/>
                        <a:t>đến</a:t>
                      </a:r>
                      <a:r>
                        <a:rPr lang="en-US" sz="2800" baseline="0" dirty="0"/>
                        <a:t> </a:t>
                      </a:r>
                      <a:r>
                        <a:rPr lang="en-US" sz="2800" baseline="0" dirty="0" err="1"/>
                        <a:t>cho</a:t>
                      </a:r>
                      <a:r>
                        <a:rPr lang="en-US" sz="2800" baseline="0" dirty="0"/>
                        <a:t> </a:t>
                      </a:r>
                      <a:r>
                        <a:rPr lang="en-US" sz="2800" baseline="0" dirty="0" err="1"/>
                        <a:t>trẻ</a:t>
                      </a:r>
                      <a:endParaRPr lang="en-US" sz="2800" dirty="0"/>
                    </a:p>
                  </a:txBody>
                  <a:tcPr marL="125837" marR="125837" marT="62919" marB="62919"/>
                </a:tc>
                <a:tc>
                  <a:txBody>
                    <a:bodyPr/>
                    <a:lstStyle/>
                    <a:p>
                      <a:r>
                        <a:rPr lang="en-US" sz="2800" dirty="0" err="1"/>
                        <a:t>Hình</a:t>
                      </a:r>
                      <a:r>
                        <a:rPr lang="en-US" sz="2800" baseline="0" dirty="0"/>
                        <a:t> </a:t>
                      </a:r>
                      <a:r>
                        <a:rPr lang="en-US" sz="2800" baseline="0" dirty="0" err="1"/>
                        <a:t>ảnh</a:t>
                      </a:r>
                      <a:r>
                        <a:rPr lang="en-US" sz="2800" baseline="0" dirty="0"/>
                        <a:t>/ </a:t>
                      </a:r>
                      <a:r>
                        <a:rPr lang="en-US" sz="2800" baseline="0" dirty="0" err="1"/>
                        <a:t>câu</a:t>
                      </a:r>
                      <a:r>
                        <a:rPr lang="en-US" sz="2800" baseline="0" dirty="0"/>
                        <a:t> </a:t>
                      </a:r>
                      <a:r>
                        <a:rPr lang="en-US" sz="2800" baseline="0" dirty="0" err="1"/>
                        <a:t>chuyện</a:t>
                      </a:r>
                      <a:endParaRPr lang="en-US" sz="2800" dirty="0"/>
                    </a:p>
                  </a:txBody>
                  <a:tcPr marL="125837" marR="125837" marT="62919" marB="62919"/>
                </a:tc>
                <a:tc>
                  <a:txBody>
                    <a:bodyPr/>
                    <a:lstStyle/>
                    <a:p>
                      <a:r>
                        <a:rPr lang="en-US" sz="2800" dirty="0"/>
                        <a:t>Ý</a:t>
                      </a:r>
                      <a:r>
                        <a:rPr lang="en-US" sz="2800" baseline="0" dirty="0"/>
                        <a:t> </a:t>
                      </a:r>
                      <a:r>
                        <a:rPr lang="en-US" sz="2800" baseline="0" dirty="0" err="1"/>
                        <a:t>nghĩa</a:t>
                      </a:r>
                      <a:endParaRPr lang="en-US" sz="2800" dirty="0"/>
                    </a:p>
                  </a:txBody>
                  <a:tcPr marL="125837" marR="125837" marT="62919" marB="62919"/>
                </a:tc>
                <a:extLst>
                  <a:ext uri="{0D108BD9-81ED-4DB2-BD59-A6C34878D82A}">
                    <a16:rowId xmlns:a16="http://schemas.microsoft.com/office/drawing/2014/main" val="3678368819"/>
                  </a:ext>
                </a:extLst>
              </a:tr>
              <a:tr h="2250791">
                <a:tc>
                  <a:txBody>
                    <a:bodyPr/>
                    <a:lstStyle/>
                    <a:p>
                      <a:r>
                        <a:rPr lang="en-US" sz="3900" b="1" dirty="0" err="1"/>
                        <a:t>Mẹ</a:t>
                      </a:r>
                      <a:endParaRPr lang="en-US" sz="3900" b="1" dirty="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3780757235"/>
                  </a:ext>
                </a:extLst>
              </a:tr>
              <a:tr h="2096830">
                <a:tc>
                  <a:txBody>
                    <a:bodyPr/>
                    <a:lstStyle/>
                    <a:p>
                      <a:r>
                        <a:rPr lang="en-US" sz="3900" b="1" dirty="0" err="1"/>
                        <a:t>Bà</a:t>
                      </a:r>
                      <a:endParaRPr lang="en-US" sz="3900" b="1" dirty="0"/>
                    </a:p>
                  </a:txBody>
                  <a:tcPr marL="125837" marR="125837" marT="62919" marB="62919"/>
                </a:tc>
                <a:tc>
                  <a:txBody>
                    <a:bodyPr/>
                    <a:lstStyle/>
                    <a:p>
                      <a:endParaRPr lang="en-US" sz="3400"/>
                    </a:p>
                  </a:txBody>
                  <a:tcPr marL="125837" marR="125837" marT="62919" marB="62919"/>
                </a:tc>
                <a:tc>
                  <a:txBody>
                    <a:bodyPr/>
                    <a:lstStyle/>
                    <a:p>
                      <a:endParaRPr lang="en-US" sz="340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3451088608"/>
                  </a:ext>
                </a:extLst>
              </a:tr>
              <a:tr h="1762722">
                <a:tc>
                  <a:txBody>
                    <a:bodyPr/>
                    <a:lstStyle/>
                    <a:p>
                      <a:r>
                        <a:rPr lang="en-US" sz="3900" b="1" dirty="0" err="1"/>
                        <a:t>Bố</a:t>
                      </a:r>
                      <a:endParaRPr lang="en-US" sz="3900" b="1" dirty="0"/>
                    </a:p>
                  </a:txBody>
                  <a:tcPr marL="125837" marR="125837" marT="62919" marB="62919"/>
                </a:tc>
                <a:tc>
                  <a:txBody>
                    <a:bodyPr/>
                    <a:lstStyle/>
                    <a:p>
                      <a:endParaRPr lang="en-US" sz="3400"/>
                    </a:p>
                  </a:txBody>
                  <a:tcPr marL="125837" marR="125837" marT="62919" marB="62919"/>
                </a:tc>
                <a:tc>
                  <a:txBody>
                    <a:bodyPr/>
                    <a:lstStyle/>
                    <a:p>
                      <a:endParaRPr lang="en-US" sz="3400" dirty="0"/>
                    </a:p>
                  </a:txBody>
                  <a:tcPr marL="125837" marR="125837" marT="62919" marB="62919"/>
                </a:tc>
                <a:tc>
                  <a:txBody>
                    <a:bodyPr/>
                    <a:lstStyle/>
                    <a:p>
                      <a:endParaRPr lang="en-US" sz="3400" dirty="0"/>
                    </a:p>
                  </a:txBody>
                  <a:tcPr marL="125837" marR="125837" marT="62919" marB="62919"/>
                </a:tc>
                <a:extLst>
                  <a:ext uri="{0D108BD9-81ED-4DB2-BD59-A6C34878D82A}">
                    <a16:rowId xmlns:a16="http://schemas.microsoft.com/office/drawing/2014/main" val="1656029561"/>
                  </a:ext>
                </a:extLst>
              </a:tr>
              <a:tr h="1762722">
                <a:tc>
                  <a:txBody>
                    <a:bodyPr/>
                    <a:lstStyle/>
                    <a:p>
                      <a:r>
                        <a:rPr lang="en-US" sz="3900" b="1" dirty="0" err="1"/>
                        <a:t>Nhận</a:t>
                      </a:r>
                      <a:r>
                        <a:rPr lang="en-US" sz="3900" b="1" baseline="0" dirty="0"/>
                        <a:t> </a:t>
                      </a:r>
                      <a:r>
                        <a:rPr lang="en-US" sz="3900" b="1" baseline="0" dirty="0" err="1"/>
                        <a:t>xét</a:t>
                      </a:r>
                      <a:endParaRPr lang="en-US" sz="3900" b="1" dirty="0"/>
                    </a:p>
                  </a:txBody>
                  <a:tcPr marL="125837" marR="125837" marT="62919" marB="62919"/>
                </a:tc>
                <a:tc gridSpan="3">
                  <a:txBody>
                    <a:bodyPr/>
                    <a:lstStyle/>
                    <a:p>
                      <a:endParaRPr lang="en-US" sz="3400" dirty="0"/>
                    </a:p>
                  </a:txBody>
                  <a:tcPr marL="125837" marR="125837" marT="62919" marB="62919"/>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28585139"/>
                  </a:ext>
                </a:extLst>
              </a:tr>
            </a:tbl>
          </a:graphicData>
        </a:graphic>
      </p:graphicFrame>
      <p:sp>
        <p:nvSpPr>
          <p:cNvPr id="5" name="TextBox 4"/>
          <p:cNvSpPr txBox="1"/>
          <p:nvPr/>
        </p:nvSpPr>
        <p:spPr>
          <a:xfrm>
            <a:off x="2049031" y="1814283"/>
            <a:ext cx="4109196" cy="1024255"/>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Tình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yêu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và</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lời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ru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bế</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bồng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chăm</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sóc</a:t>
            </a:r>
            <a:endParaRPr lang="en-US" sz="3028" b="1" dirty="0">
              <a:solidFill>
                <a:prstClr val="black"/>
              </a:solidFill>
              <a:latin typeface="Calibri" panose="020F0502020204030204"/>
              <a:ea typeface="+mn-ea"/>
              <a:cs typeface="+mn-cs"/>
            </a:endParaRPr>
          </a:p>
        </p:txBody>
      </p:sp>
      <p:sp>
        <p:nvSpPr>
          <p:cNvPr id="6" name="TextBox 5"/>
          <p:cNvSpPr txBox="1"/>
          <p:nvPr/>
        </p:nvSpPr>
        <p:spPr>
          <a:xfrm>
            <a:off x="5872403" y="1555161"/>
            <a:ext cx="5530893" cy="2422138"/>
          </a:xfrm>
          <a:prstGeom prst="rect">
            <a:avLst/>
          </a:prstGeom>
          <a:noFill/>
        </p:spPr>
        <p:txBody>
          <a:bodyPr wrap="square" rtlCol="0">
            <a:spAutoFit/>
          </a:bodyPr>
          <a:lstStyle/>
          <a:p>
            <a:pPr defTabSz="1258397" rtl="0" fontAlgn="auto">
              <a:spcBef>
                <a:spcPts val="0"/>
              </a:spcBef>
              <a:spcAft>
                <a:spcPts val="0"/>
              </a:spcAft>
            </a:pPr>
            <a:r>
              <a:rPr lang="en-US" sz="3028" dirty="0" err="1">
                <a:solidFill>
                  <a:prstClr val="black"/>
                </a:solidFill>
                <a:latin typeface="Calibri" panose="020F0502020204030204"/>
                <a:ea typeface="+mn-ea"/>
                <a:cs typeface="+mn-cs"/>
              </a:rPr>
              <a:t>Tiếng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hát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cái</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bống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cái</a:t>
            </a:r>
            <a:r>
              <a:rPr lang="en-US" sz="3028" dirty="0">
                <a:solidFill>
                  <a:prstClr val="black"/>
                </a:solidFill>
                <a:latin typeface="Calibri" panose="020F0502020204030204"/>
                <a:ea typeface="+mn-ea"/>
                <a:cs typeface="+mn-cs"/>
              </a:rPr>
              <a:t> bang, </a:t>
            </a:r>
            <a:r>
              <a:rPr lang="en-US" sz="3028" dirty="0" err="1">
                <a:solidFill>
                  <a:prstClr val="black"/>
                </a:solidFill>
                <a:latin typeface="Calibri" panose="020F0502020204030204"/>
                <a:ea typeface="+mn-ea"/>
                <a:cs typeface="+mn-cs"/>
              </a:rPr>
              <a:t>cái</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hoa</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rất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thơm</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cánh</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cò</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rất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trắng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vị</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gừng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rất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đắng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vết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lấm</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chưa</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khô</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đầu</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nguồn</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cơn</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mưa</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bãi</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sông</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cát</a:t>
            </a:r>
            <a:r>
              <a:rPr lang="en-US" sz="3028" dirty="0">
                <a:solidFill>
                  <a:prstClr val="black"/>
                </a:solidFill>
                <a:latin typeface="Calibri" panose="020F0502020204030204"/>
                <a:ea typeface="+mn-ea"/>
                <a:cs typeface="+mn-cs"/>
              </a:rPr>
              <a:t> </a:t>
            </a:r>
            <a:r>
              <a:rPr lang="en-US" sz="3028" dirty="0" err="1">
                <a:solidFill>
                  <a:prstClr val="black"/>
                </a:solidFill>
                <a:latin typeface="Calibri" panose="020F0502020204030204"/>
                <a:ea typeface="+mn-ea"/>
                <a:cs typeface="+mn-cs"/>
              </a:rPr>
              <a:t>vắng</a:t>
            </a:r>
            <a:r>
              <a:rPr lang="en-US" sz="3028" dirty="0">
                <a:solidFill>
                  <a:prstClr val="black"/>
                </a:solidFill>
                <a:latin typeface="Calibri" panose="020F0502020204030204"/>
                <a:ea typeface="+mn-ea"/>
                <a:cs typeface="+mn-cs"/>
              </a:rPr>
              <a:t>...</a:t>
            </a:r>
          </a:p>
        </p:txBody>
      </p:sp>
      <p:sp>
        <p:nvSpPr>
          <p:cNvPr id="7" name="TextBox 6"/>
          <p:cNvSpPr txBox="1"/>
          <p:nvPr/>
        </p:nvSpPr>
        <p:spPr>
          <a:xfrm>
            <a:off x="11588898" y="1609817"/>
            <a:ext cx="5189390" cy="1956177"/>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Gửi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gắm</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những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ước</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mơ</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lời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nhắn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nhủ</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ân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cần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về</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cách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sống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cao</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đẹp</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biết</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yêu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thương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nhân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ái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sẻ</a:t>
            </a:r>
            <a:r>
              <a:rPr lang="en-US" sz="3028" b="1" dirty="0">
                <a:solidFill>
                  <a:prstClr val="black"/>
                </a:solidFill>
                <a:latin typeface="Calibri" panose="020F0502020204030204"/>
                <a:ea typeface="+mn-ea"/>
                <a:cs typeface="+mn-cs"/>
              </a:rPr>
              <a:t> chia, </a:t>
            </a:r>
            <a:r>
              <a:rPr lang="en-US" sz="3028" b="1" dirty="0" err="1">
                <a:solidFill>
                  <a:prstClr val="black"/>
                </a:solidFill>
                <a:latin typeface="Calibri" panose="020F0502020204030204"/>
                <a:ea typeface="+mn-ea"/>
                <a:cs typeface="+mn-cs"/>
              </a:rPr>
              <a:t>tử</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tế</a:t>
            </a:r>
            <a:r>
              <a:rPr lang="en-US" sz="3028" b="1" dirty="0">
                <a:solidFill>
                  <a:prstClr val="black"/>
                </a:solidFill>
                <a:latin typeface="Calibri" panose="020F0502020204030204"/>
                <a:ea typeface="+mn-ea"/>
                <a:cs typeface="+mn-cs"/>
              </a:rPr>
              <a:t>...</a:t>
            </a:r>
          </a:p>
        </p:txBody>
      </p:sp>
      <p:sp>
        <p:nvSpPr>
          <p:cNvPr id="8" name="TextBox 7"/>
          <p:cNvSpPr txBox="1"/>
          <p:nvPr/>
        </p:nvSpPr>
        <p:spPr>
          <a:xfrm>
            <a:off x="2049031" y="4219876"/>
            <a:ext cx="4109196" cy="1024255"/>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Những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câu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chuyện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kể</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lẽ</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sống</a:t>
            </a:r>
            <a:r>
              <a:rPr lang="en-US" sz="3028" b="1" dirty="0">
                <a:solidFill>
                  <a:prstClr val="black"/>
                </a:solidFill>
                <a:latin typeface="Calibri" panose="020F0502020204030204"/>
                <a:ea typeface="+mn-ea"/>
                <a:cs typeface="+mn-cs"/>
              </a:rPr>
              <a:t> ở </a:t>
            </a:r>
            <a:r>
              <a:rPr lang="en-US" sz="3028" b="1" dirty="0" err="1">
                <a:solidFill>
                  <a:prstClr val="black"/>
                </a:solidFill>
                <a:latin typeface="Calibri" panose="020F0502020204030204"/>
                <a:ea typeface="+mn-ea"/>
                <a:cs typeface="+mn-cs"/>
              </a:rPr>
              <a:t>đời</a:t>
            </a:r>
            <a:endParaRPr lang="en-US" sz="3028" b="1" dirty="0">
              <a:solidFill>
                <a:prstClr val="black"/>
              </a:solidFill>
              <a:latin typeface="Calibri" panose="020F0502020204030204"/>
              <a:ea typeface="+mn-ea"/>
              <a:cs typeface="+mn-cs"/>
            </a:endParaRPr>
          </a:p>
        </p:txBody>
      </p:sp>
      <p:sp>
        <p:nvSpPr>
          <p:cNvPr id="9" name="TextBox 8"/>
          <p:cNvSpPr txBox="1"/>
          <p:nvPr/>
        </p:nvSpPr>
        <p:spPr>
          <a:xfrm>
            <a:off x="6158227" y="4387528"/>
            <a:ext cx="4109196" cy="1490216"/>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Chuyện</a:t>
            </a:r>
            <a:r>
              <a:rPr lang="en-US" sz="3028" b="1" dirty="0">
                <a:solidFill>
                  <a:prstClr val="black"/>
                </a:solidFill>
                <a:latin typeface="Calibri" panose="020F0502020204030204"/>
                <a:ea typeface="+mn-ea"/>
                <a:cs typeface="+mn-cs"/>
              </a:rPr>
              <a:t> con </a:t>
            </a:r>
            <a:r>
              <a:rPr lang="en-US" sz="3028" b="1" dirty="0" err="1">
                <a:solidFill>
                  <a:prstClr val="black"/>
                </a:solidFill>
                <a:latin typeface="Calibri" panose="020F0502020204030204"/>
                <a:ea typeface="+mn-ea"/>
                <a:cs typeface="+mn-cs"/>
              </a:rPr>
              <a:t>cóc</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nàng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tiên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cô</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Tấm</a:t>
            </a:r>
            <a:r>
              <a:rPr lang="en-US" sz="3028" b="1" dirty="0">
                <a:solidFill>
                  <a:prstClr val="black"/>
                </a:solidFill>
                <a:latin typeface="Calibri" panose="020F0502020204030204"/>
                <a:ea typeface="+mn-ea"/>
                <a:cs typeface="+mn-cs"/>
              </a:rPr>
              <a:t> ở </a:t>
            </a:r>
            <a:r>
              <a:rPr lang="en-US" sz="3028" b="1" dirty="0" err="1">
                <a:solidFill>
                  <a:prstClr val="black"/>
                </a:solidFill>
                <a:latin typeface="Calibri" panose="020F0502020204030204"/>
                <a:ea typeface="+mn-ea"/>
                <a:cs typeface="+mn-cs"/>
              </a:rPr>
              <a:t>hiền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Lí</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Thông</a:t>
            </a:r>
            <a:r>
              <a:rPr lang="en-US" sz="3028" b="1" dirty="0">
                <a:solidFill>
                  <a:prstClr val="black"/>
                </a:solidFill>
                <a:latin typeface="Calibri" panose="020F0502020204030204"/>
                <a:ea typeface="+mn-ea"/>
                <a:cs typeface="+mn-cs"/>
              </a:rPr>
              <a:t> ở </a:t>
            </a:r>
            <a:r>
              <a:rPr lang="en-US" sz="3028" b="1" dirty="0" err="1">
                <a:solidFill>
                  <a:prstClr val="black"/>
                </a:solidFill>
                <a:latin typeface="Calibri" panose="020F0502020204030204"/>
                <a:ea typeface="+mn-ea"/>
                <a:cs typeface="+mn-cs"/>
              </a:rPr>
              <a:t>ác</a:t>
            </a:r>
            <a:r>
              <a:rPr lang="en-US" sz="3028" b="1" dirty="0">
                <a:solidFill>
                  <a:prstClr val="black"/>
                </a:solidFill>
                <a:latin typeface="Calibri" panose="020F0502020204030204"/>
                <a:ea typeface="+mn-ea"/>
                <a:cs typeface="+mn-cs"/>
              </a:rPr>
              <a:t>...</a:t>
            </a:r>
          </a:p>
        </p:txBody>
      </p:sp>
      <p:sp>
        <p:nvSpPr>
          <p:cNvPr id="10" name="TextBox 9"/>
          <p:cNvSpPr txBox="1"/>
          <p:nvPr/>
        </p:nvSpPr>
        <p:spPr>
          <a:xfrm>
            <a:off x="11620451" y="3861113"/>
            <a:ext cx="4972237" cy="1956177"/>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Cách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ứng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xử</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bài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học</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về</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triết</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lí</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sống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nhân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hậu</a:t>
            </a:r>
            <a:r>
              <a:rPr lang="en-US" sz="3028" b="1" dirty="0">
                <a:solidFill>
                  <a:prstClr val="black"/>
                </a:solidFill>
                <a:latin typeface="Calibri" panose="020F0502020204030204"/>
                <a:ea typeface="+mn-ea"/>
                <a:cs typeface="+mn-cs"/>
              </a:rPr>
              <a:t>, ở </a:t>
            </a:r>
            <a:r>
              <a:rPr lang="en-US" sz="3028" b="1" dirty="0" err="1">
                <a:solidFill>
                  <a:prstClr val="black"/>
                </a:solidFill>
                <a:latin typeface="Calibri" panose="020F0502020204030204"/>
                <a:ea typeface="+mn-ea"/>
                <a:cs typeface="+mn-cs"/>
              </a:rPr>
              <a:t>hiền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gặp</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lành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suối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nguồn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trong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trẻ</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bồi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đắp</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tâm</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hồn</a:t>
            </a:r>
            <a:endParaRPr lang="en-US" sz="3028" b="1" dirty="0">
              <a:solidFill>
                <a:prstClr val="black"/>
              </a:solidFill>
              <a:latin typeface="Calibri" panose="020F0502020204030204"/>
              <a:ea typeface="+mn-ea"/>
              <a:cs typeface="+mn-cs"/>
            </a:endParaRPr>
          </a:p>
        </p:txBody>
      </p:sp>
      <p:sp>
        <p:nvSpPr>
          <p:cNvPr id="11" name="TextBox 10"/>
          <p:cNvSpPr txBox="1"/>
          <p:nvPr/>
        </p:nvSpPr>
        <p:spPr>
          <a:xfrm>
            <a:off x="2336710" y="6637471"/>
            <a:ext cx="4109196" cy="558294"/>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Sự</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hiểu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biết</a:t>
            </a:r>
            <a:endParaRPr lang="en-US" sz="3028" b="1" dirty="0">
              <a:solidFill>
                <a:prstClr val="black"/>
              </a:solidFill>
              <a:latin typeface="Calibri" panose="020F0502020204030204"/>
              <a:ea typeface="+mn-ea"/>
              <a:cs typeface="+mn-cs"/>
            </a:endParaRPr>
          </a:p>
        </p:txBody>
      </p:sp>
      <p:sp>
        <p:nvSpPr>
          <p:cNvPr id="12" name="TextBox 11"/>
          <p:cNvSpPr txBox="1"/>
          <p:nvPr/>
        </p:nvSpPr>
        <p:spPr>
          <a:xfrm>
            <a:off x="5905812" y="6110250"/>
            <a:ext cx="4996364" cy="1490216"/>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Bảo</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cho</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biết</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ngoan</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dạy</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cho</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biết</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nghĩ</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rộng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là</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mặt</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bể</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dài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là</a:t>
            </a:r>
            <a:r>
              <a:rPr lang="en-US" sz="3028" b="1" dirty="0">
                <a:solidFill>
                  <a:prstClr val="black"/>
                </a:solidFill>
                <a:latin typeface="Calibri" panose="020F0502020204030204"/>
                <a:ea typeface="+mn-ea"/>
                <a:cs typeface="+mn-cs"/>
              </a:rPr>
              <a:t> con </a:t>
            </a:r>
            <a:r>
              <a:rPr lang="en-US" sz="3028" b="1" dirty="0" err="1">
                <a:solidFill>
                  <a:prstClr val="black"/>
                </a:solidFill>
                <a:latin typeface="Calibri" panose="020F0502020204030204"/>
                <a:ea typeface="+mn-ea"/>
                <a:cs typeface="+mn-cs"/>
              </a:rPr>
              <a:t>đường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núi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trái</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đất</a:t>
            </a:r>
            <a:endParaRPr lang="en-US" sz="3028" b="1" dirty="0">
              <a:solidFill>
                <a:prstClr val="black"/>
              </a:solidFill>
              <a:latin typeface="Calibri" panose="020F0502020204030204"/>
              <a:ea typeface="+mn-ea"/>
              <a:cs typeface="+mn-cs"/>
            </a:endParaRPr>
          </a:p>
        </p:txBody>
      </p:sp>
      <p:sp>
        <p:nvSpPr>
          <p:cNvPr id="13" name="TextBox 12"/>
          <p:cNvSpPr txBox="1"/>
          <p:nvPr/>
        </p:nvSpPr>
        <p:spPr>
          <a:xfrm>
            <a:off x="11521157" y="5895193"/>
            <a:ext cx="5121644" cy="1956177"/>
          </a:xfrm>
          <a:prstGeom prst="rect">
            <a:avLst/>
          </a:prstGeom>
          <a:noFill/>
        </p:spPr>
        <p:txBody>
          <a:bodyPr wrap="square" rtlCol="0">
            <a:spAutoFit/>
          </a:bodyPr>
          <a:lstStyle/>
          <a:p>
            <a:pPr defTabSz="1258397" rtl="0" fontAlgn="auto">
              <a:spcBef>
                <a:spcPts val="0"/>
              </a:spcBef>
              <a:spcAft>
                <a:spcPts val="0"/>
              </a:spcAft>
            </a:pPr>
            <a:r>
              <a:rPr lang="en-US" sz="3028" b="1" dirty="0" err="1">
                <a:solidFill>
                  <a:prstClr val="black"/>
                </a:solidFill>
                <a:latin typeface="Calibri" panose="020F0502020204030204"/>
                <a:ea typeface="+mn-ea"/>
                <a:cs typeface="+mn-cs"/>
              </a:rPr>
              <a:t>Vừa</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nghiêm</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khắc</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vừa</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yêu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thương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bố</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dạy</a:t>
            </a:r>
            <a:r>
              <a:rPr lang="en-US" sz="3028" b="1" dirty="0">
                <a:solidFill>
                  <a:prstClr val="black"/>
                </a:solidFill>
                <a:latin typeface="Calibri" panose="020F0502020204030204"/>
                <a:ea typeface="+mn-ea"/>
                <a:cs typeface="+mn-cs"/>
              </a:rPr>
              <a:t> con </a:t>
            </a:r>
            <a:r>
              <a:rPr lang="en-US" sz="3028" b="1" dirty="0" err="1">
                <a:solidFill>
                  <a:prstClr val="black"/>
                </a:solidFill>
                <a:latin typeface="Calibri" panose="020F0502020204030204"/>
                <a:ea typeface="+mn-ea"/>
                <a:cs typeface="+mn-cs"/>
              </a:rPr>
              <a:t>cách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sống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cách</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ứng</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xử</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dạy</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cho</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hiểu</a:t>
            </a:r>
            <a:r>
              <a:rPr lang="en-US" sz="3028" b="1" dirty="0">
                <a:solidFill>
                  <a:prstClr val="black"/>
                </a:solidFill>
                <a:latin typeface="Calibri" panose="020F0502020204030204"/>
                <a:ea typeface="+mn-ea"/>
                <a:cs typeface="+mn-cs"/>
              </a:rPr>
              <a:t> </a:t>
            </a:r>
            <a:r>
              <a:rPr lang="en-US" sz="3028" b="1" dirty="0" err="1">
                <a:solidFill>
                  <a:prstClr val="black"/>
                </a:solidFill>
                <a:latin typeface="Calibri" panose="020F0502020204030204"/>
                <a:ea typeface="+mn-ea"/>
                <a:cs typeface="+mn-cs"/>
              </a:rPr>
              <a:t>biết</a:t>
            </a:r>
            <a:r>
              <a:rPr lang="en-US" sz="3028" b="1" dirty="0">
                <a:solidFill>
                  <a:prstClr val="black"/>
                </a:solidFill>
                <a:latin typeface="Calibri" panose="020F0502020204030204"/>
                <a:ea typeface="+mn-ea"/>
                <a:cs typeface="+mn-cs"/>
              </a:rPr>
              <a:t>, tri </a:t>
            </a:r>
            <a:r>
              <a:rPr lang="en-US" sz="3028" b="1" dirty="0" err="1">
                <a:solidFill>
                  <a:prstClr val="black"/>
                </a:solidFill>
                <a:latin typeface="Calibri" panose="020F0502020204030204"/>
                <a:ea typeface="+mn-ea"/>
                <a:cs typeface="+mn-cs"/>
              </a:rPr>
              <a:t>thức</a:t>
            </a:r>
            <a:r>
              <a:rPr lang="en-US" sz="3028" b="1" dirty="0">
                <a:solidFill>
                  <a:prstClr val="black"/>
                </a:solidFill>
                <a:latin typeface="Calibri" panose="020F0502020204030204"/>
                <a:ea typeface="+mn-ea"/>
                <a:cs typeface="+mn-cs"/>
              </a:rPr>
              <a:t>...</a:t>
            </a:r>
          </a:p>
        </p:txBody>
      </p:sp>
      <p:sp>
        <p:nvSpPr>
          <p:cNvPr id="14" name="TextBox 13"/>
          <p:cNvSpPr txBox="1"/>
          <p:nvPr/>
        </p:nvSpPr>
        <p:spPr>
          <a:xfrm>
            <a:off x="1698243" y="7929274"/>
            <a:ext cx="14465705" cy="1108893"/>
          </a:xfrm>
          <a:prstGeom prst="rect">
            <a:avLst/>
          </a:prstGeom>
          <a:noFill/>
        </p:spPr>
        <p:txBody>
          <a:bodyPr wrap="square" rtlCol="0">
            <a:spAutoFit/>
          </a:bodyPr>
          <a:lstStyle/>
          <a:p>
            <a:pPr defTabSz="1258397" rtl="0" fontAlgn="auto">
              <a:spcBef>
                <a:spcPts val="0"/>
              </a:spcBef>
              <a:spcAft>
                <a:spcPts val="0"/>
              </a:spcAft>
            </a:pP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Gia</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đình</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là</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cội</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nguồn</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yêu</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thương</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đem</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lại</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cho</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trẻ</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cuộc</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sống</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bình</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yên</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hạnh</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phúc</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Gia</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đình</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là</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cái</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nôi</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giáo</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dục</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cho</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trẻ</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thơ</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nhân</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cách</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lẽ</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sống</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làm</a:t>
            </a:r>
            <a:r>
              <a:rPr lang="en-US" sz="3303" b="1" dirty="0">
                <a:solidFill>
                  <a:prstClr val="black"/>
                </a:solidFill>
                <a:latin typeface="Calibri" panose="020F0502020204030204"/>
                <a:ea typeface="+mn-ea"/>
                <a:cs typeface="+mn-cs"/>
              </a:rPr>
              <a:t> </a:t>
            </a:r>
            <a:r>
              <a:rPr lang="en-US" sz="3303" b="1" dirty="0" err="1">
                <a:solidFill>
                  <a:prstClr val="black"/>
                </a:solidFill>
                <a:latin typeface="Calibri" panose="020F0502020204030204"/>
                <a:ea typeface="+mn-ea"/>
                <a:cs typeface="+mn-cs"/>
              </a:rPr>
              <a:t>người</a:t>
            </a:r>
            <a:endParaRPr lang="en-US" sz="3303" b="1"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161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01"/>
            <a:ext cx="16778288" cy="9437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pPr>
            <a:endParaRPr lang="en-US" sz="2477">
              <a:solidFill>
                <a:prstClr val="white"/>
              </a:solidFill>
              <a:latin typeface="Calibri" panose="020F0502020204030204"/>
            </a:endParaRPr>
          </a:p>
        </p:txBody>
      </p:sp>
      <p:sp>
        <p:nvSpPr>
          <p:cNvPr id="2" name="Title 1"/>
          <p:cNvSpPr>
            <a:spLocks noGrp="1"/>
          </p:cNvSpPr>
          <p:nvPr>
            <p:ph type="title"/>
          </p:nvPr>
        </p:nvSpPr>
        <p:spPr>
          <a:xfrm>
            <a:off x="1157702" y="479528"/>
            <a:ext cx="14462884" cy="1482019"/>
          </a:xfrm>
        </p:spPr>
        <p:txBody>
          <a:bodyPr anchor="ctr">
            <a:normAutofit/>
          </a:bodyPr>
          <a:lstStyle/>
          <a:p>
            <a:r>
              <a:rPr lang="en-US" sz="5505" b="1"/>
              <a:t>3. Sự xuất hiện của xã hội</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800" y="19001"/>
            <a:ext cx="14458689" cy="2633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pPr>
            <a:endParaRPr lang="en-US" sz="2477">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7702" y="2101141"/>
            <a:ext cx="14458689" cy="2516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endParaRPr lang="en-US" sz="2477">
              <a:solidFill>
                <a:prstClr val="white"/>
              </a:solidFill>
              <a:latin typeface="Calibri" panose="020F0502020204030204"/>
            </a:endParaRPr>
          </a:p>
        </p:txBody>
      </p:sp>
      <p:graphicFrame>
        <p:nvGraphicFramePr>
          <p:cNvPr id="4" name="Content Placeholder 3"/>
          <p:cNvGraphicFramePr>
            <a:graphicFrameLocks noGrp="1"/>
          </p:cNvGraphicFramePr>
          <p:nvPr>
            <p:ph idx="1"/>
          </p:nvPr>
        </p:nvGraphicFramePr>
        <p:xfrm>
          <a:off x="1153508" y="2590633"/>
          <a:ext cx="14458691" cy="5880072"/>
        </p:xfrm>
        <a:graphic>
          <a:graphicData uri="http://schemas.openxmlformats.org/drawingml/2006/table">
            <a:tbl>
              <a:tblPr firstRow="1" bandRow="1">
                <a:tableStyleId>{5C22544A-7EE6-4342-B048-85BDC9FD1C3A}</a:tableStyleId>
              </a:tblPr>
              <a:tblGrid>
                <a:gridCol w="5451098">
                  <a:extLst>
                    <a:ext uri="{9D8B030D-6E8A-4147-A177-3AD203B41FA5}">
                      <a16:colId xmlns:a16="http://schemas.microsoft.com/office/drawing/2014/main" val="2873693665"/>
                    </a:ext>
                  </a:extLst>
                </a:gridCol>
                <a:gridCol w="9007593">
                  <a:extLst>
                    <a:ext uri="{9D8B030D-6E8A-4147-A177-3AD203B41FA5}">
                      <a16:colId xmlns:a16="http://schemas.microsoft.com/office/drawing/2014/main" val="3061986367"/>
                    </a:ext>
                  </a:extLst>
                </a:gridCol>
              </a:tblGrid>
              <a:tr h="695492">
                <a:tc>
                  <a:txBody>
                    <a:bodyPr/>
                    <a:lstStyle/>
                    <a:p>
                      <a:r>
                        <a:rPr lang="en-US" sz="3200"/>
                        <a:t>Hình</a:t>
                      </a:r>
                      <a:r>
                        <a:rPr lang="en-US" sz="3200" baseline="0"/>
                        <a:t> ảnh</a:t>
                      </a:r>
                      <a:endParaRPr lang="en-US" sz="3200"/>
                    </a:p>
                  </a:txBody>
                  <a:tcPr marL="158067" marR="158067" marT="79034" marB="79034"/>
                </a:tc>
                <a:tc>
                  <a:txBody>
                    <a:bodyPr/>
                    <a:lstStyle/>
                    <a:p>
                      <a:r>
                        <a:rPr lang="en-US" sz="3200"/>
                        <a:t>Ý</a:t>
                      </a:r>
                      <a:r>
                        <a:rPr lang="en-US" sz="3200" baseline="0"/>
                        <a:t> nghĩa</a:t>
                      </a:r>
                      <a:endParaRPr lang="en-US" sz="3200"/>
                    </a:p>
                  </a:txBody>
                  <a:tcPr marL="158067" marR="158067" marT="79034" marB="79034"/>
                </a:tc>
                <a:extLst>
                  <a:ext uri="{0D108BD9-81ED-4DB2-BD59-A6C34878D82A}">
                    <a16:rowId xmlns:a16="http://schemas.microsoft.com/office/drawing/2014/main" val="3932986979"/>
                  </a:ext>
                </a:extLst>
              </a:tr>
              <a:tr h="4014888">
                <a:tc>
                  <a:txBody>
                    <a:bodyPr/>
                    <a:lstStyle/>
                    <a:p>
                      <a:endParaRPr lang="en-US" sz="3200" dirty="0"/>
                    </a:p>
                  </a:txBody>
                  <a:tcPr marL="158067" marR="158067" marT="79034" marB="79034"/>
                </a:tc>
                <a:tc>
                  <a:txBody>
                    <a:bodyPr/>
                    <a:lstStyle/>
                    <a:p>
                      <a:endParaRPr lang="en-US" sz="3200" dirty="0"/>
                    </a:p>
                  </a:txBody>
                  <a:tcPr marL="158067" marR="158067" marT="79034" marB="79034"/>
                </a:tc>
                <a:extLst>
                  <a:ext uri="{0D108BD9-81ED-4DB2-BD59-A6C34878D82A}">
                    <a16:rowId xmlns:a16="http://schemas.microsoft.com/office/drawing/2014/main" val="2448874320"/>
                  </a:ext>
                </a:extLst>
              </a:tr>
              <a:tr h="1169692">
                <a:tc>
                  <a:txBody>
                    <a:bodyPr/>
                    <a:lstStyle/>
                    <a:p>
                      <a:endParaRPr lang="en-US" sz="3200" dirty="0">
                        <a:solidFill>
                          <a:srgbClr val="C00000"/>
                        </a:solidFill>
                      </a:endParaRPr>
                    </a:p>
                  </a:txBody>
                  <a:tcPr marL="158067" marR="158067" marT="79034" marB="790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C00000"/>
                        </a:solidFill>
                      </a:endParaRPr>
                    </a:p>
                  </a:txBody>
                  <a:tcPr marL="158067" marR="158067" marT="79034" marB="79034"/>
                </a:tc>
                <a:extLst>
                  <a:ext uri="{0D108BD9-81ED-4DB2-BD59-A6C34878D82A}">
                    <a16:rowId xmlns:a16="http://schemas.microsoft.com/office/drawing/2014/main" val="1690137195"/>
                  </a:ext>
                </a:extLst>
              </a:tr>
            </a:tbl>
          </a:graphicData>
        </a:graphic>
      </p:graphicFrame>
      <p:sp>
        <p:nvSpPr>
          <p:cNvPr id="5" name="TextBox 4">
            <a:extLst>
              <a:ext uri="{FF2B5EF4-FFF2-40B4-BE49-F238E27FC236}">
                <a16:creationId xmlns:a16="http://schemas.microsoft.com/office/drawing/2014/main" id="{24DA1349-9FB3-5074-3A37-5596124D4A43}"/>
              </a:ext>
            </a:extLst>
          </p:cNvPr>
          <p:cNvSpPr txBox="1"/>
          <p:nvPr/>
        </p:nvSpPr>
        <p:spPr>
          <a:xfrm>
            <a:off x="1166090" y="3439356"/>
            <a:ext cx="4741266" cy="1108893"/>
          </a:xfrm>
          <a:prstGeom prst="rect">
            <a:avLst/>
          </a:prstGeom>
          <a:noFill/>
        </p:spPr>
        <p:txBody>
          <a:bodyPr wrap="square">
            <a:spAutoFit/>
          </a:bodyPr>
          <a:lstStyle/>
          <a:p>
            <a:pPr defTabSz="1258397" rtl="0" fontAlgn="auto">
              <a:spcBef>
                <a:spcPts val="0"/>
              </a:spcBef>
              <a:spcAft>
                <a:spcPts val="0"/>
              </a:spcAft>
            </a:pPr>
            <a:r>
              <a:rPr lang="en-US" sz="3303" dirty="0" err="1">
                <a:solidFill>
                  <a:prstClr val="black"/>
                </a:solidFill>
                <a:latin typeface="Times New Roman" panose="02020603050405020304" pitchFamily="18" charset="0"/>
                <a:ea typeface="+mn-ea"/>
                <a:cs typeface="Times New Roman" panose="02020603050405020304" pitchFamily="18" charset="0"/>
              </a:rPr>
              <a:t>Chữ</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lớp</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trường</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thầy</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giáo</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bảng</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phấn</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bài</a:t>
            </a:r>
            <a:r>
              <a:rPr lang="en-US" sz="3303" dirty="0">
                <a:solidFill>
                  <a:prstClr val="black"/>
                </a:solidFill>
                <a:latin typeface="Times New Roman" panose="02020603050405020304" pitchFamily="18" charset="0"/>
                <a:ea typeface="+mn-ea"/>
                <a:cs typeface="Times New Roman" panose="02020603050405020304" pitchFamily="18" charset="0"/>
              </a:rPr>
              <a:t> </a:t>
            </a:r>
            <a:r>
              <a:rPr lang="en-US" sz="3303" dirty="0" err="1">
                <a:solidFill>
                  <a:prstClr val="black"/>
                </a:solidFill>
                <a:latin typeface="Times New Roman" panose="02020603050405020304" pitchFamily="18" charset="0"/>
                <a:ea typeface="+mn-ea"/>
                <a:cs typeface="Times New Roman" panose="02020603050405020304" pitchFamily="18" charset="0"/>
              </a:rPr>
              <a:t>học</a:t>
            </a:r>
            <a:r>
              <a:rPr lang="en-US" sz="3303" dirty="0">
                <a:solidFill>
                  <a:prstClr val="black"/>
                </a:solidFill>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8D3C243-AFD9-E9DB-3444-8532313EED6E}"/>
              </a:ext>
            </a:extLst>
          </p:cNvPr>
          <p:cNvSpPr txBox="1"/>
          <p:nvPr/>
        </p:nvSpPr>
        <p:spPr>
          <a:xfrm>
            <a:off x="6676363" y="3439356"/>
            <a:ext cx="8389144" cy="2633413"/>
          </a:xfrm>
          <a:prstGeom prst="rect">
            <a:avLst/>
          </a:prstGeom>
          <a:noFill/>
        </p:spPr>
        <p:txBody>
          <a:bodyPr wrap="square">
            <a:spAutoFit/>
          </a:bodyPr>
          <a:lstStyle/>
          <a:p>
            <a:pPr defTabSz="1258397" rtl="0" fontAlgn="auto">
              <a:spcBef>
                <a:spcPts val="0"/>
              </a:spcBef>
              <a:spcAft>
                <a:spcPts val="0"/>
              </a:spcAft>
              <a:buFontTx/>
              <a:buChar char="-"/>
            </a:pPr>
            <a:r>
              <a:rPr lang="en-US" sz="2752" dirty="0" err="1">
                <a:solidFill>
                  <a:prstClr val="black"/>
                </a:solidFill>
                <a:latin typeface="Times New Roman" panose="02020603050405020304" pitchFamily="18" charset="0"/>
                <a:ea typeface="+mn-ea"/>
                <a:cs typeface="Times New Roman" panose="02020603050405020304" pitchFamily="18" charset="0"/>
              </a:rPr>
              <a:t>Sự</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phát</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triển</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của</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xã</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hội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loài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người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trẻ</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em</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không</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chỉ</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được</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chăm</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chút</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yêu</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thương</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bởi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gia</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đình</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mà</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còn</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được</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quan</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tâm</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bởi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xã</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hội</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ngày</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càng</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văn</a:t>
            </a:r>
            <a:r>
              <a:rPr lang="en-US" sz="2752" dirty="0">
                <a:solidFill>
                  <a:prstClr val="black"/>
                </a:solidFill>
                <a:latin typeface="Times New Roman" panose="02020603050405020304" pitchFamily="18" charset="0"/>
                <a:ea typeface="+mn-ea"/>
                <a:cs typeface="Times New Roman" panose="02020603050405020304" pitchFamily="18" charset="0"/>
              </a:rPr>
              <a:t> </a:t>
            </a:r>
            <a:r>
              <a:rPr lang="en-US" sz="2752" dirty="0" err="1">
                <a:solidFill>
                  <a:prstClr val="black"/>
                </a:solidFill>
                <a:latin typeface="Times New Roman" panose="02020603050405020304" pitchFamily="18" charset="0"/>
                <a:ea typeface="+mn-ea"/>
                <a:cs typeface="Times New Roman" panose="02020603050405020304" pitchFamily="18" charset="0"/>
              </a:rPr>
              <a:t>minh</a:t>
            </a:r>
            <a:r>
              <a:rPr lang="en-US" sz="2752" dirty="0">
                <a:solidFill>
                  <a:prstClr val="black"/>
                </a:solidFill>
                <a:latin typeface="Times New Roman" panose="02020603050405020304" pitchFamily="18" charset="0"/>
                <a:ea typeface="+mn-ea"/>
                <a:cs typeface="Times New Roman" panose="02020603050405020304" pitchFamily="18" charset="0"/>
              </a:rPr>
              <a:t>. </a:t>
            </a:r>
          </a:p>
          <a:p>
            <a:pPr defTabSz="1258397" rtl="0" fontAlgn="auto">
              <a:spcBef>
                <a:spcPts val="0"/>
              </a:spcBef>
              <a:spcAft>
                <a:spcPts val="0"/>
              </a:spcAft>
              <a:buFontTx/>
              <a:buChar char="-"/>
            </a:pPr>
            <a:r>
              <a:rPr lang="en-US" sz="2752" dirty="0">
                <a:solidFill>
                  <a:prstClr val="black"/>
                </a:solidFill>
                <a:latin typeface="Times New Roman" panose="02020603050405020304" pitchFamily="18" charset="0"/>
                <a:ea typeface="+mn-ea"/>
                <a:cs typeface="Times New Roman" panose="02020603050405020304" pitchFamily="18" charset="0"/>
              </a:rPr>
              <a:t>&gt;</a:t>
            </a:r>
            <a:r>
              <a:rPr lang="en-US" sz="2752" dirty="0" err="1">
                <a:solidFill>
                  <a:srgbClr val="C00000"/>
                </a:solidFill>
                <a:latin typeface="Times New Roman" panose="02020603050405020304" pitchFamily="18" charset="0"/>
                <a:ea typeface="+mn-ea"/>
                <a:cs typeface="Times New Roman" panose="02020603050405020304" pitchFamily="18" charset="0"/>
              </a:rPr>
              <a:t>Hình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ảnh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thân</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thương</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bình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dị</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mang</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lại</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cho</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trẻ</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em</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niềm</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vui</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hạnh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phúc</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tình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yêu</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thương</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hành</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trang</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vững</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chắc</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để</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các</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em</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bước</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vào</a:t>
            </a:r>
            <a:r>
              <a:rPr lang="en-US" sz="2752" dirty="0">
                <a:solidFill>
                  <a:srgbClr val="C00000"/>
                </a:solidFill>
                <a:latin typeface="Times New Roman" panose="02020603050405020304" pitchFamily="18" charset="0"/>
                <a:ea typeface="+mn-ea"/>
                <a:cs typeface="Times New Roman" panose="02020603050405020304" pitchFamily="18" charset="0"/>
              </a:rPr>
              <a:t> </a:t>
            </a:r>
            <a:r>
              <a:rPr lang="en-US" sz="2752" dirty="0" err="1">
                <a:solidFill>
                  <a:srgbClr val="C00000"/>
                </a:solidFill>
                <a:latin typeface="Times New Roman" panose="02020603050405020304" pitchFamily="18" charset="0"/>
                <a:ea typeface="+mn-ea"/>
                <a:cs typeface="Times New Roman" panose="02020603050405020304" pitchFamily="18" charset="0"/>
              </a:rPr>
              <a:t>đời</a:t>
            </a:r>
            <a:r>
              <a:rPr lang="en-US" sz="2752" dirty="0">
                <a:solidFill>
                  <a:srgbClr val="C00000"/>
                </a:solidFill>
                <a:latin typeface="Times New Roman" panose="02020603050405020304" pitchFamily="18" charset="0"/>
                <a:ea typeface="+mn-ea"/>
                <a:cs typeface="Times New Roman" panose="02020603050405020304" pitchFamily="18" charset="0"/>
              </a:rPr>
              <a:t>. </a:t>
            </a:r>
          </a:p>
        </p:txBody>
      </p:sp>
      <p:sp>
        <p:nvSpPr>
          <p:cNvPr id="10" name="TextBox 9">
            <a:extLst>
              <a:ext uri="{FF2B5EF4-FFF2-40B4-BE49-F238E27FC236}">
                <a16:creationId xmlns:a16="http://schemas.microsoft.com/office/drawing/2014/main" id="{04C5FA19-594F-9605-0B50-8D19A8EB2CB1}"/>
              </a:ext>
            </a:extLst>
          </p:cNvPr>
          <p:cNvSpPr txBox="1"/>
          <p:nvPr/>
        </p:nvSpPr>
        <p:spPr>
          <a:xfrm>
            <a:off x="1166091" y="7374647"/>
            <a:ext cx="5300542" cy="939360"/>
          </a:xfrm>
          <a:prstGeom prst="rect">
            <a:avLst/>
          </a:prstGeom>
          <a:noFill/>
        </p:spPr>
        <p:txBody>
          <a:bodyPr wrap="square">
            <a:spAutoFit/>
          </a:bodyPr>
          <a:lstStyle/>
          <a:p>
            <a:pPr defTabSz="1258397" rtl="0" fontAlgn="auto">
              <a:spcBef>
                <a:spcPts val="0"/>
              </a:spcBef>
              <a:spcAft>
                <a:spcPts val="0"/>
              </a:spcAft>
            </a:pPr>
            <a:r>
              <a:rPr lang="en-US" sz="2752" dirty="0" err="1">
                <a:solidFill>
                  <a:srgbClr val="C00000"/>
                </a:solidFill>
                <a:latin typeface="Calibri" panose="020F0502020204030204"/>
                <a:ea typeface="+mn-ea"/>
                <a:cs typeface="+mn-cs"/>
              </a:rPr>
              <a:t>Bài</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học</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Chuyện</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loài</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người</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trước</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nhất</a:t>
            </a:r>
            <a:r>
              <a:rPr lang="en-US" sz="2752" dirty="0">
                <a:solidFill>
                  <a:srgbClr val="C00000"/>
                </a:solidFill>
                <a:latin typeface="Calibri" panose="020F0502020204030204"/>
                <a:ea typeface="+mn-ea"/>
                <a:cs typeface="+mn-cs"/>
              </a:rPr>
              <a:t>”</a:t>
            </a:r>
          </a:p>
        </p:txBody>
      </p:sp>
      <p:sp>
        <p:nvSpPr>
          <p:cNvPr id="14" name="TextBox 13">
            <a:extLst>
              <a:ext uri="{FF2B5EF4-FFF2-40B4-BE49-F238E27FC236}">
                <a16:creationId xmlns:a16="http://schemas.microsoft.com/office/drawing/2014/main" id="{3190AF12-35D1-3AC6-0759-715B9C94A034}"/>
              </a:ext>
            </a:extLst>
          </p:cNvPr>
          <p:cNvSpPr txBox="1"/>
          <p:nvPr/>
        </p:nvSpPr>
        <p:spPr>
          <a:xfrm>
            <a:off x="6693843" y="7279496"/>
            <a:ext cx="8389144" cy="939360"/>
          </a:xfrm>
          <a:prstGeom prst="rect">
            <a:avLst/>
          </a:prstGeom>
          <a:noFill/>
        </p:spPr>
        <p:txBody>
          <a:bodyPr wrap="square">
            <a:spAutoFit/>
          </a:bodyPr>
          <a:lstStyle/>
          <a:p>
            <a:pPr defTabSz="1258397" rtl="0" fontAlgn="auto">
              <a:spcBef>
                <a:spcPts val="0"/>
              </a:spcBef>
              <a:spcAft>
                <a:spcPts val="0"/>
              </a:spcAft>
              <a:defRPr/>
            </a:pPr>
            <a:r>
              <a:rPr lang="en-US" sz="2752" dirty="0">
                <a:solidFill>
                  <a:prstClr val="black"/>
                </a:solidFill>
                <a:latin typeface="Calibri" panose="020F0502020204030204"/>
                <a:ea typeface="+mn-ea"/>
                <a:cs typeface="+mn-cs"/>
              </a:rPr>
              <a:t>&gt; </a:t>
            </a:r>
            <a:r>
              <a:rPr lang="en-US" sz="2752" dirty="0" err="1">
                <a:solidFill>
                  <a:srgbClr val="C00000"/>
                </a:solidFill>
                <a:latin typeface="Calibri" panose="020F0502020204030204"/>
                <a:ea typeface="+mn-ea"/>
                <a:cs typeface="+mn-cs"/>
              </a:rPr>
              <a:t>giúp</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trẻ</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ghi</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nhớ</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cội</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nguồn</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sinh</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dưỡng</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bản</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thân</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giáo</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dục</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trẻ</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lẽ</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sống</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uống</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nước</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nhớ</a:t>
            </a:r>
            <a:r>
              <a:rPr lang="en-US" sz="2752" dirty="0">
                <a:solidFill>
                  <a:srgbClr val="C00000"/>
                </a:solidFill>
                <a:latin typeface="Calibri" panose="020F0502020204030204"/>
                <a:ea typeface="+mn-ea"/>
                <a:cs typeface="+mn-cs"/>
              </a:rPr>
              <a:t> </a:t>
            </a:r>
            <a:r>
              <a:rPr lang="en-US" sz="2752" dirty="0" err="1">
                <a:solidFill>
                  <a:srgbClr val="C00000"/>
                </a:solidFill>
                <a:latin typeface="Calibri" panose="020F0502020204030204"/>
                <a:ea typeface="+mn-ea"/>
                <a:cs typeface="+mn-cs"/>
              </a:rPr>
              <a:t>nguồn</a:t>
            </a:r>
            <a:r>
              <a:rPr lang="en-US" sz="2752" dirty="0">
                <a:solidFill>
                  <a:srgbClr val="C00000"/>
                </a:solidFill>
                <a:latin typeface="Calibri" panose="020F0502020204030204"/>
                <a:ea typeface="+mn-ea"/>
                <a:cs typeface="+mn-cs"/>
              </a:rPr>
              <a:t>. </a:t>
            </a:r>
          </a:p>
        </p:txBody>
      </p:sp>
    </p:spTree>
    <p:extLst>
      <p:ext uri="{BB962C8B-B14F-4D97-AF65-F5344CB8AC3E}">
        <p14:creationId xmlns:p14="http://schemas.microsoft.com/office/powerpoint/2010/main" val="40484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3708624" y="5180151"/>
            <a:ext cx="10170659" cy="3170099"/>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A. GIỚI  THIỆU BÀI HỌC</a:t>
            </a:r>
            <a:endParaRPr lang="en-US"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3. </a:t>
            </a:r>
          </a:p>
          <a:p>
            <a:pPr algn="ctr"/>
            <a:r>
              <a:rPr lang="en-VN" sz="7000" b="1" dirty="0">
                <a:solidFill>
                  <a:srgbClr val="C00000"/>
                </a:solidFill>
                <a:latin typeface="Times New Roman" panose="02020603050405020304" pitchFamily="18" charset="0"/>
                <a:cs typeface="Times New Roman" panose="02020603050405020304" pitchFamily="18" charset="0"/>
              </a:rPr>
              <a:t>Thông điệp của tác phẩm</a:t>
            </a:r>
          </a:p>
        </p:txBody>
      </p:sp>
    </p:spTree>
    <p:extLst>
      <p:ext uri="{BB962C8B-B14F-4D97-AF65-F5344CB8AC3E}">
        <p14:creationId xmlns:p14="http://schemas.microsoft.com/office/powerpoint/2010/main" val="34885472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图片 49155"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9157" name="图片 49156" descr="1-53"/>
          <p:cNvPicPr>
            <a:picLocks noChangeAspect="1"/>
          </p:cNvPicPr>
          <p:nvPr/>
        </p:nvPicPr>
        <p:blipFill>
          <a:blip r:embed="rId4"/>
          <a:stretch>
            <a:fillRect/>
          </a:stretch>
        </p:blipFill>
        <p:spPr>
          <a:xfrm>
            <a:off x="10323513" y="3563938"/>
            <a:ext cx="6454775" cy="5911850"/>
          </a:xfrm>
          <a:prstGeom prst="rect">
            <a:avLst/>
          </a:prstGeom>
          <a:noFill/>
          <a:ln w="9525">
            <a:noFill/>
          </a:ln>
        </p:spPr>
      </p:pic>
      <p:pic>
        <p:nvPicPr>
          <p:cNvPr id="49158" name="图片 49157" descr="1-52"/>
          <p:cNvPicPr>
            <a:picLocks noChangeAspect="1"/>
          </p:cNvPicPr>
          <p:nvPr/>
        </p:nvPicPr>
        <p:blipFill>
          <a:blip r:embed="rId5"/>
          <a:stretch>
            <a:fillRect/>
          </a:stretch>
        </p:blipFill>
        <p:spPr>
          <a:xfrm>
            <a:off x="0" y="5970588"/>
            <a:ext cx="5145088" cy="3505200"/>
          </a:xfrm>
          <a:prstGeom prst="rect">
            <a:avLst/>
          </a:prstGeom>
          <a:noFill/>
          <a:ln w="9525">
            <a:noFill/>
          </a:ln>
        </p:spPr>
      </p:pic>
      <p:sp>
        <p:nvSpPr>
          <p:cNvPr id="47" name="TextBox 46">
            <a:extLst>
              <a:ext uri="{FF2B5EF4-FFF2-40B4-BE49-F238E27FC236}">
                <a16:creationId xmlns:a16="http://schemas.microsoft.com/office/drawing/2014/main" id="{E649BA18-2310-5D43-B493-B38D5005B2CD}"/>
              </a:ext>
            </a:extLst>
          </p:cNvPr>
          <p:cNvSpPr txBox="1"/>
          <p:nvPr/>
        </p:nvSpPr>
        <p:spPr>
          <a:xfrm>
            <a:off x="932620" y="993478"/>
            <a:ext cx="8424936"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Điều nhà thơ gửi gắm:</a:t>
            </a:r>
            <a:endParaRPr lang="en-VN" sz="60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F5085E8-6B46-3740-A5EE-15BDDAE5C871}"/>
              </a:ext>
            </a:extLst>
          </p:cNvPr>
          <p:cNvSpPr txBox="1"/>
          <p:nvPr/>
        </p:nvSpPr>
        <p:spPr>
          <a:xfrm>
            <a:off x="1437141" y="2048968"/>
            <a:ext cx="14067971" cy="47089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57250" indent="-857250" algn="just">
              <a:buFont typeface="Wingdings" pitchFamily="2" charset="2"/>
              <a:buChar char="§"/>
            </a:pPr>
            <a:r>
              <a:rPr lang="en-VN" sz="6000" dirty="0">
                <a:solidFill>
                  <a:schemeClr val="tx1"/>
                </a:solidFill>
                <a:latin typeface="Times New Roman" panose="02020603050405020304" pitchFamily="18" charset="0"/>
                <a:cs typeface="Times New Roman" panose="02020603050405020304" pitchFamily="18" charset="0"/>
              </a:rPr>
              <a:t>Tới trẻ em: yêu thương người thân trong gia đình, yêu vạn vật xung quanh mình.</a:t>
            </a:r>
          </a:p>
          <a:p>
            <a:pPr marL="857250" indent="-857250" algn="just">
              <a:buFont typeface="Wingdings" pitchFamily="2" charset="2"/>
              <a:buChar char="§"/>
            </a:pPr>
            <a:r>
              <a:rPr lang="en-VN" sz="6000" dirty="0">
                <a:solidFill>
                  <a:schemeClr val="tx1"/>
                </a:solidFill>
                <a:latin typeface="Times New Roman" panose="02020603050405020304" pitchFamily="18" charset="0"/>
                <a:cs typeface="Times New Roman" panose="02020603050405020304" pitchFamily="18" charset="0"/>
              </a:rPr>
              <a:t>Tới các bậc làm cha mẹ: yêu thương, chăm sóc, dành cho trẻ em những điều tốt đẹp nhất.</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图片 49155"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9157" name="图片 49156" descr="1-53"/>
          <p:cNvPicPr>
            <a:picLocks noChangeAspect="1"/>
          </p:cNvPicPr>
          <p:nvPr/>
        </p:nvPicPr>
        <p:blipFill>
          <a:blip r:embed="rId4"/>
          <a:stretch>
            <a:fillRect/>
          </a:stretch>
        </p:blipFill>
        <p:spPr>
          <a:xfrm>
            <a:off x="10323513" y="3563938"/>
            <a:ext cx="6454775" cy="5911850"/>
          </a:xfrm>
          <a:prstGeom prst="rect">
            <a:avLst/>
          </a:prstGeom>
          <a:noFill/>
          <a:ln w="9525">
            <a:noFill/>
          </a:ln>
        </p:spPr>
      </p:pic>
      <p:pic>
        <p:nvPicPr>
          <p:cNvPr id="49158" name="图片 49157" descr="1-52"/>
          <p:cNvPicPr>
            <a:picLocks noChangeAspect="1"/>
          </p:cNvPicPr>
          <p:nvPr/>
        </p:nvPicPr>
        <p:blipFill>
          <a:blip r:embed="rId5"/>
          <a:stretch>
            <a:fillRect/>
          </a:stretch>
        </p:blipFill>
        <p:spPr>
          <a:xfrm>
            <a:off x="0" y="5970588"/>
            <a:ext cx="5145088" cy="3505200"/>
          </a:xfrm>
          <a:prstGeom prst="rect">
            <a:avLst/>
          </a:prstGeom>
          <a:noFill/>
          <a:ln w="9525">
            <a:noFill/>
          </a:ln>
        </p:spPr>
      </p:pic>
      <p:sp>
        <p:nvSpPr>
          <p:cNvPr id="47" name="TextBox 46">
            <a:extLst>
              <a:ext uri="{FF2B5EF4-FFF2-40B4-BE49-F238E27FC236}">
                <a16:creationId xmlns:a16="http://schemas.microsoft.com/office/drawing/2014/main" id="{E649BA18-2310-5D43-B493-B38D5005B2CD}"/>
              </a:ext>
            </a:extLst>
          </p:cNvPr>
          <p:cNvSpPr txBox="1"/>
          <p:nvPr/>
        </p:nvSpPr>
        <p:spPr>
          <a:xfrm>
            <a:off x="932620" y="993478"/>
            <a:ext cx="8424936"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Tổng kết</a:t>
            </a:r>
            <a:endParaRPr lang="en-VN" sz="60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F5085E8-6B46-3740-A5EE-15BDDAE5C871}"/>
              </a:ext>
            </a:extLst>
          </p:cNvPr>
          <p:cNvSpPr txBox="1"/>
          <p:nvPr/>
        </p:nvSpPr>
        <p:spPr>
          <a:xfrm>
            <a:off x="1437141" y="2048968"/>
            <a:ext cx="14067971"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57250" indent="-857250" algn="just">
              <a:buFont typeface="Wingdings" pitchFamily="2" charset="2"/>
              <a:buChar char="§"/>
            </a:pPr>
            <a:r>
              <a:rPr lang="en-VN" sz="6000" dirty="0">
                <a:solidFill>
                  <a:schemeClr val="tx1"/>
                </a:solidFill>
                <a:latin typeface="Times New Roman" panose="02020603050405020304" pitchFamily="18" charset="0"/>
                <a:cs typeface="Times New Roman" panose="02020603050405020304" pitchFamily="18" charset="0"/>
              </a:rPr>
              <a:t>Nội dung:</a:t>
            </a:r>
          </a:p>
          <a:p>
            <a:pPr algn="just"/>
            <a:r>
              <a:rPr lang="en-VN" sz="6000" dirty="0">
                <a:solidFill>
                  <a:schemeClr val="tx1"/>
                </a:solidFill>
                <a:latin typeface="Times New Roman" panose="02020603050405020304" pitchFamily="18" charset="0"/>
                <a:cs typeface="Times New Roman" panose="02020603050405020304" pitchFamily="18" charset="0"/>
              </a:rPr>
              <a:t>Bài thơ viết về điều gì?</a:t>
            </a:r>
          </a:p>
          <a:p>
            <a:pPr marL="857250" indent="-857250" algn="just">
              <a:buFont typeface="Wingdings" pitchFamily="2" charset="2"/>
              <a:buChar char="§"/>
            </a:pPr>
            <a:r>
              <a:rPr lang="en-VN" sz="6000" dirty="0">
                <a:solidFill>
                  <a:schemeClr val="tx1"/>
                </a:solidFill>
                <a:latin typeface="Times New Roman" panose="02020603050405020304" pitchFamily="18" charset="0"/>
                <a:cs typeface="Times New Roman" panose="02020603050405020304" pitchFamily="18" charset="0"/>
              </a:rPr>
              <a:t>Nghệ thuật</a:t>
            </a:r>
          </a:p>
        </p:txBody>
      </p:sp>
    </p:spTree>
    <p:extLst>
      <p:ext uri="{BB962C8B-B14F-4D97-AF65-F5344CB8AC3E}">
        <p14:creationId xmlns:p14="http://schemas.microsoft.com/office/powerpoint/2010/main" val="189218386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660400"/>
            <a:ext cx="16778288" cy="8815388"/>
          </a:xfrm>
          <a:prstGeom prst="rect">
            <a:avLst/>
          </a:prstGeom>
          <a:noFill/>
          <a:ln w="9525">
            <a:noFill/>
          </a:ln>
        </p:spPr>
      </p:pic>
      <p:sp>
        <p:nvSpPr>
          <p:cNvPr id="2" name="矩形 1"/>
          <p:cNvSpPr/>
          <p:nvPr/>
        </p:nvSpPr>
        <p:spPr>
          <a:xfrm>
            <a:off x="4644728" y="4184790"/>
            <a:ext cx="7219305" cy="861774"/>
          </a:xfrm>
          <a:prstGeom prst="rect">
            <a:avLst/>
          </a:prstGeom>
        </p:spPr>
        <p:txBody>
          <a:bodyPr wrap="square">
            <a:spAutoFit/>
          </a:bodyPr>
          <a:lstStyle/>
          <a:p>
            <a:pPr algn="ctr"/>
            <a:r>
              <a:rPr lang="vi-VN" altLang="zh-CN" sz="5000" b="1" dirty="0">
                <a:solidFill>
                  <a:srgbClr val="FF0000"/>
                </a:solidFill>
                <a:latin typeface="Times New Roman" panose="02020603050405020304" pitchFamily="18" charset="0"/>
                <a:cs typeface="Times New Roman" panose="02020603050405020304" pitchFamily="18" charset="0"/>
              </a:rPr>
              <a:t>LUYỆN TẬP</a:t>
            </a:r>
            <a:endParaRPr lang="zh-CN" altLang="en-US" sz="5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1997" descr="1">
            <a:extLst>
              <a:ext uri="{FF2B5EF4-FFF2-40B4-BE49-F238E27FC236}">
                <a16:creationId xmlns:a16="http://schemas.microsoft.com/office/drawing/2014/main" id="{64C8174B-240B-5846-B389-BAFDC4C1FE64}"/>
              </a:ext>
            </a:extLst>
          </p:cNvPr>
          <p:cNvPicPr>
            <a:picLocks noChangeAspect="1"/>
          </p:cNvPicPr>
          <p:nvPr/>
        </p:nvPicPr>
        <p:blipFill>
          <a:blip r:embed="rId2"/>
          <a:stretch>
            <a:fillRect/>
          </a:stretch>
        </p:blipFill>
        <p:spPr>
          <a:xfrm>
            <a:off x="0" y="8280515"/>
            <a:ext cx="16778288" cy="1714500"/>
          </a:xfrm>
          <a:prstGeom prst="rect">
            <a:avLst/>
          </a:prstGeom>
          <a:noFill/>
          <a:ln w="9525">
            <a:noFill/>
          </a:ln>
        </p:spPr>
      </p:pic>
      <p:graphicFrame>
        <p:nvGraphicFramePr>
          <p:cNvPr id="4" name="Table 4">
            <a:extLst>
              <a:ext uri="{FF2B5EF4-FFF2-40B4-BE49-F238E27FC236}">
                <a16:creationId xmlns:a16="http://schemas.microsoft.com/office/drawing/2014/main" id="{E1E3F3FC-850C-CB43-B8CA-44C4A6ED75C7}"/>
              </a:ext>
            </a:extLst>
          </p:cNvPr>
          <p:cNvGraphicFramePr>
            <a:graphicFrameLocks noGrp="1"/>
          </p:cNvGraphicFramePr>
          <p:nvPr>
            <p:extLst>
              <p:ext uri="{D42A27DB-BD31-4B8C-83A1-F6EECF244321}">
                <p14:modId xmlns:p14="http://schemas.microsoft.com/office/powerpoint/2010/main" val="2332730334"/>
              </p:ext>
            </p:extLst>
          </p:nvPr>
        </p:nvGraphicFramePr>
        <p:xfrm>
          <a:off x="2988544" y="201390"/>
          <a:ext cx="11713446" cy="72008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Ớ</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r h="900100">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Ộ</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r h="900100">
                <a:tc>
                  <a:txBody>
                    <a:bodyPr/>
                    <a:lstStyle/>
                    <a:p>
                      <a:pPr algn="ctr"/>
                      <a:r>
                        <a:rPr lang="en-VN" sz="4500" b="1" dirty="0">
                          <a:latin typeface="Times New Roman" panose="02020603050405020304" pitchFamily="18" charset="0"/>
                          <a:cs typeface="Times New Roman" panose="02020603050405020304" pitchFamily="18" charset="0"/>
                        </a:rPr>
                        <a:t>X</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Â</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Q</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Ỳ</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0028491"/>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18415"/>
                  </a:ext>
                </a:extLst>
              </a:tr>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I</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125431"/>
                  </a:ext>
                </a:extLst>
              </a:tr>
              <a:tr h="900100">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Ẻ</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6" name="ô 1">
            <a:extLst>
              <a:ext uri="{FF2B5EF4-FFF2-40B4-BE49-F238E27FC236}">
                <a16:creationId xmlns:a16="http://schemas.microsoft.com/office/drawing/2014/main" id="{D0A4008C-E545-E04D-A0F6-BE313C63603B}"/>
              </a:ext>
            </a:extLst>
          </p:cNvPr>
          <p:cNvGraphicFramePr>
            <a:graphicFrameLocks noGrp="1"/>
          </p:cNvGraphicFramePr>
          <p:nvPr>
            <p:extLst>
              <p:ext uri="{D42A27DB-BD31-4B8C-83A1-F6EECF244321}">
                <p14:modId xmlns:p14="http://schemas.microsoft.com/office/powerpoint/2010/main" val="1798198310"/>
              </p:ext>
            </p:extLst>
          </p:nvPr>
        </p:nvGraphicFramePr>
        <p:xfrm>
          <a:off x="1500451" y="2134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8" name="ô 2">
            <a:extLst>
              <a:ext uri="{FF2B5EF4-FFF2-40B4-BE49-F238E27FC236}">
                <a16:creationId xmlns:a16="http://schemas.microsoft.com/office/drawing/2014/main" id="{708CB61F-DB5E-8C45-B559-D22C94EF96DC}"/>
              </a:ext>
            </a:extLst>
          </p:cNvPr>
          <p:cNvGraphicFramePr>
            <a:graphicFrameLocks noGrp="1"/>
          </p:cNvGraphicFramePr>
          <p:nvPr>
            <p:extLst>
              <p:ext uri="{D42A27DB-BD31-4B8C-83A1-F6EECF244321}">
                <p14:modId xmlns:p14="http://schemas.microsoft.com/office/powerpoint/2010/main" val="1664668472"/>
              </p:ext>
            </p:extLst>
          </p:nvPr>
        </p:nvGraphicFramePr>
        <p:xfrm>
          <a:off x="1500450" y="11135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9" name="ô 3">
            <a:extLst>
              <a:ext uri="{FF2B5EF4-FFF2-40B4-BE49-F238E27FC236}">
                <a16:creationId xmlns:a16="http://schemas.microsoft.com/office/drawing/2014/main" id="{E0F8E4E4-B549-4448-8701-EF97170E7ACB}"/>
              </a:ext>
            </a:extLst>
          </p:cNvPr>
          <p:cNvGraphicFramePr>
            <a:graphicFrameLocks noGrp="1"/>
          </p:cNvGraphicFramePr>
          <p:nvPr>
            <p:extLst>
              <p:ext uri="{D42A27DB-BD31-4B8C-83A1-F6EECF244321}">
                <p14:modId xmlns:p14="http://schemas.microsoft.com/office/powerpoint/2010/main" val="2819625187"/>
              </p:ext>
            </p:extLst>
          </p:nvPr>
        </p:nvGraphicFramePr>
        <p:xfrm>
          <a:off x="1500449" y="20136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0" name="ô 4">
            <a:extLst>
              <a:ext uri="{FF2B5EF4-FFF2-40B4-BE49-F238E27FC236}">
                <a16:creationId xmlns:a16="http://schemas.microsoft.com/office/drawing/2014/main" id="{C8D436B7-DF36-004D-A812-32525E05400A}"/>
              </a:ext>
            </a:extLst>
          </p:cNvPr>
          <p:cNvGraphicFramePr>
            <a:graphicFrameLocks noGrp="1"/>
          </p:cNvGraphicFramePr>
          <p:nvPr>
            <p:extLst>
              <p:ext uri="{D42A27DB-BD31-4B8C-83A1-F6EECF244321}">
                <p14:modId xmlns:p14="http://schemas.microsoft.com/office/powerpoint/2010/main" val="3305096340"/>
              </p:ext>
            </p:extLst>
          </p:nvPr>
        </p:nvGraphicFramePr>
        <p:xfrm>
          <a:off x="1500448" y="29137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1" name="ô 5">
            <a:extLst>
              <a:ext uri="{FF2B5EF4-FFF2-40B4-BE49-F238E27FC236}">
                <a16:creationId xmlns:a16="http://schemas.microsoft.com/office/drawing/2014/main" id="{4EC5C9DA-B6AA-5A4D-ACF3-E201E8593E58}"/>
              </a:ext>
            </a:extLst>
          </p:cNvPr>
          <p:cNvGraphicFramePr>
            <a:graphicFrameLocks noGrp="1"/>
          </p:cNvGraphicFramePr>
          <p:nvPr>
            <p:extLst>
              <p:ext uri="{D42A27DB-BD31-4B8C-83A1-F6EECF244321}">
                <p14:modId xmlns:p14="http://schemas.microsoft.com/office/powerpoint/2010/main" val="2674227024"/>
              </p:ext>
            </p:extLst>
          </p:nvPr>
        </p:nvGraphicFramePr>
        <p:xfrm>
          <a:off x="1500447" y="38138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2" name="ô 6">
            <a:extLst>
              <a:ext uri="{FF2B5EF4-FFF2-40B4-BE49-F238E27FC236}">
                <a16:creationId xmlns:a16="http://schemas.microsoft.com/office/drawing/2014/main" id="{A6798DBC-4FE3-674F-B5DC-93DA53DBEA4E}"/>
              </a:ext>
            </a:extLst>
          </p:cNvPr>
          <p:cNvGraphicFramePr>
            <a:graphicFrameLocks noGrp="1"/>
          </p:cNvGraphicFramePr>
          <p:nvPr>
            <p:extLst>
              <p:ext uri="{D42A27DB-BD31-4B8C-83A1-F6EECF244321}">
                <p14:modId xmlns:p14="http://schemas.microsoft.com/office/powerpoint/2010/main" val="3696083361"/>
              </p:ext>
            </p:extLst>
          </p:nvPr>
        </p:nvGraphicFramePr>
        <p:xfrm>
          <a:off x="1500446" y="47139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3" name="ô 7">
            <a:extLst>
              <a:ext uri="{FF2B5EF4-FFF2-40B4-BE49-F238E27FC236}">
                <a16:creationId xmlns:a16="http://schemas.microsoft.com/office/drawing/2014/main" id="{1AB4F73F-1A92-CE40-9A19-1B71575B6F59}"/>
              </a:ext>
            </a:extLst>
          </p:cNvPr>
          <p:cNvGraphicFramePr>
            <a:graphicFrameLocks noGrp="1"/>
          </p:cNvGraphicFramePr>
          <p:nvPr>
            <p:extLst>
              <p:ext uri="{D42A27DB-BD31-4B8C-83A1-F6EECF244321}">
                <p14:modId xmlns:p14="http://schemas.microsoft.com/office/powerpoint/2010/main" val="2112417347"/>
              </p:ext>
            </p:extLst>
          </p:nvPr>
        </p:nvGraphicFramePr>
        <p:xfrm>
          <a:off x="1500445" y="56140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4" name="ô 8">
            <a:extLst>
              <a:ext uri="{FF2B5EF4-FFF2-40B4-BE49-F238E27FC236}">
                <a16:creationId xmlns:a16="http://schemas.microsoft.com/office/drawing/2014/main" id="{2FCB9D88-B64C-774A-A861-94E3FA4566A9}"/>
              </a:ext>
            </a:extLst>
          </p:cNvPr>
          <p:cNvGraphicFramePr>
            <a:graphicFrameLocks noGrp="1"/>
          </p:cNvGraphicFramePr>
          <p:nvPr>
            <p:extLst>
              <p:ext uri="{D42A27DB-BD31-4B8C-83A1-F6EECF244321}">
                <p14:modId xmlns:p14="http://schemas.microsoft.com/office/powerpoint/2010/main" val="374606224"/>
              </p:ext>
            </p:extLst>
          </p:nvPr>
        </p:nvGraphicFramePr>
        <p:xfrm>
          <a:off x="1500444" y="65141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sp>
        <p:nvSpPr>
          <p:cNvPr id="15" name="Rounded Rectangle 14">
            <a:extLst>
              <a:ext uri="{FF2B5EF4-FFF2-40B4-BE49-F238E27FC236}">
                <a16:creationId xmlns:a16="http://schemas.microsoft.com/office/drawing/2014/main" id="{37A5C64B-C2BB-DA42-AC6B-917BBE36242F}"/>
              </a:ext>
            </a:extLst>
          </p:cNvPr>
          <p:cNvSpPr/>
          <p:nvPr/>
        </p:nvSpPr>
        <p:spPr>
          <a:xfrm>
            <a:off x="756296" y="7618214"/>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200" i="1" dirty="0" err="1">
                <a:solidFill>
                  <a:schemeClr val="tx1"/>
                </a:solidFill>
                <a:latin typeface="Times New Roman" panose="02020603050405020304" pitchFamily="18" charset="0"/>
                <a:cs typeface="Times New Roman" panose="02020603050405020304" pitchFamily="18" charset="0"/>
              </a:rPr>
              <a:t>Điền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từ</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còn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thiếu</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vào</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chỗ</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trống</a:t>
            </a:r>
            <a:r>
              <a:rPr lang="en-US" sz="4200" i="1" dirty="0">
                <a:solidFill>
                  <a:schemeClr val="tx1"/>
                </a:solidFill>
                <a:latin typeface="Times New Roman" panose="02020603050405020304" pitchFamily="18" charset="0"/>
                <a:cs typeface="Times New Roman" panose="02020603050405020304" pitchFamily="18" charset="0"/>
              </a:rPr>
              <a:t>: ... </a:t>
            </a:r>
            <a:r>
              <a:rPr lang="en-US" sz="4200" i="1" dirty="0" err="1">
                <a:solidFill>
                  <a:schemeClr val="tx1"/>
                </a:solidFill>
                <a:latin typeface="Times New Roman" panose="02020603050405020304" pitchFamily="18" charset="0"/>
                <a:cs typeface="Times New Roman" panose="02020603050405020304" pitchFamily="18" charset="0"/>
              </a:rPr>
              <a:t>gọi</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này</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bằng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khác</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cơ</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sở</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có</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nét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tương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đồng</a:t>
            </a:r>
            <a:r>
              <a:rPr lang="en-US" sz="4200" i="1" dirty="0">
                <a:solidFill>
                  <a:schemeClr val="tx1"/>
                </a:solidFill>
                <a:latin typeface="Times New Roman" panose="02020603050405020304" pitchFamily="18" charset="0"/>
                <a:cs typeface="Times New Roman" panose="02020603050405020304" pitchFamily="18" charset="0"/>
              </a:rPr>
              <a:t>.</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2ECF7F48-5E28-F246-B6B3-BB952FCE023E}"/>
              </a:ext>
            </a:extLst>
          </p:cNvPr>
          <p:cNvSpPr/>
          <p:nvPr/>
        </p:nvSpPr>
        <p:spPr>
          <a:xfrm>
            <a:off x="756296" y="7619543"/>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so sánh tiếng hót của chim trong như cái gì ?</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26D905C-A085-174D-83BE-D0EA9B6C2714}"/>
              </a:ext>
            </a:extLst>
          </p:cNvPr>
          <p:cNvSpPr/>
          <p:nvPr/>
        </p:nvSpPr>
        <p:spPr>
          <a:xfrm>
            <a:off x="756296" y="7618978"/>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Điền từ còn thiếu vào chỗ trống: “….. là trạng thái tôn sùng, kính phục, yêu mến khi chứng kiến tài năng hoặc đức độ của ai đó”.</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871E4C21-7B5A-0646-BE2B-1692D5805E8A}"/>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bài thơ “Chuyện cổ tích về loài người” là ai?</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33C166D5-3966-E045-B997-38CD31098922}"/>
              </a:ext>
            </a:extLst>
          </p:cNvPr>
          <p:cNvSpPr/>
          <p:nvPr/>
        </p:nvSpPr>
        <p:spPr>
          <a:xfrm>
            <a:off x="756296" y="763071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Bài thơ “Chuyện cổ tích về loài người” được viết theo thể thơ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A5CBF085-FF93-D14B-911F-114721C9F533}"/>
              </a:ext>
            </a:extLst>
          </p:cNvPr>
          <p:cNvSpPr/>
          <p:nvPr/>
        </p:nvSpPr>
        <p:spPr>
          <a:xfrm>
            <a:off x="756296" y="762776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Những lời ru của mẹ thường gắn liền với thể loại văn học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7D87D512-8315-9F48-922D-1334A915A0C4}"/>
              </a:ext>
            </a:extLst>
          </p:cNvPr>
          <p:cNvSpPr/>
          <p:nvPr/>
        </p:nvSpPr>
        <p:spPr>
          <a:xfrm>
            <a:off x="756296" y="762480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Trước khi trẻ con ra đời, trái đất được nhà thơ miêu tả bằng từ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ED3A1165-F35A-174D-9692-9F4E0D4176D4}"/>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Theo tác giả, trời sinh ra trước nhất là ai ?</a:t>
            </a:r>
            <a:endParaRPr lang="en-VN" sz="42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hàng 1">
            <a:extLst>
              <a:ext uri="{FF2B5EF4-FFF2-40B4-BE49-F238E27FC236}">
                <a16:creationId xmlns:a16="http://schemas.microsoft.com/office/drawing/2014/main" id="{EA5BD209-042E-F14A-AFB4-8C3D389C3B75}"/>
              </a:ext>
            </a:extLst>
          </p:cNvPr>
          <p:cNvGraphicFramePr>
            <a:graphicFrameLocks noGrp="1"/>
          </p:cNvGraphicFramePr>
          <p:nvPr>
            <p:extLst>
              <p:ext uri="{D42A27DB-BD31-4B8C-83A1-F6EECF244321}">
                <p14:modId xmlns:p14="http://schemas.microsoft.com/office/powerpoint/2010/main" val="3008723151"/>
              </p:ext>
            </p:extLst>
          </p:nvPr>
        </p:nvGraphicFramePr>
        <p:xfrm>
          <a:off x="2988544" y="201390"/>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bl>
          </a:graphicData>
        </a:graphic>
      </p:graphicFrame>
      <p:graphicFrame>
        <p:nvGraphicFramePr>
          <p:cNvPr id="24" name="hàng 3">
            <a:extLst>
              <a:ext uri="{FF2B5EF4-FFF2-40B4-BE49-F238E27FC236}">
                <a16:creationId xmlns:a16="http://schemas.microsoft.com/office/drawing/2014/main" id="{9345825C-FB3D-C948-815C-E6EF641C3B7A}"/>
              </a:ext>
            </a:extLst>
          </p:cNvPr>
          <p:cNvGraphicFramePr>
            <a:graphicFrameLocks noGrp="1"/>
          </p:cNvGraphicFramePr>
          <p:nvPr>
            <p:extLst>
              <p:ext uri="{D42A27DB-BD31-4B8C-83A1-F6EECF244321}">
                <p14:modId xmlns:p14="http://schemas.microsoft.com/office/powerpoint/2010/main" val="2264450013"/>
              </p:ext>
            </p:extLst>
          </p:nvPr>
        </p:nvGraphicFramePr>
        <p:xfrm>
          <a:off x="2988544" y="1993207"/>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bl>
          </a:graphicData>
        </a:graphic>
      </p:graphicFrame>
      <p:graphicFrame>
        <p:nvGraphicFramePr>
          <p:cNvPr id="25" name="hàng 2">
            <a:extLst>
              <a:ext uri="{FF2B5EF4-FFF2-40B4-BE49-F238E27FC236}">
                <a16:creationId xmlns:a16="http://schemas.microsoft.com/office/drawing/2014/main" id="{760AF7B8-2713-3D4B-9F22-43C76C8FA2D5}"/>
              </a:ext>
            </a:extLst>
          </p:cNvPr>
          <p:cNvGraphicFramePr>
            <a:graphicFrameLocks noGrp="1"/>
          </p:cNvGraphicFramePr>
          <p:nvPr>
            <p:extLst>
              <p:ext uri="{D42A27DB-BD31-4B8C-83A1-F6EECF244321}">
                <p14:modId xmlns:p14="http://schemas.microsoft.com/office/powerpoint/2010/main" val="1427809308"/>
              </p:ext>
            </p:extLst>
          </p:nvPr>
        </p:nvGraphicFramePr>
        <p:xfrm>
          <a:off x="2988544" y="1097299"/>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bl>
          </a:graphicData>
        </a:graphic>
      </p:graphicFrame>
      <p:graphicFrame>
        <p:nvGraphicFramePr>
          <p:cNvPr id="26" name="hàng 8">
            <a:extLst>
              <a:ext uri="{FF2B5EF4-FFF2-40B4-BE49-F238E27FC236}">
                <a16:creationId xmlns:a16="http://schemas.microsoft.com/office/drawing/2014/main" id="{2A7FE804-31BE-5D4E-B12E-16715C6DED8D}"/>
              </a:ext>
            </a:extLst>
          </p:cNvPr>
          <p:cNvGraphicFramePr>
            <a:graphicFrameLocks noGrp="1"/>
          </p:cNvGraphicFramePr>
          <p:nvPr>
            <p:extLst>
              <p:ext uri="{D42A27DB-BD31-4B8C-83A1-F6EECF244321}">
                <p14:modId xmlns:p14="http://schemas.microsoft.com/office/powerpoint/2010/main" val="4167964526"/>
              </p:ext>
            </p:extLst>
          </p:nvPr>
        </p:nvGraphicFramePr>
        <p:xfrm>
          <a:off x="2988537" y="6494313"/>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27" name="hàng 4">
            <a:extLst>
              <a:ext uri="{FF2B5EF4-FFF2-40B4-BE49-F238E27FC236}">
                <a16:creationId xmlns:a16="http://schemas.microsoft.com/office/drawing/2014/main" id="{63640D4B-B546-DF4B-926D-7EE87DFDD138}"/>
              </a:ext>
            </a:extLst>
          </p:cNvPr>
          <p:cNvGraphicFramePr>
            <a:graphicFrameLocks noGrp="1"/>
          </p:cNvGraphicFramePr>
          <p:nvPr>
            <p:extLst>
              <p:ext uri="{D42A27DB-BD31-4B8C-83A1-F6EECF244321}">
                <p14:modId xmlns:p14="http://schemas.microsoft.com/office/powerpoint/2010/main" val="711371786"/>
              </p:ext>
            </p:extLst>
          </p:nvPr>
        </p:nvGraphicFramePr>
        <p:xfrm>
          <a:off x="2988544" y="28981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410028491"/>
                  </a:ext>
                </a:extLst>
              </a:tr>
            </a:tbl>
          </a:graphicData>
        </a:graphic>
      </p:graphicFrame>
      <p:graphicFrame>
        <p:nvGraphicFramePr>
          <p:cNvPr id="28" name="hàng 5">
            <a:extLst>
              <a:ext uri="{FF2B5EF4-FFF2-40B4-BE49-F238E27FC236}">
                <a16:creationId xmlns:a16="http://schemas.microsoft.com/office/drawing/2014/main" id="{DE7063C7-4928-E046-B8D0-CF66D968926D}"/>
              </a:ext>
            </a:extLst>
          </p:cNvPr>
          <p:cNvGraphicFramePr>
            <a:graphicFrameLocks noGrp="1"/>
          </p:cNvGraphicFramePr>
          <p:nvPr>
            <p:extLst>
              <p:ext uri="{D42A27DB-BD31-4B8C-83A1-F6EECF244321}">
                <p14:modId xmlns:p14="http://schemas.microsoft.com/office/powerpoint/2010/main" val="1515837831"/>
              </p:ext>
            </p:extLst>
          </p:nvPr>
        </p:nvGraphicFramePr>
        <p:xfrm>
          <a:off x="2988544" y="37982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295018415"/>
                  </a:ext>
                </a:extLst>
              </a:tr>
            </a:tbl>
          </a:graphicData>
        </a:graphic>
      </p:graphicFrame>
      <p:graphicFrame>
        <p:nvGraphicFramePr>
          <p:cNvPr id="29" name="hàng 6">
            <a:extLst>
              <a:ext uri="{FF2B5EF4-FFF2-40B4-BE49-F238E27FC236}">
                <a16:creationId xmlns:a16="http://schemas.microsoft.com/office/drawing/2014/main" id="{E3F934F6-375F-BD48-B001-8B68A4BACBAE}"/>
              </a:ext>
            </a:extLst>
          </p:cNvPr>
          <p:cNvGraphicFramePr>
            <a:graphicFrameLocks noGrp="1"/>
          </p:cNvGraphicFramePr>
          <p:nvPr>
            <p:extLst>
              <p:ext uri="{D42A27DB-BD31-4B8C-83A1-F6EECF244321}">
                <p14:modId xmlns:p14="http://schemas.microsoft.com/office/powerpoint/2010/main" val="369756501"/>
              </p:ext>
            </p:extLst>
          </p:nvPr>
        </p:nvGraphicFramePr>
        <p:xfrm>
          <a:off x="2988544" y="46983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bl>
          </a:graphicData>
        </a:graphic>
      </p:graphicFrame>
      <p:graphicFrame>
        <p:nvGraphicFramePr>
          <p:cNvPr id="30" name="hàng 7">
            <a:extLst>
              <a:ext uri="{FF2B5EF4-FFF2-40B4-BE49-F238E27FC236}">
                <a16:creationId xmlns:a16="http://schemas.microsoft.com/office/drawing/2014/main" id="{C7DB1D22-6F99-394E-B4A4-07B0800458EF}"/>
              </a:ext>
            </a:extLst>
          </p:cNvPr>
          <p:cNvGraphicFramePr>
            <a:graphicFrameLocks noGrp="1"/>
          </p:cNvGraphicFramePr>
          <p:nvPr>
            <p:extLst>
              <p:ext uri="{D42A27DB-BD31-4B8C-83A1-F6EECF244321}">
                <p14:modId xmlns:p14="http://schemas.microsoft.com/office/powerpoint/2010/main" val="3839881708"/>
              </p:ext>
            </p:extLst>
          </p:nvPr>
        </p:nvGraphicFramePr>
        <p:xfrm>
          <a:off x="2988537" y="55984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807125431"/>
                  </a:ext>
                </a:extLst>
              </a:tr>
            </a:tbl>
          </a:graphicData>
        </a:graphic>
      </p:graphicFrame>
      <p:pic>
        <p:nvPicPr>
          <p:cNvPr id="32" name="图片 46085" descr="1-46">
            <a:extLst>
              <a:ext uri="{FF2B5EF4-FFF2-40B4-BE49-F238E27FC236}">
                <a16:creationId xmlns:a16="http://schemas.microsoft.com/office/drawing/2014/main" id="{B84E08DE-5E29-6D4E-AE85-C450DD9E5AC8}"/>
              </a:ext>
            </a:extLst>
          </p:cNvPr>
          <p:cNvPicPr>
            <a:picLocks noChangeAspect="1"/>
          </p:cNvPicPr>
          <p:nvPr/>
        </p:nvPicPr>
        <p:blipFill>
          <a:blip r:embed="rId3"/>
          <a:stretch>
            <a:fillRect/>
          </a:stretch>
        </p:blipFill>
        <p:spPr>
          <a:xfrm>
            <a:off x="12781632" y="-151257"/>
            <a:ext cx="4419600" cy="3657600"/>
          </a:xfrm>
          <a:prstGeom prst="rect">
            <a:avLst/>
          </a:prstGeom>
          <a:noFill/>
          <a:ln w="9525">
            <a:noFill/>
          </a:ln>
        </p:spPr>
      </p:pic>
      <p:pic>
        <p:nvPicPr>
          <p:cNvPr id="33" name="图片 6153" descr="封面4">
            <a:extLst>
              <a:ext uri="{FF2B5EF4-FFF2-40B4-BE49-F238E27FC236}">
                <a16:creationId xmlns:a16="http://schemas.microsoft.com/office/drawing/2014/main" id="{BBD65776-8B44-E146-BCD2-9D863DA0FF18}"/>
              </a:ext>
            </a:extLst>
          </p:cNvPr>
          <p:cNvPicPr>
            <a:picLocks noChangeAspect="1"/>
          </p:cNvPicPr>
          <p:nvPr/>
        </p:nvPicPr>
        <p:blipFill>
          <a:blip r:embed="rId4"/>
          <a:stretch>
            <a:fillRect/>
          </a:stretch>
        </p:blipFill>
        <p:spPr>
          <a:xfrm>
            <a:off x="0" y="8825784"/>
            <a:ext cx="1734370" cy="1151072"/>
          </a:xfrm>
          <a:prstGeom prst="rect">
            <a:avLst/>
          </a:prstGeom>
          <a:noFill/>
          <a:ln w="9525">
            <a:noFill/>
          </a:ln>
        </p:spPr>
      </p:pic>
    </p:spTree>
    <p:extLst>
      <p:ext uri="{BB962C8B-B14F-4D97-AF65-F5344CB8AC3E}">
        <p14:creationId xmlns:p14="http://schemas.microsoft.com/office/powerpoint/2010/main" val="255909684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23"/>
                                        </p:tgtEl>
                                        <p:attrNameLst>
                                          <p:attrName>ppt_y</p:attrName>
                                        </p:attrNameLst>
                                      </p:cBhvr>
                                      <p:tavLst>
                                        <p:tav tm="0">
                                          <p:val>
                                            <p:strVal val="#ppt_y"/>
                                          </p:val>
                                        </p:tav>
                                        <p:tav tm="100000">
                                          <p:val>
                                            <p:strVal val="#ppt_y+#ppt_h*1.125000"/>
                                          </p:val>
                                        </p:tav>
                                      </p:tavLst>
                                    </p:anim>
                                    <p:animEffect transition="out" filter="wipe(down)">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21" presetClass="exit" presetSubtype="1" fill="hold" grpId="1" nodeType="withEffect">
                                  <p:stCondLst>
                                    <p:cond delay="0"/>
                                  </p:stCondLst>
                                  <p:childTnLst>
                                    <p:animEffect transition="out" filter="wheel(1)">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55" presetClass="exit" presetSubtype="0" fill="hold" grpId="1" nodeType="clickEffect">
                                  <p:stCondLst>
                                    <p:cond delay="0"/>
                                  </p:stCondLst>
                                  <p:childTnLst>
                                    <p:anim calcmode="lin" valueType="num">
                                      <p:cBhvr>
                                        <p:cTn id="42" dur="1000"/>
                                        <p:tgtEl>
                                          <p:spTgt spid="16"/>
                                        </p:tgtEl>
                                        <p:attrNameLst>
                                          <p:attrName>ppt_w</p:attrName>
                                        </p:attrNameLst>
                                      </p:cBhvr>
                                      <p:tavLst>
                                        <p:tav tm="0">
                                          <p:val>
                                            <p:strVal val="ppt_w"/>
                                          </p:val>
                                        </p:tav>
                                        <p:tav tm="100000">
                                          <p:val>
                                            <p:strVal val="ppt_w*0.70"/>
                                          </p:val>
                                        </p:tav>
                                      </p:tavLst>
                                    </p:anim>
                                    <p:anim calcmode="lin" valueType="num">
                                      <p:cBhvr>
                                        <p:cTn id="43" dur="1000"/>
                                        <p:tgtEl>
                                          <p:spTgt spid="16"/>
                                        </p:tgtEl>
                                        <p:attrNameLst>
                                          <p:attrName>ppt_h</p:attrName>
                                        </p:attrNameLst>
                                      </p:cBhvr>
                                      <p:tavLst>
                                        <p:tav tm="0">
                                          <p:val>
                                            <p:strVal val="ppt_h"/>
                                          </p:val>
                                        </p:tav>
                                        <p:tav tm="100000">
                                          <p:val>
                                            <p:strVal val="ppt_h"/>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1" presetClass="exit" presetSubtype="1" fill="hold" nodeType="withEffect">
                                  <p:stCondLst>
                                    <p:cond delay="0"/>
                                  </p:stCondLst>
                                  <p:childTnLst>
                                    <p:animEffect transition="out" filter="wheel(1)">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24"/>
                                        </p:tgtEl>
                                      </p:cBhvr>
                                    </p:animEffect>
                                    <p:set>
                                      <p:cBhvr>
                                        <p:cTn id="60" dur="1" fill="hold">
                                          <p:stCondLst>
                                            <p:cond delay="1999"/>
                                          </p:stCondLst>
                                        </p:cTn>
                                        <p:tgtEl>
                                          <p:spTgt spid="24"/>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6" presetClass="exit" presetSubtype="32" fill="hold" grpId="1"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fltVal val="0"/>
                                          </p:val>
                                        </p:tav>
                                        <p:tav tm="100000">
                                          <p:val>
                                            <p:strVal val="#ppt_w"/>
                                          </p:val>
                                        </p:tav>
                                      </p:tavLst>
                                    </p:anim>
                                    <p:anim calcmode="lin" valueType="num">
                                      <p:cBhvr>
                                        <p:cTn id="85" dur="1000" fill="hold"/>
                                        <p:tgtEl>
                                          <p:spTgt spid="19"/>
                                        </p:tgtEl>
                                        <p:attrNameLst>
                                          <p:attrName>ppt_h</p:attrName>
                                        </p:attrNameLst>
                                      </p:cBhvr>
                                      <p:tavLst>
                                        <p:tav tm="0">
                                          <p:val>
                                            <p:fltVal val="0"/>
                                          </p:val>
                                        </p:tav>
                                        <p:tav tm="100000">
                                          <p:val>
                                            <p:strVal val="#ppt_h"/>
                                          </p:val>
                                        </p:tav>
                                      </p:tavLst>
                                    </p:anim>
                                    <p:anim calcmode="lin" valueType="num">
                                      <p:cBhvr>
                                        <p:cTn id="86" dur="1000" fill="hold"/>
                                        <p:tgtEl>
                                          <p:spTgt spid="19"/>
                                        </p:tgtEl>
                                        <p:attrNameLst>
                                          <p:attrName>style.rotation</p:attrName>
                                        </p:attrNameLst>
                                      </p:cBhvr>
                                      <p:tavLst>
                                        <p:tav tm="0">
                                          <p:val>
                                            <p:fltVal val="90"/>
                                          </p:val>
                                        </p:tav>
                                        <p:tav tm="100000">
                                          <p:val>
                                            <p:fltVal val="0"/>
                                          </p:val>
                                        </p:tav>
                                      </p:tavLst>
                                    </p:anim>
                                    <p:animEffect transition="in" filter="fade">
                                      <p:cBhvr>
                                        <p:cTn id="87" dur="1000"/>
                                        <p:tgtEl>
                                          <p:spTgt spid="19"/>
                                        </p:tgtEl>
                                      </p:cBhvr>
                                    </p:animEffect>
                                  </p:child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2" presetClass="exit" presetSubtype="4" fill="hold" grpId="1" nodeType="clickEffect">
                                  <p:stCondLst>
                                    <p:cond delay="0"/>
                                  </p:stCondLst>
                                  <p:childTnLst>
                                    <p:anim calcmode="lin" valueType="num">
                                      <p:cBhvr additive="base">
                                        <p:cTn id="92" dur="500"/>
                                        <p:tgtEl>
                                          <p:spTgt spid="19"/>
                                        </p:tgtEl>
                                        <p:attrNameLst>
                                          <p:attrName>ppt_y</p:attrName>
                                        </p:attrNameLst>
                                      </p:cBhvr>
                                      <p:tavLst>
                                        <p:tav tm="0">
                                          <p:val>
                                            <p:strVal val="#ppt_y"/>
                                          </p:val>
                                        </p:tav>
                                        <p:tav tm="100000">
                                          <p:val>
                                            <p:strVal val="#ppt_y+#ppt_h*1.125000"/>
                                          </p:val>
                                        </p:tav>
                                      </p:tavLst>
                                    </p:anim>
                                    <p:animEffect transition="out" filter="wipe(down)">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45" presetClass="exit" presetSubtype="0" fill="hold" nodeType="withEffect">
                                  <p:stCondLst>
                                    <p:cond delay="0"/>
                                  </p:stCondLst>
                                  <p:childTnLst>
                                    <p:animEffect transition="out" filter="fade">
                                      <p:cBhvr>
                                        <p:cTn id="96" dur="2000"/>
                                        <p:tgtEl>
                                          <p:spTgt spid="28"/>
                                        </p:tgtEl>
                                      </p:cBhvr>
                                    </p:animEffect>
                                    <p:anim calcmode="lin" valueType="num">
                                      <p:cBhvr>
                                        <p:cTn id="97"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28"/>
                                        </p:tgtEl>
                                        <p:attrNameLst>
                                          <p:attrName>ppt_h</p:attrName>
                                        </p:attrNameLst>
                                      </p:cBhvr>
                                      <p:tavLst>
                                        <p:tav tm="0">
                                          <p:val>
                                            <p:strVal val="ppt_h"/>
                                          </p:val>
                                        </p:tav>
                                        <p:tav tm="100000">
                                          <p:val>
                                            <p:strVal val="ppt_h"/>
                                          </p:val>
                                        </p:tav>
                                      </p:tavLst>
                                    </p:anim>
                                    <p:set>
                                      <p:cBhvr>
                                        <p:cTn id="99"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circle(in)">
                                      <p:cBhvr>
                                        <p:cTn id="105" dur="2000"/>
                                        <p:tgtEl>
                                          <p:spTgt spid="20"/>
                                        </p:tgtEl>
                                      </p:cBhvr>
                                    </p:animEffec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20" presetClass="exit" presetSubtype="0" fill="hold" grpId="1" nodeType="clickEffect">
                                  <p:stCondLst>
                                    <p:cond delay="0"/>
                                  </p:stCondLst>
                                  <p:childTnLst>
                                    <p:animEffect transition="out" filter="wedge">
                                      <p:cBhvr>
                                        <p:cTn id="110" dur="2000"/>
                                        <p:tgtEl>
                                          <p:spTgt spid="20"/>
                                        </p:tgtEl>
                                      </p:cBhvr>
                                    </p:animEffect>
                                    <p:set>
                                      <p:cBhvr>
                                        <p:cTn id="111" dur="1" fill="hold">
                                          <p:stCondLst>
                                            <p:cond delay="19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29"/>
                                        </p:tgtEl>
                                      </p:cBhvr>
                                    </p:animEffect>
                                    <p:anim calcmode="lin" valueType="num">
                                      <p:cBhvr>
                                        <p:cTn id="114" dur="1000"/>
                                        <p:tgtEl>
                                          <p:spTgt spid="29"/>
                                        </p:tgtEl>
                                        <p:attrNameLst>
                                          <p:attrName>ppt_x</p:attrName>
                                        </p:attrNameLst>
                                      </p:cBhvr>
                                      <p:tavLst>
                                        <p:tav tm="0">
                                          <p:val>
                                            <p:strVal val="ppt_x"/>
                                          </p:val>
                                        </p:tav>
                                        <p:tav tm="100000">
                                          <p:val>
                                            <p:strVal val="ppt_x"/>
                                          </p:val>
                                        </p:tav>
                                      </p:tavLst>
                                    </p:anim>
                                    <p:anim calcmode="lin" valueType="num">
                                      <p:cBhvr>
                                        <p:cTn id="115" dur="1000"/>
                                        <p:tgtEl>
                                          <p:spTgt spid="29"/>
                                        </p:tgtEl>
                                        <p:attrNameLst>
                                          <p:attrName>ppt_y</p:attrName>
                                        </p:attrNameLst>
                                      </p:cBhvr>
                                      <p:tavLst>
                                        <p:tav tm="0">
                                          <p:val>
                                            <p:strVal val="ppt_y"/>
                                          </p:val>
                                        </p:tav>
                                        <p:tav tm="100000">
                                          <p:val>
                                            <p:strVal val="ppt_y+.1"/>
                                          </p:val>
                                        </p:tav>
                                      </p:tavLst>
                                    </p:anim>
                                    <p:set>
                                      <p:cBhvr>
                                        <p:cTn id="11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45" presetClass="entr" presetSubtype="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2000"/>
                                        <p:tgtEl>
                                          <p:spTgt spid="21"/>
                                        </p:tgtEl>
                                      </p:cBhvr>
                                    </p:animEffect>
                                    <p:anim calcmode="lin" valueType="num">
                                      <p:cBhvr>
                                        <p:cTn id="123" dur="2000" fill="hold"/>
                                        <p:tgtEl>
                                          <p:spTgt spid="21"/>
                                        </p:tgtEl>
                                        <p:attrNameLst>
                                          <p:attrName>ppt_w</p:attrName>
                                        </p:attrNameLst>
                                      </p:cBhvr>
                                      <p:tavLst>
                                        <p:tav tm="0" fmla="#ppt_w*sin(2.5*pi*$)">
                                          <p:val>
                                            <p:fltVal val="0"/>
                                          </p:val>
                                        </p:tav>
                                        <p:tav tm="100000">
                                          <p:val>
                                            <p:fltVal val="1"/>
                                          </p:val>
                                        </p:tav>
                                      </p:tavLst>
                                    </p:anim>
                                    <p:anim calcmode="lin" valueType="num">
                                      <p:cBhvr>
                                        <p:cTn id="12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30"/>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21" presetClass="exit" presetSubtype="1" fill="hold" nodeType="withEffect">
                                  <p:stCondLst>
                                    <p:cond delay="0"/>
                                  </p:stCondLst>
                                  <p:childTnLst>
                                    <p:animEffect transition="out" filter="wheel(1)">
                                      <p:cBhvr>
                                        <p:cTn id="132" dur="2000"/>
                                        <p:tgtEl>
                                          <p:spTgt spid="30"/>
                                        </p:tgtEl>
                                      </p:cBhvr>
                                    </p:animEffect>
                                    <p:set>
                                      <p:cBhvr>
                                        <p:cTn id="1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14"/>
                    </p:tgtEl>
                  </p:cond>
                </p:stCondLst>
                <p:endSync evt="end" delay="0">
                  <p:rtn val="all"/>
                </p:endSync>
                <p:childTnLst>
                  <p:par>
                    <p:cTn id="135" fill="hold">
                      <p:stCondLst>
                        <p:cond delay="0"/>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blinds(horizontal)">
                                      <p:cBhvr>
                                        <p:cTn id="139" dur="500"/>
                                        <p:tgtEl>
                                          <p:spTgt spid="22"/>
                                        </p:tgtEl>
                                      </p:cBhvr>
                                    </p:animEffect>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20" presetClass="exit" presetSubtype="0" fill="hold" nodeType="clickEffect">
                                  <p:stCondLst>
                                    <p:cond delay="0"/>
                                  </p:stCondLst>
                                  <p:childTnLst>
                                    <p:animEffect transition="out" filter="wedge">
                                      <p:cBhvr>
                                        <p:cTn id="144" dur="2000"/>
                                        <p:tgtEl>
                                          <p:spTgt spid="26"/>
                                        </p:tgtEl>
                                      </p:cBhvr>
                                    </p:animEffect>
                                    <p:set>
                                      <p:cBhvr>
                                        <p:cTn id="145" dur="1" fill="hold">
                                          <p:stCondLst>
                                            <p:cond delay="1999"/>
                                          </p:stCondLst>
                                        </p:cTn>
                                        <p:tgtEl>
                                          <p:spTgt spid="26"/>
                                        </p:tgtEl>
                                        <p:attrNameLst>
                                          <p:attrName>style.visibility</p:attrName>
                                        </p:attrNameLst>
                                      </p:cBhvr>
                                      <p:to>
                                        <p:strVal val="hidden"/>
                                      </p:to>
                                    </p:set>
                                  </p:childTnLst>
                                </p:cTn>
                              </p:par>
                              <p:par>
                                <p:cTn id="146" presetID="21" presetClass="exit" presetSubtype="1" fill="hold" grpId="1" nodeType="withEffect">
                                  <p:stCondLst>
                                    <p:cond delay="0"/>
                                  </p:stCondLst>
                                  <p:childTnLst>
                                    <p:animEffect transition="out" filter="wheel(1)">
                                      <p:cBhvr>
                                        <p:cTn id="147" dur="2000"/>
                                        <p:tgtEl>
                                          <p:spTgt spid="22"/>
                                        </p:tgtEl>
                                      </p:cBhvr>
                                    </p:animEffect>
                                    <p:set>
                                      <p:cBhvr>
                                        <p:cTn id="14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044328" y="-230658"/>
            <a:ext cx="15877926" cy="9332013"/>
          </a:xfrm>
          <a:prstGeom prst="rect">
            <a:avLst/>
          </a:prstGeom>
          <a:noFill/>
          <a:ln w="9525">
            <a:noFill/>
          </a:ln>
        </p:spPr>
      </p:pic>
      <p:sp>
        <p:nvSpPr>
          <p:cNvPr id="7" name="TextBox 6">
            <a:extLst>
              <a:ext uri="{FF2B5EF4-FFF2-40B4-BE49-F238E27FC236}">
                <a16:creationId xmlns:a16="http://schemas.microsoft.com/office/drawing/2014/main" id="{AB5324E6-4F42-D342-B4C4-D5DD909EE73F}"/>
              </a:ext>
            </a:extLst>
          </p:cNvPr>
          <p:cNvSpPr txBox="1"/>
          <p:nvPr/>
        </p:nvSpPr>
        <p:spPr>
          <a:xfrm>
            <a:off x="3096841" y="2595077"/>
            <a:ext cx="10513168"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Viết đoạn văn (khoảng 5-7 câu) thể hiện cảm xúc của em về một đoạn thơ mà em yêu thích trong bài thơ.</a:t>
            </a:r>
          </a:p>
        </p:txBody>
      </p:sp>
      <p:sp>
        <p:nvSpPr>
          <p:cNvPr id="4" name="TextBox 3">
            <a:extLst>
              <a:ext uri="{FF2B5EF4-FFF2-40B4-BE49-F238E27FC236}">
                <a16:creationId xmlns:a16="http://schemas.microsoft.com/office/drawing/2014/main" id="{A4E2DBD6-B5A4-9B47-A856-528C54C90F3D}"/>
              </a:ext>
            </a:extLst>
          </p:cNvPr>
          <p:cNvSpPr txBox="1"/>
          <p:nvPr/>
        </p:nvSpPr>
        <p:spPr>
          <a:xfrm>
            <a:off x="2844528" y="1425526"/>
            <a:ext cx="10513168" cy="1169551"/>
          </a:xfrm>
          <a:prstGeom prst="rect">
            <a:avLst/>
          </a:prstGeom>
          <a:noFill/>
        </p:spPr>
        <p:txBody>
          <a:bodyPr wrap="square" rtlCol="0">
            <a:spAutoFit/>
          </a:bodyPr>
          <a:lstStyle/>
          <a:p>
            <a:pPr algn="ctr"/>
            <a:r>
              <a:rPr lang="en-VN" sz="7000"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044328" y="-230658"/>
            <a:ext cx="15877926" cy="9332013"/>
          </a:xfrm>
          <a:prstGeom prst="rect">
            <a:avLst/>
          </a:prstGeom>
          <a:noFill/>
          <a:ln w="9525">
            <a:noFill/>
          </a:ln>
        </p:spPr>
      </p:pic>
      <p:sp>
        <p:nvSpPr>
          <p:cNvPr id="4" name="TextBox 3">
            <a:extLst>
              <a:ext uri="{FF2B5EF4-FFF2-40B4-BE49-F238E27FC236}">
                <a16:creationId xmlns:a16="http://schemas.microsoft.com/office/drawing/2014/main" id="{A4E2DBD6-B5A4-9B47-A856-528C54C90F3D}"/>
              </a:ext>
            </a:extLst>
          </p:cNvPr>
          <p:cNvSpPr txBox="1"/>
          <p:nvPr/>
        </p:nvSpPr>
        <p:spPr>
          <a:xfrm>
            <a:off x="2844528" y="1425526"/>
            <a:ext cx="10513168" cy="1169551"/>
          </a:xfrm>
          <a:prstGeom prst="rect">
            <a:avLst/>
          </a:prstGeom>
          <a:noFill/>
        </p:spPr>
        <p:txBody>
          <a:bodyPr wrap="square" rtlCol="0">
            <a:spAutoFit/>
          </a:bodyPr>
          <a:lstStyle/>
          <a:p>
            <a:pPr algn="ctr"/>
            <a:r>
              <a:rPr lang="en-VN" sz="7000" dirty="0">
                <a:solidFill>
                  <a:srgbClr val="FF0000"/>
                </a:solidFill>
                <a:latin typeface="Times New Roman" panose="02020603050405020304" pitchFamily="18" charset="0"/>
                <a:cs typeface="Times New Roman" panose="02020603050405020304" pitchFamily="18" charset="0"/>
              </a:rPr>
              <a:t>Hướng dẫn</a:t>
            </a:r>
          </a:p>
        </p:txBody>
      </p:sp>
      <p:graphicFrame>
        <p:nvGraphicFramePr>
          <p:cNvPr id="2" name="Table 2">
            <a:extLst>
              <a:ext uri="{FF2B5EF4-FFF2-40B4-BE49-F238E27FC236}">
                <a16:creationId xmlns:a16="http://schemas.microsoft.com/office/drawing/2014/main" id="{14B7FE32-BA32-874C-8051-3BC9907279AB}"/>
              </a:ext>
            </a:extLst>
          </p:cNvPr>
          <p:cNvGraphicFramePr>
            <a:graphicFrameLocks noGrp="1"/>
          </p:cNvGraphicFramePr>
          <p:nvPr>
            <p:extLst>
              <p:ext uri="{D42A27DB-BD31-4B8C-83A1-F6EECF244321}">
                <p14:modId xmlns:p14="http://schemas.microsoft.com/office/powerpoint/2010/main" val="3449061478"/>
              </p:ext>
            </p:extLst>
          </p:nvPr>
        </p:nvGraphicFramePr>
        <p:xfrm>
          <a:off x="2340472" y="2969768"/>
          <a:ext cx="13322049" cy="3823222"/>
        </p:xfrm>
        <a:graphic>
          <a:graphicData uri="http://schemas.openxmlformats.org/drawingml/2006/table">
            <a:tbl>
              <a:tblPr firstRow="1" bandRow="1">
                <a:tableStyleId>{5C22544A-7EE6-4342-B048-85BDC9FD1C3A}</a:tableStyleId>
              </a:tblPr>
              <a:tblGrid>
                <a:gridCol w="9562135">
                  <a:extLst>
                    <a:ext uri="{9D8B030D-6E8A-4147-A177-3AD203B41FA5}">
                      <a16:colId xmlns:a16="http://schemas.microsoft.com/office/drawing/2014/main" val="252862866"/>
                    </a:ext>
                  </a:extLst>
                </a:gridCol>
                <a:gridCol w="1286432">
                  <a:extLst>
                    <a:ext uri="{9D8B030D-6E8A-4147-A177-3AD203B41FA5}">
                      <a16:colId xmlns:a16="http://schemas.microsoft.com/office/drawing/2014/main" val="4103449849"/>
                    </a:ext>
                  </a:extLst>
                </a:gridCol>
                <a:gridCol w="2473482">
                  <a:extLst>
                    <a:ext uri="{9D8B030D-6E8A-4147-A177-3AD203B41FA5}">
                      <a16:colId xmlns:a16="http://schemas.microsoft.com/office/drawing/2014/main" val="953457377"/>
                    </a:ext>
                  </a:extLst>
                </a:gridCol>
              </a:tblGrid>
              <a:tr h="566163">
                <a:tc>
                  <a:txBody>
                    <a:bodyPr/>
                    <a:lstStyle/>
                    <a:p>
                      <a:pPr algn="ctr"/>
                      <a:r>
                        <a:rPr lang="en-VN" sz="3200" dirty="0">
                          <a:solidFill>
                            <a:schemeClr val="tx1"/>
                          </a:solidFill>
                          <a:latin typeface="Times New Roman" panose="02020603050405020304" pitchFamily="18" charset="0"/>
                          <a:cs typeface="Times New Roman" panose="02020603050405020304" pitchFamily="18" charset="0"/>
                        </a:rPr>
                        <a:t>Tiêu chí</a:t>
                      </a:r>
                    </a:p>
                  </a:txBody>
                  <a:tcPr/>
                </a:tc>
                <a:tc>
                  <a:txBody>
                    <a:bodyPr/>
                    <a:lstStyle/>
                    <a:p>
                      <a:pPr algn="ctr"/>
                      <a:r>
                        <a:rPr lang="en-VN" sz="3200" dirty="0">
                          <a:solidFill>
                            <a:schemeClr val="tx1"/>
                          </a:solidFill>
                          <a:latin typeface="Times New Roman" panose="02020603050405020304" pitchFamily="18" charset="0"/>
                          <a:cs typeface="Times New Roman" panose="02020603050405020304" pitchFamily="18" charset="0"/>
                        </a:rPr>
                        <a:t>Đạt</a:t>
                      </a:r>
                    </a:p>
                  </a:txBody>
                  <a:tcPr/>
                </a:tc>
                <a:tc>
                  <a:txBody>
                    <a:bodyPr/>
                    <a:lstStyle/>
                    <a:p>
                      <a:pPr algn="ctr"/>
                      <a:r>
                        <a:rPr lang="en-VN" sz="3200" dirty="0">
                          <a:solidFill>
                            <a:schemeClr val="tx1"/>
                          </a:solidFill>
                          <a:latin typeface="Times New Roman" panose="02020603050405020304" pitchFamily="18" charset="0"/>
                          <a:cs typeface="Times New Roman" panose="02020603050405020304" pitchFamily="18" charset="0"/>
                        </a:rPr>
                        <a:t>Chưa đạt</a:t>
                      </a:r>
                    </a:p>
                  </a:txBody>
                  <a:tcPr/>
                </a:tc>
                <a:extLst>
                  <a:ext uri="{0D108BD9-81ED-4DB2-BD59-A6C34878D82A}">
                    <a16:rowId xmlns:a16="http://schemas.microsoft.com/office/drawing/2014/main" val="4036724570"/>
                  </a:ext>
                </a:extLst>
              </a:tr>
              <a:tr h="1042931">
                <a:tc>
                  <a:txBody>
                    <a:bodyPr/>
                    <a:lstStyle/>
                    <a:p>
                      <a:r>
                        <a:rPr lang="en-VN" sz="3200" dirty="0">
                          <a:solidFill>
                            <a:schemeClr val="tx1"/>
                          </a:solidFill>
                          <a:latin typeface="Times New Roman" panose="02020603050405020304" pitchFamily="18" charset="0"/>
                          <a:cs typeface="Times New Roman" panose="02020603050405020304" pitchFamily="18" charset="0"/>
                        </a:rPr>
                        <a:t>Giới thiệu đoạn thơ nằm trong bài thơ nào, ai là tác giả</a:t>
                      </a:r>
                    </a:p>
                  </a:txBody>
                  <a:tcPr/>
                </a:tc>
                <a:tc>
                  <a:txBody>
                    <a:bodyPr/>
                    <a:lstStyle/>
                    <a:p>
                      <a:endParaRPr lang="en-VN" sz="320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VN" sz="32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8106007"/>
                  </a:ext>
                </a:extLst>
              </a:tr>
              <a:tr h="566163">
                <a:tc>
                  <a:txBody>
                    <a:bodyPr/>
                    <a:lstStyle/>
                    <a:p>
                      <a:r>
                        <a:rPr lang="en-VN" sz="3200" dirty="0">
                          <a:solidFill>
                            <a:schemeClr val="tx1"/>
                          </a:solidFill>
                          <a:latin typeface="Times New Roman" panose="02020603050405020304" pitchFamily="18" charset="0"/>
                          <a:cs typeface="Times New Roman" panose="02020603050405020304" pitchFamily="18" charset="0"/>
                        </a:rPr>
                        <a:t>Nêu được ấn tượng chung với khổ thơ</a:t>
                      </a:r>
                    </a:p>
                  </a:txBody>
                  <a:tcPr/>
                </a:tc>
                <a:tc>
                  <a:txBody>
                    <a:bodyPr/>
                    <a:lstStyle/>
                    <a:p>
                      <a:endParaRPr lang="en-VN" sz="320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VN" sz="32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77961594"/>
                  </a:ext>
                </a:extLst>
              </a:tr>
              <a:tr h="1042931">
                <a:tc>
                  <a:txBody>
                    <a:bodyPr/>
                    <a:lstStyle/>
                    <a:p>
                      <a:r>
                        <a:rPr lang="en-VN" sz="3200" dirty="0">
                          <a:solidFill>
                            <a:schemeClr val="tx1"/>
                          </a:solidFill>
                          <a:latin typeface="Times New Roman" panose="02020603050405020304" pitchFamily="18" charset="0"/>
                          <a:cs typeface="Times New Roman" panose="02020603050405020304" pitchFamily="18" charset="0"/>
                        </a:rPr>
                        <a:t>Nêu hình ảnh thơ con thích nhất trong bài và nêu lí giải</a:t>
                      </a:r>
                    </a:p>
                  </a:txBody>
                  <a:tcPr/>
                </a:tc>
                <a:tc>
                  <a:txBody>
                    <a:bodyPr/>
                    <a:lstStyle/>
                    <a:p>
                      <a:endParaRPr lang="en-VN"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VN"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8341981"/>
                  </a:ext>
                </a:extLst>
              </a:tr>
              <a:tr h="566163">
                <a:tc>
                  <a:txBody>
                    <a:bodyPr/>
                    <a:lstStyle/>
                    <a:p>
                      <a:r>
                        <a:rPr lang="en-VN" sz="3200" dirty="0">
                          <a:solidFill>
                            <a:schemeClr val="tx1"/>
                          </a:solidFill>
                          <a:latin typeface="Times New Roman" panose="02020603050405020304" pitchFamily="18" charset="0"/>
                          <a:cs typeface="Times New Roman" panose="02020603050405020304" pitchFamily="18" charset="0"/>
                        </a:rPr>
                        <a:t>Trình bày được bài học gợi ra từ đoạn thơ</a:t>
                      </a:r>
                    </a:p>
                  </a:txBody>
                  <a:tcPr/>
                </a:tc>
                <a:tc>
                  <a:txBody>
                    <a:bodyPr/>
                    <a:lstStyle/>
                    <a:p>
                      <a:endParaRPr lang="en-VN"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VN"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8543960"/>
                  </a:ext>
                </a:extLst>
              </a:tr>
            </a:tbl>
          </a:graphicData>
        </a:graphic>
      </p:graphicFrame>
    </p:spTree>
    <p:extLst>
      <p:ext uri="{BB962C8B-B14F-4D97-AF65-F5344CB8AC3E}">
        <p14:creationId xmlns:p14="http://schemas.microsoft.com/office/powerpoint/2010/main" val="9759944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7" name="TextBox 6">
            <a:extLst>
              <a:ext uri="{FF2B5EF4-FFF2-40B4-BE49-F238E27FC236}">
                <a16:creationId xmlns:a16="http://schemas.microsoft.com/office/drawing/2014/main" id="{CBD8C281-14F9-6449-AEA0-4ED954D24A6C}"/>
              </a:ext>
            </a:extLst>
          </p:cNvPr>
          <p:cNvSpPr txBox="1"/>
          <p:nvPr/>
        </p:nvSpPr>
        <p:spPr>
          <a:xfrm>
            <a:off x="7253684" y="3225726"/>
            <a:ext cx="6901656" cy="5016758"/>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Đã bao giờ em suy nghĩ rằng bố mẹ hay người thân trong gia đình không yêu thương mình chưa. Qua bài học này, em hãy viết một bức thư ngắn gửi tới người thân đó của mình để bày tỏ những cảm xúc, suy nghĩ trong lòng.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4948826" y="4953918"/>
            <a:ext cx="7705428" cy="3939540"/>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Chúc các em </a:t>
            </a:r>
          </a:p>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học tốt nhé</a:t>
            </a:r>
            <a:endParaRPr lang="zh-CN" altLang="en-US"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3708624" y="5180151"/>
            <a:ext cx="10170659" cy="3170099"/>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 TRI THỨC NGỮ VĂN</a:t>
            </a:r>
            <a:endParaRPr lang="en-US"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111983779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7434"/>
            <a:ext cx="16778288" cy="1723278"/>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1322" y="6263822"/>
            <a:ext cx="4133295" cy="1935847"/>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1260" y="6263822"/>
            <a:ext cx="1653415" cy="1846798"/>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2656" y="5695588"/>
            <a:ext cx="2464030" cy="2726161"/>
          </a:xfrm>
          <a:prstGeom prst="rect">
            <a:avLst/>
          </a:prstGeom>
        </p:spPr>
      </p:pic>
      <p:grpSp>
        <p:nvGrpSpPr>
          <p:cNvPr id="16" name="组合 15"/>
          <p:cNvGrpSpPr/>
          <p:nvPr/>
        </p:nvGrpSpPr>
        <p:grpSpPr>
          <a:xfrm>
            <a:off x="3222253" y="1175415"/>
            <a:ext cx="10876102" cy="4659377"/>
            <a:chOff x="727332" y="1163892"/>
            <a:chExt cx="5324270" cy="2067570"/>
          </a:xfrm>
        </p:grpSpPr>
        <p:grpSp>
          <p:nvGrpSpPr>
            <p:cNvPr id="17" name="组合 16"/>
            <p:cNvGrpSpPr/>
            <p:nvPr/>
          </p:nvGrpSpPr>
          <p:grpSpPr>
            <a:xfrm>
              <a:off x="727332" y="1163892"/>
              <a:ext cx="5130371" cy="2067570"/>
              <a:chOff x="727332" y="1163892"/>
              <a:chExt cx="5130371" cy="2067570"/>
            </a:xfrm>
          </p:grpSpPr>
          <p:grpSp>
            <p:nvGrpSpPr>
              <p:cNvPr id="19" name="组合 18"/>
              <p:cNvGrpSpPr/>
              <p:nvPr/>
            </p:nvGrpSpPr>
            <p:grpSpPr>
              <a:xfrm>
                <a:off x="727332" y="1163892"/>
                <a:ext cx="5130371" cy="2067570"/>
                <a:chOff x="737165" y="1429363"/>
                <a:chExt cx="5130371" cy="2067570"/>
              </a:xfrm>
            </p:grpSpPr>
            <p:sp>
              <p:nvSpPr>
                <p:cNvPr id="21" name="矩形: 圆角 20"/>
                <p:cNvSpPr/>
                <p:nvPr/>
              </p:nvSpPr>
              <p:spPr>
                <a:xfrm>
                  <a:off x="1818967" y="2556509"/>
                  <a:ext cx="4048569"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5">
                    <a:ea typeface="方正黑体简体" panose="03000509000000000000" pitchFamily="65" charset="-122"/>
                    <a:cs typeface="+mn-ea"/>
                    <a:sym typeface="+mn-lt"/>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0" name="文本框 19"/>
              <p:cNvSpPr txBox="1"/>
              <p:nvPr/>
            </p:nvSpPr>
            <p:spPr>
              <a:xfrm>
                <a:off x="1315066" y="2291039"/>
                <a:ext cx="1103672" cy="604824"/>
              </a:xfrm>
              <a:prstGeom prst="rect">
                <a:avLst/>
              </a:prstGeom>
              <a:noFill/>
            </p:spPr>
            <p:txBody>
              <a:bodyPr wrap="square" rtlCol="0">
                <a:spAutoFit/>
              </a:bodyPr>
              <a:lstStyle/>
              <a:p>
                <a:endParaRPr lang="zh-CN" altLang="en-US" sz="8257" dirty="0">
                  <a:solidFill>
                    <a:srgbClr val="FF0000"/>
                  </a:solidFill>
                  <a:ea typeface="方正黑体简体" panose="03000509000000000000" pitchFamily="65" charset="-122"/>
                  <a:cs typeface="+mn-ea"/>
                  <a:sym typeface="+mn-lt"/>
                </a:endParaRPr>
              </a:p>
            </p:txBody>
          </p:sp>
        </p:grpSp>
        <p:sp>
          <p:nvSpPr>
            <p:cNvPr id="18" name="文本框 17"/>
            <p:cNvSpPr txBox="1"/>
            <p:nvPr/>
          </p:nvSpPr>
          <p:spPr>
            <a:xfrm>
              <a:off x="1823429" y="2352091"/>
              <a:ext cx="4228173" cy="463868"/>
            </a:xfrm>
            <a:prstGeom prst="rect">
              <a:avLst/>
            </a:prstGeom>
            <a:noFill/>
          </p:spPr>
          <p:txBody>
            <a:bodyPr wrap="square" rtlCol="0">
              <a:spAutoFit/>
            </a:bodyPr>
            <a:lstStyle/>
            <a:p>
              <a:r>
                <a:rPr lang="vi-VN" altLang="zh-CN" sz="6193" dirty="0">
                  <a:solidFill>
                    <a:srgbClr val="FF0000"/>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Một số đặc điểm của thơ</a:t>
              </a:r>
              <a:endParaRPr lang="zh-CN" altLang="en-US" sz="6193" dirty="0">
                <a:solidFill>
                  <a:srgbClr val="FF0000"/>
                </a:solidFill>
                <a:effectLst>
                  <a:outerShdw blurRad="38100" dist="38100" dir="2700000" algn="tl">
                    <a:srgbClr val="000000">
                      <a:alpha val="43137"/>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326439" y="7918424"/>
            <a:ext cx="16778288" cy="101212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479575"/>
            <a:ext cx="16778288" cy="977213"/>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7167206"/>
            <a:ext cx="3842628" cy="1497744"/>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789080"/>
            <a:ext cx="17013625" cy="667708"/>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785" y="4222724"/>
            <a:ext cx="4051128" cy="4965446"/>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5507" y="7290440"/>
            <a:ext cx="6731781" cy="1863162"/>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07760" y="531853"/>
            <a:ext cx="2569175" cy="2438095"/>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4684" y="1236053"/>
            <a:ext cx="2252101" cy="2718054"/>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59308" y="312544"/>
            <a:ext cx="2966641" cy="86513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11329" y="1318336"/>
            <a:ext cx="2037468" cy="865130"/>
          </a:xfrm>
          <a:prstGeom prst="rect">
            <a:avLst/>
          </a:prstGeom>
        </p:spPr>
      </p:pic>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par>
                                <p:cTn id="15" presetID="42" presetClass="entr" presetSubtype="0" fill="hold" nodeType="withEffect">
                                  <p:stCondLst>
                                    <p:cond delay="14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13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par>
                                <p:cTn id="28" presetID="63" presetClass="path" presetSubtype="0" repeatCount="indefinite" autoRev="1" fill="hold" nodeType="withEffect">
                                  <p:stCondLst>
                                    <p:cond delay="1400"/>
                                  </p:stCondLst>
                                  <p:childTnLst>
                                    <p:animMotion origin="layout" path="M 3.54167E-6 -1.85185E-6 L 0.09752 -1.85185E-6 " pathEditMode="relative" rAng="0" ptsTypes="AA">
                                      <p:cBhvr>
                                        <p:cTn id="29" dur="5000" spd="-100000" fill="hold"/>
                                        <p:tgtEl>
                                          <p:spTgt spid="36"/>
                                        </p:tgtEl>
                                        <p:attrNameLst>
                                          <p:attrName>ppt_x</p:attrName>
                                          <p:attrName>ppt_y</p:attrName>
                                        </p:attrNameLst>
                                      </p:cBhvr>
                                      <p:rCtr x="4870" y="0"/>
                                    </p:animMotion>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par>
                                <p:cTn id="33" presetID="63" presetClass="path" presetSubtype="0" repeatCount="indefinite" autoRev="1" fill="hold" nodeType="withEffect">
                                  <p:stCondLst>
                                    <p:cond delay="0"/>
                                  </p:stCondLst>
                                  <p:childTnLst>
                                    <p:animMotion origin="layout" path="M 2.70833E-6 -4.81481E-6 L 0.08984 0.00371 " pathEditMode="relative" rAng="0" ptsTypes="AA">
                                      <p:cBhvr>
                                        <p:cTn id="34"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52213"/>
          <a:stretch>
            <a:fillRect/>
          </a:stretch>
        </p:blipFill>
        <p:spPr>
          <a:xfrm>
            <a:off x="0" y="8444665"/>
            <a:ext cx="16778288" cy="1012122"/>
          </a:xfrm>
          <a:prstGeom prst="rect">
            <a:avLst/>
          </a:prstGeom>
        </p:spPr>
      </p:pic>
      <p:sp>
        <p:nvSpPr>
          <p:cNvPr id="20" name="矩形: 圆角 13">
            <a:extLst>
              <a:ext uri="{FF2B5EF4-FFF2-40B4-BE49-F238E27FC236}">
                <a16:creationId xmlns:a16="http://schemas.microsoft.com/office/drawing/2014/main" id="{5FF62CA1-0A00-0B4D-9222-DBF50764B5E8}"/>
              </a:ext>
            </a:extLst>
          </p:cNvPr>
          <p:cNvSpPr/>
          <p:nvPr/>
        </p:nvSpPr>
        <p:spPr>
          <a:xfrm>
            <a:off x="1066270" y="2326276"/>
            <a:ext cx="8798592" cy="1809884"/>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ea typeface="方正黑体简体" panose="03000509000000000000" pitchFamily="65" charset="-122"/>
              <a:cs typeface="+mn-ea"/>
              <a:sym typeface="+mn-lt"/>
            </a:endParaRPr>
          </a:p>
        </p:txBody>
      </p:sp>
      <p:sp>
        <p:nvSpPr>
          <p:cNvPr id="34" name="矩形: 圆角 16">
            <a:extLst>
              <a:ext uri="{FF2B5EF4-FFF2-40B4-BE49-F238E27FC236}">
                <a16:creationId xmlns:a16="http://schemas.microsoft.com/office/drawing/2014/main" id="{5AAD5094-83C4-4C4F-A785-EC1727F5AAC9}"/>
              </a:ext>
            </a:extLst>
          </p:cNvPr>
          <p:cNvSpPr/>
          <p:nvPr/>
        </p:nvSpPr>
        <p:spPr>
          <a:xfrm>
            <a:off x="1035919" y="4351821"/>
            <a:ext cx="8798595" cy="2178865"/>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ea typeface="方正黑体简体" panose="03000509000000000000" pitchFamily="65" charset="-122"/>
              <a:cs typeface="+mn-ea"/>
              <a:sym typeface="+mn-lt"/>
            </a:endParaRPr>
          </a:p>
        </p:txBody>
      </p:sp>
      <p:grpSp>
        <p:nvGrpSpPr>
          <p:cNvPr id="36" name="组合 22">
            <a:extLst>
              <a:ext uri="{FF2B5EF4-FFF2-40B4-BE49-F238E27FC236}">
                <a16:creationId xmlns:a16="http://schemas.microsoft.com/office/drawing/2014/main" id="{16D13040-6D29-F74D-A8CB-1DF1807F80F1}"/>
              </a:ext>
            </a:extLst>
          </p:cNvPr>
          <p:cNvGrpSpPr/>
          <p:nvPr/>
        </p:nvGrpSpPr>
        <p:grpSpPr>
          <a:xfrm>
            <a:off x="-339845" y="2432739"/>
            <a:ext cx="2127728" cy="1809886"/>
            <a:chOff x="5601542" y="2483063"/>
            <a:chExt cx="1546121" cy="1553496"/>
          </a:xfrm>
        </p:grpSpPr>
        <p:pic>
          <p:nvPicPr>
            <p:cNvPr id="37" name="图片 18">
              <a:extLst>
                <a:ext uri="{FF2B5EF4-FFF2-40B4-BE49-F238E27FC236}">
                  <a16:creationId xmlns:a16="http://schemas.microsoft.com/office/drawing/2014/main" id="{09CC9206-2A74-1947-AE91-106AE62877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601542" y="2483063"/>
              <a:ext cx="1546121" cy="1553496"/>
            </a:xfrm>
            <a:prstGeom prst="rect">
              <a:avLst/>
            </a:prstGeom>
          </p:spPr>
        </p:pic>
        <p:sp>
          <p:nvSpPr>
            <p:cNvPr id="38" name="文本框 20">
              <a:extLst>
                <a:ext uri="{FF2B5EF4-FFF2-40B4-BE49-F238E27FC236}">
                  <a16:creationId xmlns:a16="http://schemas.microsoft.com/office/drawing/2014/main" id="{FF717ED3-978B-9C40-8002-FD016C27C8CF}"/>
                </a:ext>
              </a:extLst>
            </p:cNvPr>
            <p:cNvSpPr txBox="1"/>
            <p:nvPr/>
          </p:nvSpPr>
          <p:spPr>
            <a:xfrm>
              <a:off x="5952586" y="3016371"/>
              <a:ext cx="1103672" cy="559583"/>
            </a:xfrm>
            <a:prstGeom prst="rect">
              <a:avLst/>
            </a:prstGeom>
            <a:noFill/>
          </p:spPr>
          <p:txBody>
            <a:bodyPr wrap="square" rtlCol="0">
              <a:spAutoFit/>
            </a:bodyPr>
            <a:lstStyle/>
            <a:p>
              <a:r>
                <a:rPr lang="en-US" altLang="zh-CN" sz="4404" dirty="0">
                  <a:ea typeface="方正黑体简体" panose="03000509000000000000" pitchFamily="65" charset="-122"/>
                  <a:cs typeface="+mn-ea"/>
                  <a:sym typeface="+mn-lt"/>
                </a:rPr>
                <a:t>02</a:t>
              </a:r>
              <a:endParaRPr lang="zh-CN" altLang="en-US" sz="4404" dirty="0">
                <a:ea typeface="方正黑体简体" panose="03000509000000000000" pitchFamily="65" charset="-122"/>
                <a:cs typeface="+mn-ea"/>
                <a:sym typeface="+mn-lt"/>
              </a:endParaRPr>
            </a:p>
          </p:txBody>
        </p:sp>
      </p:grpSp>
      <p:grpSp>
        <p:nvGrpSpPr>
          <p:cNvPr id="39" name="组合 23">
            <a:extLst>
              <a:ext uri="{FF2B5EF4-FFF2-40B4-BE49-F238E27FC236}">
                <a16:creationId xmlns:a16="http://schemas.microsoft.com/office/drawing/2014/main" id="{CE248815-8A67-294D-AFFA-77764A0FDE8D}"/>
              </a:ext>
            </a:extLst>
          </p:cNvPr>
          <p:cNvGrpSpPr/>
          <p:nvPr/>
        </p:nvGrpSpPr>
        <p:grpSpPr>
          <a:xfrm>
            <a:off x="-370193" y="4275528"/>
            <a:ext cx="2127728" cy="1809886"/>
            <a:chOff x="5574453" y="4217428"/>
            <a:chExt cx="1546121" cy="1553496"/>
          </a:xfrm>
        </p:grpSpPr>
        <p:pic>
          <p:nvPicPr>
            <p:cNvPr id="40" name="图片 19">
              <a:extLst>
                <a:ext uri="{FF2B5EF4-FFF2-40B4-BE49-F238E27FC236}">
                  <a16:creationId xmlns:a16="http://schemas.microsoft.com/office/drawing/2014/main" id="{BB2D41FC-91BD-9642-BA89-F5945ECED5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574453" y="4217428"/>
              <a:ext cx="1546121" cy="1553496"/>
            </a:xfrm>
            <a:prstGeom prst="rect">
              <a:avLst/>
            </a:prstGeom>
          </p:spPr>
        </p:pic>
        <p:sp>
          <p:nvSpPr>
            <p:cNvPr id="41" name="文本框 21">
              <a:extLst>
                <a:ext uri="{FF2B5EF4-FFF2-40B4-BE49-F238E27FC236}">
                  <a16:creationId xmlns:a16="http://schemas.microsoft.com/office/drawing/2014/main" id="{39A8BB9E-1D53-E04F-9F47-9116A8B0E0A6}"/>
                </a:ext>
              </a:extLst>
            </p:cNvPr>
            <p:cNvSpPr txBox="1"/>
            <p:nvPr/>
          </p:nvSpPr>
          <p:spPr>
            <a:xfrm>
              <a:off x="5893742" y="4799418"/>
              <a:ext cx="1103672" cy="559583"/>
            </a:xfrm>
            <a:prstGeom prst="rect">
              <a:avLst/>
            </a:prstGeom>
            <a:noFill/>
          </p:spPr>
          <p:txBody>
            <a:bodyPr wrap="square" rtlCol="0">
              <a:spAutoFit/>
            </a:bodyPr>
            <a:lstStyle/>
            <a:p>
              <a:r>
                <a:rPr lang="en-US" altLang="zh-CN" sz="4404" dirty="0">
                  <a:ea typeface="方正黑体简体" panose="03000509000000000000" pitchFamily="65" charset="-122"/>
                  <a:cs typeface="+mn-ea"/>
                  <a:sym typeface="+mn-lt"/>
                </a:rPr>
                <a:t>03</a:t>
              </a:r>
              <a:endParaRPr lang="zh-CN" altLang="en-US" sz="4404" dirty="0">
                <a:ea typeface="方正黑体简体" panose="03000509000000000000" pitchFamily="65" charset="-122"/>
                <a:cs typeface="+mn-ea"/>
                <a:sym typeface="+mn-lt"/>
              </a:endParaRPr>
            </a:p>
          </p:txBody>
        </p:sp>
      </p:grpSp>
      <p:sp>
        <p:nvSpPr>
          <p:cNvPr id="49" name="矩形: 圆角 13">
            <a:extLst>
              <a:ext uri="{FF2B5EF4-FFF2-40B4-BE49-F238E27FC236}">
                <a16:creationId xmlns:a16="http://schemas.microsoft.com/office/drawing/2014/main" id="{CE82F964-0A66-344B-8990-4A5090233BBF}"/>
              </a:ext>
            </a:extLst>
          </p:cNvPr>
          <p:cNvSpPr/>
          <p:nvPr/>
        </p:nvSpPr>
        <p:spPr>
          <a:xfrm>
            <a:off x="1047367" y="367655"/>
            <a:ext cx="8795556" cy="1809884"/>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ea typeface="方正黑体简体" panose="03000509000000000000" pitchFamily="65" charset="-122"/>
              <a:cs typeface="+mn-ea"/>
              <a:sym typeface="+mn-lt"/>
            </a:endParaRPr>
          </a:p>
        </p:txBody>
      </p:sp>
      <p:grpSp>
        <p:nvGrpSpPr>
          <p:cNvPr id="51" name="组合 22">
            <a:extLst>
              <a:ext uri="{FF2B5EF4-FFF2-40B4-BE49-F238E27FC236}">
                <a16:creationId xmlns:a16="http://schemas.microsoft.com/office/drawing/2014/main" id="{CB2F5564-1427-6B47-AC4F-4D642A4E200C}"/>
              </a:ext>
            </a:extLst>
          </p:cNvPr>
          <p:cNvGrpSpPr/>
          <p:nvPr/>
        </p:nvGrpSpPr>
        <p:grpSpPr>
          <a:xfrm>
            <a:off x="-361786" y="390288"/>
            <a:ext cx="2127728" cy="1809886"/>
            <a:chOff x="5601542" y="2483063"/>
            <a:chExt cx="1546121" cy="1553496"/>
          </a:xfrm>
        </p:grpSpPr>
        <p:pic>
          <p:nvPicPr>
            <p:cNvPr id="52" name="图片 18">
              <a:extLst>
                <a:ext uri="{FF2B5EF4-FFF2-40B4-BE49-F238E27FC236}">
                  <a16:creationId xmlns:a16="http://schemas.microsoft.com/office/drawing/2014/main" id="{FE289414-6EF4-6046-A171-BC173F73C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601542" y="2483063"/>
              <a:ext cx="1546121" cy="1553496"/>
            </a:xfrm>
            <a:prstGeom prst="rect">
              <a:avLst/>
            </a:prstGeom>
          </p:spPr>
        </p:pic>
        <p:sp>
          <p:nvSpPr>
            <p:cNvPr id="53" name="文本框 20">
              <a:extLst>
                <a:ext uri="{FF2B5EF4-FFF2-40B4-BE49-F238E27FC236}">
                  <a16:creationId xmlns:a16="http://schemas.microsoft.com/office/drawing/2014/main" id="{5DB254CB-EDED-C74E-9894-F5EF3C16696D}"/>
                </a:ext>
              </a:extLst>
            </p:cNvPr>
            <p:cNvSpPr txBox="1"/>
            <p:nvPr/>
          </p:nvSpPr>
          <p:spPr>
            <a:xfrm>
              <a:off x="5952586" y="3016371"/>
              <a:ext cx="1103672" cy="559583"/>
            </a:xfrm>
            <a:prstGeom prst="rect">
              <a:avLst/>
            </a:prstGeom>
            <a:noFill/>
          </p:spPr>
          <p:txBody>
            <a:bodyPr wrap="square" rtlCol="0">
              <a:spAutoFit/>
            </a:bodyPr>
            <a:lstStyle/>
            <a:p>
              <a:r>
                <a:rPr lang="en-US" altLang="zh-CN" sz="4404" dirty="0">
                  <a:ea typeface="方正黑体简体" panose="03000509000000000000" pitchFamily="65" charset="-122"/>
                  <a:cs typeface="+mn-ea"/>
                  <a:sym typeface="+mn-lt"/>
                </a:rPr>
                <a:t>01</a:t>
              </a:r>
              <a:endParaRPr lang="zh-CN" altLang="en-US" sz="4404" dirty="0">
                <a:ea typeface="方正黑体简体" panose="03000509000000000000" pitchFamily="65" charset="-122"/>
                <a:cs typeface="+mn-ea"/>
                <a:sym typeface="+mn-lt"/>
              </a:endParaRPr>
            </a:p>
          </p:txBody>
        </p:sp>
      </p:grpSp>
      <p:sp>
        <p:nvSpPr>
          <p:cNvPr id="2" name="TextBox 1">
            <a:extLst>
              <a:ext uri="{FF2B5EF4-FFF2-40B4-BE49-F238E27FC236}">
                <a16:creationId xmlns:a16="http://schemas.microsoft.com/office/drawing/2014/main" id="{0E6ADA3D-3233-DB44-BE91-C075B3349D90}"/>
              </a:ext>
            </a:extLst>
          </p:cNvPr>
          <p:cNvSpPr txBox="1"/>
          <p:nvPr/>
        </p:nvSpPr>
        <p:spPr>
          <a:xfrm>
            <a:off x="1673733" y="255371"/>
            <a:ext cx="6048672" cy="1871090"/>
          </a:xfrm>
          <a:prstGeom prst="rect">
            <a:avLst/>
          </a:prstGeom>
          <a:noFill/>
        </p:spPr>
        <p:txBody>
          <a:bodyPr wrap="square" rtlCol="0">
            <a:spAutoFit/>
          </a:bodyPr>
          <a:lstStyle/>
          <a:p>
            <a:pPr algn="ctr"/>
            <a:r>
              <a:rPr lang="en-VN" sz="3853" b="1" dirty="0">
                <a:latin typeface="Times New Roman" panose="02020603050405020304" pitchFamily="18" charset="0"/>
                <a:cs typeface="Times New Roman" panose="02020603050405020304" pitchFamily="18" charset="0"/>
              </a:rPr>
              <a:t>Đặc điểm riêng </a:t>
            </a:r>
            <a:r>
              <a:rPr lang="en-VN" sz="3853" dirty="0">
                <a:latin typeface="Times New Roman" panose="02020603050405020304" pitchFamily="18" charset="0"/>
                <a:cs typeface="Times New Roman" panose="02020603050405020304" pitchFamily="18" charset="0"/>
              </a:rPr>
              <a:t>của thơ về </a:t>
            </a:r>
            <a:r>
              <a:rPr lang="en-VN" sz="3853" b="1" dirty="0">
                <a:latin typeface="Times New Roman" panose="02020603050405020304" pitchFamily="18" charset="0"/>
                <a:cs typeface="Times New Roman" panose="02020603050405020304" pitchFamily="18" charset="0"/>
              </a:rPr>
              <a:t>số tiếng trong mỗi dòng</a:t>
            </a:r>
            <a:r>
              <a:rPr lang="en-VN" sz="3853" dirty="0">
                <a:latin typeface="Times New Roman" panose="02020603050405020304" pitchFamily="18" charset="0"/>
                <a:cs typeface="Times New Roman" panose="02020603050405020304" pitchFamily="18" charset="0"/>
              </a:rPr>
              <a:t>, </a:t>
            </a:r>
            <a:r>
              <a:rPr lang="en-VN" sz="3853" b="1" dirty="0">
                <a:latin typeface="Times New Roman" panose="02020603050405020304" pitchFamily="18" charset="0"/>
                <a:cs typeface="Times New Roman" panose="02020603050405020304" pitchFamily="18" charset="0"/>
              </a:rPr>
              <a:t>số dòng trong mỗi bài</a:t>
            </a:r>
          </a:p>
        </p:txBody>
      </p:sp>
      <p:sp>
        <p:nvSpPr>
          <p:cNvPr id="55" name="TextBox 54">
            <a:extLst>
              <a:ext uri="{FF2B5EF4-FFF2-40B4-BE49-F238E27FC236}">
                <a16:creationId xmlns:a16="http://schemas.microsoft.com/office/drawing/2014/main" id="{047A1483-F3D1-8C41-BDB8-1FC38C9C773F}"/>
              </a:ext>
            </a:extLst>
          </p:cNvPr>
          <p:cNvSpPr txBox="1"/>
          <p:nvPr/>
        </p:nvSpPr>
        <p:spPr>
          <a:xfrm>
            <a:off x="1367918" y="2453830"/>
            <a:ext cx="8495444" cy="1278170"/>
          </a:xfrm>
          <a:prstGeom prst="rect">
            <a:avLst/>
          </a:prstGeom>
          <a:noFill/>
        </p:spPr>
        <p:txBody>
          <a:bodyPr wrap="square" rtlCol="0">
            <a:spAutoFit/>
          </a:bodyPr>
          <a:lstStyle/>
          <a:p>
            <a:pPr algn="ctr"/>
            <a:r>
              <a:rPr lang="en-VN" sz="3853" b="1" dirty="0">
                <a:latin typeface="Times New Roman" panose="02020603050405020304" pitchFamily="18" charset="0"/>
                <a:cs typeface="Times New Roman" panose="02020603050405020304" pitchFamily="18" charset="0"/>
              </a:rPr>
              <a:t>Ngôn ngữ thơ: </a:t>
            </a:r>
            <a:r>
              <a:rPr lang="en-VN" sz="3853" dirty="0">
                <a:latin typeface="Times New Roman" panose="02020603050405020304" pitchFamily="18" charset="0"/>
                <a:cs typeface="Times New Roman" panose="02020603050405020304" pitchFamily="18" charset="0"/>
              </a:rPr>
              <a:t>cô đọng, giàu nhạc điệu và hình ảnh</a:t>
            </a:r>
          </a:p>
        </p:txBody>
      </p:sp>
      <p:sp>
        <p:nvSpPr>
          <p:cNvPr id="56" name="TextBox 55">
            <a:extLst>
              <a:ext uri="{FF2B5EF4-FFF2-40B4-BE49-F238E27FC236}">
                <a16:creationId xmlns:a16="http://schemas.microsoft.com/office/drawing/2014/main" id="{E228B044-E4DD-BE44-8B31-8F17AD7A547F}"/>
              </a:ext>
            </a:extLst>
          </p:cNvPr>
          <p:cNvSpPr txBox="1"/>
          <p:nvPr/>
        </p:nvSpPr>
        <p:spPr>
          <a:xfrm>
            <a:off x="1265112" y="4275415"/>
            <a:ext cx="8531393" cy="2369880"/>
          </a:xfrm>
          <a:prstGeom prst="rect">
            <a:avLst/>
          </a:prstGeom>
          <a:noFill/>
        </p:spPr>
        <p:txBody>
          <a:bodyPr wrap="square" rtlCol="0">
            <a:spAutoFit/>
          </a:bodyPr>
          <a:lstStyle/>
          <a:p>
            <a:pPr algn="ctr"/>
            <a:r>
              <a:rPr lang="en-VN" sz="3700" b="1" dirty="0">
                <a:solidFill>
                  <a:srgbClr val="FF0000"/>
                </a:solidFill>
                <a:latin typeface="Times New Roman" panose="02020603050405020304" pitchFamily="18" charset="0"/>
                <a:cs typeface="Times New Roman" panose="02020603050405020304" pitchFamily="18" charset="0"/>
              </a:rPr>
              <a:t>Nội dung của thơ là</a:t>
            </a:r>
            <a:r>
              <a:rPr lang="en-VN" sz="3700" dirty="0">
                <a:solidFill>
                  <a:srgbClr val="FF0000"/>
                </a:solidFill>
                <a:latin typeface="Times New Roman" panose="02020603050405020304" pitchFamily="18" charset="0"/>
                <a:cs typeface="Times New Roman" panose="02020603050405020304" pitchFamily="18" charset="0"/>
              </a:rPr>
              <a:t> tình cảm, cảm xúc của nhà thơ trước cuộc sống. </a:t>
            </a:r>
          </a:p>
          <a:p>
            <a:pPr algn="ctr"/>
            <a:r>
              <a:rPr lang="en-VN" sz="3700" b="1" dirty="0">
                <a:solidFill>
                  <a:srgbClr val="FF0000"/>
                </a:solidFill>
                <a:latin typeface="Times New Roman" panose="02020603050405020304" pitchFamily="18" charset="0"/>
                <a:cs typeface="Times New Roman" panose="02020603050405020304" pitchFamily="18" charset="0"/>
              </a:rPr>
              <a:t>Thơ có thể có yếu tố tự sự  (kể lại một sự việc) và miêu tả (tái hiện một đặc điểm)</a:t>
            </a:r>
          </a:p>
        </p:txBody>
      </p:sp>
      <p:sp>
        <p:nvSpPr>
          <p:cNvPr id="4" name="TextBox 3">
            <a:extLst>
              <a:ext uri="{FF2B5EF4-FFF2-40B4-BE49-F238E27FC236}">
                <a16:creationId xmlns:a16="http://schemas.microsoft.com/office/drawing/2014/main" id="{6D6BDFEB-FA61-8FC7-A6E6-B0D13344D828}"/>
              </a:ext>
            </a:extLst>
          </p:cNvPr>
          <p:cNvSpPr txBox="1"/>
          <p:nvPr/>
        </p:nvSpPr>
        <p:spPr>
          <a:xfrm>
            <a:off x="9966782" y="367542"/>
            <a:ext cx="6925965" cy="7848302"/>
          </a:xfrm>
          <a:prstGeom prst="rect">
            <a:avLst/>
          </a:prstGeom>
          <a:noFill/>
        </p:spPr>
        <p:txBody>
          <a:bodyPr wrap="square">
            <a:spAutoFit/>
          </a:bodyPr>
          <a:lstStyle/>
          <a:p>
            <a:r>
              <a:rPr lang="vi-VN" sz="3600" b="1" i="1" dirty="0">
                <a:latin typeface="Times New Roman" panose="02020603050405020304" pitchFamily="18" charset="0"/>
                <a:cs typeface="Times New Roman" panose="02020603050405020304" pitchFamily="18" charset="0"/>
              </a:rPr>
              <a:t>Chuyện cổ tích về loài người</a:t>
            </a:r>
            <a:endParaRPr lang="vi-VN" sz="3600" b="1" i="1" dirty="0">
              <a:effectLst/>
              <a:latin typeface="Times New Roman" panose="02020603050405020304" pitchFamily="18" charset="0"/>
              <a:cs typeface="Times New Roman" panose="02020603050405020304" pitchFamily="18" charset="0"/>
            </a:endParaRPr>
          </a:p>
          <a:p>
            <a:pPr marL="993775"/>
            <a:endParaRPr lang="vi-VN" sz="3600" b="0" i="1" dirty="0">
              <a:effectLst/>
              <a:latin typeface="Times New Roman" panose="02020603050405020304" pitchFamily="18" charset="0"/>
              <a:cs typeface="Times New Roman" panose="02020603050405020304" pitchFamily="18" charset="0"/>
            </a:endParaRPr>
          </a:p>
          <a:p>
            <a:pPr marL="993775"/>
            <a:r>
              <a:rPr lang="vi-VN" sz="3600" b="0" i="1" dirty="0">
                <a:effectLst/>
                <a:latin typeface="Times New Roman" panose="02020603050405020304" pitchFamily="18" charset="0"/>
                <a:cs typeface="Times New Roman" panose="02020603050405020304" pitchFamily="18" charset="0"/>
              </a:rPr>
              <a:t>Biết trẻ con khao khát</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Chuyện ngày xưa, ngày sau</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Không hiểu là từ đâu</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Mà bà về ở đó</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Kể cho bao chuyện cổ</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Chuyện con cóc, nàng tiên</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Chuyện cô Tấm ở hiền</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Thằng Lý Thông ở ác…</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Mái tóc bà thì bạc</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Con mắt bà thì vui</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Bà kể đến suốt đời</a:t>
            </a:r>
            <a:br>
              <a:rPr lang="vi-VN" sz="3600" dirty="0">
                <a:latin typeface="Times New Roman" panose="02020603050405020304" pitchFamily="18" charset="0"/>
                <a:cs typeface="Times New Roman" panose="02020603050405020304" pitchFamily="18" charset="0"/>
              </a:rPr>
            </a:br>
            <a:r>
              <a:rPr lang="vi-VN" sz="3600" b="0" i="1" dirty="0">
                <a:effectLst/>
                <a:latin typeface="Times New Roman" panose="02020603050405020304" pitchFamily="18" charset="0"/>
                <a:cs typeface="Times New Roman" panose="02020603050405020304" pitchFamily="18" charset="0"/>
              </a:rPr>
              <a:t>Cũng không sao hết chuyện</a:t>
            </a:r>
            <a:endParaRPr lang="en-VN" sz="3600" dirty="0">
              <a:latin typeface="Times New Roman" panose="02020603050405020304" pitchFamily="18" charset="0"/>
              <a:cs typeface="Times New Roman" panose="02020603050405020304" pitchFamily="18" charset="0"/>
            </a:endParaRPr>
          </a:p>
        </p:txBody>
      </p:sp>
      <p:sp>
        <p:nvSpPr>
          <p:cNvPr id="17" name="矩形: 圆角 16">
            <a:extLst>
              <a:ext uri="{FF2B5EF4-FFF2-40B4-BE49-F238E27FC236}">
                <a16:creationId xmlns:a16="http://schemas.microsoft.com/office/drawing/2014/main" id="{C1E5FE2A-AAB5-1EF9-F117-4D8893548AF4}"/>
              </a:ext>
            </a:extLst>
          </p:cNvPr>
          <p:cNvSpPr/>
          <p:nvPr/>
        </p:nvSpPr>
        <p:spPr>
          <a:xfrm>
            <a:off x="983417" y="6968811"/>
            <a:ext cx="8798595" cy="2178865"/>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ea typeface="方正黑体简体" panose="03000509000000000000" pitchFamily="65" charset="-122"/>
              <a:cs typeface="+mn-ea"/>
              <a:sym typeface="+mn-lt"/>
            </a:endParaRPr>
          </a:p>
        </p:txBody>
      </p:sp>
      <p:grpSp>
        <p:nvGrpSpPr>
          <p:cNvPr id="18" name="组合 23">
            <a:extLst>
              <a:ext uri="{FF2B5EF4-FFF2-40B4-BE49-F238E27FC236}">
                <a16:creationId xmlns:a16="http://schemas.microsoft.com/office/drawing/2014/main" id="{031B68F7-C3EA-7F26-268C-902B11C9F4F5}"/>
              </a:ext>
            </a:extLst>
          </p:cNvPr>
          <p:cNvGrpSpPr/>
          <p:nvPr/>
        </p:nvGrpSpPr>
        <p:grpSpPr>
          <a:xfrm>
            <a:off x="-422695" y="6892518"/>
            <a:ext cx="2127728" cy="1809886"/>
            <a:chOff x="5574453" y="4217428"/>
            <a:chExt cx="1546121" cy="1553496"/>
          </a:xfrm>
        </p:grpSpPr>
        <p:pic>
          <p:nvPicPr>
            <p:cNvPr id="19" name="图片 19">
              <a:extLst>
                <a:ext uri="{FF2B5EF4-FFF2-40B4-BE49-F238E27FC236}">
                  <a16:creationId xmlns:a16="http://schemas.microsoft.com/office/drawing/2014/main" id="{F7200EDB-ECB9-7504-140F-771E93250C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21" t="23265" b="28528"/>
            <a:stretch>
              <a:fillRect/>
            </a:stretch>
          </p:blipFill>
          <p:spPr>
            <a:xfrm>
              <a:off x="5574453" y="4217428"/>
              <a:ext cx="1546121" cy="1553496"/>
            </a:xfrm>
            <a:prstGeom prst="rect">
              <a:avLst/>
            </a:prstGeom>
          </p:spPr>
        </p:pic>
        <p:sp>
          <p:nvSpPr>
            <p:cNvPr id="21" name="文本框 21">
              <a:extLst>
                <a:ext uri="{FF2B5EF4-FFF2-40B4-BE49-F238E27FC236}">
                  <a16:creationId xmlns:a16="http://schemas.microsoft.com/office/drawing/2014/main" id="{990FAD5A-3FA0-6A15-1A5B-B527D1261633}"/>
                </a:ext>
              </a:extLst>
            </p:cNvPr>
            <p:cNvSpPr txBox="1"/>
            <p:nvPr/>
          </p:nvSpPr>
          <p:spPr>
            <a:xfrm>
              <a:off x="5893742" y="4799418"/>
              <a:ext cx="1103672" cy="559583"/>
            </a:xfrm>
            <a:prstGeom prst="rect">
              <a:avLst/>
            </a:prstGeom>
            <a:noFill/>
          </p:spPr>
          <p:txBody>
            <a:bodyPr wrap="square" rtlCol="0">
              <a:spAutoFit/>
            </a:bodyPr>
            <a:lstStyle/>
            <a:p>
              <a:r>
                <a:rPr lang="en-US" altLang="zh-CN" sz="4404" dirty="0">
                  <a:ea typeface="方正黑体简体" panose="03000509000000000000" pitchFamily="65" charset="-122"/>
                  <a:cs typeface="+mn-ea"/>
                  <a:sym typeface="+mn-lt"/>
                </a:rPr>
                <a:t>03</a:t>
              </a:r>
              <a:endParaRPr lang="zh-CN" altLang="en-US" sz="4404" dirty="0">
                <a:ea typeface="方正黑体简体" panose="03000509000000000000" pitchFamily="65" charset="-122"/>
                <a:cs typeface="+mn-ea"/>
                <a:sym typeface="+mn-lt"/>
              </a:endParaRPr>
            </a:p>
          </p:txBody>
        </p:sp>
      </p:grpSp>
      <p:sp>
        <p:nvSpPr>
          <p:cNvPr id="22" name="TextBox 21">
            <a:extLst>
              <a:ext uri="{FF2B5EF4-FFF2-40B4-BE49-F238E27FC236}">
                <a16:creationId xmlns:a16="http://schemas.microsoft.com/office/drawing/2014/main" id="{A6F77080-BDC1-E9BF-5444-3DC6881E6722}"/>
              </a:ext>
            </a:extLst>
          </p:cNvPr>
          <p:cNvSpPr txBox="1"/>
          <p:nvPr/>
        </p:nvSpPr>
        <p:spPr>
          <a:xfrm>
            <a:off x="1212610" y="6892405"/>
            <a:ext cx="8531393" cy="2369880"/>
          </a:xfrm>
          <a:prstGeom prst="rect">
            <a:avLst/>
          </a:prstGeom>
          <a:noFill/>
        </p:spPr>
        <p:txBody>
          <a:bodyPr wrap="square" rtlCol="0">
            <a:spAutoFit/>
          </a:bodyPr>
          <a:lstStyle/>
          <a:p>
            <a:pPr algn="ctr"/>
            <a:r>
              <a:rPr lang="en-US" sz="3700" b="1" dirty="0">
                <a:latin typeface="Times New Roman" panose="02020603050405020304" pitchFamily="18" charset="0"/>
                <a:cs typeface="Times New Roman" panose="02020603050405020304" pitchFamily="18" charset="0"/>
              </a:rPr>
              <a:t>G</a:t>
            </a:r>
            <a:r>
              <a:rPr lang="en-VN" sz="3700" b="1" dirty="0">
                <a:latin typeface="Times New Roman" panose="02020603050405020304" pitchFamily="18" charset="0"/>
                <a:cs typeface="Times New Roman" panose="02020603050405020304" pitchFamily="18" charset="0"/>
              </a:rPr>
              <a:t>ieo vần: Là cách lặp lại phần vần ở các dòng thơ </a:t>
            </a:r>
          </a:p>
          <a:p>
            <a:pPr algn="ctr"/>
            <a:r>
              <a:rPr lang="en-VN" sz="3700" b="1" dirty="0">
                <a:latin typeface="Times New Roman" panose="02020603050405020304" pitchFamily="18" charset="0"/>
                <a:cs typeface="Times New Roman" panose="02020603050405020304" pitchFamily="18" charset="0"/>
              </a:rPr>
              <a:t>Ngắt nhịp: Là cách ngắt nghỉ ở mỗi câu thơ tạo nhạc điệu.</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362">
                                          <p:stCondLst>
                                            <p:cond delay="0"/>
                                          </p:stCondLst>
                                        </p:cTn>
                                        <p:tgtEl>
                                          <p:spTgt spid="36"/>
                                        </p:tgtEl>
                                      </p:cBhvr>
                                    </p:animEffect>
                                    <p:anim calcmode="lin" valueType="num">
                                      <p:cBhvr>
                                        <p:cTn id="8" dur="1139"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6"/>
                                        </p:tgtEl>
                                        <p:attrNameLst>
                                          <p:attrName>ppt_y</p:attrName>
                                        </p:attrNameLst>
                                      </p:cBhvr>
                                      <p:tavLst>
                                        <p:tav tm="0" fmla="#ppt_y-sin(pi*$)/81">
                                          <p:val>
                                            <p:fltVal val="0"/>
                                          </p:val>
                                        </p:tav>
                                        <p:tav tm="100000">
                                          <p:val>
                                            <p:fltVal val="1"/>
                                          </p:val>
                                        </p:tav>
                                      </p:tavLst>
                                    </p:anim>
                                    <p:animScale>
                                      <p:cBhvr>
                                        <p:cTn id="13" dur="16">
                                          <p:stCondLst>
                                            <p:cond delay="406"/>
                                          </p:stCondLst>
                                        </p:cTn>
                                        <p:tgtEl>
                                          <p:spTgt spid="36"/>
                                        </p:tgtEl>
                                      </p:cBhvr>
                                      <p:to x="100000" y="60000"/>
                                    </p:animScale>
                                    <p:animScale>
                                      <p:cBhvr>
                                        <p:cTn id="14" dur="104" decel="50000">
                                          <p:stCondLst>
                                            <p:cond delay="423"/>
                                          </p:stCondLst>
                                        </p:cTn>
                                        <p:tgtEl>
                                          <p:spTgt spid="36"/>
                                        </p:tgtEl>
                                      </p:cBhvr>
                                      <p:to x="100000" y="100000"/>
                                    </p:animScale>
                                    <p:animScale>
                                      <p:cBhvr>
                                        <p:cTn id="15" dur="16">
                                          <p:stCondLst>
                                            <p:cond delay="820"/>
                                          </p:stCondLst>
                                        </p:cTn>
                                        <p:tgtEl>
                                          <p:spTgt spid="36"/>
                                        </p:tgtEl>
                                      </p:cBhvr>
                                      <p:to x="100000" y="80000"/>
                                    </p:animScale>
                                    <p:animScale>
                                      <p:cBhvr>
                                        <p:cTn id="16" dur="104" decel="50000">
                                          <p:stCondLst>
                                            <p:cond delay="836"/>
                                          </p:stCondLst>
                                        </p:cTn>
                                        <p:tgtEl>
                                          <p:spTgt spid="36"/>
                                        </p:tgtEl>
                                      </p:cBhvr>
                                      <p:to x="100000" y="100000"/>
                                    </p:animScale>
                                    <p:animScale>
                                      <p:cBhvr>
                                        <p:cTn id="17" dur="16">
                                          <p:stCondLst>
                                            <p:cond delay="1026"/>
                                          </p:stCondLst>
                                        </p:cTn>
                                        <p:tgtEl>
                                          <p:spTgt spid="36"/>
                                        </p:tgtEl>
                                      </p:cBhvr>
                                      <p:to x="100000" y="90000"/>
                                    </p:animScale>
                                    <p:animScale>
                                      <p:cBhvr>
                                        <p:cTn id="18" dur="104" decel="50000">
                                          <p:stCondLst>
                                            <p:cond delay="1042"/>
                                          </p:stCondLst>
                                        </p:cTn>
                                        <p:tgtEl>
                                          <p:spTgt spid="36"/>
                                        </p:tgtEl>
                                      </p:cBhvr>
                                      <p:to x="100000" y="100000"/>
                                    </p:animScale>
                                    <p:animScale>
                                      <p:cBhvr>
                                        <p:cTn id="19" dur="16">
                                          <p:stCondLst>
                                            <p:cond delay="1130"/>
                                          </p:stCondLst>
                                        </p:cTn>
                                        <p:tgtEl>
                                          <p:spTgt spid="36"/>
                                        </p:tgtEl>
                                      </p:cBhvr>
                                      <p:to x="100000" y="95000"/>
                                    </p:animScale>
                                    <p:animScale>
                                      <p:cBhvr>
                                        <p:cTn id="20" dur="104" decel="50000">
                                          <p:stCondLst>
                                            <p:cond delay="1146"/>
                                          </p:stCondLst>
                                        </p:cTn>
                                        <p:tgtEl>
                                          <p:spTgt spid="3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362">
                                          <p:stCondLst>
                                            <p:cond delay="0"/>
                                          </p:stCondLst>
                                        </p:cTn>
                                        <p:tgtEl>
                                          <p:spTgt spid="39"/>
                                        </p:tgtEl>
                                      </p:cBhvr>
                                    </p:animEffect>
                                    <p:anim calcmode="lin" valueType="num">
                                      <p:cBhvr>
                                        <p:cTn id="24" dur="1139"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39"/>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39"/>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39"/>
                                        </p:tgtEl>
                                        <p:attrNameLst>
                                          <p:attrName>ppt_y</p:attrName>
                                        </p:attrNameLst>
                                      </p:cBhvr>
                                      <p:tavLst>
                                        <p:tav tm="0" fmla="#ppt_y-sin(pi*$)/81">
                                          <p:val>
                                            <p:fltVal val="0"/>
                                          </p:val>
                                        </p:tav>
                                        <p:tav tm="100000">
                                          <p:val>
                                            <p:fltVal val="1"/>
                                          </p:val>
                                        </p:tav>
                                      </p:tavLst>
                                    </p:anim>
                                    <p:animScale>
                                      <p:cBhvr>
                                        <p:cTn id="29" dur="16">
                                          <p:stCondLst>
                                            <p:cond delay="406"/>
                                          </p:stCondLst>
                                        </p:cTn>
                                        <p:tgtEl>
                                          <p:spTgt spid="39"/>
                                        </p:tgtEl>
                                      </p:cBhvr>
                                      <p:to x="100000" y="60000"/>
                                    </p:animScale>
                                    <p:animScale>
                                      <p:cBhvr>
                                        <p:cTn id="30" dur="104" decel="50000">
                                          <p:stCondLst>
                                            <p:cond delay="423"/>
                                          </p:stCondLst>
                                        </p:cTn>
                                        <p:tgtEl>
                                          <p:spTgt spid="39"/>
                                        </p:tgtEl>
                                      </p:cBhvr>
                                      <p:to x="100000" y="100000"/>
                                    </p:animScale>
                                    <p:animScale>
                                      <p:cBhvr>
                                        <p:cTn id="31" dur="16">
                                          <p:stCondLst>
                                            <p:cond delay="820"/>
                                          </p:stCondLst>
                                        </p:cTn>
                                        <p:tgtEl>
                                          <p:spTgt spid="39"/>
                                        </p:tgtEl>
                                      </p:cBhvr>
                                      <p:to x="100000" y="80000"/>
                                    </p:animScale>
                                    <p:animScale>
                                      <p:cBhvr>
                                        <p:cTn id="32" dur="104" decel="50000">
                                          <p:stCondLst>
                                            <p:cond delay="836"/>
                                          </p:stCondLst>
                                        </p:cTn>
                                        <p:tgtEl>
                                          <p:spTgt spid="39"/>
                                        </p:tgtEl>
                                      </p:cBhvr>
                                      <p:to x="100000" y="100000"/>
                                    </p:animScale>
                                    <p:animScale>
                                      <p:cBhvr>
                                        <p:cTn id="33" dur="16">
                                          <p:stCondLst>
                                            <p:cond delay="1026"/>
                                          </p:stCondLst>
                                        </p:cTn>
                                        <p:tgtEl>
                                          <p:spTgt spid="39"/>
                                        </p:tgtEl>
                                      </p:cBhvr>
                                      <p:to x="100000" y="90000"/>
                                    </p:animScale>
                                    <p:animScale>
                                      <p:cBhvr>
                                        <p:cTn id="34" dur="104" decel="50000">
                                          <p:stCondLst>
                                            <p:cond delay="1042"/>
                                          </p:stCondLst>
                                        </p:cTn>
                                        <p:tgtEl>
                                          <p:spTgt spid="39"/>
                                        </p:tgtEl>
                                      </p:cBhvr>
                                      <p:to x="100000" y="100000"/>
                                    </p:animScale>
                                    <p:animScale>
                                      <p:cBhvr>
                                        <p:cTn id="35" dur="16">
                                          <p:stCondLst>
                                            <p:cond delay="1130"/>
                                          </p:stCondLst>
                                        </p:cTn>
                                        <p:tgtEl>
                                          <p:spTgt spid="39"/>
                                        </p:tgtEl>
                                      </p:cBhvr>
                                      <p:to x="100000" y="95000"/>
                                    </p:animScale>
                                    <p:animScale>
                                      <p:cBhvr>
                                        <p:cTn id="36" dur="104" decel="50000">
                                          <p:stCondLst>
                                            <p:cond delay="1146"/>
                                          </p:stCondLst>
                                        </p:cTn>
                                        <p:tgtEl>
                                          <p:spTgt spid="3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362">
                                          <p:stCondLst>
                                            <p:cond delay="0"/>
                                          </p:stCondLst>
                                        </p:cTn>
                                        <p:tgtEl>
                                          <p:spTgt spid="51"/>
                                        </p:tgtEl>
                                      </p:cBhvr>
                                    </p:animEffect>
                                    <p:anim calcmode="lin" valueType="num">
                                      <p:cBhvr>
                                        <p:cTn id="40" dur="1139"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51"/>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51"/>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51"/>
                                        </p:tgtEl>
                                        <p:attrNameLst>
                                          <p:attrName>ppt_y</p:attrName>
                                        </p:attrNameLst>
                                      </p:cBhvr>
                                      <p:tavLst>
                                        <p:tav tm="0" fmla="#ppt_y-sin(pi*$)/81">
                                          <p:val>
                                            <p:fltVal val="0"/>
                                          </p:val>
                                        </p:tav>
                                        <p:tav tm="100000">
                                          <p:val>
                                            <p:fltVal val="1"/>
                                          </p:val>
                                        </p:tav>
                                      </p:tavLst>
                                    </p:anim>
                                    <p:animScale>
                                      <p:cBhvr>
                                        <p:cTn id="45" dur="16">
                                          <p:stCondLst>
                                            <p:cond delay="406"/>
                                          </p:stCondLst>
                                        </p:cTn>
                                        <p:tgtEl>
                                          <p:spTgt spid="51"/>
                                        </p:tgtEl>
                                      </p:cBhvr>
                                      <p:to x="100000" y="60000"/>
                                    </p:animScale>
                                    <p:animScale>
                                      <p:cBhvr>
                                        <p:cTn id="46" dur="104" decel="50000">
                                          <p:stCondLst>
                                            <p:cond delay="423"/>
                                          </p:stCondLst>
                                        </p:cTn>
                                        <p:tgtEl>
                                          <p:spTgt spid="51"/>
                                        </p:tgtEl>
                                      </p:cBhvr>
                                      <p:to x="100000" y="100000"/>
                                    </p:animScale>
                                    <p:animScale>
                                      <p:cBhvr>
                                        <p:cTn id="47" dur="16">
                                          <p:stCondLst>
                                            <p:cond delay="820"/>
                                          </p:stCondLst>
                                        </p:cTn>
                                        <p:tgtEl>
                                          <p:spTgt spid="51"/>
                                        </p:tgtEl>
                                      </p:cBhvr>
                                      <p:to x="100000" y="80000"/>
                                    </p:animScale>
                                    <p:animScale>
                                      <p:cBhvr>
                                        <p:cTn id="48" dur="104" decel="50000">
                                          <p:stCondLst>
                                            <p:cond delay="836"/>
                                          </p:stCondLst>
                                        </p:cTn>
                                        <p:tgtEl>
                                          <p:spTgt spid="51"/>
                                        </p:tgtEl>
                                      </p:cBhvr>
                                      <p:to x="100000" y="100000"/>
                                    </p:animScale>
                                    <p:animScale>
                                      <p:cBhvr>
                                        <p:cTn id="49" dur="16">
                                          <p:stCondLst>
                                            <p:cond delay="1026"/>
                                          </p:stCondLst>
                                        </p:cTn>
                                        <p:tgtEl>
                                          <p:spTgt spid="51"/>
                                        </p:tgtEl>
                                      </p:cBhvr>
                                      <p:to x="100000" y="90000"/>
                                    </p:animScale>
                                    <p:animScale>
                                      <p:cBhvr>
                                        <p:cTn id="50" dur="104" decel="50000">
                                          <p:stCondLst>
                                            <p:cond delay="1042"/>
                                          </p:stCondLst>
                                        </p:cTn>
                                        <p:tgtEl>
                                          <p:spTgt spid="51"/>
                                        </p:tgtEl>
                                      </p:cBhvr>
                                      <p:to x="100000" y="100000"/>
                                    </p:animScale>
                                    <p:animScale>
                                      <p:cBhvr>
                                        <p:cTn id="51" dur="16">
                                          <p:stCondLst>
                                            <p:cond delay="1130"/>
                                          </p:stCondLst>
                                        </p:cTn>
                                        <p:tgtEl>
                                          <p:spTgt spid="51"/>
                                        </p:tgtEl>
                                      </p:cBhvr>
                                      <p:to x="100000" y="95000"/>
                                    </p:animScale>
                                    <p:animScale>
                                      <p:cBhvr>
                                        <p:cTn id="52" dur="104" decel="50000">
                                          <p:stCondLst>
                                            <p:cond delay="1146"/>
                                          </p:stCondLst>
                                        </p:cTn>
                                        <p:tgtEl>
                                          <p:spTgt spid="5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362">
                                          <p:stCondLst>
                                            <p:cond delay="0"/>
                                          </p:stCondLst>
                                        </p:cTn>
                                        <p:tgtEl>
                                          <p:spTgt spid="18"/>
                                        </p:tgtEl>
                                      </p:cBhvr>
                                    </p:animEffect>
                                    <p:anim calcmode="lin" valueType="num">
                                      <p:cBhvr>
                                        <p:cTn id="56" dur="1139"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41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415" tmFilter="0, 0; 0.125,0.2665; 0.25,0.4; 0.375,0.465; 0.5,0.5;  0.625,0.535; 0.75,0.6; 0.875,0.7335; 1,1">
                                          <p:stCondLst>
                                            <p:cond delay="415"/>
                                          </p:stCondLst>
                                        </p:cTn>
                                        <p:tgtEl>
                                          <p:spTgt spid="18"/>
                                        </p:tgtEl>
                                        <p:attrNameLst>
                                          <p:attrName>ppt_y</p:attrName>
                                        </p:attrNameLst>
                                      </p:cBhvr>
                                      <p:tavLst>
                                        <p:tav tm="0" fmla="#ppt_y-sin(pi*$)/9">
                                          <p:val>
                                            <p:fltVal val="0"/>
                                          </p:val>
                                        </p:tav>
                                        <p:tav tm="100000">
                                          <p:val>
                                            <p:fltVal val="1"/>
                                          </p:val>
                                        </p:tav>
                                      </p:tavLst>
                                    </p:anim>
                                    <p:anim calcmode="lin" valueType="num">
                                      <p:cBhvr>
                                        <p:cTn id="59" dur="207" tmFilter="0, 0; 0.125,0.2665; 0.25,0.4; 0.375,0.465; 0.5,0.5;  0.625,0.535; 0.75,0.6; 0.875,0.7335; 1,1">
                                          <p:stCondLst>
                                            <p:cond delay="828"/>
                                          </p:stCondLst>
                                        </p:cTn>
                                        <p:tgtEl>
                                          <p:spTgt spid="18"/>
                                        </p:tgtEl>
                                        <p:attrNameLst>
                                          <p:attrName>ppt_y</p:attrName>
                                        </p:attrNameLst>
                                      </p:cBhvr>
                                      <p:tavLst>
                                        <p:tav tm="0" fmla="#ppt_y-sin(pi*$)/27">
                                          <p:val>
                                            <p:fltVal val="0"/>
                                          </p:val>
                                        </p:tav>
                                        <p:tav tm="100000">
                                          <p:val>
                                            <p:fltVal val="1"/>
                                          </p:val>
                                        </p:tav>
                                      </p:tavLst>
                                    </p:anim>
                                    <p:anim calcmode="lin" valueType="num">
                                      <p:cBhvr>
                                        <p:cTn id="60" dur="103" tmFilter="0, 0; 0.125,0.2665; 0.25,0.4; 0.375,0.465; 0.5,0.5;  0.625,0.535; 0.75,0.6; 0.875,0.7335; 1,1">
                                          <p:stCondLst>
                                            <p:cond delay="1035"/>
                                          </p:stCondLst>
                                        </p:cTn>
                                        <p:tgtEl>
                                          <p:spTgt spid="18"/>
                                        </p:tgtEl>
                                        <p:attrNameLst>
                                          <p:attrName>ppt_y</p:attrName>
                                        </p:attrNameLst>
                                      </p:cBhvr>
                                      <p:tavLst>
                                        <p:tav tm="0" fmla="#ppt_y-sin(pi*$)/81">
                                          <p:val>
                                            <p:fltVal val="0"/>
                                          </p:val>
                                        </p:tav>
                                        <p:tav tm="100000">
                                          <p:val>
                                            <p:fltVal val="1"/>
                                          </p:val>
                                        </p:tav>
                                      </p:tavLst>
                                    </p:anim>
                                    <p:animScale>
                                      <p:cBhvr>
                                        <p:cTn id="61" dur="16">
                                          <p:stCondLst>
                                            <p:cond delay="406"/>
                                          </p:stCondLst>
                                        </p:cTn>
                                        <p:tgtEl>
                                          <p:spTgt spid="18"/>
                                        </p:tgtEl>
                                      </p:cBhvr>
                                      <p:to x="100000" y="60000"/>
                                    </p:animScale>
                                    <p:animScale>
                                      <p:cBhvr>
                                        <p:cTn id="62" dur="104" decel="50000">
                                          <p:stCondLst>
                                            <p:cond delay="423"/>
                                          </p:stCondLst>
                                        </p:cTn>
                                        <p:tgtEl>
                                          <p:spTgt spid="18"/>
                                        </p:tgtEl>
                                      </p:cBhvr>
                                      <p:to x="100000" y="100000"/>
                                    </p:animScale>
                                    <p:animScale>
                                      <p:cBhvr>
                                        <p:cTn id="63" dur="16">
                                          <p:stCondLst>
                                            <p:cond delay="820"/>
                                          </p:stCondLst>
                                        </p:cTn>
                                        <p:tgtEl>
                                          <p:spTgt spid="18"/>
                                        </p:tgtEl>
                                      </p:cBhvr>
                                      <p:to x="100000" y="80000"/>
                                    </p:animScale>
                                    <p:animScale>
                                      <p:cBhvr>
                                        <p:cTn id="64" dur="104" decel="50000">
                                          <p:stCondLst>
                                            <p:cond delay="836"/>
                                          </p:stCondLst>
                                        </p:cTn>
                                        <p:tgtEl>
                                          <p:spTgt spid="18"/>
                                        </p:tgtEl>
                                      </p:cBhvr>
                                      <p:to x="100000" y="100000"/>
                                    </p:animScale>
                                    <p:animScale>
                                      <p:cBhvr>
                                        <p:cTn id="65" dur="16">
                                          <p:stCondLst>
                                            <p:cond delay="1026"/>
                                          </p:stCondLst>
                                        </p:cTn>
                                        <p:tgtEl>
                                          <p:spTgt spid="18"/>
                                        </p:tgtEl>
                                      </p:cBhvr>
                                      <p:to x="100000" y="90000"/>
                                    </p:animScale>
                                    <p:animScale>
                                      <p:cBhvr>
                                        <p:cTn id="66" dur="104" decel="50000">
                                          <p:stCondLst>
                                            <p:cond delay="1042"/>
                                          </p:stCondLst>
                                        </p:cTn>
                                        <p:tgtEl>
                                          <p:spTgt spid="18"/>
                                        </p:tgtEl>
                                      </p:cBhvr>
                                      <p:to x="100000" y="100000"/>
                                    </p:animScale>
                                    <p:animScale>
                                      <p:cBhvr>
                                        <p:cTn id="67" dur="16">
                                          <p:stCondLst>
                                            <p:cond delay="1130"/>
                                          </p:stCondLst>
                                        </p:cTn>
                                        <p:tgtEl>
                                          <p:spTgt spid="18"/>
                                        </p:tgtEl>
                                      </p:cBhvr>
                                      <p:to x="100000" y="95000"/>
                                    </p:animScale>
                                    <p:animScale>
                                      <p:cBhvr>
                                        <p:cTn id="68" dur="104" decel="50000">
                                          <p:stCondLst>
                                            <p:cond delay="1146"/>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95287" y="-248354"/>
            <a:ext cx="15986125" cy="15925800"/>
          </a:xfrm>
          <a:prstGeom prst="rect">
            <a:avLst/>
          </a:prstGeom>
          <a:noFill/>
          <a:ln w="9525">
            <a:noFill/>
          </a:ln>
        </p:spPr>
      </p:pic>
      <p:sp>
        <p:nvSpPr>
          <p:cNvPr id="2056" name="文本框 2055"/>
          <p:cNvSpPr txBox="1"/>
          <p:nvPr/>
        </p:nvSpPr>
        <p:spPr>
          <a:xfrm>
            <a:off x="2844528" y="2738974"/>
            <a:ext cx="12114875" cy="6247864"/>
          </a:xfrm>
          <a:prstGeom prst="rect">
            <a:avLst/>
          </a:prstGeom>
          <a:noFill/>
          <a:ln w="9525">
            <a:noFill/>
          </a:ln>
        </p:spPr>
        <p:txBody>
          <a:bodyPr wrap="square">
            <a:spAutoFit/>
          </a:bodyPr>
          <a:lstStyle/>
          <a:p>
            <a:pPr lvl="0" algn="ctr" defTabSz="1500505">
              <a:spcBef>
                <a:spcPts val="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 VĂN BẢN</a:t>
            </a:r>
          </a:p>
          <a:p>
            <a:pPr lvl="0" algn="ctr" defTabSz="1500505">
              <a:spcBef>
                <a:spcPts val="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Tiết 13,14, 15. Chuyện cổ tích </a:t>
            </a:r>
          </a:p>
          <a:p>
            <a:pPr lvl="0" algn="ctr" defTabSz="1500505">
              <a:spcBef>
                <a:spcPts val="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về loài người</a:t>
            </a:r>
            <a:endParaRPr lang="en-US"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287646116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795964" y="-878731"/>
            <a:ext cx="11665744" cy="9596321"/>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372920" y="2864343"/>
            <a:ext cx="8393594" cy="3093154"/>
          </a:xfrm>
          <a:prstGeom prst="rect">
            <a:avLst/>
          </a:prstGeom>
          <a:noFill/>
        </p:spPr>
        <p:txBody>
          <a:bodyPr wrap="square" rtlCol="0">
            <a:spAutoFit/>
          </a:bodyPr>
          <a:lstStyle/>
          <a:p>
            <a:pPr algn="just"/>
            <a:r>
              <a:rPr lang="en-VN" sz="6500" b="1" dirty="0">
                <a:solidFill>
                  <a:srgbClr val="C00000"/>
                </a:solidFill>
                <a:latin typeface="Times New Roman" panose="02020603050405020304" pitchFamily="18" charset="0"/>
                <a:cs typeface="Times New Roman" panose="02020603050405020304" pitchFamily="18" charset="0"/>
              </a:rPr>
              <a:t>I. Đọc-Tìm hiểu chung</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Đọc </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Tìm hiểu chung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2138</Words>
  <Application>Microsoft Macintosh PowerPoint</Application>
  <PresentationFormat>Custom</PresentationFormat>
  <Paragraphs>320</Paragraphs>
  <Slides>48</Slides>
  <Notes>42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#9Slide04 Chonburi</vt:lpstr>
      <vt:lpstr>#9Slide05 Dancing Script</vt:lpstr>
      <vt:lpstr>Arial</vt:lpstr>
      <vt:lpstr>Calibri</vt:lpstr>
      <vt:lpstr>Calibri Light</vt:lpstr>
      <vt:lpstr>Noto Sans Canadian Aboriginal</vt:lpstr>
      <vt:lpstr>Times New Roman</vt:lpstr>
      <vt:lpstr>Wingdings</vt:lpstr>
      <vt:lpstr>默认设计模板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Những con người được sinh ra</vt:lpstr>
      <vt:lpstr>2. Những con người được sinh ra</vt:lpstr>
      <vt:lpstr>3. Sự xuất hiện của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Minh Châu</cp:lastModifiedBy>
  <cp:revision>68</cp:revision>
  <dcterms:created xsi:type="dcterms:W3CDTF">2015-09-14T06:10:05Z</dcterms:created>
  <dcterms:modified xsi:type="dcterms:W3CDTF">2025-10-10T16:01:06Z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