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56" r:id="rId3"/>
    <p:sldId id="260" r:id="rId4"/>
    <p:sldId id="258" r:id="rId5"/>
    <p:sldId id="259" r:id="rId6"/>
    <p:sldId id="262" r:id="rId7"/>
    <p:sldId id="280" r:id="rId8"/>
    <p:sldId id="281" r:id="rId9"/>
    <p:sldId id="282" r:id="rId10"/>
    <p:sldId id="279" r:id="rId11"/>
    <p:sldId id="278" r:id="rId12"/>
    <p:sldId id="265" r:id="rId13"/>
    <p:sldId id="266" r:id="rId14"/>
    <p:sldId id="283" r:id="rId15"/>
    <p:sldId id="267" r:id="rId16"/>
    <p:sldId id="270" r:id="rId17"/>
    <p:sldId id="272" r:id="rId18"/>
    <p:sldId id="273" r:id="rId19"/>
    <p:sldId id="274" r:id="rId20"/>
    <p:sldId id="276" r:id="rId21"/>
    <p:sldId id="275" r:id="rId22"/>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27"/>
    <p:restoredTop sz="94643"/>
  </p:normalViewPr>
  <p:slideViewPr>
    <p:cSldViewPr snapToGrid="0" snapToObjects="1">
      <p:cViewPr varScale="1">
        <p:scale>
          <a:sx n="96" d="100"/>
          <a:sy n="96" d="100"/>
        </p:scale>
        <p:origin x="13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A6249-7FC7-FA44-82B5-7B6644ACBF09}" type="datetimeFigureOut">
              <a:rPr lang="en-VN" smtClean="0"/>
              <a:t>24/9/25</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62E1D-168D-A049-8970-B9D0DF53B937}" type="slidenum">
              <a:rPr lang="en-VN" smtClean="0"/>
              <a:t>‹#›</a:t>
            </a:fld>
            <a:endParaRPr lang="en-VN"/>
          </a:p>
        </p:txBody>
      </p:sp>
    </p:spTree>
    <p:extLst>
      <p:ext uri="{BB962C8B-B14F-4D97-AF65-F5344CB8AC3E}">
        <p14:creationId xmlns:p14="http://schemas.microsoft.com/office/powerpoint/2010/main" val="124698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5FB62E1D-168D-A049-8970-B9D0DF53B937}" type="slidenum">
              <a:rPr lang="en-VN" smtClean="0"/>
              <a:t>1</a:t>
            </a:fld>
            <a:endParaRPr lang="en-VN"/>
          </a:p>
        </p:txBody>
      </p:sp>
    </p:spTree>
    <p:extLst>
      <p:ext uri="{BB962C8B-B14F-4D97-AF65-F5344CB8AC3E}">
        <p14:creationId xmlns:p14="http://schemas.microsoft.com/office/powerpoint/2010/main" val="213735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Hỏi HS về thể loại của Văn bản 3</a:t>
            </a:r>
          </a:p>
        </p:txBody>
      </p:sp>
      <p:sp>
        <p:nvSpPr>
          <p:cNvPr id="4" name="Slide Number Placeholder 3"/>
          <p:cNvSpPr>
            <a:spLocks noGrp="1"/>
          </p:cNvSpPr>
          <p:nvPr>
            <p:ph type="sldNum" sz="quarter" idx="5"/>
          </p:nvPr>
        </p:nvSpPr>
        <p:spPr/>
        <p:txBody>
          <a:bodyPr/>
          <a:lstStyle/>
          <a:p>
            <a:fld id="{5FB62E1D-168D-A049-8970-B9D0DF53B937}" type="slidenum">
              <a:rPr lang="en-VN" smtClean="0"/>
              <a:t>3</a:t>
            </a:fld>
            <a:endParaRPr lang="en-VN"/>
          </a:p>
        </p:txBody>
      </p:sp>
    </p:spTree>
    <p:extLst>
      <p:ext uri="{BB962C8B-B14F-4D97-AF65-F5344CB8AC3E}">
        <p14:creationId xmlns:p14="http://schemas.microsoft.com/office/powerpoint/2010/main" val="1037491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a:r>
            <a:r>
              <a:rPr lang="en-VN" dirty="0"/>
              <a:t>hiếu bài của HS trình bày và chữa</a:t>
            </a:r>
          </a:p>
        </p:txBody>
      </p:sp>
      <p:sp>
        <p:nvSpPr>
          <p:cNvPr id="4" name="Slide Number Placeholder 3"/>
          <p:cNvSpPr>
            <a:spLocks noGrp="1"/>
          </p:cNvSpPr>
          <p:nvPr>
            <p:ph type="sldNum" sz="quarter" idx="5"/>
          </p:nvPr>
        </p:nvSpPr>
        <p:spPr/>
        <p:txBody>
          <a:bodyPr/>
          <a:lstStyle/>
          <a:p>
            <a:fld id="{5FB62E1D-168D-A049-8970-B9D0DF53B937}" type="slidenum">
              <a:rPr lang="en-VN" smtClean="0"/>
              <a:t>10</a:t>
            </a:fld>
            <a:endParaRPr lang="en-VN"/>
          </a:p>
        </p:txBody>
      </p:sp>
    </p:spTree>
    <p:extLst>
      <p:ext uri="{BB962C8B-B14F-4D97-AF65-F5344CB8AC3E}">
        <p14:creationId xmlns:p14="http://schemas.microsoft.com/office/powerpoint/2010/main" val="3572334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5FB62E1D-168D-A049-8970-B9D0DF53B937}" type="slidenum">
              <a:rPr lang="en-VN" smtClean="0"/>
              <a:t>11</a:t>
            </a:fld>
            <a:endParaRPr lang="en-VN"/>
          </a:p>
        </p:txBody>
      </p:sp>
    </p:spTree>
    <p:extLst>
      <p:ext uri="{BB962C8B-B14F-4D97-AF65-F5344CB8AC3E}">
        <p14:creationId xmlns:p14="http://schemas.microsoft.com/office/powerpoint/2010/main" val="410296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5FB62E1D-168D-A049-8970-B9D0DF53B937}" type="slidenum">
              <a:rPr lang="en-VN" smtClean="0"/>
              <a:t>12</a:t>
            </a:fld>
            <a:endParaRPr lang="en-VN"/>
          </a:p>
        </p:txBody>
      </p:sp>
    </p:spTree>
    <p:extLst>
      <p:ext uri="{BB962C8B-B14F-4D97-AF65-F5344CB8AC3E}">
        <p14:creationId xmlns:p14="http://schemas.microsoft.com/office/powerpoint/2010/main" val="4160900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Hỏi và ghi chép</a:t>
            </a:r>
          </a:p>
        </p:txBody>
      </p:sp>
      <p:sp>
        <p:nvSpPr>
          <p:cNvPr id="4" name="Slide Number Placeholder 3"/>
          <p:cNvSpPr>
            <a:spLocks noGrp="1"/>
          </p:cNvSpPr>
          <p:nvPr>
            <p:ph type="sldNum" sz="quarter" idx="5"/>
          </p:nvPr>
        </p:nvSpPr>
        <p:spPr/>
        <p:txBody>
          <a:bodyPr/>
          <a:lstStyle/>
          <a:p>
            <a:fld id="{5FB62E1D-168D-A049-8970-B9D0DF53B937}" type="slidenum">
              <a:rPr lang="en-VN" smtClean="0"/>
              <a:t>13</a:t>
            </a:fld>
            <a:endParaRPr lang="en-VN"/>
          </a:p>
        </p:txBody>
      </p:sp>
    </p:spTree>
    <p:extLst>
      <p:ext uri="{BB962C8B-B14F-4D97-AF65-F5344CB8AC3E}">
        <p14:creationId xmlns:p14="http://schemas.microsoft.com/office/powerpoint/2010/main" val="866366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6EA9-ADE6-0E44-9D00-4496F5DF73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9A77FDE2-8F21-454D-A4D8-E07BEA85D8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8F247E93-53BE-FA4D-9E93-EB52CD2B1D81}"/>
              </a:ext>
            </a:extLst>
          </p:cNvPr>
          <p:cNvSpPr>
            <a:spLocks noGrp="1"/>
          </p:cNvSpPr>
          <p:nvPr>
            <p:ph type="dt" sz="half" idx="10"/>
          </p:nvPr>
        </p:nvSpPr>
        <p:spPr/>
        <p:txBody>
          <a:bodyPr/>
          <a:lstStyle/>
          <a:p>
            <a:fld id="{2AB0F425-6A88-A14A-83E6-7E11F1B02AF7}" type="datetimeFigureOut">
              <a:rPr lang="en-VN" smtClean="0"/>
              <a:t>24/9/25</a:t>
            </a:fld>
            <a:endParaRPr lang="en-VN"/>
          </a:p>
        </p:txBody>
      </p:sp>
      <p:sp>
        <p:nvSpPr>
          <p:cNvPr id="5" name="Footer Placeholder 4">
            <a:extLst>
              <a:ext uri="{FF2B5EF4-FFF2-40B4-BE49-F238E27FC236}">
                <a16:creationId xmlns:a16="http://schemas.microsoft.com/office/drawing/2014/main" id="{C80AB495-0C25-AE46-8E45-C93928799B86}"/>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FAC88EC9-F817-1C44-84BB-BAF5538EBEFB}"/>
              </a:ext>
            </a:extLst>
          </p:cNvPr>
          <p:cNvSpPr>
            <a:spLocks noGrp="1"/>
          </p:cNvSpPr>
          <p:nvPr>
            <p:ph type="sldNum" sz="quarter" idx="12"/>
          </p:nvPr>
        </p:nvSpPr>
        <p:spPr/>
        <p:txBody>
          <a:bodyPr/>
          <a:lstStyle/>
          <a:p>
            <a:fld id="{352D5851-42AC-F949-9DBC-3EDB32ED76E4}" type="slidenum">
              <a:rPr lang="en-VN" smtClean="0"/>
              <a:t>‹#›</a:t>
            </a:fld>
            <a:endParaRPr lang="en-VN"/>
          </a:p>
        </p:txBody>
      </p:sp>
    </p:spTree>
    <p:extLst>
      <p:ext uri="{BB962C8B-B14F-4D97-AF65-F5344CB8AC3E}">
        <p14:creationId xmlns:p14="http://schemas.microsoft.com/office/powerpoint/2010/main" val="414684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9911-8A0A-2A4C-B8A6-3637BA8D9C79}"/>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F79A3082-80C2-D643-A5F1-206DFE4825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C2C708A2-F0F9-BF4D-AC7E-98D2E4356A6D}"/>
              </a:ext>
            </a:extLst>
          </p:cNvPr>
          <p:cNvSpPr>
            <a:spLocks noGrp="1"/>
          </p:cNvSpPr>
          <p:nvPr>
            <p:ph type="dt" sz="half" idx="10"/>
          </p:nvPr>
        </p:nvSpPr>
        <p:spPr/>
        <p:txBody>
          <a:bodyPr/>
          <a:lstStyle/>
          <a:p>
            <a:fld id="{2AB0F425-6A88-A14A-83E6-7E11F1B02AF7}" type="datetimeFigureOut">
              <a:rPr lang="en-VN" smtClean="0"/>
              <a:t>24/9/25</a:t>
            </a:fld>
            <a:endParaRPr lang="en-VN"/>
          </a:p>
        </p:txBody>
      </p:sp>
      <p:sp>
        <p:nvSpPr>
          <p:cNvPr id="5" name="Footer Placeholder 4">
            <a:extLst>
              <a:ext uri="{FF2B5EF4-FFF2-40B4-BE49-F238E27FC236}">
                <a16:creationId xmlns:a16="http://schemas.microsoft.com/office/drawing/2014/main" id="{63FD1159-AB76-5F46-A770-4465F55FD310}"/>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C71929D1-3742-CB46-84B9-B0EF94A586FA}"/>
              </a:ext>
            </a:extLst>
          </p:cNvPr>
          <p:cNvSpPr>
            <a:spLocks noGrp="1"/>
          </p:cNvSpPr>
          <p:nvPr>
            <p:ph type="sldNum" sz="quarter" idx="12"/>
          </p:nvPr>
        </p:nvSpPr>
        <p:spPr/>
        <p:txBody>
          <a:bodyPr/>
          <a:lstStyle/>
          <a:p>
            <a:fld id="{352D5851-42AC-F949-9DBC-3EDB32ED76E4}" type="slidenum">
              <a:rPr lang="en-VN" smtClean="0"/>
              <a:t>‹#›</a:t>
            </a:fld>
            <a:endParaRPr lang="en-VN"/>
          </a:p>
        </p:txBody>
      </p:sp>
    </p:spTree>
    <p:extLst>
      <p:ext uri="{BB962C8B-B14F-4D97-AF65-F5344CB8AC3E}">
        <p14:creationId xmlns:p14="http://schemas.microsoft.com/office/powerpoint/2010/main" val="276405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A71F1F-C150-5649-A49C-BF4E72AA70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84A86DB8-BBC9-414B-8909-951FDBA105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E82A882C-0CF0-4A42-B63E-660E8578558D}"/>
              </a:ext>
            </a:extLst>
          </p:cNvPr>
          <p:cNvSpPr>
            <a:spLocks noGrp="1"/>
          </p:cNvSpPr>
          <p:nvPr>
            <p:ph type="dt" sz="half" idx="10"/>
          </p:nvPr>
        </p:nvSpPr>
        <p:spPr/>
        <p:txBody>
          <a:bodyPr/>
          <a:lstStyle/>
          <a:p>
            <a:fld id="{2AB0F425-6A88-A14A-83E6-7E11F1B02AF7}" type="datetimeFigureOut">
              <a:rPr lang="en-VN" smtClean="0"/>
              <a:t>24/9/25</a:t>
            </a:fld>
            <a:endParaRPr lang="en-VN"/>
          </a:p>
        </p:txBody>
      </p:sp>
      <p:sp>
        <p:nvSpPr>
          <p:cNvPr id="5" name="Footer Placeholder 4">
            <a:extLst>
              <a:ext uri="{FF2B5EF4-FFF2-40B4-BE49-F238E27FC236}">
                <a16:creationId xmlns:a16="http://schemas.microsoft.com/office/drawing/2014/main" id="{64979449-A0F8-564C-8D9F-994EC74B1AB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8B66B481-DEA9-5947-B1D0-04664A5BAB33}"/>
              </a:ext>
            </a:extLst>
          </p:cNvPr>
          <p:cNvSpPr>
            <a:spLocks noGrp="1"/>
          </p:cNvSpPr>
          <p:nvPr>
            <p:ph type="sldNum" sz="quarter" idx="12"/>
          </p:nvPr>
        </p:nvSpPr>
        <p:spPr/>
        <p:txBody>
          <a:bodyPr/>
          <a:lstStyle/>
          <a:p>
            <a:fld id="{352D5851-42AC-F949-9DBC-3EDB32ED76E4}" type="slidenum">
              <a:rPr lang="en-VN" smtClean="0"/>
              <a:t>‹#›</a:t>
            </a:fld>
            <a:endParaRPr lang="en-VN"/>
          </a:p>
        </p:txBody>
      </p:sp>
    </p:spTree>
    <p:extLst>
      <p:ext uri="{BB962C8B-B14F-4D97-AF65-F5344CB8AC3E}">
        <p14:creationId xmlns:p14="http://schemas.microsoft.com/office/powerpoint/2010/main" val="151196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709A-F829-B444-89C3-7DA2BFE35066}"/>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E5AE02EA-EB8F-2849-B2DB-A98169ACD2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C1498CD8-D18E-6C43-B875-B3E63E496E4B}"/>
              </a:ext>
            </a:extLst>
          </p:cNvPr>
          <p:cNvSpPr>
            <a:spLocks noGrp="1"/>
          </p:cNvSpPr>
          <p:nvPr>
            <p:ph type="dt" sz="half" idx="10"/>
          </p:nvPr>
        </p:nvSpPr>
        <p:spPr/>
        <p:txBody>
          <a:bodyPr/>
          <a:lstStyle/>
          <a:p>
            <a:fld id="{2AB0F425-6A88-A14A-83E6-7E11F1B02AF7}" type="datetimeFigureOut">
              <a:rPr lang="en-VN" smtClean="0"/>
              <a:t>24/9/25</a:t>
            </a:fld>
            <a:endParaRPr lang="en-VN"/>
          </a:p>
        </p:txBody>
      </p:sp>
      <p:sp>
        <p:nvSpPr>
          <p:cNvPr id="5" name="Footer Placeholder 4">
            <a:extLst>
              <a:ext uri="{FF2B5EF4-FFF2-40B4-BE49-F238E27FC236}">
                <a16:creationId xmlns:a16="http://schemas.microsoft.com/office/drawing/2014/main" id="{89551AB2-BD09-6F45-AF05-2C5CFED7D81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DFE82D2E-FE93-FE4F-8D8A-29671CC38369}"/>
              </a:ext>
            </a:extLst>
          </p:cNvPr>
          <p:cNvSpPr>
            <a:spLocks noGrp="1"/>
          </p:cNvSpPr>
          <p:nvPr>
            <p:ph type="sldNum" sz="quarter" idx="12"/>
          </p:nvPr>
        </p:nvSpPr>
        <p:spPr/>
        <p:txBody>
          <a:bodyPr/>
          <a:lstStyle/>
          <a:p>
            <a:fld id="{352D5851-42AC-F949-9DBC-3EDB32ED76E4}" type="slidenum">
              <a:rPr lang="en-VN" smtClean="0"/>
              <a:t>‹#›</a:t>
            </a:fld>
            <a:endParaRPr lang="en-VN"/>
          </a:p>
        </p:txBody>
      </p:sp>
    </p:spTree>
    <p:extLst>
      <p:ext uri="{BB962C8B-B14F-4D97-AF65-F5344CB8AC3E}">
        <p14:creationId xmlns:p14="http://schemas.microsoft.com/office/powerpoint/2010/main" val="146383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67CC-FD58-554B-82EF-045C927E62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187C228D-2561-8D48-A17A-833E51B7DF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9FE512-F94B-114B-B1A3-AE61CDCA7ACE}"/>
              </a:ext>
            </a:extLst>
          </p:cNvPr>
          <p:cNvSpPr>
            <a:spLocks noGrp="1"/>
          </p:cNvSpPr>
          <p:nvPr>
            <p:ph type="dt" sz="half" idx="10"/>
          </p:nvPr>
        </p:nvSpPr>
        <p:spPr/>
        <p:txBody>
          <a:bodyPr/>
          <a:lstStyle/>
          <a:p>
            <a:fld id="{2AB0F425-6A88-A14A-83E6-7E11F1B02AF7}" type="datetimeFigureOut">
              <a:rPr lang="en-VN" smtClean="0"/>
              <a:t>24/9/25</a:t>
            </a:fld>
            <a:endParaRPr lang="en-VN"/>
          </a:p>
        </p:txBody>
      </p:sp>
      <p:sp>
        <p:nvSpPr>
          <p:cNvPr id="5" name="Footer Placeholder 4">
            <a:extLst>
              <a:ext uri="{FF2B5EF4-FFF2-40B4-BE49-F238E27FC236}">
                <a16:creationId xmlns:a16="http://schemas.microsoft.com/office/drawing/2014/main" id="{30FF7CCE-782D-0244-B32D-A29B7E7ADAE4}"/>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AD7E6D49-2B72-574B-88AB-174882CB528B}"/>
              </a:ext>
            </a:extLst>
          </p:cNvPr>
          <p:cNvSpPr>
            <a:spLocks noGrp="1"/>
          </p:cNvSpPr>
          <p:nvPr>
            <p:ph type="sldNum" sz="quarter" idx="12"/>
          </p:nvPr>
        </p:nvSpPr>
        <p:spPr/>
        <p:txBody>
          <a:bodyPr/>
          <a:lstStyle/>
          <a:p>
            <a:fld id="{352D5851-42AC-F949-9DBC-3EDB32ED76E4}" type="slidenum">
              <a:rPr lang="en-VN" smtClean="0"/>
              <a:t>‹#›</a:t>
            </a:fld>
            <a:endParaRPr lang="en-VN"/>
          </a:p>
        </p:txBody>
      </p:sp>
    </p:spTree>
    <p:extLst>
      <p:ext uri="{BB962C8B-B14F-4D97-AF65-F5344CB8AC3E}">
        <p14:creationId xmlns:p14="http://schemas.microsoft.com/office/powerpoint/2010/main" val="400205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CEF7A-B493-EC4D-8D1C-C738C48CE938}"/>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5EFD1D12-BACD-BD44-942E-CCFCADD37E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F26330EC-42D3-E243-A54B-28056181CF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930CFB6F-6010-F840-8E8A-935C8D6CE5A9}"/>
              </a:ext>
            </a:extLst>
          </p:cNvPr>
          <p:cNvSpPr>
            <a:spLocks noGrp="1"/>
          </p:cNvSpPr>
          <p:nvPr>
            <p:ph type="dt" sz="half" idx="10"/>
          </p:nvPr>
        </p:nvSpPr>
        <p:spPr/>
        <p:txBody>
          <a:bodyPr/>
          <a:lstStyle/>
          <a:p>
            <a:fld id="{2AB0F425-6A88-A14A-83E6-7E11F1B02AF7}" type="datetimeFigureOut">
              <a:rPr lang="en-VN" smtClean="0"/>
              <a:t>24/9/25</a:t>
            </a:fld>
            <a:endParaRPr lang="en-VN"/>
          </a:p>
        </p:txBody>
      </p:sp>
      <p:sp>
        <p:nvSpPr>
          <p:cNvPr id="6" name="Footer Placeholder 5">
            <a:extLst>
              <a:ext uri="{FF2B5EF4-FFF2-40B4-BE49-F238E27FC236}">
                <a16:creationId xmlns:a16="http://schemas.microsoft.com/office/drawing/2014/main" id="{9849BBC7-8A6C-0A49-913F-FE0354D90B29}"/>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8B6E0A4-8438-0E46-814F-7975EC350151}"/>
              </a:ext>
            </a:extLst>
          </p:cNvPr>
          <p:cNvSpPr>
            <a:spLocks noGrp="1"/>
          </p:cNvSpPr>
          <p:nvPr>
            <p:ph type="sldNum" sz="quarter" idx="12"/>
          </p:nvPr>
        </p:nvSpPr>
        <p:spPr/>
        <p:txBody>
          <a:bodyPr/>
          <a:lstStyle/>
          <a:p>
            <a:fld id="{352D5851-42AC-F949-9DBC-3EDB32ED76E4}" type="slidenum">
              <a:rPr lang="en-VN" smtClean="0"/>
              <a:t>‹#›</a:t>
            </a:fld>
            <a:endParaRPr lang="en-VN"/>
          </a:p>
        </p:txBody>
      </p:sp>
    </p:spTree>
    <p:extLst>
      <p:ext uri="{BB962C8B-B14F-4D97-AF65-F5344CB8AC3E}">
        <p14:creationId xmlns:p14="http://schemas.microsoft.com/office/powerpoint/2010/main" val="57015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26AD-C4C0-9B46-83AC-0E04BBFEB4F9}"/>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B21C63E0-F874-3A48-A18B-7057CF423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86E28B-4D59-6B46-B1A1-D2FF0B553F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597627DA-A5A2-394C-860F-802CB6A182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F55A91-2C00-7048-9B6B-A4ED280DA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2C93AF98-B861-BF4B-9347-9AF44B3BD058}"/>
              </a:ext>
            </a:extLst>
          </p:cNvPr>
          <p:cNvSpPr>
            <a:spLocks noGrp="1"/>
          </p:cNvSpPr>
          <p:nvPr>
            <p:ph type="dt" sz="half" idx="10"/>
          </p:nvPr>
        </p:nvSpPr>
        <p:spPr/>
        <p:txBody>
          <a:bodyPr/>
          <a:lstStyle/>
          <a:p>
            <a:fld id="{2AB0F425-6A88-A14A-83E6-7E11F1B02AF7}" type="datetimeFigureOut">
              <a:rPr lang="en-VN" smtClean="0"/>
              <a:t>24/9/25</a:t>
            </a:fld>
            <a:endParaRPr lang="en-VN"/>
          </a:p>
        </p:txBody>
      </p:sp>
      <p:sp>
        <p:nvSpPr>
          <p:cNvPr id="8" name="Footer Placeholder 7">
            <a:extLst>
              <a:ext uri="{FF2B5EF4-FFF2-40B4-BE49-F238E27FC236}">
                <a16:creationId xmlns:a16="http://schemas.microsoft.com/office/drawing/2014/main" id="{2761A1FA-6F24-904C-81E1-3D2064090869}"/>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F2803914-FC3F-A34A-918E-89A371D4A355}"/>
              </a:ext>
            </a:extLst>
          </p:cNvPr>
          <p:cNvSpPr>
            <a:spLocks noGrp="1"/>
          </p:cNvSpPr>
          <p:nvPr>
            <p:ph type="sldNum" sz="quarter" idx="12"/>
          </p:nvPr>
        </p:nvSpPr>
        <p:spPr/>
        <p:txBody>
          <a:bodyPr/>
          <a:lstStyle/>
          <a:p>
            <a:fld id="{352D5851-42AC-F949-9DBC-3EDB32ED76E4}" type="slidenum">
              <a:rPr lang="en-VN" smtClean="0"/>
              <a:t>‹#›</a:t>
            </a:fld>
            <a:endParaRPr lang="en-VN"/>
          </a:p>
        </p:txBody>
      </p:sp>
    </p:spTree>
    <p:extLst>
      <p:ext uri="{BB962C8B-B14F-4D97-AF65-F5344CB8AC3E}">
        <p14:creationId xmlns:p14="http://schemas.microsoft.com/office/powerpoint/2010/main" val="1602389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DA29-BDA1-664A-8966-C74BC9475A7F}"/>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4376DC1A-1B9C-0E43-A716-4CF8A4600C75}"/>
              </a:ext>
            </a:extLst>
          </p:cNvPr>
          <p:cNvSpPr>
            <a:spLocks noGrp="1"/>
          </p:cNvSpPr>
          <p:nvPr>
            <p:ph type="dt" sz="half" idx="10"/>
          </p:nvPr>
        </p:nvSpPr>
        <p:spPr/>
        <p:txBody>
          <a:bodyPr/>
          <a:lstStyle/>
          <a:p>
            <a:fld id="{2AB0F425-6A88-A14A-83E6-7E11F1B02AF7}" type="datetimeFigureOut">
              <a:rPr lang="en-VN" smtClean="0"/>
              <a:t>24/9/25</a:t>
            </a:fld>
            <a:endParaRPr lang="en-VN"/>
          </a:p>
        </p:txBody>
      </p:sp>
      <p:sp>
        <p:nvSpPr>
          <p:cNvPr id="4" name="Footer Placeholder 3">
            <a:extLst>
              <a:ext uri="{FF2B5EF4-FFF2-40B4-BE49-F238E27FC236}">
                <a16:creationId xmlns:a16="http://schemas.microsoft.com/office/drawing/2014/main" id="{1FF23D50-742C-034A-91D1-A355097157DE}"/>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0AE1905B-DDB3-4D40-A671-CB9A4A63A6C5}"/>
              </a:ext>
            </a:extLst>
          </p:cNvPr>
          <p:cNvSpPr>
            <a:spLocks noGrp="1"/>
          </p:cNvSpPr>
          <p:nvPr>
            <p:ph type="sldNum" sz="quarter" idx="12"/>
          </p:nvPr>
        </p:nvSpPr>
        <p:spPr/>
        <p:txBody>
          <a:bodyPr/>
          <a:lstStyle/>
          <a:p>
            <a:fld id="{352D5851-42AC-F949-9DBC-3EDB32ED76E4}" type="slidenum">
              <a:rPr lang="en-VN" smtClean="0"/>
              <a:t>‹#›</a:t>
            </a:fld>
            <a:endParaRPr lang="en-VN"/>
          </a:p>
        </p:txBody>
      </p:sp>
    </p:spTree>
    <p:extLst>
      <p:ext uri="{BB962C8B-B14F-4D97-AF65-F5344CB8AC3E}">
        <p14:creationId xmlns:p14="http://schemas.microsoft.com/office/powerpoint/2010/main" val="2862207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6A90BE-FA90-3F4E-AA32-BB76CA80F6B3}"/>
              </a:ext>
            </a:extLst>
          </p:cNvPr>
          <p:cNvSpPr>
            <a:spLocks noGrp="1"/>
          </p:cNvSpPr>
          <p:nvPr>
            <p:ph type="dt" sz="half" idx="10"/>
          </p:nvPr>
        </p:nvSpPr>
        <p:spPr/>
        <p:txBody>
          <a:bodyPr/>
          <a:lstStyle/>
          <a:p>
            <a:fld id="{2AB0F425-6A88-A14A-83E6-7E11F1B02AF7}" type="datetimeFigureOut">
              <a:rPr lang="en-VN" smtClean="0"/>
              <a:t>24/9/25</a:t>
            </a:fld>
            <a:endParaRPr lang="en-VN"/>
          </a:p>
        </p:txBody>
      </p:sp>
      <p:sp>
        <p:nvSpPr>
          <p:cNvPr id="3" name="Footer Placeholder 2">
            <a:extLst>
              <a:ext uri="{FF2B5EF4-FFF2-40B4-BE49-F238E27FC236}">
                <a16:creationId xmlns:a16="http://schemas.microsoft.com/office/drawing/2014/main" id="{435F05D0-037C-B542-B7D1-DB8BAA729DB6}"/>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60315675-DE53-A54D-B60E-B8D34E49F4A8}"/>
              </a:ext>
            </a:extLst>
          </p:cNvPr>
          <p:cNvSpPr>
            <a:spLocks noGrp="1"/>
          </p:cNvSpPr>
          <p:nvPr>
            <p:ph type="sldNum" sz="quarter" idx="12"/>
          </p:nvPr>
        </p:nvSpPr>
        <p:spPr/>
        <p:txBody>
          <a:bodyPr/>
          <a:lstStyle/>
          <a:p>
            <a:fld id="{352D5851-42AC-F949-9DBC-3EDB32ED76E4}" type="slidenum">
              <a:rPr lang="en-VN" smtClean="0"/>
              <a:t>‹#›</a:t>
            </a:fld>
            <a:endParaRPr lang="en-VN"/>
          </a:p>
        </p:txBody>
      </p:sp>
    </p:spTree>
    <p:extLst>
      <p:ext uri="{BB962C8B-B14F-4D97-AF65-F5344CB8AC3E}">
        <p14:creationId xmlns:p14="http://schemas.microsoft.com/office/powerpoint/2010/main" val="101938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E755-8C87-FC4C-9505-8DA2B4479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050FF22C-01DC-1845-A175-D379B80D6D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C30417DB-0A5D-F846-83AA-F255D974A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58097-B42C-C048-BE53-AAE587F8B4FA}"/>
              </a:ext>
            </a:extLst>
          </p:cNvPr>
          <p:cNvSpPr>
            <a:spLocks noGrp="1"/>
          </p:cNvSpPr>
          <p:nvPr>
            <p:ph type="dt" sz="half" idx="10"/>
          </p:nvPr>
        </p:nvSpPr>
        <p:spPr/>
        <p:txBody>
          <a:bodyPr/>
          <a:lstStyle/>
          <a:p>
            <a:fld id="{2AB0F425-6A88-A14A-83E6-7E11F1B02AF7}" type="datetimeFigureOut">
              <a:rPr lang="en-VN" smtClean="0"/>
              <a:t>24/9/25</a:t>
            </a:fld>
            <a:endParaRPr lang="en-VN"/>
          </a:p>
        </p:txBody>
      </p:sp>
      <p:sp>
        <p:nvSpPr>
          <p:cNvPr id="6" name="Footer Placeholder 5">
            <a:extLst>
              <a:ext uri="{FF2B5EF4-FFF2-40B4-BE49-F238E27FC236}">
                <a16:creationId xmlns:a16="http://schemas.microsoft.com/office/drawing/2014/main" id="{8AC87D36-3EC3-0C41-B600-8193BE9989F7}"/>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BF0FCF8A-17EF-4A45-A2E6-C30599D695B8}"/>
              </a:ext>
            </a:extLst>
          </p:cNvPr>
          <p:cNvSpPr>
            <a:spLocks noGrp="1"/>
          </p:cNvSpPr>
          <p:nvPr>
            <p:ph type="sldNum" sz="quarter" idx="12"/>
          </p:nvPr>
        </p:nvSpPr>
        <p:spPr/>
        <p:txBody>
          <a:bodyPr/>
          <a:lstStyle/>
          <a:p>
            <a:fld id="{352D5851-42AC-F949-9DBC-3EDB32ED76E4}" type="slidenum">
              <a:rPr lang="en-VN" smtClean="0"/>
              <a:t>‹#›</a:t>
            </a:fld>
            <a:endParaRPr lang="en-VN"/>
          </a:p>
        </p:txBody>
      </p:sp>
    </p:spTree>
    <p:extLst>
      <p:ext uri="{BB962C8B-B14F-4D97-AF65-F5344CB8AC3E}">
        <p14:creationId xmlns:p14="http://schemas.microsoft.com/office/powerpoint/2010/main" val="294564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4F5E-F5D6-CD40-8FAD-E850AB449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FF412C69-2138-F243-92AE-1626DE6EFA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89F6EB43-1A47-B649-8E0A-BE3187E44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543A7-3BD2-224B-9570-CD66A3814A95}"/>
              </a:ext>
            </a:extLst>
          </p:cNvPr>
          <p:cNvSpPr>
            <a:spLocks noGrp="1"/>
          </p:cNvSpPr>
          <p:nvPr>
            <p:ph type="dt" sz="half" idx="10"/>
          </p:nvPr>
        </p:nvSpPr>
        <p:spPr/>
        <p:txBody>
          <a:bodyPr/>
          <a:lstStyle/>
          <a:p>
            <a:fld id="{2AB0F425-6A88-A14A-83E6-7E11F1B02AF7}" type="datetimeFigureOut">
              <a:rPr lang="en-VN" smtClean="0"/>
              <a:t>24/9/25</a:t>
            </a:fld>
            <a:endParaRPr lang="en-VN"/>
          </a:p>
        </p:txBody>
      </p:sp>
      <p:sp>
        <p:nvSpPr>
          <p:cNvPr id="6" name="Footer Placeholder 5">
            <a:extLst>
              <a:ext uri="{FF2B5EF4-FFF2-40B4-BE49-F238E27FC236}">
                <a16:creationId xmlns:a16="http://schemas.microsoft.com/office/drawing/2014/main" id="{B2DA700E-90CC-4A4B-863F-BE58F971BC98}"/>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93CFCE43-9087-304C-B7EF-8D7128042FF0}"/>
              </a:ext>
            </a:extLst>
          </p:cNvPr>
          <p:cNvSpPr>
            <a:spLocks noGrp="1"/>
          </p:cNvSpPr>
          <p:nvPr>
            <p:ph type="sldNum" sz="quarter" idx="12"/>
          </p:nvPr>
        </p:nvSpPr>
        <p:spPr/>
        <p:txBody>
          <a:bodyPr/>
          <a:lstStyle/>
          <a:p>
            <a:fld id="{352D5851-42AC-F949-9DBC-3EDB32ED76E4}" type="slidenum">
              <a:rPr lang="en-VN" smtClean="0"/>
              <a:t>‹#›</a:t>
            </a:fld>
            <a:endParaRPr lang="en-VN"/>
          </a:p>
        </p:txBody>
      </p:sp>
    </p:spTree>
    <p:extLst>
      <p:ext uri="{BB962C8B-B14F-4D97-AF65-F5344CB8AC3E}">
        <p14:creationId xmlns:p14="http://schemas.microsoft.com/office/powerpoint/2010/main" val="330276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FD3D3-F61C-9C44-9682-549657FB7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6170D57C-8D29-4143-ADA0-7D6602A0E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B4ABB304-C408-F642-B3B7-395026D9A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0F425-6A88-A14A-83E6-7E11F1B02AF7}" type="datetimeFigureOut">
              <a:rPr lang="en-VN" smtClean="0"/>
              <a:t>24/9/25</a:t>
            </a:fld>
            <a:endParaRPr lang="en-VN"/>
          </a:p>
        </p:txBody>
      </p:sp>
      <p:sp>
        <p:nvSpPr>
          <p:cNvPr id="5" name="Footer Placeholder 4">
            <a:extLst>
              <a:ext uri="{FF2B5EF4-FFF2-40B4-BE49-F238E27FC236}">
                <a16:creationId xmlns:a16="http://schemas.microsoft.com/office/drawing/2014/main" id="{283B6658-C421-6048-AD17-DA52517D3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DDD514EB-82CF-7A41-808A-7E96F0AD6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D5851-42AC-F949-9DBC-3EDB32ED76E4}" type="slidenum">
              <a:rPr lang="en-VN" smtClean="0"/>
              <a:t>‹#›</a:t>
            </a:fld>
            <a:endParaRPr lang="en-VN"/>
          </a:p>
        </p:txBody>
      </p:sp>
    </p:spTree>
    <p:extLst>
      <p:ext uri="{BB962C8B-B14F-4D97-AF65-F5344CB8AC3E}">
        <p14:creationId xmlns:p14="http://schemas.microsoft.com/office/powerpoint/2010/main" val="3032876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316" descr="18">
            <a:extLst>
              <a:ext uri="{FF2B5EF4-FFF2-40B4-BE49-F238E27FC236}">
                <a16:creationId xmlns:a16="http://schemas.microsoft.com/office/drawing/2014/main" id="{3558BA55-6E35-0648-BEE5-FC749D638848}"/>
              </a:ext>
            </a:extLst>
          </p:cNvPr>
          <p:cNvPicPr>
            <a:picLocks noChangeAspect="1"/>
          </p:cNvPicPr>
          <p:nvPr/>
        </p:nvPicPr>
        <p:blipFill>
          <a:blip r:embed="rId3"/>
          <a:stretch>
            <a:fillRect/>
          </a:stretch>
        </p:blipFill>
        <p:spPr>
          <a:xfrm>
            <a:off x="328246" y="496940"/>
            <a:ext cx="6636407" cy="5341152"/>
          </a:xfrm>
          <a:prstGeom prst="rect">
            <a:avLst/>
          </a:prstGeom>
          <a:noFill/>
          <a:ln w="9525">
            <a:noFill/>
          </a:ln>
        </p:spPr>
      </p:pic>
      <p:pic>
        <p:nvPicPr>
          <p:cNvPr id="6" name="Picture 5" descr="22858PICdbgea5Gz679dY_PIC2018.png">
            <a:extLst>
              <a:ext uri="{FF2B5EF4-FFF2-40B4-BE49-F238E27FC236}">
                <a16:creationId xmlns:a16="http://schemas.microsoft.com/office/drawing/2014/main" id="{08ECE3A2-7CAF-E247-93E0-B63B3585B1E0}"/>
              </a:ext>
            </a:extLst>
          </p:cNvPr>
          <p:cNvPicPr>
            <a:picLocks noChangeAspect="1"/>
          </p:cNvPicPr>
          <p:nvPr/>
        </p:nvPicPr>
        <p:blipFill>
          <a:blip r:embed="rId4" cstate="print"/>
          <a:stretch>
            <a:fillRect/>
          </a:stretch>
        </p:blipFill>
        <p:spPr>
          <a:xfrm>
            <a:off x="6964653" y="2195968"/>
            <a:ext cx="4762969" cy="4762969"/>
          </a:xfrm>
          <a:prstGeom prst="rect">
            <a:avLst/>
          </a:prstGeom>
        </p:spPr>
      </p:pic>
      <p:sp>
        <p:nvSpPr>
          <p:cNvPr id="8" name="TextBox 7">
            <a:extLst>
              <a:ext uri="{FF2B5EF4-FFF2-40B4-BE49-F238E27FC236}">
                <a16:creationId xmlns:a16="http://schemas.microsoft.com/office/drawing/2014/main" id="{D4A131C4-C046-9F4C-9862-3A3756D8A2C1}"/>
              </a:ext>
            </a:extLst>
          </p:cNvPr>
          <p:cNvSpPr txBox="1"/>
          <p:nvPr/>
        </p:nvSpPr>
        <p:spPr>
          <a:xfrm>
            <a:off x="1201811" y="1455256"/>
            <a:ext cx="4736123" cy="3554819"/>
          </a:xfrm>
          <a:prstGeom prst="rect">
            <a:avLst/>
          </a:prstGeom>
          <a:noFill/>
        </p:spPr>
        <p:txBody>
          <a:bodyPr wrap="square" rtlCol="0">
            <a:spAutoFit/>
          </a:bodyPr>
          <a:lstStyle/>
          <a:p>
            <a:pPr algn="ctr"/>
            <a:r>
              <a:rPr lang="en-VN" sz="4500" i="1" dirty="0">
                <a:latin typeface="Times New Roman" panose="02020603050405020304" pitchFamily="18" charset="0"/>
                <a:cs typeface="Times New Roman" panose="02020603050405020304" pitchFamily="18" charset="0"/>
              </a:rPr>
              <a:t>Những bức ảnh dưới đây gợi đến vấn nạn nào? Chia sẻ suy nghĩ của em về vấn nạn đó.</a:t>
            </a:r>
          </a:p>
        </p:txBody>
      </p:sp>
    </p:spTree>
    <p:extLst>
      <p:ext uri="{BB962C8B-B14F-4D97-AF65-F5344CB8AC3E}">
        <p14:creationId xmlns:p14="http://schemas.microsoft.com/office/powerpoint/2010/main" val="56282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348AA916-8803-5A4E-9434-F70C98E21664}"/>
              </a:ext>
            </a:extLst>
          </p:cNvPr>
          <p:cNvGraphicFramePr>
            <a:graphicFrameLocks noGrp="1"/>
          </p:cNvGraphicFramePr>
          <p:nvPr>
            <p:extLst>
              <p:ext uri="{D42A27DB-BD31-4B8C-83A1-F6EECF244321}">
                <p14:modId xmlns:p14="http://schemas.microsoft.com/office/powerpoint/2010/main" val="1550142109"/>
              </p:ext>
            </p:extLst>
          </p:nvPr>
        </p:nvGraphicFramePr>
        <p:xfrm>
          <a:off x="1007166" y="1480837"/>
          <a:ext cx="10437063" cy="5337243"/>
        </p:xfrm>
        <a:graphic>
          <a:graphicData uri="http://schemas.openxmlformats.org/drawingml/2006/table">
            <a:tbl>
              <a:tblPr>
                <a:tableStyleId>{5C22544A-7EE6-4342-B048-85BDC9FD1C3A}</a:tableStyleId>
              </a:tblPr>
              <a:tblGrid>
                <a:gridCol w="3479021">
                  <a:extLst>
                    <a:ext uri="{9D8B030D-6E8A-4147-A177-3AD203B41FA5}">
                      <a16:colId xmlns:a16="http://schemas.microsoft.com/office/drawing/2014/main" val="1471259974"/>
                    </a:ext>
                  </a:extLst>
                </a:gridCol>
                <a:gridCol w="3479021">
                  <a:extLst>
                    <a:ext uri="{9D8B030D-6E8A-4147-A177-3AD203B41FA5}">
                      <a16:colId xmlns:a16="http://schemas.microsoft.com/office/drawing/2014/main" val="1571215536"/>
                    </a:ext>
                  </a:extLst>
                </a:gridCol>
                <a:gridCol w="3479021">
                  <a:extLst>
                    <a:ext uri="{9D8B030D-6E8A-4147-A177-3AD203B41FA5}">
                      <a16:colId xmlns:a16="http://schemas.microsoft.com/office/drawing/2014/main" val="3208482249"/>
                    </a:ext>
                  </a:extLst>
                </a:gridCol>
              </a:tblGrid>
              <a:tr h="2282001">
                <a:tc>
                  <a:txBody>
                    <a:bodyPr/>
                    <a:lstStyle/>
                    <a:p>
                      <a:pPr algn="ctr">
                        <a:lnSpc>
                          <a:spcPct val="100000"/>
                        </a:lnSpc>
                      </a:pPr>
                      <a:r>
                        <a:rPr lang="en-US" sz="2800" b="1" kern="100" dirty="0" err="1">
                          <a:effectLst/>
                          <a:latin typeface="Times New Roman" panose="02020603050405020304" pitchFamily="18" charset="0"/>
                          <a:cs typeface="Times New Roman" panose="02020603050405020304" pitchFamily="18" charset="0"/>
                        </a:rPr>
                        <a:t>Đối</a:t>
                      </a:r>
                      <a:r>
                        <a:rPr lang="en-US" sz="2800" b="1" kern="100" dirty="0">
                          <a:effectLst/>
                          <a:latin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cs typeface="Times New Roman" panose="02020603050405020304" pitchFamily="18" charset="0"/>
                        </a:rPr>
                        <a:t>tượng</a:t>
                      </a:r>
                      <a:endParaRPr lang="en-US" sz="2800" b="1" kern="100" dirty="0">
                        <a:effectLst/>
                        <a:latin typeface="Times New Roman" panose="02020603050405020304" pitchFamily="18" charset="0"/>
                        <a:cs typeface="Times New Roman" panose="02020603050405020304" pitchFamily="18" charset="0"/>
                      </a:endParaRPr>
                    </a:p>
                    <a:p>
                      <a:pPr algn="ctr">
                        <a:lnSpc>
                          <a:spcPct val="100000"/>
                        </a:lnSpc>
                      </a:pPr>
                      <a:endParaRPr lang="en-VN" sz="2800" b="1" kern="100" dirty="0">
                        <a:effectLst/>
                        <a:latin typeface="Times New Roman" panose="02020603050405020304" pitchFamily="18" charset="0"/>
                        <a:cs typeface="Times New Roman" panose="02020603050405020304" pitchFamily="18" charset="0"/>
                      </a:endParaRPr>
                    </a:p>
                    <a:p>
                      <a:pPr algn="ctr">
                        <a:lnSpc>
                          <a:spcPct val="100000"/>
                        </a:lnSpc>
                      </a:pPr>
                      <a:endParaRPr lang="en-VN" sz="2800" b="1" kern="100" dirty="0">
                        <a:effectLst/>
                        <a:latin typeface="Times New Roman" panose="02020603050405020304" pitchFamily="18" charset="0"/>
                        <a:cs typeface="Times New Roman" panose="02020603050405020304" pitchFamily="18" charset="0"/>
                      </a:endParaRPr>
                    </a:p>
                    <a:p>
                      <a:pPr algn="ctr">
                        <a:lnSpc>
                          <a:spcPct val="100000"/>
                        </a:lnSpc>
                      </a:pPr>
                      <a:r>
                        <a:rPr lang="en-US" sz="2800" b="1" kern="100" dirty="0" err="1">
                          <a:effectLst/>
                          <a:latin typeface="Times New Roman" panose="02020603050405020304" pitchFamily="18" charset="0"/>
                          <a:cs typeface="Times New Roman" panose="02020603050405020304" pitchFamily="18" charset="0"/>
                        </a:rPr>
                        <a:t>Khía</a:t>
                      </a:r>
                      <a:r>
                        <a:rPr lang="en-US" sz="2800" b="1" kern="100" dirty="0">
                          <a:effectLst/>
                          <a:latin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cs typeface="Times New Roman" panose="02020603050405020304" pitchFamily="18" charset="0"/>
                        </a:rPr>
                        <a:t>cạnh</a:t>
                      </a:r>
                      <a:endParaRPr lang="en-VN" sz="28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05740" marR="20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14350" indent="-514350" algn="ctr">
                        <a:lnSpc>
                          <a:spcPct val="100000"/>
                        </a:lnSpc>
                        <a:buAutoNum type="alphaLcPeriod"/>
                      </a:pPr>
                      <a:r>
                        <a:rPr lang="en-US" sz="2800" b="1" kern="100" dirty="0" err="1">
                          <a:solidFill>
                            <a:srgbClr val="FF0000"/>
                          </a:solidFill>
                          <a:effectLst/>
                          <a:latin typeface="Times New Roman" panose="02020603050405020304" pitchFamily="18" charset="0"/>
                          <a:cs typeface="Times New Roman" panose="02020603050405020304" pitchFamily="18" charset="0"/>
                        </a:rPr>
                        <a:t>Với</a:t>
                      </a:r>
                      <a:r>
                        <a:rPr lang="en-US" sz="2800" b="1" kern="100" dirty="0">
                          <a:solidFill>
                            <a:srgbClr val="FF0000"/>
                          </a:solidFill>
                          <a:effectLst/>
                          <a:latin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cs typeface="Times New Roman" panose="02020603050405020304" pitchFamily="18" charset="0"/>
                        </a:rPr>
                        <a:t>các</a:t>
                      </a:r>
                      <a:r>
                        <a:rPr lang="en-US" sz="2800" b="1" kern="100" dirty="0">
                          <a:solidFill>
                            <a:srgbClr val="FF0000"/>
                          </a:solidFill>
                          <a:effectLst/>
                          <a:latin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cs typeface="Times New Roman" panose="02020603050405020304" pitchFamily="18" charset="0"/>
                        </a:rPr>
                        <a:t>bạn</a:t>
                      </a:r>
                      <a:r>
                        <a:rPr lang="en-US" sz="2800" b="1" kern="100" dirty="0">
                          <a:solidFill>
                            <a:srgbClr val="FF0000"/>
                          </a:solidFill>
                          <a:effectLst/>
                          <a:latin typeface="Times New Roman" panose="02020603050405020304" pitchFamily="18" charset="0"/>
                          <a:cs typeface="Times New Roman" panose="02020603050405020304" pitchFamily="18" charset="0"/>
                        </a:rPr>
                        <a:t> </a:t>
                      </a:r>
                    </a:p>
                    <a:p>
                      <a:pPr marL="0" indent="0" algn="ctr">
                        <a:lnSpc>
                          <a:spcPct val="100000"/>
                        </a:lnSpc>
                        <a:buNone/>
                      </a:pPr>
                      <a:r>
                        <a:rPr lang="en-US" sz="2800" b="1" kern="100" dirty="0" err="1">
                          <a:solidFill>
                            <a:srgbClr val="FF0000"/>
                          </a:solidFill>
                          <a:effectLst/>
                          <a:latin typeface="Times New Roman" panose="02020603050405020304" pitchFamily="18" charset="0"/>
                          <a:cs typeface="Times New Roman" panose="02020603050405020304" pitchFamily="18" charset="0"/>
                        </a:rPr>
                        <a:t>bắt</a:t>
                      </a:r>
                      <a:r>
                        <a:rPr lang="en-US" sz="2800" b="1" kern="100" dirty="0">
                          <a:solidFill>
                            <a:srgbClr val="FF0000"/>
                          </a:solidFill>
                          <a:effectLst/>
                          <a:latin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cs typeface="Times New Roman" panose="02020603050405020304" pitchFamily="18" charset="0"/>
                        </a:rPr>
                        <a:t>nạt</a:t>
                      </a:r>
                      <a:endParaRPr lang="en-VN" sz="2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5740" marR="20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US" sz="2800" b="1" kern="100" dirty="0">
                          <a:solidFill>
                            <a:srgbClr val="FF0000"/>
                          </a:solidFill>
                          <a:effectLst/>
                          <a:latin typeface="Times New Roman" panose="02020603050405020304" pitchFamily="18" charset="0"/>
                          <a:cs typeface="Times New Roman" panose="02020603050405020304" pitchFamily="18" charset="0"/>
                        </a:rPr>
                        <a:t>b. </a:t>
                      </a:r>
                      <a:r>
                        <a:rPr lang="en-US" sz="2800" b="1" kern="100" dirty="0" err="1">
                          <a:solidFill>
                            <a:srgbClr val="FF0000"/>
                          </a:solidFill>
                          <a:effectLst/>
                          <a:latin typeface="Times New Roman" panose="02020603050405020304" pitchFamily="18" charset="0"/>
                          <a:cs typeface="Times New Roman" panose="02020603050405020304" pitchFamily="18" charset="0"/>
                        </a:rPr>
                        <a:t>Với</a:t>
                      </a:r>
                      <a:r>
                        <a:rPr lang="en-US" sz="2800" b="1" kern="100" dirty="0">
                          <a:solidFill>
                            <a:srgbClr val="FF0000"/>
                          </a:solidFill>
                          <a:effectLst/>
                          <a:latin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cs typeface="Times New Roman" panose="02020603050405020304" pitchFamily="18" charset="0"/>
                        </a:rPr>
                        <a:t>các</a:t>
                      </a:r>
                      <a:r>
                        <a:rPr lang="en-US" sz="2800" b="1" kern="100" dirty="0">
                          <a:solidFill>
                            <a:srgbClr val="FF0000"/>
                          </a:solidFill>
                          <a:effectLst/>
                          <a:latin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cs typeface="Times New Roman" panose="02020603050405020304" pitchFamily="18" charset="0"/>
                        </a:rPr>
                        <a:t>bạn</a:t>
                      </a:r>
                      <a:r>
                        <a:rPr lang="en-US" sz="2800" b="1" kern="100" dirty="0">
                          <a:solidFill>
                            <a:srgbClr val="FF0000"/>
                          </a:solidFill>
                          <a:effectLst/>
                          <a:latin typeface="Times New Roman" panose="02020603050405020304" pitchFamily="18" charset="0"/>
                          <a:cs typeface="Times New Roman" panose="02020603050405020304" pitchFamily="18" charset="0"/>
                        </a:rPr>
                        <a:t> </a:t>
                      </a:r>
                    </a:p>
                    <a:p>
                      <a:pPr algn="ctr">
                        <a:lnSpc>
                          <a:spcPct val="100000"/>
                        </a:lnSpc>
                      </a:pPr>
                      <a:r>
                        <a:rPr lang="en-US" sz="2800" b="1" kern="100" dirty="0" err="1">
                          <a:solidFill>
                            <a:srgbClr val="FF0000"/>
                          </a:solidFill>
                          <a:effectLst/>
                          <a:latin typeface="Times New Roman" panose="02020603050405020304" pitchFamily="18" charset="0"/>
                          <a:cs typeface="Times New Roman" panose="02020603050405020304" pitchFamily="18" charset="0"/>
                        </a:rPr>
                        <a:t>bị</a:t>
                      </a:r>
                      <a:r>
                        <a:rPr lang="en-US" sz="2800" b="1" kern="100" dirty="0">
                          <a:solidFill>
                            <a:srgbClr val="FF0000"/>
                          </a:solidFill>
                          <a:effectLst/>
                          <a:latin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cs typeface="Times New Roman" panose="02020603050405020304" pitchFamily="18" charset="0"/>
                        </a:rPr>
                        <a:t>bắt</a:t>
                      </a:r>
                      <a:r>
                        <a:rPr lang="en-US" sz="2800" b="1" kern="100" dirty="0">
                          <a:solidFill>
                            <a:srgbClr val="FF0000"/>
                          </a:solidFill>
                          <a:effectLst/>
                          <a:latin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cs typeface="Times New Roman" panose="02020603050405020304" pitchFamily="18" charset="0"/>
                        </a:rPr>
                        <a:t>nạt</a:t>
                      </a:r>
                      <a:endParaRPr lang="en-VN" sz="2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5740" marR="20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9838798"/>
                  </a:ext>
                </a:extLst>
              </a:tr>
              <a:tr h="1527621">
                <a:tc>
                  <a:txBody>
                    <a:bodyPr/>
                    <a:lstStyle/>
                    <a:p>
                      <a:pPr algn="ctr">
                        <a:lnSpc>
                          <a:spcPct val="100000"/>
                        </a:lnSpc>
                      </a:pPr>
                      <a:r>
                        <a:rPr lang="en-US" sz="2800" b="1" kern="100">
                          <a:effectLst/>
                          <a:latin typeface="Times New Roman" panose="02020603050405020304" pitchFamily="18" charset="0"/>
                          <a:cs typeface="Times New Roman" panose="02020603050405020304" pitchFamily="18" charset="0"/>
                        </a:rPr>
                        <a:t>Từ ngữ, hình ảnh</a:t>
                      </a:r>
                      <a:endParaRPr lang="en-VN"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205740" marR="20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VN" sz="2800" b="1" kern="100" dirty="0">
                          <a:effectLst/>
                          <a:latin typeface="Times New Roman" panose="02020603050405020304" pitchFamily="18" charset="0"/>
                          <a:cs typeface="Times New Roman" panose="02020603050405020304" pitchFamily="18" charset="0"/>
                        </a:rPr>
                        <a:t> </a:t>
                      </a:r>
                      <a:endParaRPr lang="en-VN" sz="28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05740" marR="20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VN" sz="2800" b="1" kern="100">
                          <a:effectLst/>
                          <a:latin typeface="Times New Roman" panose="02020603050405020304" pitchFamily="18" charset="0"/>
                          <a:cs typeface="Times New Roman" panose="02020603050405020304" pitchFamily="18" charset="0"/>
                        </a:rPr>
                        <a:t> </a:t>
                      </a:r>
                      <a:endParaRPr lang="en-VN"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205740" marR="20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7781093"/>
                  </a:ext>
                </a:extLst>
              </a:tr>
              <a:tr h="1527621">
                <a:tc>
                  <a:txBody>
                    <a:bodyPr/>
                    <a:lstStyle/>
                    <a:p>
                      <a:pPr algn="ctr">
                        <a:lnSpc>
                          <a:spcPct val="100000"/>
                        </a:lnSpc>
                      </a:pPr>
                      <a:r>
                        <a:rPr lang="en-US" sz="2800" b="1" kern="100">
                          <a:effectLst/>
                          <a:latin typeface="Times New Roman" panose="02020603050405020304" pitchFamily="18" charset="0"/>
                          <a:cs typeface="Times New Roman" panose="02020603050405020304" pitchFamily="18" charset="0"/>
                        </a:rPr>
                        <a:t>Thái độ của tác giả</a:t>
                      </a:r>
                      <a:endParaRPr lang="en-VN"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205740" marR="20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VN" sz="2800" b="1" kern="100">
                          <a:effectLst/>
                          <a:latin typeface="Times New Roman" panose="02020603050405020304" pitchFamily="18" charset="0"/>
                          <a:cs typeface="Times New Roman" panose="02020603050405020304" pitchFamily="18" charset="0"/>
                        </a:rPr>
                        <a:t> </a:t>
                      </a:r>
                      <a:endParaRPr lang="en-VN" sz="28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205740" marR="20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VN" sz="2800" b="1" kern="100" dirty="0">
                          <a:effectLst/>
                          <a:latin typeface="Times New Roman" panose="02020603050405020304" pitchFamily="18" charset="0"/>
                          <a:cs typeface="Times New Roman" panose="02020603050405020304" pitchFamily="18" charset="0"/>
                        </a:rPr>
                        <a:t> </a:t>
                      </a:r>
                      <a:endParaRPr lang="en-VN" sz="28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05740" marR="2057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5421994"/>
                  </a:ext>
                </a:extLst>
              </a:tr>
            </a:tbl>
          </a:graphicData>
        </a:graphic>
      </p:graphicFrame>
      <p:sp>
        <p:nvSpPr>
          <p:cNvPr id="5" name="Line 1">
            <a:extLst>
              <a:ext uri="{FF2B5EF4-FFF2-40B4-BE49-F238E27FC236}">
                <a16:creationId xmlns:a16="http://schemas.microsoft.com/office/drawing/2014/main" id="{0E39CD92-5843-E844-8EBF-C97C589401EB}"/>
              </a:ext>
            </a:extLst>
          </p:cNvPr>
          <p:cNvSpPr>
            <a:spLocks noChangeShapeType="1"/>
          </p:cNvSpPr>
          <p:nvPr/>
        </p:nvSpPr>
        <p:spPr bwMode="auto">
          <a:xfrm>
            <a:off x="941801" y="1489660"/>
            <a:ext cx="3472069" cy="22607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VN"/>
          </a:p>
        </p:txBody>
      </p:sp>
      <p:sp>
        <p:nvSpPr>
          <p:cNvPr id="2" name="TextBox 1">
            <a:extLst>
              <a:ext uri="{FF2B5EF4-FFF2-40B4-BE49-F238E27FC236}">
                <a16:creationId xmlns:a16="http://schemas.microsoft.com/office/drawing/2014/main" id="{B0AE7308-8D28-174C-692E-7D982FEB9F85}"/>
              </a:ext>
            </a:extLst>
          </p:cNvPr>
          <p:cNvSpPr txBox="1"/>
          <p:nvPr/>
        </p:nvSpPr>
        <p:spPr>
          <a:xfrm>
            <a:off x="1695730" y="555793"/>
            <a:ext cx="3538726" cy="584775"/>
          </a:xfrm>
          <a:prstGeom prst="rect">
            <a:avLst/>
          </a:prstGeom>
          <a:noFill/>
        </p:spPr>
        <p:txBody>
          <a:bodyPr wrap="none" rtlCol="0">
            <a:spAutoFit/>
          </a:bodyPr>
          <a:lstStyle/>
          <a:p>
            <a:r>
              <a:rPr lang="en-VN" sz="3200" b="1" dirty="0">
                <a:solidFill>
                  <a:srgbClr val="FF0000"/>
                </a:solidFill>
                <a:latin typeface="Times New Roman" panose="02020603050405020304" pitchFamily="18" charset="0"/>
                <a:cs typeface="Times New Roman" panose="02020603050405020304" pitchFamily="18" charset="0"/>
              </a:rPr>
              <a:t>1. Thái độ của “tớ”</a:t>
            </a:r>
          </a:p>
        </p:txBody>
      </p:sp>
    </p:spTree>
    <p:extLst>
      <p:ext uri="{BB962C8B-B14F-4D97-AF65-F5344CB8AC3E}">
        <p14:creationId xmlns:p14="http://schemas.microsoft.com/office/powerpoint/2010/main" val="3379070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ine 1">
            <a:extLst>
              <a:ext uri="{FF2B5EF4-FFF2-40B4-BE49-F238E27FC236}">
                <a16:creationId xmlns:a16="http://schemas.microsoft.com/office/drawing/2014/main" id="{B59A5F00-35A4-9E48-A288-AEBE0B748440}"/>
              </a:ext>
            </a:extLst>
          </p:cNvPr>
          <p:cNvSpPr>
            <a:spLocks noChangeShapeType="1"/>
          </p:cNvSpPr>
          <p:nvPr/>
        </p:nvSpPr>
        <p:spPr bwMode="auto">
          <a:xfrm>
            <a:off x="4824413" y="1857375"/>
            <a:ext cx="704850" cy="6667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VN"/>
          </a:p>
        </p:txBody>
      </p:sp>
      <p:graphicFrame>
        <p:nvGraphicFramePr>
          <p:cNvPr id="4" name="Table 3">
            <a:extLst>
              <a:ext uri="{FF2B5EF4-FFF2-40B4-BE49-F238E27FC236}">
                <a16:creationId xmlns:a16="http://schemas.microsoft.com/office/drawing/2014/main" id="{3F9DF163-32F6-FC49-922F-6FA33706B4C8}"/>
              </a:ext>
            </a:extLst>
          </p:cNvPr>
          <p:cNvGraphicFramePr>
            <a:graphicFrameLocks noGrp="1"/>
          </p:cNvGraphicFramePr>
          <p:nvPr>
            <p:extLst>
              <p:ext uri="{D42A27DB-BD31-4B8C-83A1-F6EECF244321}">
                <p14:modId xmlns:p14="http://schemas.microsoft.com/office/powerpoint/2010/main" val="3050285225"/>
              </p:ext>
            </p:extLst>
          </p:nvPr>
        </p:nvGraphicFramePr>
        <p:xfrm>
          <a:off x="643467" y="1025510"/>
          <a:ext cx="10905067" cy="4816429"/>
        </p:xfrm>
        <a:graphic>
          <a:graphicData uri="http://schemas.openxmlformats.org/drawingml/2006/table">
            <a:tbl>
              <a:tblPr>
                <a:solidFill>
                  <a:schemeClr val="bg1"/>
                </a:solidFill>
                <a:tableStyleId>{5C22544A-7EE6-4342-B048-85BDC9FD1C3A}</a:tableStyleId>
              </a:tblPr>
              <a:tblGrid>
                <a:gridCol w="1998565">
                  <a:extLst>
                    <a:ext uri="{9D8B030D-6E8A-4147-A177-3AD203B41FA5}">
                      <a16:colId xmlns:a16="http://schemas.microsoft.com/office/drawing/2014/main" val="2368655710"/>
                    </a:ext>
                  </a:extLst>
                </a:gridCol>
                <a:gridCol w="4453251">
                  <a:extLst>
                    <a:ext uri="{9D8B030D-6E8A-4147-A177-3AD203B41FA5}">
                      <a16:colId xmlns:a16="http://schemas.microsoft.com/office/drawing/2014/main" val="3432403484"/>
                    </a:ext>
                  </a:extLst>
                </a:gridCol>
                <a:gridCol w="4453251">
                  <a:extLst>
                    <a:ext uri="{9D8B030D-6E8A-4147-A177-3AD203B41FA5}">
                      <a16:colId xmlns:a16="http://schemas.microsoft.com/office/drawing/2014/main" val="2708160435"/>
                    </a:ext>
                  </a:extLst>
                </a:gridCol>
              </a:tblGrid>
              <a:tr h="1349909">
                <a:tc>
                  <a:txBody>
                    <a:bodyPr/>
                    <a:lstStyle/>
                    <a:p>
                      <a:pPr algn="ctr">
                        <a:lnSpc>
                          <a:spcPct val="100000"/>
                        </a:lnSpc>
                      </a:pPr>
                      <a:r>
                        <a:rPr lang="en-US" sz="2500" b="1" kern="100" cap="none" spc="0" dirty="0">
                          <a:solidFill>
                            <a:schemeClr val="tx1"/>
                          </a:solidFill>
                          <a:effectLst/>
                          <a:highlight>
                            <a:srgbClr val="FFFF00"/>
                          </a:highlight>
                          <a:latin typeface="Times New Roman" panose="02020603050405020304" pitchFamily="18" charset="0"/>
                          <a:cs typeface="Times New Roman" panose="02020603050405020304" pitchFamily="18" charset="0"/>
                        </a:rPr>
                        <a:t>    </a:t>
                      </a:r>
                      <a:r>
                        <a:rPr lang="en-US" sz="2500" b="1" kern="100" cap="none" spc="0" dirty="0" err="1">
                          <a:solidFill>
                            <a:schemeClr val="tx1"/>
                          </a:solidFill>
                          <a:effectLst/>
                          <a:highlight>
                            <a:srgbClr val="FFFF00"/>
                          </a:highlight>
                          <a:latin typeface="Times New Roman" panose="02020603050405020304" pitchFamily="18" charset="0"/>
                          <a:cs typeface="Times New Roman" panose="02020603050405020304" pitchFamily="18" charset="0"/>
                        </a:rPr>
                        <a:t>Đối</a:t>
                      </a:r>
                      <a:r>
                        <a:rPr lang="en-US" sz="2500" b="1" kern="100" cap="none" spc="0" dirty="0">
                          <a:solidFill>
                            <a:schemeClr val="tx1"/>
                          </a:solidFill>
                          <a:effectLst/>
                          <a:highlight>
                            <a:srgbClr val="FFFF00"/>
                          </a:highlight>
                          <a:latin typeface="Times New Roman" panose="02020603050405020304" pitchFamily="18" charset="0"/>
                          <a:cs typeface="Times New Roman" panose="02020603050405020304" pitchFamily="18" charset="0"/>
                        </a:rPr>
                        <a:t> </a:t>
                      </a:r>
                      <a:r>
                        <a:rPr lang="en-US" sz="2500" b="1" kern="100" cap="none" spc="0" dirty="0" err="1">
                          <a:solidFill>
                            <a:schemeClr val="tx1"/>
                          </a:solidFill>
                          <a:effectLst/>
                          <a:highlight>
                            <a:srgbClr val="FFFF00"/>
                          </a:highlight>
                          <a:latin typeface="Times New Roman" panose="02020603050405020304" pitchFamily="18" charset="0"/>
                          <a:cs typeface="Times New Roman" panose="02020603050405020304" pitchFamily="18" charset="0"/>
                        </a:rPr>
                        <a:t>tượng</a:t>
                      </a:r>
                      <a:endParaRPr lang="en-US" sz="2500" b="1" kern="100" cap="none" spc="0" dirty="0">
                        <a:solidFill>
                          <a:schemeClr val="tx1"/>
                        </a:solidFill>
                        <a:effectLst/>
                        <a:highlight>
                          <a:srgbClr val="FFFF00"/>
                        </a:highlight>
                        <a:latin typeface="Times New Roman" panose="02020603050405020304" pitchFamily="18" charset="0"/>
                        <a:cs typeface="Times New Roman" panose="02020603050405020304" pitchFamily="18" charset="0"/>
                      </a:endParaRPr>
                    </a:p>
                    <a:p>
                      <a:pPr algn="ctr">
                        <a:lnSpc>
                          <a:spcPct val="100000"/>
                        </a:lnSpc>
                      </a:pPr>
                      <a:endParaRPr lang="en-VN" sz="2500" b="1" kern="100" cap="none" spc="0" dirty="0">
                        <a:solidFill>
                          <a:schemeClr val="tx1"/>
                        </a:solidFill>
                        <a:effectLst/>
                        <a:highlight>
                          <a:srgbClr val="FFFF00"/>
                        </a:highlight>
                        <a:latin typeface="Times New Roman" panose="02020603050405020304" pitchFamily="18" charset="0"/>
                        <a:cs typeface="Times New Roman" panose="02020603050405020304" pitchFamily="18" charset="0"/>
                      </a:endParaRPr>
                    </a:p>
                    <a:p>
                      <a:pPr algn="ctr">
                        <a:lnSpc>
                          <a:spcPct val="100000"/>
                        </a:lnSpc>
                      </a:pPr>
                      <a:r>
                        <a:rPr lang="en-US" sz="2500" b="1" kern="100" cap="none" spc="0" dirty="0" err="1">
                          <a:solidFill>
                            <a:schemeClr val="tx1"/>
                          </a:solidFill>
                          <a:effectLst/>
                          <a:highlight>
                            <a:srgbClr val="FFFF00"/>
                          </a:highlight>
                          <a:latin typeface="Times New Roman" panose="02020603050405020304" pitchFamily="18" charset="0"/>
                          <a:cs typeface="Times New Roman" panose="02020603050405020304" pitchFamily="18" charset="0"/>
                        </a:rPr>
                        <a:t>Khía</a:t>
                      </a:r>
                      <a:r>
                        <a:rPr lang="en-US" sz="2500" b="1" kern="100" cap="none" spc="0" dirty="0">
                          <a:solidFill>
                            <a:schemeClr val="tx1"/>
                          </a:solidFill>
                          <a:effectLst/>
                          <a:highlight>
                            <a:srgbClr val="FFFF00"/>
                          </a:highlight>
                          <a:latin typeface="Times New Roman" panose="02020603050405020304" pitchFamily="18" charset="0"/>
                          <a:cs typeface="Times New Roman" panose="02020603050405020304" pitchFamily="18" charset="0"/>
                        </a:rPr>
                        <a:t> </a:t>
                      </a:r>
                      <a:r>
                        <a:rPr lang="en-US" sz="2500" b="1" kern="100" cap="none" spc="0" dirty="0" err="1">
                          <a:solidFill>
                            <a:schemeClr val="tx1"/>
                          </a:solidFill>
                          <a:effectLst/>
                          <a:highlight>
                            <a:srgbClr val="FFFF00"/>
                          </a:highlight>
                          <a:latin typeface="Times New Roman" panose="02020603050405020304" pitchFamily="18" charset="0"/>
                          <a:cs typeface="Times New Roman" panose="02020603050405020304" pitchFamily="18" charset="0"/>
                        </a:rPr>
                        <a:t>cạnh</a:t>
                      </a:r>
                      <a:endParaRPr lang="en-VN" sz="2500" b="1" kern="100" cap="none" spc="0" dirty="0">
                        <a:solidFill>
                          <a:schemeClr val="tx1"/>
                        </a:solidFill>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txBody>
                  <a:tcPr marL="140633" marR="67721" marT="108179" marB="108179" anchor="ctr">
                    <a:lnL w="19050" cap="flat" cmpd="sng" algn="ctr">
                      <a:solidFill>
                        <a:schemeClr val="tx1"/>
                      </a:solidFill>
                      <a:prstDash val="solid"/>
                    </a:lnL>
                    <a:lnR w="6350" cap="flat" cmpd="sng" algn="ctr">
                      <a:solidFill>
                        <a:schemeClr val="tx1">
                          <a:lumMod val="50000"/>
                          <a:lumOff val="50000"/>
                        </a:schemeClr>
                      </a:solidFill>
                      <a:prstDash val="solid"/>
                      <a:round/>
                      <a:headEnd type="none" w="med" len="med"/>
                      <a:tailEnd type="none" w="med" len="me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marL="514350" indent="-514350" algn="ctr">
                        <a:lnSpc>
                          <a:spcPct val="100000"/>
                        </a:lnSpc>
                        <a:buAutoNum type="alphaLcPeriod"/>
                      </a:pPr>
                      <a:r>
                        <a:rPr lang="en-US" sz="2800" b="1" kern="100" dirty="0" err="1">
                          <a:solidFill>
                            <a:srgbClr val="FF0000"/>
                          </a:solidFill>
                          <a:effectLst/>
                          <a:latin typeface="Times New Roman" panose="02020603050405020304" pitchFamily="18" charset="0"/>
                          <a:cs typeface="Times New Roman" panose="02020603050405020304" pitchFamily="18" charset="0"/>
                        </a:rPr>
                        <a:t>Với</a:t>
                      </a:r>
                      <a:r>
                        <a:rPr lang="en-US" sz="2800" b="1" kern="100" dirty="0">
                          <a:solidFill>
                            <a:srgbClr val="FF0000"/>
                          </a:solidFill>
                          <a:effectLst/>
                          <a:latin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cs typeface="Times New Roman" panose="02020603050405020304" pitchFamily="18" charset="0"/>
                        </a:rPr>
                        <a:t>các</a:t>
                      </a:r>
                      <a:r>
                        <a:rPr lang="en-US" sz="2800" b="1" kern="100" dirty="0">
                          <a:solidFill>
                            <a:srgbClr val="FF0000"/>
                          </a:solidFill>
                          <a:effectLst/>
                          <a:latin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cs typeface="Times New Roman" panose="02020603050405020304" pitchFamily="18" charset="0"/>
                        </a:rPr>
                        <a:t>bạn</a:t>
                      </a:r>
                      <a:r>
                        <a:rPr lang="en-US" sz="2800" b="1" kern="100" dirty="0">
                          <a:solidFill>
                            <a:srgbClr val="FF0000"/>
                          </a:solidFill>
                          <a:effectLst/>
                          <a:latin typeface="Times New Roman" panose="02020603050405020304" pitchFamily="18" charset="0"/>
                          <a:cs typeface="Times New Roman" panose="02020603050405020304" pitchFamily="18" charset="0"/>
                        </a:rPr>
                        <a:t> </a:t>
                      </a:r>
                    </a:p>
                    <a:p>
                      <a:pPr marL="0" indent="0" algn="ctr">
                        <a:lnSpc>
                          <a:spcPct val="100000"/>
                        </a:lnSpc>
                        <a:buNone/>
                      </a:pPr>
                      <a:r>
                        <a:rPr lang="en-US" sz="2800" b="1" kern="100" dirty="0" err="1">
                          <a:solidFill>
                            <a:srgbClr val="FF0000"/>
                          </a:solidFill>
                          <a:effectLst/>
                          <a:latin typeface="Times New Roman" panose="02020603050405020304" pitchFamily="18" charset="0"/>
                          <a:cs typeface="Times New Roman" panose="02020603050405020304" pitchFamily="18" charset="0"/>
                        </a:rPr>
                        <a:t>bắt</a:t>
                      </a:r>
                      <a:r>
                        <a:rPr lang="en-US" sz="2800" b="1" kern="100" dirty="0">
                          <a:solidFill>
                            <a:srgbClr val="FF0000"/>
                          </a:solidFill>
                          <a:effectLst/>
                          <a:latin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cs typeface="Times New Roman" panose="02020603050405020304" pitchFamily="18" charset="0"/>
                        </a:rPr>
                        <a:t>nạt</a:t>
                      </a:r>
                      <a:endParaRPr lang="en-VN" sz="2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5740" marR="205740" marT="0" marB="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lgn="ctr">
                        <a:lnSpc>
                          <a:spcPct val="100000"/>
                        </a:lnSpc>
                      </a:pPr>
                      <a:r>
                        <a:rPr lang="en-US" sz="2800" b="1" kern="100" dirty="0">
                          <a:solidFill>
                            <a:srgbClr val="FF0000"/>
                          </a:solidFill>
                          <a:effectLst/>
                          <a:latin typeface="Times New Roman" panose="02020603050405020304" pitchFamily="18" charset="0"/>
                          <a:cs typeface="Times New Roman" panose="02020603050405020304" pitchFamily="18" charset="0"/>
                        </a:rPr>
                        <a:t>b. </a:t>
                      </a:r>
                      <a:r>
                        <a:rPr lang="en-US" sz="2800" b="1" kern="100" dirty="0" err="1">
                          <a:solidFill>
                            <a:srgbClr val="FF0000"/>
                          </a:solidFill>
                          <a:effectLst/>
                          <a:latin typeface="Times New Roman" panose="02020603050405020304" pitchFamily="18" charset="0"/>
                          <a:cs typeface="Times New Roman" panose="02020603050405020304" pitchFamily="18" charset="0"/>
                        </a:rPr>
                        <a:t>Với</a:t>
                      </a:r>
                      <a:r>
                        <a:rPr lang="en-US" sz="2800" b="1" kern="100" dirty="0">
                          <a:solidFill>
                            <a:srgbClr val="FF0000"/>
                          </a:solidFill>
                          <a:effectLst/>
                          <a:latin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cs typeface="Times New Roman" panose="02020603050405020304" pitchFamily="18" charset="0"/>
                        </a:rPr>
                        <a:t>các</a:t>
                      </a:r>
                      <a:r>
                        <a:rPr lang="en-US" sz="2800" b="1" kern="100" dirty="0">
                          <a:solidFill>
                            <a:srgbClr val="FF0000"/>
                          </a:solidFill>
                          <a:effectLst/>
                          <a:latin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cs typeface="Times New Roman" panose="02020603050405020304" pitchFamily="18" charset="0"/>
                        </a:rPr>
                        <a:t>bạn</a:t>
                      </a:r>
                      <a:r>
                        <a:rPr lang="en-US" sz="2800" b="1" kern="100" dirty="0">
                          <a:solidFill>
                            <a:srgbClr val="FF0000"/>
                          </a:solidFill>
                          <a:effectLst/>
                          <a:latin typeface="Times New Roman" panose="02020603050405020304" pitchFamily="18" charset="0"/>
                          <a:cs typeface="Times New Roman" panose="02020603050405020304" pitchFamily="18" charset="0"/>
                        </a:rPr>
                        <a:t> </a:t>
                      </a:r>
                    </a:p>
                    <a:p>
                      <a:pPr algn="ctr">
                        <a:lnSpc>
                          <a:spcPct val="100000"/>
                        </a:lnSpc>
                      </a:pPr>
                      <a:r>
                        <a:rPr lang="en-US" sz="2800" b="1" kern="100" dirty="0" err="1">
                          <a:solidFill>
                            <a:srgbClr val="FF0000"/>
                          </a:solidFill>
                          <a:effectLst/>
                          <a:latin typeface="Times New Roman" panose="02020603050405020304" pitchFamily="18" charset="0"/>
                          <a:cs typeface="Times New Roman" panose="02020603050405020304" pitchFamily="18" charset="0"/>
                        </a:rPr>
                        <a:t>bị</a:t>
                      </a:r>
                      <a:r>
                        <a:rPr lang="en-US" sz="2800" b="1" kern="100" dirty="0">
                          <a:solidFill>
                            <a:srgbClr val="FF0000"/>
                          </a:solidFill>
                          <a:effectLst/>
                          <a:latin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cs typeface="Times New Roman" panose="02020603050405020304" pitchFamily="18" charset="0"/>
                        </a:rPr>
                        <a:t>bắt</a:t>
                      </a:r>
                      <a:r>
                        <a:rPr lang="en-US" sz="2800" b="1" kern="100" dirty="0">
                          <a:solidFill>
                            <a:srgbClr val="FF0000"/>
                          </a:solidFill>
                          <a:effectLst/>
                          <a:latin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cs typeface="Times New Roman" panose="02020603050405020304" pitchFamily="18" charset="0"/>
                        </a:rPr>
                        <a:t>nạt</a:t>
                      </a:r>
                      <a:endParaRPr lang="en-VN" sz="2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5740" marR="205740" marT="0" marB="0"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622758994"/>
                  </a:ext>
                </a:extLst>
              </a:tr>
              <a:tr h="2107162">
                <a:tc>
                  <a:txBody>
                    <a:bodyPr/>
                    <a:lstStyle/>
                    <a:p>
                      <a:pPr algn="ctr">
                        <a:lnSpc>
                          <a:spcPct val="100000"/>
                        </a:lnSpc>
                      </a:pPr>
                      <a:r>
                        <a:rPr lang="en-US" sz="2500" b="1" kern="100" cap="none" spc="0" dirty="0" err="1">
                          <a:solidFill>
                            <a:schemeClr val="tx1"/>
                          </a:solidFill>
                          <a:effectLst/>
                          <a:highlight>
                            <a:srgbClr val="FFFF00"/>
                          </a:highlight>
                          <a:latin typeface="Times New Roman" panose="02020603050405020304" pitchFamily="18" charset="0"/>
                          <a:cs typeface="Times New Roman" panose="02020603050405020304" pitchFamily="18" charset="0"/>
                        </a:rPr>
                        <a:t>Từ</a:t>
                      </a:r>
                      <a:r>
                        <a:rPr lang="en-US" sz="2500" b="1" kern="100" cap="none" spc="0" dirty="0">
                          <a:solidFill>
                            <a:schemeClr val="tx1"/>
                          </a:solidFill>
                          <a:effectLst/>
                          <a:highlight>
                            <a:srgbClr val="FFFF00"/>
                          </a:highlight>
                          <a:latin typeface="Times New Roman" panose="02020603050405020304" pitchFamily="18" charset="0"/>
                          <a:cs typeface="Times New Roman" panose="02020603050405020304" pitchFamily="18" charset="0"/>
                        </a:rPr>
                        <a:t> </a:t>
                      </a:r>
                      <a:r>
                        <a:rPr lang="en-US" sz="2500" b="1" kern="100" cap="none" spc="0" dirty="0" err="1">
                          <a:solidFill>
                            <a:schemeClr val="tx1"/>
                          </a:solidFill>
                          <a:effectLst/>
                          <a:highlight>
                            <a:srgbClr val="FFFF00"/>
                          </a:highlight>
                          <a:latin typeface="Times New Roman" panose="02020603050405020304" pitchFamily="18" charset="0"/>
                          <a:cs typeface="Times New Roman" panose="02020603050405020304" pitchFamily="18" charset="0"/>
                        </a:rPr>
                        <a:t>ngữ</a:t>
                      </a:r>
                      <a:r>
                        <a:rPr lang="en-US" sz="2500" b="1" kern="100" cap="none" spc="0" dirty="0">
                          <a:solidFill>
                            <a:schemeClr val="tx1"/>
                          </a:solidFill>
                          <a:effectLst/>
                          <a:highlight>
                            <a:srgbClr val="FFFF00"/>
                          </a:highlight>
                          <a:latin typeface="Times New Roman" panose="02020603050405020304" pitchFamily="18" charset="0"/>
                          <a:cs typeface="Times New Roman" panose="02020603050405020304" pitchFamily="18" charset="0"/>
                        </a:rPr>
                        <a:t>, </a:t>
                      </a:r>
                      <a:r>
                        <a:rPr lang="en-US" sz="2500" b="1" kern="100" cap="none" spc="0" dirty="0" err="1">
                          <a:solidFill>
                            <a:schemeClr val="tx1"/>
                          </a:solidFill>
                          <a:effectLst/>
                          <a:highlight>
                            <a:srgbClr val="FFFF00"/>
                          </a:highlight>
                          <a:latin typeface="Times New Roman" panose="02020603050405020304" pitchFamily="18" charset="0"/>
                          <a:cs typeface="Times New Roman" panose="02020603050405020304" pitchFamily="18" charset="0"/>
                        </a:rPr>
                        <a:t>hình</a:t>
                      </a:r>
                      <a:r>
                        <a:rPr lang="en-US" sz="2500" b="1" kern="100" cap="none" spc="0" dirty="0">
                          <a:solidFill>
                            <a:schemeClr val="tx1"/>
                          </a:solidFill>
                          <a:effectLst/>
                          <a:highlight>
                            <a:srgbClr val="FFFF00"/>
                          </a:highlight>
                          <a:latin typeface="Times New Roman" panose="02020603050405020304" pitchFamily="18" charset="0"/>
                          <a:cs typeface="Times New Roman" panose="02020603050405020304" pitchFamily="18" charset="0"/>
                        </a:rPr>
                        <a:t> </a:t>
                      </a:r>
                      <a:r>
                        <a:rPr lang="en-US" sz="2500" b="1" kern="100" cap="none" spc="0" dirty="0" err="1">
                          <a:solidFill>
                            <a:schemeClr val="tx1"/>
                          </a:solidFill>
                          <a:effectLst/>
                          <a:highlight>
                            <a:srgbClr val="FFFF00"/>
                          </a:highlight>
                          <a:latin typeface="Times New Roman" panose="02020603050405020304" pitchFamily="18" charset="0"/>
                          <a:cs typeface="Times New Roman" panose="02020603050405020304" pitchFamily="18" charset="0"/>
                        </a:rPr>
                        <a:t>ảnh</a:t>
                      </a:r>
                      <a:r>
                        <a:rPr lang="en-US" sz="2500" b="1" kern="100" cap="none" spc="0" dirty="0">
                          <a:solidFill>
                            <a:schemeClr val="tx1"/>
                          </a:solidFill>
                          <a:effectLst/>
                          <a:highlight>
                            <a:srgbClr val="FFFF00"/>
                          </a:highlight>
                          <a:latin typeface="Times New Roman" panose="02020603050405020304" pitchFamily="18" charset="0"/>
                          <a:cs typeface="Times New Roman" panose="02020603050405020304" pitchFamily="18" charset="0"/>
                        </a:rPr>
                        <a:t>, </a:t>
                      </a:r>
                      <a:r>
                        <a:rPr lang="en-US" sz="2500" b="1" kern="100" cap="none" spc="0" dirty="0" err="1">
                          <a:solidFill>
                            <a:schemeClr val="tx1"/>
                          </a:solidFill>
                          <a:effectLst/>
                          <a:highlight>
                            <a:srgbClr val="FFFF00"/>
                          </a:highlight>
                          <a:latin typeface="Times New Roman" panose="02020603050405020304" pitchFamily="18" charset="0"/>
                          <a:cs typeface="Times New Roman" panose="02020603050405020304" pitchFamily="18" charset="0"/>
                        </a:rPr>
                        <a:t>câu</a:t>
                      </a:r>
                      <a:r>
                        <a:rPr lang="en-US" sz="2500" b="1" kern="100" cap="none" spc="0" dirty="0">
                          <a:solidFill>
                            <a:schemeClr val="tx1"/>
                          </a:solidFill>
                          <a:effectLst/>
                          <a:highlight>
                            <a:srgbClr val="FFFF00"/>
                          </a:highlight>
                          <a:latin typeface="Times New Roman" panose="02020603050405020304" pitchFamily="18" charset="0"/>
                          <a:cs typeface="Times New Roman" panose="02020603050405020304" pitchFamily="18" charset="0"/>
                        </a:rPr>
                        <a:t> </a:t>
                      </a:r>
                      <a:r>
                        <a:rPr lang="en-US" sz="2500" b="1" kern="100" cap="none" spc="0" dirty="0" err="1">
                          <a:solidFill>
                            <a:schemeClr val="tx1"/>
                          </a:solidFill>
                          <a:effectLst/>
                          <a:highlight>
                            <a:srgbClr val="FFFF00"/>
                          </a:highlight>
                          <a:latin typeface="Times New Roman" panose="02020603050405020304" pitchFamily="18" charset="0"/>
                          <a:cs typeface="Times New Roman" panose="02020603050405020304" pitchFamily="18" charset="0"/>
                        </a:rPr>
                        <a:t>thơ</a:t>
                      </a:r>
                      <a:endParaRPr lang="en-VN" sz="2500" b="1" kern="100" cap="none" spc="0" dirty="0">
                        <a:solidFill>
                          <a:schemeClr val="tx1"/>
                        </a:solidFill>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txBody>
                  <a:tcPr marL="140633" marR="67721" marT="108179" marB="108179"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just">
                        <a:lnSpc>
                          <a:spcPct val="100000"/>
                        </a:lnSpc>
                      </a:pPr>
                      <a:endParaRPr lang="en-VN" sz="2500" kern="1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40633" marR="67721" marT="108179" marB="10817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lnB>
                    <a:noFill/>
                  </a:tcPr>
                </a:tc>
                <a:tc>
                  <a:txBody>
                    <a:bodyPr/>
                    <a:lstStyle/>
                    <a:p>
                      <a:pPr algn="just">
                        <a:lnSpc>
                          <a:spcPct val="100000"/>
                        </a:lnSpc>
                      </a:pPr>
                      <a:endParaRPr lang="en-VN" sz="2500" kern="1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40633" marR="67721" marT="108179" marB="108179">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786300314"/>
                  </a:ext>
                </a:extLst>
              </a:tr>
              <a:tr h="1349909">
                <a:tc>
                  <a:txBody>
                    <a:bodyPr/>
                    <a:lstStyle/>
                    <a:p>
                      <a:pPr algn="ctr">
                        <a:lnSpc>
                          <a:spcPct val="100000"/>
                        </a:lnSpc>
                      </a:pPr>
                      <a:r>
                        <a:rPr lang="en-US" sz="2500" b="1" kern="100" cap="none" spc="0" dirty="0" err="1">
                          <a:solidFill>
                            <a:srgbClr val="FF0000"/>
                          </a:solidFill>
                          <a:effectLst/>
                          <a:highlight>
                            <a:srgbClr val="FFFF00"/>
                          </a:highlight>
                          <a:latin typeface="Times New Roman" panose="02020603050405020304" pitchFamily="18" charset="0"/>
                          <a:cs typeface="Times New Roman" panose="02020603050405020304" pitchFamily="18" charset="0"/>
                        </a:rPr>
                        <a:t>Thái</a:t>
                      </a:r>
                      <a:r>
                        <a:rPr lang="en-US" sz="2500" b="1" kern="100" cap="none" spc="0" dirty="0">
                          <a:solidFill>
                            <a:srgbClr val="FF0000"/>
                          </a:solidFill>
                          <a:effectLst/>
                          <a:highlight>
                            <a:srgbClr val="FFFF00"/>
                          </a:highlight>
                          <a:latin typeface="Times New Roman" panose="02020603050405020304" pitchFamily="18" charset="0"/>
                          <a:cs typeface="Times New Roman" panose="02020603050405020304" pitchFamily="18" charset="0"/>
                        </a:rPr>
                        <a:t> </a:t>
                      </a:r>
                      <a:r>
                        <a:rPr lang="en-US" sz="2500" b="1" kern="100" cap="none" spc="0" dirty="0" err="1">
                          <a:solidFill>
                            <a:srgbClr val="FF0000"/>
                          </a:solidFill>
                          <a:effectLst/>
                          <a:highlight>
                            <a:srgbClr val="FFFF00"/>
                          </a:highlight>
                          <a:latin typeface="Times New Roman" panose="02020603050405020304" pitchFamily="18" charset="0"/>
                          <a:cs typeface="Times New Roman" panose="02020603050405020304" pitchFamily="18" charset="0"/>
                        </a:rPr>
                        <a:t>độ</a:t>
                      </a:r>
                      <a:r>
                        <a:rPr lang="en-US" sz="2500" b="1" kern="100" cap="none" spc="0" dirty="0">
                          <a:solidFill>
                            <a:srgbClr val="FF0000"/>
                          </a:solidFill>
                          <a:effectLst/>
                          <a:highlight>
                            <a:srgbClr val="FFFF00"/>
                          </a:highlight>
                          <a:latin typeface="Times New Roman" panose="02020603050405020304" pitchFamily="18" charset="0"/>
                          <a:cs typeface="Times New Roman" panose="02020603050405020304" pitchFamily="18" charset="0"/>
                        </a:rPr>
                        <a:t> </a:t>
                      </a:r>
                      <a:r>
                        <a:rPr lang="en-US" sz="2500" b="1" kern="100" cap="none" spc="0" dirty="0" err="1">
                          <a:solidFill>
                            <a:srgbClr val="FF0000"/>
                          </a:solidFill>
                          <a:effectLst/>
                          <a:highlight>
                            <a:srgbClr val="FFFF00"/>
                          </a:highlight>
                          <a:latin typeface="Times New Roman" panose="02020603050405020304" pitchFamily="18" charset="0"/>
                          <a:cs typeface="Times New Roman" panose="02020603050405020304" pitchFamily="18" charset="0"/>
                        </a:rPr>
                        <a:t>của</a:t>
                      </a:r>
                      <a:r>
                        <a:rPr lang="en-US" sz="2500" b="1" kern="100" cap="none" spc="0" dirty="0">
                          <a:solidFill>
                            <a:srgbClr val="FF0000"/>
                          </a:solidFill>
                          <a:effectLst/>
                          <a:highlight>
                            <a:srgbClr val="FFFF00"/>
                          </a:highlight>
                          <a:latin typeface="Times New Roman" panose="02020603050405020304" pitchFamily="18" charset="0"/>
                          <a:cs typeface="Times New Roman" panose="02020603050405020304" pitchFamily="18" charset="0"/>
                        </a:rPr>
                        <a:t> </a:t>
                      </a:r>
                      <a:r>
                        <a:rPr lang="en-US" sz="2500" b="1" kern="100" cap="none" spc="0" dirty="0" err="1">
                          <a:solidFill>
                            <a:srgbClr val="FF0000"/>
                          </a:solidFill>
                          <a:effectLst/>
                          <a:highlight>
                            <a:srgbClr val="FFFF00"/>
                          </a:highlight>
                          <a:latin typeface="Times New Roman" panose="02020603050405020304" pitchFamily="18" charset="0"/>
                          <a:cs typeface="Times New Roman" panose="02020603050405020304" pitchFamily="18" charset="0"/>
                        </a:rPr>
                        <a:t>tác</a:t>
                      </a:r>
                      <a:r>
                        <a:rPr lang="en-US" sz="2500" b="1" kern="100" cap="none" spc="0" dirty="0">
                          <a:solidFill>
                            <a:srgbClr val="FF0000"/>
                          </a:solidFill>
                          <a:effectLst/>
                          <a:highlight>
                            <a:srgbClr val="FFFF00"/>
                          </a:highlight>
                          <a:latin typeface="Times New Roman" panose="02020603050405020304" pitchFamily="18" charset="0"/>
                          <a:cs typeface="Times New Roman" panose="02020603050405020304" pitchFamily="18" charset="0"/>
                        </a:rPr>
                        <a:t> </a:t>
                      </a:r>
                      <a:r>
                        <a:rPr lang="en-US" sz="2500" b="1" kern="100" cap="none" spc="0" dirty="0" err="1">
                          <a:solidFill>
                            <a:srgbClr val="FF0000"/>
                          </a:solidFill>
                          <a:effectLst/>
                          <a:highlight>
                            <a:srgbClr val="FFFF00"/>
                          </a:highlight>
                          <a:latin typeface="Times New Roman" panose="02020603050405020304" pitchFamily="18" charset="0"/>
                          <a:cs typeface="Times New Roman" panose="02020603050405020304" pitchFamily="18" charset="0"/>
                        </a:rPr>
                        <a:t>giả</a:t>
                      </a:r>
                      <a:endParaRPr lang="en-VN" sz="2500" b="1" kern="100" cap="none" spc="0" dirty="0">
                        <a:solidFill>
                          <a:srgbClr val="FF0000"/>
                        </a:solidFill>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txBody>
                  <a:tcPr marL="140633" marR="67721" marT="108179" marB="108179"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lgn="just">
                        <a:lnSpc>
                          <a:spcPct val="100000"/>
                        </a:lnSpc>
                      </a:pPr>
                      <a:endParaRPr lang="en-VN" sz="2500" kern="100" cap="none" spc="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40633" marR="67721" marT="108179" marB="10817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lgn="just">
                        <a:lnSpc>
                          <a:spcPct val="100000"/>
                        </a:lnSpc>
                      </a:pPr>
                      <a:endParaRPr lang="en-VN" sz="2500" kern="100" cap="none" spc="0" dirty="0">
                        <a:solidFill>
                          <a:srgbClr val="FF0000"/>
                        </a:solidFill>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txBody>
                  <a:tcPr marL="140633" marR="67721" marT="108179" marB="108179">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extLst>
                  <a:ext uri="{0D108BD9-81ED-4DB2-BD59-A6C34878D82A}">
                    <a16:rowId xmlns:a16="http://schemas.microsoft.com/office/drawing/2014/main" val="4200972909"/>
                  </a:ext>
                </a:extLst>
              </a:tr>
            </a:tbl>
          </a:graphicData>
        </a:graphic>
      </p:graphicFrame>
      <p:sp>
        <p:nvSpPr>
          <p:cNvPr id="13" name="Line 1">
            <a:extLst>
              <a:ext uri="{FF2B5EF4-FFF2-40B4-BE49-F238E27FC236}">
                <a16:creationId xmlns:a16="http://schemas.microsoft.com/office/drawing/2014/main" id="{AA0C15C4-E4FC-C84D-A241-DF66222D5A2A}"/>
              </a:ext>
            </a:extLst>
          </p:cNvPr>
          <p:cNvSpPr>
            <a:spLocks noChangeShapeType="1"/>
          </p:cNvSpPr>
          <p:nvPr/>
        </p:nvSpPr>
        <p:spPr bwMode="auto">
          <a:xfrm>
            <a:off x="617214" y="1025510"/>
            <a:ext cx="2030294" cy="13668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VN"/>
          </a:p>
        </p:txBody>
      </p:sp>
      <p:sp>
        <p:nvSpPr>
          <p:cNvPr id="3" name="TextBox 2">
            <a:extLst>
              <a:ext uri="{FF2B5EF4-FFF2-40B4-BE49-F238E27FC236}">
                <a16:creationId xmlns:a16="http://schemas.microsoft.com/office/drawing/2014/main" id="{F4BCC928-ADA4-CE3D-16EF-B41CCEB9876E}"/>
              </a:ext>
            </a:extLst>
          </p:cNvPr>
          <p:cNvSpPr txBox="1"/>
          <p:nvPr/>
        </p:nvSpPr>
        <p:spPr>
          <a:xfrm>
            <a:off x="2647508" y="2448340"/>
            <a:ext cx="4256876" cy="1938992"/>
          </a:xfrm>
          <a:prstGeom prst="rect">
            <a:avLst/>
          </a:prstGeom>
          <a:noFill/>
        </p:spPr>
        <p:txBody>
          <a:bodyPr wrap="square">
            <a:spAutoFit/>
          </a:bodyPr>
          <a:lstStyle/>
          <a:p>
            <a:pPr algn="just">
              <a:lnSpc>
                <a:spcPct val="100000"/>
              </a:lnSpc>
            </a:pPr>
            <a:r>
              <a:rPr lang="en-VN" sz="2000" kern="100" cap="none" spc="0" dirty="0">
                <a:solidFill>
                  <a:schemeClr val="tx1"/>
                </a:solidFill>
                <a:effectLst/>
                <a:highlight>
                  <a:srgbClr val="FFFF00"/>
                </a:highlight>
                <a:latin typeface="Times New Roman" panose="02020603050405020304" pitchFamily="18" charset="0"/>
                <a:cs typeface="Times New Roman" panose="02020603050405020304" pitchFamily="18" charset="0"/>
              </a:rPr>
              <a:t>Bắt nạt là xấu lắm, bất cứ ai trên đời/</a:t>
            </a:r>
            <a:r>
              <a:rPr lang="en-VN" sz="2000" kern="100" cap="none" spc="0" dirty="0">
                <a:solidFill>
                  <a:schemeClr val="tx1"/>
                </a:solidFill>
                <a:effectLst/>
                <a:latin typeface="Times New Roman" panose="02020603050405020304" pitchFamily="18" charset="0"/>
                <a:cs typeface="Times New Roman" panose="02020603050405020304" pitchFamily="18" charset="0"/>
              </a:rPr>
              <a:t> Đều không cần bắt nạt; Vẫn không thích bắt nạt/Vì bắt nạt rất hôi…; Đừng bắt nạt bạn ơi; Sao không trêu mù tạt; Tại sao không học hát/Nhảy híp-hóp cho hay</a:t>
            </a:r>
            <a:endParaRPr lang="en-VN" sz="2000" kern="1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F9B46793-734D-34DE-02FC-7C051802635B}"/>
              </a:ext>
            </a:extLst>
          </p:cNvPr>
          <p:cNvSpPr txBox="1"/>
          <p:nvPr/>
        </p:nvSpPr>
        <p:spPr>
          <a:xfrm>
            <a:off x="7102914" y="2524125"/>
            <a:ext cx="4445619" cy="1938992"/>
          </a:xfrm>
          <a:prstGeom prst="rect">
            <a:avLst/>
          </a:prstGeom>
          <a:noFill/>
        </p:spPr>
        <p:txBody>
          <a:bodyPr wrap="square">
            <a:spAutoFit/>
          </a:bodyPr>
          <a:lstStyle/>
          <a:p>
            <a:pPr algn="just">
              <a:lnSpc>
                <a:spcPct val="100000"/>
              </a:lnSpc>
            </a:pPr>
            <a:r>
              <a:rPr lang="en-VN" sz="2400" kern="100" cap="none" spc="0" dirty="0">
                <a:solidFill>
                  <a:schemeClr val="tx1"/>
                </a:solidFill>
                <a:effectLst/>
                <a:highlight>
                  <a:srgbClr val="FFFF00"/>
                </a:highlight>
                <a:latin typeface="Times New Roman" panose="02020603050405020304" pitchFamily="18" charset="0"/>
                <a:cs typeface="Times New Roman" panose="02020603050405020304" pitchFamily="18" charset="0"/>
              </a:rPr>
              <a:t>Những bạn nào nhút hát/ Thì là giống thỏ non</a:t>
            </a:r>
            <a:r>
              <a:rPr lang="en-VN" sz="2400" kern="100" cap="none" spc="0" dirty="0">
                <a:solidFill>
                  <a:schemeClr val="tx1"/>
                </a:solidFill>
                <a:effectLst/>
                <a:latin typeface="Times New Roman" panose="02020603050405020304" pitchFamily="18" charset="0"/>
                <a:cs typeface="Times New Roman" panose="02020603050405020304" pitchFamily="18" charset="0"/>
              </a:rPr>
              <a:t>/Trông đáng yêu đấy chứ; Bạn nào bắt nạt bạn/Cứ đưa bài thơ này/Bảo nếu thích bắt nạt/Thì đến gặp tớ ngay.</a:t>
            </a:r>
            <a:endParaRPr lang="en-VN" sz="2400" kern="1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9" name="TextBox 8">
            <a:extLst>
              <a:ext uri="{FF2B5EF4-FFF2-40B4-BE49-F238E27FC236}">
                <a16:creationId xmlns:a16="http://schemas.microsoft.com/office/drawing/2014/main" id="{68DB99B6-473B-3E9D-A532-05E50A9684B8}"/>
              </a:ext>
            </a:extLst>
          </p:cNvPr>
          <p:cNvSpPr txBox="1"/>
          <p:nvPr/>
        </p:nvSpPr>
        <p:spPr>
          <a:xfrm>
            <a:off x="2620974" y="4675370"/>
            <a:ext cx="4283410" cy="1200329"/>
          </a:xfrm>
          <a:prstGeom prst="rect">
            <a:avLst/>
          </a:prstGeom>
          <a:noFill/>
        </p:spPr>
        <p:txBody>
          <a:bodyPr wrap="square">
            <a:spAutoFit/>
          </a:bodyPr>
          <a:lstStyle/>
          <a:p>
            <a:pPr algn="just">
              <a:lnSpc>
                <a:spcPct val="100000"/>
              </a:lnSpc>
            </a:pPr>
            <a:r>
              <a:rPr lang="en-VN" sz="2400" kern="100" cap="none" spc="0" dirty="0">
                <a:solidFill>
                  <a:srgbClr val="FF0000"/>
                </a:solidFill>
                <a:effectLst/>
                <a:highlight>
                  <a:srgbClr val="FFFF00"/>
                </a:highlight>
                <a:latin typeface="Times New Roman" panose="02020603050405020304" pitchFamily="18" charset="0"/>
                <a:cs typeface="Times New Roman" panose="02020603050405020304" pitchFamily="18" charset="0"/>
              </a:rPr>
              <a:t>Thẳng thắn phê bình, phủ định mạnh mẽ chuyện bắt nạt</a:t>
            </a:r>
          </a:p>
          <a:p>
            <a:pPr algn="just">
              <a:lnSpc>
                <a:spcPct val="100000"/>
              </a:lnSpc>
            </a:pPr>
            <a:r>
              <a:rPr lang="en-VN" sz="2400" kern="100" cap="none" spc="0" dirty="0">
                <a:solidFill>
                  <a:srgbClr val="FF0000"/>
                </a:solidFill>
                <a:effectLst/>
                <a:latin typeface="Times New Roman" panose="02020603050405020304" pitchFamily="18" charset="0"/>
                <a:cs typeface="Times New Roman" panose="02020603050405020304" pitchFamily="18" charset="0"/>
              </a:rPr>
              <a:t> </a:t>
            </a:r>
            <a:endParaRPr lang="en-VN" sz="2400" kern="100" cap="none" spc="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5" name="TextBox 14">
            <a:extLst>
              <a:ext uri="{FF2B5EF4-FFF2-40B4-BE49-F238E27FC236}">
                <a16:creationId xmlns:a16="http://schemas.microsoft.com/office/drawing/2014/main" id="{D9ED4307-E432-09F6-436D-A1BEFF29456A}"/>
              </a:ext>
            </a:extLst>
          </p:cNvPr>
          <p:cNvSpPr txBox="1"/>
          <p:nvPr/>
        </p:nvSpPr>
        <p:spPr>
          <a:xfrm>
            <a:off x="7329294" y="4767703"/>
            <a:ext cx="4014568" cy="830997"/>
          </a:xfrm>
          <a:prstGeom prst="rect">
            <a:avLst/>
          </a:prstGeom>
          <a:noFill/>
        </p:spPr>
        <p:txBody>
          <a:bodyPr wrap="square">
            <a:spAutoFit/>
          </a:bodyPr>
          <a:lstStyle/>
          <a:p>
            <a:pPr algn="just">
              <a:lnSpc>
                <a:spcPct val="100000"/>
              </a:lnSpc>
            </a:pPr>
            <a:r>
              <a:rPr lang="en-US" sz="2400" kern="100" cap="none" spc="0" dirty="0">
                <a:solidFill>
                  <a:srgbClr val="FF0000"/>
                </a:solidFill>
                <a:effectLst/>
                <a:highlight>
                  <a:srgbClr val="FFFF00"/>
                </a:highlight>
                <a:latin typeface="Times New Roman" panose="02020603050405020304" pitchFamily="18" charset="0"/>
                <a:cs typeface="Times New Roman" panose="02020603050405020304" pitchFamily="18" charset="0"/>
              </a:rPr>
              <a:t>T</a:t>
            </a:r>
            <a:r>
              <a:rPr lang="en-VN" sz="2400" kern="100" cap="none" spc="0" dirty="0">
                <a:solidFill>
                  <a:srgbClr val="FF0000"/>
                </a:solidFill>
                <a:effectLst/>
                <a:highlight>
                  <a:srgbClr val="FFFF00"/>
                </a:highlight>
                <a:latin typeface="Times New Roman" panose="02020603050405020304" pitchFamily="18" charset="0"/>
                <a:cs typeface="Times New Roman" panose="02020603050405020304" pitchFamily="18" charset="0"/>
              </a:rPr>
              <a:t>ôn trọng, yêu mến, sẵn sàng bênh vực những bạn bị bắt nạt.</a:t>
            </a:r>
            <a:endParaRPr lang="en-VN" sz="2400" kern="100" cap="none" spc="0" dirty="0">
              <a:solidFill>
                <a:srgbClr val="FF0000"/>
              </a:solidFill>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33833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ackground pattern&#10;&#10;Description automatically generated">
            <a:extLst>
              <a:ext uri="{FF2B5EF4-FFF2-40B4-BE49-F238E27FC236}">
                <a16:creationId xmlns:a16="http://schemas.microsoft.com/office/drawing/2014/main" id="{14BC8EAF-3B30-F14F-992A-8517A949EC94}"/>
              </a:ext>
            </a:extLst>
          </p:cNvPr>
          <p:cNvPicPr>
            <a:picLocks noChangeAspect="1"/>
          </p:cNvPicPr>
          <p:nvPr/>
        </p:nvPicPr>
        <p:blipFill rotWithShape="1">
          <a:blip r:embed="rId3">
            <a:extLst>
              <a:ext uri="{28A0092B-C50C-407E-A947-70E740481C1C}">
                <a14:useLocalDpi xmlns:a14="http://schemas.microsoft.com/office/drawing/2010/main" val="0"/>
              </a:ext>
            </a:extLst>
          </a:blip>
          <a:srcRect l="49651" t="2280" r="3639" b="61383"/>
          <a:stretch/>
        </p:blipFill>
        <p:spPr>
          <a:xfrm>
            <a:off x="537663" y="-265935"/>
            <a:ext cx="6845279" cy="712393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22858PICdbgea5Gz679dY_PIC2018.png">
            <a:extLst>
              <a:ext uri="{FF2B5EF4-FFF2-40B4-BE49-F238E27FC236}">
                <a16:creationId xmlns:a16="http://schemas.microsoft.com/office/drawing/2014/main" id="{DCD2A499-A283-A24F-BAE9-0978E7252386}"/>
              </a:ext>
            </a:extLst>
          </p:cNvPr>
          <p:cNvPicPr>
            <a:picLocks noChangeAspect="1"/>
          </p:cNvPicPr>
          <p:nvPr/>
        </p:nvPicPr>
        <p:blipFill>
          <a:blip r:embed="rId4" cstate="print"/>
          <a:stretch>
            <a:fillRect/>
          </a:stretch>
        </p:blipFill>
        <p:spPr>
          <a:xfrm>
            <a:off x="6964653" y="2195968"/>
            <a:ext cx="4762969" cy="4762969"/>
          </a:xfrm>
          <a:prstGeom prst="rect">
            <a:avLst/>
          </a:prstGeom>
        </p:spPr>
      </p:pic>
      <p:sp>
        <p:nvSpPr>
          <p:cNvPr id="18" name="TextBox 17">
            <a:extLst>
              <a:ext uri="{FF2B5EF4-FFF2-40B4-BE49-F238E27FC236}">
                <a16:creationId xmlns:a16="http://schemas.microsoft.com/office/drawing/2014/main" id="{C5876A95-FFC9-2547-9DC0-6C3CFA5DF75E}"/>
              </a:ext>
            </a:extLst>
          </p:cNvPr>
          <p:cNvSpPr txBox="1"/>
          <p:nvPr/>
        </p:nvSpPr>
        <p:spPr>
          <a:xfrm>
            <a:off x="1847767" y="998876"/>
            <a:ext cx="4171222" cy="3554819"/>
          </a:xfrm>
          <a:prstGeom prst="rect">
            <a:avLst/>
          </a:prstGeom>
          <a:noFill/>
        </p:spPr>
        <p:txBody>
          <a:bodyPr wrap="square" rtlCol="0">
            <a:spAutoFit/>
          </a:bodyPr>
          <a:lstStyle/>
          <a:p>
            <a:pPr algn="ctr"/>
            <a:r>
              <a:rPr lang="en-VN" sz="4500" i="1" dirty="0">
                <a:latin typeface="Times New Roman" panose="02020603050405020304" pitchFamily="18" charset="0"/>
                <a:cs typeface="Times New Roman" panose="02020603050405020304" pitchFamily="18" charset="0"/>
              </a:rPr>
              <a:t>Cụm từ “đừng bắt nạt” xuất hiện bao nhiêu lần trong bài thơ? </a:t>
            </a:r>
          </a:p>
        </p:txBody>
      </p:sp>
    </p:spTree>
    <p:extLst>
      <p:ext uri="{BB962C8B-B14F-4D97-AF65-F5344CB8AC3E}">
        <p14:creationId xmlns:p14="http://schemas.microsoft.com/office/powerpoint/2010/main" val="111833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0">
            <a:extLst>
              <a:ext uri="{FF2B5EF4-FFF2-40B4-BE49-F238E27FC236}">
                <a16:creationId xmlns:a16="http://schemas.microsoft.com/office/drawing/2014/main" id="{20F580AC-F21D-234D-9566-A7C3CBF43967}"/>
              </a:ext>
            </a:extLst>
          </p:cNvPr>
          <p:cNvSpPr/>
          <p:nvPr/>
        </p:nvSpPr>
        <p:spPr>
          <a:xfrm>
            <a:off x="-6577" y="6291730"/>
            <a:ext cx="12192000" cy="569031"/>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 name="TextBox 3">
            <a:extLst>
              <a:ext uri="{FF2B5EF4-FFF2-40B4-BE49-F238E27FC236}">
                <a16:creationId xmlns:a16="http://schemas.microsoft.com/office/drawing/2014/main" id="{BC89B2D8-CC05-6945-B049-42BFAD7009F2}"/>
              </a:ext>
            </a:extLst>
          </p:cNvPr>
          <p:cNvSpPr txBox="1"/>
          <p:nvPr/>
        </p:nvSpPr>
        <p:spPr>
          <a:xfrm>
            <a:off x="2790092" y="412750"/>
            <a:ext cx="6940062" cy="707886"/>
          </a:xfrm>
          <a:prstGeom prst="rect">
            <a:avLst/>
          </a:prstGeom>
          <a:solidFill>
            <a:schemeClr val="accent6">
              <a:lumMod val="20000"/>
              <a:lumOff val="80000"/>
            </a:schemeClr>
          </a:solidFill>
        </p:spPr>
        <p:txBody>
          <a:bodyPr wrap="square" rtlCol="0">
            <a:spAutoFit/>
          </a:bodyPr>
          <a:lstStyle/>
          <a:p>
            <a:pPr algn="ctr"/>
            <a:r>
              <a:rPr lang="en-VN" sz="4000" b="1" dirty="0">
                <a:solidFill>
                  <a:srgbClr val="FF0000"/>
                </a:solidFill>
                <a:latin typeface="Times New Roman" panose="02020603050405020304" pitchFamily="18" charset="0"/>
                <a:cs typeface="Times New Roman" panose="02020603050405020304" pitchFamily="18" charset="0"/>
              </a:rPr>
              <a:t>Cụm từ “đừng bắt nạt”</a:t>
            </a:r>
          </a:p>
        </p:txBody>
      </p:sp>
      <p:sp>
        <p:nvSpPr>
          <p:cNvPr id="5" name="Rounded Rectangle 4">
            <a:extLst>
              <a:ext uri="{FF2B5EF4-FFF2-40B4-BE49-F238E27FC236}">
                <a16:creationId xmlns:a16="http://schemas.microsoft.com/office/drawing/2014/main" id="{8952C1BF-2464-094D-944E-EDE3E94AF4AC}"/>
              </a:ext>
            </a:extLst>
          </p:cNvPr>
          <p:cNvSpPr/>
          <p:nvPr/>
        </p:nvSpPr>
        <p:spPr>
          <a:xfrm>
            <a:off x="2146415" y="1979564"/>
            <a:ext cx="3281916" cy="1172308"/>
          </a:xfrm>
          <a:prstGeom prst="roundRect">
            <a:avLst/>
          </a:prstGeom>
          <a:solidFill>
            <a:schemeClr val="bg1"/>
          </a:solidFill>
          <a:ln w="38100">
            <a:solidFill>
              <a:srgbClr val="FF2F9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500" dirty="0">
                <a:solidFill>
                  <a:schemeClr val="tx1"/>
                </a:solidFill>
                <a:latin typeface="Times New Roman" panose="02020603050405020304" pitchFamily="18" charset="0"/>
                <a:cs typeface="Times New Roman" panose="02020603050405020304" pitchFamily="18" charset="0"/>
              </a:rPr>
              <a:t>Xuất hiện 7 lần</a:t>
            </a:r>
          </a:p>
        </p:txBody>
      </p:sp>
      <p:sp>
        <p:nvSpPr>
          <p:cNvPr id="6" name="Rounded Rectangle 5">
            <a:extLst>
              <a:ext uri="{FF2B5EF4-FFF2-40B4-BE49-F238E27FC236}">
                <a16:creationId xmlns:a16="http://schemas.microsoft.com/office/drawing/2014/main" id="{40DAAEC8-FE8D-3247-AA6B-B2EDCC160838}"/>
              </a:ext>
            </a:extLst>
          </p:cNvPr>
          <p:cNvSpPr/>
          <p:nvPr/>
        </p:nvSpPr>
        <p:spPr>
          <a:xfrm>
            <a:off x="2146415" y="3706129"/>
            <a:ext cx="3281916" cy="1172308"/>
          </a:xfrm>
          <a:prstGeom prst="roundRect">
            <a:avLst/>
          </a:prstGeom>
          <a:solidFill>
            <a:schemeClr val="bg1"/>
          </a:solidFill>
          <a:ln w="38100">
            <a:solidFill>
              <a:srgbClr val="FF2F9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500" dirty="0">
                <a:solidFill>
                  <a:schemeClr val="tx1"/>
                </a:solidFill>
                <a:latin typeface="Times New Roman" panose="02020603050405020304" pitchFamily="18" charset="0"/>
                <a:cs typeface="Times New Roman" panose="02020603050405020304" pitchFamily="18" charset="0"/>
              </a:rPr>
              <a:t>Điệp ngữ</a:t>
            </a:r>
          </a:p>
        </p:txBody>
      </p:sp>
      <p:cxnSp>
        <p:nvCxnSpPr>
          <p:cNvPr id="8" name="Straight Arrow Connector 7">
            <a:extLst>
              <a:ext uri="{FF2B5EF4-FFF2-40B4-BE49-F238E27FC236}">
                <a16:creationId xmlns:a16="http://schemas.microsoft.com/office/drawing/2014/main" id="{B6186C97-68DA-914E-8813-BBFB49DA7106}"/>
              </a:ext>
            </a:extLst>
          </p:cNvPr>
          <p:cNvCxnSpPr>
            <a:stCxn id="5" idx="2"/>
            <a:endCxn id="6" idx="0"/>
          </p:cNvCxnSpPr>
          <p:nvPr/>
        </p:nvCxnSpPr>
        <p:spPr>
          <a:xfrm>
            <a:off x="3787373" y="3151872"/>
            <a:ext cx="0" cy="554257"/>
          </a:xfrm>
          <a:prstGeom prst="straightConnector1">
            <a:avLst/>
          </a:prstGeom>
          <a:ln w="28575">
            <a:solidFill>
              <a:srgbClr val="FF2F92"/>
            </a:solidFill>
            <a:tailEnd type="triangle"/>
          </a:ln>
        </p:spPr>
        <p:style>
          <a:lnRef idx="1">
            <a:schemeClr val="accent1"/>
          </a:lnRef>
          <a:fillRef idx="0">
            <a:schemeClr val="accent1"/>
          </a:fillRef>
          <a:effectRef idx="0">
            <a:schemeClr val="accent1"/>
          </a:effectRef>
          <a:fontRef idx="minor">
            <a:schemeClr val="tx1"/>
          </a:fontRef>
        </p:style>
      </p:cxnSp>
      <p:sp>
        <p:nvSpPr>
          <p:cNvPr id="9" name="Right Brace 8">
            <a:extLst>
              <a:ext uri="{FF2B5EF4-FFF2-40B4-BE49-F238E27FC236}">
                <a16:creationId xmlns:a16="http://schemas.microsoft.com/office/drawing/2014/main" id="{98D93E8F-60EA-EF46-9084-056FC134EBE2}"/>
              </a:ext>
            </a:extLst>
          </p:cNvPr>
          <p:cNvSpPr/>
          <p:nvPr/>
        </p:nvSpPr>
        <p:spPr>
          <a:xfrm>
            <a:off x="5847090" y="1979563"/>
            <a:ext cx="627321" cy="2898873"/>
          </a:xfrm>
          <a:prstGeom prst="righ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VN"/>
          </a:p>
        </p:txBody>
      </p:sp>
      <p:sp>
        <p:nvSpPr>
          <p:cNvPr id="10" name="Rounded Rectangle 9">
            <a:extLst>
              <a:ext uri="{FF2B5EF4-FFF2-40B4-BE49-F238E27FC236}">
                <a16:creationId xmlns:a16="http://schemas.microsoft.com/office/drawing/2014/main" id="{6460A19B-37F2-C945-88F7-5AC91285ABEE}"/>
              </a:ext>
            </a:extLst>
          </p:cNvPr>
          <p:cNvSpPr/>
          <p:nvPr/>
        </p:nvSpPr>
        <p:spPr>
          <a:xfrm>
            <a:off x="6893170" y="1979563"/>
            <a:ext cx="3798278" cy="2898873"/>
          </a:xfrm>
          <a:prstGeom prst="roundRect">
            <a:avLst/>
          </a:prstGeom>
          <a:solidFill>
            <a:schemeClr val="bg1"/>
          </a:solidFill>
          <a:ln w="38100">
            <a:solidFill>
              <a:srgbClr val="FF2F9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500" dirty="0">
                <a:solidFill>
                  <a:schemeClr val="tx1"/>
                </a:solidFill>
                <a:latin typeface="Times New Roman" panose="02020603050405020304" pitchFamily="18" charset="0"/>
                <a:cs typeface="Times New Roman" panose="02020603050405020304" pitchFamily="18" charset="0"/>
              </a:rPr>
              <a:t>Nhắc nhở, thể hiện thái độ phủ định đối với thói xấu bắt nạt.</a:t>
            </a:r>
          </a:p>
        </p:txBody>
      </p:sp>
      <p:pic>
        <p:nvPicPr>
          <p:cNvPr id="11" name="图片 6152" descr="1-37">
            <a:extLst>
              <a:ext uri="{FF2B5EF4-FFF2-40B4-BE49-F238E27FC236}">
                <a16:creationId xmlns:a16="http://schemas.microsoft.com/office/drawing/2014/main" id="{9C1FAAC4-B070-D347-B316-2D2229D3E36F}"/>
              </a:ext>
            </a:extLst>
          </p:cNvPr>
          <p:cNvPicPr>
            <a:picLocks noChangeAspect="1"/>
          </p:cNvPicPr>
          <p:nvPr/>
        </p:nvPicPr>
        <p:blipFill>
          <a:blip r:embed="rId3"/>
          <a:stretch>
            <a:fillRect/>
          </a:stretch>
        </p:blipFill>
        <p:spPr>
          <a:xfrm>
            <a:off x="10222994" y="4464981"/>
            <a:ext cx="2247900" cy="2544763"/>
          </a:xfrm>
          <a:prstGeom prst="rect">
            <a:avLst/>
          </a:prstGeom>
        </p:spPr>
      </p:pic>
    </p:spTree>
    <p:extLst>
      <p:ext uri="{BB962C8B-B14F-4D97-AF65-F5344CB8AC3E}">
        <p14:creationId xmlns:p14="http://schemas.microsoft.com/office/powerpoint/2010/main" val="382325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anim calcmode="lin" valueType="num">
                                      <p:cBhvr>
                                        <p:cTn id="28" dur="2000" fill="hold"/>
                                        <p:tgtEl>
                                          <p:spTgt spid="9"/>
                                        </p:tgtEl>
                                        <p:attrNameLst>
                                          <p:attrName>ppt_w</p:attrName>
                                        </p:attrNameLst>
                                      </p:cBhvr>
                                      <p:tavLst>
                                        <p:tav tm="0" fmla="#ppt_w*sin(2.5*pi*$)">
                                          <p:val>
                                            <p:fltVal val="0"/>
                                          </p:val>
                                        </p:tav>
                                        <p:tav tm="100000">
                                          <p:val>
                                            <p:fltVal val="1"/>
                                          </p:val>
                                        </p:tav>
                                      </p:tavLst>
                                    </p:anim>
                                    <p:anim calcmode="lin" valueType="num">
                                      <p:cBhvr>
                                        <p:cTn id="29" dur="2000" fill="hold"/>
                                        <p:tgtEl>
                                          <p:spTgt spid="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6"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dolls&#10;&#10;Description automatically generated with low confidence">
            <a:extLst>
              <a:ext uri="{FF2B5EF4-FFF2-40B4-BE49-F238E27FC236}">
                <a16:creationId xmlns:a16="http://schemas.microsoft.com/office/drawing/2014/main" id="{8D112466-317F-4843-AD62-F858CF2397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0923" y="-542674"/>
            <a:ext cx="3068356" cy="3068356"/>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图片 56" descr="未标题-2.png">
            <a:extLst>
              <a:ext uri="{FF2B5EF4-FFF2-40B4-BE49-F238E27FC236}">
                <a16:creationId xmlns:a16="http://schemas.microsoft.com/office/drawing/2014/main" id="{ACAB3461-91A4-C345-8EBC-570516D6745B}"/>
              </a:ext>
            </a:extLst>
          </p:cNvPr>
          <p:cNvPicPr>
            <a:picLocks noChangeAspect="1"/>
          </p:cNvPicPr>
          <p:nvPr/>
        </p:nvPicPr>
        <p:blipFill>
          <a:blip r:embed="rId3" cstate="print"/>
          <a:srcRect l="5938" t="5882"/>
          <a:stretch>
            <a:fillRect/>
          </a:stretch>
        </p:blipFill>
        <p:spPr>
          <a:xfrm>
            <a:off x="158194" y="2048751"/>
            <a:ext cx="6195454" cy="4575105"/>
          </a:xfrm>
          <a:prstGeom prst="rect">
            <a:avLst/>
          </a:prstGeom>
        </p:spPr>
      </p:pic>
      <p:pic>
        <p:nvPicPr>
          <p:cNvPr id="15" name="图片 56" descr="未标题-2.png">
            <a:extLst>
              <a:ext uri="{FF2B5EF4-FFF2-40B4-BE49-F238E27FC236}">
                <a16:creationId xmlns:a16="http://schemas.microsoft.com/office/drawing/2014/main" id="{EEBE6C38-551F-A045-8508-0C402C51A968}"/>
              </a:ext>
            </a:extLst>
          </p:cNvPr>
          <p:cNvPicPr>
            <a:picLocks noChangeAspect="1"/>
          </p:cNvPicPr>
          <p:nvPr/>
        </p:nvPicPr>
        <p:blipFill>
          <a:blip r:embed="rId3" cstate="print"/>
          <a:srcRect l="5938" t="5882"/>
          <a:stretch>
            <a:fillRect/>
          </a:stretch>
        </p:blipFill>
        <p:spPr>
          <a:xfrm>
            <a:off x="5892954" y="1993596"/>
            <a:ext cx="6195454" cy="4575105"/>
          </a:xfrm>
          <a:prstGeom prst="rect">
            <a:avLst/>
          </a:prstGeom>
        </p:spPr>
      </p:pic>
      <p:sp>
        <p:nvSpPr>
          <p:cNvPr id="6" name="Rounded Rectangle 5">
            <a:extLst>
              <a:ext uri="{FF2B5EF4-FFF2-40B4-BE49-F238E27FC236}">
                <a16:creationId xmlns:a16="http://schemas.microsoft.com/office/drawing/2014/main" id="{3D61415A-B291-4942-B61A-D09004B61A6C}"/>
              </a:ext>
            </a:extLst>
          </p:cNvPr>
          <p:cNvSpPr/>
          <p:nvPr/>
        </p:nvSpPr>
        <p:spPr>
          <a:xfrm>
            <a:off x="6143624" y="703415"/>
            <a:ext cx="4994031" cy="8274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VN" sz="4000" dirty="0">
                <a:latin typeface="#9Slide03 Arima Madurai" pitchFamily="2" charset="77"/>
                <a:cs typeface="#9Slide03 Arima Madurai" pitchFamily="2" charset="77"/>
              </a:rPr>
              <a:t>2. Những lời nhắn nhủ</a:t>
            </a:r>
          </a:p>
        </p:txBody>
      </p:sp>
    </p:spTree>
    <p:extLst>
      <p:ext uri="{BB962C8B-B14F-4D97-AF65-F5344CB8AC3E}">
        <p14:creationId xmlns:p14="http://schemas.microsoft.com/office/powerpoint/2010/main" val="399462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dolls&#10;&#10;Description automatically generated with low confidence">
            <a:extLst>
              <a:ext uri="{FF2B5EF4-FFF2-40B4-BE49-F238E27FC236}">
                <a16:creationId xmlns:a16="http://schemas.microsoft.com/office/drawing/2014/main" id="{8D112466-317F-4843-AD62-F858CF2397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0923" y="-542674"/>
            <a:ext cx="3068356" cy="3068356"/>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图片 56" descr="未标题-2.png">
            <a:extLst>
              <a:ext uri="{FF2B5EF4-FFF2-40B4-BE49-F238E27FC236}">
                <a16:creationId xmlns:a16="http://schemas.microsoft.com/office/drawing/2014/main" id="{ACAB3461-91A4-C345-8EBC-570516D6745B}"/>
              </a:ext>
            </a:extLst>
          </p:cNvPr>
          <p:cNvPicPr>
            <a:picLocks noChangeAspect="1"/>
          </p:cNvPicPr>
          <p:nvPr/>
        </p:nvPicPr>
        <p:blipFill>
          <a:blip r:embed="rId3" cstate="print"/>
          <a:srcRect l="5938" t="5882"/>
          <a:stretch>
            <a:fillRect/>
          </a:stretch>
        </p:blipFill>
        <p:spPr>
          <a:xfrm>
            <a:off x="158194" y="2048751"/>
            <a:ext cx="6195454" cy="4575105"/>
          </a:xfrm>
          <a:prstGeom prst="rect">
            <a:avLst/>
          </a:prstGeom>
        </p:spPr>
      </p:pic>
      <p:pic>
        <p:nvPicPr>
          <p:cNvPr id="15" name="图片 56" descr="未标题-2.png">
            <a:extLst>
              <a:ext uri="{FF2B5EF4-FFF2-40B4-BE49-F238E27FC236}">
                <a16:creationId xmlns:a16="http://schemas.microsoft.com/office/drawing/2014/main" id="{EEBE6C38-551F-A045-8508-0C402C51A968}"/>
              </a:ext>
            </a:extLst>
          </p:cNvPr>
          <p:cNvPicPr>
            <a:picLocks noChangeAspect="1"/>
          </p:cNvPicPr>
          <p:nvPr/>
        </p:nvPicPr>
        <p:blipFill>
          <a:blip r:embed="rId3" cstate="print"/>
          <a:srcRect l="5938" t="5882"/>
          <a:stretch>
            <a:fillRect/>
          </a:stretch>
        </p:blipFill>
        <p:spPr>
          <a:xfrm>
            <a:off x="5892954" y="1993596"/>
            <a:ext cx="6195454" cy="4575105"/>
          </a:xfrm>
          <a:prstGeom prst="rect">
            <a:avLst/>
          </a:prstGeom>
        </p:spPr>
      </p:pic>
      <p:sp>
        <p:nvSpPr>
          <p:cNvPr id="17" name="TextBox 16">
            <a:extLst>
              <a:ext uri="{FF2B5EF4-FFF2-40B4-BE49-F238E27FC236}">
                <a16:creationId xmlns:a16="http://schemas.microsoft.com/office/drawing/2014/main" id="{5D15FD8C-A840-AD4D-92B0-883B2D1C8ECD}"/>
              </a:ext>
            </a:extLst>
          </p:cNvPr>
          <p:cNvSpPr txBox="1"/>
          <p:nvPr/>
        </p:nvSpPr>
        <p:spPr>
          <a:xfrm>
            <a:off x="747565" y="3715585"/>
            <a:ext cx="4256798" cy="1815882"/>
          </a:xfrm>
          <a:prstGeom prst="rect">
            <a:avLst/>
          </a:prstGeom>
          <a:noFill/>
        </p:spPr>
        <p:txBody>
          <a:bodyPr wrap="square" rtlCol="0">
            <a:spAutoFit/>
          </a:bodyPr>
          <a:lstStyle/>
          <a:p>
            <a:pPr algn="ctr"/>
            <a:r>
              <a:rPr lang="en-VN" sz="2800" i="1" dirty="0">
                <a:latin typeface="Times New Roman" panose="02020603050405020304" pitchFamily="18" charset="0"/>
                <a:cs typeface="Times New Roman" panose="02020603050405020304" pitchFamily="18" charset="0"/>
              </a:rPr>
              <a:t>Bắt nạt người khác là hành vi như thế nào? Với những người có hành vi đó, ta cần thể hiện thái độ ra sao ?</a:t>
            </a:r>
          </a:p>
        </p:txBody>
      </p:sp>
      <p:sp>
        <p:nvSpPr>
          <p:cNvPr id="19" name="TextBox 18">
            <a:extLst>
              <a:ext uri="{FF2B5EF4-FFF2-40B4-BE49-F238E27FC236}">
                <a16:creationId xmlns:a16="http://schemas.microsoft.com/office/drawing/2014/main" id="{CD560055-555A-674A-A29B-FFEF06EB7D41}"/>
              </a:ext>
            </a:extLst>
          </p:cNvPr>
          <p:cNvSpPr txBox="1"/>
          <p:nvPr/>
        </p:nvSpPr>
        <p:spPr>
          <a:xfrm>
            <a:off x="6522813" y="3414081"/>
            <a:ext cx="4401574" cy="2492990"/>
          </a:xfrm>
          <a:prstGeom prst="rect">
            <a:avLst/>
          </a:prstGeom>
          <a:noFill/>
        </p:spPr>
        <p:txBody>
          <a:bodyPr wrap="square" rtlCol="0">
            <a:spAutoFit/>
          </a:bodyPr>
          <a:lstStyle/>
          <a:p>
            <a:pPr algn="ctr"/>
            <a:r>
              <a:rPr lang="en-VN" sz="2600" i="1" dirty="0">
                <a:latin typeface="Times New Roman" panose="02020603050405020304" pitchFamily="18" charset="0"/>
                <a:cs typeface="Times New Roman" panose="02020603050405020304" pitchFamily="18" charset="0"/>
              </a:rPr>
              <a:t>Bài thơ bắt nạt ngoài thể hiện thái độ em vừa nói thì còn thái độ, cảm xúc gì khác? Em hãy tìm những câu thơ thể hiện điều đó? Em hãy lí giải tại sao tác giả lại có thái độ như vậy?</a:t>
            </a:r>
          </a:p>
        </p:txBody>
      </p:sp>
      <p:sp>
        <p:nvSpPr>
          <p:cNvPr id="6" name="Rounded Rectangle 5">
            <a:extLst>
              <a:ext uri="{FF2B5EF4-FFF2-40B4-BE49-F238E27FC236}">
                <a16:creationId xmlns:a16="http://schemas.microsoft.com/office/drawing/2014/main" id="{3D61415A-B291-4942-B61A-D09004B61A6C}"/>
              </a:ext>
            </a:extLst>
          </p:cNvPr>
          <p:cNvSpPr/>
          <p:nvPr/>
        </p:nvSpPr>
        <p:spPr>
          <a:xfrm>
            <a:off x="6143624" y="703415"/>
            <a:ext cx="4994031" cy="8274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VN" sz="4000" dirty="0">
                <a:latin typeface="#9Slide03 Arima Madurai" pitchFamily="2" charset="77"/>
                <a:cs typeface="#9Slide03 Arima Madurai" pitchFamily="2" charset="77"/>
              </a:rPr>
              <a:t>HOẠT ĐỘNG NHÓM</a:t>
            </a:r>
          </a:p>
        </p:txBody>
      </p:sp>
    </p:spTree>
    <p:extLst>
      <p:ext uri="{BB962C8B-B14F-4D97-AF65-F5344CB8AC3E}">
        <p14:creationId xmlns:p14="http://schemas.microsoft.com/office/powerpoint/2010/main" val="91616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97508F-E7DF-DD41-AA8F-F6C2ACB29319}"/>
              </a:ext>
            </a:extLst>
          </p:cNvPr>
          <p:cNvSpPr txBox="1"/>
          <p:nvPr/>
        </p:nvSpPr>
        <p:spPr>
          <a:xfrm>
            <a:off x="2520461" y="389303"/>
            <a:ext cx="7151077" cy="707886"/>
          </a:xfrm>
          <a:prstGeom prst="rect">
            <a:avLst/>
          </a:prstGeom>
          <a:solidFill>
            <a:schemeClr val="accent2">
              <a:lumMod val="20000"/>
              <a:lumOff val="80000"/>
            </a:schemeClr>
          </a:solidFill>
        </p:spPr>
        <p:txBody>
          <a:bodyPr wrap="square" rtlCol="0">
            <a:spAutoFit/>
          </a:bodyPr>
          <a:lstStyle/>
          <a:p>
            <a:pPr algn="ctr"/>
            <a:r>
              <a:rPr lang="en-VN" sz="4000" b="1" dirty="0">
                <a:solidFill>
                  <a:srgbClr val="FF0000"/>
                </a:solidFill>
                <a:latin typeface="Times New Roman" panose="02020603050405020304" pitchFamily="18" charset="0"/>
                <a:cs typeface="Times New Roman" panose="02020603050405020304" pitchFamily="18" charset="0"/>
              </a:rPr>
              <a:t>THINK – PAIR - SHARE</a:t>
            </a:r>
          </a:p>
        </p:txBody>
      </p:sp>
      <p:sp>
        <p:nvSpPr>
          <p:cNvPr id="5" name="Cloud 4">
            <a:extLst>
              <a:ext uri="{FF2B5EF4-FFF2-40B4-BE49-F238E27FC236}">
                <a16:creationId xmlns:a16="http://schemas.microsoft.com/office/drawing/2014/main" id="{1CB9634C-909F-A645-A550-43E718A2E270}"/>
              </a:ext>
            </a:extLst>
          </p:cNvPr>
          <p:cNvSpPr/>
          <p:nvPr/>
        </p:nvSpPr>
        <p:spPr>
          <a:xfrm>
            <a:off x="449067" y="1828800"/>
            <a:ext cx="6584779" cy="4475774"/>
          </a:xfrm>
          <a:prstGeom prst="cloud">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SG" sz="3500" dirty="0" err="1">
                <a:highlight>
                  <a:srgbClr val="FFFF00"/>
                </a:highlight>
                <a:latin typeface="Times New Roman" panose="02020603050405020304" pitchFamily="18" charset="0"/>
                <a:cs typeface="Times New Roman" panose="02020603050405020304" pitchFamily="18" charset="0"/>
              </a:rPr>
              <a:t>Tình</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huống</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bị</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bắt</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nạt</a:t>
            </a:r>
            <a:r>
              <a:rPr lang="en-SG" sz="3500" dirty="0">
                <a:highlight>
                  <a:srgbClr val="FFFF00"/>
                </a:highlight>
                <a:latin typeface="Times New Roman" panose="02020603050405020304" pitchFamily="18" charset="0"/>
                <a:cs typeface="Times New Roman" panose="02020603050405020304" pitchFamily="18" charset="0"/>
              </a:rPr>
              <a:t>:</a:t>
            </a:r>
          </a:p>
          <a:p>
            <a:pPr algn="ctr"/>
            <a:r>
              <a:rPr lang="en-US" sz="3500" i="1" dirty="0" err="1">
                <a:latin typeface="Times New Roman" panose="02020603050405020304" pitchFamily="18" charset="0"/>
                <a:cs typeface="Times New Roman" panose="02020603050405020304" pitchFamily="18" charset="0"/>
              </a:rPr>
              <a:t>Em</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im</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lặng</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chịu</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đựng</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chống</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lại</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kẻ</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bắt</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nạt</a:t>
            </a:r>
            <a:r>
              <a:rPr lang="en-US" sz="3500" i="1" dirty="0">
                <a:latin typeface="Times New Roman" panose="02020603050405020304" pitchFamily="18" charset="0"/>
                <a:cs typeface="Times New Roman" panose="02020603050405020304" pitchFamily="18" charset="0"/>
              </a:rPr>
              <a:t> hay chia </a:t>
            </a:r>
            <a:r>
              <a:rPr lang="en-US" sz="3500" i="1" dirty="0" err="1">
                <a:latin typeface="Times New Roman" panose="02020603050405020304" pitchFamily="18" charset="0"/>
                <a:cs typeface="Times New Roman" panose="02020603050405020304" pitchFamily="18" charset="0"/>
              </a:rPr>
              <a:t>sẻ</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và</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tìm</a:t>
            </a:r>
            <a:r>
              <a:rPr lang="en-US" sz="3500" i="1" dirty="0">
                <a:latin typeface="Times New Roman" panose="02020603050405020304" pitchFamily="18" charset="0"/>
                <a:cs typeface="Times New Roman" panose="02020603050405020304" pitchFamily="18" charset="0"/>
              </a:rPr>
              <a:t> tr</a:t>
            </a:r>
            <a:r>
              <a:rPr lang="vi-VN" sz="3500" i="1" dirty="0">
                <a:latin typeface="Times New Roman" panose="02020603050405020304" pitchFamily="18" charset="0"/>
                <a:cs typeface="Times New Roman" panose="02020603050405020304" pitchFamily="18" charset="0"/>
              </a:rPr>
              <a:t>ợ </a:t>
            </a:r>
            <a:r>
              <a:rPr lang="en-US" sz="3500" i="1" dirty="0" err="1">
                <a:latin typeface="Times New Roman" panose="02020603050405020304" pitchFamily="18" charset="0"/>
                <a:cs typeface="Times New Roman" panose="02020603050405020304" pitchFamily="18" charset="0"/>
              </a:rPr>
              <a:t>giúp</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từ</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bạn</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bè</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thầy</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cô</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gia</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đình</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Vì</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sao</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em</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xử</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lí</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như</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vậy</a:t>
            </a:r>
            <a:r>
              <a:rPr lang="en-US" sz="3500" i="1" dirty="0">
                <a:latin typeface="Times New Roman" panose="02020603050405020304" pitchFamily="18" charset="0"/>
                <a:cs typeface="Times New Roman" panose="02020603050405020304" pitchFamily="18" charset="0"/>
              </a:rPr>
              <a:t>?</a:t>
            </a:r>
            <a:endParaRPr lang="en-VN" sz="3500" dirty="0">
              <a:latin typeface="Times New Roman" panose="02020603050405020304" pitchFamily="18" charset="0"/>
              <a:cs typeface="Times New Roman" panose="02020603050405020304" pitchFamily="18" charset="0"/>
            </a:endParaRPr>
          </a:p>
        </p:txBody>
      </p:sp>
      <p:pic>
        <p:nvPicPr>
          <p:cNvPr id="7" name="图片 4109" descr="封面2">
            <a:extLst>
              <a:ext uri="{FF2B5EF4-FFF2-40B4-BE49-F238E27FC236}">
                <a16:creationId xmlns:a16="http://schemas.microsoft.com/office/drawing/2014/main" id="{88DF4DB1-734A-504F-BFB1-43CFE74583A3}"/>
              </a:ext>
            </a:extLst>
          </p:cNvPr>
          <p:cNvPicPr>
            <a:picLocks noChangeAspect="1"/>
          </p:cNvPicPr>
          <p:nvPr/>
        </p:nvPicPr>
        <p:blipFill>
          <a:blip r:embed="rId2"/>
          <a:stretch>
            <a:fillRect/>
          </a:stretch>
        </p:blipFill>
        <p:spPr>
          <a:xfrm>
            <a:off x="7739026" y="3747965"/>
            <a:ext cx="4582587" cy="3110035"/>
          </a:xfrm>
          <a:prstGeom prst="rect">
            <a:avLst/>
          </a:prstGeom>
          <a:noFill/>
          <a:ln w="9525">
            <a:noFill/>
          </a:ln>
        </p:spPr>
      </p:pic>
      <p:sp>
        <p:nvSpPr>
          <p:cNvPr id="2" name="TextBox 1">
            <a:extLst>
              <a:ext uri="{FF2B5EF4-FFF2-40B4-BE49-F238E27FC236}">
                <a16:creationId xmlns:a16="http://schemas.microsoft.com/office/drawing/2014/main" id="{6822C4E9-EB02-DC87-5257-A8F4BBF607F5}"/>
              </a:ext>
            </a:extLst>
          </p:cNvPr>
          <p:cNvSpPr txBox="1"/>
          <p:nvPr/>
        </p:nvSpPr>
        <p:spPr>
          <a:xfrm>
            <a:off x="7033846" y="1540375"/>
            <a:ext cx="4642618" cy="1569660"/>
          </a:xfrm>
          <a:prstGeom prst="rect">
            <a:avLst/>
          </a:prstGeom>
          <a:noFill/>
        </p:spPr>
        <p:txBody>
          <a:bodyPr wrap="none" rtlCol="0">
            <a:spAutoFit/>
          </a:bodyPr>
          <a:lstStyle/>
          <a:p>
            <a:r>
              <a:rPr lang="en-VN" sz="3200" dirty="0">
                <a:latin typeface="Times New Roman" panose="02020603050405020304" pitchFamily="18" charset="0"/>
                <a:cs typeface="Times New Roman" panose="02020603050405020304" pitchFamily="18" charset="0"/>
              </a:rPr>
              <a:t>Làm việc cá nhân: 1 phút</a:t>
            </a:r>
          </a:p>
          <a:p>
            <a:r>
              <a:rPr lang="en-VN" sz="3200" dirty="0">
                <a:latin typeface="Times New Roman" panose="02020603050405020304" pitchFamily="18" charset="0"/>
                <a:cs typeface="Times New Roman" panose="02020603050405020304" pitchFamily="18" charset="0"/>
              </a:rPr>
              <a:t>Làm việc cặp đôi: 1 phút</a:t>
            </a:r>
          </a:p>
          <a:p>
            <a:r>
              <a:rPr lang="en-VN" sz="3200" dirty="0">
                <a:latin typeface="Times New Roman" panose="02020603050405020304" pitchFamily="18" charset="0"/>
                <a:cs typeface="Times New Roman" panose="02020603050405020304" pitchFamily="18" charset="0"/>
              </a:rPr>
              <a:t>Trình bày trước lớp: 2 phút</a:t>
            </a:r>
          </a:p>
        </p:txBody>
      </p:sp>
    </p:spTree>
    <p:extLst>
      <p:ext uri="{BB962C8B-B14F-4D97-AF65-F5344CB8AC3E}">
        <p14:creationId xmlns:p14="http://schemas.microsoft.com/office/powerpoint/2010/main" val="341218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97508F-E7DF-DD41-AA8F-F6C2ACB29319}"/>
              </a:ext>
            </a:extLst>
          </p:cNvPr>
          <p:cNvSpPr txBox="1"/>
          <p:nvPr/>
        </p:nvSpPr>
        <p:spPr>
          <a:xfrm>
            <a:off x="2520461" y="389303"/>
            <a:ext cx="7151077" cy="707886"/>
          </a:xfrm>
          <a:prstGeom prst="rect">
            <a:avLst/>
          </a:prstGeom>
          <a:solidFill>
            <a:schemeClr val="accent2">
              <a:lumMod val="20000"/>
              <a:lumOff val="80000"/>
            </a:schemeClr>
          </a:solidFill>
        </p:spPr>
        <p:txBody>
          <a:bodyPr wrap="square" rtlCol="0">
            <a:spAutoFit/>
          </a:bodyPr>
          <a:lstStyle/>
          <a:p>
            <a:pPr algn="ctr"/>
            <a:r>
              <a:rPr lang="en-VN" sz="4000" b="1" dirty="0">
                <a:solidFill>
                  <a:srgbClr val="FF0000"/>
                </a:solidFill>
                <a:latin typeface="Times New Roman" panose="02020603050405020304" pitchFamily="18" charset="0"/>
                <a:cs typeface="Times New Roman" panose="02020603050405020304" pitchFamily="18" charset="0"/>
              </a:rPr>
              <a:t>THINK – PAIR - SHARE</a:t>
            </a:r>
          </a:p>
        </p:txBody>
      </p:sp>
      <p:sp>
        <p:nvSpPr>
          <p:cNvPr id="5" name="Cloud 4">
            <a:extLst>
              <a:ext uri="{FF2B5EF4-FFF2-40B4-BE49-F238E27FC236}">
                <a16:creationId xmlns:a16="http://schemas.microsoft.com/office/drawing/2014/main" id="{1CB9634C-909F-A645-A550-43E718A2E270}"/>
              </a:ext>
            </a:extLst>
          </p:cNvPr>
          <p:cNvSpPr/>
          <p:nvPr/>
        </p:nvSpPr>
        <p:spPr>
          <a:xfrm>
            <a:off x="449067" y="1828800"/>
            <a:ext cx="6584779" cy="4475774"/>
          </a:xfrm>
          <a:prstGeom prst="cloud">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SG" sz="3500" dirty="0" err="1">
                <a:highlight>
                  <a:srgbClr val="FFFF00"/>
                </a:highlight>
                <a:latin typeface="Times New Roman" panose="02020603050405020304" pitchFamily="18" charset="0"/>
                <a:cs typeface="Times New Roman" panose="02020603050405020304" pitchFamily="18" charset="0"/>
              </a:rPr>
              <a:t>Tình</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huống</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chứng</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kiến</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chuyện</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bắt</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nạt</a:t>
            </a:r>
            <a:r>
              <a:rPr lang="en-SG" sz="3500" dirty="0">
                <a:highlight>
                  <a:srgbClr val="FFFF00"/>
                </a:highlight>
                <a:latin typeface="Times New Roman" panose="02020603050405020304" pitchFamily="18" charset="0"/>
                <a:cs typeface="Times New Roman" panose="02020603050405020304" pitchFamily="18" charset="0"/>
              </a:rPr>
              <a:t>:</a:t>
            </a:r>
          </a:p>
          <a:p>
            <a:pPr algn="ctr"/>
            <a:r>
              <a:rPr lang="en-US" sz="3500" i="1" dirty="0" err="1">
                <a:latin typeface="Times New Roman" panose="02020603050405020304" pitchFamily="18" charset="0"/>
                <a:cs typeface="Times New Roman" panose="02020603050405020304" pitchFamily="18" charset="0"/>
              </a:rPr>
              <a:t>Em</a:t>
            </a:r>
            <a:r>
              <a:rPr lang="en-US" sz="3500" i="1" dirty="0">
                <a:latin typeface="Times New Roman" panose="02020603050405020304" pitchFamily="18" charset="0"/>
                <a:cs typeface="Times New Roman" panose="02020603050405020304" pitchFamily="18" charset="0"/>
              </a:rPr>
              <a:t> </a:t>
            </a:r>
            <a:r>
              <a:rPr lang="vi-VN" sz="3500" i="1" dirty="0">
                <a:latin typeface="Times New Roman" panose="02020603050405020304" pitchFamily="18" charset="0"/>
                <a:cs typeface="Times New Roman" panose="02020603050405020304" pitchFamily="18" charset="0"/>
              </a:rPr>
              <a:t>thờ ơ, không quan tâm, “vào hùa” cổ vũ hay can ngăn kẻ bắt nạt và bênh vực nạn nhân bị bắt nạt?</a:t>
            </a:r>
            <a:endParaRPr lang="en-VN" sz="3500" dirty="0">
              <a:latin typeface="Times New Roman" panose="02020603050405020304" pitchFamily="18" charset="0"/>
              <a:cs typeface="Times New Roman" panose="02020603050405020304" pitchFamily="18" charset="0"/>
            </a:endParaRPr>
          </a:p>
        </p:txBody>
      </p:sp>
      <p:pic>
        <p:nvPicPr>
          <p:cNvPr id="7" name="图片 4109" descr="封面2">
            <a:extLst>
              <a:ext uri="{FF2B5EF4-FFF2-40B4-BE49-F238E27FC236}">
                <a16:creationId xmlns:a16="http://schemas.microsoft.com/office/drawing/2014/main" id="{88DF4DB1-734A-504F-BFB1-43CFE74583A3}"/>
              </a:ext>
            </a:extLst>
          </p:cNvPr>
          <p:cNvPicPr>
            <a:picLocks noChangeAspect="1"/>
          </p:cNvPicPr>
          <p:nvPr/>
        </p:nvPicPr>
        <p:blipFill>
          <a:blip r:embed="rId2"/>
          <a:stretch>
            <a:fillRect/>
          </a:stretch>
        </p:blipFill>
        <p:spPr>
          <a:xfrm>
            <a:off x="7739026" y="3747965"/>
            <a:ext cx="4582587" cy="3110035"/>
          </a:xfrm>
          <a:prstGeom prst="rect">
            <a:avLst/>
          </a:prstGeom>
          <a:noFill/>
          <a:ln w="9525">
            <a:noFill/>
          </a:ln>
        </p:spPr>
      </p:pic>
      <p:sp>
        <p:nvSpPr>
          <p:cNvPr id="2" name="TextBox 1">
            <a:extLst>
              <a:ext uri="{FF2B5EF4-FFF2-40B4-BE49-F238E27FC236}">
                <a16:creationId xmlns:a16="http://schemas.microsoft.com/office/drawing/2014/main" id="{23B9ED08-4727-2CB9-8A77-06E53305AD6F}"/>
              </a:ext>
            </a:extLst>
          </p:cNvPr>
          <p:cNvSpPr txBox="1"/>
          <p:nvPr/>
        </p:nvSpPr>
        <p:spPr>
          <a:xfrm>
            <a:off x="7033846" y="1540375"/>
            <a:ext cx="4642618" cy="1569660"/>
          </a:xfrm>
          <a:prstGeom prst="rect">
            <a:avLst/>
          </a:prstGeom>
          <a:noFill/>
        </p:spPr>
        <p:txBody>
          <a:bodyPr wrap="none" rtlCol="0">
            <a:spAutoFit/>
          </a:bodyPr>
          <a:lstStyle/>
          <a:p>
            <a:r>
              <a:rPr lang="en-VN" sz="3200" dirty="0">
                <a:latin typeface="Times New Roman" panose="02020603050405020304" pitchFamily="18" charset="0"/>
                <a:cs typeface="Times New Roman" panose="02020603050405020304" pitchFamily="18" charset="0"/>
              </a:rPr>
              <a:t>Làm việc cá nhân: 1 phút</a:t>
            </a:r>
          </a:p>
          <a:p>
            <a:r>
              <a:rPr lang="en-VN" sz="3200" dirty="0">
                <a:latin typeface="Times New Roman" panose="02020603050405020304" pitchFamily="18" charset="0"/>
                <a:cs typeface="Times New Roman" panose="02020603050405020304" pitchFamily="18" charset="0"/>
              </a:rPr>
              <a:t>Làm việc cặp đôi: 1 phút</a:t>
            </a:r>
          </a:p>
          <a:p>
            <a:r>
              <a:rPr lang="en-VN" sz="3200" dirty="0">
                <a:latin typeface="Times New Roman" panose="02020603050405020304" pitchFamily="18" charset="0"/>
                <a:cs typeface="Times New Roman" panose="02020603050405020304" pitchFamily="18" charset="0"/>
              </a:rPr>
              <a:t>Trình bày trước lớp: 2 phút</a:t>
            </a:r>
          </a:p>
        </p:txBody>
      </p:sp>
    </p:spTree>
    <p:extLst>
      <p:ext uri="{BB962C8B-B14F-4D97-AF65-F5344CB8AC3E}">
        <p14:creationId xmlns:p14="http://schemas.microsoft.com/office/powerpoint/2010/main" val="137279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97508F-E7DF-DD41-AA8F-F6C2ACB29319}"/>
              </a:ext>
            </a:extLst>
          </p:cNvPr>
          <p:cNvSpPr txBox="1"/>
          <p:nvPr/>
        </p:nvSpPr>
        <p:spPr>
          <a:xfrm>
            <a:off x="2520461" y="389303"/>
            <a:ext cx="7151077" cy="707886"/>
          </a:xfrm>
          <a:prstGeom prst="rect">
            <a:avLst/>
          </a:prstGeom>
          <a:solidFill>
            <a:schemeClr val="accent2">
              <a:lumMod val="20000"/>
              <a:lumOff val="80000"/>
            </a:schemeClr>
          </a:solidFill>
        </p:spPr>
        <p:txBody>
          <a:bodyPr wrap="square" rtlCol="0">
            <a:spAutoFit/>
          </a:bodyPr>
          <a:lstStyle/>
          <a:p>
            <a:pPr algn="ctr"/>
            <a:r>
              <a:rPr lang="en-VN" sz="4000" b="1" dirty="0">
                <a:solidFill>
                  <a:srgbClr val="FF0000"/>
                </a:solidFill>
                <a:latin typeface="Times New Roman" panose="02020603050405020304" pitchFamily="18" charset="0"/>
                <a:cs typeface="Times New Roman" panose="02020603050405020304" pitchFamily="18" charset="0"/>
              </a:rPr>
              <a:t>THINK – PAIR - SHARE</a:t>
            </a:r>
          </a:p>
        </p:txBody>
      </p:sp>
      <p:sp>
        <p:nvSpPr>
          <p:cNvPr id="5" name="Cloud 4">
            <a:extLst>
              <a:ext uri="{FF2B5EF4-FFF2-40B4-BE49-F238E27FC236}">
                <a16:creationId xmlns:a16="http://schemas.microsoft.com/office/drawing/2014/main" id="{1CB9634C-909F-A645-A550-43E718A2E270}"/>
              </a:ext>
            </a:extLst>
          </p:cNvPr>
          <p:cNvSpPr/>
          <p:nvPr/>
        </p:nvSpPr>
        <p:spPr>
          <a:xfrm>
            <a:off x="449067" y="1828800"/>
            <a:ext cx="7289959" cy="4475774"/>
          </a:xfrm>
          <a:prstGeom prst="cloud">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SG" sz="2800" dirty="0" err="1">
                <a:highlight>
                  <a:srgbClr val="FFFF00"/>
                </a:highlight>
                <a:latin typeface="Times New Roman" panose="02020603050405020304" pitchFamily="18" charset="0"/>
                <a:cs typeface="Times New Roman" panose="02020603050405020304" pitchFamily="18" charset="0"/>
              </a:rPr>
              <a:t>Tình</a:t>
            </a:r>
            <a:r>
              <a:rPr lang="en-SG" sz="2800" dirty="0">
                <a:highlight>
                  <a:srgbClr val="FFFF00"/>
                </a:highlight>
                <a:latin typeface="Times New Roman" panose="02020603050405020304" pitchFamily="18" charset="0"/>
                <a:cs typeface="Times New Roman" panose="02020603050405020304" pitchFamily="18" charset="0"/>
              </a:rPr>
              <a:t> </a:t>
            </a:r>
            <a:r>
              <a:rPr lang="en-SG" sz="2800" dirty="0" err="1">
                <a:highlight>
                  <a:srgbClr val="FFFF00"/>
                </a:highlight>
                <a:latin typeface="Times New Roman" panose="02020603050405020304" pitchFamily="18" charset="0"/>
                <a:cs typeface="Times New Roman" panose="02020603050405020304" pitchFamily="18" charset="0"/>
              </a:rPr>
              <a:t>huống</a:t>
            </a:r>
            <a:r>
              <a:rPr lang="en-SG" sz="2800" dirty="0">
                <a:highlight>
                  <a:srgbClr val="FFFF00"/>
                </a:highlight>
                <a:latin typeface="Times New Roman" panose="02020603050405020304" pitchFamily="18" charset="0"/>
                <a:cs typeface="Times New Roman" panose="02020603050405020304" pitchFamily="18" charset="0"/>
              </a:rPr>
              <a:t> </a:t>
            </a:r>
            <a:r>
              <a:rPr lang="en-SG" sz="2800" dirty="0" err="1">
                <a:highlight>
                  <a:srgbClr val="FFFF00"/>
                </a:highlight>
                <a:latin typeface="Times New Roman" panose="02020603050405020304" pitchFamily="18" charset="0"/>
                <a:cs typeface="Times New Roman" panose="02020603050405020304" pitchFamily="18" charset="0"/>
              </a:rPr>
              <a:t>mình</a:t>
            </a:r>
            <a:r>
              <a:rPr lang="en-SG" sz="2800" dirty="0">
                <a:highlight>
                  <a:srgbClr val="FFFF00"/>
                </a:highlight>
                <a:latin typeface="Times New Roman" panose="02020603050405020304" pitchFamily="18" charset="0"/>
                <a:cs typeface="Times New Roman" panose="02020603050405020304" pitchFamily="18" charset="0"/>
              </a:rPr>
              <a:t> </a:t>
            </a:r>
            <a:r>
              <a:rPr lang="en-SG" sz="2800" dirty="0" err="1">
                <a:highlight>
                  <a:srgbClr val="FFFF00"/>
                </a:highlight>
                <a:latin typeface="Times New Roman" panose="02020603050405020304" pitchFamily="18" charset="0"/>
                <a:cs typeface="Times New Roman" panose="02020603050405020304" pitchFamily="18" charset="0"/>
              </a:rPr>
              <a:t>là</a:t>
            </a:r>
            <a:r>
              <a:rPr lang="en-SG" sz="2800" dirty="0">
                <a:highlight>
                  <a:srgbClr val="FFFF00"/>
                </a:highlight>
                <a:latin typeface="Times New Roman" panose="02020603050405020304" pitchFamily="18" charset="0"/>
                <a:cs typeface="Times New Roman" panose="02020603050405020304" pitchFamily="18" charset="0"/>
              </a:rPr>
              <a:t> </a:t>
            </a:r>
            <a:r>
              <a:rPr lang="en-SG" sz="2800" dirty="0" err="1">
                <a:highlight>
                  <a:srgbClr val="FFFF00"/>
                </a:highlight>
                <a:latin typeface="Times New Roman" panose="02020603050405020304" pitchFamily="18" charset="0"/>
                <a:cs typeface="Times New Roman" panose="02020603050405020304" pitchFamily="18" charset="0"/>
              </a:rPr>
              <a:t>kẻ</a:t>
            </a:r>
            <a:r>
              <a:rPr lang="en-SG" sz="2800" dirty="0">
                <a:highlight>
                  <a:srgbClr val="FFFF00"/>
                </a:highlight>
                <a:latin typeface="Times New Roman" panose="02020603050405020304" pitchFamily="18" charset="0"/>
                <a:cs typeface="Times New Roman" panose="02020603050405020304" pitchFamily="18" charset="0"/>
              </a:rPr>
              <a:t> </a:t>
            </a:r>
            <a:r>
              <a:rPr lang="en-SG" sz="2800" dirty="0" err="1">
                <a:highlight>
                  <a:srgbClr val="FFFF00"/>
                </a:highlight>
                <a:latin typeface="Times New Roman" panose="02020603050405020304" pitchFamily="18" charset="0"/>
                <a:cs typeface="Times New Roman" panose="02020603050405020304" pitchFamily="18" charset="0"/>
              </a:rPr>
              <a:t>bắt</a:t>
            </a:r>
            <a:r>
              <a:rPr lang="en-SG" sz="2800" dirty="0">
                <a:highlight>
                  <a:srgbClr val="FFFF00"/>
                </a:highlight>
                <a:latin typeface="Times New Roman" panose="02020603050405020304" pitchFamily="18" charset="0"/>
                <a:cs typeface="Times New Roman" panose="02020603050405020304" pitchFamily="18" charset="0"/>
              </a:rPr>
              <a:t> </a:t>
            </a:r>
            <a:r>
              <a:rPr lang="en-SG" sz="2800" dirty="0" err="1">
                <a:highlight>
                  <a:srgbClr val="FFFF00"/>
                </a:highlight>
                <a:latin typeface="Times New Roman" panose="02020603050405020304" pitchFamily="18" charset="0"/>
                <a:cs typeface="Times New Roman" panose="02020603050405020304" pitchFamily="18" charset="0"/>
              </a:rPr>
              <a:t>nạt</a:t>
            </a:r>
            <a:r>
              <a:rPr lang="en-SG" sz="2800" dirty="0">
                <a:highlight>
                  <a:srgbClr val="FFFF00"/>
                </a:highlight>
                <a:latin typeface="Times New Roman" panose="02020603050405020304" pitchFamily="18" charset="0"/>
                <a:cs typeface="Times New Roman" panose="02020603050405020304" pitchFamily="18" charset="0"/>
              </a:rPr>
              <a:t>:</a:t>
            </a:r>
          </a:p>
          <a:p>
            <a:pPr algn="ctr"/>
            <a:r>
              <a:rPr lang="vi-VN" sz="2800" i="1" dirty="0">
                <a:latin typeface="Times New Roman" panose="02020603050405020304" pitchFamily="18" charset="0"/>
                <a:cs typeface="Times New Roman" panose="02020603050405020304" pitchFamily="18" charset="0"/>
              </a:rPr>
              <a:t>Em coi đó là chuyện bình thường, thậm chí là một cách khẳng định bản thân hay nhận ra đó là hành vi xấu cần từ bỏ, cảm thấy ân hận và xin lỗi người mà mình đã bắt nạt?</a:t>
            </a:r>
            <a:endParaRPr lang="en-VN" sz="2800" dirty="0">
              <a:latin typeface="Times New Roman" panose="02020603050405020304" pitchFamily="18" charset="0"/>
              <a:cs typeface="Times New Roman" panose="02020603050405020304" pitchFamily="18" charset="0"/>
            </a:endParaRPr>
          </a:p>
        </p:txBody>
      </p:sp>
      <p:pic>
        <p:nvPicPr>
          <p:cNvPr id="7" name="图片 4109" descr="封面2">
            <a:extLst>
              <a:ext uri="{FF2B5EF4-FFF2-40B4-BE49-F238E27FC236}">
                <a16:creationId xmlns:a16="http://schemas.microsoft.com/office/drawing/2014/main" id="{88DF4DB1-734A-504F-BFB1-43CFE74583A3}"/>
              </a:ext>
            </a:extLst>
          </p:cNvPr>
          <p:cNvPicPr>
            <a:picLocks noChangeAspect="1"/>
          </p:cNvPicPr>
          <p:nvPr/>
        </p:nvPicPr>
        <p:blipFill>
          <a:blip r:embed="rId2"/>
          <a:stretch>
            <a:fillRect/>
          </a:stretch>
        </p:blipFill>
        <p:spPr>
          <a:xfrm>
            <a:off x="7739026" y="3747965"/>
            <a:ext cx="4582587" cy="3110035"/>
          </a:xfrm>
          <a:prstGeom prst="rect">
            <a:avLst/>
          </a:prstGeom>
          <a:noFill/>
          <a:ln w="9525">
            <a:noFill/>
          </a:ln>
        </p:spPr>
      </p:pic>
      <p:sp>
        <p:nvSpPr>
          <p:cNvPr id="2" name="TextBox 1">
            <a:extLst>
              <a:ext uri="{FF2B5EF4-FFF2-40B4-BE49-F238E27FC236}">
                <a16:creationId xmlns:a16="http://schemas.microsoft.com/office/drawing/2014/main" id="{83C989F7-595C-E66D-C4E3-60D59A36F858}"/>
              </a:ext>
            </a:extLst>
          </p:cNvPr>
          <p:cNvSpPr txBox="1"/>
          <p:nvPr/>
        </p:nvSpPr>
        <p:spPr>
          <a:xfrm>
            <a:off x="7549382" y="1468972"/>
            <a:ext cx="4642618" cy="1569660"/>
          </a:xfrm>
          <a:prstGeom prst="rect">
            <a:avLst/>
          </a:prstGeom>
          <a:noFill/>
        </p:spPr>
        <p:txBody>
          <a:bodyPr wrap="none" rtlCol="0">
            <a:spAutoFit/>
          </a:bodyPr>
          <a:lstStyle/>
          <a:p>
            <a:r>
              <a:rPr lang="en-VN" sz="3200" dirty="0">
                <a:latin typeface="Times New Roman" panose="02020603050405020304" pitchFamily="18" charset="0"/>
                <a:cs typeface="Times New Roman" panose="02020603050405020304" pitchFamily="18" charset="0"/>
              </a:rPr>
              <a:t>Làm việc cá nhân: 1 phút</a:t>
            </a:r>
          </a:p>
          <a:p>
            <a:r>
              <a:rPr lang="en-VN" sz="3200" dirty="0">
                <a:latin typeface="Times New Roman" panose="02020603050405020304" pitchFamily="18" charset="0"/>
                <a:cs typeface="Times New Roman" panose="02020603050405020304" pitchFamily="18" charset="0"/>
              </a:rPr>
              <a:t>Làm việc cặp đôi: 1 phút</a:t>
            </a:r>
          </a:p>
          <a:p>
            <a:r>
              <a:rPr lang="en-VN" sz="3200" dirty="0">
                <a:latin typeface="Times New Roman" panose="02020603050405020304" pitchFamily="18" charset="0"/>
                <a:cs typeface="Times New Roman" panose="02020603050405020304" pitchFamily="18" charset="0"/>
              </a:rPr>
              <a:t>Trình bày trước lớp: 2 phút</a:t>
            </a:r>
          </a:p>
        </p:txBody>
      </p:sp>
    </p:spTree>
    <p:extLst>
      <p:ext uri="{BB962C8B-B14F-4D97-AF65-F5344CB8AC3E}">
        <p14:creationId xmlns:p14="http://schemas.microsoft.com/office/powerpoint/2010/main" val="239309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2" name="Rectangle 7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F7545B4-3433-0347-B6A3-48452243F51A}"/>
              </a:ext>
            </a:extLst>
          </p:cNvPr>
          <p:cNvSpPr txBox="1"/>
          <p:nvPr/>
        </p:nvSpPr>
        <p:spPr>
          <a:xfrm>
            <a:off x="546351" y="433545"/>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a:solidFill>
                  <a:srgbClr val="FFFFFF"/>
                </a:solidFill>
                <a:latin typeface="+mj-lt"/>
                <a:ea typeface="+mj-ea"/>
                <a:cs typeface="+mj-cs"/>
              </a:rPr>
              <a:t>4. Bài học</a:t>
            </a:r>
          </a:p>
        </p:txBody>
      </p:sp>
      <p:cxnSp>
        <p:nvCxnSpPr>
          <p:cNvPr id="14343" name="Straight Connector 7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4340" name="Picture 4" descr="11 cách dạy con xử lý và phòng ngừa bị bắt nạt - VNReview Tin mới nhất">
            <a:extLst>
              <a:ext uri="{FF2B5EF4-FFF2-40B4-BE49-F238E27FC236}">
                <a16:creationId xmlns:a16="http://schemas.microsoft.com/office/drawing/2014/main" id="{5B9DCB78-55C5-C845-A770-B968E9E4FB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1567" y="2604724"/>
            <a:ext cx="5455917" cy="3641824"/>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4338" name="Picture 2" descr="Cha mẹ nên làm gì khi biết con bị bạo lực học đường? - Tham vấn - Trị liệu  tâm lý SHARE">
            <a:extLst>
              <a:ext uri="{FF2B5EF4-FFF2-40B4-BE49-F238E27FC236}">
                <a16:creationId xmlns:a16="http://schemas.microsoft.com/office/drawing/2014/main" id="{3123490E-54BA-A244-8276-253837A286C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45073" y="3075297"/>
            <a:ext cx="5455917" cy="270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97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anim calcmode="lin" valueType="num">
                                      <p:cBhvr additive="base">
                                        <p:cTn id="11" dur="500" fill="hold"/>
                                        <p:tgtEl>
                                          <p:spTgt spid="14338"/>
                                        </p:tgtEl>
                                        <p:attrNameLst>
                                          <p:attrName>ppt_x</p:attrName>
                                        </p:attrNameLst>
                                      </p:cBhvr>
                                      <p:tavLst>
                                        <p:tav tm="0">
                                          <p:val>
                                            <p:strVal val="#ppt_x"/>
                                          </p:val>
                                        </p:tav>
                                        <p:tav tm="100000">
                                          <p:val>
                                            <p:strVal val="#ppt_x"/>
                                          </p:val>
                                        </p:tav>
                                      </p:tavLst>
                                    </p:anim>
                                    <p:anim calcmode="lin" valueType="num">
                                      <p:cBhvr additive="base">
                                        <p:cTn id="12" dur="500" fill="hold"/>
                                        <p:tgtEl>
                                          <p:spTgt spid="143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0" name="Picture 6" descr="Sự tuân thủ và bắt nạt học đường - Tham vấn - Trị liệu tâm lý SHARE">
            <a:extLst>
              <a:ext uri="{FF2B5EF4-FFF2-40B4-BE49-F238E27FC236}">
                <a16:creationId xmlns:a16="http://schemas.microsoft.com/office/drawing/2014/main" id="{FC94F285-750D-464F-810E-BDC5B7CEDA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65" b="3"/>
          <a:stretch/>
        </p:blipFill>
        <p:spPr bwMode="auto">
          <a:xfrm>
            <a:off x="321730" y="321732"/>
            <a:ext cx="5674897" cy="30174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i con bị bắt nạt ở trường học cha mẹ nên nói với con 6 câu này">
            <a:extLst>
              <a:ext uri="{FF2B5EF4-FFF2-40B4-BE49-F238E27FC236}">
                <a16:creationId xmlns:a16="http://schemas.microsoft.com/office/drawing/2014/main" id="{DF469D11-364B-2442-9BCF-2994B1A53C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637" r="-2" b="7877"/>
          <a:stretch/>
        </p:blipFill>
        <p:spPr bwMode="auto">
          <a:xfrm>
            <a:off x="321730" y="3510853"/>
            <a:ext cx="5674897" cy="27899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ắt nạt học đường và cách phòng tránh, đối phó">
            <a:extLst>
              <a:ext uri="{FF2B5EF4-FFF2-40B4-BE49-F238E27FC236}">
                <a16:creationId xmlns:a16="http://schemas.microsoft.com/office/drawing/2014/main" id="{BC7720B0-9908-824A-90EC-B28A801DD0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10446"/>
          <a:stretch/>
        </p:blipFill>
        <p:spPr bwMode="auto">
          <a:xfrm>
            <a:off x="6195373" y="321733"/>
            <a:ext cx="5674897" cy="597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17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1+#ppt_w/2"/>
                                          </p:val>
                                        </p:tav>
                                        <p:tav tm="100000">
                                          <p:val>
                                            <p:strVal val="#ppt_x"/>
                                          </p:val>
                                        </p:tav>
                                      </p:tavLst>
                                    </p:anim>
                                    <p:anim calcmode="lin" valueType="num">
                                      <p:cBhvr additive="base">
                                        <p:cTn id="16"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2"/>
          <a:stretch>
            <a:fillRect/>
          </a:stretch>
        </p:blipFill>
        <p:spPr>
          <a:xfrm rot="16200000">
            <a:off x="2667273" y="-2667272"/>
            <a:ext cx="6858000" cy="12192544"/>
          </a:xfrm>
          <a:prstGeom prst="rect">
            <a:avLst/>
          </a:prstGeom>
        </p:spPr>
      </p:pic>
      <p:pic>
        <p:nvPicPr>
          <p:cNvPr id="5" name="Picture 4">
            <a:extLst>
              <a:ext uri="{FF2B5EF4-FFF2-40B4-BE49-F238E27FC236}">
                <a16:creationId xmlns:a16="http://schemas.microsoft.com/office/drawing/2014/main" id="{95EB9D60-5E01-1240-96B2-2E1D3CE5254C}"/>
              </a:ext>
            </a:extLst>
          </p:cNvPr>
          <p:cNvPicPr>
            <a:picLocks noChangeAspect="1"/>
          </p:cNvPicPr>
          <p:nvPr/>
        </p:nvPicPr>
        <p:blipFill>
          <a:blip r:embed="rId3"/>
          <a:stretch>
            <a:fillRect/>
          </a:stretch>
        </p:blipFill>
        <p:spPr>
          <a:xfrm>
            <a:off x="4877371" y="492369"/>
            <a:ext cx="2437257" cy="3416788"/>
          </a:xfrm>
          <a:prstGeom prst="rect">
            <a:avLst/>
          </a:prstGeom>
        </p:spPr>
      </p:pic>
      <p:sp>
        <p:nvSpPr>
          <p:cNvPr id="6" name="TextBox 5">
            <a:extLst>
              <a:ext uri="{FF2B5EF4-FFF2-40B4-BE49-F238E27FC236}">
                <a16:creationId xmlns:a16="http://schemas.microsoft.com/office/drawing/2014/main" id="{DECD9236-349F-DB42-8ED0-23E14B4CA514}"/>
              </a:ext>
            </a:extLst>
          </p:cNvPr>
          <p:cNvSpPr txBox="1"/>
          <p:nvPr/>
        </p:nvSpPr>
        <p:spPr>
          <a:xfrm>
            <a:off x="5335512" y="1448995"/>
            <a:ext cx="1520973" cy="1446550"/>
          </a:xfrm>
          <a:prstGeom prst="rect">
            <a:avLst/>
          </a:prstGeom>
          <a:noFill/>
        </p:spPr>
        <p:txBody>
          <a:bodyPr wrap="square" rtlCol="0">
            <a:spAutoFit/>
          </a:bodyPr>
          <a:lstStyle/>
          <a:p>
            <a:pPr algn="ctr"/>
            <a:r>
              <a:rPr lang="en-VN" sz="8800" b="1" dirty="0">
                <a:solidFill>
                  <a:srgbClr val="FF0000"/>
                </a:solidFill>
                <a:latin typeface="Times New Roman" panose="02020603050405020304" pitchFamily="18" charset="0"/>
                <a:cs typeface="Times New Roman" panose="02020603050405020304" pitchFamily="18" charset="0"/>
              </a:rPr>
              <a:t>III</a:t>
            </a:r>
          </a:p>
        </p:txBody>
      </p:sp>
      <p:sp>
        <p:nvSpPr>
          <p:cNvPr id="7" name="TextBox 6">
            <a:extLst>
              <a:ext uri="{FF2B5EF4-FFF2-40B4-BE49-F238E27FC236}">
                <a16:creationId xmlns:a16="http://schemas.microsoft.com/office/drawing/2014/main" id="{6B7FBB8E-29FD-A644-A6AC-1F4910216727}"/>
              </a:ext>
            </a:extLst>
          </p:cNvPr>
          <p:cNvSpPr txBox="1"/>
          <p:nvPr/>
        </p:nvSpPr>
        <p:spPr>
          <a:xfrm>
            <a:off x="1289538" y="3804519"/>
            <a:ext cx="9941170" cy="1446550"/>
          </a:xfrm>
          <a:prstGeom prst="rect">
            <a:avLst/>
          </a:prstGeom>
          <a:noFill/>
        </p:spPr>
        <p:txBody>
          <a:bodyPr wrap="square" rtlCol="0">
            <a:spAutoFit/>
          </a:bodyPr>
          <a:lstStyle/>
          <a:p>
            <a:pPr algn="ctr"/>
            <a:r>
              <a:rPr lang="en-VN" sz="8800" b="1" dirty="0">
                <a:solidFill>
                  <a:srgbClr val="FF0000"/>
                </a:solidFill>
                <a:latin typeface="Times New Roman" panose="02020603050405020304" pitchFamily="18" charset="0"/>
                <a:cs typeface="Times New Roman" panose="02020603050405020304" pitchFamily="18" charset="0"/>
              </a:rPr>
              <a:t>Tổng kết</a:t>
            </a:r>
          </a:p>
        </p:txBody>
      </p:sp>
    </p:spTree>
    <p:extLst>
      <p:ext uri="{BB962C8B-B14F-4D97-AF65-F5344CB8AC3E}">
        <p14:creationId xmlns:p14="http://schemas.microsoft.com/office/powerpoint/2010/main" val="3662830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0E6F829F-7EA2-AA4C-B4D3-EA0FE8B397CE}"/>
              </a:ext>
            </a:extLst>
          </p:cNvPr>
          <p:cNvGrpSpPr/>
          <p:nvPr/>
        </p:nvGrpSpPr>
        <p:grpSpPr>
          <a:xfrm>
            <a:off x="1884147" y="-183896"/>
            <a:ext cx="1947554" cy="2223281"/>
            <a:chOff x="558140" y="3951888"/>
            <a:chExt cx="1947554" cy="1620000"/>
          </a:xfrm>
        </p:grpSpPr>
        <p:pic>
          <p:nvPicPr>
            <p:cNvPr id="5" name="图片 28">
              <a:extLst>
                <a:ext uri="{FF2B5EF4-FFF2-40B4-BE49-F238E27FC236}">
                  <a16:creationId xmlns:a16="http://schemas.microsoft.com/office/drawing/2014/main" id="{0239A658-6329-F044-A0F2-5BBEABEAB6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350" r="50141"/>
            <a:stretch/>
          </p:blipFill>
          <p:spPr>
            <a:xfrm>
              <a:off x="558140" y="3951888"/>
              <a:ext cx="1947554" cy="1620000"/>
            </a:xfrm>
            <a:prstGeom prst="rect">
              <a:avLst/>
            </a:prstGeom>
          </p:spPr>
        </p:pic>
        <p:sp>
          <p:nvSpPr>
            <p:cNvPr id="6" name="文本框 34">
              <a:extLst>
                <a:ext uri="{FF2B5EF4-FFF2-40B4-BE49-F238E27FC236}">
                  <a16:creationId xmlns:a16="http://schemas.microsoft.com/office/drawing/2014/main" id="{BAFDCD52-D227-584B-86BA-DFBD9AB60AFA}"/>
                </a:ext>
              </a:extLst>
            </p:cNvPr>
            <p:cNvSpPr txBox="1"/>
            <p:nvPr/>
          </p:nvSpPr>
          <p:spPr>
            <a:xfrm>
              <a:off x="793600" y="4392770"/>
              <a:ext cx="1508165" cy="784918"/>
            </a:xfrm>
            <a:prstGeom prst="rect">
              <a:avLst/>
            </a:prstGeom>
            <a:noFill/>
          </p:spPr>
          <p:txBody>
            <a:bodyPr wrap="square" rtlCol="0">
              <a:spAutoFit/>
            </a:bodyPr>
            <a:lstStyle/>
            <a:p>
              <a:pPr algn="ctr"/>
              <a:r>
                <a:rPr lang="en-US" altLang="zh-CN" sz="3200" b="1" dirty="0" err="1">
                  <a:latin typeface="方正卡通简体" panose="03000509000000000000" pitchFamily="65" charset="-122"/>
                  <a:ea typeface="方正卡通简体" panose="03000509000000000000" pitchFamily="65" charset="-122"/>
                </a:rPr>
                <a:t>Nội</a:t>
              </a:r>
              <a:r>
                <a:rPr lang="en-US" altLang="zh-CN" sz="3200" b="1" dirty="0">
                  <a:latin typeface="方正卡通简体" panose="03000509000000000000" pitchFamily="65" charset="-122"/>
                  <a:ea typeface="方正卡通简体" panose="03000509000000000000" pitchFamily="65" charset="-122"/>
                </a:rPr>
                <a:t> dung</a:t>
              </a:r>
              <a:endParaRPr lang="zh-CN" altLang="en-US" sz="3200" b="1" dirty="0">
                <a:latin typeface="方正卡通简体" panose="03000509000000000000" pitchFamily="65" charset="-122"/>
                <a:ea typeface="方正卡通简体" panose="03000509000000000000" pitchFamily="65" charset="-122"/>
              </a:endParaRPr>
            </a:p>
          </p:txBody>
        </p:sp>
      </p:grpSp>
      <p:pic>
        <p:nvPicPr>
          <p:cNvPr id="7" name="图片 29">
            <a:extLst>
              <a:ext uri="{FF2B5EF4-FFF2-40B4-BE49-F238E27FC236}">
                <a16:creationId xmlns:a16="http://schemas.microsoft.com/office/drawing/2014/main" id="{4FE7D58F-CFF3-B34E-B16F-BCB565E20A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898"/>
          <a:stretch/>
        </p:blipFill>
        <p:spPr>
          <a:xfrm>
            <a:off x="7671800" y="-79401"/>
            <a:ext cx="1923803" cy="2023450"/>
          </a:xfrm>
          <a:prstGeom prst="rect">
            <a:avLst/>
          </a:prstGeom>
        </p:spPr>
      </p:pic>
      <p:grpSp>
        <p:nvGrpSpPr>
          <p:cNvPr id="8" name="组合 17">
            <a:extLst>
              <a:ext uri="{FF2B5EF4-FFF2-40B4-BE49-F238E27FC236}">
                <a16:creationId xmlns:a16="http://schemas.microsoft.com/office/drawing/2014/main" id="{613D3F1F-7C83-C04F-8AE4-8D8A60CA26C1}"/>
              </a:ext>
            </a:extLst>
          </p:cNvPr>
          <p:cNvGrpSpPr/>
          <p:nvPr/>
        </p:nvGrpSpPr>
        <p:grpSpPr>
          <a:xfrm>
            <a:off x="299554" y="-832271"/>
            <a:ext cx="5218386" cy="7185790"/>
            <a:chOff x="775510" y="1945301"/>
            <a:chExt cx="2537706" cy="4912699"/>
          </a:xfrm>
        </p:grpSpPr>
        <p:pic>
          <p:nvPicPr>
            <p:cNvPr id="9" name="图片 2">
              <a:extLst>
                <a:ext uri="{FF2B5EF4-FFF2-40B4-BE49-F238E27FC236}">
                  <a16:creationId xmlns:a16="http://schemas.microsoft.com/office/drawing/2014/main" id="{61D96456-3042-DA41-BD3F-D4B0C21B3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10" y="3741724"/>
              <a:ext cx="2537706" cy="3116276"/>
            </a:xfrm>
            <a:prstGeom prst="rect">
              <a:avLst/>
            </a:prstGeom>
          </p:spPr>
        </p:pic>
        <p:sp>
          <p:nvSpPr>
            <p:cNvPr id="10" name="文本框 13">
              <a:extLst>
                <a:ext uri="{FF2B5EF4-FFF2-40B4-BE49-F238E27FC236}">
                  <a16:creationId xmlns:a16="http://schemas.microsoft.com/office/drawing/2014/main" id="{A68918AD-BC2A-B94D-99CF-D4340D538AFF}"/>
                </a:ext>
              </a:extLst>
            </p:cNvPr>
            <p:cNvSpPr txBox="1"/>
            <p:nvPr/>
          </p:nvSpPr>
          <p:spPr>
            <a:xfrm>
              <a:off x="1317812" y="1945301"/>
              <a:ext cx="1594143" cy="523220"/>
            </a:xfrm>
            <a:prstGeom prst="rect">
              <a:avLst/>
            </a:prstGeom>
            <a:noFill/>
          </p:spPr>
          <p:txBody>
            <a:bodyPr wrap="square" rtlCol="0">
              <a:spAutoFit/>
            </a:bodyPr>
            <a:lstStyle/>
            <a:p>
              <a:pPr algn="ctr"/>
              <a:endParaRPr lang="zh-CN" altLang="en-US" sz="2800" dirty="0">
                <a:solidFill>
                  <a:srgbClr val="ED7D31"/>
                </a:solidFill>
                <a:latin typeface="方正兰亭中黑_GBK" panose="02000000000000000000" pitchFamily="2" charset="-122"/>
                <a:ea typeface="方正兰亭中黑_GBK" panose="02000000000000000000" pitchFamily="2" charset="-122"/>
              </a:endParaRPr>
            </a:p>
          </p:txBody>
        </p:sp>
      </p:grpSp>
      <p:pic>
        <p:nvPicPr>
          <p:cNvPr id="11" name="图片 5">
            <a:extLst>
              <a:ext uri="{FF2B5EF4-FFF2-40B4-BE49-F238E27FC236}">
                <a16:creationId xmlns:a16="http://schemas.microsoft.com/office/drawing/2014/main" id="{FD20F023-E4E6-D541-84F4-01CD4E11F4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737" y="198476"/>
            <a:ext cx="2220017" cy="1745573"/>
          </a:xfrm>
          <a:prstGeom prst="rect">
            <a:avLst/>
          </a:prstGeom>
        </p:spPr>
      </p:pic>
      <p:sp>
        <p:nvSpPr>
          <p:cNvPr id="12" name="Rectangle 11">
            <a:extLst>
              <a:ext uri="{FF2B5EF4-FFF2-40B4-BE49-F238E27FC236}">
                <a16:creationId xmlns:a16="http://schemas.microsoft.com/office/drawing/2014/main" id="{AC2CFDD9-9EAD-5146-8D2A-30ECF504DCD3}"/>
              </a:ext>
            </a:extLst>
          </p:cNvPr>
          <p:cNvSpPr/>
          <p:nvPr/>
        </p:nvSpPr>
        <p:spPr>
          <a:xfrm>
            <a:off x="622204" y="2662724"/>
            <a:ext cx="4471440" cy="1384995"/>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nạt</a:t>
            </a:r>
            <a:r>
              <a:rPr lang="en-US" sz="2800" dirty="0">
                <a:latin typeface="Times New Roman" panose="02020603050405020304" pitchFamily="18" charset="0"/>
                <a:cs typeface="Times New Roman" panose="02020603050405020304" pitchFamily="18" charset="0"/>
              </a:rPr>
              <a:t> – 1 </a:t>
            </a:r>
            <a:r>
              <a:rPr lang="en-US" sz="2800" dirty="0" err="1">
                <a:latin typeface="Times New Roman" panose="02020603050405020304" pitchFamily="18" charset="0"/>
                <a:cs typeface="Times New Roman" panose="02020603050405020304" pitchFamily="18" charset="0"/>
              </a:rPr>
              <a:t>thói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p>
        </p:txBody>
      </p:sp>
      <p:sp>
        <p:nvSpPr>
          <p:cNvPr id="13" name="文本框 34">
            <a:extLst>
              <a:ext uri="{FF2B5EF4-FFF2-40B4-BE49-F238E27FC236}">
                <a16:creationId xmlns:a16="http://schemas.microsoft.com/office/drawing/2014/main" id="{0BD8CA06-ADA0-DA46-92ED-8AF6E997F4F9}"/>
              </a:ext>
            </a:extLst>
          </p:cNvPr>
          <p:cNvSpPr txBox="1"/>
          <p:nvPr/>
        </p:nvSpPr>
        <p:spPr>
          <a:xfrm>
            <a:off x="7942682" y="388848"/>
            <a:ext cx="1508165" cy="1077218"/>
          </a:xfrm>
          <a:prstGeom prst="rect">
            <a:avLst/>
          </a:prstGeom>
          <a:noFill/>
        </p:spPr>
        <p:txBody>
          <a:bodyPr wrap="square" rtlCol="0">
            <a:spAutoFit/>
          </a:bodyPr>
          <a:lstStyle/>
          <a:p>
            <a:pPr algn="ctr"/>
            <a:r>
              <a:rPr lang="en-US" altLang="zh-CN" sz="3200" b="1" dirty="0" err="1">
                <a:latin typeface="方正卡通简体" panose="03000509000000000000" pitchFamily="65" charset="-122"/>
                <a:ea typeface="方正卡通简体" panose="03000509000000000000" pitchFamily="65" charset="-122"/>
              </a:rPr>
              <a:t>Nghệ</a:t>
            </a:r>
            <a:r>
              <a:rPr lang="en-US" altLang="zh-CN" sz="3200" b="1" dirty="0">
                <a:latin typeface="方正卡通简体" panose="03000509000000000000" pitchFamily="65" charset="-122"/>
                <a:ea typeface="方正卡通简体" panose="03000509000000000000" pitchFamily="65" charset="-122"/>
              </a:rPr>
              <a:t> </a:t>
            </a:r>
            <a:r>
              <a:rPr lang="en-US" altLang="zh-CN" sz="3200" b="1" dirty="0" err="1">
                <a:latin typeface="方正卡通简体" panose="03000509000000000000" pitchFamily="65" charset="-122"/>
                <a:ea typeface="方正卡通简体" panose="03000509000000000000" pitchFamily="65" charset="-122"/>
              </a:rPr>
              <a:t>thuật</a:t>
            </a:r>
            <a:endParaRPr lang="zh-CN" altLang="en-US" sz="3200" b="1" dirty="0">
              <a:latin typeface="方正卡通简体" panose="03000509000000000000" pitchFamily="65" charset="-122"/>
              <a:ea typeface="方正卡通简体" panose="03000509000000000000" pitchFamily="65" charset="-122"/>
            </a:endParaRPr>
          </a:p>
        </p:txBody>
      </p:sp>
      <p:grpSp>
        <p:nvGrpSpPr>
          <p:cNvPr id="14" name="组合 17">
            <a:extLst>
              <a:ext uri="{FF2B5EF4-FFF2-40B4-BE49-F238E27FC236}">
                <a16:creationId xmlns:a16="http://schemas.microsoft.com/office/drawing/2014/main" id="{7351E8C4-21C6-414B-8699-85C62B232532}"/>
              </a:ext>
            </a:extLst>
          </p:cNvPr>
          <p:cNvGrpSpPr/>
          <p:nvPr/>
        </p:nvGrpSpPr>
        <p:grpSpPr>
          <a:xfrm>
            <a:off x="5927834" y="-844713"/>
            <a:ext cx="5765949" cy="7185790"/>
            <a:chOff x="775510" y="1945301"/>
            <a:chExt cx="2537706" cy="4912699"/>
          </a:xfrm>
        </p:grpSpPr>
        <p:pic>
          <p:nvPicPr>
            <p:cNvPr id="15" name="图片 2">
              <a:extLst>
                <a:ext uri="{FF2B5EF4-FFF2-40B4-BE49-F238E27FC236}">
                  <a16:creationId xmlns:a16="http://schemas.microsoft.com/office/drawing/2014/main" id="{ADB2A638-9F7C-FF40-8C30-F0A8C61F3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10" y="3741724"/>
              <a:ext cx="2537706" cy="3116276"/>
            </a:xfrm>
            <a:prstGeom prst="rect">
              <a:avLst/>
            </a:prstGeom>
          </p:spPr>
        </p:pic>
        <p:sp>
          <p:nvSpPr>
            <p:cNvPr id="16" name="文本框 13">
              <a:extLst>
                <a:ext uri="{FF2B5EF4-FFF2-40B4-BE49-F238E27FC236}">
                  <a16:creationId xmlns:a16="http://schemas.microsoft.com/office/drawing/2014/main" id="{866655C4-F3F5-AB4F-A871-1155351A4B4A}"/>
                </a:ext>
              </a:extLst>
            </p:cNvPr>
            <p:cNvSpPr txBox="1"/>
            <p:nvPr/>
          </p:nvSpPr>
          <p:spPr>
            <a:xfrm>
              <a:off x="1317812" y="1945301"/>
              <a:ext cx="1594143" cy="523220"/>
            </a:xfrm>
            <a:prstGeom prst="rect">
              <a:avLst/>
            </a:prstGeom>
            <a:noFill/>
          </p:spPr>
          <p:txBody>
            <a:bodyPr wrap="square" rtlCol="0">
              <a:spAutoFit/>
            </a:bodyPr>
            <a:lstStyle/>
            <a:p>
              <a:pPr algn="ctr"/>
              <a:endParaRPr lang="zh-CN" altLang="en-US" sz="2800" dirty="0">
                <a:solidFill>
                  <a:srgbClr val="ED7D31"/>
                </a:solidFill>
                <a:latin typeface="方正兰亭中黑_GBK" panose="02000000000000000000" pitchFamily="2" charset="-122"/>
                <a:ea typeface="方正兰亭中黑_GBK" panose="02000000000000000000" pitchFamily="2" charset="-122"/>
              </a:endParaRPr>
            </a:p>
          </p:txBody>
        </p:sp>
      </p:grpSp>
      <p:pic>
        <p:nvPicPr>
          <p:cNvPr id="18" name="Picture 17" descr="22858PICdbgea5Gz679dY_PIC2018.png">
            <a:extLst>
              <a:ext uri="{FF2B5EF4-FFF2-40B4-BE49-F238E27FC236}">
                <a16:creationId xmlns:a16="http://schemas.microsoft.com/office/drawing/2014/main" id="{77CCAAEE-9F56-CB4C-92C1-0C7EF92E08C3}"/>
              </a:ext>
            </a:extLst>
          </p:cNvPr>
          <p:cNvPicPr>
            <a:picLocks noChangeAspect="1"/>
          </p:cNvPicPr>
          <p:nvPr/>
        </p:nvPicPr>
        <p:blipFill>
          <a:blip r:embed="rId5" cstate="print"/>
          <a:stretch>
            <a:fillRect/>
          </a:stretch>
        </p:blipFill>
        <p:spPr>
          <a:xfrm>
            <a:off x="9690640" y="3657600"/>
            <a:ext cx="3200400" cy="3200400"/>
          </a:xfrm>
          <a:prstGeom prst="rect">
            <a:avLst/>
          </a:prstGeom>
        </p:spPr>
      </p:pic>
      <p:sp>
        <p:nvSpPr>
          <p:cNvPr id="19" name="Rectangle 18">
            <a:extLst>
              <a:ext uri="{FF2B5EF4-FFF2-40B4-BE49-F238E27FC236}">
                <a16:creationId xmlns:a16="http://schemas.microsoft.com/office/drawing/2014/main" id="{E564160A-DFA1-324C-9AE0-8C26A1E603AB}"/>
              </a:ext>
            </a:extLst>
          </p:cNvPr>
          <p:cNvSpPr/>
          <p:nvPr/>
        </p:nvSpPr>
        <p:spPr>
          <a:xfrm>
            <a:off x="6310633" y="2662724"/>
            <a:ext cx="4471440" cy="1384995"/>
          </a:xfrm>
          <a:prstGeom prst="rect">
            <a:avLst/>
          </a:prstGeom>
        </p:spPr>
        <p:txBody>
          <a:bodyPr wrap="square">
            <a:spAutoFit/>
          </a:bodyPr>
          <a:lstStyle/>
          <a:p>
            <a:pPr marL="457200" indent="-457200" algn="just">
              <a:buFontTx/>
              <a:buChar char="-"/>
            </a:pP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chữ</a:t>
            </a:r>
            <a:endParaRPr lang="en-US" sz="2800" dirty="0">
              <a:latin typeface="Times New Roman" panose="02020603050405020304" pitchFamily="18" charset="0"/>
              <a:cs typeface="Times New Roman" panose="02020603050405020304" pitchFamily="18" charset="0"/>
            </a:endParaRPr>
          </a:p>
          <a:p>
            <a:pPr marL="457200" indent="-457200" algn="just">
              <a:buFontTx/>
              <a:buChar char="-"/>
            </a:pPr>
            <a:r>
              <a:rPr lang="en-US" sz="2800" dirty="0" err="1">
                <a:latin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dỏm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6328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2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par>
                                <p:cTn id="22" presetID="22" presetClass="entr" presetSubtype="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ign&#10;&#10;Description automatically generated">
            <a:extLst>
              <a:ext uri="{FF2B5EF4-FFF2-40B4-BE49-F238E27FC236}">
                <a16:creationId xmlns:a16="http://schemas.microsoft.com/office/drawing/2014/main" id="{88ED14EA-EB07-9A41-8D9E-5D074385BB05}"/>
              </a:ext>
            </a:extLst>
          </p:cNvPr>
          <p:cNvPicPr>
            <a:picLocks noChangeAspect="1"/>
          </p:cNvPicPr>
          <p:nvPr/>
        </p:nvPicPr>
        <p:blipFill rotWithShape="1">
          <a:blip r:embed="rId3"/>
          <a:srcRect t="8036" b="11782"/>
          <a:stretch/>
        </p:blipFill>
        <p:spPr>
          <a:xfrm>
            <a:off x="307775" y="261437"/>
            <a:ext cx="11576450" cy="6335126"/>
          </a:xfrm>
          <a:prstGeom prst="rect">
            <a:avLst/>
          </a:prstGeom>
        </p:spPr>
      </p:pic>
    </p:spTree>
    <p:extLst>
      <p:ext uri="{BB962C8B-B14F-4D97-AF65-F5344CB8AC3E}">
        <p14:creationId xmlns:p14="http://schemas.microsoft.com/office/powerpoint/2010/main" val="259741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Description automatically generated">
            <a:extLst>
              <a:ext uri="{FF2B5EF4-FFF2-40B4-BE49-F238E27FC236}">
                <a16:creationId xmlns:a16="http://schemas.microsoft.com/office/drawing/2014/main" id="{77F5E160-B909-6543-84D2-E27077CCF3BE}"/>
              </a:ext>
            </a:extLst>
          </p:cNvPr>
          <p:cNvPicPr>
            <a:picLocks noChangeAspect="1"/>
          </p:cNvPicPr>
          <p:nvPr/>
        </p:nvPicPr>
        <p:blipFill>
          <a:blip r:embed="rId2"/>
          <a:stretch>
            <a:fillRect/>
          </a:stretch>
        </p:blipFill>
        <p:spPr>
          <a:xfrm rot="16200000">
            <a:off x="2667273" y="-2667272"/>
            <a:ext cx="6858000" cy="12192544"/>
          </a:xfrm>
          <a:prstGeom prst="rect">
            <a:avLst/>
          </a:prstGeom>
        </p:spPr>
      </p:pic>
      <p:pic>
        <p:nvPicPr>
          <p:cNvPr id="5" name="Picture 4">
            <a:extLst>
              <a:ext uri="{FF2B5EF4-FFF2-40B4-BE49-F238E27FC236}">
                <a16:creationId xmlns:a16="http://schemas.microsoft.com/office/drawing/2014/main" id="{95EB9D60-5E01-1240-96B2-2E1D3CE5254C}"/>
              </a:ext>
            </a:extLst>
          </p:cNvPr>
          <p:cNvPicPr>
            <a:picLocks noChangeAspect="1"/>
          </p:cNvPicPr>
          <p:nvPr/>
        </p:nvPicPr>
        <p:blipFill>
          <a:blip r:embed="rId3"/>
          <a:stretch>
            <a:fillRect/>
          </a:stretch>
        </p:blipFill>
        <p:spPr>
          <a:xfrm>
            <a:off x="4900817" y="679939"/>
            <a:ext cx="2437257" cy="3416788"/>
          </a:xfrm>
          <a:prstGeom prst="rect">
            <a:avLst/>
          </a:prstGeom>
        </p:spPr>
      </p:pic>
      <p:sp>
        <p:nvSpPr>
          <p:cNvPr id="6" name="TextBox 5">
            <a:extLst>
              <a:ext uri="{FF2B5EF4-FFF2-40B4-BE49-F238E27FC236}">
                <a16:creationId xmlns:a16="http://schemas.microsoft.com/office/drawing/2014/main" id="{DECD9236-349F-DB42-8ED0-23E14B4CA514}"/>
              </a:ext>
            </a:extLst>
          </p:cNvPr>
          <p:cNvSpPr txBox="1"/>
          <p:nvPr/>
        </p:nvSpPr>
        <p:spPr>
          <a:xfrm>
            <a:off x="5536319" y="1665058"/>
            <a:ext cx="1166251" cy="1446550"/>
          </a:xfrm>
          <a:prstGeom prst="rect">
            <a:avLst/>
          </a:prstGeom>
          <a:noFill/>
        </p:spPr>
        <p:txBody>
          <a:bodyPr wrap="square" rtlCol="0">
            <a:spAutoFit/>
          </a:bodyPr>
          <a:lstStyle/>
          <a:p>
            <a:pPr algn="ctr"/>
            <a:r>
              <a:rPr lang="en-VN" sz="8800" b="1" dirty="0">
                <a:solidFill>
                  <a:srgbClr val="FF0000"/>
                </a:solidFill>
                <a:latin typeface="Times New Roman" panose="02020603050405020304" pitchFamily="18" charset="0"/>
                <a:cs typeface="Times New Roman" panose="02020603050405020304" pitchFamily="18" charset="0"/>
              </a:rPr>
              <a:t>I</a:t>
            </a:r>
          </a:p>
        </p:txBody>
      </p:sp>
      <p:sp>
        <p:nvSpPr>
          <p:cNvPr id="7" name="TextBox 6">
            <a:extLst>
              <a:ext uri="{FF2B5EF4-FFF2-40B4-BE49-F238E27FC236}">
                <a16:creationId xmlns:a16="http://schemas.microsoft.com/office/drawing/2014/main" id="{6B7FBB8E-29FD-A644-A6AC-1F4910216727}"/>
              </a:ext>
            </a:extLst>
          </p:cNvPr>
          <p:cNvSpPr txBox="1"/>
          <p:nvPr/>
        </p:nvSpPr>
        <p:spPr>
          <a:xfrm>
            <a:off x="1312984" y="3992089"/>
            <a:ext cx="9941170" cy="1446550"/>
          </a:xfrm>
          <a:prstGeom prst="rect">
            <a:avLst/>
          </a:prstGeom>
          <a:noFill/>
        </p:spPr>
        <p:txBody>
          <a:bodyPr wrap="square" rtlCol="0">
            <a:spAutoFit/>
          </a:bodyPr>
          <a:lstStyle/>
          <a:p>
            <a:pPr algn="ctr"/>
            <a:r>
              <a:rPr lang="en-VN" sz="8800" b="1" dirty="0">
                <a:solidFill>
                  <a:srgbClr val="FF0000"/>
                </a:solidFill>
                <a:latin typeface="Times New Roman" panose="02020603050405020304" pitchFamily="18" charset="0"/>
                <a:cs typeface="Times New Roman" panose="02020603050405020304" pitchFamily="18" charset="0"/>
              </a:rPr>
              <a:t>Đọc văn bản</a:t>
            </a:r>
          </a:p>
        </p:txBody>
      </p:sp>
    </p:spTree>
    <p:extLst>
      <p:ext uri="{BB962C8B-B14F-4D97-AF65-F5344CB8AC3E}">
        <p14:creationId xmlns:p14="http://schemas.microsoft.com/office/powerpoint/2010/main" val="4126408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Picture 3" descr="A person taking a selfie&#10;&#10;Description automatically generated">
            <a:extLst>
              <a:ext uri="{FF2B5EF4-FFF2-40B4-BE49-F238E27FC236}">
                <a16:creationId xmlns:a16="http://schemas.microsoft.com/office/drawing/2014/main" id="{8BF6792F-D7ED-4045-A4D5-156B56C6F55D}"/>
              </a:ext>
            </a:extLst>
          </p:cNvPr>
          <p:cNvPicPr>
            <a:picLocks noChangeAspect="1"/>
          </p:cNvPicPr>
          <p:nvPr/>
        </p:nvPicPr>
        <p:blipFill rotWithShape="1">
          <a:blip r:embed="rId2"/>
          <a:srcRect t="6364" b="6364"/>
          <a:stretch/>
        </p:blipFill>
        <p:spPr>
          <a:xfrm>
            <a:off x="0" y="1269241"/>
            <a:ext cx="4303902" cy="4319518"/>
          </a:xfrm>
          <a:prstGeom prst="ellipse">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grpSp>
        <p:nvGrpSpPr>
          <p:cNvPr id="7" name="组合 16">
            <a:extLst>
              <a:ext uri="{FF2B5EF4-FFF2-40B4-BE49-F238E27FC236}">
                <a16:creationId xmlns:a16="http://schemas.microsoft.com/office/drawing/2014/main" id="{ECC844A0-6356-3545-B468-DFEAD1013BB9}"/>
              </a:ext>
            </a:extLst>
          </p:cNvPr>
          <p:cNvGrpSpPr/>
          <p:nvPr/>
        </p:nvGrpSpPr>
        <p:grpSpPr>
          <a:xfrm flipH="1">
            <a:off x="-304800" y="885594"/>
            <a:ext cx="5159896" cy="5086812"/>
            <a:chOff x="4761793" y="1193377"/>
            <a:chExt cx="5086812" cy="5086812"/>
          </a:xfrm>
          <a:solidFill>
            <a:srgbClr val="088EFB"/>
          </a:solidFill>
        </p:grpSpPr>
        <p:sp>
          <p:nvSpPr>
            <p:cNvPr id="8" name="空心弧 17">
              <a:extLst>
                <a:ext uri="{FF2B5EF4-FFF2-40B4-BE49-F238E27FC236}">
                  <a16:creationId xmlns:a16="http://schemas.microsoft.com/office/drawing/2014/main" id="{F044AC0E-94DB-2A49-B777-994C711FC85D}"/>
                </a:ext>
              </a:extLst>
            </p:cNvPr>
            <p:cNvSpPr/>
            <p:nvPr/>
          </p:nvSpPr>
          <p:spPr>
            <a:xfrm rot="18932598">
              <a:off x="4761793" y="1193377"/>
              <a:ext cx="5086812" cy="5086812"/>
            </a:xfrm>
            <a:prstGeom prst="blockArc">
              <a:avLst>
                <a:gd name="adj1" fmla="val 5631562"/>
                <a:gd name="adj2" fmla="val 21573093"/>
                <a:gd name="adj3" fmla="val 142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10" name="等腰三角形 18">
              <a:extLst>
                <a:ext uri="{FF2B5EF4-FFF2-40B4-BE49-F238E27FC236}">
                  <a16:creationId xmlns:a16="http://schemas.microsoft.com/office/drawing/2014/main" id="{068CFE4D-10A2-6B4D-B241-335939090738}"/>
                </a:ext>
              </a:extLst>
            </p:cNvPr>
            <p:cNvSpPr/>
            <p:nvPr/>
          </p:nvSpPr>
          <p:spPr>
            <a:xfrm rot="7800137">
              <a:off x="8984404" y="1884169"/>
              <a:ext cx="269694" cy="23249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nvGrpSpPr>
          <p:cNvPr id="12" name="组合 5">
            <a:extLst>
              <a:ext uri="{FF2B5EF4-FFF2-40B4-BE49-F238E27FC236}">
                <a16:creationId xmlns:a16="http://schemas.microsoft.com/office/drawing/2014/main" id="{0C6D08E3-999C-AD4B-A5A1-D68E308F8DC9}"/>
              </a:ext>
            </a:extLst>
          </p:cNvPr>
          <p:cNvGrpSpPr/>
          <p:nvPr/>
        </p:nvGrpSpPr>
        <p:grpSpPr>
          <a:xfrm>
            <a:off x="3014627" y="988312"/>
            <a:ext cx="1220099" cy="1048138"/>
            <a:chOff x="7470860" y="1834710"/>
            <a:chExt cx="1576183" cy="1358900"/>
          </a:xfrm>
        </p:grpSpPr>
        <p:sp>
          <p:nvSpPr>
            <p:cNvPr id="13" name="六边形 12">
              <a:extLst>
                <a:ext uri="{FF2B5EF4-FFF2-40B4-BE49-F238E27FC236}">
                  <a16:creationId xmlns:a16="http://schemas.microsoft.com/office/drawing/2014/main" id="{5D4D8E08-2291-A441-8D62-3AE29D4D6364}"/>
                </a:ext>
              </a:extLst>
            </p:cNvPr>
            <p:cNvSpPr/>
            <p:nvPr/>
          </p:nvSpPr>
          <p:spPr bwMode="auto">
            <a:xfrm>
              <a:off x="7470860" y="1834710"/>
              <a:ext cx="1576183" cy="1358900"/>
            </a:xfrm>
            <a:prstGeom prst="hexagon">
              <a:avLst/>
            </a:prstGeom>
            <a:solidFill>
              <a:srgbClr val="4F81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600" dirty="0">
                <a:latin typeface="#9Slide03 Arima Madurai Black" panose="00000A00000000000000" pitchFamily="2" charset="0"/>
                <a:cs typeface="#9Slide03 Arima Madurai Black" panose="00000A00000000000000" pitchFamily="2" charset="0"/>
              </a:endParaRPr>
            </a:p>
          </p:txBody>
        </p:sp>
        <p:sp>
          <p:nvSpPr>
            <p:cNvPr id="14" name="文本框 20">
              <a:extLst>
                <a:ext uri="{FF2B5EF4-FFF2-40B4-BE49-F238E27FC236}">
                  <a16:creationId xmlns:a16="http://schemas.microsoft.com/office/drawing/2014/main" id="{5D9A63CD-B913-B647-BF83-FE07E307CC02}"/>
                </a:ext>
              </a:extLst>
            </p:cNvPr>
            <p:cNvSpPr txBox="1">
              <a:spLocks noChangeArrowheads="1"/>
            </p:cNvSpPr>
            <p:nvPr/>
          </p:nvSpPr>
          <p:spPr bwMode="auto">
            <a:xfrm>
              <a:off x="7783556" y="2198932"/>
              <a:ext cx="8857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SG" altLang="zh-CN" sz="3600" b="1" dirty="0">
                  <a:solidFill>
                    <a:schemeClr val="bg1"/>
                  </a:solidFill>
                  <a:latin typeface="#9Slide03 Arima Madurai Black" panose="00000A00000000000000" pitchFamily="2" charset="0"/>
                  <a:cs typeface="#9Slide03 Arima Madurai Black" panose="00000A00000000000000" pitchFamily="2" charset="0"/>
                </a:rPr>
                <a:t>A</a:t>
              </a:r>
              <a:endParaRPr lang="zh-CN" altLang="en-US" sz="3600" b="1" dirty="0">
                <a:solidFill>
                  <a:schemeClr val="bg1"/>
                </a:solidFill>
                <a:latin typeface="#9Slide03 Arima Madurai Black" panose="00000A00000000000000" pitchFamily="2" charset="0"/>
                <a:cs typeface="#9Slide03 Arima Madurai Black" panose="00000A00000000000000" pitchFamily="2" charset="0"/>
              </a:endParaRPr>
            </a:p>
          </p:txBody>
        </p:sp>
      </p:grpSp>
      <p:grpSp>
        <p:nvGrpSpPr>
          <p:cNvPr id="15" name="组合 4">
            <a:extLst>
              <a:ext uri="{FF2B5EF4-FFF2-40B4-BE49-F238E27FC236}">
                <a16:creationId xmlns:a16="http://schemas.microsoft.com/office/drawing/2014/main" id="{303ADE1A-1BCE-794C-8663-4308A06D8824}"/>
              </a:ext>
            </a:extLst>
          </p:cNvPr>
          <p:cNvGrpSpPr/>
          <p:nvPr/>
        </p:nvGrpSpPr>
        <p:grpSpPr>
          <a:xfrm>
            <a:off x="4161423" y="2998449"/>
            <a:ext cx="1354218" cy="1161995"/>
            <a:chOff x="6197851" y="2522098"/>
            <a:chExt cx="1576183" cy="1357312"/>
          </a:xfrm>
        </p:grpSpPr>
        <p:sp>
          <p:nvSpPr>
            <p:cNvPr id="16" name="六边形 13">
              <a:extLst>
                <a:ext uri="{FF2B5EF4-FFF2-40B4-BE49-F238E27FC236}">
                  <a16:creationId xmlns:a16="http://schemas.microsoft.com/office/drawing/2014/main" id="{910D9410-AE26-AD41-ADFE-EB8B61D9FD7C}"/>
                </a:ext>
              </a:extLst>
            </p:cNvPr>
            <p:cNvSpPr/>
            <p:nvPr/>
          </p:nvSpPr>
          <p:spPr bwMode="auto">
            <a:xfrm>
              <a:off x="6197851" y="2522098"/>
              <a:ext cx="1576183" cy="1357312"/>
            </a:xfrm>
            <a:prstGeom prst="hexagon">
              <a:avLst/>
            </a:prstGeom>
            <a:solidFill>
              <a:srgbClr val="9BBB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600" dirty="0">
                <a:latin typeface="#9Slide03 Arima Madurai Black" panose="00000A00000000000000" pitchFamily="2" charset="0"/>
                <a:cs typeface="#9Slide03 Arima Madurai Black" panose="00000A00000000000000" pitchFamily="2" charset="0"/>
              </a:endParaRPr>
            </a:p>
          </p:txBody>
        </p:sp>
        <p:sp>
          <p:nvSpPr>
            <p:cNvPr id="17" name="文本框 21">
              <a:extLst>
                <a:ext uri="{FF2B5EF4-FFF2-40B4-BE49-F238E27FC236}">
                  <a16:creationId xmlns:a16="http://schemas.microsoft.com/office/drawing/2014/main" id="{1A60298D-C742-DE40-962E-ABE39A09D389}"/>
                </a:ext>
              </a:extLst>
            </p:cNvPr>
            <p:cNvSpPr txBox="1">
              <a:spLocks noChangeArrowheads="1"/>
            </p:cNvSpPr>
            <p:nvPr/>
          </p:nvSpPr>
          <p:spPr bwMode="auto">
            <a:xfrm>
              <a:off x="6570866" y="2925789"/>
              <a:ext cx="8872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SG" altLang="zh-CN" sz="3600" b="1" dirty="0">
                  <a:solidFill>
                    <a:schemeClr val="bg1"/>
                  </a:solidFill>
                  <a:latin typeface="#9Slide03 Arima Madurai Black" panose="00000A00000000000000" pitchFamily="2" charset="0"/>
                  <a:cs typeface="#9Slide03 Arima Madurai Black" panose="00000A00000000000000" pitchFamily="2" charset="0"/>
                </a:rPr>
                <a:t>B</a:t>
              </a:r>
              <a:endParaRPr lang="zh-CN" altLang="en-US" sz="3600" b="1" dirty="0">
                <a:solidFill>
                  <a:schemeClr val="bg1"/>
                </a:solidFill>
                <a:latin typeface="#9Slide03 Arima Madurai Black" panose="00000A00000000000000" pitchFamily="2" charset="0"/>
                <a:cs typeface="#9Slide03 Arima Madurai Black" panose="00000A00000000000000" pitchFamily="2" charset="0"/>
              </a:endParaRPr>
            </a:p>
          </p:txBody>
        </p:sp>
      </p:grpSp>
      <p:grpSp>
        <p:nvGrpSpPr>
          <p:cNvPr id="18" name="组合 3">
            <a:extLst>
              <a:ext uri="{FF2B5EF4-FFF2-40B4-BE49-F238E27FC236}">
                <a16:creationId xmlns:a16="http://schemas.microsoft.com/office/drawing/2014/main" id="{EF179D80-48DD-3F4F-89C5-B7EADD5D782A}"/>
              </a:ext>
            </a:extLst>
          </p:cNvPr>
          <p:cNvGrpSpPr/>
          <p:nvPr/>
        </p:nvGrpSpPr>
        <p:grpSpPr>
          <a:xfrm>
            <a:off x="2922524" y="4953268"/>
            <a:ext cx="1354218" cy="1161996"/>
            <a:chOff x="6197851" y="3911160"/>
            <a:chExt cx="1576183" cy="1357313"/>
          </a:xfrm>
        </p:grpSpPr>
        <p:sp>
          <p:nvSpPr>
            <p:cNvPr id="19" name="六边形 14">
              <a:extLst>
                <a:ext uri="{FF2B5EF4-FFF2-40B4-BE49-F238E27FC236}">
                  <a16:creationId xmlns:a16="http://schemas.microsoft.com/office/drawing/2014/main" id="{130514D4-C016-754A-953E-E561EF51B480}"/>
                </a:ext>
              </a:extLst>
            </p:cNvPr>
            <p:cNvSpPr/>
            <p:nvPr/>
          </p:nvSpPr>
          <p:spPr bwMode="auto">
            <a:xfrm>
              <a:off x="6197851" y="3911160"/>
              <a:ext cx="1576183" cy="1357313"/>
            </a:xfrm>
            <a:prstGeom prst="hexagon">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600">
                <a:latin typeface="#9Slide03 Arima Madurai Black" panose="00000A00000000000000" pitchFamily="2" charset="0"/>
                <a:cs typeface="#9Slide03 Arima Madurai Black" panose="00000A00000000000000" pitchFamily="2" charset="0"/>
              </a:endParaRPr>
            </a:p>
          </p:txBody>
        </p:sp>
        <p:sp>
          <p:nvSpPr>
            <p:cNvPr id="20" name="文本框 22">
              <a:extLst>
                <a:ext uri="{FF2B5EF4-FFF2-40B4-BE49-F238E27FC236}">
                  <a16:creationId xmlns:a16="http://schemas.microsoft.com/office/drawing/2014/main" id="{17D69E17-EAA1-854D-B8AD-55CB2E1BCD2A}"/>
                </a:ext>
              </a:extLst>
            </p:cNvPr>
            <p:cNvSpPr txBox="1">
              <a:spLocks noChangeArrowheads="1"/>
            </p:cNvSpPr>
            <p:nvPr/>
          </p:nvSpPr>
          <p:spPr bwMode="auto">
            <a:xfrm>
              <a:off x="6542294" y="4316805"/>
              <a:ext cx="8872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SG" altLang="zh-CN" sz="3600" b="1" dirty="0">
                  <a:solidFill>
                    <a:schemeClr val="bg1"/>
                  </a:solidFill>
                  <a:latin typeface="#9Slide03 Arima Madurai Black" panose="00000A00000000000000" pitchFamily="2" charset="0"/>
                  <a:cs typeface="#9Slide03 Arima Madurai Black" panose="00000A00000000000000" pitchFamily="2" charset="0"/>
                </a:rPr>
                <a:t>C</a:t>
              </a:r>
              <a:endParaRPr lang="zh-CN" altLang="en-US" sz="3600" b="1" dirty="0">
                <a:solidFill>
                  <a:schemeClr val="bg1"/>
                </a:solidFill>
                <a:latin typeface="#9Slide03 Arima Madurai Black" panose="00000A00000000000000" pitchFamily="2" charset="0"/>
                <a:cs typeface="#9Slide03 Arima Madurai Black" panose="00000A00000000000000" pitchFamily="2" charset="0"/>
              </a:endParaRPr>
            </a:p>
          </p:txBody>
        </p:sp>
      </p:grpSp>
      <p:sp>
        <p:nvSpPr>
          <p:cNvPr id="21" name="TextBox 20">
            <a:extLst>
              <a:ext uri="{FF2B5EF4-FFF2-40B4-BE49-F238E27FC236}">
                <a16:creationId xmlns:a16="http://schemas.microsoft.com/office/drawing/2014/main" id="{65068A9A-D67F-B24E-8257-A3AA574322A8}"/>
              </a:ext>
            </a:extLst>
          </p:cNvPr>
          <p:cNvSpPr txBox="1"/>
          <p:nvPr/>
        </p:nvSpPr>
        <p:spPr>
          <a:xfrm>
            <a:off x="4476778" y="1070900"/>
            <a:ext cx="7457199" cy="707886"/>
          </a:xfrm>
          <a:prstGeom prst="rect">
            <a:avLst/>
          </a:prstGeom>
          <a:noFill/>
        </p:spPr>
        <p:txBody>
          <a:bodyPr wrap="square" rtlCol="0">
            <a:spAutoFit/>
          </a:bodyPr>
          <a:lstStyle/>
          <a:p>
            <a:pPr algn="just"/>
            <a:r>
              <a:rPr lang="en-VN" sz="4000" dirty="0">
                <a:latin typeface="Times New Roman" panose="02020603050405020304" pitchFamily="18" charset="0"/>
                <a:cs typeface="Times New Roman" panose="02020603050405020304" pitchFamily="18" charset="0"/>
              </a:rPr>
              <a:t>Nguyễn Thế Hoàng Linh (1982)</a:t>
            </a:r>
          </a:p>
        </p:txBody>
      </p:sp>
      <p:sp>
        <p:nvSpPr>
          <p:cNvPr id="22" name="TextBox 21">
            <a:extLst>
              <a:ext uri="{FF2B5EF4-FFF2-40B4-BE49-F238E27FC236}">
                <a16:creationId xmlns:a16="http://schemas.microsoft.com/office/drawing/2014/main" id="{6CC57F75-731C-174A-B227-0C5ED32FEA95}"/>
              </a:ext>
            </a:extLst>
          </p:cNvPr>
          <p:cNvSpPr txBox="1"/>
          <p:nvPr/>
        </p:nvSpPr>
        <p:spPr>
          <a:xfrm>
            <a:off x="5651595" y="3075057"/>
            <a:ext cx="7457199" cy="707886"/>
          </a:xfrm>
          <a:prstGeom prst="rect">
            <a:avLst/>
          </a:prstGeom>
          <a:noFill/>
        </p:spPr>
        <p:txBody>
          <a:bodyPr wrap="square" rtlCol="0">
            <a:spAutoFit/>
          </a:bodyPr>
          <a:lstStyle/>
          <a:p>
            <a:pPr algn="just"/>
            <a:r>
              <a:rPr lang="en-VN" sz="4000" dirty="0">
                <a:latin typeface="Times New Roman" panose="02020603050405020304" pitchFamily="18" charset="0"/>
                <a:cs typeface="Times New Roman" panose="02020603050405020304" pitchFamily="18" charset="0"/>
              </a:rPr>
              <a:t>Quê quán: Hà Nội</a:t>
            </a:r>
          </a:p>
        </p:txBody>
      </p:sp>
      <p:sp>
        <p:nvSpPr>
          <p:cNvPr id="23" name="TextBox 22">
            <a:extLst>
              <a:ext uri="{FF2B5EF4-FFF2-40B4-BE49-F238E27FC236}">
                <a16:creationId xmlns:a16="http://schemas.microsoft.com/office/drawing/2014/main" id="{990D4E52-D5DA-D845-9BCA-511A5B4604F7}"/>
              </a:ext>
            </a:extLst>
          </p:cNvPr>
          <p:cNvSpPr txBox="1"/>
          <p:nvPr/>
        </p:nvSpPr>
        <p:spPr>
          <a:xfrm>
            <a:off x="4303902" y="5185593"/>
            <a:ext cx="7457199" cy="1323439"/>
          </a:xfrm>
          <a:prstGeom prst="rect">
            <a:avLst/>
          </a:prstGeom>
          <a:noFill/>
        </p:spPr>
        <p:txBody>
          <a:bodyPr wrap="square" rtlCol="0">
            <a:spAutoFit/>
          </a:bodyPr>
          <a:lstStyle/>
          <a:p>
            <a:pPr algn="just"/>
            <a:r>
              <a:rPr lang="en-VN" sz="4000" dirty="0">
                <a:latin typeface="Times New Roman" panose="02020603050405020304" pitchFamily="18" charset="0"/>
                <a:cs typeface="Times New Roman" panose="02020603050405020304" pitchFamily="18" charset="0"/>
              </a:rPr>
              <a:t>Thơ viết cho trẻ em rất hồn nhiên, ngộ nghĩnh, trong trẻo, tươi vui.</a:t>
            </a:r>
          </a:p>
        </p:txBody>
      </p:sp>
    </p:spTree>
    <p:extLst>
      <p:ext uri="{BB962C8B-B14F-4D97-AF65-F5344CB8AC3E}">
        <p14:creationId xmlns:p14="http://schemas.microsoft.com/office/powerpoint/2010/main" val="270402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nodeType="click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Effect transition="in" filter="fade">
                                      <p:cBhvr>
                                        <p:cTn id="20" dur="100"/>
                                        <p:tgtEl>
                                          <p:spTgt spid="23">
                                            <p:txEl>
                                              <p:pRg st="0" end="0"/>
                                            </p:txEl>
                                          </p:spTgt>
                                        </p:tgtEl>
                                      </p:cBhvr>
                                    </p:animEffect>
                                    <p:anim calcmode="lin" valueType="num">
                                      <p:cBhvr>
                                        <p:cTn id="21" dur="4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23">
                                            <p:txEl>
                                              <p:pRg st="0" end="0"/>
                                            </p:txEl>
                                          </p:spTgt>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2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2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2"/>
          <a:stretch>
            <a:fillRect/>
          </a:stretch>
        </p:blipFill>
        <p:spPr>
          <a:xfrm rot="16200000">
            <a:off x="2667273" y="-2667272"/>
            <a:ext cx="6858000" cy="12192544"/>
          </a:xfrm>
          <a:prstGeom prst="rect">
            <a:avLst/>
          </a:prstGeom>
        </p:spPr>
      </p:pic>
      <p:pic>
        <p:nvPicPr>
          <p:cNvPr id="5" name="Picture 4">
            <a:extLst>
              <a:ext uri="{FF2B5EF4-FFF2-40B4-BE49-F238E27FC236}">
                <a16:creationId xmlns:a16="http://schemas.microsoft.com/office/drawing/2014/main" id="{95EB9D60-5E01-1240-96B2-2E1D3CE5254C}"/>
              </a:ext>
            </a:extLst>
          </p:cNvPr>
          <p:cNvPicPr>
            <a:picLocks noChangeAspect="1"/>
          </p:cNvPicPr>
          <p:nvPr/>
        </p:nvPicPr>
        <p:blipFill>
          <a:blip r:embed="rId3"/>
          <a:stretch>
            <a:fillRect/>
          </a:stretch>
        </p:blipFill>
        <p:spPr>
          <a:xfrm>
            <a:off x="4877371" y="492369"/>
            <a:ext cx="2437257" cy="3416788"/>
          </a:xfrm>
          <a:prstGeom prst="rect">
            <a:avLst/>
          </a:prstGeom>
        </p:spPr>
      </p:pic>
      <p:sp>
        <p:nvSpPr>
          <p:cNvPr id="6" name="TextBox 5">
            <a:extLst>
              <a:ext uri="{FF2B5EF4-FFF2-40B4-BE49-F238E27FC236}">
                <a16:creationId xmlns:a16="http://schemas.microsoft.com/office/drawing/2014/main" id="{DECD9236-349F-DB42-8ED0-23E14B4CA514}"/>
              </a:ext>
            </a:extLst>
          </p:cNvPr>
          <p:cNvSpPr txBox="1"/>
          <p:nvPr/>
        </p:nvSpPr>
        <p:spPr>
          <a:xfrm>
            <a:off x="5512873" y="1477488"/>
            <a:ext cx="1166251" cy="1446550"/>
          </a:xfrm>
          <a:prstGeom prst="rect">
            <a:avLst/>
          </a:prstGeom>
          <a:noFill/>
        </p:spPr>
        <p:txBody>
          <a:bodyPr wrap="square" rtlCol="0">
            <a:spAutoFit/>
          </a:bodyPr>
          <a:lstStyle/>
          <a:p>
            <a:pPr algn="ctr"/>
            <a:r>
              <a:rPr lang="en-VN" sz="8800" b="1" dirty="0">
                <a:solidFill>
                  <a:srgbClr val="FF0000"/>
                </a:solidFill>
                <a:latin typeface="Times New Roman" panose="02020603050405020304" pitchFamily="18" charset="0"/>
                <a:cs typeface="Times New Roman" panose="02020603050405020304" pitchFamily="18" charset="0"/>
              </a:rPr>
              <a:t>II</a:t>
            </a:r>
          </a:p>
        </p:txBody>
      </p:sp>
      <p:sp>
        <p:nvSpPr>
          <p:cNvPr id="7" name="TextBox 6">
            <a:extLst>
              <a:ext uri="{FF2B5EF4-FFF2-40B4-BE49-F238E27FC236}">
                <a16:creationId xmlns:a16="http://schemas.microsoft.com/office/drawing/2014/main" id="{6B7FBB8E-29FD-A644-A6AC-1F4910216727}"/>
              </a:ext>
            </a:extLst>
          </p:cNvPr>
          <p:cNvSpPr txBox="1"/>
          <p:nvPr/>
        </p:nvSpPr>
        <p:spPr>
          <a:xfrm>
            <a:off x="785444" y="3909157"/>
            <a:ext cx="10621108" cy="1446550"/>
          </a:xfrm>
          <a:prstGeom prst="rect">
            <a:avLst/>
          </a:prstGeom>
          <a:noFill/>
        </p:spPr>
        <p:txBody>
          <a:bodyPr wrap="square" rtlCol="0">
            <a:spAutoFit/>
          </a:bodyPr>
          <a:lstStyle/>
          <a:p>
            <a:pPr algn="ctr"/>
            <a:r>
              <a:rPr lang="en-VN" sz="8800" b="1" dirty="0">
                <a:solidFill>
                  <a:srgbClr val="FF0000"/>
                </a:solidFill>
                <a:latin typeface="Times New Roman" panose="02020603050405020304" pitchFamily="18" charset="0"/>
                <a:cs typeface="Times New Roman" panose="02020603050405020304" pitchFamily="18" charset="0"/>
              </a:rPr>
              <a:t>Tìm hiểu chi tiết</a:t>
            </a:r>
          </a:p>
        </p:txBody>
      </p:sp>
    </p:spTree>
    <p:extLst>
      <p:ext uri="{BB962C8B-B14F-4D97-AF65-F5344CB8AC3E}">
        <p14:creationId xmlns:p14="http://schemas.microsoft.com/office/powerpoint/2010/main" val="3215524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15AC89-9AD1-B6C5-A31B-26EDADCC340D}"/>
              </a:ext>
            </a:extLst>
          </p:cNvPr>
          <p:cNvPicPr>
            <a:picLocks noChangeAspect="1"/>
          </p:cNvPicPr>
          <p:nvPr/>
        </p:nvPicPr>
        <p:blipFill>
          <a:blip r:embed="rId2"/>
          <a:stretch>
            <a:fillRect/>
          </a:stretch>
        </p:blipFill>
        <p:spPr>
          <a:xfrm>
            <a:off x="1243533" y="0"/>
            <a:ext cx="9704934" cy="6858000"/>
          </a:xfrm>
          <a:prstGeom prst="rect">
            <a:avLst/>
          </a:prstGeom>
        </p:spPr>
      </p:pic>
    </p:spTree>
    <p:extLst>
      <p:ext uri="{BB962C8B-B14F-4D97-AF65-F5344CB8AC3E}">
        <p14:creationId xmlns:p14="http://schemas.microsoft.com/office/powerpoint/2010/main" val="2574203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ABA757-1408-65BD-92FE-1487888B7D6C}"/>
              </a:ext>
            </a:extLst>
          </p:cNvPr>
          <p:cNvGrpSpPr/>
          <p:nvPr/>
        </p:nvGrpSpPr>
        <p:grpSpPr>
          <a:xfrm>
            <a:off x="-28668" y="88293"/>
            <a:ext cx="6002709" cy="4946869"/>
            <a:chOff x="2422989" y="517883"/>
            <a:chExt cx="6708709" cy="4716590"/>
          </a:xfrm>
        </p:grpSpPr>
        <p:grpSp>
          <p:nvGrpSpPr>
            <p:cNvPr id="3" name="组合 2">
              <a:extLst>
                <a:ext uri="{FF2B5EF4-FFF2-40B4-BE49-F238E27FC236}">
                  <a16:creationId xmlns:a16="http://schemas.microsoft.com/office/drawing/2014/main" id="{992F0DC4-9871-D99A-61A6-E3A3C40D70E7}"/>
                </a:ext>
              </a:extLst>
            </p:cNvPr>
            <p:cNvGrpSpPr/>
            <p:nvPr/>
          </p:nvGrpSpPr>
          <p:grpSpPr>
            <a:xfrm flipH="1">
              <a:off x="2422989" y="517883"/>
              <a:ext cx="6708709" cy="4716590"/>
              <a:chOff x="-558688" y="0"/>
              <a:chExt cx="9107943" cy="6858000"/>
            </a:xfrm>
          </p:grpSpPr>
          <p:pic>
            <p:nvPicPr>
              <p:cNvPr id="5" name="图片 3">
                <a:extLst>
                  <a:ext uri="{FF2B5EF4-FFF2-40B4-BE49-F238E27FC236}">
                    <a16:creationId xmlns:a16="http://schemas.microsoft.com/office/drawing/2014/main" id="{36CCB4AB-4F4F-46D1-F85B-EB228DEA610B}"/>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6" name="图片 4">
                <a:extLst>
                  <a:ext uri="{FF2B5EF4-FFF2-40B4-BE49-F238E27FC236}">
                    <a16:creationId xmlns:a16="http://schemas.microsoft.com/office/drawing/2014/main" id="{F2557384-5F65-33AD-7E27-8176384CA8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4" name="TextBox 3">
              <a:extLst>
                <a:ext uri="{FF2B5EF4-FFF2-40B4-BE49-F238E27FC236}">
                  <a16:creationId xmlns:a16="http://schemas.microsoft.com/office/drawing/2014/main" id="{7BED26D6-53C3-8DD7-6B01-CE8FBF74262B}"/>
                </a:ext>
              </a:extLst>
            </p:cNvPr>
            <p:cNvSpPr txBox="1"/>
            <p:nvPr/>
          </p:nvSpPr>
          <p:spPr>
            <a:xfrm>
              <a:off x="4024107" y="1637071"/>
              <a:ext cx="3775207" cy="3022529"/>
            </a:xfrm>
            <a:prstGeom prst="rect">
              <a:avLst/>
            </a:prstGeom>
            <a:noFill/>
          </p:spPr>
          <p:txBody>
            <a:bodyPr wrap="square">
              <a:spAutoFit/>
            </a:bodyPr>
            <a:lstStyle/>
            <a:p>
              <a:pPr algn="just"/>
              <a:r>
                <a:rPr lang="vi-VN" sz="2000" i="1" dirty="0">
                  <a:latin typeface="+mj-lt"/>
                </a:rPr>
                <a:t>- Bộ trưởng trả lời toàn bộ các câu hỏi, được sử dụng tài liệu </a:t>
              </a:r>
            </a:p>
            <a:p>
              <a:pPr algn="just"/>
              <a:r>
                <a:rPr lang="vi-VN" sz="2000" i="1" dirty="0">
                  <a:latin typeface="+mj-lt"/>
                </a:rPr>
                <a:t>- Nhiệm kì của mỗi người diễn ra tối đa trong 5 phút.</a:t>
              </a:r>
            </a:p>
            <a:p>
              <a:pPr algn="just"/>
              <a:r>
                <a:rPr lang="vi-VN" sz="2000" i="1" dirty="0">
                  <a:latin typeface="+mj-lt"/>
                </a:rPr>
                <a:t>- Không trả lời được sau 10s sẽ bị phế truất</a:t>
              </a:r>
            </a:p>
            <a:p>
              <a:pPr algn="just"/>
              <a:r>
                <a:rPr lang="vi-VN" sz="2000" i="1" dirty="0">
                  <a:latin typeface="+mj-lt"/>
                </a:rPr>
                <a:t>- Quyền lợi: nhận điểm 10 nếu trả lời hợp lí nhiều câu hỏi nhất của dân</a:t>
              </a:r>
            </a:p>
            <a:p>
              <a:pPr algn="just"/>
              <a:endParaRPr lang="vi-VN" sz="2000" i="1" dirty="0">
                <a:latin typeface="+mj-lt"/>
              </a:endParaRPr>
            </a:p>
          </p:txBody>
        </p:sp>
      </p:grpSp>
      <p:sp>
        <p:nvSpPr>
          <p:cNvPr id="7" name="TextBox 6">
            <a:extLst>
              <a:ext uri="{FF2B5EF4-FFF2-40B4-BE49-F238E27FC236}">
                <a16:creationId xmlns:a16="http://schemas.microsoft.com/office/drawing/2014/main" id="{88FF09C0-F74F-AE9C-A73E-BF99AEF79BEA}"/>
              </a:ext>
            </a:extLst>
          </p:cNvPr>
          <p:cNvSpPr txBox="1"/>
          <p:nvPr/>
        </p:nvSpPr>
        <p:spPr>
          <a:xfrm>
            <a:off x="5970048" y="432417"/>
            <a:ext cx="5751969" cy="4708981"/>
          </a:xfrm>
          <a:prstGeom prst="rect">
            <a:avLst/>
          </a:prstGeom>
          <a:solidFill>
            <a:schemeClr val="bg1"/>
          </a:solidFill>
        </p:spPr>
        <p:txBody>
          <a:bodyPr wrap="square">
            <a:spAutoFit/>
          </a:bodyPr>
          <a:lstStyle/>
          <a:p>
            <a:pPr algn="just"/>
            <a:r>
              <a:rPr lang="vi-VN" sz="2000" b="1" i="1" dirty="0">
                <a:latin typeface="+mj-lt"/>
              </a:rPr>
              <a:t>Về phía dân: Thành viên còn lại Nhiệm vụ: nghiên cứu văn bản, hỏi tất cả những điều về liên quan tới văn bản Bắt nạt. (Kể cả câu hỏi trong SGK)</a:t>
            </a:r>
          </a:p>
          <a:p>
            <a:pPr algn="just"/>
            <a:r>
              <a:rPr lang="vi-VN" sz="2000" b="1" i="1" dirty="0">
                <a:solidFill>
                  <a:srgbClr val="FF0000"/>
                </a:solidFill>
                <a:latin typeface="+mj-lt"/>
              </a:rPr>
              <a:t>Gợi ý những nội dung hỏi </a:t>
            </a:r>
          </a:p>
          <a:p>
            <a:pPr marL="457200" indent="-457200" algn="just">
              <a:buAutoNum type="arabicPeriod"/>
            </a:pPr>
            <a:r>
              <a:rPr lang="vi-VN" sz="2000" b="1" i="1" dirty="0">
                <a:solidFill>
                  <a:srgbClr val="FF0000"/>
                </a:solidFill>
                <a:latin typeface="+mj-lt"/>
              </a:rPr>
              <a:t>Thái độ của “tớ” trong văn bản bắt nạt</a:t>
            </a:r>
          </a:p>
          <a:p>
            <a:pPr algn="just"/>
            <a:r>
              <a:rPr lang="vi-VN" sz="2000" b="1" i="1" dirty="0">
                <a:solidFill>
                  <a:srgbClr val="FF0000"/>
                </a:solidFill>
                <a:latin typeface="+mj-lt"/>
              </a:rPr>
              <a:t>   a. Với các bạn đi bắt nạt</a:t>
            </a:r>
          </a:p>
          <a:p>
            <a:pPr algn="just"/>
            <a:r>
              <a:rPr lang="vi-VN" sz="2000" b="1" i="1" dirty="0">
                <a:solidFill>
                  <a:srgbClr val="FF0000"/>
                </a:solidFill>
                <a:latin typeface="+mj-lt"/>
              </a:rPr>
              <a:t>   b. Với các bạn bị nắt nạt</a:t>
            </a:r>
          </a:p>
          <a:p>
            <a:pPr algn="just"/>
            <a:r>
              <a:rPr lang="vi-VN" sz="2000" b="1" i="1" dirty="0">
                <a:solidFill>
                  <a:srgbClr val="FF0000"/>
                </a:solidFill>
                <a:latin typeface="+mj-lt"/>
              </a:rPr>
              <a:t>2. Những điều nên làm</a:t>
            </a:r>
          </a:p>
          <a:p>
            <a:pPr algn="just"/>
            <a:r>
              <a:rPr lang="vi-VN" sz="2000" b="1" i="1" dirty="0">
                <a:latin typeface="+mj-lt"/>
              </a:rPr>
              <a:t> </a:t>
            </a:r>
          </a:p>
          <a:p>
            <a:pPr algn="just"/>
            <a:r>
              <a:rPr lang="vi-VN" sz="2000" b="1" i="1" dirty="0">
                <a:latin typeface="+mj-lt"/>
              </a:rPr>
              <a:t>- Quyền lợi: nhận 10 điểm cộng cho một câu hỏi</a:t>
            </a:r>
          </a:p>
          <a:p>
            <a:pPr algn="just"/>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Phải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đúng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hỏi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mình</a:t>
            </a:r>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Mỗi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phải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nhất</a:t>
            </a:r>
            <a:r>
              <a:rPr lang="en-US" sz="2000" b="1" dirty="0">
                <a:latin typeface="Times New Roman" panose="02020603050405020304" pitchFamily="18" charset="0"/>
                <a:cs typeface="Times New Roman" panose="02020603050405020304" pitchFamily="18" charset="0"/>
              </a:rPr>
              <a:t> 2 </a:t>
            </a:r>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hỏi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vở</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kèm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án</a:t>
            </a:r>
            <a:r>
              <a:rPr lang="en-US" sz="2000" b="1" dirty="0">
                <a:latin typeface="Times New Roman" panose="02020603050405020304" pitchFamily="18" charset="0"/>
                <a:cs typeface="Times New Roman" panose="02020603050405020304" pitchFamily="18" charset="0"/>
              </a:rPr>
              <a:t>)</a:t>
            </a:r>
          </a:p>
          <a:p>
            <a:pPr algn="just"/>
            <a:endParaRPr lang="vi-VN" sz="2000" i="1" dirty="0">
              <a:latin typeface="+mj-lt"/>
            </a:endParaRPr>
          </a:p>
        </p:txBody>
      </p:sp>
      <p:sp>
        <p:nvSpPr>
          <p:cNvPr id="8" name="TextBox 7">
            <a:extLst>
              <a:ext uri="{FF2B5EF4-FFF2-40B4-BE49-F238E27FC236}">
                <a16:creationId xmlns:a16="http://schemas.microsoft.com/office/drawing/2014/main" id="{C49ABEAA-F3C1-4275-E967-E17DB95907D1}"/>
              </a:ext>
            </a:extLst>
          </p:cNvPr>
          <p:cNvSpPr txBox="1"/>
          <p:nvPr/>
        </p:nvSpPr>
        <p:spPr>
          <a:xfrm>
            <a:off x="95359" y="5244729"/>
            <a:ext cx="5751969" cy="1323439"/>
          </a:xfrm>
          <a:prstGeom prst="rect">
            <a:avLst/>
          </a:prstGeom>
          <a:solidFill>
            <a:schemeClr val="bg1"/>
          </a:solidFill>
        </p:spPr>
        <p:txBody>
          <a:bodyPr wrap="square">
            <a:spAutoFit/>
          </a:bodyPr>
          <a:lstStyle/>
          <a:p>
            <a:pPr algn="just"/>
            <a:r>
              <a:rPr lang="en-US" sz="2000" b="1" i="1" dirty="0" err="1">
                <a:latin typeface="+mj-lt"/>
              </a:rPr>
              <a:t>Kính</a:t>
            </a:r>
            <a:r>
              <a:rPr lang="en-US" sz="2000" b="1" i="1" dirty="0">
                <a:latin typeface="+mj-lt"/>
              </a:rPr>
              <a:t> </a:t>
            </a:r>
            <a:r>
              <a:rPr lang="en-US" sz="2000" b="1" i="1" dirty="0" err="1">
                <a:latin typeface="+mj-lt"/>
              </a:rPr>
              <a:t>thưa</a:t>
            </a:r>
            <a:r>
              <a:rPr lang="en-US" sz="2000" b="1" i="1" dirty="0">
                <a:latin typeface="+mj-lt"/>
              </a:rPr>
              <a:t> </a:t>
            </a:r>
            <a:r>
              <a:rPr lang="en-US" sz="2000" b="1" i="1" dirty="0" err="1">
                <a:latin typeface="+mj-lt"/>
              </a:rPr>
              <a:t>Bộ</a:t>
            </a:r>
            <a:r>
              <a:rPr lang="en-US" sz="2000" b="1" i="1" dirty="0">
                <a:latin typeface="+mj-lt"/>
              </a:rPr>
              <a:t> </a:t>
            </a:r>
            <a:r>
              <a:rPr lang="en-US" sz="2000" b="1" i="1" dirty="0" err="1">
                <a:latin typeface="+mj-lt"/>
              </a:rPr>
              <a:t>trưởng</a:t>
            </a:r>
            <a:r>
              <a:rPr lang="en-US" sz="2000" b="1" i="1" dirty="0">
                <a:latin typeface="+mj-lt"/>
              </a:rPr>
              <a:t>, </a:t>
            </a:r>
            <a:r>
              <a:rPr lang="en-US" sz="2000" b="1" i="1" dirty="0" err="1">
                <a:latin typeface="+mj-lt"/>
              </a:rPr>
              <a:t>ngài</a:t>
            </a:r>
            <a:r>
              <a:rPr lang="en-US" sz="2000" b="1" i="1" dirty="0">
                <a:latin typeface="+mj-lt"/>
              </a:rPr>
              <a:t> </a:t>
            </a:r>
            <a:r>
              <a:rPr lang="en-US" sz="2000" b="1" i="1" dirty="0" err="1">
                <a:latin typeface="+mj-lt"/>
              </a:rPr>
              <a:t>có</a:t>
            </a:r>
            <a:r>
              <a:rPr lang="en-US" sz="2000" b="1" i="1" dirty="0">
                <a:latin typeface="+mj-lt"/>
              </a:rPr>
              <a:t> </a:t>
            </a:r>
            <a:r>
              <a:rPr lang="en-US" sz="2000" b="1" i="1" dirty="0" err="1">
                <a:latin typeface="+mj-lt"/>
              </a:rPr>
              <a:t>thể</a:t>
            </a:r>
            <a:r>
              <a:rPr lang="en-US" sz="2000" b="1" i="1" dirty="0">
                <a:latin typeface="+mj-lt"/>
              </a:rPr>
              <a:t> </a:t>
            </a:r>
            <a:r>
              <a:rPr lang="en-US" sz="2000" b="1" i="1" dirty="0" err="1">
                <a:latin typeface="+mj-lt"/>
              </a:rPr>
              <a:t>cho</a:t>
            </a:r>
            <a:r>
              <a:rPr lang="en-US" sz="2000" b="1" i="1" dirty="0">
                <a:latin typeface="+mj-lt"/>
              </a:rPr>
              <a:t> </a:t>
            </a:r>
            <a:r>
              <a:rPr lang="en-US" sz="2000" b="1" i="1" dirty="0" err="1">
                <a:latin typeface="+mj-lt"/>
              </a:rPr>
              <a:t>tôi</a:t>
            </a:r>
            <a:r>
              <a:rPr lang="en-US" sz="2000" b="1" i="1" dirty="0">
                <a:latin typeface="+mj-lt"/>
              </a:rPr>
              <a:t> </a:t>
            </a:r>
            <a:r>
              <a:rPr lang="en-US" sz="2000" b="1" i="1" dirty="0" err="1">
                <a:latin typeface="+mj-lt"/>
              </a:rPr>
              <a:t>biết</a:t>
            </a:r>
            <a:r>
              <a:rPr lang="en-US" sz="2000" b="1" i="1" dirty="0">
                <a:latin typeface="+mj-lt"/>
              </a:rPr>
              <a:t> </a:t>
            </a:r>
            <a:r>
              <a:rPr lang="en-US" sz="2000" b="1" i="1" dirty="0" err="1">
                <a:latin typeface="+mj-lt"/>
              </a:rPr>
              <a:t>những</a:t>
            </a:r>
            <a:r>
              <a:rPr lang="en-US" sz="2000" b="1" i="1" dirty="0">
                <a:latin typeface="+mj-lt"/>
              </a:rPr>
              <a:t> </a:t>
            </a:r>
            <a:r>
              <a:rPr lang="en-US" sz="2000" b="1" i="1" dirty="0" err="1">
                <a:latin typeface="+mj-lt"/>
              </a:rPr>
              <a:t>câu</a:t>
            </a:r>
            <a:r>
              <a:rPr lang="en-US" sz="2000" b="1" i="1" dirty="0">
                <a:latin typeface="+mj-lt"/>
              </a:rPr>
              <a:t> </a:t>
            </a:r>
            <a:r>
              <a:rPr lang="en-US" sz="2000" b="1" i="1" dirty="0" err="1">
                <a:latin typeface="+mj-lt"/>
              </a:rPr>
              <a:t>thơ</a:t>
            </a:r>
            <a:r>
              <a:rPr lang="en-US" sz="2000" b="1" i="1" dirty="0">
                <a:latin typeface="+mj-lt"/>
              </a:rPr>
              <a:t> </a:t>
            </a:r>
            <a:r>
              <a:rPr lang="en-US" sz="2000" b="1" i="1" dirty="0" err="1">
                <a:latin typeface="+mj-lt"/>
              </a:rPr>
              <a:t>nào</a:t>
            </a:r>
            <a:r>
              <a:rPr lang="en-US" sz="2000" b="1" i="1" dirty="0">
                <a:latin typeface="+mj-lt"/>
              </a:rPr>
              <a:t> </a:t>
            </a:r>
            <a:r>
              <a:rPr lang="en-US" sz="2000" b="1" i="1" dirty="0" err="1">
                <a:latin typeface="+mj-lt"/>
              </a:rPr>
              <a:t>thể</a:t>
            </a:r>
            <a:r>
              <a:rPr lang="en-US" sz="2000" b="1" i="1" dirty="0">
                <a:latin typeface="+mj-lt"/>
              </a:rPr>
              <a:t> </a:t>
            </a:r>
            <a:r>
              <a:rPr lang="en-US" sz="2000" b="1" i="1" dirty="0" err="1">
                <a:latin typeface="+mj-lt"/>
              </a:rPr>
              <a:t>hiện</a:t>
            </a:r>
            <a:r>
              <a:rPr lang="en-US" sz="2000" b="1" i="1" dirty="0">
                <a:latin typeface="+mj-lt"/>
              </a:rPr>
              <a:t> </a:t>
            </a:r>
            <a:r>
              <a:rPr lang="en-US" sz="2000" b="1" i="1" dirty="0" err="1">
                <a:latin typeface="+mj-lt"/>
              </a:rPr>
              <a:t>rõ</a:t>
            </a:r>
            <a:r>
              <a:rPr lang="en-US" sz="2000" b="1" i="1" dirty="0">
                <a:latin typeface="+mj-lt"/>
              </a:rPr>
              <a:t> </a:t>
            </a:r>
            <a:r>
              <a:rPr lang="en-US" sz="2000" b="1" i="1" dirty="0" err="1">
                <a:latin typeface="+mj-lt"/>
              </a:rPr>
              <a:t>nét</a:t>
            </a:r>
            <a:r>
              <a:rPr lang="en-US" sz="2000" b="1" i="1" dirty="0">
                <a:latin typeface="+mj-lt"/>
              </a:rPr>
              <a:t> </a:t>
            </a:r>
            <a:r>
              <a:rPr lang="en-US" sz="2000" b="1" i="1" dirty="0" err="1">
                <a:latin typeface="+mj-lt"/>
              </a:rPr>
              <a:t>nhất</a:t>
            </a:r>
            <a:r>
              <a:rPr lang="en-US" sz="2000" b="1" i="1" dirty="0">
                <a:latin typeface="+mj-lt"/>
              </a:rPr>
              <a:t> </a:t>
            </a:r>
            <a:r>
              <a:rPr lang="en-US" sz="2000" b="1" i="1" dirty="0" err="1">
                <a:latin typeface="+mj-lt"/>
              </a:rPr>
              <a:t>thái</a:t>
            </a:r>
            <a:r>
              <a:rPr lang="en-US" sz="2000" b="1" i="1" dirty="0">
                <a:latin typeface="+mj-lt"/>
              </a:rPr>
              <a:t> </a:t>
            </a:r>
            <a:r>
              <a:rPr lang="en-US" sz="2000" b="1" i="1" dirty="0" err="1">
                <a:latin typeface="+mj-lt"/>
              </a:rPr>
              <a:t>độ</a:t>
            </a:r>
            <a:r>
              <a:rPr lang="en-US" sz="2000" b="1" i="1" dirty="0">
                <a:latin typeface="+mj-lt"/>
              </a:rPr>
              <a:t> </a:t>
            </a:r>
            <a:r>
              <a:rPr lang="en-US" sz="2000" b="1" i="1" dirty="0" err="1">
                <a:latin typeface="+mj-lt"/>
              </a:rPr>
              <a:t>của</a:t>
            </a:r>
            <a:r>
              <a:rPr lang="en-US" sz="2000" b="1" i="1" dirty="0">
                <a:latin typeface="+mj-lt"/>
              </a:rPr>
              <a:t> </a:t>
            </a:r>
            <a:r>
              <a:rPr lang="en-US" sz="2000" b="1" i="1" dirty="0" err="1">
                <a:latin typeface="+mj-lt"/>
              </a:rPr>
              <a:t>nhân</a:t>
            </a:r>
            <a:r>
              <a:rPr lang="en-US" sz="2000" b="1" i="1" dirty="0">
                <a:latin typeface="+mj-lt"/>
              </a:rPr>
              <a:t> </a:t>
            </a:r>
            <a:r>
              <a:rPr lang="en-US" sz="2000" b="1" i="1" dirty="0" err="1">
                <a:latin typeface="+mj-lt"/>
              </a:rPr>
              <a:t>vật</a:t>
            </a:r>
            <a:r>
              <a:rPr lang="en-US" sz="2000" b="1" i="1" dirty="0">
                <a:latin typeface="+mj-lt"/>
              </a:rPr>
              <a:t> “</a:t>
            </a:r>
            <a:r>
              <a:rPr lang="en-US" sz="2000" b="1" i="1" dirty="0" err="1">
                <a:latin typeface="+mj-lt"/>
              </a:rPr>
              <a:t>tớ</a:t>
            </a:r>
            <a:r>
              <a:rPr lang="en-US" sz="2000" b="1" i="1" dirty="0">
                <a:latin typeface="+mj-lt"/>
              </a:rPr>
              <a:t>” </a:t>
            </a:r>
            <a:r>
              <a:rPr lang="en-US" sz="2000" b="1" i="1" dirty="0" err="1">
                <a:latin typeface="+mj-lt"/>
              </a:rPr>
              <a:t>về</a:t>
            </a:r>
            <a:r>
              <a:rPr lang="en-US" sz="2000" b="1" i="1" dirty="0">
                <a:latin typeface="+mj-lt"/>
              </a:rPr>
              <a:t> </a:t>
            </a:r>
            <a:r>
              <a:rPr lang="en-US" sz="2000" b="1" i="1" dirty="0" err="1">
                <a:latin typeface="+mj-lt"/>
              </a:rPr>
              <a:t>các</a:t>
            </a:r>
            <a:r>
              <a:rPr lang="en-US" sz="2000" b="1" i="1" dirty="0">
                <a:latin typeface="+mj-lt"/>
              </a:rPr>
              <a:t> </a:t>
            </a:r>
            <a:r>
              <a:rPr lang="en-US" sz="2000" b="1" i="1" dirty="0" err="1">
                <a:latin typeface="+mj-lt"/>
              </a:rPr>
              <a:t>bạn</a:t>
            </a:r>
            <a:r>
              <a:rPr lang="en-US" sz="2000" b="1" i="1" dirty="0">
                <a:latin typeface="+mj-lt"/>
              </a:rPr>
              <a:t> </a:t>
            </a:r>
            <a:r>
              <a:rPr lang="en-US" sz="2000" b="1" i="1" dirty="0" err="1">
                <a:latin typeface="+mj-lt"/>
              </a:rPr>
              <a:t>bắt</a:t>
            </a:r>
            <a:r>
              <a:rPr lang="en-US" sz="2000" b="1" i="1" dirty="0">
                <a:latin typeface="+mj-lt"/>
              </a:rPr>
              <a:t> </a:t>
            </a:r>
            <a:r>
              <a:rPr lang="en-US" sz="2000" b="1" i="1" dirty="0" err="1">
                <a:latin typeface="+mj-lt"/>
              </a:rPr>
              <a:t>nạt</a:t>
            </a:r>
            <a:r>
              <a:rPr lang="en-US" sz="2000" b="1" i="1" dirty="0">
                <a:latin typeface="+mj-lt"/>
              </a:rPr>
              <a:t> </a:t>
            </a:r>
            <a:r>
              <a:rPr lang="en-US" sz="2000" b="1" i="1" dirty="0" err="1">
                <a:latin typeface="+mj-lt"/>
              </a:rPr>
              <a:t>được</a:t>
            </a:r>
            <a:r>
              <a:rPr lang="en-US" sz="2000" b="1" i="1" dirty="0">
                <a:latin typeface="+mj-lt"/>
              </a:rPr>
              <a:t> </a:t>
            </a:r>
            <a:r>
              <a:rPr lang="en-US" sz="2000" b="1" i="1" dirty="0" err="1">
                <a:latin typeface="+mj-lt"/>
              </a:rPr>
              <a:t>không</a:t>
            </a:r>
            <a:r>
              <a:rPr lang="en-US" sz="2000" b="1" i="1" dirty="0">
                <a:latin typeface="+mj-lt"/>
              </a:rPr>
              <a:t>? </a:t>
            </a:r>
            <a:endParaRPr lang="en-US" sz="2000" b="1" dirty="0">
              <a:latin typeface="Times New Roman" panose="02020603050405020304" pitchFamily="18" charset="0"/>
              <a:cs typeface="Times New Roman" panose="02020603050405020304" pitchFamily="18" charset="0"/>
            </a:endParaRPr>
          </a:p>
          <a:p>
            <a:pPr algn="just"/>
            <a:endParaRPr lang="vi-VN" sz="2000" i="1" dirty="0">
              <a:latin typeface="+mj-lt"/>
            </a:endParaRPr>
          </a:p>
        </p:txBody>
      </p:sp>
      <p:sp>
        <p:nvSpPr>
          <p:cNvPr id="9" name="TextBox 8">
            <a:extLst>
              <a:ext uri="{FF2B5EF4-FFF2-40B4-BE49-F238E27FC236}">
                <a16:creationId xmlns:a16="http://schemas.microsoft.com/office/drawing/2014/main" id="{7C6C8811-A1A7-1FA9-757D-6AD9345A0BAD}"/>
              </a:ext>
            </a:extLst>
          </p:cNvPr>
          <p:cNvSpPr txBox="1"/>
          <p:nvPr/>
        </p:nvSpPr>
        <p:spPr>
          <a:xfrm>
            <a:off x="5970048" y="5283389"/>
            <a:ext cx="5751969" cy="707886"/>
          </a:xfrm>
          <a:prstGeom prst="rect">
            <a:avLst/>
          </a:prstGeom>
          <a:solidFill>
            <a:schemeClr val="bg1"/>
          </a:solidFill>
        </p:spPr>
        <p:txBody>
          <a:bodyPr wrap="square">
            <a:spAutoFit/>
          </a:bodyPr>
          <a:lstStyle/>
          <a:p>
            <a:pPr algn="just"/>
            <a:r>
              <a:rPr lang="en-US" sz="2000" b="1" i="1" dirty="0" err="1">
                <a:latin typeface="+mj-lt"/>
              </a:rPr>
              <a:t>Thưa</a:t>
            </a:r>
            <a:r>
              <a:rPr lang="en-US" sz="2000" b="1" i="1" dirty="0">
                <a:latin typeface="+mj-lt"/>
              </a:rPr>
              <a:t> </a:t>
            </a:r>
            <a:r>
              <a:rPr lang="en-US" sz="2000" b="1" i="1" dirty="0" err="1">
                <a:latin typeface="+mj-lt"/>
              </a:rPr>
              <a:t>Bộ</a:t>
            </a:r>
            <a:r>
              <a:rPr lang="en-US" sz="2000" b="1" i="1" dirty="0">
                <a:latin typeface="+mj-lt"/>
              </a:rPr>
              <a:t> </a:t>
            </a:r>
            <a:r>
              <a:rPr lang="en-US" sz="2000" b="1" i="1" dirty="0" err="1">
                <a:latin typeface="+mj-lt"/>
              </a:rPr>
              <a:t>trưởng</a:t>
            </a:r>
            <a:r>
              <a:rPr lang="en-US" sz="2000" b="1" i="1" dirty="0">
                <a:latin typeface="+mj-lt"/>
              </a:rPr>
              <a:t>, </a:t>
            </a:r>
            <a:r>
              <a:rPr lang="en-US" sz="2000" b="1" i="1" dirty="0" err="1">
                <a:latin typeface="+mj-lt"/>
              </a:rPr>
              <a:t>trong</a:t>
            </a:r>
            <a:r>
              <a:rPr lang="en-US" sz="2000" b="1" i="1" dirty="0">
                <a:latin typeface="+mj-lt"/>
              </a:rPr>
              <a:t> </a:t>
            </a:r>
            <a:r>
              <a:rPr lang="en-US" sz="2000" b="1" i="1" dirty="0" err="1">
                <a:latin typeface="+mj-lt"/>
              </a:rPr>
              <a:t>bài</a:t>
            </a:r>
            <a:r>
              <a:rPr lang="en-US" sz="2000" b="1" i="1" dirty="0">
                <a:latin typeface="+mj-lt"/>
              </a:rPr>
              <a:t> </a:t>
            </a:r>
            <a:r>
              <a:rPr lang="en-US" sz="2000" b="1" i="1" dirty="0" err="1">
                <a:latin typeface="+mj-lt"/>
              </a:rPr>
              <a:t>thơ</a:t>
            </a:r>
            <a:r>
              <a:rPr lang="en-US" sz="2000" b="1" i="1" dirty="0">
                <a:latin typeface="+mj-lt"/>
              </a:rPr>
              <a:t> </a:t>
            </a:r>
            <a:r>
              <a:rPr lang="en-US" sz="2000" b="1" i="1" dirty="0" err="1">
                <a:latin typeface="+mj-lt"/>
              </a:rPr>
              <a:t>này</a:t>
            </a:r>
            <a:r>
              <a:rPr lang="en-US" sz="2000" b="1" i="1" dirty="0">
                <a:latin typeface="+mj-lt"/>
              </a:rPr>
              <a:t> </a:t>
            </a:r>
            <a:r>
              <a:rPr lang="en-US" sz="2000" b="1" i="1" dirty="0" err="1">
                <a:latin typeface="+mj-lt"/>
              </a:rPr>
              <a:t>ngài</a:t>
            </a:r>
            <a:r>
              <a:rPr lang="en-US" sz="2000" b="1" i="1" dirty="0">
                <a:latin typeface="+mj-lt"/>
              </a:rPr>
              <a:t> </a:t>
            </a:r>
            <a:r>
              <a:rPr lang="en-US" sz="2000" b="1" i="1" dirty="0" err="1">
                <a:latin typeface="+mj-lt"/>
              </a:rPr>
              <a:t>thích</a:t>
            </a:r>
            <a:r>
              <a:rPr lang="en-US" sz="2000" b="1" i="1" dirty="0">
                <a:latin typeface="+mj-lt"/>
              </a:rPr>
              <a:t> chi </a:t>
            </a:r>
            <a:r>
              <a:rPr lang="en-US" sz="2000" b="1" i="1" dirty="0" err="1">
                <a:latin typeface="+mj-lt"/>
              </a:rPr>
              <a:t>tiết</a:t>
            </a:r>
            <a:r>
              <a:rPr lang="en-US" sz="2000" b="1" i="1" dirty="0">
                <a:latin typeface="+mj-lt"/>
              </a:rPr>
              <a:t> </a:t>
            </a:r>
            <a:r>
              <a:rPr lang="en-US" sz="2000" b="1" i="1" dirty="0" err="1">
                <a:latin typeface="+mj-lt"/>
              </a:rPr>
              <a:t>nào</a:t>
            </a:r>
            <a:r>
              <a:rPr lang="en-US" sz="2000" b="1" i="1" dirty="0">
                <a:latin typeface="+mj-lt"/>
              </a:rPr>
              <a:t> </a:t>
            </a:r>
            <a:r>
              <a:rPr lang="en-US" sz="2000" b="1" i="1" dirty="0" err="1">
                <a:latin typeface="+mj-lt"/>
              </a:rPr>
              <a:t>nhất</a:t>
            </a:r>
            <a:r>
              <a:rPr lang="en-US" sz="2000" b="1" i="1" dirty="0">
                <a:latin typeface="+mj-lt"/>
              </a:rPr>
              <a:t>? </a:t>
            </a:r>
            <a:r>
              <a:rPr lang="en-US" sz="2000" b="1" i="1" dirty="0" err="1">
                <a:latin typeface="+mj-lt"/>
              </a:rPr>
              <a:t>Vì</a:t>
            </a:r>
            <a:r>
              <a:rPr lang="en-US" sz="2000" b="1" i="1" dirty="0">
                <a:latin typeface="+mj-lt"/>
              </a:rPr>
              <a:t> </a:t>
            </a:r>
            <a:r>
              <a:rPr lang="en-US" sz="2000" b="1" i="1" dirty="0" err="1">
                <a:latin typeface="+mj-lt"/>
              </a:rPr>
              <a:t>sao</a:t>
            </a:r>
            <a:r>
              <a:rPr lang="en-US" sz="2000" b="1" i="1" dirty="0">
                <a:latin typeface="+mj-lt"/>
              </a:rPr>
              <a:t>?</a:t>
            </a:r>
            <a:endParaRPr lang="vi-VN" sz="2000" i="1" dirty="0">
              <a:latin typeface="+mj-lt"/>
            </a:endParaRPr>
          </a:p>
        </p:txBody>
      </p:sp>
    </p:spTree>
    <p:extLst>
      <p:ext uri="{BB962C8B-B14F-4D97-AF65-F5344CB8AC3E}">
        <p14:creationId xmlns:p14="http://schemas.microsoft.com/office/powerpoint/2010/main" val="3229268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2A139C-9556-3056-C432-A7887158FE76}"/>
              </a:ext>
            </a:extLst>
          </p:cNvPr>
          <p:cNvSpPr txBox="1"/>
          <p:nvPr/>
        </p:nvSpPr>
        <p:spPr>
          <a:xfrm>
            <a:off x="1506583" y="1720840"/>
            <a:ext cx="6211124" cy="3416320"/>
          </a:xfrm>
          <a:prstGeom prst="rect">
            <a:avLst/>
          </a:prstGeom>
          <a:noFill/>
        </p:spPr>
        <p:txBody>
          <a:bodyPr wrap="none" rtlCol="0">
            <a:spAutoFit/>
          </a:bodyPr>
          <a:lstStyle/>
          <a:p>
            <a:r>
              <a:rPr lang="en-VN" dirty="0"/>
              <a:t>H: TÁC GIẢ NÓI KHÔNG ĐƯỢC BẮT NẠT NHỮNG AI</a:t>
            </a:r>
          </a:p>
          <a:p>
            <a:r>
              <a:rPr lang="en-VN" dirty="0"/>
              <a:t>BẠN KHÁC, </a:t>
            </a:r>
          </a:p>
          <a:p>
            <a:endParaRPr lang="en-VN" dirty="0"/>
          </a:p>
          <a:p>
            <a:r>
              <a:rPr lang="en-VN" dirty="0"/>
              <a:t>PHẢN BIỆN (PB) KHÔNG ĐƯỢC BẮT NẠT TẤT CẢ MỌI NGƯỜI</a:t>
            </a:r>
          </a:p>
          <a:p>
            <a:endParaRPr lang="en-VN" dirty="0"/>
          </a:p>
          <a:p>
            <a:r>
              <a:rPr lang="en-VN" dirty="0"/>
              <a:t>H2: TỪ BẮT NẠT ĐƯỢC LẶP LẠI BAO NHIÊU LẦN</a:t>
            </a:r>
          </a:p>
          <a:p>
            <a:r>
              <a:rPr lang="en-VN" dirty="0"/>
              <a:t>TL: 15 LẦN</a:t>
            </a:r>
          </a:p>
          <a:p>
            <a:r>
              <a:rPr lang="en-VN" dirty="0"/>
              <a:t>PB: 17 LẦN</a:t>
            </a:r>
          </a:p>
          <a:p>
            <a:endParaRPr lang="en-VN" dirty="0"/>
          </a:p>
          <a:p>
            <a:r>
              <a:rPr lang="en-VN" dirty="0"/>
              <a:t>H3: TRONG BÀI CÓ SỬ DỤNG BPTT</a:t>
            </a:r>
          </a:p>
          <a:p>
            <a:r>
              <a:rPr lang="en-VN" dirty="0"/>
              <a:t>TL: NHÂN HOÁ “NHỮNG BẠN NHÚT NHÁT THÌ GIỐNG THỎ CON”</a:t>
            </a:r>
          </a:p>
          <a:p>
            <a:r>
              <a:rPr lang="en-VN" dirty="0"/>
              <a:t>PB: </a:t>
            </a:r>
          </a:p>
        </p:txBody>
      </p:sp>
    </p:spTree>
    <p:extLst>
      <p:ext uri="{BB962C8B-B14F-4D97-AF65-F5344CB8AC3E}">
        <p14:creationId xmlns:p14="http://schemas.microsoft.com/office/powerpoint/2010/main" val="2109635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982</Words>
  <Application>Microsoft Macintosh PowerPoint</Application>
  <PresentationFormat>Widescreen</PresentationFormat>
  <Paragraphs>112</Paragraphs>
  <Slides>21</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#9Slide03 Arima Madurai</vt:lpstr>
      <vt:lpstr>#9Slide03 Arima Madurai Black</vt:lpstr>
      <vt:lpstr>Arial</vt:lpstr>
      <vt:lpstr>Calibri</vt:lpstr>
      <vt:lpstr>Calibri Light</vt:lpstr>
      <vt:lpstr>Times New Roman</vt:lpstr>
      <vt:lpstr>方正兰亭中黑_GBK</vt:lpstr>
      <vt:lpstr>方正卡通简体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office014</dc:creator>
  <cp:lastModifiedBy>Minh Châu</cp:lastModifiedBy>
  <cp:revision>21</cp:revision>
  <dcterms:created xsi:type="dcterms:W3CDTF">2021-06-17T00:17:01Z</dcterms:created>
  <dcterms:modified xsi:type="dcterms:W3CDTF">2025-09-24T16:36:48Z</dcterms:modified>
</cp:coreProperties>
</file>