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54"/>
  </p:notesMasterIdLst>
  <p:sldIdLst>
    <p:sldId id="403" r:id="rId5"/>
    <p:sldId id="257" r:id="rId6"/>
    <p:sldId id="374" r:id="rId7"/>
    <p:sldId id="375" r:id="rId8"/>
    <p:sldId id="388" r:id="rId9"/>
    <p:sldId id="404" r:id="rId10"/>
    <p:sldId id="405" r:id="rId11"/>
    <p:sldId id="406" r:id="rId12"/>
    <p:sldId id="376" r:id="rId13"/>
    <p:sldId id="377" r:id="rId14"/>
    <p:sldId id="314" r:id="rId15"/>
    <p:sldId id="382" r:id="rId16"/>
    <p:sldId id="407" r:id="rId17"/>
    <p:sldId id="408" r:id="rId18"/>
    <p:sldId id="378" r:id="rId19"/>
    <p:sldId id="409" r:id="rId20"/>
    <p:sldId id="410" r:id="rId21"/>
    <p:sldId id="379" r:id="rId22"/>
    <p:sldId id="380" r:id="rId23"/>
    <p:sldId id="381" r:id="rId24"/>
    <p:sldId id="385" r:id="rId25"/>
    <p:sldId id="411" r:id="rId26"/>
    <p:sldId id="412" r:id="rId27"/>
    <p:sldId id="389" r:id="rId28"/>
    <p:sldId id="390" r:id="rId29"/>
    <p:sldId id="391" r:id="rId30"/>
    <p:sldId id="414" r:id="rId31"/>
    <p:sldId id="393" r:id="rId32"/>
    <p:sldId id="396" r:id="rId33"/>
    <p:sldId id="397" r:id="rId34"/>
    <p:sldId id="398" r:id="rId35"/>
    <p:sldId id="419" r:id="rId36"/>
    <p:sldId id="401" r:id="rId37"/>
    <p:sldId id="415" r:id="rId38"/>
    <p:sldId id="416" r:id="rId39"/>
    <p:sldId id="276" r:id="rId40"/>
    <p:sldId id="323" r:id="rId41"/>
    <p:sldId id="324" r:id="rId42"/>
    <p:sldId id="325" r:id="rId43"/>
    <p:sldId id="326" r:id="rId44"/>
    <p:sldId id="331" r:id="rId45"/>
    <p:sldId id="327" r:id="rId46"/>
    <p:sldId id="329" r:id="rId47"/>
    <p:sldId id="371" r:id="rId48"/>
    <p:sldId id="402" r:id="rId49"/>
    <p:sldId id="348" r:id="rId50"/>
    <p:sldId id="418" r:id="rId51"/>
    <p:sldId id="349" r:id="rId52"/>
    <p:sldId id="273" r:id="rId5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C47"/>
    <a:srgbClr val="1A5866"/>
    <a:srgbClr val="7CC5CB"/>
    <a:srgbClr val="48B5B5"/>
    <a:srgbClr val="E55C5E"/>
    <a:srgbClr val="F19A35"/>
    <a:srgbClr val="DC7416"/>
    <a:srgbClr val="FAC963"/>
    <a:srgbClr val="BA62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11/01/2026</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71293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4098010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2672255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1751"/>
        <p:cNvGrpSpPr/>
        <p:nvPr/>
      </p:nvGrpSpPr>
      <p:grpSpPr>
        <a:xfrm>
          <a:off x="0" y="0"/>
          <a:ext cx="0" cy="0"/>
          <a:chOff x="0" y="0"/>
          <a:chExt cx="0" cy="0"/>
        </a:xfrm>
      </p:grpSpPr>
      <p:grpSp>
        <p:nvGrpSpPr>
          <p:cNvPr id="1752" name="Google Shape;1752;p26"/>
          <p:cNvGrpSpPr/>
          <p:nvPr/>
        </p:nvGrpSpPr>
        <p:grpSpPr>
          <a:xfrm>
            <a:off x="-74622" y="-583241"/>
            <a:ext cx="6140195" cy="7579624"/>
            <a:chOff x="1330025" y="1710750"/>
            <a:chExt cx="632575" cy="780900"/>
          </a:xfrm>
        </p:grpSpPr>
        <p:sp>
          <p:nvSpPr>
            <p:cNvPr id="1753" name="Google Shape;1753;p26"/>
            <p:cNvSpPr/>
            <p:nvPr/>
          </p:nvSpPr>
          <p:spPr>
            <a:xfrm>
              <a:off x="1733775" y="1974250"/>
              <a:ext cx="23550" cy="22575"/>
            </a:xfrm>
            <a:custGeom>
              <a:avLst/>
              <a:gdLst/>
              <a:ahLst/>
              <a:cxnLst/>
              <a:rect l="l" t="t" r="r" b="b"/>
              <a:pathLst>
                <a:path w="942" h="903" extrusionOk="0">
                  <a:moveTo>
                    <a:pt x="372" y="0"/>
                  </a:moveTo>
                  <a:cubicBezTo>
                    <a:pt x="249" y="0"/>
                    <a:pt x="0" y="790"/>
                    <a:pt x="61" y="871"/>
                  </a:cubicBezTo>
                  <a:cubicBezTo>
                    <a:pt x="78" y="893"/>
                    <a:pt x="137" y="902"/>
                    <a:pt x="217" y="902"/>
                  </a:cubicBezTo>
                  <a:cubicBezTo>
                    <a:pt x="466" y="902"/>
                    <a:pt x="916" y="811"/>
                    <a:pt x="932" y="719"/>
                  </a:cubicBezTo>
                  <a:cubicBezTo>
                    <a:pt x="941" y="597"/>
                    <a:pt x="466" y="20"/>
                    <a:pt x="374" y="0"/>
                  </a:cubicBezTo>
                  <a:cubicBezTo>
                    <a:pt x="373" y="0"/>
                    <a:pt x="373" y="0"/>
                    <a:pt x="372" y="0"/>
                  </a:cubicBezTo>
                  <a:close/>
                </a:path>
              </a:pathLst>
            </a:custGeom>
            <a:solidFill>
              <a:srgbClr val="FCC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4" name="Google Shape;1754;p26"/>
            <p:cNvSpPr/>
            <p:nvPr/>
          </p:nvSpPr>
          <p:spPr>
            <a:xfrm>
              <a:off x="1589475" y="1857775"/>
              <a:ext cx="34825" cy="29525"/>
            </a:xfrm>
            <a:custGeom>
              <a:avLst/>
              <a:gdLst/>
              <a:ahLst/>
              <a:cxnLst/>
              <a:rect l="l" t="t" r="r" b="b"/>
              <a:pathLst>
                <a:path w="1393" h="1181" extrusionOk="0">
                  <a:moveTo>
                    <a:pt x="1071" y="1"/>
                  </a:moveTo>
                  <a:cubicBezTo>
                    <a:pt x="745" y="1"/>
                    <a:pt x="1" y="903"/>
                    <a:pt x="233" y="1145"/>
                  </a:cubicBezTo>
                  <a:cubicBezTo>
                    <a:pt x="258" y="1170"/>
                    <a:pt x="289" y="1181"/>
                    <a:pt x="325" y="1181"/>
                  </a:cubicBezTo>
                  <a:cubicBezTo>
                    <a:pt x="661" y="1181"/>
                    <a:pt x="1392" y="187"/>
                    <a:pt x="1145" y="22"/>
                  </a:cubicBezTo>
                  <a:cubicBezTo>
                    <a:pt x="1124" y="7"/>
                    <a:pt x="1099" y="1"/>
                    <a:pt x="1071"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5" name="Google Shape;1755;p26"/>
            <p:cNvSpPr/>
            <p:nvPr/>
          </p:nvSpPr>
          <p:spPr>
            <a:xfrm>
              <a:off x="1640725" y="1857650"/>
              <a:ext cx="33425" cy="29825"/>
            </a:xfrm>
            <a:custGeom>
              <a:avLst/>
              <a:gdLst/>
              <a:ahLst/>
              <a:cxnLst/>
              <a:rect l="l" t="t" r="r" b="b"/>
              <a:pathLst>
                <a:path w="1337" h="1193" extrusionOk="0">
                  <a:moveTo>
                    <a:pt x="1003" y="0"/>
                  </a:moveTo>
                  <a:cubicBezTo>
                    <a:pt x="673" y="0"/>
                    <a:pt x="0" y="972"/>
                    <a:pt x="199" y="1161"/>
                  </a:cubicBezTo>
                  <a:cubicBezTo>
                    <a:pt x="220" y="1183"/>
                    <a:pt x="248" y="1193"/>
                    <a:pt x="279" y="1193"/>
                  </a:cubicBezTo>
                  <a:cubicBezTo>
                    <a:pt x="597" y="1193"/>
                    <a:pt x="1336" y="164"/>
                    <a:pt x="1069" y="16"/>
                  </a:cubicBezTo>
                  <a:cubicBezTo>
                    <a:pt x="1049" y="5"/>
                    <a:pt x="1027" y="0"/>
                    <a:pt x="100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6" name="Google Shape;1756;p26"/>
            <p:cNvSpPr/>
            <p:nvPr/>
          </p:nvSpPr>
          <p:spPr>
            <a:xfrm>
              <a:off x="1625875" y="1811400"/>
              <a:ext cx="27975" cy="20750"/>
            </a:xfrm>
            <a:custGeom>
              <a:avLst/>
              <a:gdLst/>
              <a:ahLst/>
              <a:cxnLst/>
              <a:rect l="l" t="t" r="r" b="b"/>
              <a:pathLst>
                <a:path w="1119" h="830" extrusionOk="0">
                  <a:moveTo>
                    <a:pt x="800" y="1"/>
                  </a:moveTo>
                  <a:cubicBezTo>
                    <a:pt x="506" y="1"/>
                    <a:pt x="1" y="608"/>
                    <a:pt x="195" y="793"/>
                  </a:cubicBezTo>
                  <a:cubicBezTo>
                    <a:pt x="218" y="818"/>
                    <a:pt x="251" y="829"/>
                    <a:pt x="288" y="829"/>
                  </a:cubicBezTo>
                  <a:cubicBezTo>
                    <a:pt x="559" y="829"/>
                    <a:pt x="1118" y="257"/>
                    <a:pt x="914" y="44"/>
                  </a:cubicBezTo>
                  <a:cubicBezTo>
                    <a:pt x="883" y="14"/>
                    <a:pt x="844" y="1"/>
                    <a:pt x="800"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7" name="Google Shape;1757;p26"/>
            <p:cNvSpPr/>
            <p:nvPr/>
          </p:nvSpPr>
          <p:spPr>
            <a:xfrm>
              <a:off x="1668700" y="1801600"/>
              <a:ext cx="32525" cy="29450"/>
            </a:xfrm>
            <a:custGeom>
              <a:avLst/>
              <a:gdLst/>
              <a:ahLst/>
              <a:cxnLst/>
              <a:rect l="l" t="t" r="r" b="b"/>
              <a:pathLst>
                <a:path w="1301" h="1178" extrusionOk="0">
                  <a:moveTo>
                    <a:pt x="1017" y="1"/>
                  </a:moveTo>
                  <a:cubicBezTo>
                    <a:pt x="716" y="1"/>
                    <a:pt x="1" y="913"/>
                    <a:pt x="203" y="1124"/>
                  </a:cubicBezTo>
                  <a:cubicBezTo>
                    <a:pt x="239" y="1161"/>
                    <a:pt x="283" y="1177"/>
                    <a:pt x="330" y="1177"/>
                  </a:cubicBezTo>
                  <a:cubicBezTo>
                    <a:pt x="691" y="1177"/>
                    <a:pt x="1300" y="228"/>
                    <a:pt x="1094" y="31"/>
                  </a:cubicBezTo>
                  <a:cubicBezTo>
                    <a:pt x="1074" y="10"/>
                    <a:pt x="1047" y="1"/>
                    <a:pt x="1017" y="1"/>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8" name="Google Shape;1758;p26"/>
            <p:cNvSpPr/>
            <p:nvPr/>
          </p:nvSpPr>
          <p:spPr>
            <a:xfrm>
              <a:off x="1668100" y="1754650"/>
              <a:ext cx="31225" cy="25050"/>
            </a:xfrm>
            <a:custGeom>
              <a:avLst/>
              <a:gdLst/>
              <a:ahLst/>
              <a:cxnLst/>
              <a:rect l="l" t="t" r="r" b="b"/>
              <a:pathLst>
                <a:path w="1249" h="1002" extrusionOk="0">
                  <a:moveTo>
                    <a:pt x="901" y="0"/>
                  </a:moveTo>
                  <a:cubicBezTo>
                    <a:pt x="582" y="0"/>
                    <a:pt x="0" y="700"/>
                    <a:pt x="258" y="957"/>
                  </a:cubicBezTo>
                  <a:cubicBezTo>
                    <a:pt x="288" y="988"/>
                    <a:pt x="327" y="1002"/>
                    <a:pt x="370" y="1002"/>
                  </a:cubicBezTo>
                  <a:cubicBezTo>
                    <a:pt x="682" y="1002"/>
                    <a:pt x="1248" y="277"/>
                    <a:pt x="1017" y="46"/>
                  </a:cubicBezTo>
                  <a:cubicBezTo>
                    <a:pt x="985" y="15"/>
                    <a:pt x="946" y="0"/>
                    <a:pt x="901"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59" name="Google Shape;1759;p26"/>
            <p:cNvSpPr/>
            <p:nvPr/>
          </p:nvSpPr>
          <p:spPr>
            <a:xfrm>
              <a:off x="1709800" y="1752500"/>
              <a:ext cx="35700" cy="29325"/>
            </a:xfrm>
            <a:custGeom>
              <a:avLst/>
              <a:gdLst/>
              <a:ahLst/>
              <a:cxnLst/>
              <a:rect l="l" t="t" r="r" b="b"/>
              <a:pathLst>
                <a:path w="1428" h="1173" extrusionOk="0">
                  <a:moveTo>
                    <a:pt x="1148" y="0"/>
                  </a:moveTo>
                  <a:cubicBezTo>
                    <a:pt x="827" y="0"/>
                    <a:pt x="0" y="813"/>
                    <a:pt x="311" y="1114"/>
                  </a:cubicBezTo>
                  <a:cubicBezTo>
                    <a:pt x="351" y="1155"/>
                    <a:pt x="398" y="1172"/>
                    <a:pt x="450" y="1172"/>
                  </a:cubicBezTo>
                  <a:cubicBezTo>
                    <a:pt x="825" y="1172"/>
                    <a:pt x="1428" y="218"/>
                    <a:pt x="1232" y="31"/>
                  </a:cubicBezTo>
                  <a:cubicBezTo>
                    <a:pt x="1211" y="10"/>
                    <a:pt x="1183" y="0"/>
                    <a:pt x="1148"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0" name="Google Shape;1760;p26"/>
            <p:cNvSpPr/>
            <p:nvPr/>
          </p:nvSpPr>
          <p:spPr>
            <a:xfrm>
              <a:off x="1714875" y="1799575"/>
              <a:ext cx="28925" cy="23725"/>
            </a:xfrm>
            <a:custGeom>
              <a:avLst/>
              <a:gdLst/>
              <a:ahLst/>
              <a:cxnLst/>
              <a:rect l="l" t="t" r="r" b="b"/>
              <a:pathLst>
                <a:path w="1157" h="949" extrusionOk="0">
                  <a:moveTo>
                    <a:pt x="853" y="0"/>
                  </a:moveTo>
                  <a:cubicBezTo>
                    <a:pt x="556" y="0"/>
                    <a:pt x="1" y="663"/>
                    <a:pt x="250" y="912"/>
                  </a:cubicBezTo>
                  <a:cubicBezTo>
                    <a:pt x="275" y="937"/>
                    <a:pt x="306" y="949"/>
                    <a:pt x="342" y="949"/>
                  </a:cubicBezTo>
                  <a:cubicBezTo>
                    <a:pt x="621" y="949"/>
                    <a:pt x="1156" y="248"/>
                    <a:pt x="959" y="41"/>
                  </a:cubicBezTo>
                  <a:cubicBezTo>
                    <a:pt x="930" y="13"/>
                    <a:pt x="894" y="0"/>
                    <a:pt x="85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1" name="Google Shape;1761;p26"/>
            <p:cNvSpPr/>
            <p:nvPr/>
          </p:nvSpPr>
          <p:spPr>
            <a:xfrm>
              <a:off x="1686825" y="1847550"/>
              <a:ext cx="28600" cy="20625"/>
            </a:xfrm>
            <a:custGeom>
              <a:avLst/>
              <a:gdLst/>
              <a:ahLst/>
              <a:cxnLst/>
              <a:rect l="l" t="t" r="r" b="b"/>
              <a:pathLst>
                <a:path w="1144" h="825" extrusionOk="0">
                  <a:moveTo>
                    <a:pt x="873" y="0"/>
                  </a:moveTo>
                  <a:cubicBezTo>
                    <a:pt x="586" y="0"/>
                    <a:pt x="0" y="519"/>
                    <a:pt x="248" y="775"/>
                  </a:cubicBezTo>
                  <a:cubicBezTo>
                    <a:pt x="282" y="809"/>
                    <a:pt x="324" y="825"/>
                    <a:pt x="370" y="825"/>
                  </a:cubicBezTo>
                  <a:cubicBezTo>
                    <a:pt x="666" y="825"/>
                    <a:pt x="1143" y="211"/>
                    <a:pt x="977" y="36"/>
                  </a:cubicBezTo>
                  <a:cubicBezTo>
                    <a:pt x="951" y="11"/>
                    <a:pt x="915" y="0"/>
                    <a:pt x="873" y="0"/>
                  </a:cubicBezTo>
                  <a:close/>
                </a:path>
              </a:pathLst>
            </a:custGeom>
            <a:solidFill>
              <a:srgbClr val="FDD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2" name="Google Shape;1762;p26"/>
            <p:cNvSpPr/>
            <p:nvPr/>
          </p:nvSpPr>
          <p:spPr>
            <a:xfrm>
              <a:off x="1459525" y="2337550"/>
              <a:ext cx="34075" cy="30400"/>
            </a:xfrm>
            <a:custGeom>
              <a:avLst/>
              <a:gdLst/>
              <a:ahLst/>
              <a:cxnLst/>
              <a:rect l="l" t="t" r="r" b="b"/>
              <a:pathLst>
                <a:path w="1363" h="1216" extrusionOk="0">
                  <a:moveTo>
                    <a:pt x="322" y="1"/>
                  </a:moveTo>
                  <a:cubicBezTo>
                    <a:pt x="298" y="1"/>
                    <a:pt x="277" y="6"/>
                    <a:pt x="258" y="17"/>
                  </a:cubicBezTo>
                  <a:cubicBezTo>
                    <a:pt x="0" y="174"/>
                    <a:pt x="679" y="1216"/>
                    <a:pt x="1018" y="1216"/>
                  </a:cubicBezTo>
                  <a:cubicBezTo>
                    <a:pt x="1052" y="1216"/>
                    <a:pt x="1082" y="1205"/>
                    <a:pt x="1108" y="1182"/>
                  </a:cubicBezTo>
                  <a:cubicBezTo>
                    <a:pt x="1363" y="956"/>
                    <a:pt x="643" y="1"/>
                    <a:pt x="32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3" name="Google Shape;1763;p26"/>
            <p:cNvSpPr/>
            <p:nvPr/>
          </p:nvSpPr>
          <p:spPr>
            <a:xfrm>
              <a:off x="1437475" y="2379125"/>
              <a:ext cx="32225" cy="30950"/>
            </a:xfrm>
            <a:custGeom>
              <a:avLst/>
              <a:gdLst/>
              <a:ahLst/>
              <a:cxnLst/>
              <a:rect l="l" t="t" r="r" b="b"/>
              <a:pathLst>
                <a:path w="1289" h="1238" extrusionOk="0">
                  <a:moveTo>
                    <a:pt x="338" y="1"/>
                  </a:moveTo>
                  <a:cubicBezTo>
                    <a:pt x="317" y="1"/>
                    <a:pt x="297" y="5"/>
                    <a:pt x="279" y="15"/>
                  </a:cubicBezTo>
                  <a:cubicBezTo>
                    <a:pt x="1" y="154"/>
                    <a:pt x="692" y="1238"/>
                    <a:pt x="1012" y="1238"/>
                  </a:cubicBezTo>
                  <a:cubicBezTo>
                    <a:pt x="1041" y="1238"/>
                    <a:pt x="1067" y="1229"/>
                    <a:pt x="1089" y="1209"/>
                  </a:cubicBezTo>
                  <a:cubicBezTo>
                    <a:pt x="1289" y="1019"/>
                    <a:pt x="659" y="1"/>
                    <a:pt x="33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4" name="Google Shape;1764;p26"/>
            <p:cNvSpPr/>
            <p:nvPr/>
          </p:nvSpPr>
          <p:spPr>
            <a:xfrm>
              <a:off x="1382600" y="2249350"/>
              <a:ext cx="27525" cy="21275"/>
            </a:xfrm>
            <a:custGeom>
              <a:avLst/>
              <a:gdLst/>
              <a:ahLst/>
              <a:cxnLst/>
              <a:rect l="l" t="t" r="r" b="b"/>
              <a:pathLst>
                <a:path w="1101" h="851" extrusionOk="0">
                  <a:moveTo>
                    <a:pt x="336" y="0"/>
                  </a:moveTo>
                  <a:cubicBezTo>
                    <a:pt x="295" y="0"/>
                    <a:pt x="258" y="13"/>
                    <a:pt x="226" y="42"/>
                  </a:cubicBezTo>
                  <a:cubicBezTo>
                    <a:pt x="1" y="241"/>
                    <a:pt x="557" y="851"/>
                    <a:pt x="823" y="851"/>
                  </a:cubicBezTo>
                  <a:cubicBezTo>
                    <a:pt x="855" y="851"/>
                    <a:pt x="883" y="842"/>
                    <a:pt x="905" y="822"/>
                  </a:cubicBezTo>
                  <a:cubicBezTo>
                    <a:pt x="1100" y="645"/>
                    <a:pt x="627" y="0"/>
                    <a:pt x="336"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5" name="Google Shape;1765;p26"/>
            <p:cNvSpPr/>
            <p:nvPr/>
          </p:nvSpPr>
          <p:spPr>
            <a:xfrm>
              <a:off x="1410400" y="2331725"/>
              <a:ext cx="31525" cy="30200"/>
            </a:xfrm>
            <a:custGeom>
              <a:avLst/>
              <a:gdLst/>
              <a:ahLst/>
              <a:cxnLst/>
              <a:rect l="l" t="t" r="r" b="b"/>
              <a:pathLst>
                <a:path w="1261" h="1208" extrusionOk="0">
                  <a:moveTo>
                    <a:pt x="282" y="1"/>
                  </a:moveTo>
                  <a:cubicBezTo>
                    <a:pt x="254" y="1"/>
                    <a:pt x="228" y="9"/>
                    <a:pt x="208" y="27"/>
                  </a:cubicBezTo>
                  <a:cubicBezTo>
                    <a:pt x="0" y="218"/>
                    <a:pt x="567" y="1207"/>
                    <a:pt x="921" y="1207"/>
                  </a:cubicBezTo>
                  <a:cubicBezTo>
                    <a:pt x="964" y="1207"/>
                    <a:pt x="1003" y="1193"/>
                    <a:pt x="1038" y="1161"/>
                  </a:cubicBezTo>
                  <a:cubicBezTo>
                    <a:pt x="1260" y="958"/>
                    <a:pt x="585" y="1"/>
                    <a:pt x="28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6" name="Google Shape;1766;p26"/>
            <p:cNvSpPr/>
            <p:nvPr/>
          </p:nvSpPr>
          <p:spPr>
            <a:xfrm>
              <a:off x="1416075" y="2295950"/>
              <a:ext cx="30825" cy="25750"/>
            </a:xfrm>
            <a:custGeom>
              <a:avLst/>
              <a:gdLst/>
              <a:ahLst/>
              <a:cxnLst/>
              <a:rect l="l" t="t" r="r" b="b"/>
              <a:pathLst>
                <a:path w="1233" h="1030" extrusionOk="0">
                  <a:moveTo>
                    <a:pt x="354" y="1"/>
                  </a:moveTo>
                  <a:cubicBezTo>
                    <a:pt x="313" y="1"/>
                    <a:pt x="275" y="13"/>
                    <a:pt x="244" y="41"/>
                  </a:cubicBezTo>
                  <a:cubicBezTo>
                    <a:pt x="1" y="258"/>
                    <a:pt x="545" y="1030"/>
                    <a:pt x="860" y="1030"/>
                  </a:cubicBezTo>
                  <a:cubicBezTo>
                    <a:pt x="898" y="1030"/>
                    <a:pt x="933" y="1018"/>
                    <a:pt x="963" y="993"/>
                  </a:cubicBezTo>
                  <a:cubicBezTo>
                    <a:pt x="1232" y="751"/>
                    <a:pt x="676" y="1"/>
                    <a:pt x="3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7" name="Google Shape;1767;p26"/>
            <p:cNvSpPr/>
            <p:nvPr/>
          </p:nvSpPr>
          <p:spPr>
            <a:xfrm>
              <a:off x="1371175" y="2285675"/>
              <a:ext cx="34800" cy="30350"/>
            </a:xfrm>
            <a:custGeom>
              <a:avLst/>
              <a:gdLst/>
              <a:ahLst/>
              <a:cxnLst/>
              <a:rect l="l" t="t" r="r" b="b"/>
              <a:pathLst>
                <a:path w="1392" h="1214" extrusionOk="0">
                  <a:moveTo>
                    <a:pt x="284" y="0"/>
                  </a:moveTo>
                  <a:cubicBezTo>
                    <a:pt x="253" y="0"/>
                    <a:pt x="228" y="9"/>
                    <a:pt x="208" y="27"/>
                  </a:cubicBezTo>
                  <a:cubicBezTo>
                    <a:pt x="1" y="206"/>
                    <a:pt x="559" y="1214"/>
                    <a:pt x="935" y="1214"/>
                  </a:cubicBezTo>
                  <a:cubicBezTo>
                    <a:pt x="983" y="1214"/>
                    <a:pt x="1028" y="1197"/>
                    <a:pt x="1068" y="1161"/>
                  </a:cubicBezTo>
                  <a:cubicBezTo>
                    <a:pt x="1391" y="875"/>
                    <a:pt x="596" y="0"/>
                    <a:pt x="2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8" name="Google Shape;1768;p26"/>
            <p:cNvSpPr/>
            <p:nvPr/>
          </p:nvSpPr>
          <p:spPr>
            <a:xfrm>
              <a:off x="1363800" y="2331575"/>
              <a:ext cx="28500" cy="24375"/>
            </a:xfrm>
            <a:custGeom>
              <a:avLst/>
              <a:gdLst/>
              <a:ahLst/>
              <a:cxnLst/>
              <a:rect l="l" t="t" r="r" b="b"/>
              <a:pathLst>
                <a:path w="1140" h="975" extrusionOk="0">
                  <a:moveTo>
                    <a:pt x="312" y="0"/>
                  </a:moveTo>
                  <a:cubicBezTo>
                    <a:pt x="277" y="0"/>
                    <a:pt x="246" y="11"/>
                    <a:pt x="219" y="33"/>
                  </a:cubicBezTo>
                  <a:cubicBezTo>
                    <a:pt x="1" y="234"/>
                    <a:pt x="519" y="974"/>
                    <a:pt x="795" y="974"/>
                  </a:cubicBezTo>
                  <a:cubicBezTo>
                    <a:pt x="826" y="974"/>
                    <a:pt x="854" y="965"/>
                    <a:pt x="877" y="945"/>
                  </a:cubicBezTo>
                  <a:cubicBezTo>
                    <a:pt x="1139" y="710"/>
                    <a:pt x="604" y="0"/>
                    <a:pt x="31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69" name="Google Shape;1769;p26"/>
            <p:cNvSpPr/>
            <p:nvPr/>
          </p:nvSpPr>
          <p:spPr>
            <a:xfrm>
              <a:off x="1396250" y="2377625"/>
              <a:ext cx="28325" cy="21200"/>
            </a:xfrm>
            <a:custGeom>
              <a:avLst/>
              <a:gdLst/>
              <a:ahLst/>
              <a:cxnLst/>
              <a:rect l="l" t="t" r="r" b="b"/>
              <a:pathLst>
                <a:path w="1133" h="848" extrusionOk="0">
                  <a:moveTo>
                    <a:pt x="281" y="1"/>
                  </a:moveTo>
                  <a:cubicBezTo>
                    <a:pt x="243" y="1"/>
                    <a:pt x="211" y="11"/>
                    <a:pt x="186" y="34"/>
                  </a:cubicBezTo>
                  <a:cubicBezTo>
                    <a:pt x="1" y="193"/>
                    <a:pt x="449" y="848"/>
                    <a:pt x="748" y="848"/>
                  </a:cubicBezTo>
                  <a:cubicBezTo>
                    <a:pt x="791" y="848"/>
                    <a:pt x="831" y="834"/>
                    <a:pt x="865" y="804"/>
                  </a:cubicBezTo>
                  <a:cubicBezTo>
                    <a:pt x="1133" y="563"/>
                    <a:pt x="560" y="1"/>
                    <a:pt x="28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0" name="Google Shape;1770;p26"/>
            <p:cNvSpPr/>
            <p:nvPr/>
          </p:nvSpPr>
          <p:spPr>
            <a:xfrm>
              <a:off x="1867775" y="1838925"/>
              <a:ext cx="21500" cy="18250"/>
            </a:xfrm>
            <a:custGeom>
              <a:avLst/>
              <a:gdLst/>
              <a:ahLst/>
              <a:cxnLst/>
              <a:rect l="l" t="t" r="r" b="b"/>
              <a:pathLst>
                <a:path w="860" h="730" extrusionOk="0">
                  <a:moveTo>
                    <a:pt x="573" y="1"/>
                  </a:moveTo>
                  <a:cubicBezTo>
                    <a:pt x="304" y="1"/>
                    <a:pt x="1" y="606"/>
                    <a:pt x="218" y="715"/>
                  </a:cubicBezTo>
                  <a:cubicBezTo>
                    <a:pt x="239" y="725"/>
                    <a:pt x="260" y="730"/>
                    <a:pt x="282" y="730"/>
                  </a:cubicBezTo>
                  <a:cubicBezTo>
                    <a:pt x="526" y="730"/>
                    <a:pt x="859" y="157"/>
                    <a:pt x="664" y="27"/>
                  </a:cubicBezTo>
                  <a:cubicBezTo>
                    <a:pt x="635" y="9"/>
                    <a:pt x="604" y="1"/>
                    <a:pt x="57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1" name="Google Shape;1771;p26"/>
            <p:cNvSpPr/>
            <p:nvPr/>
          </p:nvSpPr>
          <p:spPr>
            <a:xfrm>
              <a:off x="1875850" y="1879350"/>
              <a:ext cx="24475" cy="22900"/>
            </a:xfrm>
            <a:custGeom>
              <a:avLst/>
              <a:gdLst/>
              <a:ahLst/>
              <a:cxnLst/>
              <a:rect l="l" t="t" r="r" b="b"/>
              <a:pathLst>
                <a:path w="979" h="916" extrusionOk="0">
                  <a:moveTo>
                    <a:pt x="734" y="1"/>
                  </a:moveTo>
                  <a:cubicBezTo>
                    <a:pt x="491" y="1"/>
                    <a:pt x="0" y="680"/>
                    <a:pt x="291" y="880"/>
                  </a:cubicBezTo>
                  <a:cubicBezTo>
                    <a:pt x="327" y="905"/>
                    <a:pt x="363" y="916"/>
                    <a:pt x="400" y="916"/>
                  </a:cubicBezTo>
                  <a:cubicBezTo>
                    <a:pt x="693" y="916"/>
                    <a:pt x="978" y="200"/>
                    <a:pt x="807" y="30"/>
                  </a:cubicBezTo>
                  <a:cubicBezTo>
                    <a:pt x="787" y="10"/>
                    <a:pt x="762" y="1"/>
                    <a:pt x="7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2" name="Google Shape;1772;p26"/>
            <p:cNvSpPr/>
            <p:nvPr/>
          </p:nvSpPr>
          <p:spPr>
            <a:xfrm>
              <a:off x="1833050" y="1904200"/>
              <a:ext cx="23125" cy="16325"/>
            </a:xfrm>
            <a:custGeom>
              <a:avLst/>
              <a:gdLst/>
              <a:ahLst/>
              <a:cxnLst/>
              <a:rect l="l" t="t" r="r" b="b"/>
              <a:pathLst>
                <a:path w="925" h="653" extrusionOk="0">
                  <a:moveTo>
                    <a:pt x="719" y="0"/>
                  </a:moveTo>
                  <a:cubicBezTo>
                    <a:pt x="492" y="0"/>
                    <a:pt x="1" y="416"/>
                    <a:pt x="160" y="584"/>
                  </a:cubicBezTo>
                  <a:cubicBezTo>
                    <a:pt x="209" y="632"/>
                    <a:pt x="264" y="652"/>
                    <a:pt x="321" y="652"/>
                  </a:cubicBezTo>
                  <a:cubicBezTo>
                    <a:pt x="601" y="652"/>
                    <a:pt x="924" y="154"/>
                    <a:pt x="797" y="28"/>
                  </a:cubicBezTo>
                  <a:cubicBezTo>
                    <a:pt x="778" y="9"/>
                    <a:pt x="751" y="0"/>
                    <a:pt x="71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3" name="Google Shape;1773;p26"/>
            <p:cNvSpPr/>
            <p:nvPr/>
          </p:nvSpPr>
          <p:spPr>
            <a:xfrm>
              <a:off x="1874000" y="1761825"/>
              <a:ext cx="28725" cy="38100"/>
            </a:xfrm>
            <a:custGeom>
              <a:avLst/>
              <a:gdLst/>
              <a:ahLst/>
              <a:cxnLst/>
              <a:rect l="l" t="t" r="r" b="b"/>
              <a:pathLst>
                <a:path w="1149" h="1524" extrusionOk="0">
                  <a:moveTo>
                    <a:pt x="808" y="0"/>
                  </a:moveTo>
                  <a:cubicBezTo>
                    <a:pt x="474" y="0"/>
                    <a:pt x="0" y="1366"/>
                    <a:pt x="374" y="1511"/>
                  </a:cubicBezTo>
                  <a:cubicBezTo>
                    <a:pt x="394" y="1519"/>
                    <a:pt x="414" y="1523"/>
                    <a:pt x="433" y="1523"/>
                  </a:cubicBezTo>
                  <a:cubicBezTo>
                    <a:pt x="799" y="1523"/>
                    <a:pt x="1149" y="156"/>
                    <a:pt x="860" y="12"/>
                  </a:cubicBezTo>
                  <a:cubicBezTo>
                    <a:pt x="843" y="4"/>
                    <a:pt x="826" y="0"/>
                    <a:pt x="8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4" name="Google Shape;1774;p26"/>
            <p:cNvSpPr/>
            <p:nvPr/>
          </p:nvSpPr>
          <p:spPr>
            <a:xfrm>
              <a:off x="1330300" y="2014475"/>
              <a:ext cx="6600" cy="2825"/>
            </a:xfrm>
            <a:custGeom>
              <a:avLst/>
              <a:gdLst/>
              <a:ahLst/>
              <a:cxnLst/>
              <a:rect l="l" t="t" r="r" b="b"/>
              <a:pathLst>
                <a:path w="264" h="113" extrusionOk="0">
                  <a:moveTo>
                    <a:pt x="203" y="1"/>
                  </a:moveTo>
                  <a:cubicBezTo>
                    <a:pt x="101" y="11"/>
                    <a:pt x="41" y="21"/>
                    <a:pt x="41" y="21"/>
                  </a:cubicBezTo>
                  <a:cubicBezTo>
                    <a:pt x="20" y="21"/>
                    <a:pt x="0" y="52"/>
                    <a:pt x="0" y="72"/>
                  </a:cubicBezTo>
                  <a:cubicBezTo>
                    <a:pt x="0" y="102"/>
                    <a:pt x="20" y="112"/>
                    <a:pt x="50" y="112"/>
                  </a:cubicBezTo>
                  <a:cubicBezTo>
                    <a:pt x="50" y="112"/>
                    <a:pt x="111" y="112"/>
                    <a:pt x="223" y="92"/>
                  </a:cubicBezTo>
                  <a:cubicBezTo>
                    <a:pt x="243" y="92"/>
                    <a:pt x="263" y="61"/>
                    <a:pt x="253" y="41"/>
                  </a:cubicBezTo>
                  <a:cubicBezTo>
                    <a:pt x="253" y="11"/>
                    <a:pt x="232" y="1"/>
                    <a:pt x="21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5" name="Google Shape;1775;p26"/>
            <p:cNvSpPr/>
            <p:nvPr/>
          </p:nvSpPr>
          <p:spPr>
            <a:xfrm>
              <a:off x="1350550" y="1904625"/>
              <a:ext cx="207575" cy="109125"/>
            </a:xfrm>
            <a:custGeom>
              <a:avLst/>
              <a:gdLst/>
              <a:ahLst/>
              <a:cxnLst/>
              <a:rect l="l" t="t" r="r" b="b"/>
              <a:pathLst>
                <a:path w="8303" h="4365" extrusionOk="0">
                  <a:moveTo>
                    <a:pt x="8242" y="0"/>
                  </a:moveTo>
                  <a:cubicBezTo>
                    <a:pt x="8231" y="0"/>
                    <a:pt x="8221" y="0"/>
                    <a:pt x="8211" y="11"/>
                  </a:cubicBezTo>
                  <a:cubicBezTo>
                    <a:pt x="8130" y="81"/>
                    <a:pt x="8049" y="153"/>
                    <a:pt x="7958" y="223"/>
                  </a:cubicBezTo>
                  <a:cubicBezTo>
                    <a:pt x="7938" y="243"/>
                    <a:pt x="7938" y="274"/>
                    <a:pt x="7958" y="294"/>
                  </a:cubicBezTo>
                  <a:cubicBezTo>
                    <a:pt x="7968" y="304"/>
                    <a:pt x="7978" y="304"/>
                    <a:pt x="7988" y="304"/>
                  </a:cubicBezTo>
                  <a:cubicBezTo>
                    <a:pt x="7999" y="304"/>
                    <a:pt x="8008" y="304"/>
                    <a:pt x="8019" y="294"/>
                  </a:cubicBezTo>
                  <a:cubicBezTo>
                    <a:pt x="8110" y="223"/>
                    <a:pt x="8191" y="153"/>
                    <a:pt x="8272" y="81"/>
                  </a:cubicBezTo>
                  <a:cubicBezTo>
                    <a:pt x="8292" y="61"/>
                    <a:pt x="8302" y="31"/>
                    <a:pt x="8282" y="11"/>
                  </a:cubicBezTo>
                  <a:cubicBezTo>
                    <a:pt x="8272" y="0"/>
                    <a:pt x="8262" y="0"/>
                    <a:pt x="8242" y="0"/>
                  </a:cubicBezTo>
                  <a:close/>
                  <a:moveTo>
                    <a:pt x="7472" y="628"/>
                  </a:moveTo>
                  <a:cubicBezTo>
                    <a:pt x="7462" y="628"/>
                    <a:pt x="7452" y="639"/>
                    <a:pt x="7441" y="639"/>
                  </a:cubicBezTo>
                  <a:cubicBezTo>
                    <a:pt x="7351" y="709"/>
                    <a:pt x="7270" y="780"/>
                    <a:pt x="7178" y="841"/>
                  </a:cubicBezTo>
                  <a:cubicBezTo>
                    <a:pt x="7158" y="861"/>
                    <a:pt x="7158" y="891"/>
                    <a:pt x="7168" y="912"/>
                  </a:cubicBezTo>
                  <a:cubicBezTo>
                    <a:pt x="7178" y="922"/>
                    <a:pt x="7198" y="932"/>
                    <a:pt x="7209" y="932"/>
                  </a:cubicBezTo>
                  <a:cubicBezTo>
                    <a:pt x="7219" y="932"/>
                    <a:pt x="7229" y="922"/>
                    <a:pt x="7239" y="922"/>
                  </a:cubicBezTo>
                  <a:cubicBezTo>
                    <a:pt x="7320" y="851"/>
                    <a:pt x="7411" y="780"/>
                    <a:pt x="7502" y="720"/>
                  </a:cubicBezTo>
                  <a:cubicBezTo>
                    <a:pt x="7522" y="699"/>
                    <a:pt x="7522" y="669"/>
                    <a:pt x="7513" y="648"/>
                  </a:cubicBezTo>
                  <a:cubicBezTo>
                    <a:pt x="7502" y="639"/>
                    <a:pt x="7482" y="628"/>
                    <a:pt x="7472" y="628"/>
                  </a:cubicBezTo>
                  <a:close/>
                  <a:moveTo>
                    <a:pt x="6672" y="1226"/>
                  </a:moveTo>
                  <a:cubicBezTo>
                    <a:pt x="6662" y="1226"/>
                    <a:pt x="6652" y="1226"/>
                    <a:pt x="6642" y="1236"/>
                  </a:cubicBezTo>
                  <a:cubicBezTo>
                    <a:pt x="6550" y="1296"/>
                    <a:pt x="6460" y="1368"/>
                    <a:pt x="6368" y="1428"/>
                  </a:cubicBezTo>
                  <a:cubicBezTo>
                    <a:pt x="6348" y="1438"/>
                    <a:pt x="6348" y="1469"/>
                    <a:pt x="6358" y="1489"/>
                  </a:cubicBezTo>
                  <a:cubicBezTo>
                    <a:pt x="6368" y="1509"/>
                    <a:pt x="6379" y="1509"/>
                    <a:pt x="6399" y="1509"/>
                  </a:cubicBezTo>
                  <a:lnTo>
                    <a:pt x="6429" y="1509"/>
                  </a:lnTo>
                  <a:cubicBezTo>
                    <a:pt x="6520" y="1438"/>
                    <a:pt x="6611" y="1377"/>
                    <a:pt x="6703" y="1317"/>
                  </a:cubicBezTo>
                  <a:cubicBezTo>
                    <a:pt x="6723" y="1296"/>
                    <a:pt x="6723" y="1266"/>
                    <a:pt x="6712" y="1246"/>
                  </a:cubicBezTo>
                  <a:cubicBezTo>
                    <a:pt x="6703" y="1236"/>
                    <a:pt x="6682" y="1226"/>
                    <a:pt x="6672" y="1226"/>
                  </a:cubicBezTo>
                  <a:close/>
                  <a:moveTo>
                    <a:pt x="5842" y="1782"/>
                  </a:moveTo>
                  <a:cubicBezTo>
                    <a:pt x="5832" y="1782"/>
                    <a:pt x="5821" y="1793"/>
                    <a:pt x="5821" y="1793"/>
                  </a:cubicBezTo>
                  <a:cubicBezTo>
                    <a:pt x="5720" y="1854"/>
                    <a:pt x="5629" y="1914"/>
                    <a:pt x="5538" y="1975"/>
                  </a:cubicBezTo>
                  <a:cubicBezTo>
                    <a:pt x="5518" y="1985"/>
                    <a:pt x="5508" y="2016"/>
                    <a:pt x="5518" y="2036"/>
                  </a:cubicBezTo>
                  <a:cubicBezTo>
                    <a:pt x="5528" y="2046"/>
                    <a:pt x="5548" y="2056"/>
                    <a:pt x="5558" y="2056"/>
                  </a:cubicBezTo>
                  <a:cubicBezTo>
                    <a:pt x="5569" y="2056"/>
                    <a:pt x="5578" y="2056"/>
                    <a:pt x="5589" y="2046"/>
                  </a:cubicBezTo>
                  <a:cubicBezTo>
                    <a:pt x="5680" y="1995"/>
                    <a:pt x="5771" y="1935"/>
                    <a:pt x="5872" y="1874"/>
                  </a:cubicBezTo>
                  <a:cubicBezTo>
                    <a:pt x="5893" y="1863"/>
                    <a:pt x="5893" y="1833"/>
                    <a:pt x="5882" y="1803"/>
                  </a:cubicBezTo>
                  <a:cubicBezTo>
                    <a:pt x="5872" y="1793"/>
                    <a:pt x="5862" y="1782"/>
                    <a:pt x="5842" y="1782"/>
                  </a:cubicBezTo>
                  <a:close/>
                  <a:moveTo>
                    <a:pt x="4991" y="2299"/>
                  </a:moveTo>
                  <a:cubicBezTo>
                    <a:pt x="4981" y="2299"/>
                    <a:pt x="4971" y="2309"/>
                    <a:pt x="4961" y="2309"/>
                  </a:cubicBezTo>
                  <a:cubicBezTo>
                    <a:pt x="4870" y="2370"/>
                    <a:pt x="4768" y="2421"/>
                    <a:pt x="4678" y="2471"/>
                  </a:cubicBezTo>
                  <a:cubicBezTo>
                    <a:pt x="4647" y="2481"/>
                    <a:pt x="4647" y="2511"/>
                    <a:pt x="4657" y="2532"/>
                  </a:cubicBezTo>
                  <a:cubicBezTo>
                    <a:pt x="4667" y="2552"/>
                    <a:pt x="4678" y="2562"/>
                    <a:pt x="4698" y="2562"/>
                  </a:cubicBezTo>
                  <a:cubicBezTo>
                    <a:pt x="4708" y="2562"/>
                    <a:pt x="4718" y="2562"/>
                    <a:pt x="4718" y="2552"/>
                  </a:cubicBezTo>
                  <a:cubicBezTo>
                    <a:pt x="4819" y="2502"/>
                    <a:pt x="4910" y="2451"/>
                    <a:pt x="5011" y="2390"/>
                  </a:cubicBezTo>
                  <a:cubicBezTo>
                    <a:pt x="5032" y="2380"/>
                    <a:pt x="5042" y="2349"/>
                    <a:pt x="5032" y="2329"/>
                  </a:cubicBezTo>
                  <a:cubicBezTo>
                    <a:pt x="5022" y="2309"/>
                    <a:pt x="5002" y="2299"/>
                    <a:pt x="4991" y="2299"/>
                  </a:cubicBezTo>
                  <a:close/>
                  <a:moveTo>
                    <a:pt x="4111" y="2775"/>
                  </a:moveTo>
                  <a:cubicBezTo>
                    <a:pt x="4100" y="2775"/>
                    <a:pt x="4090" y="2775"/>
                    <a:pt x="4090" y="2785"/>
                  </a:cubicBezTo>
                  <a:cubicBezTo>
                    <a:pt x="3989" y="2835"/>
                    <a:pt x="3888" y="2886"/>
                    <a:pt x="3787" y="2927"/>
                  </a:cubicBezTo>
                  <a:cubicBezTo>
                    <a:pt x="3766" y="2947"/>
                    <a:pt x="3756" y="2967"/>
                    <a:pt x="3766" y="2997"/>
                  </a:cubicBezTo>
                  <a:cubicBezTo>
                    <a:pt x="3776" y="3008"/>
                    <a:pt x="3796" y="3018"/>
                    <a:pt x="3807" y="3018"/>
                  </a:cubicBezTo>
                  <a:lnTo>
                    <a:pt x="3827" y="3018"/>
                  </a:lnTo>
                  <a:lnTo>
                    <a:pt x="4131" y="2866"/>
                  </a:lnTo>
                  <a:cubicBezTo>
                    <a:pt x="4151" y="2856"/>
                    <a:pt x="4161" y="2826"/>
                    <a:pt x="4151" y="2805"/>
                  </a:cubicBezTo>
                  <a:cubicBezTo>
                    <a:pt x="4141" y="2785"/>
                    <a:pt x="4131" y="2775"/>
                    <a:pt x="4111" y="2775"/>
                  </a:cubicBezTo>
                  <a:close/>
                  <a:moveTo>
                    <a:pt x="3189" y="3210"/>
                  </a:moveTo>
                  <a:cubicBezTo>
                    <a:pt x="3088" y="3261"/>
                    <a:pt x="2986" y="3301"/>
                    <a:pt x="2885" y="3342"/>
                  </a:cubicBezTo>
                  <a:cubicBezTo>
                    <a:pt x="2855" y="3352"/>
                    <a:pt x="2845" y="3382"/>
                    <a:pt x="2855" y="3402"/>
                  </a:cubicBezTo>
                  <a:cubicBezTo>
                    <a:pt x="2865" y="3423"/>
                    <a:pt x="2885" y="3433"/>
                    <a:pt x="2905" y="3433"/>
                  </a:cubicBezTo>
                  <a:lnTo>
                    <a:pt x="2916" y="3433"/>
                  </a:lnTo>
                  <a:cubicBezTo>
                    <a:pt x="3017" y="3393"/>
                    <a:pt x="3118" y="3342"/>
                    <a:pt x="3229" y="3301"/>
                  </a:cubicBezTo>
                  <a:cubicBezTo>
                    <a:pt x="3250" y="3291"/>
                    <a:pt x="3260" y="3261"/>
                    <a:pt x="3250" y="3240"/>
                  </a:cubicBezTo>
                  <a:cubicBezTo>
                    <a:pt x="3240" y="3220"/>
                    <a:pt x="3229" y="3210"/>
                    <a:pt x="3209" y="3210"/>
                  </a:cubicBezTo>
                  <a:close/>
                  <a:moveTo>
                    <a:pt x="2288" y="3585"/>
                  </a:moveTo>
                  <a:cubicBezTo>
                    <a:pt x="2278" y="3585"/>
                    <a:pt x="2268" y="3595"/>
                    <a:pt x="2268" y="3595"/>
                  </a:cubicBezTo>
                  <a:cubicBezTo>
                    <a:pt x="2156" y="3636"/>
                    <a:pt x="2055" y="3676"/>
                    <a:pt x="1954" y="3706"/>
                  </a:cubicBezTo>
                  <a:cubicBezTo>
                    <a:pt x="1933" y="3717"/>
                    <a:pt x="1913" y="3747"/>
                    <a:pt x="1924" y="3767"/>
                  </a:cubicBezTo>
                  <a:cubicBezTo>
                    <a:pt x="1933" y="3787"/>
                    <a:pt x="1954" y="3798"/>
                    <a:pt x="1974" y="3798"/>
                  </a:cubicBezTo>
                  <a:lnTo>
                    <a:pt x="1984" y="3798"/>
                  </a:lnTo>
                  <a:cubicBezTo>
                    <a:pt x="2086" y="3757"/>
                    <a:pt x="2197" y="3717"/>
                    <a:pt x="2298" y="3676"/>
                  </a:cubicBezTo>
                  <a:cubicBezTo>
                    <a:pt x="2329" y="3676"/>
                    <a:pt x="2338" y="3645"/>
                    <a:pt x="2329" y="3615"/>
                  </a:cubicBezTo>
                  <a:cubicBezTo>
                    <a:pt x="2318" y="3605"/>
                    <a:pt x="2298" y="3585"/>
                    <a:pt x="2288" y="3585"/>
                  </a:cubicBezTo>
                  <a:close/>
                  <a:moveTo>
                    <a:pt x="1326" y="3919"/>
                  </a:moveTo>
                  <a:cubicBezTo>
                    <a:pt x="1225" y="3960"/>
                    <a:pt x="1114" y="3990"/>
                    <a:pt x="1012" y="4020"/>
                  </a:cubicBezTo>
                  <a:cubicBezTo>
                    <a:pt x="982" y="4030"/>
                    <a:pt x="972" y="4050"/>
                    <a:pt x="982" y="4081"/>
                  </a:cubicBezTo>
                  <a:cubicBezTo>
                    <a:pt x="982" y="4101"/>
                    <a:pt x="1002" y="4111"/>
                    <a:pt x="1022" y="4111"/>
                  </a:cubicBezTo>
                  <a:lnTo>
                    <a:pt x="1033" y="4111"/>
                  </a:lnTo>
                  <a:cubicBezTo>
                    <a:pt x="1144" y="4081"/>
                    <a:pt x="1245" y="4050"/>
                    <a:pt x="1357" y="4010"/>
                  </a:cubicBezTo>
                  <a:cubicBezTo>
                    <a:pt x="1377" y="4000"/>
                    <a:pt x="1397" y="3980"/>
                    <a:pt x="1387" y="3949"/>
                  </a:cubicBezTo>
                  <a:cubicBezTo>
                    <a:pt x="1377" y="3929"/>
                    <a:pt x="1357" y="3919"/>
                    <a:pt x="1336" y="3919"/>
                  </a:cubicBezTo>
                  <a:close/>
                  <a:moveTo>
                    <a:pt x="365" y="4192"/>
                  </a:moveTo>
                  <a:cubicBezTo>
                    <a:pt x="263" y="4223"/>
                    <a:pt x="151" y="4243"/>
                    <a:pt x="41" y="4273"/>
                  </a:cubicBezTo>
                  <a:cubicBezTo>
                    <a:pt x="20" y="4273"/>
                    <a:pt x="0" y="4304"/>
                    <a:pt x="10" y="4324"/>
                  </a:cubicBezTo>
                  <a:cubicBezTo>
                    <a:pt x="10" y="4344"/>
                    <a:pt x="30" y="4365"/>
                    <a:pt x="50" y="4365"/>
                  </a:cubicBezTo>
                  <a:lnTo>
                    <a:pt x="61" y="4365"/>
                  </a:lnTo>
                  <a:cubicBezTo>
                    <a:pt x="172" y="4334"/>
                    <a:pt x="284" y="4314"/>
                    <a:pt x="394" y="4284"/>
                  </a:cubicBezTo>
                  <a:cubicBezTo>
                    <a:pt x="415" y="4284"/>
                    <a:pt x="435" y="4253"/>
                    <a:pt x="425" y="4233"/>
                  </a:cubicBezTo>
                  <a:cubicBezTo>
                    <a:pt x="415" y="4203"/>
                    <a:pt x="405" y="4192"/>
                    <a:pt x="374" y="4192"/>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6" name="Google Shape;1776;p26"/>
            <p:cNvSpPr/>
            <p:nvPr/>
          </p:nvSpPr>
          <p:spPr>
            <a:xfrm>
              <a:off x="1567725" y="1890700"/>
              <a:ext cx="5825" cy="5350"/>
            </a:xfrm>
            <a:custGeom>
              <a:avLst/>
              <a:gdLst/>
              <a:ahLst/>
              <a:cxnLst/>
              <a:rect l="l" t="t" r="r" b="b"/>
              <a:pathLst>
                <a:path w="233" h="214" extrusionOk="0">
                  <a:moveTo>
                    <a:pt x="182" y="1"/>
                  </a:moveTo>
                  <a:cubicBezTo>
                    <a:pt x="172" y="1"/>
                    <a:pt x="152" y="11"/>
                    <a:pt x="152" y="21"/>
                  </a:cubicBezTo>
                  <a:cubicBezTo>
                    <a:pt x="111" y="51"/>
                    <a:pt x="71" y="92"/>
                    <a:pt x="30" y="122"/>
                  </a:cubicBezTo>
                  <a:cubicBezTo>
                    <a:pt x="10" y="143"/>
                    <a:pt x="0" y="173"/>
                    <a:pt x="20" y="193"/>
                  </a:cubicBezTo>
                  <a:cubicBezTo>
                    <a:pt x="30" y="203"/>
                    <a:pt x="41" y="213"/>
                    <a:pt x="61" y="213"/>
                  </a:cubicBezTo>
                  <a:cubicBezTo>
                    <a:pt x="71" y="213"/>
                    <a:pt x="81" y="203"/>
                    <a:pt x="91" y="193"/>
                  </a:cubicBezTo>
                  <a:cubicBezTo>
                    <a:pt x="131" y="163"/>
                    <a:pt x="172" y="122"/>
                    <a:pt x="212" y="82"/>
                  </a:cubicBezTo>
                  <a:cubicBezTo>
                    <a:pt x="233" y="71"/>
                    <a:pt x="233" y="41"/>
                    <a:pt x="212" y="21"/>
                  </a:cubicBezTo>
                  <a:cubicBezTo>
                    <a:pt x="203" y="11"/>
                    <a:pt x="192" y="1"/>
                    <a:pt x="182" y="1"/>
                  </a:cubicBezTo>
                  <a:close/>
                </a:path>
              </a:pathLst>
            </a:custGeom>
            <a:solidFill>
              <a:srgbClr val="4B6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7" name="Google Shape;1777;p26"/>
            <p:cNvSpPr/>
            <p:nvPr/>
          </p:nvSpPr>
          <p:spPr>
            <a:xfrm>
              <a:off x="1330025" y="2370300"/>
              <a:ext cx="108625" cy="85150"/>
            </a:xfrm>
            <a:custGeom>
              <a:avLst/>
              <a:gdLst/>
              <a:ahLst/>
              <a:cxnLst/>
              <a:rect l="l" t="t" r="r" b="b"/>
              <a:pathLst>
                <a:path w="4345" h="3406" extrusionOk="0">
                  <a:moveTo>
                    <a:pt x="746" y="1"/>
                  </a:moveTo>
                  <a:cubicBezTo>
                    <a:pt x="727" y="1"/>
                    <a:pt x="710" y="8"/>
                    <a:pt x="700" y="23"/>
                  </a:cubicBezTo>
                  <a:cubicBezTo>
                    <a:pt x="173" y="540"/>
                    <a:pt x="0" y="1168"/>
                    <a:pt x="122" y="1472"/>
                  </a:cubicBezTo>
                  <a:cubicBezTo>
                    <a:pt x="173" y="1603"/>
                    <a:pt x="274" y="1674"/>
                    <a:pt x="416" y="1674"/>
                  </a:cubicBezTo>
                  <a:cubicBezTo>
                    <a:pt x="619" y="1674"/>
                    <a:pt x="851" y="1562"/>
                    <a:pt x="1084" y="1461"/>
                  </a:cubicBezTo>
                  <a:cubicBezTo>
                    <a:pt x="1271" y="1372"/>
                    <a:pt x="1472" y="1282"/>
                    <a:pt x="1617" y="1282"/>
                  </a:cubicBezTo>
                  <a:cubicBezTo>
                    <a:pt x="1652" y="1282"/>
                    <a:pt x="1684" y="1287"/>
                    <a:pt x="1712" y="1299"/>
                  </a:cubicBezTo>
                  <a:cubicBezTo>
                    <a:pt x="1803" y="1340"/>
                    <a:pt x="1793" y="1623"/>
                    <a:pt x="1773" y="1877"/>
                  </a:cubicBezTo>
                  <a:cubicBezTo>
                    <a:pt x="1752" y="2241"/>
                    <a:pt x="1732" y="2666"/>
                    <a:pt x="2005" y="2777"/>
                  </a:cubicBezTo>
                  <a:cubicBezTo>
                    <a:pt x="2063" y="2801"/>
                    <a:pt x="2123" y="2810"/>
                    <a:pt x="2183" y="2810"/>
                  </a:cubicBezTo>
                  <a:cubicBezTo>
                    <a:pt x="2387" y="2810"/>
                    <a:pt x="2602" y="2697"/>
                    <a:pt x="2805" y="2595"/>
                  </a:cubicBezTo>
                  <a:cubicBezTo>
                    <a:pt x="2975" y="2511"/>
                    <a:pt x="3139" y="2426"/>
                    <a:pt x="3261" y="2426"/>
                  </a:cubicBezTo>
                  <a:cubicBezTo>
                    <a:pt x="3299" y="2426"/>
                    <a:pt x="3333" y="2434"/>
                    <a:pt x="3362" y="2453"/>
                  </a:cubicBezTo>
                  <a:cubicBezTo>
                    <a:pt x="3494" y="2534"/>
                    <a:pt x="3494" y="2687"/>
                    <a:pt x="3494" y="2849"/>
                  </a:cubicBezTo>
                  <a:cubicBezTo>
                    <a:pt x="3494" y="3020"/>
                    <a:pt x="3494" y="3203"/>
                    <a:pt x="3656" y="3324"/>
                  </a:cubicBezTo>
                  <a:cubicBezTo>
                    <a:pt x="3747" y="3385"/>
                    <a:pt x="3838" y="3405"/>
                    <a:pt x="3929" y="3405"/>
                  </a:cubicBezTo>
                  <a:cubicBezTo>
                    <a:pt x="4091" y="3405"/>
                    <a:pt x="4233" y="3324"/>
                    <a:pt x="4314" y="3263"/>
                  </a:cubicBezTo>
                  <a:cubicBezTo>
                    <a:pt x="4334" y="3243"/>
                    <a:pt x="4344" y="3193"/>
                    <a:pt x="4314" y="3162"/>
                  </a:cubicBezTo>
                  <a:cubicBezTo>
                    <a:pt x="4304" y="3147"/>
                    <a:pt x="4288" y="3140"/>
                    <a:pt x="4272" y="3140"/>
                  </a:cubicBezTo>
                  <a:cubicBezTo>
                    <a:pt x="4256" y="3140"/>
                    <a:pt x="4238" y="3147"/>
                    <a:pt x="4223" y="3162"/>
                  </a:cubicBezTo>
                  <a:cubicBezTo>
                    <a:pt x="4215" y="3162"/>
                    <a:pt x="4089" y="3265"/>
                    <a:pt x="3933" y="3265"/>
                  </a:cubicBezTo>
                  <a:cubicBezTo>
                    <a:pt x="3871" y="3265"/>
                    <a:pt x="3803" y="3249"/>
                    <a:pt x="3737" y="3203"/>
                  </a:cubicBezTo>
                  <a:cubicBezTo>
                    <a:pt x="3636" y="3132"/>
                    <a:pt x="3636" y="3000"/>
                    <a:pt x="3636" y="2849"/>
                  </a:cubicBezTo>
                  <a:cubicBezTo>
                    <a:pt x="3636" y="2666"/>
                    <a:pt x="3636" y="2464"/>
                    <a:pt x="3433" y="2332"/>
                  </a:cubicBezTo>
                  <a:cubicBezTo>
                    <a:pt x="3380" y="2298"/>
                    <a:pt x="3322" y="2284"/>
                    <a:pt x="3261" y="2284"/>
                  </a:cubicBezTo>
                  <a:cubicBezTo>
                    <a:pt x="3104" y="2284"/>
                    <a:pt x="2924" y="2379"/>
                    <a:pt x="2734" y="2474"/>
                  </a:cubicBezTo>
                  <a:cubicBezTo>
                    <a:pt x="2549" y="2570"/>
                    <a:pt x="2351" y="2667"/>
                    <a:pt x="2181" y="2667"/>
                  </a:cubicBezTo>
                  <a:cubicBezTo>
                    <a:pt x="2137" y="2667"/>
                    <a:pt x="2095" y="2661"/>
                    <a:pt x="2056" y="2646"/>
                  </a:cubicBezTo>
                  <a:cubicBezTo>
                    <a:pt x="1874" y="2565"/>
                    <a:pt x="1894" y="2201"/>
                    <a:pt x="1914" y="1877"/>
                  </a:cubicBezTo>
                  <a:cubicBezTo>
                    <a:pt x="1935" y="1542"/>
                    <a:pt x="1955" y="1249"/>
                    <a:pt x="1773" y="1168"/>
                  </a:cubicBezTo>
                  <a:cubicBezTo>
                    <a:pt x="1724" y="1146"/>
                    <a:pt x="1671" y="1136"/>
                    <a:pt x="1615" y="1136"/>
                  </a:cubicBezTo>
                  <a:cubicBezTo>
                    <a:pt x="1441" y="1136"/>
                    <a:pt x="1238" y="1230"/>
                    <a:pt x="1024" y="1330"/>
                  </a:cubicBezTo>
                  <a:cubicBezTo>
                    <a:pt x="810" y="1431"/>
                    <a:pt x="588" y="1532"/>
                    <a:pt x="416" y="1532"/>
                  </a:cubicBezTo>
                  <a:cubicBezTo>
                    <a:pt x="335" y="1532"/>
                    <a:pt x="284" y="1492"/>
                    <a:pt x="254" y="1421"/>
                  </a:cubicBezTo>
                  <a:cubicBezTo>
                    <a:pt x="142" y="1168"/>
                    <a:pt x="324" y="590"/>
                    <a:pt x="801" y="125"/>
                  </a:cubicBezTo>
                  <a:cubicBezTo>
                    <a:pt x="821" y="95"/>
                    <a:pt x="821" y="54"/>
                    <a:pt x="801" y="23"/>
                  </a:cubicBezTo>
                  <a:cubicBezTo>
                    <a:pt x="785" y="8"/>
                    <a:pt x="765" y="1"/>
                    <a:pt x="746" y="1"/>
                  </a:cubicBezTo>
                  <a:close/>
                </a:path>
              </a:pathLst>
            </a:custGeom>
            <a:solidFill>
              <a:srgbClr val="CAE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8" name="Google Shape;1778;p26"/>
            <p:cNvSpPr/>
            <p:nvPr/>
          </p:nvSpPr>
          <p:spPr>
            <a:xfrm>
              <a:off x="1335075" y="1754025"/>
              <a:ext cx="306075" cy="243525"/>
            </a:xfrm>
            <a:custGeom>
              <a:avLst/>
              <a:gdLst/>
              <a:ahLst/>
              <a:cxnLst/>
              <a:rect l="l" t="t" r="r" b="b"/>
              <a:pathLst>
                <a:path w="12243" h="9741" extrusionOk="0">
                  <a:moveTo>
                    <a:pt x="12242" y="0"/>
                  </a:moveTo>
                  <a:lnTo>
                    <a:pt x="1" y="10"/>
                  </a:lnTo>
                  <a:lnTo>
                    <a:pt x="1" y="9741"/>
                  </a:lnTo>
                  <a:cubicBezTo>
                    <a:pt x="1" y="9741"/>
                    <a:pt x="8314" y="7766"/>
                    <a:pt x="1224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79" name="Google Shape;1779;p26"/>
            <p:cNvSpPr/>
            <p:nvPr/>
          </p:nvSpPr>
          <p:spPr>
            <a:xfrm>
              <a:off x="1759325" y="1710750"/>
              <a:ext cx="97475" cy="210350"/>
            </a:xfrm>
            <a:custGeom>
              <a:avLst/>
              <a:gdLst/>
              <a:ahLst/>
              <a:cxnLst/>
              <a:rect l="l" t="t" r="r" b="b"/>
              <a:pathLst>
                <a:path w="3899" h="8414" extrusionOk="0">
                  <a:moveTo>
                    <a:pt x="2378" y="0"/>
                  </a:moveTo>
                  <a:cubicBezTo>
                    <a:pt x="2257" y="0"/>
                    <a:pt x="2133" y="26"/>
                    <a:pt x="2016" y="81"/>
                  </a:cubicBezTo>
                  <a:cubicBezTo>
                    <a:pt x="1580" y="283"/>
                    <a:pt x="1388" y="800"/>
                    <a:pt x="1590" y="1245"/>
                  </a:cubicBezTo>
                  <a:cubicBezTo>
                    <a:pt x="1590" y="1245"/>
                    <a:pt x="1995" y="2157"/>
                    <a:pt x="2056" y="3311"/>
                  </a:cubicBezTo>
                  <a:cubicBezTo>
                    <a:pt x="2126" y="4799"/>
                    <a:pt x="1590" y="5994"/>
                    <a:pt x="466" y="6855"/>
                  </a:cubicBezTo>
                  <a:cubicBezTo>
                    <a:pt x="81" y="7138"/>
                    <a:pt x="0" y="7695"/>
                    <a:pt x="294" y="8070"/>
                  </a:cubicBezTo>
                  <a:cubicBezTo>
                    <a:pt x="466" y="8302"/>
                    <a:pt x="729" y="8414"/>
                    <a:pt x="993" y="8414"/>
                  </a:cubicBezTo>
                  <a:cubicBezTo>
                    <a:pt x="1175" y="8414"/>
                    <a:pt x="1357" y="8363"/>
                    <a:pt x="1519" y="8241"/>
                  </a:cubicBezTo>
                  <a:cubicBezTo>
                    <a:pt x="3109" y="7026"/>
                    <a:pt x="3899" y="5295"/>
                    <a:pt x="3798" y="3219"/>
                  </a:cubicBezTo>
                  <a:cubicBezTo>
                    <a:pt x="3726" y="1721"/>
                    <a:pt x="3200" y="557"/>
                    <a:pt x="3170" y="506"/>
                  </a:cubicBezTo>
                  <a:cubicBezTo>
                    <a:pt x="3022" y="189"/>
                    <a:pt x="2707" y="0"/>
                    <a:pt x="23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0" name="Google Shape;1780;p26"/>
            <p:cNvSpPr/>
            <p:nvPr/>
          </p:nvSpPr>
          <p:spPr>
            <a:xfrm>
              <a:off x="1588475" y="2353425"/>
              <a:ext cx="373375" cy="138225"/>
            </a:xfrm>
            <a:custGeom>
              <a:avLst/>
              <a:gdLst/>
              <a:ahLst/>
              <a:cxnLst/>
              <a:rect l="l" t="t" r="r" b="b"/>
              <a:pathLst>
                <a:path w="14935" h="5529" extrusionOk="0">
                  <a:moveTo>
                    <a:pt x="10428" y="0"/>
                  </a:moveTo>
                  <a:cubicBezTo>
                    <a:pt x="9439" y="0"/>
                    <a:pt x="8252" y="215"/>
                    <a:pt x="6845" y="678"/>
                  </a:cubicBezTo>
                  <a:cubicBezTo>
                    <a:pt x="2906" y="1974"/>
                    <a:pt x="0" y="5488"/>
                    <a:pt x="0" y="5488"/>
                  </a:cubicBezTo>
                  <a:lnTo>
                    <a:pt x="13901" y="5528"/>
                  </a:lnTo>
                  <a:cubicBezTo>
                    <a:pt x="13901" y="5528"/>
                    <a:pt x="14934" y="3787"/>
                    <a:pt x="13962" y="1893"/>
                  </a:cubicBezTo>
                  <a:cubicBezTo>
                    <a:pt x="13344" y="696"/>
                    <a:pt x="12207" y="0"/>
                    <a:pt x="1042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1" name="Google Shape;1781;p26"/>
            <p:cNvSpPr/>
            <p:nvPr/>
          </p:nvSpPr>
          <p:spPr>
            <a:xfrm>
              <a:off x="1632250" y="2336700"/>
              <a:ext cx="330350" cy="141525"/>
            </a:xfrm>
            <a:custGeom>
              <a:avLst/>
              <a:gdLst/>
              <a:ahLst/>
              <a:cxnLst/>
              <a:rect l="l" t="t" r="r" b="b"/>
              <a:pathLst>
                <a:path w="13214" h="5661" extrusionOk="0">
                  <a:moveTo>
                    <a:pt x="8496" y="1"/>
                  </a:moveTo>
                  <a:cubicBezTo>
                    <a:pt x="8476" y="1"/>
                    <a:pt x="8455" y="21"/>
                    <a:pt x="8455" y="41"/>
                  </a:cubicBezTo>
                  <a:cubicBezTo>
                    <a:pt x="8455" y="62"/>
                    <a:pt x="8476" y="82"/>
                    <a:pt x="8496" y="82"/>
                  </a:cubicBezTo>
                  <a:lnTo>
                    <a:pt x="8769" y="82"/>
                  </a:lnTo>
                  <a:cubicBezTo>
                    <a:pt x="8800" y="82"/>
                    <a:pt x="8809" y="62"/>
                    <a:pt x="8809" y="41"/>
                  </a:cubicBezTo>
                  <a:cubicBezTo>
                    <a:pt x="8809" y="21"/>
                    <a:pt x="8800" y="1"/>
                    <a:pt x="8779" y="1"/>
                  </a:cubicBezTo>
                  <a:close/>
                  <a:moveTo>
                    <a:pt x="7938" y="31"/>
                  </a:moveTo>
                  <a:cubicBezTo>
                    <a:pt x="7848" y="31"/>
                    <a:pt x="7747" y="41"/>
                    <a:pt x="7655" y="51"/>
                  </a:cubicBezTo>
                  <a:cubicBezTo>
                    <a:pt x="7635" y="62"/>
                    <a:pt x="7625" y="82"/>
                    <a:pt x="7625" y="102"/>
                  </a:cubicBezTo>
                  <a:cubicBezTo>
                    <a:pt x="7625" y="122"/>
                    <a:pt x="7645" y="132"/>
                    <a:pt x="7666" y="132"/>
                  </a:cubicBezTo>
                  <a:cubicBezTo>
                    <a:pt x="7756" y="122"/>
                    <a:pt x="7848" y="112"/>
                    <a:pt x="7938" y="112"/>
                  </a:cubicBezTo>
                  <a:cubicBezTo>
                    <a:pt x="7969" y="102"/>
                    <a:pt x="7979" y="92"/>
                    <a:pt x="7979" y="62"/>
                  </a:cubicBezTo>
                  <a:cubicBezTo>
                    <a:pt x="7979" y="41"/>
                    <a:pt x="7959" y="31"/>
                    <a:pt x="7938" y="31"/>
                  </a:cubicBezTo>
                  <a:close/>
                  <a:moveTo>
                    <a:pt x="9321" y="39"/>
                  </a:moveTo>
                  <a:cubicBezTo>
                    <a:pt x="9302" y="39"/>
                    <a:pt x="9293" y="55"/>
                    <a:pt x="9286" y="71"/>
                  </a:cubicBezTo>
                  <a:cubicBezTo>
                    <a:pt x="9286" y="92"/>
                    <a:pt x="9306" y="112"/>
                    <a:pt x="9326" y="112"/>
                  </a:cubicBezTo>
                  <a:cubicBezTo>
                    <a:pt x="9417" y="122"/>
                    <a:pt x="9508" y="132"/>
                    <a:pt x="9599" y="152"/>
                  </a:cubicBezTo>
                  <a:lnTo>
                    <a:pt x="9609" y="152"/>
                  </a:lnTo>
                  <a:cubicBezTo>
                    <a:pt x="9630" y="152"/>
                    <a:pt x="9639" y="132"/>
                    <a:pt x="9639" y="112"/>
                  </a:cubicBezTo>
                  <a:cubicBezTo>
                    <a:pt x="9650" y="92"/>
                    <a:pt x="9630" y="71"/>
                    <a:pt x="9609" y="71"/>
                  </a:cubicBezTo>
                  <a:lnTo>
                    <a:pt x="9336" y="41"/>
                  </a:lnTo>
                  <a:cubicBezTo>
                    <a:pt x="9330" y="39"/>
                    <a:pt x="9325" y="39"/>
                    <a:pt x="9321" y="39"/>
                  </a:cubicBezTo>
                  <a:close/>
                  <a:moveTo>
                    <a:pt x="7108" y="132"/>
                  </a:moveTo>
                  <a:cubicBezTo>
                    <a:pt x="7018" y="143"/>
                    <a:pt x="6916" y="163"/>
                    <a:pt x="6825" y="183"/>
                  </a:cubicBezTo>
                  <a:cubicBezTo>
                    <a:pt x="6805" y="183"/>
                    <a:pt x="6795" y="203"/>
                    <a:pt x="6795" y="224"/>
                  </a:cubicBezTo>
                  <a:cubicBezTo>
                    <a:pt x="6805" y="244"/>
                    <a:pt x="6815" y="264"/>
                    <a:pt x="6835" y="264"/>
                  </a:cubicBezTo>
                  <a:lnTo>
                    <a:pt x="6845" y="264"/>
                  </a:lnTo>
                  <a:cubicBezTo>
                    <a:pt x="6937" y="244"/>
                    <a:pt x="7027" y="224"/>
                    <a:pt x="7119" y="213"/>
                  </a:cubicBezTo>
                  <a:cubicBezTo>
                    <a:pt x="7139" y="203"/>
                    <a:pt x="7149" y="183"/>
                    <a:pt x="7149" y="163"/>
                  </a:cubicBezTo>
                  <a:cubicBezTo>
                    <a:pt x="7149" y="143"/>
                    <a:pt x="7129" y="132"/>
                    <a:pt x="7108" y="132"/>
                  </a:cubicBezTo>
                  <a:close/>
                  <a:moveTo>
                    <a:pt x="10142" y="169"/>
                  </a:moveTo>
                  <a:cubicBezTo>
                    <a:pt x="10127" y="169"/>
                    <a:pt x="10116" y="180"/>
                    <a:pt x="10116" y="203"/>
                  </a:cubicBezTo>
                  <a:cubicBezTo>
                    <a:pt x="10105" y="224"/>
                    <a:pt x="10125" y="244"/>
                    <a:pt x="10146" y="244"/>
                  </a:cubicBezTo>
                  <a:cubicBezTo>
                    <a:pt x="10237" y="264"/>
                    <a:pt x="10328" y="284"/>
                    <a:pt x="10409" y="314"/>
                  </a:cubicBezTo>
                  <a:lnTo>
                    <a:pt x="10419" y="314"/>
                  </a:lnTo>
                  <a:cubicBezTo>
                    <a:pt x="10440" y="314"/>
                    <a:pt x="10460" y="305"/>
                    <a:pt x="10460" y="284"/>
                  </a:cubicBezTo>
                  <a:cubicBezTo>
                    <a:pt x="10470" y="264"/>
                    <a:pt x="10449" y="244"/>
                    <a:pt x="10429" y="233"/>
                  </a:cubicBezTo>
                  <a:cubicBezTo>
                    <a:pt x="10348" y="213"/>
                    <a:pt x="10257" y="193"/>
                    <a:pt x="10156" y="173"/>
                  </a:cubicBezTo>
                  <a:cubicBezTo>
                    <a:pt x="10151" y="170"/>
                    <a:pt x="10146" y="169"/>
                    <a:pt x="10142" y="169"/>
                  </a:cubicBezTo>
                  <a:close/>
                  <a:moveTo>
                    <a:pt x="6300" y="301"/>
                  </a:moveTo>
                  <a:cubicBezTo>
                    <a:pt x="6294" y="301"/>
                    <a:pt x="6286" y="302"/>
                    <a:pt x="6278" y="305"/>
                  </a:cubicBezTo>
                  <a:cubicBezTo>
                    <a:pt x="6197" y="325"/>
                    <a:pt x="6106" y="345"/>
                    <a:pt x="6015" y="365"/>
                  </a:cubicBezTo>
                  <a:cubicBezTo>
                    <a:pt x="5995" y="375"/>
                    <a:pt x="5974" y="395"/>
                    <a:pt x="5985" y="416"/>
                  </a:cubicBezTo>
                  <a:cubicBezTo>
                    <a:pt x="5985" y="436"/>
                    <a:pt x="6005" y="446"/>
                    <a:pt x="6025" y="446"/>
                  </a:cubicBezTo>
                  <a:lnTo>
                    <a:pt x="6035" y="446"/>
                  </a:lnTo>
                  <a:cubicBezTo>
                    <a:pt x="6127" y="426"/>
                    <a:pt x="6208" y="395"/>
                    <a:pt x="6298" y="375"/>
                  </a:cubicBezTo>
                  <a:cubicBezTo>
                    <a:pt x="6319" y="375"/>
                    <a:pt x="6339" y="355"/>
                    <a:pt x="6329" y="325"/>
                  </a:cubicBezTo>
                  <a:cubicBezTo>
                    <a:pt x="6329" y="310"/>
                    <a:pt x="6318" y="301"/>
                    <a:pt x="6300" y="301"/>
                  </a:cubicBezTo>
                  <a:close/>
                  <a:moveTo>
                    <a:pt x="10949" y="412"/>
                  </a:moveTo>
                  <a:cubicBezTo>
                    <a:pt x="10932" y="412"/>
                    <a:pt x="10915" y="421"/>
                    <a:pt x="10915" y="436"/>
                  </a:cubicBezTo>
                  <a:cubicBezTo>
                    <a:pt x="10905" y="456"/>
                    <a:pt x="10915" y="476"/>
                    <a:pt x="10935" y="487"/>
                  </a:cubicBezTo>
                  <a:cubicBezTo>
                    <a:pt x="11016" y="527"/>
                    <a:pt x="11108" y="557"/>
                    <a:pt x="11189" y="598"/>
                  </a:cubicBezTo>
                  <a:lnTo>
                    <a:pt x="11199" y="608"/>
                  </a:lnTo>
                  <a:cubicBezTo>
                    <a:pt x="11219" y="608"/>
                    <a:pt x="11229" y="598"/>
                    <a:pt x="11239" y="578"/>
                  </a:cubicBezTo>
                  <a:cubicBezTo>
                    <a:pt x="11250" y="557"/>
                    <a:pt x="11239" y="537"/>
                    <a:pt x="11219" y="527"/>
                  </a:cubicBezTo>
                  <a:cubicBezTo>
                    <a:pt x="11138" y="487"/>
                    <a:pt x="11047" y="446"/>
                    <a:pt x="10966" y="416"/>
                  </a:cubicBezTo>
                  <a:cubicBezTo>
                    <a:pt x="10961" y="413"/>
                    <a:pt x="10955" y="412"/>
                    <a:pt x="10949" y="412"/>
                  </a:cubicBezTo>
                  <a:close/>
                  <a:moveTo>
                    <a:pt x="5495" y="523"/>
                  </a:moveTo>
                  <a:cubicBezTo>
                    <a:pt x="5489" y="523"/>
                    <a:pt x="5484" y="525"/>
                    <a:pt x="5479" y="527"/>
                  </a:cubicBezTo>
                  <a:cubicBezTo>
                    <a:pt x="5387" y="548"/>
                    <a:pt x="5296" y="578"/>
                    <a:pt x="5215" y="608"/>
                  </a:cubicBezTo>
                  <a:cubicBezTo>
                    <a:pt x="5195" y="618"/>
                    <a:pt x="5175" y="638"/>
                    <a:pt x="5185" y="659"/>
                  </a:cubicBezTo>
                  <a:cubicBezTo>
                    <a:pt x="5195" y="679"/>
                    <a:pt x="5205" y="689"/>
                    <a:pt x="5225" y="689"/>
                  </a:cubicBezTo>
                  <a:lnTo>
                    <a:pt x="5236" y="689"/>
                  </a:lnTo>
                  <a:cubicBezTo>
                    <a:pt x="5326" y="659"/>
                    <a:pt x="5407" y="629"/>
                    <a:pt x="5499" y="598"/>
                  </a:cubicBezTo>
                  <a:cubicBezTo>
                    <a:pt x="5519" y="598"/>
                    <a:pt x="5529" y="568"/>
                    <a:pt x="5529" y="548"/>
                  </a:cubicBezTo>
                  <a:cubicBezTo>
                    <a:pt x="5522" y="533"/>
                    <a:pt x="5509" y="523"/>
                    <a:pt x="5495" y="523"/>
                  </a:cubicBezTo>
                  <a:close/>
                  <a:moveTo>
                    <a:pt x="4705" y="797"/>
                  </a:moveTo>
                  <a:cubicBezTo>
                    <a:pt x="4700" y="797"/>
                    <a:pt x="4694" y="798"/>
                    <a:pt x="4689" y="800"/>
                  </a:cubicBezTo>
                  <a:cubicBezTo>
                    <a:pt x="4597" y="831"/>
                    <a:pt x="4507" y="861"/>
                    <a:pt x="4426" y="892"/>
                  </a:cubicBezTo>
                  <a:cubicBezTo>
                    <a:pt x="4405" y="902"/>
                    <a:pt x="4395" y="922"/>
                    <a:pt x="4405" y="942"/>
                  </a:cubicBezTo>
                  <a:cubicBezTo>
                    <a:pt x="4405" y="962"/>
                    <a:pt x="4426" y="973"/>
                    <a:pt x="4435" y="973"/>
                  </a:cubicBezTo>
                  <a:lnTo>
                    <a:pt x="4456" y="973"/>
                  </a:lnTo>
                  <a:cubicBezTo>
                    <a:pt x="4537" y="932"/>
                    <a:pt x="4628" y="902"/>
                    <a:pt x="4709" y="872"/>
                  </a:cubicBezTo>
                  <a:cubicBezTo>
                    <a:pt x="4729" y="861"/>
                    <a:pt x="4739" y="841"/>
                    <a:pt x="4739" y="821"/>
                  </a:cubicBezTo>
                  <a:cubicBezTo>
                    <a:pt x="4732" y="806"/>
                    <a:pt x="4719" y="797"/>
                    <a:pt x="4705" y="797"/>
                  </a:cubicBezTo>
                  <a:close/>
                  <a:moveTo>
                    <a:pt x="11680" y="804"/>
                  </a:moveTo>
                  <a:cubicBezTo>
                    <a:pt x="11670" y="804"/>
                    <a:pt x="11660" y="809"/>
                    <a:pt x="11655" y="821"/>
                  </a:cubicBezTo>
                  <a:cubicBezTo>
                    <a:pt x="11634" y="841"/>
                    <a:pt x="11644" y="861"/>
                    <a:pt x="11664" y="872"/>
                  </a:cubicBezTo>
                  <a:cubicBezTo>
                    <a:pt x="11736" y="922"/>
                    <a:pt x="11817" y="983"/>
                    <a:pt x="11877" y="1034"/>
                  </a:cubicBezTo>
                  <a:cubicBezTo>
                    <a:pt x="11887" y="1043"/>
                    <a:pt x="11898" y="1043"/>
                    <a:pt x="11907" y="1043"/>
                  </a:cubicBezTo>
                  <a:cubicBezTo>
                    <a:pt x="11918" y="1043"/>
                    <a:pt x="11928" y="1043"/>
                    <a:pt x="11938" y="1034"/>
                  </a:cubicBezTo>
                  <a:cubicBezTo>
                    <a:pt x="11948" y="1013"/>
                    <a:pt x="11948" y="993"/>
                    <a:pt x="11928" y="973"/>
                  </a:cubicBezTo>
                  <a:cubicBezTo>
                    <a:pt x="11857" y="922"/>
                    <a:pt x="11786" y="861"/>
                    <a:pt x="11705" y="811"/>
                  </a:cubicBezTo>
                  <a:cubicBezTo>
                    <a:pt x="11696" y="807"/>
                    <a:pt x="11688" y="804"/>
                    <a:pt x="11680" y="804"/>
                  </a:cubicBezTo>
                  <a:close/>
                  <a:moveTo>
                    <a:pt x="3925" y="1100"/>
                  </a:moveTo>
                  <a:cubicBezTo>
                    <a:pt x="3920" y="1100"/>
                    <a:pt x="3914" y="1102"/>
                    <a:pt x="3909" y="1104"/>
                  </a:cubicBezTo>
                  <a:cubicBezTo>
                    <a:pt x="3818" y="1145"/>
                    <a:pt x="3737" y="1185"/>
                    <a:pt x="3656" y="1216"/>
                  </a:cubicBezTo>
                  <a:cubicBezTo>
                    <a:pt x="3636" y="1226"/>
                    <a:pt x="3625" y="1256"/>
                    <a:pt x="3636" y="1277"/>
                  </a:cubicBezTo>
                  <a:cubicBezTo>
                    <a:pt x="3636" y="1286"/>
                    <a:pt x="3656" y="1297"/>
                    <a:pt x="3666" y="1297"/>
                  </a:cubicBezTo>
                  <a:lnTo>
                    <a:pt x="3686" y="1297"/>
                  </a:lnTo>
                  <a:cubicBezTo>
                    <a:pt x="3767" y="1256"/>
                    <a:pt x="3848" y="1216"/>
                    <a:pt x="3940" y="1185"/>
                  </a:cubicBezTo>
                  <a:cubicBezTo>
                    <a:pt x="3960" y="1175"/>
                    <a:pt x="3970" y="1145"/>
                    <a:pt x="3960" y="1124"/>
                  </a:cubicBezTo>
                  <a:cubicBezTo>
                    <a:pt x="3952" y="1110"/>
                    <a:pt x="3939" y="1100"/>
                    <a:pt x="3925" y="1100"/>
                  </a:cubicBezTo>
                  <a:close/>
                  <a:moveTo>
                    <a:pt x="3175" y="1452"/>
                  </a:moveTo>
                  <a:cubicBezTo>
                    <a:pt x="3167" y="1452"/>
                    <a:pt x="3158" y="1455"/>
                    <a:pt x="3150" y="1459"/>
                  </a:cubicBezTo>
                  <a:cubicBezTo>
                    <a:pt x="3058" y="1499"/>
                    <a:pt x="2977" y="1540"/>
                    <a:pt x="2896" y="1580"/>
                  </a:cubicBezTo>
                  <a:cubicBezTo>
                    <a:pt x="2876" y="1590"/>
                    <a:pt x="2866" y="1610"/>
                    <a:pt x="2876" y="1631"/>
                  </a:cubicBezTo>
                  <a:cubicBezTo>
                    <a:pt x="2887" y="1641"/>
                    <a:pt x="2896" y="1651"/>
                    <a:pt x="2917" y="1651"/>
                  </a:cubicBezTo>
                  <a:lnTo>
                    <a:pt x="2927" y="1651"/>
                  </a:lnTo>
                  <a:cubicBezTo>
                    <a:pt x="3008" y="1610"/>
                    <a:pt x="3099" y="1570"/>
                    <a:pt x="3180" y="1529"/>
                  </a:cubicBezTo>
                  <a:cubicBezTo>
                    <a:pt x="3200" y="1520"/>
                    <a:pt x="3211" y="1489"/>
                    <a:pt x="3200" y="1469"/>
                  </a:cubicBezTo>
                  <a:cubicBezTo>
                    <a:pt x="3194" y="1457"/>
                    <a:pt x="3185" y="1452"/>
                    <a:pt x="3175" y="1452"/>
                  </a:cubicBezTo>
                  <a:close/>
                  <a:moveTo>
                    <a:pt x="12307" y="1351"/>
                  </a:moveTo>
                  <a:cubicBezTo>
                    <a:pt x="12299" y="1351"/>
                    <a:pt x="12291" y="1353"/>
                    <a:pt x="12282" y="1358"/>
                  </a:cubicBezTo>
                  <a:cubicBezTo>
                    <a:pt x="12262" y="1378"/>
                    <a:pt x="12262" y="1398"/>
                    <a:pt x="12282" y="1418"/>
                  </a:cubicBezTo>
                  <a:cubicBezTo>
                    <a:pt x="12343" y="1489"/>
                    <a:pt x="12393" y="1560"/>
                    <a:pt x="12454" y="1631"/>
                  </a:cubicBezTo>
                  <a:cubicBezTo>
                    <a:pt x="12454" y="1641"/>
                    <a:pt x="12465" y="1651"/>
                    <a:pt x="12485" y="1651"/>
                  </a:cubicBezTo>
                  <a:cubicBezTo>
                    <a:pt x="12495" y="1651"/>
                    <a:pt x="12495" y="1641"/>
                    <a:pt x="12505" y="1641"/>
                  </a:cubicBezTo>
                  <a:cubicBezTo>
                    <a:pt x="12525" y="1631"/>
                    <a:pt x="12525" y="1601"/>
                    <a:pt x="12515" y="1580"/>
                  </a:cubicBezTo>
                  <a:cubicBezTo>
                    <a:pt x="12454" y="1509"/>
                    <a:pt x="12404" y="1439"/>
                    <a:pt x="12333" y="1367"/>
                  </a:cubicBezTo>
                  <a:cubicBezTo>
                    <a:pt x="12327" y="1356"/>
                    <a:pt x="12318" y="1351"/>
                    <a:pt x="12307" y="1351"/>
                  </a:cubicBezTo>
                  <a:close/>
                  <a:moveTo>
                    <a:pt x="2417" y="1829"/>
                  </a:moveTo>
                  <a:cubicBezTo>
                    <a:pt x="2411" y="1829"/>
                    <a:pt x="2406" y="1831"/>
                    <a:pt x="2401" y="1833"/>
                  </a:cubicBezTo>
                  <a:cubicBezTo>
                    <a:pt x="2320" y="1874"/>
                    <a:pt x="2228" y="1925"/>
                    <a:pt x="2158" y="1965"/>
                  </a:cubicBezTo>
                  <a:cubicBezTo>
                    <a:pt x="2137" y="1975"/>
                    <a:pt x="2127" y="1995"/>
                    <a:pt x="2137" y="2015"/>
                  </a:cubicBezTo>
                  <a:cubicBezTo>
                    <a:pt x="2147" y="2036"/>
                    <a:pt x="2158" y="2036"/>
                    <a:pt x="2167" y="2036"/>
                  </a:cubicBezTo>
                  <a:lnTo>
                    <a:pt x="2188" y="2036"/>
                  </a:lnTo>
                  <a:cubicBezTo>
                    <a:pt x="2269" y="1995"/>
                    <a:pt x="2350" y="1945"/>
                    <a:pt x="2441" y="1904"/>
                  </a:cubicBezTo>
                  <a:cubicBezTo>
                    <a:pt x="2451" y="1894"/>
                    <a:pt x="2461" y="1864"/>
                    <a:pt x="2451" y="1853"/>
                  </a:cubicBezTo>
                  <a:cubicBezTo>
                    <a:pt x="2444" y="1839"/>
                    <a:pt x="2431" y="1829"/>
                    <a:pt x="2417" y="1829"/>
                  </a:cubicBezTo>
                  <a:close/>
                  <a:moveTo>
                    <a:pt x="12766" y="2042"/>
                  </a:moveTo>
                  <a:cubicBezTo>
                    <a:pt x="12760" y="2042"/>
                    <a:pt x="12754" y="2043"/>
                    <a:pt x="12748" y="2046"/>
                  </a:cubicBezTo>
                  <a:cubicBezTo>
                    <a:pt x="12728" y="2056"/>
                    <a:pt x="12728" y="2076"/>
                    <a:pt x="12738" y="2096"/>
                  </a:cubicBezTo>
                  <a:cubicBezTo>
                    <a:pt x="12778" y="2177"/>
                    <a:pt x="12809" y="2269"/>
                    <a:pt x="12849" y="2350"/>
                  </a:cubicBezTo>
                  <a:cubicBezTo>
                    <a:pt x="12849" y="2370"/>
                    <a:pt x="12870" y="2380"/>
                    <a:pt x="12879" y="2380"/>
                  </a:cubicBezTo>
                  <a:cubicBezTo>
                    <a:pt x="12890" y="2380"/>
                    <a:pt x="12890" y="2380"/>
                    <a:pt x="12900" y="2370"/>
                  </a:cubicBezTo>
                  <a:cubicBezTo>
                    <a:pt x="12920" y="2370"/>
                    <a:pt x="12930" y="2339"/>
                    <a:pt x="12920" y="2319"/>
                  </a:cubicBezTo>
                  <a:cubicBezTo>
                    <a:pt x="12890" y="2238"/>
                    <a:pt x="12849" y="2147"/>
                    <a:pt x="12809" y="2066"/>
                  </a:cubicBezTo>
                  <a:cubicBezTo>
                    <a:pt x="12801" y="2052"/>
                    <a:pt x="12783" y="2042"/>
                    <a:pt x="12766" y="2042"/>
                  </a:cubicBezTo>
                  <a:close/>
                  <a:moveTo>
                    <a:pt x="1683" y="2234"/>
                  </a:moveTo>
                  <a:cubicBezTo>
                    <a:pt x="1678" y="2234"/>
                    <a:pt x="1674" y="2236"/>
                    <a:pt x="1672" y="2238"/>
                  </a:cubicBezTo>
                  <a:cubicBezTo>
                    <a:pt x="1580" y="2289"/>
                    <a:pt x="1499" y="2339"/>
                    <a:pt x="1429" y="2380"/>
                  </a:cubicBezTo>
                  <a:cubicBezTo>
                    <a:pt x="1408" y="2390"/>
                    <a:pt x="1398" y="2420"/>
                    <a:pt x="1408" y="2441"/>
                  </a:cubicBezTo>
                  <a:cubicBezTo>
                    <a:pt x="1418" y="2451"/>
                    <a:pt x="1429" y="2451"/>
                    <a:pt x="1449" y="2451"/>
                  </a:cubicBezTo>
                  <a:lnTo>
                    <a:pt x="1469" y="2451"/>
                  </a:lnTo>
                  <a:cubicBezTo>
                    <a:pt x="1540" y="2400"/>
                    <a:pt x="1621" y="2360"/>
                    <a:pt x="1712" y="2309"/>
                  </a:cubicBezTo>
                  <a:cubicBezTo>
                    <a:pt x="1722" y="2299"/>
                    <a:pt x="1732" y="2269"/>
                    <a:pt x="1722" y="2258"/>
                  </a:cubicBezTo>
                  <a:cubicBezTo>
                    <a:pt x="1715" y="2244"/>
                    <a:pt x="1696" y="2234"/>
                    <a:pt x="1683" y="2234"/>
                  </a:cubicBezTo>
                  <a:close/>
                  <a:moveTo>
                    <a:pt x="977" y="2667"/>
                  </a:moveTo>
                  <a:cubicBezTo>
                    <a:pt x="969" y="2667"/>
                    <a:pt x="961" y="2670"/>
                    <a:pt x="952" y="2674"/>
                  </a:cubicBezTo>
                  <a:cubicBezTo>
                    <a:pt x="871" y="2724"/>
                    <a:pt x="790" y="2775"/>
                    <a:pt x="720" y="2825"/>
                  </a:cubicBezTo>
                  <a:cubicBezTo>
                    <a:pt x="700" y="2836"/>
                    <a:pt x="689" y="2866"/>
                    <a:pt x="700" y="2876"/>
                  </a:cubicBezTo>
                  <a:cubicBezTo>
                    <a:pt x="709" y="2897"/>
                    <a:pt x="720" y="2897"/>
                    <a:pt x="740" y="2897"/>
                  </a:cubicBezTo>
                  <a:lnTo>
                    <a:pt x="760" y="2897"/>
                  </a:lnTo>
                  <a:cubicBezTo>
                    <a:pt x="831" y="2846"/>
                    <a:pt x="912" y="2795"/>
                    <a:pt x="993" y="2744"/>
                  </a:cubicBezTo>
                  <a:cubicBezTo>
                    <a:pt x="1013" y="2735"/>
                    <a:pt x="1013" y="2704"/>
                    <a:pt x="1003" y="2684"/>
                  </a:cubicBezTo>
                  <a:cubicBezTo>
                    <a:pt x="997" y="2672"/>
                    <a:pt x="988" y="2667"/>
                    <a:pt x="977" y="2667"/>
                  </a:cubicBezTo>
                  <a:close/>
                  <a:moveTo>
                    <a:pt x="13041" y="2825"/>
                  </a:moveTo>
                  <a:cubicBezTo>
                    <a:pt x="13021" y="2836"/>
                    <a:pt x="13011" y="2856"/>
                    <a:pt x="13011" y="2876"/>
                  </a:cubicBezTo>
                  <a:lnTo>
                    <a:pt x="13072" y="3149"/>
                  </a:lnTo>
                  <a:cubicBezTo>
                    <a:pt x="13072" y="3170"/>
                    <a:pt x="13092" y="3180"/>
                    <a:pt x="13102" y="3180"/>
                  </a:cubicBezTo>
                  <a:lnTo>
                    <a:pt x="13113" y="3180"/>
                  </a:lnTo>
                  <a:cubicBezTo>
                    <a:pt x="13133" y="3170"/>
                    <a:pt x="13153" y="3149"/>
                    <a:pt x="13143" y="3129"/>
                  </a:cubicBezTo>
                  <a:cubicBezTo>
                    <a:pt x="13133" y="3038"/>
                    <a:pt x="13113" y="2947"/>
                    <a:pt x="13092" y="2856"/>
                  </a:cubicBezTo>
                  <a:cubicBezTo>
                    <a:pt x="13082" y="2836"/>
                    <a:pt x="13062" y="2825"/>
                    <a:pt x="13041" y="2825"/>
                  </a:cubicBezTo>
                  <a:close/>
                  <a:moveTo>
                    <a:pt x="279" y="3133"/>
                  </a:moveTo>
                  <a:cubicBezTo>
                    <a:pt x="271" y="3133"/>
                    <a:pt x="263" y="3135"/>
                    <a:pt x="254" y="3140"/>
                  </a:cubicBezTo>
                  <a:cubicBezTo>
                    <a:pt x="102" y="3241"/>
                    <a:pt x="21" y="3302"/>
                    <a:pt x="21" y="3302"/>
                  </a:cubicBezTo>
                  <a:cubicBezTo>
                    <a:pt x="1" y="3311"/>
                    <a:pt x="1" y="3342"/>
                    <a:pt x="11" y="3352"/>
                  </a:cubicBezTo>
                  <a:cubicBezTo>
                    <a:pt x="21" y="3362"/>
                    <a:pt x="31" y="3372"/>
                    <a:pt x="52" y="3372"/>
                  </a:cubicBezTo>
                  <a:cubicBezTo>
                    <a:pt x="52" y="3372"/>
                    <a:pt x="61" y="3372"/>
                    <a:pt x="72" y="3362"/>
                  </a:cubicBezTo>
                  <a:cubicBezTo>
                    <a:pt x="72" y="3362"/>
                    <a:pt x="153" y="3302"/>
                    <a:pt x="295" y="3200"/>
                  </a:cubicBezTo>
                  <a:cubicBezTo>
                    <a:pt x="315" y="3190"/>
                    <a:pt x="315" y="3170"/>
                    <a:pt x="304" y="3149"/>
                  </a:cubicBezTo>
                  <a:cubicBezTo>
                    <a:pt x="299" y="3138"/>
                    <a:pt x="289" y="3133"/>
                    <a:pt x="279" y="3133"/>
                  </a:cubicBezTo>
                  <a:close/>
                  <a:moveTo>
                    <a:pt x="13163" y="3656"/>
                  </a:moveTo>
                  <a:cubicBezTo>
                    <a:pt x="13143" y="3656"/>
                    <a:pt x="13122" y="3676"/>
                    <a:pt x="13133" y="3696"/>
                  </a:cubicBezTo>
                  <a:lnTo>
                    <a:pt x="13133" y="3970"/>
                  </a:lnTo>
                  <a:cubicBezTo>
                    <a:pt x="13133" y="3990"/>
                    <a:pt x="13153" y="4010"/>
                    <a:pt x="13173" y="4010"/>
                  </a:cubicBezTo>
                  <a:cubicBezTo>
                    <a:pt x="13194" y="4010"/>
                    <a:pt x="13214" y="3990"/>
                    <a:pt x="13214" y="3970"/>
                  </a:cubicBezTo>
                  <a:cubicBezTo>
                    <a:pt x="13214" y="3878"/>
                    <a:pt x="13214" y="3777"/>
                    <a:pt x="13203" y="3686"/>
                  </a:cubicBezTo>
                  <a:cubicBezTo>
                    <a:pt x="13203" y="3666"/>
                    <a:pt x="13183" y="3656"/>
                    <a:pt x="13163" y="3656"/>
                  </a:cubicBezTo>
                  <a:close/>
                  <a:moveTo>
                    <a:pt x="13153" y="4486"/>
                  </a:moveTo>
                  <a:cubicBezTo>
                    <a:pt x="13133" y="4486"/>
                    <a:pt x="13113" y="4496"/>
                    <a:pt x="13113" y="4526"/>
                  </a:cubicBezTo>
                  <a:lnTo>
                    <a:pt x="13082" y="4800"/>
                  </a:lnTo>
                  <a:cubicBezTo>
                    <a:pt x="13082" y="4820"/>
                    <a:pt x="13092" y="4841"/>
                    <a:pt x="13113" y="4841"/>
                  </a:cubicBezTo>
                  <a:lnTo>
                    <a:pt x="13122" y="4841"/>
                  </a:lnTo>
                  <a:cubicBezTo>
                    <a:pt x="13143" y="4841"/>
                    <a:pt x="13153" y="4830"/>
                    <a:pt x="13163" y="4810"/>
                  </a:cubicBezTo>
                  <a:cubicBezTo>
                    <a:pt x="13173" y="4719"/>
                    <a:pt x="13183" y="4618"/>
                    <a:pt x="13194" y="4526"/>
                  </a:cubicBezTo>
                  <a:cubicBezTo>
                    <a:pt x="13194" y="4506"/>
                    <a:pt x="13173" y="4486"/>
                    <a:pt x="13153" y="4486"/>
                  </a:cubicBezTo>
                  <a:close/>
                  <a:moveTo>
                    <a:pt x="13017" y="5313"/>
                  </a:moveTo>
                  <a:cubicBezTo>
                    <a:pt x="13003" y="5313"/>
                    <a:pt x="12991" y="5324"/>
                    <a:pt x="12991" y="5347"/>
                  </a:cubicBezTo>
                  <a:cubicBezTo>
                    <a:pt x="12971" y="5428"/>
                    <a:pt x="12951" y="5519"/>
                    <a:pt x="12920" y="5610"/>
                  </a:cubicBezTo>
                  <a:cubicBezTo>
                    <a:pt x="12920" y="5630"/>
                    <a:pt x="12930" y="5651"/>
                    <a:pt x="12951" y="5660"/>
                  </a:cubicBezTo>
                  <a:lnTo>
                    <a:pt x="12960" y="5660"/>
                  </a:lnTo>
                  <a:cubicBezTo>
                    <a:pt x="12981" y="5660"/>
                    <a:pt x="13001" y="5651"/>
                    <a:pt x="13001" y="5630"/>
                  </a:cubicBezTo>
                  <a:lnTo>
                    <a:pt x="13062" y="5357"/>
                  </a:lnTo>
                  <a:cubicBezTo>
                    <a:pt x="13072" y="5336"/>
                    <a:pt x="13052" y="5316"/>
                    <a:pt x="13032" y="5316"/>
                  </a:cubicBezTo>
                  <a:cubicBezTo>
                    <a:pt x="13027" y="5314"/>
                    <a:pt x="13022" y="5313"/>
                    <a:pt x="13017" y="531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2" name="Google Shape;1782;p26"/>
            <p:cNvSpPr/>
            <p:nvPr/>
          </p:nvSpPr>
          <p:spPr>
            <a:xfrm>
              <a:off x="1331300" y="2051325"/>
              <a:ext cx="49875" cy="167000"/>
            </a:xfrm>
            <a:custGeom>
              <a:avLst/>
              <a:gdLst/>
              <a:ahLst/>
              <a:cxnLst/>
              <a:rect l="l" t="t" r="r" b="b"/>
              <a:pathLst>
                <a:path w="1995" h="6680" extrusionOk="0">
                  <a:moveTo>
                    <a:pt x="196" y="1"/>
                  </a:moveTo>
                  <a:cubicBezTo>
                    <a:pt x="183" y="1"/>
                    <a:pt x="175" y="2"/>
                    <a:pt x="172" y="5"/>
                  </a:cubicBezTo>
                  <a:cubicBezTo>
                    <a:pt x="111" y="66"/>
                    <a:pt x="1" y="6495"/>
                    <a:pt x="183" y="6667"/>
                  </a:cubicBezTo>
                  <a:cubicBezTo>
                    <a:pt x="191" y="6675"/>
                    <a:pt x="210" y="6679"/>
                    <a:pt x="238" y="6679"/>
                  </a:cubicBezTo>
                  <a:cubicBezTo>
                    <a:pt x="541" y="6679"/>
                    <a:pt x="1893" y="6205"/>
                    <a:pt x="1893" y="6019"/>
                  </a:cubicBezTo>
                  <a:cubicBezTo>
                    <a:pt x="1884" y="5817"/>
                    <a:pt x="1033" y="5341"/>
                    <a:pt x="1033" y="5199"/>
                  </a:cubicBezTo>
                  <a:cubicBezTo>
                    <a:pt x="1033" y="5058"/>
                    <a:pt x="1995" y="4410"/>
                    <a:pt x="1995" y="4248"/>
                  </a:cubicBezTo>
                  <a:cubicBezTo>
                    <a:pt x="1995" y="4095"/>
                    <a:pt x="1063" y="3326"/>
                    <a:pt x="1063" y="3235"/>
                  </a:cubicBezTo>
                  <a:cubicBezTo>
                    <a:pt x="1063" y="3134"/>
                    <a:pt x="1914" y="2374"/>
                    <a:pt x="1914" y="2212"/>
                  </a:cubicBezTo>
                  <a:cubicBezTo>
                    <a:pt x="1914" y="2061"/>
                    <a:pt x="1083" y="1554"/>
                    <a:pt x="1054" y="1453"/>
                  </a:cubicBezTo>
                  <a:cubicBezTo>
                    <a:pt x="1023" y="1362"/>
                    <a:pt x="1873" y="724"/>
                    <a:pt x="1863" y="542"/>
                  </a:cubicBezTo>
                  <a:cubicBezTo>
                    <a:pt x="1863" y="370"/>
                    <a:pt x="407" y="1"/>
                    <a:pt x="1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3" name="Google Shape;1783;p26"/>
            <p:cNvSpPr/>
            <p:nvPr/>
          </p:nvSpPr>
          <p:spPr>
            <a:xfrm>
              <a:off x="1334075" y="2051325"/>
              <a:ext cx="44075" cy="36350"/>
            </a:xfrm>
            <a:custGeom>
              <a:avLst/>
              <a:gdLst/>
              <a:ahLst/>
              <a:cxnLst/>
              <a:rect l="l" t="t" r="r" b="b"/>
              <a:pathLst>
                <a:path w="1763" h="1454" extrusionOk="0">
                  <a:moveTo>
                    <a:pt x="85" y="1"/>
                  </a:moveTo>
                  <a:cubicBezTo>
                    <a:pt x="72" y="1"/>
                    <a:pt x="64" y="2"/>
                    <a:pt x="61" y="5"/>
                  </a:cubicBezTo>
                  <a:cubicBezTo>
                    <a:pt x="41" y="25"/>
                    <a:pt x="21" y="623"/>
                    <a:pt x="0" y="1453"/>
                  </a:cubicBezTo>
                  <a:lnTo>
                    <a:pt x="943" y="1453"/>
                  </a:lnTo>
                  <a:cubicBezTo>
                    <a:pt x="932" y="1341"/>
                    <a:pt x="1762" y="724"/>
                    <a:pt x="1752" y="542"/>
                  </a:cubicBezTo>
                  <a:cubicBezTo>
                    <a:pt x="1752" y="370"/>
                    <a:pt x="296" y="1"/>
                    <a:pt x="8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4" name="Google Shape;1784;p26"/>
            <p:cNvSpPr/>
            <p:nvPr/>
          </p:nvSpPr>
          <p:spPr>
            <a:xfrm>
              <a:off x="1333325" y="2107375"/>
              <a:ext cx="45825" cy="26100"/>
            </a:xfrm>
            <a:custGeom>
              <a:avLst/>
              <a:gdLst/>
              <a:ahLst/>
              <a:cxnLst/>
              <a:rect l="l" t="t" r="r" b="b"/>
              <a:pathLst>
                <a:path w="1833" h="1044" extrusionOk="0">
                  <a:moveTo>
                    <a:pt x="1833" y="1"/>
                  </a:moveTo>
                  <a:cubicBezTo>
                    <a:pt x="1225" y="11"/>
                    <a:pt x="618" y="11"/>
                    <a:pt x="21" y="11"/>
                  </a:cubicBezTo>
                  <a:cubicBezTo>
                    <a:pt x="10" y="386"/>
                    <a:pt x="10" y="659"/>
                    <a:pt x="1" y="1043"/>
                  </a:cubicBezTo>
                  <a:cubicBezTo>
                    <a:pt x="365" y="1043"/>
                    <a:pt x="982" y="1013"/>
                    <a:pt x="982" y="993"/>
                  </a:cubicBezTo>
                  <a:cubicBezTo>
                    <a:pt x="982" y="902"/>
                    <a:pt x="1752" y="203"/>
                    <a:pt x="18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5" name="Google Shape;1785;p26"/>
            <p:cNvSpPr/>
            <p:nvPr/>
          </p:nvSpPr>
          <p:spPr>
            <a:xfrm>
              <a:off x="1333325" y="2158000"/>
              <a:ext cx="47850" cy="25850"/>
            </a:xfrm>
            <a:custGeom>
              <a:avLst/>
              <a:gdLst/>
              <a:ahLst/>
              <a:cxnLst/>
              <a:rect l="l" t="t" r="r" b="b"/>
              <a:pathLst>
                <a:path w="1914" h="1034" extrusionOk="0">
                  <a:moveTo>
                    <a:pt x="1914" y="1"/>
                  </a:moveTo>
                  <a:lnTo>
                    <a:pt x="1" y="92"/>
                  </a:lnTo>
                  <a:cubicBezTo>
                    <a:pt x="1" y="426"/>
                    <a:pt x="1" y="740"/>
                    <a:pt x="10" y="1034"/>
                  </a:cubicBezTo>
                  <a:cubicBezTo>
                    <a:pt x="345" y="973"/>
                    <a:pt x="952" y="962"/>
                    <a:pt x="952" y="932"/>
                  </a:cubicBezTo>
                  <a:cubicBezTo>
                    <a:pt x="952" y="791"/>
                    <a:pt x="1853" y="183"/>
                    <a:pt x="19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6" name="Google Shape;1786;p26"/>
            <p:cNvSpPr/>
            <p:nvPr/>
          </p:nvSpPr>
          <p:spPr>
            <a:xfrm>
              <a:off x="1411800" y="1988275"/>
              <a:ext cx="192400" cy="113575"/>
            </a:xfrm>
            <a:custGeom>
              <a:avLst/>
              <a:gdLst/>
              <a:ahLst/>
              <a:cxnLst/>
              <a:rect l="l" t="t" r="r" b="b"/>
              <a:pathLst>
                <a:path w="7696" h="4543" extrusionOk="0">
                  <a:moveTo>
                    <a:pt x="5333" y="1"/>
                  </a:moveTo>
                  <a:cubicBezTo>
                    <a:pt x="3717" y="1"/>
                    <a:pt x="933" y="1016"/>
                    <a:pt x="496" y="1899"/>
                  </a:cubicBezTo>
                  <a:cubicBezTo>
                    <a:pt x="0" y="2902"/>
                    <a:pt x="557" y="4542"/>
                    <a:pt x="557" y="4542"/>
                  </a:cubicBezTo>
                  <a:lnTo>
                    <a:pt x="7695" y="2112"/>
                  </a:lnTo>
                  <a:cubicBezTo>
                    <a:pt x="7695" y="2112"/>
                    <a:pt x="7391" y="725"/>
                    <a:pt x="6146" y="137"/>
                  </a:cubicBezTo>
                  <a:cubicBezTo>
                    <a:pt x="5943" y="43"/>
                    <a:pt x="5662" y="1"/>
                    <a:pt x="533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7" name="Google Shape;1787;p26"/>
            <p:cNvSpPr/>
            <p:nvPr/>
          </p:nvSpPr>
          <p:spPr>
            <a:xfrm>
              <a:off x="1411800" y="1997025"/>
              <a:ext cx="106575" cy="104825"/>
            </a:xfrm>
            <a:custGeom>
              <a:avLst/>
              <a:gdLst/>
              <a:ahLst/>
              <a:cxnLst/>
              <a:rect l="l" t="t" r="r" b="b"/>
              <a:pathLst>
                <a:path w="4263" h="4193" extrusionOk="0">
                  <a:moveTo>
                    <a:pt x="3250" y="0"/>
                  </a:moveTo>
                  <a:cubicBezTo>
                    <a:pt x="1985" y="375"/>
                    <a:pt x="770" y="993"/>
                    <a:pt x="496" y="1549"/>
                  </a:cubicBezTo>
                  <a:cubicBezTo>
                    <a:pt x="0" y="2552"/>
                    <a:pt x="557" y="4192"/>
                    <a:pt x="557" y="4192"/>
                  </a:cubicBezTo>
                  <a:lnTo>
                    <a:pt x="4262" y="2926"/>
                  </a:lnTo>
                  <a:cubicBezTo>
                    <a:pt x="3878" y="1974"/>
                    <a:pt x="3554" y="993"/>
                    <a:pt x="325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8" name="Google Shape;1788;p26"/>
            <p:cNvSpPr/>
            <p:nvPr/>
          </p:nvSpPr>
          <p:spPr>
            <a:xfrm>
              <a:off x="1431275" y="2046875"/>
              <a:ext cx="246825" cy="275700"/>
            </a:xfrm>
            <a:custGeom>
              <a:avLst/>
              <a:gdLst/>
              <a:ahLst/>
              <a:cxnLst/>
              <a:rect l="l" t="t" r="r" b="b"/>
              <a:pathLst>
                <a:path w="9873" h="11028" extrusionOk="0">
                  <a:moveTo>
                    <a:pt x="6896" y="1"/>
                  </a:moveTo>
                  <a:lnTo>
                    <a:pt x="3483" y="1044"/>
                  </a:lnTo>
                  <a:lnTo>
                    <a:pt x="0" y="2563"/>
                  </a:lnTo>
                  <a:cubicBezTo>
                    <a:pt x="41" y="3484"/>
                    <a:pt x="3078" y="11027"/>
                    <a:pt x="3240" y="11027"/>
                  </a:cubicBezTo>
                  <a:cubicBezTo>
                    <a:pt x="3241" y="11027"/>
                    <a:pt x="3241" y="11027"/>
                    <a:pt x="3242" y="11027"/>
                  </a:cubicBezTo>
                  <a:cubicBezTo>
                    <a:pt x="3433" y="11027"/>
                    <a:pt x="9862" y="9002"/>
                    <a:pt x="9862" y="8860"/>
                  </a:cubicBezTo>
                  <a:cubicBezTo>
                    <a:pt x="9873" y="8708"/>
                    <a:pt x="6896" y="1"/>
                    <a:pt x="689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89" name="Google Shape;1789;p26"/>
            <p:cNvSpPr/>
            <p:nvPr/>
          </p:nvSpPr>
          <p:spPr>
            <a:xfrm>
              <a:off x="1431275" y="2099525"/>
              <a:ext cx="110150" cy="223050"/>
            </a:xfrm>
            <a:custGeom>
              <a:avLst/>
              <a:gdLst/>
              <a:ahLst/>
              <a:cxnLst/>
              <a:rect l="l" t="t" r="r" b="b"/>
              <a:pathLst>
                <a:path w="4406" h="8922" extrusionOk="0">
                  <a:moveTo>
                    <a:pt x="1053" y="1"/>
                  </a:moveTo>
                  <a:lnTo>
                    <a:pt x="0" y="457"/>
                  </a:lnTo>
                  <a:cubicBezTo>
                    <a:pt x="41" y="1378"/>
                    <a:pt x="3078" y="8921"/>
                    <a:pt x="3240" y="8921"/>
                  </a:cubicBezTo>
                  <a:cubicBezTo>
                    <a:pt x="3242" y="8921"/>
                    <a:pt x="3243" y="8921"/>
                    <a:pt x="3246" y="8921"/>
                  </a:cubicBezTo>
                  <a:cubicBezTo>
                    <a:pt x="3311" y="8921"/>
                    <a:pt x="3768" y="8782"/>
                    <a:pt x="4405" y="8586"/>
                  </a:cubicBezTo>
                  <a:cubicBezTo>
                    <a:pt x="4293" y="8334"/>
                    <a:pt x="4172" y="8080"/>
                    <a:pt x="4050" y="7828"/>
                  </a:cubicBezTo>
                  <a:cubicBezTo>
                    <a:pt x="3382" y="6370"/>
                    <a:pt x="2795" y="4871"/>
                    <a:pt x="2218" y="3373"/>
                  </a:cubicBezTo>
                  <a:cubicBezTo>
                    <a:pt x="1793" y="2259"/>
                    <a:pt x="1388" y="1145"/>
                    <a:pt x="10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0" name="Google Shape;1790;p26"/>
            <p:cNvSpPr/>
            <p:nvPr/>
          </p:nvSpPr>
          <p:spPr>
            <a:xfrm>
              <a:off x="1492525" y="2064600"/>
              <a:ext cx="130650" cy="240475"/>
            </a:xfrm>
            <a:custGeom>
              <a:avLst/>
              <a:gdLst/>
              <a:ahLst/>
              <a:cxnLst/>
              <a:rect l="l" t="t" r="r" b="b"/>
              <a:pathLst>
                <a:path w="5226" h="9619" extrusionOk="0">
                  <a:moveTo>
                    <a:pt x="2137" y="0"/>
                  </a:moveTo>
                  <a:lnTo>
                    <a:pt x="1033" y="335"/>
                  </a:lnTo>
                  <a:lnTo>
                    <a:pt x="1" y="790"/>
                  </a:lnTo>
                  <a:cubicBezTo>
                    <a:pt x="234" y="1570"/>
                    <a:pt x="487" y="2340"/>
                    <a:pt x="750" y="3109"/>
                  </a:cubicBezTo>
                  <a:cubicBezTo>
                    <a:pt x="1287" y="4689"/>
                    <a:pt x="1874" y="6248"/>
                    <a:pt x="2461" y="7807"/>
                  </a:cubicBezTo>
                  <a:cubicBezTo>
                    <a:pt x="2694" y="8415"/>
                    <a:pt x="2927" y="9011"/>
                    <a:pt x="3150" y="9619"/>
                  </a:cubicBezTo>
                  <a:cubicBezTo>
                    <a:pt x="3818" y="9407"/>
                    <a:pt x="4557" y="9164"/>
                    <a:pt x="5225" y="8951"/>
                  </a:cubicBezTo>
                  <a:cubicBezTo>
                    <a:pt x="4618" y="7402"/>
                    <a:pt x="4021" y="5863"/>
                    <a:pt x="3494" y="4293"/>
                  </a:cubicBezTo>
                  <a:cubicBezTo>
                    <a:pt x="3008" y="2876"/>
                    <a:pt x="2552" y="1438"/>
                    <a:pt x="213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1" name="Google Shape;1791;p26"/>
            <p:cNvSpPr/>
            <p:nvPr/>
          </p:nvSpPr>
          <p:spPr>
            <a:xfrm>
              <a:off x="1573525" y="2046875"/>
              <a:ext cx="104575" cy="233400"/>
            </a:xfrm>
            <a:custGeom>
              <a:avLst/>
              <a:gdLst/>
              <a:ahLst/>
              <a:cxnLst/>
              <a:rect l="l" t="t" r="r" b="b"/>
              <a:pathLst>
                <a:path w="4183" h="9336" extrusionOk="0">
                  <a:moveTo>
                    <a:pt x="1206" y="1"/>
                  </a:moveTo>
                  <a:lnTo>
                    <a:pt x="1" y="365"/>
                  </a:lnTo>
                  <a:cubicBezTo>
                    <a:pt x="122" y="396"/>
                    <a:pt x="234" y="487"/>
                    <a:pt x="274" y="639"/>
                  </a:cubicBezTo>
                  <a:cubicBezTo>
                    <a:pt x="497" y="1540"/>
                    <a:pt x="730" y="2431"/>
                    <a:pt x="983" y="3322"/>
                  </a:cubicBezTo>
                  <a:cubicBezTo>
                    <a:pt x="1560" y="5347"/>
                    <a:pt x="2259" y="7342"/>
                    <a:pt x="2927" y="9336"/>
                  </a:cubicBezTo>
                  <a:cubicBezTo>
                    <a:pt x="3666" y="9083"/>
                    <a:pt x="4172" y="8901"/>
                    <a:pt x="4172" y="8860"/>
                  </a:cubicBezTo>
                  <a:cubicBezTo>
                    <a:pt x="4183" y="8708"/>
                    <a:pt x="1206" y="1"/>
                    <a:pt x="120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2" name="Google Shape;1792;p26"/>
            <p:cNvSpPr/>
            <p:nvPr/>
          </p:nvSpPr>
          <p:spPr>
            <a:xfrm>
              <a:off x="1512275" y="2241425"/>
              <a:ext cx="167600" cy="111350"/>
            </a:xfrm>
            <a:custGeom>
              <a:avLst/>
              <a:gdLst/>
              <a:ahLst/>
              <a:cxnLst/>
              <a:rect l="l" t="t" r="r" b="b"/>
              <a:pathLst>
                <a:path w="6704" h="4454" extrusionOk="0">
                  <a:moveTo>
                    <a:pt x="5136" y="1"/>
                  </a:moveTo>
                  <a:cubicBezTo>
                    <a:pt x="5127" y="1"/>
                    <a:pt x="5120" y="2"/>
                    <a:pt x="5114" y="5"/>
                  </a:cubicBezTo>
                  <a:cubicBezTo>
                    <a:pt x="4962" y="75"/>
                    <a:pt x="4689" y="1311"/>
                    <a:pt x="4557" y="1362"/>
                  </a:cubicBezTo>
                  <a:cubicBezTo>
                    <a:pt x="4552" y="1364"/>
                    <a:pt x="4546" y="1365"/>
                    <a:pt x="4539" y="1365"/>
                  </a:cubicBezTo>
                  <a:cubicBezTo>
                    <a:pt x="4441" y="1365"/>
                    <a:pt x="4129" y="1176"/>
                    <a:pt x="3807" y="997"/>
                  </a:cubicBezTo>
                  <a:cubicBezTo>
                    <a:pt x="3475" y="803"/>
                    <a:pt x="3142" y="617"/>
                    <a:pt x="3017" y="617"/>
                  </a:cubicBezTo>
                  <a:cubicBezTo>
                    <a:pt x="3005" y="617"/>
                    <a:pt x="2996" y="619"/>
                    <a:pt x="2988" y="622"/>
                  </a:cubicBezTo>
                  <a:cubicBezTo>
                    <a:pt x="2805" y="714"/>
                    <a:pt x="2410" y="2131"/>
                    <a:pt x="2259" y="2181"/>
                  </a:cubicBezTo>
                  <a:cubicBezTo>
                    <a:pt x="2255" y="2182"/>
                    <a:pt x="2251" y="2183"/>
                    <a:pt x="2246" y="2183"/>
                  </a:cubicBezTo>
                  <a:cubicBezTo>
                    <a:pt x="2151" y="2183"/>
                    <a:pt x="1795" y="2000"/>
                    <a:pt x="1438" y="1817"/>
                  </a:cubicBezTo>
                  <a:cubicBezTo>
                    <a:pt x="1081" y="1630"/>
                    <a:pt x="708" y="1442"/>
                    <a:pt x="583" y="1442"/>
                  </a:cubicBezTo>
                  <a:cubicBezTo>
                    <a:pt x="567" y="1442"/>
                    <a:pt x="554" y="1445"/>
                    <a:pt x="547" y="1452"/>
                  </a:cubicBezTo>
                  <a:cubicBezTo>
                    <a:pt x="405" y="1574"/>
                    <a:pt x="0" y="3245"/>
                    <a:pt x="0" y="3245"/>
                  </a:cubicBezTo>
                  <a:cubicBezTo>
                    <a:pt x="0" y="3343"/>
                    <a:pt x="4015" y="4453"/>
                    <a:pt x="4463" y="4453"/>
                  </a:cubicBezTo>
                  <a:cubicBezTo>
                    <a:pt x="4478" y="4453"/>
                    <a:pt x="4489" y="4452"/>
                    <a:pt x="4496" y="4449"/>
                  </a:cubicBezTo>
                  <a:cubicBezTo>
                    <a:pt x="4689" y="4379"/>
                    <a:pt x="6703" y="1159"/>
                    <a:pt x="6622" y="1078"/>
                  </a:cubicBezTo>
                  <a:cubicBezTo>
                    <a:pt x="6544" y="990"/>
                    <a:pt x="5367" y="1"/>
                    <a:pt x="51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3" name="Google Shape;1793;p26"/>
            <p:cNvSpPr/>
            <p:nvPr/>
          </p:nvSpPr>
          <p:spPr>
            <a:xfrm>
              <a:off x="1512275" y="2257750"/>
              <a:ext cx="112175" cy="94950"/>
            </a:xfrm>
            <a:custGeom>
              <a:avLst/>
              <a:gdLst/>
              <a:ahLst/>
              <a:cxnLst/>
              <a:rect l="l" t="t" r="r" b="b"/>
              <a:pathLst>
                <a:path w="4487" h="3798" extrusionOk="0">
                  <a:moveTo>
                    <a:pt x="2947" y="0"/>
                  </a:moveTo>
                  <a:cubicBezTo>
                    <a:pt x="2765" y="232"/>
                    <a:pt x="2400" y="1488"/>
                    <a:pt x="2259" y="1528"/>
                  </a:cubicBezTo>
                  <a:cubicBezTo>
                    <a:pt x="2255" y="1529"/>
                    <a:pt x="2251" y="1530"/>
                    <a:pt x="2246" y="1530"/>
                  </a:cubicBezTo>
                  <a:cubicBezTo>
                    <a:pt x="2151" y="1530"/>
                    <a:pt x="1795" y="1347"/>
                    <a:pt x="1438" y="1164"/>
                  </a:cubicBezTo>
                  <a:cubicBezTo>
                    <a:pt x="1081" y="977"/>
                    <a:pt x="708" y="789"/>
                    <a:pt x="583" y="789"/>
                  </a:cubicBezTo>
                  <a:cubicBezTo>
                    <a:pt x="567" y="789"/>
                    <a:pt x="554" y="792"/>
                    <a:pt x="547" y="799"/>
                  </a:cubicBezTo>
                  <a:cubicBezTo>
                    <a:pt x="405" y="921"/>
                    <a:pt x="0" y="2592"/>
                    <a:pt x="0" y="2592"/>
                  </a:cubicBezTo>
                  <a:cubicBezTo>
                    <a:pt x="0" y="2682"/>
                    <a:pt x="4023" y="3797"/>
                    <a:pt x="4470" y="3797"/>
                  </a:cubicBezTo>
                  <a:cubicBezTo>
                    <a:pt x="4476" y="3797"/>
                    <a:pt x="4481" y="3797"/>
                    <a:pt x="4486" y="3796"/>
                  </a:cubicBezTo>
                  <a:cubicBezTo>
                    <a:pt x="3858" y="2581"/>
                    <a:pt x="3362" y="1306"/>
                    <a:pt x="29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4" name="Google Shape;1794;p26"/>
            <p:cNvSpPr/>
            <p:nvPr/>
          </p:nvSpPr>
          <p:spPr>
            <a:xfrm>
              <a:off x="1587475" y="2324200"/>
              <a:ext cx="59250" cy="29325"/>
            </a:xfrm>
            <a:custGeom>
              <a:avLst/>
              <a:gdLst/>
              <a:ahLst/>
              <a:cxnLst/>
              <a:rect l="l" t="t" r="r" b="b"/>
              <a:pathLst>
                <a:path w="2370" h="1173" extrusionOk="0">
                  <a:moveTo>
                    <a:pt x="2258" y="0"/>
                  </a:moveTo>
                  <a:cubicBezTo>
                    <a:pt x="1976" y="0"/>
                    <a:pt x="648" y="160"/>
                    <a:pt x="20" y="825"/>
                  </a:cubicBezTo>
                  <a:cubicBezTo>
                    <a:pt x="1" y="853"/>
                    <a:pt x="1196" y="1172"/>
                    <a:pt x="1445" y="1172"/>
                  </a:cubicBezTo>
                  <a:cubicBezTo>
                    <a:pt x="1459" y="1172"/>
                    <a:pt x="1470" y="1171"/>
                    <a:pt x="1478" y="1169"/>
                  </a:cubicBezTo>
                  <a:cubicBezTo>
                    <a:pt x="1620" y="1138"/>
                    <a:pt x="2369" y="45"/>
                    <a:pt x="2308" y="4"/>
                  </a:cubicBezTo>
                  <a:cubicBezTo>
                    <a:pt x="2302" y="2"/>
                    <a:pt x="2285" y="0"/>
                    <a:pt x="2258"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5" name="Google Shape;1795;p26"/>
            <p:cNvSpPr/>
            <p:nvPr/>
          </p:nvSpPr>
          <p:spPr>
            <a:xfrm>
              <a:off x="1588200" y="2343025"/>
              <a:ext cx="1825" cy="1800"/>
            </a:xfrm>
            <a:custGeom>
              <a:avLst/>
              <a:gdLst/>
              <a:ahLst/>
              <a:cxnLst/>
              <a:rect l="l" t="t" r="r" b="b"/>
              <a:pathLst>
                <a:path w="73" h="72" extrusionOk="0">
                  <a:moveTo>
                    <a:pt x="1" y="72"/>
                  </a:moveTo>
                  <a:lnTo>
                    <a:pt x="1" y="72"/>
                  </a:lnTo>
                  <a:lnTo>
                    <a:pt x="1" y="72"/>
                  </a:lnTo>
                  <a:close/>
                  <a:moveTo>
                    <a:pt x="1" y="61"/>
                  </a:moveTo>
                  <a:lnTo>
                    <a:pt x="1" y="72"/>
                  </a:lnTo>
                  <a:lnTo>
                    <a:pt x="1" y="61"/>
                  </a:lnTo>
                  <a:close/>
                  <a:moveTo>
                    <a:pt x="11" y="61"/>
                  </a:moveTo>
                  <a:lnTo>
                    <a:pt x="11" y="61"/>
                  </a:lnTo>
                  <a:lnTo>
                    <a:pt x="11" y="61"/>
                  </a:lnTo>
                  <a:close/>
                  <a:moveTo>
                    <a:pt x="11" y="61"/>
                  </a:moveTo>
                  <a:lnTo>
                    <a:pt x="11" y="61"/>
                  </a:lnTo>
                  <a:lnTo>
                    <a:pt x="11" y="61"/>
                  </a:lnTo>
                  <a:close/>
                  <a:moveTo>
                    <a:pt x="11" y="52"/>
                  </a:moveTo>
                  <a:lnTo>
                    <a:pt x="11" y="52"/>
                  </a:lnTo>
                  <a:lnTo>
                    <a:pt x="11" y="52"/>
                  </a:lnTo>
                  <a:close/>
                  <a:moveTo>
                    <a:pt x="21" y="52"/>
                  </a:moveTo>
                  <a:lnTo>
                    <a:pt x="21" y="52"/>
                  </a:lnTo>
                  <a:lnTo>
                    <a:pt x="21" y="52"/>
                  </a:lnTo>
                  <a:close/>
                  <a:moveTo>
                    <a:pt x="21" y="52"/>
                  </a:moveTo>
                  <a:lnTo>
                    <a:pt x="21" y="52"/>
                  </a:lnTo>
                  <a:lnTo>
                    <a:pt x="21" y="52"/>
                  </a:lnTo>
                  <a:close/>
                  <a:moveTo>
                    <a:pt x="32" y="41"/>
                  </a:moveTo>
                  <a:lnTo>
                    <a:pt x="32" y="41"/>
                  </a:lnTo>
                  <a:lnTo>
                    <a:pt x="32" y="41"/>
                  </a:lnTo>
                  <a:close/>
                  <a:moveTo>
                    <a:pt x="32" y="31"/>
                  </a:moveTo>
                  <a:lnTo>
                    <a:pt x="32" y="31"/>
                  </a:lnTo>
                  <a:lnTo>
                    <a:pt x="32" y="31"/>
                  </a:lnTo>
                  <a:close/>
                  <a:moveTo>
                    <a:pt x="41" y="31"/>
                  </a:moveTo>
                  <a:lnTo>
                    <a:pt x="41" y="31"/>
                  </a:lnTo>
                  <a:lnTo>
                    <a:pt x="41" y="31"/>
                  </a:lnTo>
                  <a:close/>
                  <a:moveTo>
                    <a:pt x="41" y="31"/>
                  </a:moveTo>
                  <a:lnTo>
                    <a:pt x="41" y="31"/>
                  </a:lnTo>
                  <a:lnTo>
                    <a:pt x="41" y="31"/>
                  </a:lnTo>
                  <a:close/>
                  <a:moveTo>
                    <a:pt x="41" y="21"/>
                  </a:moveTo>
                  <a:lnTo>
                    <a:pt x="41" y="21"/>
                  </a:lnTo>
                  <a:lnTo>
                    <a:pt x="41" y="21"/>
                  </a:lnTo>
                  <a:close/>
                  <a:moveTo>
                    <a:pt x="52" y="21"/>
                  </a:moveTo>
                  <a:lnTo>
                    <a:pt x="52" y="21"/>
                  </a:lnTo>
                  <a:lnTo>
                    <a:pt x="52" y="21"/>
                  </a:lnTo>
                  <a:close/>
                  <a:moveTo>
                    <a:pt x="52" y="21"/>
                  </a:moveTo>
                  <a:lnTo>
                    <a:pt x="52" y="21"/>
                  </a:lnTo>
                  <a:lnTo>
                    <a:pt x="52" y="21"/>
                  </a:lnTo>
                  <a:close/>
                  <a:moveTo>
                    <a:pt x="72" y="1"/>
                  </a:moveTo>
                  <a:lnTo>
                    <a:pt x="72" y="1"/>
                  </a:lnTo>
                  <a:lnTo>
                    <a:pt x="72" y="1"/>
                  </a:lnTo>
                  <a:close/>
                  <a:moveTo>
                    <a:pt x="72" y="1"/>
                  </a:moveTo>
                  <a:lnTo>
                    <a:pt x="72"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6" name="Google Shape;1796;p26"/>
            <p:cNvSpPr/>
            <p:nvPr/>
          </p:nvSpPr>
          <p:spPr>
            <a:xfrm>
              <a:off x="1587975" y="2344800"/>
              <a:ext cx="250" cy="25"/>
            </a:xfrm>
            <a:custGeom>
              <a:avLst/>
              <a:gdLst/>
              <a:ahLst/>
              <a:cxnLst/>
              <a:rect l="l" t="t" r="r" b="b"/>
              <a:pathLst>
                <a:path w="10" h="1" extrusionOk="0">
                  <a:moveTo>
                    <a:pt x="10" y="1"/>
                  </a:moveTo>
                  <a:lnTo>
                    <a:pt x="0" y="1"/>
                  </a:lnTo>
                  <a:lnTo>
                    <a:pt x="0" y="1"/>
                  </a:lnTo>
                  <a:lnTo>
                    <a:pt x="0" y="1"/>
                  </a:lnTo>
                  <a:lnTo>
                    <a:pt x="0" y="1"/>
                  </a:lnTo>
                  <a:close/>
                </a:path>
              </a:pathLst>
            </a:custGeom>
            <a:solidFill>
              <a:srgbClr val="424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7" name="Google Shape;1797;p26"/>
            <p:cNvSpPr/>
            <p:nvPr/>
          </p:nvSpPr>
          <p:spPr>
            <a:xfrm>
              <a:off x="1623900" y="2353425"/>
              <a:ext cx="550" cy="25"/>
            </a:xfrm>
            <a:custGeom>
              <a:avLst/>
              <a:gdLst/>
              <a:ahLst/>
              <a:cxnLst/>
              <a:rect l="l" t="t" r="r" b="b"/>
              <a:pathLst>
                <a:path w="22" h="1" extrusionOk="0">
                  <a:moveTo>
                    <a:pt x="21" y="0"/>
                  </a:moveTo>
                  <a:lnTo>
                    <a:pt x="21" y="0"/>
                  </a:lnTo>
                  <a:lnTo>
                    <a:pt x="1" y="0"/>
                  </a:lnTo>
                  <a:lnTo>
                    <a:pt x="1" y="0"/>
                  </a:lnTo>
                  <a:lnTo>
                    <a:pt x="21" y="0"/>
                  </a:lnTo>
                  <a:close/>
                </a:path>
              </a:pathLst>
            </a:custGeom>
            <a:solidFill>
              <a:srgbClr val="375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8" name="Google Shape;1798;p26"/>
            <p:cNvSpPr/>
            <p:nvPr/>
          </p:nvSpPr>
          <p:spPr>
            <a:xfrm>
              <a:off x="1587975" y="2329350"/>
              <a:ext cx="36700" cy="24100"/>
            </a:xfrm>
            <a:custGeom>
              <a:avLst/>
              <a:gdLst/>
              <a:ahLst/>
              <a:cxnLst/>
              <a:rect l="l" t="t" r="r" b="b"/>
              <a:pathLst>
                <a:path w="1468" h="964" extrusionOk="0">
                  <a:moveTo>
                    <a:pt x="1094" y="1"/>
                  </a:moveTo>
                  <a:cubicBezTo>
                    <a:pt x="729" y="122"/>
                    <a:pt x="354" y="295"/>
                    <a:pt x="81" y="548"/>
                  </a:cubicBezTo>
                  <a:lnTo>
                    <a:pt x="61" y="568"/>
                  </a:lnTo>
                  <a:lnTo>
                    <a:pt x="50" y="568"/>
                  </a:lnTo>
                  <a:lnTo>
                    <a:pt x="50" y="578"/>
                  </a:lnTo>
                  <a:lnTo>
                    <a:pt x="41" y="578"/>
                  </a:lnTo>
                  <a:lnTo>
                    <a:pt x="41" y="588"/>
                  </a:lnTo>
                  <a:cubicBezTo>
                    <a:pt x="41" y="588"/>
                    <a:pt x="30" y="588"/>
                    <a:pt x="30" y="599"/>
                  </a:cubicBezTo>
                  <a:lnTo>
                    <a:pt x="20" y="599"/>
                  </a:lnTo>
                  <a:lnTo>
                    <a:pt x="20" y="608"/>
                  </a:lnTo>
                  <a:lnTo>
                    <a:pt x="10" y="608"/>
                  </a:lnTo>
                  <a:lnTo>
                    <a:pt x="10" y="619"/>
                  </a:lnTo>
                  <a:lnTo>
                    <a:pt x="0" y="619"/>
                  </a:lnTo>
                  <a:lnTo>
                    <a:pt x="0" y="629"/>
                  </a:lnTo>
                  <a:cubicBezTo>
                    <a:pt x="0" y="659"/>
                    <a:pt x="1195" y="963"/>
                    <a:pt x="1438" y="963"/>
                  </a:cubicBezTo>
                  <a:lnTo>
                    <a:pt x="1468" y="963"/>
                  </a:lnTo>
                  <a:cubicBezTo>
                    <a:pt x="1397" y="811"/>
                    <a:pt x="1337" y="659"/>
                    <a:pt x="1276" y="507"/>
                  </a:cubicBezTo>
                  <a:cubicBezTo>
                    <a:pt x="1215" y="345"/>
                    <a:pt x="1154" y="173"/>
                    <a:pt x="1094" y="1"/>
                  </a:cubicBezTo>
                  <a:close/>
                </a:path>
              </a:pathLst>
            </a:custGeom>
            <a:solidFill>
              <a:srgbClr val="000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99" name="Google Shape;1799;p26"/>
            <p:cNvSpPr/>
            <p:nvPr/>
          </p:nvSpPr>
          <p:spPr>
            <a:xfrm>
              <a:off x="1467025" y="2166650"/>
              <a:ext cx="29075" cy="21575"/>
            </a:xfrm>
            <a:custGeom>
              <a:avLst/>
              <a:gdLst/>
              <a:ahLst/>
              <a:cxnLst/>
              <a:rect l="l" t="t" r="r" b="b"/>
              <a:pathLst>
                <a:path w="1163" h="863" extrusionOk="0">
                  <a:moveTo>
                    <a:pt x="561" y="1"/>
                  </a:moveTo>
                  <a:cubicBezTo>
                    <a:pt x="447" y="1"/>
                    <a:pt x="332" y="48"/>
                    <a:pt x="241" y="161"/>
                  </a:cubicBezTo>
                  <a:cubicBezTo>
                    <a:pt x="1" y="459"/>
                    <a:pt x="310" y="862"/>
                    <a:pt x="627" y="862"/>
                  </a:cubicBezTo>
                  <a:cubicBezTo>
                    <a:pt x="751" y="862"/>
                    <a:pt x="876" y="801"/>
                    <a:pt x="970" y="647"/>
                  </a:cubicBezTo>
                  <a:cubicBezTo>
                    <a:pt x="1162" y="338"/>
                    <a:pt x="865" y="1"/>
                    <a:pt x="56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0" name="Google Shape;1800;p26"/>
            <p:cNvSpPr/>
            <p:nvPr/>
          </p:nvSpPr>
          <p:spPr>
            <a:xfrm>
              <a:off x="1536075" y="2162800"/>
              <a:ext cx="29125" cy="19025"/>
            </a:xfrm>
            <a:custGeom>
              <a:avLst/>
              <a:gdLst/>
              <a:ahLst/>
              <a:cxnLst/>
              <a:rect l="l" t="t" r="r" b="b"/>
              <a:pathLst>
                <a:path w="1165" h="761" extrusionOk="0">
                  <a:moveTo>
                    <a:pt x="1094" y="1"/>
                  </a:moveTo>
                  <a:cubicBezTo>
                    <a:pt x="1053" y="1"/>
                    <a:pt x="1013" y="21"/>
                    <a:pt x="1003" y="72"/>
                  </a:cubicBezTo>
                  <a:lnTo>
                    <a:pt x="1003" y="82"/>
                  </a:lnTo>
                  <a:cubicBezTo>
                    <a:pt x="992" y="254"/>
                    <a:pt x="922" y="548"/>
                    <a:pt x="648" y="599"/>
                  </a:cubicBezTo>
                  <a:cubicBezTo>
                    <a:pt x="615" y="606"/>
                    <a:pt x="583" y="609"/>
                    <a:pt x="552" y="609"/>
                  </a:cubicBezTo>
                  <a:cubicBezTo>
                    <a:pt x="300" y="609"/>
                    <a:pt x="161" y="375"/>
                    <a:pt x="152" y="365"/>
                  </a:cubicBezTo>
                  <a:cubicBezTo>
                    <a:pt x="145" y="338"/>
                    <a:pt x="121" y="325"/>
                    <a:pt x="93" y="325"/>
                  </a:cubicBezTo>
                  <a:cubicBezTo>
                    <a:pt x="80" y="325"/>
                    <a:pt x="65" y="328"/>
                    <a:pt x="51" y="335"/>
                  </a:cubicBezTo>
                  <a:cubicBezTo>
                    <a:pt x="20" y="356"/>
                    <a:pt x="0" y="396"/>
                    <a:pt x="20" y="437"/>
                  </a:cubicBezTo>
                  <a:cubicBezTo>
                    <a:pt x="92" y="558"/>
                    <a:pt x="284" y="761"/>
                    <a:pt x="557" y="761"/>
                  </a:cubicBezTo>
                  <a:cubicBezTo>
                    <a:pt x="598" y="761"/>
                    <a:pt x="638" y="761"/>
                    <a:pt x="679" y="750"/>
                  </a:cubicBezTo>
                  <a:cubicBezTo>
                    <a:pt x="952" y="689"/>
                    <a:pt x="1124" y="457"/>
                    <a:pt x="1154" y="92"/>
                  </a:cubicBezTo>
                  <a:lnTo>
                    <a:pt x="1154" y="82"/>
                  </a:lnTo>
                  <a:cubicBezTo>
                    <a:pt x="1165" y="41"/>
                    <a:pt x="1134" y="11"/>
                    <a:pt x="1094" y="1"/>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1" name="Google Shape;1801;p26"/>
            <p:cNvSpPr/>
            <p:nvPr/>
          </p:nvSpPr>
          <p:spPr>
            <a:xfrm>
              <a:off x="1559350" y="2116325"/>
              <a:ext cx="32425" cy="24225"/>
            </a:xfrm>
            <a:custGeom>
              <a:avLst/>
              <a:gdLst/>
              <a:ahLst/>
              <a:cxnLst/>
              <a:rect l="l" t="t" r="r" b="b"/>
              <a:pathLst>
                <a:path w="1297" h="969" extrusionOk="0">
                  <a:moveTo>
                    <a:pt x="542" y="0"/>
                  </a:moveTo>
                  <a:cubicBezTo>
                    <a:pt x="503" y="0"/>
                    <a:pt x="464" y="5"/>
                    <a:pt x="426" y="17"/>
                  </a:cubicBezTo>
                  <a:cubicBezTo>
                    <a:pt x="1" y="139"/>
                    <a:pt x="203" y="888"/>
                    <a:pt x="214" y="919"/>
                  </a:cubicBezTo>
                  <a:cubicBezTo>
                    <a:pt x="223" y="949"/>
                    <a:pt x="254" y="969"/>
                    <a:pt x="284" y="969"/>
                  </a:cubicBezTo>
                  <a:lnTo>
                    <a:pt x="304" y="969"/>
                  </a:lnTo>
                  <a:cubicBezTo>
                    <a:pt x="345" y="959"/>
                    <a:pt x="365" y="919"/>
                    <a:pt x="355" y="878"/>
                  </a:cubicBezTo>
                  <a:cubicBezTo>
                    <a:pt x="355" y="868"/>
                    <a:pt x="183" y="240"/>
                    <a:pt x="466" y="159"/>
                  </a:cubicBezTo>
                  <a:cubicBezTo>
                    <a:pt x="489" y="153"/>
                    <a:pt x="512" y="150"/>
                    <a:pt x="536" y="150"/>
                  </a:cubicBezTo>
                  <a:cubicBezTo>
                    <a:pt x="777" y="150"/>
                    <a:pt x="1063" y="455"/>
                    <a:pt x="1155" y="584"/>
                  </a:cubicBezTo>
                  <a:cubicBezTo>
                    <a:pt x="1167" y="602"/>
                    <a:pt x="1189" y="613"/>
                    <a:pt x="1211" y="613"/>
                  </a:cubicBezTo>
                  <a:cubicBezTo>
                    <a:pt x="1227" y="613"/>
                    <a:pt x="1244" y="607"/>
                    <a:pt x="1256" y="595"/>
                  </a:cubicBezTo>
                  <a:cubicBezTo>
                    <a:pt x="1297" y="574"/>
                    <a:pt x="1297" y="523"/>
                    <a:pt x="1276" y="493"/>
                  </a:cubicBezTo>
                  <a:cubicBezTo>
                    <a:pt x="1258" y="475"/>
                    <a:pt x="908" y="0"/>
                    <a:pt x="542"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2" name="Google Shape;1802;p26"/>
            <p:cNvSpPr/>
            <p:nvPr/>
          </p:nvSpPr>
          <p:spPr>
            <a:xfrm>
              <a:off x="1593175" y="2121800"/>
              <a:ext cx="28000" cy="22275"/>
            </a:xfrm>
            <a:custGeom>
              <a:avLst/>
              <a:gdLst/>
              <a:ahLst/>
              <a:cxnLst/>
              <a:rect l="l" t="t" r="r" b="b"/>
              <a:pathLst>
                <a:path w="1120" h="891" extrusionOk="0">
                  <a:moveTo>
                    <a:pt x="592" y="0"/>
                  </a:moveTo>
                  <a:cubicBezTo>
                    <a:pt x="74" y="0"/>
                    <a:pt x="1" y="791"/>
                    <a:pt x="490" y="882"/>
                  </a:cubicBezTo>
                  <a:cubicBezTo>
                    <a:pt x="525" y="888"/>
                    <a:pt x="557" y="891"/>
                    <a:pt x="588" y="891"/>
                  </a:cubicBezTo>
                  <a:cubicBezTo>
                    <a:pt x="1120" y="891"/>
                    <a:pt x="1120" y="30"/>
                    <a:pt x="612" y="1"/>
                  </a:cubicBezTo>
                  <a:cubicBezTo>
                    <a:pt x="605" y="0"/>
                    <a:pt x="599" y="0"/>
                    <a:pt x="59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3" name="Google Shape;1803;p26"/>
            <p:cNvSpPr/>
            <p:nvPr/>
          </p:nvSpPr>
          <p:spPr>
            <a:xfrm>
              <a:off x="1489250" y="2142075"/>
              <a:ext cx="29900" cy="26600"/>
            </a:xfrm>
            <a:custGeom>
              <a:avLst/>
              <a:gdLst/>
              <a:ahLst/>
              <a:cxnLst/>
              <a:rect l="l" t="t" r="r" b="b"/>
              <a:pathLst>
                <a:path w="1196" h="1064" extrusionOk="0">
                  <a:moveTo>
                    <a:pt x="537" y="0"/>
                  </a:moveTo>
                  <a:cubicBezTo>
                    <a:pt x="480" y="0"/>
                    <a:pt x="422" y="15"/>
                    <a:pt x="365" y="51"/>
                  </a:cubicBezTo>
                  <a:cubicBezTo>
                    <a:pt x="0" y="263"/>
                    <a:pt x="142" y="972"/>
                    <a:pt x="142" y="1002"/>
                  </a:cubicBezTo>
                  <a:cubicBezTo>
                    <a:pt x="152" y="1032"/>
                    <a:pt x="183" y="1063"/>
                    <a:pt x="223" y="1063"/>
                  </a:cubicBezTo>
                  <a:cubicBezTo>
                    <a:pt x="223" y="1063"/>
                    <a:pt x="233" y="1063"/>
                    <a:pt x="233" y="1053"/>
                  </a:cubicBezTo>
                  <a:cubicBezTo>
                    <a:pt x="273" y="1053"/>
                    <a:pt x="304" y="1012"/>
                    <a:pt x="294" y="972"/>
                  </a:cubicBezTo>
                  <a:cubicBezTo>
                    <a:pt x="264" y="789"/>
                    <a:pt x="213" y="314"/>
                    <a:pt x="446" y="172"/>
                  </a:cubicBezTo>
                  <a:cubicBezTo>
                    <a:pt x="476" y="153"/>
                    <a:pt x="507" y="145"/>
                    <a:pt x="539" y="145"/>
                  </a:cubicBezTo>
                  <a:cubicBezTo>
                    <a:pt x="770" y="145"/>
                    <a:pt x="1043" y="568"/>
                    <a:pt x="1043" y="577"/>
                  </a:cubicBezTo>
                  <a:cubicBezTo>
                    <a:pt x="1063" y="596"/>
                    <a:pt x="1087" y="608"/>
                    <a:pt x="1112" y="608"/>
                  </a:cubicBezTo>
                  <a:cubicBezTo>
                    <a:pt x="1126" y="608"/>
                    <a:pt x="1140" y="604"/>
                    <a:pt x="1155" y="597"/>
                  </a:cubicBezTo>
                  <a:cubicBezTo>
                    <a:pt x="1185" y="577"/>
                    <a:pt x="1195" y="526"/>
                    <a:pt x="1175" y="496"/>
                  </a:cubicBezTo>
                  <a:cubicBezTo>
                    <a:pt x="1158" y="470"/>
                    <a:pt x="856" y="0"/>
                    <a:pt x="537" y="0"/>
                  </a:cubicBezTo>
                  <a:close/>
                </a:path>
              </a:pathLst>
            </a:custGeom>
            <a:solidFill>
              <a:srgbClr val="00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4" name="Google Shape;1804;p26"/>
            <p:cNvSpPr/>
            <p:nvPr/>
          </p:nvSpPr>
          <p:spPr>
            <a:xfrm>
              <a:off x="1418875" y="2027400"/>
              <a:ext cx="191625" cy="91150"/>
            </a:xfrm>
            <a:custGeom>
              <a:avLst/>
              <a:gdLst/>
              <a:ahLst/>
              <a:cxnLst/>
              <a:rect l="l" t="t" r="r" b="b"/>
              <a:pathLst>
                <a:path w="7665" h="3646" extrusionOk="0">
                  <a:moveTo>
                    <a:pt x="7218" y="0"/>
                  </a:moveTo>
                  <a:cubicBezTo>
                    <a:pt x="7036" y="0"/>
                    <a:pt x="354" y="2198"/>
                    <a:pt x="112" y="2410"/>
                  </a:cubicBezTo>
                  <a:cubicBezTo>
                    <a:pt x="1" y="2511"/>
                    <a:pt x="507" y="3645"/>
                    <a:pt x="557" y="3645"/>
                  </a:cubicBezTo>
                  <a:cubicBezTo>
                    <a:pt x="618" y="3645"/>
                    <a:pt x="7493" y="1387"/>
                    <a:pt x="7574" y="1317"/>
                  </a:cubicBezTo>
                  <a:cubicBezTo>
                    <a:pt x="7665" y="1245"/>
                    <a:pt x="7381" y="10"/>
                    <a:pt x="7219" y="0"/>
                  </a:cubicBezTo>
                  <a:cubicBezTo>
                    <a:pt x="7219" y="0"/>
                    <a:pt x="7219" y="0"/>
                    <a:pt x="7218"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5" name="Google Shape;1805;p26"/>
            <p:cNvSpPr/>
            <p:nvPr/>
          </p:nvSpPr>
          <p:spPr>
            <a:xfrm>
              <a:off x="1423175" y="2040800"/>
              <a:ext cx="184300" cy="66100"/>
            </a:xfrm>
            <a:custGeom>
              <a:avLst/>
              <a:gdLst/>
              <a:ahLst/>
              <a:cxnLst/>
              <a:rect l="l" t="t" r="r" b="b"/>
              <a:pathLst>
                <a:path w="7372" h="2644" extrusionOk="0">
                  <a:moveTo>
                    <a:pt x="7290" y="1"/>
                  </a:moveTo>
                  <a:cubicBezTo>
                    <a:pt x="5985" y="376"/>
                    <a:pt x="4678" y="770"/>
                    <a:pt x="3382" y="1206"/>
                  </a:cubicBezTo>
                  <a:cubicBezTo>
                    <a:pt x="2268" y="1580"/>
                    <a:pt x="1134" y="1915"/>
                    <a:pt x="0" y="2259"/>
                  </a:cubicBezTo>
                  <a:cubicBezTo>
                    <a:pt x="41" y="2380"/>
                    <a:pt x="92" y="2522"/>
                    <a:pt x="153" y="2644"/>
                  </a:cubicBezTo>
                  <a:cubicBezTo>
                    <a:pt x="932" y="2370"/>
                    <a:pt x="1712" y="2107"/>
                    <a:pt x="2502" y="1854"/>
                  </a:cubicBezTo>
                  <a:cubicBezTo>
                    <a:pt x="3990" y="1388"/>
                    <a:pt x="7250" y="376"/>
                    <a:pt x="7371" y="345"/>
                  </a:cubicBezTo>
                  <a:cubicBezTo>
                    <a:pt x="7351" y="203"/>
                    <a:pt x="7341" y="173"/>
                    <a:pt x="729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6" name="Google Shape;1806;p26"/>
            <p:cNvSpPr/>
            <p:nvPr/>
          </p:nvSpPr>
          <p:spPr>
            <a:xfrm>
              <a:off x="1625675" y="2331150"/>
              <a:ext cx="8625" cy="9625"/>
            </a:xfrm>
            <a:custGeom>
              <a:avLst/>
              <a:gdLst/>
              <a:ahLst/>
              <a:cxnLst/>
              <a:rect l="l" t="t" r="r" b="b"/>
              <a:pathLst>
                <a:path w="345" h="385" extrusionOk="0">
                  <a:moveTo>
                    <a:pt x="274" y="0"/>
                  </a:moveTo>
                  <a:cubicBezTo>
                    <a:pt x="254" y="0"/>
                    <a:pt x="234" y="0"/>
                    <a:pt x="223" y="20"/>
                  </a:cubicBezTo>
                  <a:cubicBezTo>
                    <a:pt x="153" y="101"/>
                    <a:pt x="92" y="182"/>
                    <a:pt x="21" y="263"/>
                  </a:cubicBezTo>
                  <a:cubicBezTo>
                    <a:pt x="11" y="273"/>
                    <a:pt x="0" y="293"/>
                    <a:pt x="0" y="314"/>
                  </a:cubicBezTo>
                  <a:cubicBezTo>
                    <a:pt x="0" y="324"/>
                    <a:pt x="11" y="344"/>
                    <a:pt x="21" y="365"/>
                  </a:cubicBezTo>
                  <a:cubicBezTo>
                    <a:pt x="31" y="374"/>
                    <a:pt x="51" y="385"/>
                    <a:pt x="72" y="385"/>
                  </a:cubicBezTo>
                  <a:cubicBezTo>
                    <a:pt x="92" y="385"/>
                    <a:pt x="112" y="374"/>
                    <a:pt x="122" y="365"/>
                  </a:cubicBezTo>
                  <a:cubicBezTo>
                    <a:pt x="193" y="284"/>
                    <a:pt x="254" y="203"/>
                    <a:pt x="324" y="122"/>
                  </a:cubicBezTo>
                  <a:cubicBezTo>
                    <a:pt x="335" y="101"/>
                    <a:pt x="345" y="91"/>
                    <a:pt x="345" y="71"/>
                  </a:cubicBezTo>
                  <a:cubicBezTo>
                    <a:pt x="345" y="50"/>
                    <a:pt x="335" y="30"/>
                    <a:pt x="324" y="20"/>
                  </a:cubicBezTo>
                  <a:cubicBezTo>
                    <a:pt x="315" y="10"/>
                    <a:pt x="294" y="0"/>
                    <a:pt x="274" y="0"/>
                  </a:cubicBezTo>
                  <a:close/>
                </a:path>
              </a:pathLst>
            </a:custGeom>
            <a:solidFill>
              <a:srgbClr val="00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7" name="Google Shape;1807;p26"/>
            <p:cNvSpPr/>
            <p:nvPr/>
          </p:nvSpPr>
          <p:spPr>
            <a:xfrm>
              <a:off x="1608450" y="1942225"/>
              <a:ext cx="57000" cy="44200"/>
            </a:xfrm>
            <a:custGeom>
              <a:avLst/>
              <a:gdLst/>
              <a:ahLst/>
              <a:cxnLst/>
              <a:rect l="l" t="t" r="r" b="b"/>
              <a:pathLst>
                <a:path w="2280" h="1768" extrusionOk="0">
                  <a:moveTo>
                    <a:pt x="1219" y="1"/>
                  </a:moveTo>
                  <a:cubicBezTo>
                    <a:pt x="751" y="1"/>
                    <a:pt x="259" y="51"/>
                    <a:pt x="183" y="127"/>
                  </a:cubicBezTo>
                  <a:cubicBezTo>
                    <a:pt x="1" y="309"/>
                    <a:pt x="1013" y="1767"/>
                    <a:pt x="1236" y="1767"/>
                  </a:cubicBezTo>
                  <a:cubicBezTo>
                    <a:pt x="1459" y="1767"/>
                    <a:pt x="2279" y="309"/>
                    <a:pt x="2097" y="127"/>
                  </a:cubicBezTo>
                  <a:cubicBezTo>
                    <a:pt x="2008" y="38"/>
                    <a:pt x="1622" y="1"/>
                    <a:pt x="121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8" name="Google Shape;1808;p26"/>
            <p:cNvSpPr/>
            <p:nvPr/>
          </p:nvSpPr>
          <p:spPr>
            <a:xfrm>
              <a:off x="1614300" y="1942350"/>
              <a:ext cx="48850" cy="26350"/>
            </a:xfrm>
            <a:custGeom>
              <a:avLst/>
              <a:gdLst/>
              <a:ahLst/>
              <a:cxnLst/>
              <a:rect l="l" t="t" r="r" b="b"/>
              <a:pathLst>
                <a:path w="1954" h="1054" extrusionOk="0">
                  <a:moveTo>
                    <a:pt x="984" y="0"/>
                  </a:moveTo>
                  <a:cubicBezTo>
                    <a:pt x="579" y="0"/>
                    <a:pt x="157" y="36"/>
                    <a:pt x="0" y="91"/>
                  </a:cubicBezTo>
                  <a:cubicBezTo>
                    <a:pt x="435" y="273"/>
                    <a:pt x="860" y="476"/>
                    <a:pt x="1235" y="770"/>
                  </a:cubicBezTo>
                  <a:cubicBezTo>
                    <a:pt x="1346" y="851"/>
                    <a:pt x="1458" y="952"/>
                    <a:pt x="1559" y="1053"/>
                  </a:cubicBezTo>
                  <a:cubicBezTo>
                    <a:pt x="1782" y="658"/>
                    <a:pt x="1954" y="213"/>
                    <a:pt x="1863" y="122"/>
                  </a:cubicBezTo>
                  <a:cubicBezTo>
                    <a:pt x="1777" y="36"/>
                    <a:pt x="1389" y="0"/>
                    <a:pt x="98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9" name="Google Shape;1809;p26"/>
            <p:cNvSpPr/>
            <p:nvPr/>
          </p:nvSpPr>
          <p:spPr>
            <a:xfrm>
              <a:off x="1489400" y="2394600"/>
              <a:ext cx="164650" cy="95275"/>
            </a:xfrm>
            <a:custGeom>
              <a:avLst/>
              <a:gdLst/>
              <a:ahLst/>
              <a:cxnLst/>
              <a:rect l="l" t="t" r="r" b="b"/>
              <a:pathLst>
                <a:path w="6586" h="3811" extrusionOk="0">
                  <a:moveTo>
                    <a:pt x="3154" y="1"/>
                  </a:moveTo>
                  <a:cubicBezTo>
                    <a:pt x="1347" y="1"/>
                    <a:pt x="1" y="2046"/>
                    <a:pt x="1098" y="3810"/>
                  </a:cubicBezTo>
                  <a:lnTo>
                    <a:pt x="6585" y="3810"/>
                  </a:lnTo>
                  <a:cubicBezTo>
                    <a:pt x="6585" y="3810"/>
                    <a:pt x="5836" y="590"/>
                    <a:pt x="3750" y="74"/>
                  </a:cubicBezTo>
                  <a:cubicBezTo>
                    <a:pt x="3548" y="24"/>
                    <a:pt x="3348" y="1"/>
                    <a:pt x="315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0" name="Google Shape;1810;p26"/>
            <p:cNvSpPr/>
            <p:nvPr/>
          </p:nvSpPr>
          <p:spPr>
            <a:xfrm>
              <a:off x="1495825" y="2402525"/>
              <a:ext cx="136950" cy="87350"/>
            </a:xfrm>
            <a:custGeom>
              <a:avLst/>
              <a:gdLst/>
              <a:ahLst/>
              <a:cxnLst/>
              <a:rect l="l" t="t" r="r" b="b"/>
              <a:pathLst>
                <a:path w="5478" h="3494" extrusionOk="0">
                  <a:moveTo>
                    <a:pt x="1702" y="0"/>
                  </a:moveTo>
                  <a:cubicBezTo>
                    <a:pt x="577" y="648"/>
                    <a:pt x="1" y="2147"/>
                    <a:pt x="841" y="3493"/>
                  </a:cubicBezTo>
                  <a:lnTo>
                    <a:pt x="5478" y="3493"/>
                  </a:lnTo>
                  <a:cubicBezTo>
                    <a:pt x="4881" y="3180"/>
                    <a:pt x="4314" y="2835"/>
                    <a:pt x="3777" y="2410"/>
                  </a:cubicBezTo>
                  <a:cubicBezTo>
                    <a:pt x="2947" y="1752"/>
                    <a:pt x="2299" y="881"/>
                    <a:pt x="17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11" name="Google Shape;1811;p26"/>
          <p:cNvSpPr txBox="1">
            <a:spLocks noGrp="1"/>
          </p:cNvSpPr>
          <p:nvPr>
            <p:ph type="ctrTitle"/>
          </p:nvPr>
        </p:nvSpPr>
        <p:spPr>
          <a:xfrm>
            <a:off x="4404400" y="1814300"/>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2" name="Google Shape;1812;p26"/>
          <p:cNvSpPr txBox="1">
            <a:spLocks noGrp="1"/>
          </p:cNvSpPr>
          <p:nvPr>
            <p:ph type="subTitle" idx="1"/>
          </p:nvPr>
        </p:nvSpPr>
        <p:spPr>
          <a:xfrm>
            <a:off x="4404400" y="2848700"/>
            <a:ext cx="68276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13" name="Google Shape;1813;p26"/>
          <p:cNvSpPr txBox="1">
            <a:spLocks noGrp="1"/>
          </p:cNvSpPr>
          <p:nvPr>
            <p:ph type="ctrTitle" idx="2"/>
          </p:nvPr>
        </p:nvSpPr>
        <p:spPr>
          <a:xfrm>
            <a:off x="4404400" y="3745067"/>
            <a:ext cx="68276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14" name="Google Shape;1814;p26"/>
          <p:cNvSpPr txBox="1">
            <a:spLocks noGrp="1"/>
          </p:cNvSpPr>
          <p:nvPr>
            <p:ph type="ctrTitle" idx="3"/>
          </p:nvPr>
        </p:nvSpPr>
        <p:spPr>
          <a:xfrm>
            <a:off x="5353197" y="5109300"/>
            <a:ext cx="58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15" name="Google Shape;1815;p26"/>
          <p:cNvCxnSpPr/>
          <p:nvPr/>
        </p:nvCxnSpPr>
        <p:spPr>
          <a:xfrm>
            <a:off x="6284000" y="4623800"/>
            <a:ext cx="4948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60619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74639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1" r:id="rId28"/>
    <p:sldLayoutId id="2147483692" r:id="rId29"/>
    <p:sldLayoutId id="2147483693" r:id="rId30"/>
    <p:sldLayoutId id="2147483696" r:id="rId31"/>
    <p:sldLayoutId id="2147483697" r:id="rId32"/>
    <p:sldLayoutId id="2147483698" r:id="rId33"/>
    <p:sldLayoutId id="214748369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svg"/><Relationship Id="rId18" Type="http://schemas.openxmlformats.org/officeDocument/2006/relationships/image" Target="../media/image46.png"/><Relationship Id="rId3" Type="http://schemas.openxmlformats.org/officeDocument/2006/relationships/image" Target="../media/image39.svg"/><Relationship Id="rId7" Type="http://schemas.openxmlformats.org/officeDocument/2006/relationships/image" Target="../media/image14.svg"/><Relationship Id="rId12" Type="http://schemas.openxmlformats.org/officeDocument/2006/relationships/image" Target="../media/image43.png"/><Relationship Id="rId17" Type="http://schemas.openxmlformats.org/officeDocument/2006/relationships/image" Target="../media/image51.svg"/><Relationship Id="rId2" Type="http://schemas.openxmlformats.org/officeDocument/2006/relationships/image" Target="../media/image36.png"/><Relationship Id="rId16" Type="http://schemas.openxmlformats.org/officeDocument/2006/relationships/image" Target="../media/image45.png"/><Relationship Id="rId1" Type="http://schemas.openxmlformats.org/officeDocument/2006/relationships/slideLayout" Target="../slideLayouts/slideLayout4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41.svg"/><Relationship Id="rId15" Type="http://schemas.openxmlformats.org/officeDocument/2006/relationships/image" Target="../media/image49.svg"/><Relationship Id="rId10" Type="http://schemas.openxmlformats.org/officeDocument/2006/relationships/image" Target="../media/image42.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1.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khoahoc.vietjack.com/question/1419926/de-nang-cac-kien-hang-trong-bang-12-mot-xe-nang-hinh-15-gom-dong-co-nang-co-cong-suat-2-000-w-hoat-d" TargetMode="External"/><Relationship Id="rId1" Type="http://schemas.openxmlformats.org/officeDocument/2006/relationships/slideLayout" Target="../slideLayouts/slideLayout61.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D571E7-C9CF-E2A5-CE1C-6BAC8EF81D67}"/>
              </a:ext>
            </a:extLst>
          </p:cNvPr>
          <p:cNvGrpSpPr/>
          <p:nvPr/>
        </p:nvGrpSpPr>
        <p:grpSpPr>
          <a:xfrm>
            <a:off x="0" y="0"/>
            <a:ext cx="12192000" cy="6858000"/>
            <a:chOff x="0" y="0"/>
            <a:chExt cx="12192000" cy="6858000"/>
          </a:xfrm>
        </p:grpSpPr>
        <p:pic>
          <p:nvPicPr>
            <p:cNvPr id="1026" name="Picture 2" descr="Quyết định thay đổi vận mệnh dân tộc - Đài Phát thanh và Truyền hình Điện  Biên">
              <a:extLst>
                <a:ext uri="{FF2B5EF4-FFF2-40B4-BE49-F238E27FC236}">
                  <a16:creationId xmlns:a16="http://schemas.microsoft.com/office/drawing/2014/main" id="{FECBFC52-5F2E-4C69-3A8C-6FDF68140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484D48-0C4C-4AEF-BD60-1700C8004D2F}"/>
                </a:ext>
              </a:extLst>
            </p:cNvPr>
            <p:cNvSpPr/>
            <p:nvPr/>
          </p:nvSpPr>
          <p:spPr>
            <a:xfrm>
              <a:off x="0" y="5099179"/>
              <a:ext cx="12192000" cy="1758821"/>
            </a:xfrm>
            <a:prstGeom prst="rect">
              <a:avLst/>
            </a:prstGeom>
            <a:solidFill>
              <a:srgbClr val="000000">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1F0941E-F914-1C96-87C4-B6FE4D81B4F1}"/>
              </a:ext>
            </a:extLst>
          </p:cNvPr>
          <p:cNvSpPr txBox="1"/>
          <p:nvPr/>
        </p:nvSpPr>
        <p:spPr>
          <a:xfrm>
            <a:off x="251927" y="5132203"/>
            <a:ext cx="11550728" cy="1692771"/>
          </a:xfrm>
          <a:prstGeom prst="rect">
            <a:avLst/>
          </a:prstGeom>
          <a:noFill/>
        </p:spPr>
        <p:txBody>
          <a:bodyPr wrap="square" rtlCol="0">
            <a:spAutoFit/>
          </a:bodyPr>
          <a:lstStyle>
            <a:defPPr>
              <a:defRPr lang="vi-VN"/>
            </a:defPPr>
            <a:lvl1pPr marL="177800" marR="0" algn="ctr">
              <a:lnSpc>
                <a:spcPct val="135000"/>
              </a:lnSpc>
              <a:spcBef>
                <a:spcPts val="0"/>
              </a:spcBef>
              <a:spcAft>
                <a:spcPts val="0"/>
              </a:spcAft>
              <a:defRPr sz="2800">
                <a:solidFill>
                  <a:srgbClr val="BA6212"/>
                </a:solidFill>
                <a:effectLst/>
                <a:latin typeface="Fira Sans Condensed Medium" panose="020B0603050000020004" pitchFamily="34" charset="0"/>
                <a:ea typeface="Times New Roman" panose="02020603050405020304" pitchFamily="18" charset="0"/>
              </a:defRPr>
            </a:lvl1pPr>
          </a:lstStyle>
          <a:p>
            <a:pPr>
              <a:lnSpc>
                <a:spcPct val="100000"/>
              </a:lnSpc>
            </a:pPr>
            <a:r>
              <a:rPr lang="vi-VN" sz="2600" dirty="0"/>
              <a:t>Trong chiến dịch Điện Biên Phủ, bộ đội ta đã kéo hàng trăm khẩu pháo có khối lượng vài tấn vào trận địa trên những tuyến đường dài hàng trăm kilômét</a:t>
            </a:r>
            <a:endParaRPr lang="en-US" sz="2600" dirty="0"/>
          </a:p>
          <a:p>
            <a:pPr>
              <a:lnSpc>
                <a:spcPct val="100000"/>
              </a:lnSpc>
            </a:pPr>
            <a:r>
              <a:rPr lang="vi-VN" sz="2600" dirty="0"/>
              <a:t>Ở hoạt động này, bộ đội đã tác dụng lực và làm dịch chuyển các khẩu pháo, ta nói bộ đội đã thực hiện công cơ học. Vậy công cơ học được xác định như thế nào?</a:t>
            </a:r>
            <a:endParaRPr lang="en-US" sz="2600" dirty="0"/>
          </a:p>
        </p:txBody>
      </p:sp>
    </p:spTree>
    <p:extLst>
      <p:ext uri="{BB962C8B-B14F-4D97-AF65-F5344CB8AC3E}">
        <p14:creationId xmlns:p14="http://schemas.microsoft.com/office/powerpoint/2010/main" val="82110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6B55C5-3CBA-884E-6EF9-84B2D1636E9A}"/>
              </a:ext>
            </a:extLst>
          </p:cNvPr>
          <p:cNvSpPr txBox="1"/>
          <p:nvPr/>
        </p:nvSpPr>
        <p:spPr>
          <a:xfrm>
            <a:off x="825910" y="2209114"/>
            <a:ext cx="7157884" cy="16196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vi-VN" sz="3000" dirty="0">
                <a:solidFill>
                  <a:schemeClr val="bg1"/>
                </a:solidFill>
              </a:rPr>
              <a:t>Công cơ học </a:t>
            </a:r>
            <a:r>
              <a:rPr lang="en-US" sz="3000" dirty="0">
                <a:solidFill>
                  <a:schemeClr val="bg1"/>
                </a:solidFill>
              </a:rPr>
              <a:t>(</a:t>
            </a:r>
            <a:r>
              <a:rPr lang="en-US" sz="3000" dirty="0" err="1">
                <a:solidFill>
                  <a:schemeClr val="bg1"/>
                </a:solidFill>
              </a:rPr>
              <a:t>công</a:t>
            </a:r>
            <a:r>
              <a:rPr lang="en-US" sz="3000" dirty="0">
                <a:solidFill>
                  <a:schemeClr val="bg1"/>
                </a:solidFill>
              </a:rPr>
              <a:t>) </a:t>
            </a:r>
            <a:r>
              <a:rPr lang="en-US" sz="3000" dirty="0" err="1">
                <a:solidFill>
                  <a:schemeClr val="bg1"/>
                </a:solidFill>
              </a:rPr>
              <a:t>được</a:t>
            </a:r>
            <a:r>
              <a:rPr lang="en-US" sz="3000" dirty="0">
                <a:solidFill>
                  <a:schemeClr val="bg1"/>
                </a:solidFill>
              </a:rPr>
              <a:t> </a:t>
            </a:r>
            <a:r>
              <a:rPr lang="en-US" sz="3000" dirty="0" err="1">
                <a:solidFill>
                  <a:schemeClr val="bg1"/>
                </a:solidFill>
              </a:rPr>
              <a:t>thực</a:t>
            </a:r>
            <a:r>
              <a:rPr lang="en-US" sz="3000" dirty="0">
                <a:solidFill>
                  <a:schemeClr val="bg1"/>
                </a:solidFill>
              </a:rPr>
              <a:t> </a:t>
            </a:r>
            <a:r>
              <a:rPr lang="en-US" sz="3000" dirty="0" err="1">
                <a:solidFill>
                  <a:schemeClr val="bg1"/>
                </a:solidFill>
              </a:rPr>
              <a:t>hiệnkhi</a:t>
            </a:r>
            <a:r>
              <a:rPr lang="en-US" sz="3000" dirty="0">
                <a:solidFill>
                  <a:schemeClr val="bg1"/>
                </a:solidFill>
              </a:rPr>
              <a:t> </a:t>
            </a:r>
            <a:r>
              <a:rPr lang="en-US" sz="3000" dirty="0" err="1">
                <a:solidFill>
                  <a:schemeClr val="bg1"/>
                </a:solidFill>
              </a:rPr>
              <a:t>lực</a:t>
            </a:r>
            <a:r>
              <a:rPr lang="en-US" sz="3000" dirty="0">
                <a:solidFill>
                  <a:schemeClr val="bg1"/>
                </a:solidFill>
              </a:rPr>
              <a:t> </a:t>
            </a:r>
            <a:r>
              <a:rPr lang="en-US" sz="3000" dirty="0" err="1">
                <a:solidFill>
                  <a:schemeClr val="bg1"/>
                </a:solidFill>
              </a:rPr>
              <a:t>tác</a:t>
            </a:r>
            <a:r>
              <a:rPr lang="en-US" sz="3000" dirty="0">
                <a:solidFill>
                  <a:schemeClr val="bg1"/>
                </a:solidFill>
              </a:rPr>
              <a:t> </a:t>
            </a:r>
            <a:r>
              <a:rPr lang="en-US" sz="3000" dirty="0" err="1">
                <a:solidFill>
                  <a:schemeClr val="bg1"/>
                </a:solidFill>
              </a:rPr>
              <a:t>dụng</a:t>
            </a:r>
            <a:r>
              <a:rPr lang="en-US" sz="3000" dirty="0">
                <a:solidFill>
                  <a:schemeClr val="bg1"/>
                </a:solidFill>
              </a:rPr>
              <a:t> </a:t>
            </a:r>
            <a:r>
              <a:rPr lang="en-US" sz="3000" dirty="0" err="1">
                <a:solidFill>
                  <a:schemeClr val="bg1"/>
                </a:solidFill>
              </a:rPr>
              <a:t>vào</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và</a:t>
            </a:r>
            <a:r>
              <a:rPr lang="en-US" sz="3000" dirty="0">
                <a:solidFill>
                  <a:schemeClr val="bg1"/>
                </a:solidFill>
              </a:rPr>
              <a:t> </a:t>
            </a:r>
            <a:r>
              <a:rPr lang="en-US" sz="3000" dirty="0" err="1">
                <a:solidFill>
                  <a:schemeClr val="bg1"/>
                </a:solidFill>
              </a:rPr>
              <a:t>làm</a:t>
            </a:r>
            <a:r>
              <a:rPr lang="en-US" sz="3000" dirty="0">
                <a:solidFill>
                  <a:schemeClr val="bg1"/>
                </a:solidFill>
              </a:rPr>
              <a:t> </a:t>
            </a:r>
            <a:r>
              <a:rPr lang="en-US" sz="3000" dirty="0" err="1">
                <a:solidFill>
                  <a:schemeClr val="bg1"/>
                </a:solidFill>
              </a:rPr>
              <a:t>vật</a:t>
            </a:r>
            <a:r>
              <a:rPr lang="en-US" sz="3000" dirty="0">
                <a:solidFill>
                  <a:schemeClr val="bg1"/>
                </a:solidFill>
              </a:rPr>
              <a:t> </a:t>
            </a:r>
            <a:r>
              <a:rPr lang="en-US" sz="3000" dirty="0" err="1">
                <a:solidFill>
                  <a:schemeClr val="bg1"/>
                </a:solidFill>
              </a:rPr>
              <a:t>đó</a:t>
            </a:r>
            <a:r>
              <a:rPr lang="en-US" sz="3000" dirty="0">
                <a:solidFill>
                  <a:schemeClr val="bg1"/>
                </a:solidFill>
              </a:rPr>
              <a:t> </a:t>
            </a:r>
            <a:r>
              <a:rPr lang="en-US" sz="3000" dirty="0" err="1">
                <a:solidFill>
                  <a:schemeClr val="bg1"/>
                </a:solidFill>
              </a:rPr>
              <a:t>dịch</a:t>
            </a:r>
            <a:r>
              <a:rPr lang="en-US" sz="3000" dirty="0">
                <a:solidFill>
                  <a:schemeClr val="bg1"/>
                </a:solidFill>
              </a:rPr>
              <a:t> </a:t>
            </a:r>
            <a:r>
              <a:rPr lang="en-US" sz="3000" dirty="0" err="1">
                <a:solidFill>
                  <a:schemeClr val="bg1"/>
                </a:solidFill>
              </a:rPr>
              <a:t>chuyển</a:t>
            </a:r>
            <a:r>
              <a:rPr lang="en-US" sz="3000" dirty="0">
                <a:solidFill>
                  <a:schemeClr val="bg1"/>
                </a:solidFill>
              </a:rPr>
              <a:t> </a:t>
            </a:r>
            <a:r>
              <a:rPr lang="en-US" sz="3000" dirty="0" err="1">
                <a:solidFill>
                  <a:schemeClr val="bg1"/>
                </a:solidFill>
              </a:rPr>
              <a:t>theo</a:t>
            </a:r>
            <a:r>
              <a:rPr lang="en-US" sz="3000" dirty="0">
                <a:solidFill>
                  <a:schemeClr val="bg1"/>
                </a:solidFill>
              </a:rPr>
              <a:t> </a:t>
            </a:r>
            <a:r>
              <a:rPr lang="en-US" sz="3000" dirty="0" err="1">
                <a:solidFill>
                  <a:schemeClr val="bg1"/>
                </a:solidFill>
              </a:rPr>
              <a:t>hướng</a:t>
            </a:r>
            <a:r>
              <a:rPr lang="en-US" sz="3000" dirty="0">
                <a:solidFill>
                  <a:schemeClr val="bg1"/>
                </a:solidFill>
              </a:rPr>
              <a:t> </a:t>
            </a:r>
            <a:r>
              <a:rPr lang="en-US" sz="3000" dirty="0" err="1">
                <a:solidFill>
                  <a:schemeClr val="bg1"/>
                </a:solidFill>
              </a:rPr>
              <a:t>của</a:t>
            </a:r>
            <a:r>
              <a:rPr lang="en-US" sz="3000" dirty="0">
                <a:solidFill>
                  <a:schemeClr val="bg1"/>
                </a:solidFill>
              </a:rPr>
              <a:t> </a:t>
            </a:r>
            <a:r>
              <a:rPr lang="en-US" sz="3000" dirty="0" err="1">
                <a:solidFill>
                  <a:schemeClr val="bg1"/>
                </a:solidFill>
              </a:rPr>
              <a:t>lực</a:t>
            </a:r>
            <a:endParaRPr lang="en-US" sz="3000" dirty="0">
              <a:solidFill>
                <a:schemeClr val="bg1"/>
              </a:solidFill>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2D71886-3AF5-0C7E-A5C3-3EA1B323B04E}"/>
              </a:ext>
            </a:extLst>
          </p:cNvPr>
          <p:cNvGrpSpPr/>
          <p:nvPr/>
        </p:nvGrpSpPr>
        <p:grpSpPr>
          <a:xfrm>
            <a:off x="747118" y="1252497"/>
            <a:ext cx="4581328" cy="577199"/>
            <a:chOff x="5655075" y="2993994"/>
            <a:chExt cx="2383597" cy="870012"/>
          </a:xfrm>
        </p:grpSpPr>
        <p:sp>
          <p:nvSpPr>
            <p:cNvPr id="3" name="Rectangle: Rounded Corners 2">
              <a:extLst>
                <a:ext uri="{FF2B5EF4-FFF2-40B4-BE49-F238E27FC236}">
                  <a16:creationId xmlns:a16="http://schemas.microsoft.com/office/drawing/2014/main" id="{DCB99FF7-C058-9918-ACF6-48179058A2EC}"/>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3109B285-D028-02E6-25D3-7285F08C70A3}"/>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ở </a:t>
            </a:r>
            <a:r>
              <a:rPr lang="en-US" sz="2133" dirty="0" err="1">
                <a:solidFill>
                  <a:srgbClr val="1C4F59"/>
                </a:solidFill>
                <a:latin typeface="Roboto" panose="02000000000000000000" pitchFamily="2" charset="0"/>
                <a:cs typeface="Arial" panose="020B0604020202020204" pitchFamily="34" charset="0"/>
              </a:rPr>
              <a:t>tư</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thế</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đứng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thẳng</a:t>
            </a:r>
            <a:r>
              <a:rPr lang="en-US" sz="2133" dirty="0">
                <a:solidFill>
                  <a:srgbClr val="1C4F59"/>
                </a:solidFill>
                <a:latin typeface="Roboto" panose="02000000000000000000" pitchFamily="2" charset="0"/>
                <a:cs typeface="Arial" panose="020B0604020202020204" pitchFamily="34" charset="0"/>
              </a:rPr>
              <a:t>.</a:t>
            </a: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đang</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nâng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từ</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thấp</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lên</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cao</a:t>
            </a:r>
            <a:r>
              <a:rPr lang="en-US" sz="2133"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Roboto" panose="02000000000000000000" pitchFamily="2" charset="0"/>
                <a:cs typeface="Arial" panose="020B0604020202020204" pitchFamily="34" charset="0"/>
              </a:rPr>
              <a:t>=&gt; </a:t>
            </a:r>
            <a:r>
              <a:rPr lang="en-GB" sz="2667" b="1" dirty="0" err="1">
                <a:solidFill>
                  <a:srgbClr val="C00000"/>
                </a:solidFill>
                <a:latin typeface="Roboto" panose="02000000000000000000" pitchFamily="2" charset="0"/>
                <a:cs typeface="Arial" panose="020B0604020202020204" pitchFamily="34" charset="0"/>
              </a:rPr>
              <a:t>Không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có</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cơ</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học</a:t>
            </a:r>
            <a:endParaRPr lang="en-US" sz="2667"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5" name="Group 4">
            <a:extLst>
              <a:ext uri="{FF2B5EF4-FFF2-40B4-BE49-F238E27FC236}">
                <a16:creationId xmlns:a16="http://schemas.microsoft.com/office/drawing/2014/main" id="{2355A874-6A4B-B8CA-C043-51E6D5EB0BE6}"/>
              </a:ext>
            </a:extLst>
          </p:cNvPr>
          <p:cNvGrpSpPr/>
          <p:nvPr/>
        </p:nvGrpSpPr>
        <p:grpSpPr>
          <a:xfrm>
            <a:off x="7610672" y="118811"/>
            <a:ext cx="4581328" cy="577199"/>
            <a:chOff x="5655075" y="2993994"/>
            <a:chExt cx="2383597" cy="870012"/>
          </a:xfrm>
        </p:grpSpPr>
        <p:sp>
          <p:nvSpPr>
            <p:cNvPr id="11" name="Rectangle: Rounded Corners 10">
              <a:extLst>
                <a:ext uri="{FF2B5EF4-FFF2-40B4-BE49-F238E27FC236}">
                  <a16:creationId xmlns:a16="http://schemas.microsoft.com/office/drawing/2014/main" id="{186AF423-F73D-4D31-121B-2AD59E40E95C}"/>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27BEAF61-66C3-6EF1-6660-486E54878DA0}"/>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02909" y="-19204"/>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70152" y="112782"/>
            <a:ext cx="8282975" cy="113672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200" dirty="0"/>
              <a:t>Các lực được mô tả trong hình 1.3 có sinh công hay không? </a:t>
            </a:r>
            <a:r>
              <a:rPr lang="en-US" sz="3200" dirty="0" err="1"/>
              <a:t>Vì</a:t>
            </a:r>
            <a:r>
              <a:rPr lang="en-US" sz="3200" dirty="0"/>
              <a:t> </a:t>
            </a:r>
            <a:r>
              <a:rPr lang="en-US" sz="3200" dirty="0" err="1"/>
              <a:t>sao</a:t>
            </a:r>
            <a:r>
              <a:rPr lang="en-US" sz="3200" dirty="0"/>
              <a:t>?</a:t>
            </a:r>
          </a:p>
        </p:txBody>
      </p:sp>
      <p:grpSp>
        <p:nvGrpSpPr>
          <p:cNvPr id="14" name="Group 13">
            <a:extLst>
              <a:ext uri="{FF2B5EF4-FFF2-40B4-BE49-F238E27FC236}">
                <a16:creationId xmlns:a16="http://schemas.microsoft.com/office/drawing/2014/main" id="{A70E6232-1416-958E-7D55-9A6E4A366EC9}"/>
              </a:ext>
            </a:extLst>
          </p:cNvPr>
          <p:cNvGrpSpPr/>
          <p:nvPr/>
        </p:nvGrpSpPr>
        <p:grpSpPr>
          <a:xfrm>
            <a:off x="724346" y="1404424"/>
            <a:ext cx="10650751" cy="5340794"/>
            <a:chOff x="724346" y="1249503"/>
            <a:chExt cx="10650751" cy="5340794"/>
          </a:xfrm>
        </p:grpSpPr>
        <p:pic>
          <p:nvPicPr>
            <p:cNvPr id="3" name="Picture 2">
              <a:extLst>
                <a:ext uri="{FF2B5EF4-FFF2-40B4-BE49-F238E27FC236}">
                  <a16:creationId xmlns:a16="http://schemas.microsoft.com/office/drawing/2014/main" id="{D7969205-7832-2E4C-E26C-3ED421A73442}"/>
                </a:ext>
              </a:extLst>
            </p:cNvPr>
            <p:cNvPicPr>
              <a:picLocks noChangeAspect="1"/>
            </p:cNvPicPr>
            <p:nvPr/>
          </p:nvPicPr>
          <p:blipFill rotWithShape="1">
            <a:blip r:embed="rId3">
              <a:extLst>
                <a:ext uri="{28A0092B-C50C-407E-A947-70E740481C1C}">
                  <a14:useLocalDpi xmlns:a14="http://schemas.microsoft.com/office/drawing/2010/main" val="0"/>
                </a:ext>
              </a:extLst>
            </a:blip>
            <a:srcRect l="6951" t="5833" r="13400" b="3195"/>
            <a:stretch/>
          </p:blipFill>
          <p:spPr>
            <a:xfrm>
              <a:off x="1345783" y="1249503"/>
              <a:ext cx="3814750" cy="4453886"/>
            </a:xfrm>
            <a:prstGeom prst="roundRect">
              <a:avLst>
                <a:gd name="adj" fmla="val 9987"/>
              </a:avLst>
            </a:prstGeom>
          </p:spPr>
        </p:pic>
        <p:pic>
          <p:nvPicPr>
            <p:cNvPr id="5" name="Picture 4">
              <a:extLst>
                <a:ext uri="{FF2B5EF4-FFF2-40B4-BE49-F238E27FC236}">
                  <a16:creationId xmlns:a16="http://schemas.microsoft.com/office/drawing/2014/main" id="{05E98227-A33C-227C-BE3C-3CAB920DFBD0}"/>
                </a:ext>
              </a:extLst>
            </p:cNvPr>
            <p:cNvPicPr>
              <a:picLocks noChangeAspect="1"/>
            </p:cNvPicPr>
            <p:nvPr/>
          </p:nvPicPr>
          <p:blipFill rotWithShape="1">
            <a:blip r:embed="rId4">
              <a:extLst>
                <a:ext uri="{28A0092B-C50C-407E-A947-70E740481C1C}">
                  <a14:useLocalDpi xmlns:a14="http://schemas.microsoft.com/office/drawing/2010/main" val="0"/>
                </a:ext>
              </a:extLst>
            </a:blip>
            <a:srcRect l="61890" t="3266" r="19374" b="27498"/>
            <a:stretch/>
          </p:blipFill>
          <p:spPr>
            <a:xfrm>
              <a:off x="6884184" y="1249503"/>
              <a:ext cx="3814748" cy="4453885"/>
            </a:xfrm>
            <a:prstGeom prst="roundRect">
              <a:avLst>
                <a:gd name="adj" fmla="val 10596"/>
              </a:avLst>
            </a:prstGeom>
          </p:spPr>
        </p:pic>
        <p:sp>
          <p:nvSpPr>
            <p:cNvPr id="7" name="TextBox 6">
              <a:extLst>
                <a:ext uri="{FF2B5EF4-FFF2-40B4-BE49-F238E27FC236}">
                  <a16:creationId xmlns:a16="http://schemas.microsoft.com/office/drawing/2014/main" id="{E4D2747F-7B13-D77C-A9F6-0A6676FA95A0}"/>
                </a:ext>
              </a:extLst>
            </p:cNvPr>
            <p:cNvSpPr txBox="1"/>
            <p:nvPr/>
          </p:nvSpPr>
          <p:spPr>
            <a:xfrm>
              <a:off x="5065494" y="6112730"/>
              <a:ext cx="2061012" cy="477567"/>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dirty="0" err="1"/>
                <a:t>Hình</a:t>
              </a:r>
              <a:r>
                <a:rPr lang="en-US" dirty="0"/>
                <a:t> 1.3</a:t>
              </a:r>
            </a:p>
          </p:txBody>
        </p:sp>
        <p:sp>
          <p:nvSpPr>
            <p:cNvPr id="8" name="TextBox 7">
              <a:extLst>
                <a:ext uri="{FF2B5EF4-FFF2-40B4-BE49-F238E27FC236}">
                  <a16:creationId xmlns:a16="http://schemas.microsoft.com/office/drawing/2014/main" id="{26D3BA87-3744-E2A5-8ED2-36C1A485FBD0}"/>
                </a:ext>
              </a:extLst>
            </p:cNvPr>
            <p:cNvSpPr txBox="1"/>
            <p:nvPr/>
          </p:nvSpPr>
          <p:spPr>
            <a:xfrm>
              <a:off x="724346" y="57033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sp>
          <p:nvSpPr>
            <p:cNvPr id="13" name="TextBox 12">
              <a:extLst>
                <a:ext uri="{FF2B5EF4-FFF2-40B4-BE49-F238E27FC236}">
                  <a16:creationId xmlns:a16="http://schemas.microsoft.com/office/drawing/2014/main" id="{F7CCC387-9614-3457-E1E4-841CBC5987CE}"/>
                </a:ext>
              </a:extLst>
            </p:cNvPr>
            <p:cNvSpPr txBox="1"/>
            <p:nvPr/>
          </p:nvSpPr>
          <p:spPr>
            <a:xfrm>
              <a:off x="6208019" y="5703387"/>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grpSp>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69205-7832-2E4C-E26C-3ED421A73442}"/>
              </a:ext>
            </a:extLst>
          </p:cNvPr>
          <p:cNvPicPr>
            <a:picLocks noChangeAspect="1"/>
          </p:cNvPicPr>
          <p:nvPr/>
        </p:nvPicPr>
        <p:blipFill rotWithShape="1">
          <a:blip r:embed="rId2">
            <a:extLst>
              <a:ext uri="{28A0092B-C50C-407E-A947-70E740481C1C}">
                <a14:useLocalDpi xmlns:a14="http://schemas.microsoft.com/office/drawing/2010/main" val="0"/>
              </a:ext>
            </a:extLst>
          </a:blip>
          <a:srcRect l="6951" t="5833" r="13400" b="3195"/>
          <a:stretch/>
        </p:blipFill>
        <p:spPr>
          <a:xfrm>
            <a:off x="1186466" y="662512"/>
            <a:ext cx="4579156" cy="5346363"/>
          </a:xfrm>
          <a:prstGeom prst="roundRect">
            <a:avLst>
              <a:gd name="adj" fmla="val 9987"/>
            </a:avLst>
          </a:prstGeom>
        </p:spPr>
      </p:pic>
      <p:sp>
        <p:nvSpPr>
          <p:cNvPr id="8" name="TextBox 7">
            <a:extLst>
              <a:ext uri="{FF2B5EF4-FFF2-40B4-BE49-F238E27FC236}">
                <a16:creationId xmlns:a16="http://schemas.microsoft.com/office/drawing/2014/main" id="{26D3BA87-3744-E2A5-8ED2-36C1A485FBD0}"/>
              </a:ext>
            </a:extLst>
          </p:cNvPr>
          <p:cNvSpPr txBox="1"/>
          <p:nvPr/>
        </p:nvSpPr>
        <p:spPr>
          <a:xfrm>
            <a:off x="928922" y="6195488"/>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a)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kéo</a:t>
            </a:r>
            <a:r>
              <a:rPr lang="en-US" sz="2400" b="0" dirty="0">
                <a:solidFill>
                  <a:srgbClr val="000000"/>
                </a:solidFill>
              </a:rPr>
              <a:t> </a:t>
            </a:r>
            <a:r>
              <a:rPr lang="en-US" sz="2400" b="0" dirty="0" err="1">
                <a:solidFill>
                  <a:srgbClr val="000000"/>
                </a:solidFill>
              </a:rPr>
              <a:t>thùng</a:t>
            </a:r>
            <a:r>
              <a:rPr lang="en-US" sz="2400" b="0" dirty="0">
                <a:solidFill>
                  <a:srgbClr val="000000"/>
                </a:solidFill>
              </a:rPr>
              <a:t> </a:t>
            </a:r>
            <a:r>
              <a:rPr lang="en-US" sz="2400" b="0" dirty="0" err="1">
                <a:solidFill>
                  <a:srgbClr val="000000"/>
                </a:solidFill>
              </a:rPr>
              <a:t>hàng</a:t>
            </a:r>
            <a:r>
              <a:rPr lang="en-US" sz="2400" b="0" dirty="0">
                <a:solidFill>
                  <a:srgbClr val="000000"/>
                </a:solidFill>
              </a:rPr>
              <a:t> </a:t>
            </a:r>
            <a:r>
              <a:rPr lang="en-US" sz="2400" b="0" dirty="0" err="1">
                <a:solidFill>
                  <a:srgbClr val="000000"/>
                </a:solidFill>
              </a:rPr>
              <a:t>đi</a:t>
            </a:r>
            <a:r>
              <a:rPr lang="en-US" sz="2400" b="0" dirty="0">
                <a:solidFill>
                  <a:srgbClr val="000000"/>
                </a:solidFill>
              </a:rPr>
              <a:t> </a:t>
            </a:r>
            <a:r>
              <a:rPr lang="en-US" sz="2400" b="0" dirty="0" err="1">
                <a:solidFill>
                  <a:srgbClr val="000000"/>
                </a:solidFill>
              </a:rPr>
              <a:t>lên</a:t>
            </a:r>
            <a:r>
              <a:rPr lang="en-US" sz="2400" b="0" dirty="0">
                <a:solidFill>
                  <a:srgbClr val="000000"/>
                </a:solidFill>
              </a:rPr>
              <a:t> </a:t>
            </a:r>
            <a:r>
              <a:rPr lang="en-US" sz="2400" b="0" dirty="0" err="1">
                <a:solidFill>
                  <a:srgbClr val="000000"/>
                </a:solidFill>
              </a:rPr>
              <a:t>cần</a:t>
            </a:r>
            <a:r>
              <a:rPr lang="en-US" sz="2400" b="0" dirty="0">
                <a:solidFill>
                  <a:srgbClr val="000000"/>
                </a:solidFill>
              </a:rPr>
              <a:t> </a:t>
            </a:r>
            <a:r>
              <a:rPr lang="en-US" sz="2400" b="0" dirty="0" err="1">
                <a:solidFill>
                  <a:srgbClr val="000000"/>
                </a:solidFill>
              </a:rPr>
              <a:t>cẩu</a:t>
            </a:r>
            <a:endParaRPr lang="en-US" sz="2400" b="0" dirty="0">
              <a:solidFill>
                <a:srgbClr val="000000"/>
              </a:solidFill>
            </a:endParaRPr>
          </a:p>
        </p:txBody>
      </p:sp>
      <p:pic>
        <p:nvPicPr>
          <p:cNvPr id="2" name="Picture 1">
            <a:extLst>
              <a:ext uri="{FF2B5EF4-FFF2-40B4-BE49-F238E27FC236}">
                <a16:creationId xmlns:a16="http://schemas.microsoft.com/office/drawing/2014/main" id="{91C79622-6003-3958-BA81-4E2A2CC8E598}"/>
              </a:ext>
            </a:extLst>
          </p:cNvPr>
          <p:cNvPicPr>
            <a:picLocks noChangeAspect="1"/>
          </p:cNvPicPr>
          <p:nvPr/>
        </p:nvPicPr>
        <p:blipFill>
          <a:blip r:embed="rId3"/>
          <a:stretch>
            <a:fillRect/>
          </a:stretch>
        </p:blipFill>
        <p:spPr>
          <a:xfrm>
            <a:off x="6614713" y="1007381"/>
            <a:ext cx="841290" cy="841290"/>
          </a:xfrm>
          <a:prstGeom prst="rect">
            <a:avLst/>
          </a:prstGeom>
        </p:spPr>
      </p:pic>
      <p:sp>
        <p:nvSpPr>
          <p:cNvPr id="4" name="TextBox 3">
            <a:extLst>
              <a:ext uri="{FF2B5EF4-FFF2-40B4-BE49-F238E27FC236}">
                <a16:creationId xmlns:a16="http://schemas.microsoft.com/office/drawing/2014/main" id="{EBE5611B-A436-ED80-40D2-CA28305E8A9E}"/>
              </a:ext>
            </a:extLst>
          </p:cNvPr>
          <p:cNvSpPr txBox="1"/>
          <p:nvPr/>
        </p:nvSpPr>
        <p:spPr>
          <a:xfrm>
            <a:off x="6643472" y="5429698"/>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Sinh </a:t>
            </a:r>
            <a:r>
              <a:rPr lang="en-US" sz="2800" b="1" dirty="0" err="1"/>
              <a:t>ra</a:t>
            </a:r>
            <a:r>
              <a:rPr lang="en-US" sz="2800" b="1" dirty="0"/>
              <a:t> </a:t>
            </a:r>
            <a:r>
              <a:rPr lang="en-US" sz="2800" b="1" dirty="0" err="1"/>
              <a:t>công</a:t>
            </a:r>
            <a:endParaRPr lang="en-US" sz="2800" b="1" dirty="0"/>
          </a:p>
        </p:txBody>
      </p:sp>
      <p:sp>
        <p:nvSpPr>
          <p:cNvPr id="9" name="TextBox 8">
            <a:extLst>
              <a:ext uri="{FF2B5EF4-FFF2-40B4-BE49-F238E27FC236}">
                <a16:creationId xmlns:a16="http://schemas.microsoft.com/office/drawing/2014/main" id="{C8E94CC2-8175-8DE1-A303-524EB002806D}"/>
              </a:ext>
            </a:extLst>
          </p:cNvPr>
          <p:cNvSpPr txBox="1"/>
          <p:nvPr/>
        </p:nvSpPr>
        <p:spPr>
          <a:xfrm>
            <a:off x="6643472" y="21606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cần</a:t>
            </a:r>
            <a:r>
              <a:rPr lang="en-US" sz="2400" dirty="0">
                <a:solidFill>
                  <a:srgbClr val="003C47"/>
                </a:solidFill>
              </a:rPr>
              <a:t> </a:t>
            </a:r>
            <a:r>
              <a:rPr lang="en-US" sz="2400" dirty="0" err="1">
                <a:solidFill>
                  <a:srgbClr val="003C47"/>
                </a:solidFill>
              </a:rPr>
              <a:t>cẩu</a:t>
            </a:r>
            <a:endParaRPr lang="en-US" sz="2400" dirty="0">
              <a:solidFill>
                <a:srgbClr val="003C47"/>
              </a:solidFill>
            </a:endParaRPr>
          </a:p>
        </p:txBody>
      </p:sp>
      <p:sp>
        <p:nvSpPr>
          <p:cNvPr id="10" name="TextBox 9">
            <a:extLst>
              <a:ext uri="{FF2B5EF4-FFF2-40B4-BE49-F238E27FC236}">
                <a16:creationId xmlns:a16="http://schemas.microsoft.com/office/drawing/2014/main" id="{C5E6E7E9-FBCB-260D-A24B-135BEB8FD49C}"/>
              </a:ext>
            </a:extLst>
          </p:cNvPr>
          <p:cNvSpPr txBox="1"/>
          <p:nvPr/>
        </p:nvSpPr>
        <p:spPr>
          <a:xfrm>
            <a:off x="6643472" y="322136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sp>
        <p:nvSpPr>
          <p:cNvPr id="12" name="TextBox 11">
            <a:extLst>
              <a:ext uri="{FF2B5EF4-FFF2-40B4-BE49-F238E27FC236}">
                <a16:creationId xmlns:a16="http://schemas.microsoft.com/office/drawing/2014/main" id="{315792E8-87EA-0EB7-6628-5557F6FE5394}"/>
              </a:ext>
            </a:extLst>
          </p:cNvPr>
          <p:cNvSpPr txBox="1"/>
          <p:nvPr/>
        </p:nvSpPr>
        <p:spPr>
          <a:xfrm>
            <a:off x="6643472" y="4307231"/>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dirty="0"/>
              <a:t>T</a:t>
            </a:r>
            <a:r>
              <a:rPr lang="vi-VN" dirty="0"/>
              <a:t>hùng hàng có di chuyển theo hướng của lực tác dụng.</a:t>
            </a:r>
            <a:endParaRPr lang="en-US" dirty="0"/>
          </a:p>
        </p:txBody>
      </p:sp>
    </p:spTree>
    <p:extLst>
      <p:ext uri="{BB962C8B-B14F-4D97-AF65-F5344CB8AC3E}">
        <p14:creationId xmlns:p14="http://schemas.microsoft.com/office/powerpoint/2010/main" val="676568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E98227-A33C-227C-BE3C-3CAB920DFBD0}"/>
              </a:ext>
            </a:extLst>
          </p:cNvPr>
          <p:cNvPicPr>
            <a:picLocks noChangeAspect="1"/>
          </p:cNvPicPr>
          <p:nvPr/>
        </p:nvPicPr>
        <p:blipFill rotWithShape="1">
          <a:blip r:embed="rId2">
            <a:extLst>
              <a:ext uri="{28A0092B-C50C-407E-A947-70E740481C1C}">
                <a14:useLocalDpi xmlns:a14="http://schemas.microsoft.com/office/drawing/2010/main" val="0"/>
              </a:ext>
            </a:extLst>
          </a:blip>
          <a:srcRect l="61890" t="3266" r="19374" b="27498"/>
          <a:stretch/>
        </p:blipFill>
        <p:spPr>
          <a:xfrm>
            <a:off x="6568750" y="611138"/>
            <a:ext cx="4573081" cy="5339272"/>
          </a:xfrm>
          <a:prstGeom prst="roundRect">
            <a:avLst>
              <a:gd name="adj" fmla="val 10596"/>
            </a:avLst>
          </a:prstGeom>
        </p:spPr>
      </p:pic>
      <p:sp>
        <p:nvSpPr>
          <p:cNvPr id="13" name="TextBox 12">
            <a:extLst>
              <a:ext uri="{FF2B5EF4-FFF2-40B4-BE49-F238E27FC236}">
                <a16:creationId xmlns:a16="http://schemas.microsoft.com/office/drawing/2014/main" id="{F7CCC387-9614-3457-E1E4-841CBC5987CE}"/>
              </a:ext>
            </a:extLst>
          </p:cNvPr>
          <p:cNvSpPr txBox="1"/>
          <p:nvPr/>
        </p:nvSpPr>
        <p:spPr>
          <a:xfrm>
            <a:off x="6321186" y="5950410"/>
            <a:ext cx="5167078" cy="409343"/>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ctr"/>
            <a:r>
              <a:rPr lang="en-US" sz="2400" b="0" dirty="0">
                <a:solidFill>
                  <a:srgbClr val="000000"/>
                </a:solidFill>
              </a:rPr>
              <a:t>b) </a:t>
            </a:r>
            <a:r>
              <a:rPr lang="en-US" sz="2400" b="0" dirty="0" err="1">
                <a:solidFill>
                  <a:srgbClr val="000000"/>
                </a:solidFill>
              </a:rPr>
              <a:t>Lực</a:t>
            </a:r>
            <a:r>
              <a:rPr lang="en-US" sz="2400" b="0" dirty="0">
                <a:solidFill>
                  <a:srgbClr val="000000"/>
                </a:solidFill>
              </a:rPr>
              <a:t> </a:t>
            </a:r>
            <a:r>
              <a:rPr lang="en-US" sz="2400" b="0" dirty="0" err="1">
                <a:solidFill>
                  <a:srgbClr val="000000"/>
                </a:solidFill>
              </a:rPr>
              <a:t>xách</a:t>
            </a:r>
            <a:r>
              <a:rPr lang="en-US" sz="2400" b="0" dirty="0">
                <a:solidFill>
                  <a:srgbClr val="000000"/>
                </a:solidFill>
              </a:rPr>
              <a:t> </a:t>
            </a:r>
            <a:r>
              <a:rPr lang="en-US" sz="2400" b="0" dirty="0" err="1">
                <a:solidFill>
                  <a:srgbClr val="000000"/>
                </a:solidFill>
              </a:rPr>
              <a:t>túi</a:t>
            </a:r>
            <a:r>
              <a:rPr lang="en-US" sz="2400" b="0" dirty="0">
                <a:solidFill>
                  <a:srgbClr val="000000"/>
                </a:solidFill>
              </a:rPr>
              <a:t> </a:t>
            </a:r>
            <a:r>
              <a:rPr lang="en-US" sz="2400" b="0" dirty="0" err="1">
                <a:solidFill>
                  <a:srgbClr val="000000"/>
                </a:solidFill>
              </a:rPr>
              <a:t>của</a:t>
            </a:r>
            <a:r>
              <a:rPr lang="en-US" sz="2400" b="0" dirty="0">
                <a:solidFill>
                  <a:srgbClr val="000000"/>
                </a:solidFill>
              </a:rPr>
              <a:t> </a:t>
            </a:r>
            <a:r>
              <a:rPr lang="en-US" sz="2400" b="0" dirty="0" err="1">
                <a:solidFill>
                  <a:srgbClr val="000000"/>
                </a:solidFill>
              </a:rPr>
              <a:t>hành</a:t>
            </a:r>
            <a:r>
              <a:rPr lang="en-US" sz="2400" b="0" dirty="0">
                <a:solidFill>
                  <a:srgbClr val="000000"/>
                </a:solidFill>
              </a:rPr>
              <a:t> </a:t>
            </a:r>
            <a:r>
              <a:rPr lang="en-US" sz="2400" b="0" dirty="0" err="1">
                <a:solidFill>
                  <a:srgbClr val="000000"/>
                </a:solidFill>
              </a:rPr>
              <a:t>khách</a:t>
            </a:r>
            <a:endParaRPr lang="en-US" sz="2400" b="0" dirty="0">
              <a:solidFill>
                <a:srgbClr val="000000"/>
              </a:solidFill>
            </a:endParaRPr>
          </a:p>
        </p:txBody>
      </p:sp>
      <p:pic>
        <p:nvPicPr>
          <p:cNvPr id="2" name="Picture 1">
            <a:extLst>
              <a:ext uri="{FF2B5EF4-FFF2-40B4-BE49-F238E27FC236}">
                <a16:creationId xmlns:a16="http://schemas.microsoft.com/office/drawing/2014/main" id="{4375E9B3-1CBB-10A7-E6E0-5E3AB70C07CD}"/>
              </a:ext>
            </a:extLst>
          </p:cNvPr>
          <p:cNvPicPr>
            <a:picLocks noChangeAspect="1"/>
          </p:cNvPicPr>
          <p:nvPr/>
        </p:nvPicPr>
        <p:blipFill>
          <a:blip r:embed="rId3"/>
          <a:stretch>
            <a:fillRect/>
          </a:stretch>
        </p:blipFill>
        <p:spPr>
          <a:xfrm>
            <a:off x="1352248" y="948916"/>
            <a:ext cx="841290" cy="841290"/>
          </a:xfrm>
          <a:prstGeom prst="rect">
            <a:avLst/>
          </a:prstGeom>
        </p:spPr>
      </p:pic>
      <p:sp>
        <p:nvSpPr>
          <p:cNvPr id="4" name="TextBox 3">
            <a:extLst>
              <a:ext uri="{FF2B5EF4-FFF2-40B4-BE49-F238E27FC236}">
                <a16:creationId xmlns:a16="http://schemas.microsoft.com/office/drawing/2014/main" id="{FBDA46D3-36CF-4155-7FDA-7B42D2878FF6}"/>
              </a:ext>
            </a:extLst>
          </p:cNvPr>
          <p:cNvSpPr txBox="1"/>
          <p:nvPr/>
        </p:nvSpPr>
        <p:spPr>
          <a:xfrm>
            <a:off x="1381007" y="5371233"/>
            <a:ext cx="3498903"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Không</a:t>
            </a:r>
            <a:r>
              <a:rPr lang="en-US" sz="2800" b="1" dirty="0"/>
              <a:t> </a:t>
            </a:r>
            <a:r>
              <a:rPr lang="en-US" sz="2800" b="1" dirty="0" err="1"/>
              <a:t>sinh</a:t>
            </a:r>
            <a:r>
              <a:rPr lang="en-US" sz="2800" b="1" dirty="0"/>
              <a:t> </a:t>
            </a:r>
            <a:r>
              <a:rPr lang="en-US" sz="2800" b="1" dirty="0" err="1"/>
              <a:t>ra</a:t>
            </a:r>
            <a:r>
              <a:rPr lang="en-US" sz="2800" b="1" dirty="0"/>
              <a:t> </a:t>
            </a:r>
            <a:r>
              <a:rPr lang="en-US" sz="2800" b="1" dirty="0" err="1"/>
              <a:t>công</a:t>
            </a:r>
            <a:endParaRPr lang="en-US" sz="2800" b="1" dirty="0"/>
          </a:p>
        </p:txBody>
      </p:sp>
      <p:sp>
        <p:nvSpPr>
          <p:cNvPr id="6" name="TextBox 5">
            <a:extLst>
              <a:ext uri="{FF2B5EF4-FFF2-40B4-BE49-F238E27FC236}">
                <a16:creationId xmlns:a16="http://schemas.microsoft.com/office/drawing/2014/main" id="{A39B17B8-CEE5-5C95-88DA-84598B1F1898}"/>
              </a:ext>
            </a:extLst>
          </p:cNvPr>
          <p:cNvSpPr txBox="1"/>
          <p:nvPr/>
        </p:nvSpPr>
        <p:spPr>
          <a:xfrm>
            <a:off x="1381007" y="210215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xách</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hành</a:t>
            </a:r>
            <a:r>
              <a:rPr lang="en-US" sz="2400" dirty="0">
                <a:solidFill>
                  <a:srgbClr val="003C47"/>
                </a:solidFill>
              </a:rPr>
              <a:t> </a:t>
            </a:r>
            <a:r>
              <a:rPr lang="en-US" sz="2400" dirty="0" err="1">
                <a:solidFill>
                  <a:srgbClr val="003C47"/>
                </a:solidFill>
              </a:rPr>
              <a:t>khách</a:t>
            </a:r>
            <a:endParaRPr lang="en-US" sz="2400" dirty="0">
              <a:solidFill>
                <a:srgbClr val="003C47"/>
              </a:solidFill>
            </a:endParaRPr>
          </a:p>
        </p:txBody>
      </p:sp>
      <p:sp>
        <p:nvSpPr>
          <p:cNvPr id="7" name="TextBox 6">
            <a:extLst>
              <a:ext uri="{FF2B5EF4-FFF2-40B4-BE49-F238E27FC236}">
                <a16:creationId xmlns:a16="http://schemas.microsoft.com/office/drawing/2014/main" id="{B9B0921E-60CF-8C8A-4DCE-75A687C32AF6}"/>
              </a:ext>
            </a:extLst>
          </p:cNvPr>
          <p:cNvSpPr txBox="1"/>
          <p:nvPr/>
        </p:nvSpPr>
        <p:spPr>
          <a:xfrm>
            <a:off x="1381007" y="3162902"/>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không</a:t>
            </a:r>
            <a:endParaRPr lang="en-US" sz="2400" dirty="0">
              <a:solidFill>
                <a:srgbClr val="003C47"/>
              </a:solidFill>
            </a:endParaRPr>
          </a:p>
        </p:txBody>
      </p:sp>
      <p:sp>
        <p:nvSpPr>
          <p:cNvPr id="9" name="TextBox 8">
            <a:extLst>
              <a:ext uri="{FF2B5EF4-FFF2-40B4-BE49-F238E27FC236}">
                <a16:creationId xmlns:a16="http://schemas.microsoft.com/office/drawing/2014/main" id="{D2989FF3-F625-F6BB-25AD-39B1E712B044}"/>
              </a:ext>
            </a:extLst>
          </p:cNvPr>
          <p:cNvSpPr txBox="1"/>
          <p:nvPr/>
        </p:nvSpPr>
        <p:spPr>
          <a:xfrm>
            <a:off x="1381007" y="4248766"/>
            <a:ext cx="4362062" cy="852541"/>
          </a:xfrm>
          <a:prstGeom prst="rect">
            <a:avLst/>
          </a:prstGeom>
        </p:spPr>
        <p:txBody>
          <a:bodyPr wrap="square" lIns="0" tIns="0" rIns="0" bIns="0" rtlCol="0" anchor="t">
            <a:spAutoFit/>
          </a:bodyPr>
          <a:lstStyle>
            <a:defPPr>
              <a:defRPr lang="vi-VN"/>
            </a:defPPr>
            <a:lvl1pPr>
              <a:lnSpc>
                <a:spcPct val="120000"/>
              </a:lnSpc>
              <a:spcBef>
                <a:spcPct val="0"/>
              </a:spcBef>
              <a:defRPr sz="24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dirty="0"/>
              <a:t>túi xách không di chuyển theo hướng của lực tác dụng</a:t>
            </a:r>
            <a:endParaRPr lang="en-US" dirty="0"/>
          </a:p>
        </p:txBody>
      </p:sp>
    </p:spTree>
    <p:extLst>
      <p:ext uri="{BB962C8B-B14F-4D97-AF65-F5344CB8AC3E}">
        <p14:creationId xmlns:p14="http://schemas.microsoft.com/office/powerpoint/2010/main" val="3426780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4870511" y="2350485"/>
            <a:ext cx="6027644" cy="356322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6600" b="1" dirty="0" err="1">
                <a:solidFill>
                  <a:srgbClr val="1C4F59"/>
                </a:solidFill>
              </a:rPr>
              <a:t>Làm</a:t>
            </a:r>
            <a:r>
              <a:rPr lang="en-US" altLang="en-US" sz="6600" b="1" dirty="0">
                <a:solidFill>
                  <a:srgbClr val="1C4F59"/>
                </a:solidFill>
              </a:rPr>
              <a:t> </a:t>
            </a:r>
            <a:r>
              <a:rPr lang="en-US" altLang="en-US" sz="6600" b="1" dirty="0" err="1">
                <a:solidFill>
                  <a:srgbClr val="1C4F59"/>
                </a:solidFill>
              </a:rPr>
              <a:t>thế</a:t>
            </a:r>
            <a:r>
              <a:rPr lang="en-US" altLang="en-US" sz="6600" b="1" dirty="0">
                <a:solidFill>
                  <a:srgbClr val="1C4F59"/>
                </a:solidFill>
              </a:rPr>
              <a:t> </a:t>
            </a:r>
            <a:r>
              <a:rPr lang="en-US" altLang="en-US" sz="6600" b="1" dirty="0" err="1">
                <a:solidFill>
                  <a:srgbClr val="1C4F59"/>
                </a:solidFill>
              </a:rPr>
              <a:t>nào</a:t>
            </a:r>
            <a:r>
              <a:rPr lang="en-US" altLang="en-US" sz="6600" b="1" dirty="0">
                <a:solidFill>
                  <a:srgbClr val="1C4F59"/>
                </a:solidFill>
              </a:rPr>
              <a:t> </a:t>
            </a:r>
            <a:r>
              <a:rPr lang="en-US" altLang="en-US" sz="6600" b="1" dirty="0" err="1">
                <a:solidFill>
                  <a:srgbClr val="1C4F59"/>
                </a:solidFill>
              </a:rPr>
              <a:t>tính</a:t>
            </a:r>
            <a:r>
              <a:rPr lang="en-US" altLang="en-US" sz="6600" b="1" dirty="0">
                <a:solidFill>
                  <a:srgbClr val="1C4F59"/>
                </a:solidFill>
              </a:rPr>
              <a:t> </a:t>
            </a:r>
            <a:r>
              <a:rPr lang="en-US" altLang="en-US" sz="6600" b="1" dirty="0" err="1">
                <a:solidFill>
                  <a:srgbClr val="1C4F59"/>
                </a:solidFill>
              </a:rPr>
              <a:t>độ</a:t>
            </a:r>
            <a:r>
              <a:rPr lang="en-US" altLang="en-US" sz="6600" b="1" dirty="0">
                <a:solidFill>
                  <a:srgbClr val="1C4F59"/>
                </a:solidFill>
              </a:rPr>
              <a:t> </a:t>
            </a:r>
            <a:r>
              <a:rPr lang="en-US" altLang="en-US" sz="6600" b="1" dirty="0" err="1">
                <a:solidFill>
                  <a:srgbClr val="1C4F59"/>
                </a:solidFill>
              </a:rPr>
              <a:t>lớn</a:t>
            </a:r>
            <a:r>
              <a:rPr lang="en-US" altLang="en-US" sz="6600" b="1" dirty="0">
                <a:solidFill>
                  <a:srgbClr val="1C4F59"/>
                </a:solidFill>
              </a:rPr>
              <a:t> </a:t>
            </a:r>
            <a:r>
              <a:rPr lang="en-US" altLang="en-US" sz="6600" b="1" dirty="0" err="1">
                <a:solidFill>
                  <a:srgbClr val="1C4F59"/>
                </a:solidFill>
              </a:rPr>
              <a:t>công</a:t>
            </a:r>
            <a:r>
              <a:rPr lang="en-US" altLang="en-US" sz="6600" b="1" dirty="0">
                <a:solidFill>
                  <a:srgbClr val="1C4F59"/>
                </a:solidFill>
              </a:rPr>
              <a:t> </a:t>
            </a:r>
            <a:r>
              <a:rPr lang="en-US" altLang="en-US" sz="6600" b="1" dirty="0" err="1">
                <a:solidFill>
                  <a:srgbClr val="1C4F59"/>
                </a:solidFill>
              </a:rPr>
              <a:t>cơ</a:t>
            </a:r>
            <a:r>
              <a:rPr lang="en-US" altLang="en-US" sz="6600" b="1" dirty="0">
                <a:solidFill>
                  <a:srgbClr val="1C4F59"/>
                </a:solidFill>
              </a:rPr>
              <a:t> </a:t>
            </a:r>
            <a:r>
              <a:rPr lang="en-US" altLang="en-US" sz="6600" b="1" dirty="0" err="1">
                <a:solidFill>
                  <a:srgbClr val="1C4F59"/>
                </a:solidFill>
              </a:rPr>
              <a:t>học</a:t>
            </a:r>
            <a:r>
              <a:rPr lang="en-US" altLang="en-US" sz="6600" b="1" dirty="0">
                <a:solidFill>
                  <a:srgbClr val="1C4F59"/>
                </a:solidFill>
              </a:rPr>
              <a:t>?</a:t>
            </a:r>
            <a:endParaRPr lang="en-US" sz="6600" b="1" dirty="0">
              <a:solidFill>
                <a:srgbClr val="003C47"/>
              </a:solidFill>
            </a:endParaRPr>
          </a:p>
        </p:txBody>
      </p:sp>
      <p:grpSp>
        <p:nvGrpSpPr>
          <p:cNvPr id="2" name="Group 1">
            <a:extLst>
              <a:ext uri="{FF2B5EF4-FFF2-40B4-BE49-F238E27FC236}">
                <a16:creationId xmlns:a16="http://schemas.microsoft.com/office/drawing/2014/main" id="{F3C1DDF7-5777-6361-A3E1-BABCBE310618}"/>
              </a:ext>
            </a:extLst>
          </p:cNvPr>
          <p:cNvGrpSpPr/>
          <p:nvPr/>
        </p:nvGrpSpPr>
        <p:grpSpPr>
          <a:xfrm>
            <a:off x="168621" y="90236"/>
            <a:ext cx="3830073" cy="577199"/>
            <a:chOff x="5655075" y="2993994"/>
            <a:chExt cx="2004593" cy="870012"/>
          </a:xfrm>
        </p:grpSpPr>
        <p:sp>
          <p:nvSpPr>
            <p:cNvPr id="3" name="Rectangle: Rounded Corners 2">
              <a:extLst>
                <a:ext uri="{FF2B5EF4-FFF2-40B4-BE49-F238E27FC236}">
                  <a16:creationId xmlns:a16="http://schemas.microsoft.com/office/drawing/2014/main" id="{63355B64-F2DE-79F6-B306-669C775E87F3}"/>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EBA3FA08-511D-DE73-88D2-B2998F0D8A68}"/>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61265" y="371367"/>
            <a:ext cx="2908312" cy="1906045"/>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06913" y="4278977"/>
              <a:ext cx="658440" cy="964515"/>
            </a:xfrm>
            <a:prstGeom prst="rect">
              <a:avLst/>
            </a:prstGeom>
            <a:noFill/>
          </p:spPr>
          <p:txBody>
            <a:bodyPr wrap="square">
              <a:spAutoFit/>
            </a:bodyPr>
            <a:lstStyle/>
            <a:p>
              <a:pPr algn="ctr"/>
              <a:r>
                <a:rPr lang="en-US" sz="20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2000" b="1" dirty="0">
                <a:solidFill>
                  <a:srgbClr val="000000"/>
                </a:solidFill>
                <a:latin typeface="Fira Sans Condensed Medium" panose="020B0603050000020004" pitchFamily="34" charset="0"/>
              </a:endParaRPr>
            </a:p>
          </p:txBody>
        </p:sp>
      </p:grpSp>
      <p:sp>
        <p:nvSpPr>
          <p:cNvPr id="22" name="TextBox 8">
            <a:extLst>
              <a:ext uri="{FF2B5EF4-FFF2-40B4-BE49-F238E27FC236}">
                <a16:creationId xmlns:a16="http://schemas.microsoft.com/office/drawing/2014/main" id="{315894F7-F02D-9481-8882-25C30439F4FB}"/>
              </a:ext>
            </a:extLst>
          </p:cNvPr>
          <p:cNvSpPr txBox="1"/>
          <p:nvPr/>
        </p:nvSpPr>
        <p:spPr>
          <a:xfrm>
            <a:off x="3458819" y="770095"/>
            <a:ext cx="7211229" cy="1403718"/>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nSpc>
                <a:spcPct val="120000"/>
              </a:lnSpc>
            </a:pPr>
            <a:r>
              <a:rPr lang="en-US" b="1" dirty="0"/>
              <a:t>G</a:t>
            </a:r>
            <a:r>
              <a:rPr lang="vi-VN" b="1" dirty="0"/>
              <a:t>i</a:t>
            </a:r>
            <a:r>
              <a:rPr lang="en-US" b="1" dirty="0"/>
              <a:t>ả</a:t>
            </a:r>
            <a:r>
              <a:rPr lang="vi-VN" b="1" dirty="0"/>
              <a:t> s</a:t>
            </a:r>
            <a:r>
              <a:rPr lang="en-US" b="1" dirty="0"/>
              <a:t>ử</a:t>
            </a:r>
            <a:r>
              <a:rPr lang="vi-VN" b="1" dirty="0"/>
              <a:t> nhân viên y tế liên tục tác dụng lực đ</a:t>
            </a:r>
            <a:r>
              <a:rPr lang="en-US" b="1" dirty="0"/>
              <a:t>ể</a:t>
            </a:r>
            <a:r>
              <a:rPr lang="vi-VN" b="1" dirty="0"/>
              <a:t> </a:t>
            </a:r>
            <a:r>
              <a:rPr lang="en-US" b="1" dirty="0" err="1"/>
              <a:t>đẩy</a:t>
            </a:r>
            <a:r>
              <a:rPr lang="vi-VN" b="1" dirty="0"/>
              <a:t> xe cáng di chuyên trên hành lang bệnh viện. Xét ba tinh huống trong b</a:t>
            </a:r>
            <a:r>
              <a:rPr lang="en-US" b="1" dirty="0"/>
              <a:t>ả</a:t>
            </a:r>
            <a:r>
              <a:rPr lang="vi-VN" b="1" dirty="0"/>
              <a:t>ng dưới dây.</a:t>
            </a:r>
            <a:endParaRPr lang="en-US" b="1" dirty="0"/>
          </a:p>
        </p:txBody>
      </p:sp>
      <p:grpSp>
        <p:nvGrpSpPr>
          <p:cNvPr id="5" name="Group 4">
            <a:extLst>
              <a:ext uri="{FF2B5EF4-FFF2-40B4-BE49-F238E27FC236}">
                <a16:creationId xmlns:a16="http://schemas.microsoft.com/office/drawing/2014/main" id="{DAEE13A4-18AA-5817-0E53-51D8A981A428}"/>
              </a:ext>
            </a:extLst>
          </p:cNvPr>
          <p:cNvGrpSpPr/>
          <p:nvPr/>
        </p:nvGrpSpPr>
        <p:grpSpPr>
          <a:xfrm>
            <a:off x="4180963" y="65360"/>
            <a:ext cx="3830073" cy="577199"/>
            <a:chOff x="5655075" y="2993994"/>
            <a:chExt cx="2004593" cy="870012"/>
          </a:xfrm>
        </p:grpSpPr>
        <p:sp>
          <p:nvSpPr>
            <p:cNvPr id="12" name="Rectangle: Rounded Corners 11">
              <a:extLst>
                <a:ext uri="{FF2B5EF4-FFF2-40B4-BE49-F238E27FC236}">
                  <a16:creationId xmlns:a16="http://schemas.microsoft.com/office/drawing/2014/main" id="{0B509284-B721-9DDD-7C4E-2E9A40DA8BA5}"/>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a:extLst>
                <a:ext uri="{FF2B5EF4-FFF2-40B4-BE49-F238E27FC236}">
                  <a16:creationId xmlns:a16="http://schemas.microsoft.com/office/drawing/2014/main" id="{37A688F1-2371-23C4-3100-11ECD784E46A}"/>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graphicFrame>
        <p:nvGraphicFramePr>
          <p:cNvPr id="14" name="Table 13">
            <a:extLst>
              <a:ext uri="{FF2B5EF4-FFF2-40B4-BE49-F238E27FC236}">
                <a16:creationId xmlns:a16="http://schemas.microsoft.com/office/drawing/2014/main" id="{755728A5-3C37-E5F3-0D08-E83133488EC1}"/>
              </a:ext>
            </a:extLst>
          </p:cNvPr>
          <p:cNvGraphicFramePr>
            <a:graphicFrameLocks noGrp="1"/>
          </p:cNvGraphicFramePr>
          <p:nvPr>
            <p:extLst>
              <p:ext uri="{D42A27DB-BD31-4B8C-83A1-F6EECF244321}">
                <p14:modId xmlns:p14="http://schemas.microsoft.com/office/powerpoint/2010/main" val="2971717147"/>
              </p:ext>
            </p:extLst>
          </p:nvPr>
        </p:nvGraphicFramePr>
        <p:xfrm>
          <a:off x="1233274" y="2313069"/>
          <a:ext cx="10206054" cy="3504888"/>
        </p:xfrm>
        <a:graphic>
          <a:graphicData uri="http://schemas.openxmlformats.org/drawingml/2006/table">
            <a:tbl>
              <a:tblPr firstRow="1" bandRow="1">
                <a:tableStyleId>{5C22544A-7EE6-4342-B048-85BDC9FD1C3A}</a:tableStyleId>
              </a:tblPr>
              <a:tblGrid>
                <a:gridCol w="5195518">
                  <a:extLst>
                    <a:ext uri="{9D8B030D-6E8A-4147-A177-3AD203B41FA5}">
                      <a16:colId xmlns:a16="http://schemas.microsoft.com/office/drawing/2014/main" val="1467729215"/>
                    </a:ext>
                  </a:extLst>
                </a:gridCol>
                <a:gridCol w="2649894">
                  <a:extLst>
                    <a:ext uri="{9D8B030D-6E8A-4147-A177-3AD203B41FA5}">
                      <a16:colId xmlns:a16="http://schemas.microsoft.com/office/drawing/2014/main" val="3301096761"/>
                    </a:ext>
                  </a:extLst>
                </a:gridCol>
                <a:gridCol w="2360642">
                  <a:extLst>
                    <a:ext uri="{9D8B030D-6E8A-4147-A177-3AD203B41FA5}">
                      <a16:colId xmlns:a16="http://schemas.microsoft.com/office/drawing/2014/main" val="948751094"/>
                    </a:ext>
                  </a:extLst>
                </a:gridCol>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p>
                    <a:p>
                      <a:pPr algn="ctr"/>
                      <a:r>
                        <a:rPr lang="en-US" sz="22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876222">
                <a:tc>
                  <a:txBody>
                    <a:bodyPr/>
                    <a:lstStyle/>
                    <a:p>
                      <a:pPr algn="l"/>
                      <a:r>
                        <a:rPr lang="vi-VN" sz="2200" b="0" i="0" u="none" strike="noStrike" cap="none" dirty="0">
                          <a:solidFill>
                            <a:srgbClr val="000000"/>
                          </a:solidFill>
                          <a:latin typeface="+mn-lt"/>
                          <a:ea typeface="+mn-ea"/>
                          <a:cs typeface="+mn-cs"/>
                          <a:sym typeface="Arial"/>
                        </a:rPr>
                        <a:t>1. Đẩy xe cáng đế ra đón bệnh nhân trên quãng đường s</a:t>
                      </a:r>
                      <a:r>
                        <a:rPr lang="en-US" sz="22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2</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3</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pic>
        <p:nvPicPr>
          <p:cNvPr id="17" name="Picture 2">
            <a:extLst>
              <a:ext uri="{FF2B5EF4-FFF2-40B4-BE49-F238E27FC236}">
                <a16:creationId xmlns:a16="http://schemas.microsoft.com/office/drawing/2014/main" id="{ADF8E3E5-6198-ABC9-D95B-67BA280BAE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07" t="5269" r="13531" b="245"/>
          <a:stretch/>
        </p:blipFill>
        <p:spPr bwMode="auto">
          <a:xfrm>
            <a:off x="112239" y="5508435"/>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2C5A19-82EA-CDFC-7D53-1C160C02F4DC}"/>
              </a:ext>
            </a:extLst>
          </p:cNvPr>
          <p:cNvSpPr txBox="1"/>
          <p:nvPr/>
        </p:nvSpPr>
        <p:spPr>
          <a:xfrm>
            <a:off x="1233274" y="6041710"/>
            <a:ext cx="11352747" cy="51167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3000" dirty="0"/>
              <a:t>Trong </a:t>
            </a:r>
            <a:r>
              <a:rPr lang="en-US" sz="3000" dirty="0" err="1"/>
              <a:t>tình</a:t>
            </a:r>
            <a:r>
              <a:rPr lang="en-US" sz="3000" dirty="0"/>
              <a:t> </a:t>
            </a:r>
            <a:r>
              <a:rPr lang="en-US" sz="3000" dirty="0" err="1"/>
              <a:t>huống</a:t>
            </a:r>
            <a:r>
              <a:rPr lang="en-US" sz="3000" dirty="0"/>
              <a:t> </a:t>
            </a:r>
            <a:r>
              <a:rPr lang="en-US" sz="3000" dirty="0" err="1"/>
              <a:t>nào</a:t>
            </a:r>
            <a:r>
              <a:rPr lang="en-US" sz="3000" dirty="0"/>
              <a:t>, </a:t>
            </a:r>
            <a:r>
              <a:rPr lang="en-US" sz="3000" dirty="0" err="1"/>
              <a:t>nhân</a:t>
            </a:r>
            <a:r>
              <a:rPr lang="en-US" sz="3000" dirty="0"/>
              <a:t> </a:t>
            </a:r>
            <a:r>
              <a:rPr lang="en-US" sz="3000" dirty="0" err="1"/>
              <a:t>viên</a:t>
            </a:r>
            <a:r>
              <a:rPr lang="en-US" sz="3000" dirty="0"/>
              <a:t> y </a:t>
            </a:r>
            <a:r>
              <a:rPr lang="en-US" sz="3000" dirty="0" err="1"/>
              <a:t>tế</a:t>
            </a:r>
            <a:r>
              <a:rPr lang="en-US" sz="3000" dirty="0"/>
              <a:t> </a:t>
            </a:r>
            <a:r>
              <a:rPr lang="en-US" sz="3000" dirty="0" err="1"/>
              <a:t>thực</a:t>
            </a:r>
            <a:r>
              <a:rPr lang="en-US" sz="3000" dirty="0"/>
              <a:t> </a:t>
            </a:r>
            <a:r>
              <a:rPr lang="en-US" sz="3000" dirty="0" err="1"/>
              <a:t>hiện</a:t>
            </a:r>
            <a:r>
              <a:rPr lang="en-US" sz="3000" dirty="0"/>
              <a:t> </a:t>
            </a:r>
            <a:r>
              <a:rPr lang="en-US" sz="3000" dirty="0" err="1"/>
              <a:t>công</a:t>
            </a:r>
            <a:r>
              <a:rPr lang="en-US" sz="3000" dirty="0"/>
              <a:t> </a:t>
            </a:r>
            <a:r>
              <a:rPr lang="en-US" sz="3000" dirty="0" err="1"/>
              <a:t>lớn</a:t>
            </a:r>
            <a:r>
              <a:rPr lang="en-US" sz="3000" dirty="0"/>
              <a:t> </a:t>
            </a:r>
            <a:r>
              <a:rPr lang="en-US" sz="3000" dirty="0" err="1"/>
              <a:t>nhất</a:t>
            </a:r>
            <a:r>
              <a:rPr lang="en-US" sz="3000" dirty="0"/>
              <a:t>?</a:t>
            </a:r>
          </a:p>
        </p:txBody>
      </p:sp>
    </p:spTree>
    <p:extLst>
      <p:ext uri="{BB962C8B-B14F-4D97-AF65-F5344CB8AC3E}">
        <p14:creationId xmlns:p14="http://schemas.microsoft.com/office/powerpoint/2010/main" val="69740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EE13A4-18AA-5817-0E53-51D8A981A428}"/>
              </a:ext>
            </a:extLst>
          </p:cNvPr>
          <p:cNvGrpSpPr/>
          <p:nvPr/>
        </p:nvGrpSpPr>
        <p:grpSpPr>
          <a:xfrm>
            <a:off x="93578" y="177535"/>
            <a:ext cx="3432817" cy="522469"/>
            <a:chOff x="5655075" y="2993994"/>
            <a:chExt cx="2004593" cy="870012"/>
          </a:xfrm>
        </p:grpSpPr>
        <p:sp>
          <p:nvSpPr>
            <p:cNvPr id="12" name="Rectangle: Rounded Corners 11">
              <a:extLst>
                <a:ext uri="{FF2B5EF4-FFF2-40B4-BE49-F238E27FC236}">
                  <a16:creationId xmlns:a16="http://schemas.microsoft.com/office/drawing/2014/main" id="{0B509284-B721-9DDD-7C4E-2E9A40DA8BA5}"/>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TextBox 12">
              <a:extLst>
                <a:ext uri="{FF2B5EF4-FFF2-40B4-BE49-F238E27FC236}">
                  <a16:creationId xmlns:a16="http://schemas.microsoft.com/office/drawing/2014/main" id="{37A688F1-2371-23C4-3100-11ECD784E46A}"/>
                </a:ext>
              </a:extLst>
            </p:cNvPr>
            <p:cNvSpPr txBox="1"/>
            <p:nvPr/>
          </p:nvSpPr>
          <p:spPr>
            <a:xfrm>
              <a:off x="5713330" y="3004131"/>
              <a:ext cx="1946338" cy="695868"/>
            </a:xfrm>
            <a:prstGeom prst="rect">
              <a:avLst/>
            </a:prstGeom>
            <a:noFill/>
          </p:spPr>
          <p:txBody>
            <a:bodyPr wrap="square">
              <a:spAutoFit/>
            </a:bodyPr>
            <a:lstStyle/>
            <a:p>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4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4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400" b="1" dirty="0">
                <a:solidFill>
                  <a:schemeClr val="bg1"/>
                </a:solidFill>
                <a:latin typeface="Fira Sans Condensed Medium" panose="020B0603050000020004" pitchFamily="34" charset="0"/>
              </a:endParaRPr>
            </a:p>
          </p:txBody>
        </p:sp>
      </p:grpSp>
      <p:graphicFrame>
        <p:nvGraphicFramePr>
          <p:cNvPr id="14" name="Table 13">
            <a:extLst>
              <a:ext uri="{FF2B5EF4-FFF2-40B4-BE49-F238E27FC236}">
                <a16:creationId xmlns:a16="http://schemas.microsoft.com/office/drawing/2014/main" id="{755728A5-3C37-E5F3-0D08-E83133488EC1}"/>
              </a:ext>
            </a:extLst>
          </p:cNvPr>
          <p:cNvGraphicFramePr>
            <a:graphicFrameLocks noGrp="1"/>
          </p:cNvGraphicFramePr>
          <p:nvPr>
            <p:extLst>
              <p:ext uri="{D42A27DB-BD31-4B8C-83A1-F6EECF244321}">
                <p14:modId xmlns:p14="http://schemas.microsoft.com/office/powerpoint/2010/main" val="2830533072"/>
              </p:ext>
            </p:extLst>
          </p:nvPr>
        </p:nvGraphicFramePr>
        <p:xfrm>
          <a:off x="992973" y="988122"/>
          <a:ext cx="10206054" cy="3504888"/>
        </p:xfrm>
        <a:graphic>
          <a:graphicData uri="http://schemas.openxmlformats.org/drawingml/2006/table">
            <a:tbl>
              <a:tblPr firstRow="1" bandRow="1">
                <a:tableStyleId>{5C22544A-7EE6-4342-B048-85BDC9FD1C3A}</a:tableStyleId>
              </a:tblPr>
              <a:tblGrid>
                <a:gridCol w="5195518">
                  <a:extLst>
                    <a:ext uri="{9D8B030D-6E8A-4147-A177-3AD203B41FA5}">
                      <a16:colId xmlns:a16="http://schemas.microsoft.com/office/drawing/2014/main" val="1467729215"/>
                    </a:ext>
                  </a:extLst>
                </a:gridCol>
                <a:gridCol w="2649894">
                  <a:extLst>
                    <a:ext uri="{9D8B030D-6E8A-4147-A177-3AD203B41FA5}">
                      <a16:colId xmlns:a16="http://schemas.microsoft.com/office/drawing/2014/main" val="3301096761"/>
                    </a:ext>
                  </a:extLst>
                </a:gridCol>
                <a:gridCol w="2360642">
                  <a:extLst>
                    <a:ext uri="{9D8B030D-6E8A-4147-A177-3AD203B41FA5}">
                      <a16:colId xmlns:a16="http://schemas.microsoft.com/office/drawing/2014/main" val="948751094"/>
                    </a:ext>
                  </a:extLst>
                </a:gridCol>
              </a:tblGrid>
              <a:tr h="876222">
                <a:tc>
                  <a:txBody>
                    <a:bodyPr/>
                    <a:lstStyle/>
                    <a:p>
                      <a:pPr algn="ctr"/>
                      <a:r>
                        <a:rPr lang="en-US" sz="2200" dirty="0" err="1">
                          <a:solidFill>
                            <a:srgbClr val="000000"/>
                          </a:solidFill>
                        </a:rPr>
                        <a:t>Tình</a:t>
                      </a:r>
                      <a:r>
                        <a:rPr lang="en-US" sz="2200" dirty="0">
                          <a:solidFill>
                            <a:srgbClr val="000000"/>
                          </a:solidFill>
                        </a:rPr>
                        <a:t> </a:t>
                      </a:r>
                      <a:r>
                        <a:rPr lang="en-US" sz="2200" dirty="0" err="1">
                          <a:solidFill>
                            <a:srgbClr val="000000"/>
                          </a:solidFill>
                        </a:rPr>
                        <a:t>Huống</a:t>
                      </a:r>
                      <a:endParaRPr lang="en-US" sz="22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Lực</a:t>
                      </a:r>
                      <a:r>
                        <a:rPr lang="en-US" sz="2200" dirty="0">
                          <a:solidFill>
                            <a:srgbClr val="000000"/>
                          </a:solidFill>
                        </a:rPr>
                        <a:t> </a:t>
                      </a:r>
                      <a:r>
                        <a:rPr lang="en-US" sz="2200" dirty="0" err="1">
                          <a:solidFill>
                            <a:srgbClr val="000000"/>
                          </a:solidFill>
                        </a:rPr>
                        <a:t>tác</a:t>
                      </a:r>
                      <a:r>
                        <a:rPr lang="en-US" sz="2200" dirty="0">
                          <a:solidFill>
                            <a:srgbClr val="000000"/>
                          </a:solidFill>
                        </a:rPr>
                        <a:t> </a:t>
                      </a:r>
                      <a:r>
                        <a:rPr lang="en-US" sz="2200" dirty="0" err="1">
                          <a:solidFill>
                            <a:srgbClr val="000000"/>
                          </a:solidFill>
                        </a:rPr>
                        <a:t>dụng</a:t>
                      </a:r>
                      <a:r>
                        <a:rPr lang="en-US" sz="2200" dirty="0">
                          <a:solidFill>
                            <a:srgbClr val="000000"/>
                          </a:solidFill>
                        </a:rPr>
                        <a:t> </a:t>
                      </a:r>
                    </a:p>
                    <a:p>
                      <a:pPr algn="ctr"/>
                      <a:r>
                        <a:rPr lang="en-US" sz="22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rgbClr val="000000"/>
                          </a:solidFill>
                        </a:rPr>
                        <a:t>Quãng</a:t>
                      </a:r>
                      <a:r>
                        <a:rPr lang="en-US" sz="2200" dirty="0">
                          <a:solidFill>
                            <a:srgbClr val="000000"/>
                          </a:solidFill>
                        </a:rPr>
                        <a:t> </a:t>
                      </a:r>
                      <a:r>
                        <a:rPr lang="en-US" sz="2200" dirty="0" err="1">
                          <a:solidFill>
                            <a:srgbClr val="000000"/>
                          </a:solidFill>
                        </a:rPr>
                        <a:t>đường</a:t>
                      </a:r>
                      <a:r>
                        <a:rPr lang="en-US" sz="22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876222">
                <a:tc>
                  <a:txBody>
                    <a:bodyPr/>
                    <a:lstStyle/>
                    <a:p>
                      <a:pPr algn="l"/>
                      <a:r>
                        <a:rPr lang="vi-VN" sz="2200" b="0" i="0" u="none" strike="noStrike" cap="none" dirty="0">
                          <a:solidFill>
                            <a:srgbClr val="000000"/>
                          </a:solidFill>
                          <a:latin typeface="+mn-lt"/>
                          <a:ea typeface="+mn-ea"/>
                          <a:cs typeface="+mn-cs"/>
                          <a:sym typeface="Arial"/>
                        </a:rPr>
                        <a:t>1. Đẩy xe cáng đế ra đón bệnh nhân trên quãng đường s</a:t>
                      </a:r>
                      <a:r>
                        <a:rPr lang="en-US" sz="22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F</a:t>
                      </a:r>
                      <a:r>
                        <a:rPr lang="en-US" sz="2200" baseline="-25000" dirty="0">
                          <a:solidFill>
                            <a:srgbClr val="000000"/>
                          </a:solidFill>
                        </a:rPr>
                        <a:t>1</a:t>
                      </a:r>
                      <a:r>
                        <a:rPr lang="en-US" sz="22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s</a:t>
                      </a:r>
                      <a:r>
                        <a:rPr lang="en-US" sz="2200" baseline="-25000" dirty="0">
                          <a:solidFill>
                            <a:srgbClr val="000000"/>
                          </a:solidFill>
                        </a:rPr>
                        <a:t>1</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2</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2</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2</a:t>
                      </a:r>
                      <a:r>
                        <a:rPr lang="en-US" sz="22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8762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b="0" i="0" u="none" strike="noStrike" cap="none" dirty="0">
                          <a:solidFill>
                            <a:srgbClr val="000000"/>
                          </a:solidFill>
                          <a:latin typeface="+mn-lt"/>
                          <a:ea typeface="+mn-ea"/>
                          <a:cs typeface="+mn-cs"/>
                          <a:sym typeface="Arial"/>
                        </a:rPr>
                        <a:t>3</a:t>
                      </a:r>
                      <a:r>
                        <a:rPr lang="vi-VN" sz="2200" b="0" i="0" u="none" strike="noStrike" cap="none" dirty="0">
                          <a:solidFill>
                            <a:srgbClr val="000000"/>
                          </a:solidFill>
                          <a:latin typeface="+mn-lt"/>
                          <a:ea typeface="+mn-ea"/>
                          <a:cs typeface="+mn-cs"/>
                          <a:sym typeface="Arial"/>
                        </a:rPr>
                        <a:t>. Đẩy xe cáng đế ra đón bệnh nhân trên quãng đường s</a:t>
                      </a:r>
                      <a:r>
                        <a:rPr lang="en-US" sz="22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F</a:t>
                      </a:r>
                      <a:r>
                        <a:rPr lang="en-US" sz="2200" baseline="-25000" dirty="0">
                          <a:solidFill>
                            <a:srgbClr val="000000"/>
                          </a:solidFill>
                        </a:rPr>
                        <a:t>3</a:t>
                      </a:r>
                      <a:r>
                        <a:rPr lang="en-US" sz="22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0000"/>
                          </a:solidFill>
                        </a:rPr>
                        <a:t>s</a:t>
                      </a:r>
                      <a:r>
                        <a:rPr lang="en-US" sz="2200" baseline="-25000" dirty="0">
                          <a:solidFill>
                            <a:srgbClr val="000000"/>
                          </a:solidFill>
                        </a:rPr>
                        <a:t>3</a:t>
                      </a:r>
                      <a:r>
                        <a:rPr lang="en-US" sz="22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sp>
        <p:nvSpPr>
          <p:cNvPr id="18" name="TextBox 17">
            <a:extLst>
              <a:ext uri="{FF2B5EF4-FFF2-40B4-BE49-F238E27FC236}">
                <a16:creationId xmlns:a16="http://schemas.microsoft.com/office/drawing/2014/main" id="{FD2C5A19-82EA-CDFC-7D53-1C160C02F4DC}"/>
              </a:ext>
            </a:extLst>
          </p:cNvPr>
          <p:cNvSpPr txBox="1"/>
          <p:nvPr/>
        </p:nvSpPr>
        <p:spPr>
          <a:xfrm>
            <a:off x="1667928" y="4905172"/>
            <a:ext cx="10124022" cy="1619674"/>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vi-VN" sz="3000" b="0" dirty="0"/>
              <a:t>Tình huống thứ 3, nhân viên y tế thực hiện công lớn nhất vì lực tác dụng vào vật và quãng đường vật dịch chuyển theo hướng của lực </a:t>
            </a:r>
            <a:r>
              <a:rPr lang="en-US" sz="3000" b="0" dirty="0" err="1"/>
              <a:t>là</a:t>
            </a:r>
            <a:r>
              <a:rPr lang="en-US" sz="3000" b="0" dirty="0"/>
              <a:t> </a:t>
            </a:r>
            <a:r>
              <a:rPr lang="en-US" sz="3000" b="0" dirty="0" err="1"/>
              <a:t>lớn</a:t>
            </a:r>
            <a:r>
              <a:rPr lang="en-US" sz="3000" b="0" dirty="0"/>
              <a:t> </a:t>
            </a:r>
            <a:r>
              <a:rPr lang="en-US" sz="3000" b="0" dirty="0" err="1"/>
              <a:t>nhất</a:t>
            </a:r>
            <a:endParaRPr lang="en-US" sz="3000" b="0" dirty="0"/>
          </a:p>
        </p:txBody>
      </p:sp>
      <p:pic>
        <p:nvPicPr>
          <p:cNvPr id="7" name="Picture 6">
            <a:extLst>
              <a:ext uri="{FF2B5EF4-FFF2-40B4-BE49-F238E27FC236}">
                <a16:creationId xmlns:a16="http://schemas.microsoft.com/office/drawing/2014/main" id="{447F534B-B6C6-AAE2-4A18-BCA2409554A7}"/>
              </a:ext>
            </a:extLst>
          </p:cNvPr>
          <p:cNvPicPr>
            <a:picLocks noChangeAspect="1"/>
          </p:cNvPicPr>
          <p:nvPr/>
        </p:nvPicPr>
        <p:blipFill>
          <a:blip r:embed="rId2"/>
          <a:stretch>
            <a:fillRect/>
          </a:stretch>
        </p:blipFill>
        <p:spPr>
          <a:xfrm>
            <a:off x="211999" y="5042362"/>
            <a:ext cx="1345294" cy="1345294"/>
          </a:xfrm>
          <a:prstGeom prst="rect">
            <a:avLst/>
          </a:prstGeom>
        </p:spPr>
      </p:pic>
    </p:spTree>
    <p:extLst>
      <p:ext uri="{BB962C8B-B14F-4D97-AF65-F5344CB8AC3E}">
        <p14:creationId xmlns:p14="http://schemas.microsoft.com/office/powerpoint/2010/main" val="36336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4535062"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BC7801-B491-E99A-DC37-F45998FF3DEE}"/>
              </a:ext>
            </a:extLst>
          </p:cNvPr>
          <p:cNvSpPr txBox="1"/>
          <p:nvPr/>
        </p:nvSpPr>
        <p:spPr>
          <a:xfrm>
            <a:off x="2642193" y="1053753"/>
            <a:ext cx="9306361" cy="9946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vi-VN" sz="2800" dirty="0"/>
              <a:t>Công sinh ra càng lớn nêu lực tác dụng vào vật càng lớn và quãng </a:t>
            </a:r>
            <a:r>
              <a:rPr lang="en-US" sz="2800" dirty="0"/>
              <a:t>đ</a:t>
            </a:r>
            <a:r>
              <a:rPr lang="vi-VN" sz="2800" dirty="0"/>
              <a:t>ường vật dịch chuy</a:t>
            </a:r>
            <a:r>
              <a:rPr lang="en-US" sz="2800" dirty="0"/>
              <a:t>ể</a:t>
            </a:r>
            <a:r>
              <a:rPr lang="vi-VN" sz="2800" dirty="0"/>
              <a:t>n theo hướng c</a:t>
            </a:r>
            <a:r>
              <a:rPr lang="en-US" sz="2800" dirty="0"/>
              <a:t>ủ</a:t>
            </a:r>
            <a:r>
              <a:rPr lang="vi-VN" sz="2800" dirty="0"/>
              <a:t>a lực càng dài</a:t>
            </a:r>
            <a:endParaRPr lang="en-US" sz="2800" b="1" dirty="0"/>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1889160" y="2775119"/>
            <a:ext cx="2082913" cy="769441"/>
            <a:chOff x="5655075" y="2962451"/>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49F2644A-04C1-B9C6-3F2A-3E1921CE09C3}"/>
                </a:ext>
              </a:extLst>
            </p:cNvPr>
            <p:cNvSpPr txBox="1"/>
            <p:nvPr/>
          </p:nvSpPr>
          <p:spPr>
            <a:xfrm>
              <a:off x="5875221" y="2962451"/>
              <a:ext cx="2160082" cy="1159778"/>
            </a:xfrm>
            <a:prstGeom prst="rect">
              <a:avLst/>
            </a:prstGeom>
            <a:noFill/>
          </p:spPr>
          <p:txBody>
            <a:bodyPr wrap="square">
              <a:spAutoFit/>
            </a:bodyPr>
            <a:lstStyle/>
            <a:p>
              <a: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a:t>A = F.s</a:t>
              </a:r>
              <a:endParaRPr lang="en-US" sz="4400" dirty="0">
                <a:solidFill>
                  <a:srgbClr val="003C47"/>
                </a:solidFill>
                <a:latin typeface="Fira Sans Condensed Medium" panose="020B0603050000020004" pitchFamily="34"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6231325" y="2325554"/>
            <a:ext cx="5960675"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t>A : </a:t>
            </a:r>
            <a:r>
              <a:rPr lang="en-US" altLang="en-US" dirty="0" err="1"/>
              <a:t>công</a:t>
            </a:r>
            <a:r>
              <a:rPr lang="en-US" altLang="en-US" dirty="0"/>
              <a:t> </a:t>
            </a:r>
            <a:r>
              <a:rPr lang="en-US" altLang="en-US" dirty="0" err="1"/>
              <a:t>của</a:t>
            </a:r>
            <a:r>
              <a:rPr lang="en-US" altLang="en-US" dirty="0"/>
              <a:t> </a:t>
            </a:r>
            <a:r>
              <a:rPr lang="en-US" altLang="en-US" dirty="0" err="1"/>
              <a:t>lực</a:t>
            </a:r>
            <a:r>
              <a:rPr lang="en-US" altLang="en-US" dirty="0"/>
              <a:t> F (J)</a:t>
            </a:r>
          </a:p>
          <a:p>
            <a:r>
              <a:rPr lang="en-US" altLang="en-US" dirty="0"/>
              <a:t>F : </a:t>
            </a:r>
            <a:r>
              <a:rPr lang="en-US" altLang="en-US" dirty="0" err="1"/>
              <a:t>lực</a:t>
            </a:r>
            <a:r>
              <a:rPr lang="en-US" altLang="en-US" dirty="0"/>
              <a:t> </a:t>
            </a:r>
            <a:r>
              <a:rPr lang="en-US" altLang="en-US" dirty="0" err="1"/>
              <a:t>tác</a:t>
            </a:r>
            <a:r>
              <a:rPr lang="en-US" altLang="en-US" dirty="0"/>
              <a:t> </a:t>
            </a:r>
            <a:r>
              <a:rPr lang="en-US" altLang="en-US" dirty="0" err="1"/>
              <a:t>dụng</a:t>
            </a:r>
            <a:r>
              <a:rPr lang="en-US" altLang="en-US" dirty="0"/>
              <a:t> </a:t>
            </a:r>
            <a:r>
              <a:rPr lang="en-US" altLang="en-US" dirty="0" err="1"/>
              <a:t>vào</a:t>
            </a:r>
            <a:r>
              <a:rPr lang="en-US" altLang="en-US" dirty="0"/>
              <a:t> </a:t>
            </a:r>
            <a:r>
              <a:rPr lang="en-US" altLang="en-US" dirty="0" err="1"/>
              <a:t>vật</a:t>
            </a:r>
            <a:r>
              <a:rPr lang="en-US" altLang="en-US" dirty="0"/>
              <a:t> (N)</a:t>
            </a:r>
          </a:p>
          <a:p>
            <a:r>
              <a:rPr lang="en-US" altLang="en-US" dirty="0"/>
              <a:t>s  : </a:t>
            </a:r>
            <a:r>
              <a:rPr lang="en-US" altLang="en-US" dirty="0" err="1"/>
              <a:t>quãng</a:t>
            </a:r>
            <a:r>
              <a:rPr lang="en-US" altLang="en-US" dirty="0"/>
              <a:t> </a:t>
            </a:r>
            <a:r>
              <a:rPr lang="en-US" altLang="en-US" dirty="0" err="1"/>
              <a:t>đường</a:t>
            </a:r>
            <a:r>
              <a:rPr lang="en-US" altLang="en-US" dirty="0"/>
              <a:t> </a:t>
            </a:r>
            <a:r>
              <a:rPr lang="en-US" altLang="en-US" dirty="0" err="1"/>
              <a:t>vật</a:t>
            </a:r>
            <a:r>
              <a:rPr lang="en-US" altLang="en-US" dirty="0"/>
              <a:t> </a:t>
            </a:r>
            <a:r>
              <a:rPr lang="en-US" altLang="en-US" dirty="0" err="1"/>
              <a:t>dịch</a:t>
            </a:r>
            <a:r>
              <a:rPr lang="en-US" altLang="en-US" dirty="0"/>
              <a:t> </a:t>
            </a:r>
            <a:r>
              <a:rPr lang="en-US" altLang="en-US" dirty="0" err="1"/>
              <a:t>chuyển</a:t>
            </a:r>
            <a:r>
              <a:rPr lang="en-US" altLang="en-US" dirty="0"/>
              <a:t> (m)</a:t>
            </a:r>
          </a:p>
        </p:txBody>
      </p:sp>
      <p:sp>
        <p:nvSpPr>
          <p:cNvPr id="17" name="TextBox 16">
            <a:extLst>
              <a:ext uri="{FF2B5EF4-FFF2-40B4-BE49-F238E27FC236}">
                <a16:creationId xmlns:a16="http://schemas.microsoft.com/office/drawing/2014/main" id="{AF34BDEA-0303-9E20-174C-27E9F3E012E5}"/>
              </a:ext>
            </a:extLst>
          </p:cNvPr>
          <p:cNvSpPr txBox="1"/>
          <p:nvPr/>
        </p:nvSpPr>
        <p:spPr>
          <a:xfrm>
            <a:off x="4254521" y="2921055"/>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trong</a:t>
            </a:r>
            <a:r>
              <a:rPr lang="en-US" sz="2800" dirty="0"/>
              <a:t> </a:t>
            </a:r>
            <a:r>
              <a:rPr lang="en-US" sz="2800" dirty="0" err="1"/>
              <a:t>đó</a:t>
            </a:r>
            <a:endParaRPr lang="en-US" sz="2800" dirty="0"/>
          </a:p>
        </p:txBody>
      </p:sp>
      <p:sp>
        <p:nvSpPr>
          <p:cNvPr id="18" name="Text Box 49">
            <a:extLst>
              <a:ext uri="{FF2B5EF4-FFF2-40B4-BE49-F238E27FC236}">
                <a16:creationId xmlns:a16="http://schemas.microsoft.com/office/drawing/2014/main" id="{4D0164D0-DF5A-782C-862F-4F68DE0113BC}"/>
              </a:ext>
            </a:extLst>
          </p:cNvPr>
          <p:cNvSpPr txBox="1">
            <a:spLocks noChangeArrowheads="1"/>
          </p:cNvSpPr>
          <p:nvPr/>
        </p:nvSpPr>
        <p:spPr bwMode="auto">
          <a:xfrm>
            <a:off x="1364404" y="4250521"/>
            <a:ext cx="8003531" cy="517065"/>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b="1" dirty="0"/>
              <a:t>Khi F = 1N </a:t>
            </a:r>
            <a:r>
              <a:rPr lang="en-US" altLang="en-US" b="1" dirty="0" err="1"/>
              <a:t>và</a:t>
            </a:r>
            <a:r>
              <a:rPr lang="en-US" altLang="en-US" b="1" dirty="0"/>
              <a:t> s = 1m </a:t>
            </a:r>
            <a:r>
              <a:rPr lang="en-US" altLang="en-US" b="1" dirty="0">
                <a:latin typeface="#9Slide03 Arima Madurai Black" panose="00000A00000000000000" pitchFamily="2" charset="-93"/>
                <a:cs typeface="#9Slide03 Arima Madurai Black" panose="00000A00000000000000" pitchFamily="2" charset="-93"/>
              </a:rPr>
              <a:t>→ </a:t>
            </a:r>
            <a:r>
              <a:rPr lang="en-US" altLang="en-US" b="1" dirty="0"/>
              <a:t>A = 1N.1m = 1Nm = 1 J.</a:t>
            </a:r>
          </a:p>
        </p:txBody>
      </p:sp>
      <p:sp>
        <p:nvSpPr>
          <p:cNvPr id="20" name="Text Box 51">
            <a:extLst>
              <a:ext uri="{FF2B5EF4-FFF2-40B4-BE49-F238E27FC236}">
                <a16:creationId xmlns:a16="http://schemas.microsoft.com/office/drawing/2014/main" id="{9EC21AD5-0ACA-A479-2382-3B80F40D5FB4}"/>
              </a:ext>
            </a:extLst>
          </p:cNvPr>
          <p:cNvSpPr txBox="1">
            <a:spLocks noChangeArrowheads="1"/>
          </p:cNvSpPr>
          <p:nvPr/>
        </p:nvSpPr>
        <p:spPr bwMode="auto">
          <a:xfrm>
            <a:off x="2642193" y="4970781"/>
            <a:ext cx="408173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Đơn</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vị</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công</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dirty="0" err="1">
                <a:solidFill>
                  <a:schemeClr val="bg1"/>
                </a:solidFill>
                <a:latin typeface="Roboto" panose="02000000000000000000" pitchFamily="2" charset="0"/>
                <a:ea typeface="Arimo" panose="020B0604020202020204" charset="0"/>
                <a:cs typeface="Arial" panose="020B0604020202020204" pitchFamily="34" charset="0"/>
              </a:rPr>
              <a:t>là</a:t>
            </a:r>
            <a:r>
              <a:rPr lang="en-US" altLang="en-US" sz="2667" b="1" dirty="0">
                <a:solidFill>
                  <a:schemeClr val="bg1"/>
                </a:solidFill>
                <a:latin typeface="Roboto" panose="02000000000000000000" pitchFamily="2" charset="0"/>
                <a:ea typeface="Arimo" panose="020B0604020202020204" charset="0"/>
                <a:cs typeface="Arial" panose="020B0604020202020204" pitchFamily="34" charset="0"/>
              </a:rPr>
              <a:t> </a:t>
            </a:r>
            <a:r>
              <a:rPr lang="en-US" altLang="en-US" sz="2667" b="1" i="1" dirty="0">
                <a:solidFill>
                  <a:srgbClr val="FAC963"/>
                </a:solidFill>
                <a:latin typeface="Roboto" panose="02000000000000000000" pitchFamily="2" charset="0"/>
                <a:ea typeface="Arimo" panose="020B0604020202020204" charset="0"/>
                <a:cs typeface="Arial" panose="020B0604020202020204" pitchFamily="34" charset="0"/>
              </a:rPr>
              <a:t>Jun</a:t>
            </a:r>
            <a:endParaRPr lang="en-US" altLang="en-US" sz="2667" b="1" dirty="0">
              <a:solidFill>
                <a:srgbClr val="FAC963"/>
              </a:solidFill>
              <a:latin typeface="Roboto" panose="02000000000000000000" pitchFamily="2" charset="0"/>
              <a:ea typeface="Arimo" panose="020B0604020202020204" charset="0"/>
              <a:cs typeface="Arial" panose="020B0604020202020204" pitchFamily="34" charset="0"/>
            </a:endParaRPr>
          </a:p>
        </p:txBody>
      </p:sp>
      <p:sp>
        <p:nvSpPr>
          <p:cNvPr id="21" name="Text Box 52">
            <a:extLst>
              <a:ext uri="{FF2B5EF4-FFF2-40B4-BE49-F238E27FC236}">
                <a16:creationId xmlns:a16="http://schemas.microsoft.com/office/drawing/2014/main" id="{2CABA3F8-199C-1918-C1C0-2C3E3E8F141D}"/>
              </a:ext>
            </a:extLst>
          </p:cNvPr>
          <p:cNvSpPr txBox="1">
            <a:spLocks noChangeArrowheads="1"/>
          </p:cNvSpPr>
          <p:nvPr/>
        </p:nvSpPr>
        <p:spPr bwMode="auto">
          <a:xfrm>
            <a:off x="2642193" y="5682353"/>
            <a:ext cx="5573819"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defRPr sz="2667" b="1">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err="1"/>
              <a:t>Kí</a:t>
            </a:r>
            <a:r>
              <a:rPr lang="en-US" altLang="en-US" dirty="0"/>
              <a:t> </a:t>
            </a:r>
            <a:r>
              <a:rPr lang="en-US" altLang="en-US" dirty="0" err="1"/>
              <a:t>hiệu</a:t>
            </a:r>
            <a:r>
              <a:rPr lang="en-US" altLang="en-US" dirty="0"/>
              <a:t> </a:t>
            </a:r>
            <a:r>
              <a:rPr lang="en-US" altLang="en-US" dirty="0" err="1"/>
              <a:t>là</a:t>
            </a:r>
            <a:r>
              <a:rPr lang="en-US" altLang="en-US" dirty="0"/>
              <a:t> </a:t>
            </a:r>
            <a:r>
              <a:rPr lang="en-US" altLang="en-US" dirty="0">
                <a:solidFill>
                  <a:srgbClr val="FAC963"/>
                </a:solidFill>
              </a:rPr>
              <a:t>J ( 1J = 1Nm ) </a:t>
            </a:r>
          </a:p>
        </p:txBody>
      </p:sp>
      <p:sp>
        <p:nvSpPr>
          <p:cNvPr id="22" name="Left Brace 21">
            <a:extLst>
              <a:ext uri="{FF2B5EF4-FFF2-40B4-BE49-F238E27FC236}">
                <a16:creationId xmlns:a16="http://schemas.microsoft.com/office/drawing/2014/main" id="{CC633EC1-61C4-6DE0-39EF-B0359C228475}"/>
              </a:ext>
            </a:extLst>
          </p:cNvPr>
          <p:cNvSpPr/>
          <p:nvPr/>
        </p:nvSpPr>
        <p:spPr>
          <a:xfrm>
            <a:off x="5760587" y="2535932"/>
            <a:ext cx="386650" cy="1198417"/>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a:extLst>
              <a:ext uri="{FF2B5EF4-FFF2-40B4-BE49-F238E27FC236}">
                <a16:creationId xmlns:a16="http://schemas.microsoft.com/office/drawing/2014/main" id="{7D966D94-8E25-EF56-7037-1B35193A398C}"/>
              </a:ext>
            </a:extLst>
          </p:cNvPr>
          <p:cNvGrpSpPr/>
          <p:nvPr/>
        </p:nvGrpSpPr>
        <p:grpSpPr>
          <a:xfrm>
            <a:off x="4236666" y="285475"/>
            <a:ext cx="3830073" cy="577199"/>
            <a:chOff x="5655075" y="2993994"/>
            <a:chExt cx="2004593" cy="870012"/>
          </a:xfrm>
        </p:grpSpPr>
        <p:sp>
          <p:nvSpPr>
            <p:cNvPr id="3" name="Rectangle: Rounded Corners 2">
              <a:extLst>
                <a:ext uri="{FF2B5EF4-FFF2-40B4-BE49-F238E27FC236}">
                  <a16:creationId xmlns:a16="http://schemas.microsoft.com/office/drawing/2014/main" id="{2231CE7D-369F-6FD0-462E-7016778FFCC1}"/>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69B0EBDB-E5BF-7EEF-A34F-D1B2C814F631}"/>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3000"/>
                                  </p:iterate>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iterate type="lt">
                                    <p:tmPct val="3000"/>
                                  </p:iterate>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4E7E4-5AF8-0A4A-6FF0-DE1364216CC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24E872-9D24-15E6-9A79-FAB5F54436C5}"/>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5F49FA7-7383-F107-AB43-3229A62DF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54AEE38-6BB5-BADF-A5B7-C83D3D4E946E}"/>
              </a:ext>
            </a:extLst>
          </p:cNvPr>
          <p:cNvGrpSpPr/>
          <p:nvPr/>
        </p:nvGrpSpPr>
        <p:grpSpPr>
          <a:xfrm>
            <a:off x="251468" y="189006"/>
            <a:ext cx="1660125" cy="1007887"/>
            <a:chOff x="5655075" y="2993994"/>
            <a:chExt cx="2600375" cy="1519188"/>
          </a:xfrm>
        </p:grpSpPr>
        <p:sp>
          <p:nvSpPr>
            <p:cNvPr id="8" name="Rectangle: Rounded Corners 7">
              <a:extLst>
                <a:ext uri="{FF2B5EF4-FFF2-40B4-BE49-F238E27FC236}">
                  <a16:creationId xmlns:a16="http://schemas.microsoft.com/office/drawing/2014/main" id="{46F75A28-851A-0439-891B-34E8C2FDA8C2}"/>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E6F6750B-3586-DF5C-BF91-1D9921DC827E}"/>
                </a:ext>
              </a:extLst>
            </p:cNvPr>
            <p:cNvSpPr txBox="1"/>
            <p:nvPr/>
          </p:nvSpPr>
          <p:spPr>
            <a:xfrm>
              <a:off x="5874419" y="3075057"/>
              <a:ext cx="2026707" cy="1438125"/>
            </a:xfrm>
            <a:prstGeom prst="rect">
              <a:avLst/>
            </a:prstGeom>
            <a:noFill/>
          </p:spPr>
          <p:txBody>
            <a:bodyPr wrap="square">
              <a:spAutoFit/>
            </a:bodyPr>
            <a:lstStyle/>
            <a:p>
              <a:r>
                <a:rPr lang="vi-VN"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2B294B9E-4237-9D6A-028A-A36BCFCFD15C}"/>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err="1">
                <a:solidFill>
                  <a:srgbClr val="1C4F59"/>
                </a:solidFill>
              </a:rPr>
              <a:t>Kể</a:t>
            </a:r>
            <a:r>
              <a:rPr lang="en-US" altLang="en-US" sz="5400" b="1" dirty="0">
                <a:solidFill>
                  <a:srgbClr val="1C4F59"/>
                </a:solidFill>
              </a:rPr>
              <a:t> </a:t>
            </a:r>
            <a:r>
              <a:rPr lang="en-US" altLang="en-US" sz="5400" b="1" dirty="0" err="1">
                <a:solidFill>
                  <a:srgbClr val="1C4F59"/>
                </a:solidFill>
              </a:rPr>
              <a:t>tên</a:t>
            </a:r>
            <a:r>
              <a:rPr lang="en-US" altLang="en-US" sz="5400" b="1" dirty="0">
                <a:solidFill>
                  <a:srgbClr val="1C4F59"/>
                </a:solidFill>
              </a:rPr>
              <a:t> </a:t>
            </a:r>
            <a:r>
              <a:rPr lang="en-US" altLang="en-US" sz="5400" b="1" dirty="0" err="1">
                <a:solidFill>
                  <a:srgbClr val="1C4F59"/>
                </a:solidFill>
              </a:rPr>
              <a:t>các</a:t>
            </a:r>
            <a:r>
              <a:rPr lang="en-US" altLang="en-US" sz="5400" b="1" dirty="0">
                <a:solidFill>
                  <a:srgbClr val="1C4F59"/>
                </a:solidFill>
              </a:rPr>
              <a:t> </a:t>
            </a:r>
            <a:r>
              <a:rPr lang="en-US" altLang="en-US" sz="5400" b="1" dirty="0" err="1">
                <a:solidFill>
                  <a:srgbClr val="1C4F59"/>
                </a:solidFill>
              </a:rPr>
              <a:t>đơn</a:t>
            </a:r>
            <a:r>
              <a:rPr lang="en-US" altLang="en-US" sz="5400" b="1" dirty="0">
                <a:solidFill>
                  <a:srgbClr val="1C4F59"/>
                </a:solidFill>
              </a:rPr>
              <a:t> </a:t>
            </a:r>
            <a:r>
              <a:rPr lang="en-US" altLang="en-US" sz="5400" b="1" dirty="0" err="1">
                <a:solidFill>
                  <a:srgbClr val="1C4F59"/>
                </a:solidFill>
              </a:rPr>
              <a:t>vị</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khác</a:t>
            </a:r>
            <a:r>
              <a:rPr lang="en-US" altLang="en-US" sz="5400" b="1" dirty="0">
                <a:solidFill>
                  <a:srgbClr val="1C4F59"/>
                </a:solidFill>
              </a:rPr>
              <a:t> </a:t>
            </a:r>
            <a:r>
              <a:rPr lang="en-US" altLang="en-US" sz="5400" b="1" dirty="0" err="1">
                <a:solidFill>
                  <a:srgbClr val="1C4F59"/>
                </a:solidFill>
              </a:rPr>
              <a:t>mà</a:t>
            </a:r>
            <a:r>
              <a:rPr lang="en-US" altLang="en-US" sz="5400" b="1" dirty="0">
                <a:solidFill>
                  <a:srgbClr val="1C4F59"/>
                </a:solidFill>
              </a:rPr>
              <a:t> </a:t>
            </a:r>
            <a:r>
              <a:rPr lang="en-US" altLang="en-US" sz="5400" b="1" dirty="0" err="1">
                <a:solidFill>
                  <a:srgbClr val="1C4F59"/>
                </a:solidFill>
              </a:rPr>
              <a:t>em</a:t>
            </a:r>
            <a:r>
              <a:rPr lang="en-US" altLang="en-US" sz="5400" b="1" dirty="0">
                <a:solidFill>
                  <a:srgbClr val="1C4F59"/>
                </a:solidFill>
              </a:rPr>
              <a:t> </a:t>
            </a:r>
            <a:r>
              <a:rPr lang="en-US" altLang="en-US" sz="5400" b="1" dirty="0" err="1">
                <a:solidFill>
                  <a:srgbClr val="1C4F59"/>
                </a:solidFill>
              </a:rPr>
              <a:t>biết</a:t>
            </a:r>
            <a:endParaRPr lang="en-US" sz="5400" b="1" dirty="0">
              <a:solidFill>
                <a:srgbClr val="003C47"/>
              </a:solidFill>
            </a:endParaRPr>
          </a:p>
        </p:txBody>
      </p:sp>
    </p:spTree>
    <p:extLst>
      <p:ext uri="{BB962C8B-B14F-4D97-AF65-F5344CB8AC3E}">
        <p14:creationId xmlns:p14="http://schemas.microsoft.com/office/powerpoint/2010/main" val="373616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2615772" y="2060600"/>
            <a:ext cx="7125387" cy="2736800"/>
          </a:xfrm>
          <a:prstGeom prst="rect">
            <a:avLst/>
          </a:prstGeom>
        </p:spPr>
        <p:txBody>
          <a:bodyPr spcFirstLastPara="1" wrap="square" lIns="121900" tIns="121900" rIns="121900" bIns="121900" anchor="b" anchorCtr="0">
            <a:noAutofit/>
          </a:bodyPr>
          <a:lstStyle/>
          <a:p>
            <a:r>
              <a:rPr lang="vi-VN" sz="7200" dirty="0">
                <a:latin typeface="Fira Sans Black" panose="020B0A03050000020004" pitchFamily="34" charset="0"/>
                <a:ea typeface="Tahoma" panose="020B0604030504040204" pitchFamily="34" charset="0"/>
                <a:cs typeface="Tahoma" panose="020B0604030504040204" pitchFamily="34" charset="0"/>
              </a:rPr>
              <a:t>Bài </a:t>
            </a:r>
            <a:r>
              <a:rPr lang="en-US" sz="7200" dirty="0">
                <a:latin typeface="Fira Sans Black" panose="020B0A03050000020004" pitchFamily="34" charset="0"/>
                <a:ea typeface="Tahoma" panose="020B0604030504040204" pitchFamily="34" charset="0"/>
                <a:cs typeface="Tahoma" panose="020B0604030504040204" pitchFamily="34" charset="0"/>
              </a:rPr>
              <a:t>1</a:t>
            </a:r>
            <a:r>
              <a:rPr lang="vi-VN" sz="7200" dirty="0">
                <a:latin typeface="Fira Sans Black" panose="020B0A03050000020004" pitchFamily="34" charset="0"/>
                <a:ea typeface="Tahoma" panose="020B0604030504040204" pitchFamily="34" charset="0"/>
                <a:cs typeface="Tahoma" panose="020B0604030504040204" pitchFamily="34" charset="0"/>
              </a:rPr>
              <a:t>:</a:t>
            </a:r>
            <a:br>
              <a:rPr lang="vi-VN" sz="7200" dirty="0">
                <a:latin typeface="Fira Sans Black" panose="020B0A03050000020004" pitchFamily="34" charset="0"/>
                <a:ea typeface="Tahoma" panose="020B0604030504040204" pitchFamily="34" charset="0"/>
                <a:cs typeface="Tahoma" panose="020B0604030504040204" pitchFamily="34" charset="0"/>
              </a:rPr>
            </a:br>
            <a:r>
              <a:rPr lang="es" sz="8000" dirty="0">
                <a:latin typeface="Fira Sans Black" panose="020B0A03050000020004" pitchFamily="34" charset="0"/>
                <a:ea typeface="Tahoma" panose="020B0604030504040204" pitchFamily="34" charset="0"/>
                <a:cs typeface="Tahoma" panose="020B0604030504040204" pitchFamily="34" charset="0"/>
              </a:rPr>
              <a:t> </a:t>
            </a:r>
            <a:r>
              <a:rPr lang="en-US" sz="8800" dirty="0">
                <a:solidFill>
                  <a:schemeClr val="bg1"/>
                </a:solidFill>
                <a:latin typeface="Fira Sans Black" panose="020B0A03050000020004" pitchFamily="34" charset="0"/>
                <a:ea typeface="Tahoma" panose="020B0604030504040204" pitchFamily="34" charset="0"/>
                <a:cs typeface="Tahoma" panose="020B0604030504040204" pitchFamily="34" charset="0"/>
              </a:rPr>
              <a:t>CÔNG VÀ CÔNG SUẤT</a:t>
            </a:r>
            <a:endParaRPr sz="8800" dirty="0">
              <a:solidFill>
                <a:schemeClr val="bg1"/>
              </a:solidFill>
              <a:latin typeface="Fira Sans Black" panose="020B0A03050000020004" pitchFamily="34" charset="0"/>
              <a:ea typeface="Tahoma" panose="020B0604030504040204" pitchFamily="34" charset="0"/>
              <a:cs typeface="Tahoma" panose="020B0604030504040204" pitchFamily="34" charset="0"/>
            </a:endParaRPr>
          </a:p>
        </p:txBody>
      </p:sp>
      <p:cxnSp>
        <p:nvCxnSpPr>
          <p:cNvPr id="3465" name="Google Shape;3465;p44"/>
          <p:cNvCxnSpPr>
            <a:cxnSpLocks/>
          </p:cNvCxnSpPr>
          <p:nvPr/>
        </p:nvCxnSpPr>
        <p:spPr>
          <a:xfrm>
            <a:off x="3036825" y="4797400"/>
            <a:ext cx="5950400" cy="0"/>
          </a:xfrm>
          <a:prstGeom prst="straightConnector1">
            <a:avLst/>
          </a:prstGeom>
          <a:noFill/>
          <a:ln w="19050" cap="flat" cmpd="sng">
            <a:solidFill>
              <a:schemeClr val="lt1"/>
            </a:solidFill>
            <a:prstDash val="dash"/>
            <a:round/>
            <a:headEnd type="none" w="med" len="med"/>
            <a:tailEnd type="none" w="med" len="med"/>
          </a:ln>
        </p:spPr>
      </p:cxnSp>
      <p:sp>
        <p:nvSpPr>
          <p:cNvPr id="2" name="TextBox 1"/>
          <p:cNvSpPr txBox="1"/>
          <p:nvPr/>
        </p:nvSpPr>
        <p:spPr>
          <a:xfrm>
            <a:off x="3499338" y="5073162"/>
            <a:ext cx="5266593" cy="369332"/>
          </a:xfrm>
          <a:prstGeom prst="rect">
            <a:avLst/>
          </a:prstGeom>
          <a:noFill/>
        </p:spPr>
        <p:txBody>
          <a:bodyPr wrap="square" rtlCol="0">
            <a:spAutoFit/>
          </a:bodyPr>
          <a:lstStyle/>
          <a:p>
            <a:r>
              <a:rPr lang="en-US" dirty="0" err="1" smtClean="0">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1">
                    <a:lumMod val="60000"/>
                    <a:lumOff val="40000"/>
                  </a:schemeClr>
                </a:solidFill>
                <a:latin typeface="Times New Roman" panose="02020603050405020304" pitchFamily="18" charset="0"/>
                <a:cs typeface="Times New Roman" panose="02020603050405020304" pitchFamily="18" charset="0"/>
              </a:rPr>
              <a:t>Vũ</a:t>
            </a:r>
            <a:r>
              <a:rPr lang="en-US"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1">
                    <a:lumMod val="60000"/>
                    <a:lumOff val="40000"/>
                  </a:schemeClr>
                </a:solidFill>
                <a:latin typeface="Times New Roman" panose="02020603050405020304" pitchFamily="18" charset="0"/>
                <a:cs typeface="Times New Roman" panose="02020603050405020304" pitchFamily="18" charset="0"/>
              </a:rPr>
              <a:t>Thị</a:t>
            </a:r>
            <a:r>
              <a:rPr lang="en-US"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1">
                    <a:lumMod val="60000"/>
                    <a:lumOff val="40000"/>
                  </a:schemeClr>
                </a:solidFill>
                <a:latin typeface="Times New Roman" panose="02020603050405020304" pitchFamily="18" charset="0"/>
                <a:cs typeface="Times New Roman" panose="02020603050405020304" pitchFamily="18" charset="0"/>
              </a:rPr>
              <a:t>Hạnh</a:t>
            </a:r>
            <a:r>
              <a:rPr lang="en-US" dirty="0" smtClean="0">
                <a:solidFill>
                  <a:schemeClr val="tx1">
                    <a:lumMod val="60000"/>
                    <a:lumOff val="40000"/>
                  </a:schemeClr>
                </a:solidFill>
                <a:latin typeface="Times New Roman" panose="02020603050405020304" pitchFamily="18" charset="0"/>
                <a:cs typeface="Times New Roman" panose="02020603050405020304" pitchFamily="18" charset="0"/>
              </a:rPr>
              <a:t> – THCS </a:t>
            </a:r>
            <a:r>
              <a:rPr lang="en-US" dirty="0" err="1" smtClean="0">
                <a:solidFill>
                  <a:schemeClr val="tx1">
                    <a:lumMod val="60000"/>
                    <a:lumOff val="40000"/>
                  </a:schemeClr>
                </a:solidFill>
                <a:latin typeface="Times New Roman" panose="02020603050405020304" pitchFamily="18" charset="0"/>
                <a:cs typeface="Times New Roman" panose="02020603050405020304" pitchFamily="18" charset="0"/>
              </a:rPr>
              <a:t>Ái</a:t>
            </a:r>
            <a:r>
              <a:rPr lang="en-US" dirty="0" smtClean="0">
                <a:solidFill>
                  <a:schemeClr val="tx1">
                    <a:lumMod val="60000"/>
                    <a:lumOff val="40000"/>
                  </a:schemeClr>
                </a:solidFill>
                <a:latin typeface="Times New Roman" panose="02020603050405020304" pitchFamily="18" charset="0"/>
                <a:cs typeface="Times New Roman" panose="02020603050405020304" pitchFamily="18" charset="0"/>
              </a:rPr>
              <a:t> MỘ</a:t>
            </a:r>
            <a:endParaRPr lang="en-US"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t>Một</a:t>
            </a:r>
            <a:r>
              <a:rPr lang="en-US" sz="2800" b="1" dirty="0"/>
              <a:t> </a:t>
            </a:r>
            <a:r>
              <a:rPr lang="en-US" sz="2800" b="1" dirty="0" err="1"/>
              <a:t>số</a:t>
            </a:r>
            <a:r>
              <a:rPr lang="en-US" sz="2800" b="1" dirty="0"/>
              <a:t> </a:t>
            </a:r>
            <a:r>
              <a:rPr lang="en-US" sz="2800" b="1" dirty="0" err="1"/>
              <a:t>đơn</a:t>
            </a:r>
            <a:r>
              <a:rPr lang="en-US" sz="2800" b="1" dirty="0"/>
              <a:t> </a:t>
            </a:r>
            <a:r>
              <a:rPr lang="en-US" sz="2800" b="1" dirty="0" err="1"/>
              <a:t>vị</a:t>
            </a:r>
            <a:r>
              <a:rPr lang="en-US" sz="2800" b="1" dirty="0"/>
              <a:t> </a:t>
            </a:r>
            <a:r>
              <a:rPr lang="en-US" sz="2800" b="1" dirty="0" err="1"/>
              <a:t>khác</a:t>
            </a:r>
            <a:r>
              <a:rPr lang="en-US" sz="2800" b="1" dirty="0"/>
              <a:t> </a:t>
            </a:r>
            <a:r>
              <a:rPr lang="en-US" sz="2800" b="1" dirty="0" err="1"/>
              <a:t>của</a:t>
            </a:r>
            <a:r>
              <a:rPr lang="en-US" sz="2800" b="1" dirty="0"/>
              <a:t> </a:t>
            </a:r>
            <a:r>
              <a:rPr lang="en-US" sz="2800" b="1" dirty="0" err="1"/>
              <a:t>công</a:t>
            </a:r>
            <a:endParaRPr lang="en-US" sz="2800" b="1" dirty="0"/>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Kilôjun</a:t>
            </a:r>
            <a:r>
              <a:rPr lang="en-US" sz="2800" dirty="0"/>
              <a:t>: 1 kJ = 10</a:t>
            </a:r>
            <a:r>
              <a:rPr lang="en-US" sz="2800" baseline="30000" dirty="0"/>
              <a:t>3</a:t>
            </a:r>
            <a:r>
              <a:rPr lang="en-US" sz="2800" dirty="0"/>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Mêgajun</a:t>
            </a:r>
            <a:r>
              <a:rPr lang="en-US" sz="2800" dirty="0"/>
              <a:t>: 1 MJ = 10</a:t>
            </a:r>
            <a:r>
              <a:rPr lang="en-US" sz="2800" baseline="30000" dirty="0"/>
              <a:t>6</a:t>
            </a:r>
            <a:r>
              <a:rPr lang="en-US" sz="2800" dirty="0"/>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t>Calo: 1 </a:t>
            </a:r>
            <a:r>
              <a:rPr lang="en-US" sz="2800" dirty="0" err="1"/>
              <a:t>cal</a:t>
            </a:r>
            <a:r>
              <a:rPr lang="en-US" sz="2800" dirty="0"/>
              <a:t> = 4,2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3" y="5272903"/>
            <a:ext cx="513119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t>Kilôoát</a:t>
            </a:r>
            <a:r>
              <a:rPr lang="en-US" sz="2800" dirty="0"/>
              <a:t> </a:t>
            </a:r>
            <a:r>
              <a:rPr lang="en-US" sz="2800" dirty="0" err="1"/>
              <a:t>giờ</a:t>
            </a:r>
            <a:r>
              <a:rPr lang="en-US" sz="2800" dirty="0"/>
              <a:t>: 1 kWh = 3 600 000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grpSp>
        <p:nvGrpSpPr>
          <p:cNvPr id="2" name="Group 1">
            <a:extLst>
              <a:ext uri="{FF2B5EF4-FFF2-40B4-BE49-F238E27FC236}">
                <a16:creationId xmlns:a16="http://schemas.microsoft.com/office/drawing/2014/main" id="{44E12C8E-A6A1-9759-07B2-779971F21B9A}"/>
              </a:ext>
            </a:extLst>
          </p:cNvPr>
          <p:cNvGrpSpPr/>
          <p:nvPr/>
        </p:nvGrpSpPr>
        <p:grpSpPr>
          <a:xfrm>
            <a:off x="2712784" y="805497"/>
            <a:ext cx="3830073" cy="577199"/>
            <a:chOff x="5655075" y="2993994"/>
            <a:chExt cx="2004593" cy="870012"/>
          </a:xfrm>
        </p:grpSpPr>
        <p:sp>
          <p:nvSpPr>
            <p:cNvPr id="3" name="Rectangle: Rounded Corners 2">
              <a:extLst>
                <a:ext uri="{FF2B5EF4-FFF2-40B4-BE49-F238E27FC236}">
                  <a16:creationId xmlns:a16="http://schemas.microsoft.com/office/drawing/2014/main" id="{AD17F332-4621-CD39-C7AB-14FC2AD7C248}"/>
                </a:ext>
              </a:extLst>
            </p:cNvPr>
            <p:cNvSpPr/>
            <p:nvPr/>
          </p:nvSpPr>
          <p:spPr>
            <a:xfrm>
              <a:off x="5655075" y="2993994"/>
              <a:ext cx="2004593"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34511460-A693-D0C3-581B-C368447341E5}"/>
                </a:ext>
              </a:extLst>
            </p:cNvPr>
            <p:cNvSpPr txBox="1"/>
            <p:nvPr/>
          </p:nvSpPr>
          <p:spPr>
            <a:xfrm>
              <a:off x="5713330" y="3004131"/>
              <a:ext cx="1946338"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2.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Biểu</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Thức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Tính</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Lưu</a:t>
            </a:r>
            <a:r>
              <a:rPr lang="en-US" sz="2800" b="1" dirty="0"/>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7471606" cy="2847040"/>
            <a:chOff x="644925" y="1213081"/>
            <a:chExt cx="7471606" cy="2847040"/>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Roboto" panose="02000000000000000000" pitchFamily="2" charset="0"/>
                  <a:ea typeface="Roboto" panose="02000000000000000000" pitchFamily="2" charset="0"/>
                  <a:cs typeface="Times New Roman" panose="02020603050405020304" pitchFamily="18" charset="0"/>
                </a:rPr>
                <a:t>F</a:t>
              </a:r>
              <a:endParaRPr lang="en-US" sz="2800" dirty="0">
                <a:solidFill>
                  <a:srgbClr val="003C47"/>
                </a:solidFill>
                <a:latin typeface="Roboto" panose="02000000000000000000" pitchFamily="2" charset="0"/>
                <a:ea typeface="Roboto" panose="02000000000000000000" pitchFamily="2" charset="0"/>
              </a:endParaRP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Roboto" panose="02000000000000000000" pitchFamily="2" charset="0"/>
                  <a:ea typeface="Roboto" panose="02000000000000000000" pitchFamily="2" charset="0"/>
                  <a:cs typeface="Tahoma" panose="020B0604030504040204" pitchFamily="34" charset="0"/>
                </a:rPr>
                <a:t>s</a:t>
              </a:r>
              <a:endParaRPr lang="en-US" sz="2400" dirty="0">
                <a:solidFill>
                  <a:srgbClr val="000000"/>
                </a:solidFill>
                <a:latin typeface="Roboto" panose="02000000000000000000" pitchFamily="2" charset="0"/>
                <a:ea typeface="Roboto" panose="02000000000000000000" pitchFamily="2" charset="0"/>
              </a:endParaRP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Hướng</a:t>
              </a:r>
              <a:r>
                <a:rPr lang="en-US" sz="2000" dirty="0">
                  <a:solidFill>
                    <a:srgbClr val="000000"/>
                  </a:solidFill>
                  <a:latin typeface="Roboto" panose="02000000000000000000" pitchFamily="2" charset="0"/>
                  <a:ea typeface="Roboto" panose="02000000000000000000" pitchFamily="2" charset="0"/>
                  <a:cs typeface="Tahoma" panose="020B0604030504040204" pitchFamily="34" charset="0"/>
                </a:rPr>
                <a:t> di </a:t>
              </a:r>
              <a:r>
                <a:rPr lang="en-US" sz="2000" dirty="0" err="1">
                  <a:solidFill>
                    <a:srgbClr val="000000"/>
                  </a:solidFill>
                  <a:latin typeface="Roboto" panose="02000000000000000000" pitchFamily="2" charset="0"/>
                  <a:ea typeface="Roboto" panose="02000000000000000000" pitchFamily="2" charset="0"/>
                  <a:cs typeface="Tahoma" panose="020B0604030504040204" pitchFamily="34" charset="0"/>
                </a:rPr>
                <a:t>chuyển</a:t>
              </a:r>
              <a:endParaRPr lang="en-US" sz="2000" dirty="0">
                <a:solidFill>
                  <a:srgbClr val="000000"/>
                </a:solidFill>
                <a:latin typeface="Roboto" panose="02000000000000000000" pitchFamily="2" charset="0"/>
                <a:ea typeface="Roboto" panose="02000000000000000000" pitchFamily="2"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8" y="3598456"/>
              <a:ext cx="7400363"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dirty="0" err="1">
                  <a:solidFill>
                    <a:srgbClr val="003C47"/>
                  </a:solidFill>
                  <a:latin typeface="Roboto" panose="02000000000000000000" pitchFamily="2" charset="0"/>
                  <a:ea typeface="Roboto" panose="02000000000000000000" pitchFamily="2" charset="0"/>
                  <a:cs typeface="Times New Roman" panose="02020603050405020304" pitchFamily="18" charset="0"/>
                </a:rPr>
                <a:t>góc</a:t>
              </a:r>
              <a:r>
                <a:rPr lang="en-US" dirty="0">
                  <a:solidFill>
                    <a:srgbClr val="003C47"/>
                  </a:solidFill>
                  <a:latin typeface="Roboto" panose="02000000000000000000" pitchFamily="2" charset="0"/>
                  <a:ea typeface="Roboto" panose="02000000000000000000" pitchFamily="2" charset="0"/>
                  <a:cs typeface="Times New Roman" panose="02020603050405020304" pitchFamily="18" charset="0"/>
                </a:rPr>
                <a:t> </a:t>
              </a:r>
              <a:r>
                <a:rPr lang="vi-VN" dirty="0">
                  <a:solidFill>
                    <a:srgbClr val="003C47"/>
                  </a:solidFill>
                  <a:latin typeface="Roboto" panose="02000000000000000000" pitchFamily="2" charset="0"/>
                  <a:ea typeface="Roboto" panose="02000000000000000000" pitchFamily="2" charset="0"/>
                  <a:cs typeface="Times New Roman" panose="02020603050405020304" pitchFamily="18" charset="0"/>
                </a:rPr>
                <a:t>hợp bởi hướng của lực tác dụng và hướng dịch chuyển của vật</a:t>
              </a:r>
              <a:endParaRPr lang="en-US" sz="2400" dirty="0">
                <a:solidFill>
                  <a:srgbClr val="003C47"/>
                </a:solidFill>
                <a:latin typeface="Roboto" panose="02000000000000000000" pitchFamily="2"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1887341" y="925158"/>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en-US" sz="2200" b="1" dirty="0" err="1">
                <a:solidFill>
                  <a:srgbClr val="003C47"/>
                </a:solidFill>
              </a:rPr>
              <a:t>không</a:t>
            </a:r>
            <a:r>
              <a:rPr lang="en-US" sz="2200" b="1" dirty="0">
                <a:solidFill>
                  <a:srgbClr val="003C47"/>
                </a:solidFill>
              </a:rPr>
              <a:t> </a:t>
            </a:r>
            <a:r>
              <a:rPr lang="en-US" sz="2200" b="1" dirty="0" err="1">
                <a:solidFill>
                  <a:srgbClr val="003C47"/>
                </a:solidFill>
              </a:rPr>
              <a:t>theo</a:t>
            </a:r>
            <a:r>
              <a:rPr lang="en-US" sz="2200" b="1" dirty="0">
                <a:solidFill>
                  <a:srgbClr val="003C47"/>
                </a:solidFill>
              </a:rPr>
              <a:t> </a:t>
            </a:r>
            <a:r>
              <a:rPr lang="en-US" sz="2200" b="1" dirty="0" err="1">
                <a:solidFill>
                  <a:srgbClr val="003C47"/>
                </a:solidFill>
              </a:rPr>
              <a:t>phương</a:t>
            </a:r>
            <a:r>
              <a:rPr lang="en-US" sz="2200" b="1" dirty="0">
                <a:solidFill>
                  <a:srgbClr val="003C47"/>
                </a:solidFill>
              </a:rPr>
              <a:t> </a:t>
            </a:r>
            <a:r>
              <a:rPr lang="en-US" sz="2200" b="1" dirty="0" err="1">
                <a:solidFill>
                  <a:srgbClr val="003C47"/>
                </a:solidFill>
              </a:rPr>
              <a:t>của</a:t>
            </a:r>
            <a:r>
              <a:rPr lang="en-US" sz="2200" b="1" dirty="0">
                <a:solidFill>
                  <a:srgbClr val="003C47"/>
                </a:solidFill>
              </a:rPr>
              <a:t> </a:t>
            </a:r>
            <a:r>
              <a:rPr lang="en-US" sz="2200" b="1" dirty="0" err="1">
                <a:solidFill>
                  <a:srgbClr val="003C47"/>
                </a:solidFill>
              </a:rPr>
              <a:t>vật</a:t>
            </a:r>
            <a:endParaRPr lang="en-US" sz="2200" b="1" dirty="0">
              <a:solidFill>
                <a:srgbClr val="003C47"/>
              </a:solidFill>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a:t>
            </a:r>
            <a:r>
              <a:rPr lang="en-US" sz="2800" b="1" dirty="0" err="1"/>
              <a:t>Fscos</a:t>
            </a:r>
            <a:r>
              <a:rPr lang="el-GR" sz="3200" b="1" dirty="0">
                <a:latin typeface="Times New Roman" panose="02020603050405020304" pitchFamily="18" charset="0"/>
                <a:cs typeface="Times New Roman" panose="02020603050405020304" pitchFamily="18" charset="0"/>
              </a:rPr>
              <a:t>α</a:t>
            </a:r>
            <a:endParaRPr lang="en-US" sz="2800" b="1" dirty="0"/>
          </a:p>
        </p:txBody>
      </p:sp>
      <p:sp>
        <p:nvSpPr>
          <p:cNvPr id="1037" name="TextBox 1036">
            <a:extLst>
              <a:ext uri="{FF2B5EF4-FFF2-40B4-BE49-F238E27FC236}">
                <a16:creationId xmlns:a16="http://schemas.microsoft.com/office/drawing/2014/main" id="{C9872924-DD3D-6C72-FDC8-66AFBE941809}"/>
              </a:ext>
            </a:extLst>
          </p:cNvPr>
          <p:cNvSpPr txBox="1"/>
          <p:nvPr/>
        </p:nvSpPr>
        <p:spPr>
          <a:xfrm>
            <a:off x="1844886" y="4397771"/>
            <a:ext cx="8085497"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rPr>
              <a:t>Vật</a:t>
            </a:r>
            <a:r>
              <a:rPr lang="en-US" sz="2200" b="1" dirty="0">
                <a:solidFill>
                  <a:srgbClr val="003C47"/>
                </a:solidFill>
              </a:rPr>
              <a:t> </a:t>
            </a:r>
            <a:r>
              <a:rPr lang="en-US" sz="2200" b="1" dirty="0" err="1">
                <a:solidFill>
                  <a:srgbClr val="003C47"/>
                </a:solidFill>
              </a:rPr>
              <a:t>dịch</a:t>
            </a:r>
            <a:r>
              <a:rPr lang="en-US" sz="2200" b="1" dirty="0">
                <a:solidFill>
                  <a:srgbClr val="003C47"/>
                </a:solidFill>
              </a:rPr>
              <a:t> </a:t>
            </a:r>
            <a:r>
              <a:rPr lang="en-US" sz="2200" b="1" dirty="0" err="1">
                <a:solidFill>
                  <a:srgbClr val="003C47"/>
                </a:solidFill>
              </a:rPr>
              <a:t>chuyển</a:t>
            </a:r>
            <a:r>
              <a:rPr lang="en-US" sz="2200" b="1" dirty="0">
                <a:solidFill>
                  <a:srgbClr val="003C47"/>
                </a:solidFill>
              </a:rPr>
              <a:t> </a:t>
            </a:r>
            <a:r>
              <a:rPr lang="vi-VN" sz="2200" b="1" dirty="0">
                <a:solidFill>
                  <a:srgbClr val="003C47"/>
                </a:solidFill>
              </a:rPr>
              <a:t>theo phương vuông góc với phương của lực</a:t>
            </a:r>
            <a:endParaRPr lang="en-US" sz="2200" b="1" dirty="0">
              <a:solidFill>
                <a:srgbClr val="003C47"/>
              </a:solidFill>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1"/>
            <a:ext cx="12192000" cy="3867151"/>
          </a:xfrm>
          <a:prstGeom prst="rect">
            <a:avLst/>
          </a:prstGeom>
          <a:solidFill>
            <a:srgbClr val="E55C5E"/>
          </a:solidFill>
        </p:spPr>
      </p:sp>
      <p:graphicFrame>
        <p:nvGraphicFramePr>
          <p:cNvPr id="3" name="Table 2">
            <a:extLst>
              <a:ext uri="{FF2B5EF4-FFF2-40B4-BE49-F238E27FC236}">
                <a16:creationId xmlns:a16="http://schemas.microsoft.com/office/drawing/2014/main" id="{1272531F-0223-83F6-BB1E-B7C1591D14FC}"/>
              </a:ext>
            </a:extLst>
          </p:cNvPr>
          <p:cNvGraphicFramePr>
            <a:graphicFrameLocks noGrp="1"/>
          </p:cNvGraphicFramePr>
          <p:nvPr>
            <p:extLst>
              <p:ext uri="{D42A27DB-BD31-4B8C-83A1-F6EECF244321}">
                <p14:modId xmlns:p14="http://schemas.microsoft.com/office/powerpoint/2010/main" val="3967889128"/>
              </p:ext>
            </p:extLst>
          </p:nvPr>
        </p:nvGraphicFramePr>
        <p:xfrm>
          <a:off x="1115611" y="991425"/>
          <a:ext cx="9960777" cy="2804160"/>
        </p:xfrm>
        <a:graphic>
          <a:graphicData uri="http://schemas.openxmlformats.org/drawingml/2006/table">
            <a:tbl>
              <a:tblPr firstRow="1" bandRow="1">
                <a:tableStyleId>{5C22544A-7EE6-4342-B048-85BDC9FD1C3A}</a:tableStyleId>
              </a:tblPr>
              <a:tblGrid>
                <a:gridCol w="5070657">
                  <a:extLst>
                    <a:ext uri="{9D8B030D-6E8A-4147-A177-3AD203B41FA5}">
                      <a16:colId xmlns:a16="http://schemas.microsoft.com/office/drawing/2014/main" val="1467729215"/>
                    </a:ext>
                  </a:extLst>
                </a:gridCol>
                <a:gridCol w="2586210">
                  <a:extLst>
                    <a:ext uri="{9D8B030D-6E8A-4147-A177-3AD203B41FA5}">
                      <a16:colId xmlns:a16="http://schemas.microsoft.com/office/drawing/2014/main" val="3301096761"/>
                    </a:ext>
                  </a:extLst>
                </a:gridCol>
                <a:gridCol w="2303910">
                  <a:extLst>
                    <a:ext uri="{9D8B030D-6E8A-4147-A177-3AD203B41FA5}">
                      <a16:colId xmlns:a16="http://schemas.microsoft.com/office/drawing/2014/main" val="948751094"/>
                    </a:ext>
                  </a:extLst>
                </a:gridCol>
              </a:tblGrid>
              <a:tr h="331613">
                <a:tc>
                  <a:txBody>
                    <a:bodyPr/>
                    <a:lstStyle/>
                    <a:p>
                      <a:pPr algn="ctr"/>
                      <a:r>
                        <a:rPr lang="en-US" sz="2000" dirty="0" err="1">
                          <a:solidFill>
                            <a:srgbClr val="000000"/>
                          </a:solidFill>
                        </a:rPr>
                        <a:t>Tình</a:t>
                      </a:r>
                      <a:r>
                        <a:rPr lang="en-US" sz="2000" dirty="0">
                          <a:solidFill>
                            <a:srgbClr val="000000"/>
                          </a:solidFill>
                        </a:rPr>
                        <a:t> </a:t>
                      </a:r>
                      <a:r>
                        <a:rPr lang="en-US" sz="2000" dirty="0" err="1">
                          <a:solidFill>
                            <a:srgbClr val="000000"/>
                          </a:solidFill>
                        </a:rPr>
                        <a:t>Huống</a:t>
                      </a:r>
                      <a:endParaRPr lang="en-US" sz="200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Lực</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dụng</a:t>
                      </a:r>
                      <a:r>
                        <a:rPr lang="en-US" sz="2000" dirty="0">
                          <a:solidFill>
                            <a:srgbClr val="000000"/>
                          </a:solidFill>
                        </a:rPr>
                        <a:t> </a:t>
                      </a:r>
                    </a:p>
                    <a:p>
                      <a:pPr algn="ctr"/>
                      <a:r>
                        <a:rPr lang="en-US" sz="2000" dirty="0">
                          <a:solidFill>
                            <a:srgbClr val="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000000"/>
                          </a:solidFill>
                        </a:rPr>
                        <a:t>Quãng</a:t>
                      </a:r>
                      <a:r>
                        <a:rPr lang="en-US" sz="2000" dirty="0">
                          <a:solidFill>
                            <a:srgbClr val="000000"/>
                          </a:solidFill>
                        </a:rPr>
                        <a:t> </a:t>
                      </a:r>
                      <a:r>
                        <a:rPr lang="en-US" sz="2000" dirty="0" err="1">
                          <a:solidFill>
                            <a:srgbClr val="000000"/>
                          </a:solidFill>
                        </a:rPr>
                        <a:t>đường</a:t>
                      </a:r>
                      <a:r>
                        <a:rPr lang="en-US" sz="2000" dirty="0">
                          <a:solidFill>
                            <a:srgbClr val="000000"/>
                          </a:solidFill>
                        </a:rPr>
                        <a:t>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066695"/>
                  </a:ext>
                </a:extLst>
              </a:tr>
              <a:tr h="331613">
                <a:tc>
                  <a:txBody>
                    <a:bodyPr/>
                    <a:lstStyle/>
                    <a:p>
                      <a:pPr algn="l"/>
                      <a:r>
                        <a:rPr lang="vi-VN" sz="2000" b="0" i="0" u="none" strike="noStrike" cap="none" dirty="0">
                          <a:solidFill>
                            <a:srgbClr val="000000"/>
                          </a:solidFill>
                          <a:latin typeface="+mn-lt"/>
                          <a:ea typeface="+mn-ea"/>
                          <a:cs typeface="+mn-cs"/>
                          <a:sym typeface="Arial"/>
                        </a:rPr>
                        <a:t>1. Đẩy xe cáng đế ra đón bệnh nhân trên quãng đường s</a:t>
                      </a:r>
                      <a:r>
                        <a:rPr lang="en-US" sz="2000" b="0" i="0" u="none" strike="noStrike" cap="none" baseline="-25000" dirty="0">
                          <a:solidFill>
                            <a:srgbClr val="000000"/>
                          </a:solidFill>
                          <a:latin typeface="+mn-lt"/>
                          <a:ea typeface="+mn-ea"/>
                          <a:cs typeface="+mn-cs"/>
                          <a:sym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F</a:t>
                      </a:r>
                      <a:r>
                        <a:rPr lang="en-US" sz="2000" baseline="-25000" dirty="0">
                          <a:solidFill>
                            <a:srgbClr val="000000"/>
                          </a:solidFill>
                        </a:rPr>
                        <a:t>1</a:t>
                      </a:r>
                      <a:r>
                        <a:rPr lang="en-US" sz="2000" dirty="0">
                          <a:solidFill>
                            <a:srgbClr val="000000"/>
                          </a:solidFill>
                        </a:rPr>
                        <a:t> = 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s</a:t>
                      </a:r>
                      <a:r>
                        <a:rPr lang="en-US" sz="2000" baseline="-25000" dirty="0">
                          <a:solidFill>
                            <a:srgbClr val="000000"/>
                          </a:solidFill>
                        </a:rPr>
                        <a:t>1</a:t>
                      </a:r>
                      <a:r>
                        <a:rPr lang="en-US" sz="20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46777"/>
                  </a:ext>
                </a:extLst>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latin typeface="+mn-lt"/>
                          <a:ea typeface="+mn-ea"/>
                          <a:cs typeface="+mn-cs"/>
                          <a:sym typeface="Arial"/>
                        </a:rPr>
                        <a:t>2</a:t>
                      </a:r>
                      <a:r>
                        <a:rPr lang="vi-VN" sz="2000" b="0" i="0" u="none" strike="noStrike" cap="none" dirty="0">
                          <a:solidFill>
                            <a:srgbClr val="000000"/>
                          </a:solidFill>
                          <a:latin typeface="+mn-lt"/>
                          <a:ea typeface="+mn-ea"/>
                          <a:cs typeface="+mn-cs"/>
                          <a:sym typeface="Arial"/>
                        </a:rPr>
                        <a:t>. Đẩy xe cáng đế ra đón bệnh nhân trên quãng đường s</a:t>
                      </a:r>
                      <a:r>
                        <a:rPr lang="en-US" sz="2000" b="0" i="0" u="none" strike="noStrike" cap="none" baseline="-25000" dirty="0">
                          <a:solidFill>
                            <a:srgbClr val="000000"/>
                          </a:solidFill>
                          <a:latin typeface="+mn-lt"/>
                          <a:ea typeface="+mn-ea"/>
                          <a:cs typeface="+mn-cs"/>
                          <a:sym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F</a:t>
                      </a:r>
                      <a:r>
                        <a:rPr lang="en-US" sz="2000" baseline="-25000" dirty="0">
                          <a:solidFill>
                            <a:srgbClr val="000000"/>
                          </a:solidFill>
                        </a:rPr>
                        <a:t>2</a:t>
                      </a:r>
                      <a:r>
                        <a:rPr lang="en-US" sz="20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2</a:t>
                      </a:r>
                      <a:r>
                        <a:rPr lang="en-US" sz="2000" dirty="0">
                          <a:solidFill>
                            <a:srgbClr val="000000"/>
                          </a:solidFill>
                        </a:rPr>
                        <a:t> =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2882242"/>
                  </a:ext>
                </a:extLst>
              </a:tr>
              <a:tr h="33161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latin typeface="+mn-lt"/>
                          <a:ea typeface="+mn-ea"/>
                          <a:cs typeface="+mn-cs"/>
                          <a:sym typeface="Arial"/>
                        </a:rPr>
                        <a:t>3</a:t>
                      </a:r>
                      <a:r>
                        <a:rPr lang="vi-VN" sz="2000" b="0" i="0" u="none" strike="noStrike" cap="none" dirty="0">
                          <a:solidFill>
                            <a:srgbClr val="000000"/>
                          </a:solidFill>
                          <a:latin typeface="+mn-lt"/>
                          <a:ea typeface="+mn-ea"/>
                          <a:cs typeface="+mn-cs"/>
                          <a:sym typeface="Arial"/>
                        </a:rPr>
                        <a:t>. Đẩy xe cáng đế ra đón bệnh nhân trên quãng đường s</a:t>
                      </a:r>
                      <a:r>
                        <a:rPr lang="en-US" sz="2000" b="0" i="0" u="none" strike="noStrike" cap="none" baseline="-25000" dirty="0">
                          <a:solidFill>
                            <a:srgbClr val="000000"/>
                          </a:solidFill>
                          <a:latin typeface="+mn-lt"/>
                          <a:ea typeface="+mn-ea"/>
                          <a:cs typeface="+mn-cs"/>
                          <a:sym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rgbClr val="000000"/>
                          </a:solidFill>
                        </a:rPr>
                        <a:t>F</a:t>
                      </a:r>
                      <a:r>
                        <a:rPr lang="en-US" sz="2000" baseline="-25000" dirty="0">
                          <a:solidFill>
                            <a:srgbClr val="000000"/>
                          </a:solidFill>
                        </a:rPr>
                        <a:t>3</a:t>
                      </a:r>
                      <a:r>
                        <a:rPr lang="en-US" sz="2000" dirty="0">
                          <a:solidFill>
                            <a:srgbClr val="000000"/>
                          </a:solidFill>
                        </a:rPr>
                        <a:t> = 50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000000"/>
                          </a:solidFill>
                        </a:rPr>
                        <a:t>s</a:t>
                      </a:r>
                      <a:r>
                        <a:rPr lang="en-US" sz="2000" baseline="-25000" dirty="0">
                          <a:solidFill>
                            <a:srgbClr val="000000"/>
                          </a:solidFill>
                        </a:rPr>
                        <a:t>3</a:t>
                      </a:r>
                      <a:r>
                        <a:rPr lang="en-US" sz="2000" dirty="0">
                          <a:solidFill>
                            <a:srgbClr val="000000"/>
                          </a:solidFill>
                        </a:rPr>
                        <a:t> =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50204"/>
                  </a:ext>
                </a:extLst>
              </a:tr>
            </a:tbl>
          </a:graphicData>
        </a:graphic>
      </p:graphicFrame>
      <p:sp>
        <p:nvSpPr>
          <p:cNvPr id="34" name="TextBox 34"/>
          <p:cNvSpPr txBox="1"/>
          <p:nvPr/>
        </p:nvSpPr>
        <p:spPr>
          <a:xfrm>
            <a:off x="933594" y="459202"/>
            <a:ext cx="11608336" cy="443455"/>
          </a:xfrm>
          <a:prstGeom prst="rect">
            <a:avLst/>
          </a:prstGeom>
        </p:spPr>
        <p:txBody>
          <a:bodyPr wrap="square" lIns="0" tIns="0" rIns="0" bIns="0" rtlCol="0" anchor="t">
            <a:spAutoFit/>
          </a:bodyPr>
          <a:lstStyle>
            <a:defPPr>
              <a:defRPr lang="vi-VN"/>
            </a:defPPr>
            <a:lvl1pPr algn="ct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sz="2600" dirty="0" err="1"/>
              <a:t>Tính</a:t>
            </a:r>
            <a:r>
              <a:rPr lang="en-US" sz="2600" dirty="0"/>
              <a:t> </a:t>
            </a:r>
            <a:r>
              <a:rPr lang="en-US" sz="2600" dirty="0" err="1"/>
              <a:t>công</a:t>
            </a:r>
            <a:r>
              <a:rPr lang="en-US" sz="2600" dirty="0"/>
              <a:t> </a:t>
            </a:r>
            <a:r>
              <a:rPr lang="en-US" sz="2600" dirty="0" err="1"/>
              <a:t>của</a:t>
            </a:r>
            <a:r>
              <a:rPr lang="en-US" sz="2600" dirty="0"/>
              <a:t> </a:t>
            </a:r>
            <a:r>
              <a:rPr lang="en-US" sz="2600" dirty="0" err="1"/>
              <a:t>nhân</a:t>
            </a:r>
            <a:r>
              <a:rPr lang="en-US" sz="2600" dirty="0"/>
              <a:t> </a:t>
            </a:r>
            <a:r>
              <a:rPr lang="en-US" sz="2600" dirty="0" err="1"/>
              <a:t>viên</a:t>
            </a:r>
            <a:r>
              <a:rPr lang="en-US" sz="2600" dirty="0"/>
              <a:t> y </a:t>
            </a:r>
            <a:r>
              <a:rPr lang="en-US" sz="2600" dirty="0" err="1"/>
              <a:t>tế</a:t>
            </a:r>
            <a:r>
              <a:rPr lang="en-US" sz="2600" dirty="0"/>
              <a:t> </a:t>
            </a:r>
            <a:r>
              <a:rPr lang="en-US" sz="2600" dirty="0" err="1"/>
              <a:t>đã</a:t>
            </a:r>
            <a:r>
              <a:rPr lang="en-US" sz="2600" dirty="0"/>
              <a:t> </a:t>
            </a:r>
            <a:r>
              <a:rPr lang="en-US" sz="2600" dirty="0" err="1"/>
              <a:t>thực</a:t>
            </a:r>
            <a:r>
              <a:rPr lang="en-US" sz="2600" dirty="0"/>
              <a:t> </a:t>
            </a:r>
            <a:r>
              <a:rPr lang="en-US" sz="2600" dirty="0" err="1"/>
              <a:t>hiện</a:t>
            </a:r>
            <a:r>
              <a:rPr lang="en-US" sz="2600" dirty="0"/>
              <a:t> </a:t>
            </a:r>
            <a:r>
              <a:rPr lang="en-US" sz="2600" dirty="0" err="1"/>
              <a:t>trong</a:t>
            </a:r>
            <a:r>
              <a:rPr lang="en-US" sz="2600" dirty="0"/>
              <a:t> </a:t>
            </a:r>
            <a:r>
              <a:rPr lang="en-US" sz="2600" dirty="0" err="1"/>
              <a:t>ba</a:t>
            </a:r>
            <a:r>
              <a:rPr lang="en-US" sz="2600" dirty="0"/>
              <a:t> </a:t>
            </a:r>
            <a:r>
              <a:rPr lang="en-US" sz="2600" dirty="0" err="1"/>
              <a:t>tình</a:t>
            </a:r>
            <a:r>
              <a:rPr lang="en-US" sz="2600" dirty="0"/>
              <a:t> </a:t>
            </a:r>
            <a:r>
              <a:rPr lang="en-US" sz="2600" dirty="0" err="1"/>
              <a:t>huống</a:t>
            </a:r>
            <a:r>
              <a:rPr lang="en-US" sz="2600" dirty="0"/>
              <a:t> ở </a:t>
            </a:r>
            <a:r>
              <a:rPr lang="en-US" sz="2600" dirty="0" err="1"/>
              <a:t>bảng</a:t>
            </a:r>
            <a:r>
              <a:rPr lang="en-US" sz="2600" dirty="0"/>
              <a:t> 1.1.</a:t>
            </a:r>
            <a:endParaRPr lang="en-US" altLang="en-US" sz="2600" dirty="0"/>
          </a:p>
        </p:txBody>
      </p:sp>
      <p:sp>
        <p:nvSpPr>
          <p:cNvPr id="70" name="Text Box 8"/>
          <p:cNvSpPr txBox="1">
            <a:spLocks noChangeArrowheads="1"/>
          </p:cNvSpPr>
          <p:nvPr/>
        </p:nvSpPr>
        <p:spPr bwMode="auto">
          <a:xfrm>
            <a:off x="933594"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1:</a:t>
            </a:r>
          </a:p>
        </p:txBody>
      </p:sp>
      <p:sp>
        <p:nvSpPr>
          <p:cNvPr id="71" name="Text Box 9"/>
          <p:cNvSpPr txBox="1">
            <a:spLocks noChangeArrowheads="1"/>
          </p:cNvSpPr>
          <p:nvPr/>
        </p:nvSpPr>
        <p:spPr bwMode="auto">
          <a:xfrm>
            <a:off x="977046"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1</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25.50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1 250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199496" cy="1199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5375380" y="-10156"/>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Bài</a:t>
            </a:r>
            <a:r>
              <a:rPr lang="en-US" sz="2800" b="1" dirty="0"/>
              <a:t> </a:t>
            </a:r>
            <a:r>
              <a:rPr lang="en-US" sz="2800" b="1" dirty="0" err="1"/>
              <a:t>tập</a:t>
            </a:r>
            <a:endParaRPr lang="en-US" sz="2800" b="1" dirty="0"/>
          </a:p>
        </p:txBody>
      </p:sp>
      <p:sp>
        <p:nvSpPr>
          <p:cNvPr id="4" name="Text Box 8">
            <a:extLst>
              <a:ext uri="{FF2B5EF4-FFF2-40B4-BE49-F238E27FC236}">
                <a16:creationId xmlns:a16="http://schemas.microsoft.com/office/drawing/2014/main" id="{A7CC9403-C227-4951-80E6-62F158E39A5F}"/>
              </a:ext>
            </a:extLst>
          </p:cNvPr>
          <p:cNvSpPr txBox="1">
            <a:spLocks noChangeArrowheads="1"/>
          </p:cNvSpPr>
          <p:nvPr/>
        </p:nvSpPr>
        <p:spPr bwMode="auto">
          <a:xfrm>
            <a:off x="4942422"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2:</a:t>
            </a:r>
          </a:p>
        </p:txBody>
      </p:sp>
      <p:sp>
        <p:nvSpPr>
          <p:cNvPr id="5" name="Text Box 9">
            <a:extLst>
              <a:ext uri="{FF2B5EF4-FFF2-40B4-BE49-F238E27FC236}">
                <a16:creationId xmlns:a16="http://schemas.microsoft.com/office/drawing/2014/main" id="{B0F05256-B7E6-529D-5575-CEEF03F67CF5}"/>
              </a:ext>
            </a:extLst>
          </p:cNvPr>
          <p:cNvSpPr txBox="1">
            <a:spLocks noChangeArrowheads="1"/>
          </p:cNvSpPr>
          <p:nvPr/>
        </p:nvSpPr>
        <p:spPr bwMode="auto">
          <a:xfrm>
            <a:off x="4985874"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2</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50.50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2 500 (J)  </a:t>
            </a:r>
          </a:p>
        </p:txBody>
      </p:sp>
      <p:sp>
        <p:nvSpPr>
          <p:cNvPr id="6" name="Text Box 8">
            <a:extLst>
              <a:ext uri="{FF2B5EF4-FFF2-40B4-BE49-F238E27FC236}">
                <a16:creationId xmlns:a16="http://schemas.microsoft.com/office/drawing/2014/main" id="{891E42E2-602A-E550-0751-7392402EA7A2}"/>
              </a:ext>
            </a:extLst>
          </p:cNvPr>
          <p:cNvSpPr txBox="1">
            <a:spLocks noChangeArrowheads="1"/>
          </p:cNvSpPr>
          <p:nvPr/>
        </p:nvSpPr>
        <p:spPr bwMode="auto">
          <a:xfrm>
            <a:off x="8742897" y="4249498"/>
            <a:ext cx="2639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Tình</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huống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3</a:t>
            </a:r>
          </a:p>
        </p:txBody>
      </p:sp>
      <p:sp>
        <p:nvSpPr>
          <p:cNvPr id="7" name="Text Box 9">
            <a:extLst>
              <a:ext uri="{FF2B5EF4-FFF2-40B4-BE49-F238E27FC236}">
                <a16:creationId xmlns:a16="http://schemas.microsoft.com/office/drawing/2014/main" id="{8FB28D63-D3B0-6443-F7F0-DFAC496D71A5}"/>
              </a:ext>
            </a:extLst>
          </p:cNvPr>
          <p:cNvSpPr txBox="1">
            <a:spLocks noChangeArrowheads="1"/>
          </p:cNvSpPr>
          <p:nvPr/>
        </p:nvSpPr>
        <p:spPr bwMode="auto">
          <a:xfrm>
            <a:off x="8786349" y="4858443"/>
            <a:ext cx="23198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A</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 F</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.s</a:t>
            </a:r>
            <a:r>
              <a:rPr lang="en-US" altLang="en-US" sz="2800" baseline="-25000" dirty="0">
                <a:solidFill>
                  <a:srgbClr val="000000"/>
                </a:solidFill>
                <a:latin typeface="Arimo" panose="020B0604020202020204" charset="0"/>
                <a:ea typeface="Arimo" panose="020B0604020202020204" charset="0"/>
                <a:cs typeface="Arimo" panose="020B0604020202020204" charset="0"/>
              </a:rPr>
              <a:t>3</a:t>
            </a:r>
            <a:r>
              <a:rPr lang="en-US" altLang="en-US" sz="2800" dirty="0">
                <a:solidFill>
                  <a:srgbClr val="000000"/>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50.100</a:t>
            </a:r>
          </a:p>
          <a:p>
            <a:pPr eaLnBrk="1" hangingPunct="1">
              <a:spcBef>
                <a:spcPct val="50000"/>
              </a:spcBef>
              <a:buFontTx/>
              <a:buNone/>
            </a:pPr>
            <a:r>
              <a:rPr lang="en-US" altLang="en-US" sz="2800" dirty="0">
                <a:solidFill>
                  <a:srgbClr val="000000"/>
                </a:solidFill>
                <a:latin typeface="Arimo" panose="020B0604020202020204" charset="0"/>
                <a:ea typeface="Arimo" panose="020B0604020202020204" charset="0"/>
                <a:cs typeface="Arimo" panose="020B0604020202020204" charset="0"/>
              </a:rPr>
              <a:t>      = 5 000 (J)  </a:t>
            </a:r>
          </a:p>
        </p:txBody>
      </p:sp>
    </p:spTree>
    <p:extLst>
      <p:ext uri="{BB962C8B-B14F-4D97-AF65-F5344CB8AC3E}">
        <p14:creationId xmlns:p14="http://schemas.microsoft.com/office/powerpoint/2010/main" val="5854861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7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childTnLst>
                          </p:cTn>
                        </p:par>
                        <p:par>
                          <p:cTn id="12" fill="hold">
                            <p:stCondLst>
                              <p:cond delay="1575"/>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checkerboard(across)">
                                      <p:cBhvr>
                                        <p:cTn id="20" dur="500"/>
                                        <p:tgtEl>
                                          <p:spTgt spid="70"/>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checkerboard(across)">
                                      <p:cBhvr>
                                        <p:cTn id="24" dur="500"/>
                                        <p:tgtEl>
                                          <p:spTgt spid="7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par>
                          <p:cTn id="30" fill="hold">
                            <p:stCondLst>
                              <p:cond delay="500"/>
                            </p:stCondLst>
                            <p:childTnLst>
                              <p:par>
                                <p:cTn id="31" presetID="5" presetClass="entr" presetSubtype="1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heckerboard(across)">
                                      <p:cBhvr>
                                        <p:cTn id="38" dur="500"/>
                                        <p:tgtEl>
                                          <p:spTgt spid="6"/>
                                        </p:tgtEl>
                                      </p:cBhvr>
                                    </p:animEffect>
                                  </p:childTnLst>
                                </p:cTn>
                              </p:par>
                            </p:childTnLst>
                          </p:cTn>
                        </p:par>
                        <p:par>
                          <p:cTn id="39" fill="hold">
                            <p:stCondLst>
                              <p:cond delay="500"/>
                            </p:stCondLst>
                            <p:childTnLst>
                              <p:par>
                                <p:cTn id="40" presetID="5" presetClass="entr" presetSubtype="1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0" grpId="0"/>
      <p:bldP spid="71" grpId="0"/>
      <p:bldP spid="2"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F1FFE2-A44A-35A4-0010-5EE20C1FB2D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109309" y="872412"/>
            <a:ext cx="5937380" cy="5728996"/>
          </a:xfrm>
          <a:prstGeom prst="rect">
            <a:avLst/>
          </a:prstGeom>
        </p:spPr>
      </p:pic>
      <p:grpSp>
        <p:nvGrpSpPr>
          <p:cNvPr id="8" name="Google Shape;3204;p66">
            <a:extLst>
              <a:ext uri="{FF2B5EF4-FFF2-40B4-BE49-F238E27FC236}">
                <a16:creationId xmlns:a16="http://schemas.microsoft.com/office/drawing/2014/main" id="{3573862E-8E18-B35E-B405-BA3AF254F67F}"/>
              </a:ext>
            </a:extLst>
          </p:cNvPr>
          <p:cNvGrpSpPr/>
          <p:nvPr/>
        </p:nvGrpSpPr>
        <p:grpSpPr>
          <a:xfrm>
            <a:off x="6096000" y="937726"/>
            <a:ext cx="473103" cy="473201"/>
            <a:chOff x="7231039" y="1935208"/>
            <a:chExt cx="389492" cy="389573"/>
          </a:xfrm>
        </p:grpSpPr>
        <p:sp>
          <p:nvSpPr>
            <p:cNvPr id="9" name="Google Shape;3205;p66">
              <a:extLst>
                <a:ext uri="{FF2B5EF4-FFF2-40B4-BE49-F238E27FC236}">
                  <a16:creationId xmlns:a16="http://schemas.microsoft.com/office/drawing/2014/main" id="{F7A79A4C-6952-C1AC-869D-EE734AF37954}"/>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3206;p66">
              <a:extLst>
                <a:ext uri="{FF2B5EF4-FFF2-40B4-BE49-F238E27FC236}">
                  <a16:creationId xmlns:a16="http://schemas.microsoft.com/office/drawing/2014/main" id="{D58455AC-59B9-3D01-C78C-3F61ADF01B9A}"/>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 name="Google Shape;3207;p66">
              <a:extLst>
                <a:ext uri="{FF2B5EF4-FFF2-40B4-BE49-F238E27FC236}">
                  <a16:creationId xmlns:a16="http://schemas.microsoft.com/office/drawing/2014/main" id="{A0034404-C6A5-0C61-DB38-7C4DE696CE43}"/>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 name="Google Shape;3208;p66">
              <a:extLst>
                <a:ext uri="{FF2B5EF4-FFF2-40B4-BE49-F238E27FC236}">
                  <a16:creationId xmlns:a16="http://schemas.microsoft.com/office/drawing/2014/main" id="{B58047E1-4518-37E9-376B-D456AD5EEF55}"/>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3209;p66">
              <a:extLst>
                <a:ext uri="{FF2B5EF4-FFF2-40B4-BE49-F238E27FC236}">
                  <a16:creationId xmlns:a16="http://schemas.microsoft.com/office/drawing/2014/main" id="{935DA741-B5BD-1703-E799-DCE73C9021F1}"/>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3210;p66">
              <a:extLst>
                <a:ext uri="{FF2B5EF4-FFF2-40B4-BE49-F238E27FC236}">
                  <a16:creationId xmlns:a16="http://schemas.microsoft.com/office/drawing/2014/main" id="{AA53434B-7FAA-685C-1940-EAAAAB0154C1}"/>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3211;p66">
              <a:extLst>
                <a:ext uri="{FF2B5EF4-FFF2-40B4-BE49-F238E27FC236}">
                  <a16:creationId xmlns:a16="http://schemas.microsoft.com/office/drawing/2014/main" id="{A2A10A14-5FE1-85A5-9FC5-3A0E13CDCD07}"/>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3212;p66">
              <a:extLst>
                <a:ext uri="{FF2B5EF4-FFF2-40B4-BE49-F238E27FC236}">
                  <a16:creationId xmlns:a16="http://schemas.microsoft.com/office/drawing/2014/main" id="{3669F021-7BC0-61EE-573E-88E44D32B762}"/>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3213;p66">
              <a:extLst>
                <a:ext uri="{FF2B5EF4-FFF2-40B4-BE49-F238E27FC236}">
                  <a16:creationId xmlns:a16="http://schemas.microsoft.com/office/drawing/2014/main" id="{699959E1-5D50-E7B3-32F2-7F1ED880AFA5}"/>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3214;p66">
              <a:extLst>
                <a:ext uri="{FF2B5EF4-FFF2-40B4-BE49-F238E27FC236}">
                  <a16:creationId xmlns:a16="http://schemas.microsoft.com/office/drawing/2014/main" id="{77E6ABAC-F805-F50C-D225-3B5D96C7D5EC}"/>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3215;p66">
              <a:extLst>
                <a:ext uri="{FF2B5EF4-FFF2-40B4-BE49-F238E27FC236}">
                  <a16:creationId xmlns:a16="http://schemas.microsoft.com/office/drawing/2014/main" id="{A5F9234E-31FF-C827-E43B-80544EB74C7B}"/>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3216;p66">
              <a:extLst>
                <a:ext uri="{FF2B5EF4-FFF2-40B4-BE49-F238E27FC236}">
                  <a16:creationId xmlns:a16="http://schemas.microsoft.com/office/drawing/2014/main" id="{CB73E56C-E338-D7A1-5D1D-ABC03DB42145}"/>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3217;p66">
              <a:extLst>
                <a:ext uri="{FF2B5EF4-FFF2-40B4-BE49-F238E27FC236}">
                  <a16:creationId xmlns:a16="http://schemas.microsoft.com/office/drawing/2014/main" id="{C6A7CE70-9381-54F1-1DA5-07C6D981AF8C}"/>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3218;p66">
              <a:extLst>
                <a:ext uri="{FF2B5EF4-FFF2-40B4-BE49-F238E27FC236}">
                  <a16:creationId xmlns:a16="http://schemas.microsoft.com/office/drawing/2014/main" id="{61DF5F65-678C-83AA-0284-D2F0F9AC71E6}"/>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3219;p66">
              <a:extLst>
                <a:ext uri="{FF2B5EF4-FFF2-40B4-BE49-F238E27FC236}">
                  <a16:creationId xmlns:a16="http://schemas.microsoft.com/office/drawing/2014/main" id="{F4319AF9-F552-37E5-163B-4721C255DC2A}"/>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3220;p66">
              <a:extLst>
                <a:ext uri="{FF2B5EF4-FFF2-40B4-BE49-F238E27FC236}">
                  <a16:creationId xmlns:a16="http://schemas.microsoft.com/office/drawing/2014/main" id="{E3442EF9-6979-16C9-FE9A-ACAED5252BAA}"/>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5" name="Group 24">
            <a:extLst>
              <a:ext uri="{FF2B5EF4-FFF2-40B4-BE49-F238E27FC236}">
                <a16:creationId xmlns:a16="http://schemas.microsoft.com/office/drawing/2014/main" id="{1EF94062-5D8E-AFA2-D992-50E3761F8F46}"/>
              </a:ext>
            </a:extLst>
          </p:cNvPr>
          <p:cNvGrpSpPr/>
          <p:nvPr/>
        </p:nvGrpSpPr>
        <p:grpSpPr>
          <a:xfrm>
            <a:off x="270154" y="250619"/>
            <a:ext cx="2807845" cy="577199"/>
            <a:chOff x="5655075" y="2993994"/>
            <a:chExt cx="2383597" cy="870012"/>
          </a:xfrm>
        </p:grpSpPr>
        <p:sp>
          <p:nvSpPr>
            <p:cNvPr id="26" name="Rectangle: Rounded Corners 25">
              <a:extLst>
                <a:ext uri="{FF2B5EF4-FFF2-40B4-BE49-F238E27FC236}">
                  <a16:creationId xmlns:a16="http://schemas.microsoft.com/office/drawing/2014/main" id="{BCB6CAFC-5A6C-F923-465A-4D5906257FA6}"/>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a:extLst>
                <a:ext uri="{FF2B5EF4-FFF2-40B4-BE49-F238E27FC236}">
                  <a16:creationId xmlns:a16="http://schemas.microsoft.com/office/drawing/2014/main" id="{FDB6720C-9383-7835-16B1-264156DED6CB}"/>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
        <p:nvSpPr>
          <p:cNvPr id="28" name="TextBox 27">
            <a:extLst>
              <a:ext uri="{FF2B5EF4-FFF2-40B4-BE49-F238E27FC236}">
                <a16:creationId xmlns:a16="http://schemas.microsoft.com/office/drawing/2014/main" id="{7A220C5C-F549-3846-25D0-9AB80B8C1F32}"/>
              </a:ext>
            </a:extLst>
          </p:cNvPr>
          <p:cNvSpPr txBox="1"/>
          <p:nvPr/>
        </p:nvSpPr>
        <p:spPr>
          <a:xfrm>
            <a:off x="6752410" y="872412"/>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có</a:t>
            </a:r>
            <a:r>
              <a:rPr lang="en-US" sz="2800" b="0" dirty="0"/>
              <a:t> </a:t>
            </a:r>
            <a:r>
              <a:rPr lang="en-US" sz="2800" b="0" dirty="0" err="1"/>
              <a:t>khả</a:t>
            </a:r>
            <a:r>
              <a:rPr lang="en-US" sz="2800" b="0" dirty="0"/>
              <a:t> </a:t>
            </a:r>
            <a:r>
              <a:rPr lang="en-US" sz="2800" b="0" dirty="0" err="1"/>
              <a:t>năng</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đó</a:t>
            </a:r>
            <a:r>
              <a:rPr lang="en-US" sz="2800" b="0" dirty="0"/>
              <a:t> </a:t>
            </a:r>
            <a:r>
              <a:rPr lang="en-US" sz="2800" b="0" dirty="0" err="1"/>
              <a:t>có</a:t>
            </a:r>
            <a:r>
              <a:rPr lang="en-US" sz="2800" b="0" dirty="0"/>
              <a:t> </a:t>
            </a:r>
            <a:r>
              <a:rPr lang="en-US" sz="2800" b="0" dirty="0" err="1"/>
              <a:t>năng</a:t>
            </a:r>
            <a:r>
              <a:rPr lang="en-US" sz="2800" b="0" dirty="0"/>
              <a:t> </a:t>
            </a:r>
            <a:r>
              <a:rPr lang="en-US" sz="2800" b="0" dirty="0" err="1"/>
              <a:t>lượng</a:t>
            </a:r>
            <a:endParaRPr lang="en-US" sz="2800" b="0" dirty="0"/>
          </a:p>
        </p:txBody>
      </p:sp>
      <p:grpSp>
        <p:nvGrpSpPr>
          <p:cNvPr id="29" name="Google Shape;3204;p66">
            <a:extLst>
              <a:ext uri="{FF2B5EF4-FFF2-40B4-BE49-F238E27FC236}">
                <a16:creationId xmlns:a16="http://schemas.microsoft.com/office/drawing/2014/main" id="{EFE4447D-4BFB-C2D7-0490-95CBA3471217}"/>
              </a:ext>
            </a:extLst>
          </p:cNvPr>
          <p:cNvGrpSpPr/>
          <p:nvPr/>
        </p:nvGrpSpPr>
        <p:grpSpPr>
          <a:xfrm>
            <a:off x="6102879" y="2177142"/>
            <a:ext cx="473103" cy="473201"/>
            <a:chOff x="7231039" y="1935208"/>
            <a:chExt cx="389492" cy="389573"/>
          </a:xfrm>
        </p:grpSpPr>
        <p:sp>
          <p:nvSpPr>
            <p:cNvPr id="30" name="Google Shape;3205;p66">
              <a:extLst>
                <a:ext uri="{FF2B5EF4-FFF2-40B4-BE49-F238E27FC236}">
                  <a16:creationId xmlns:a16="http://schemas.microsoft.com/office/drawing/2014/main" id="{E586342E-30F5-BEEA-27F7-30E7580320FB}"/>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3206;p66">
              <a:extLst>
                <a:ext uri="{FF2B5EF4-FFF2-40B4-BE49-F238E27FC236}">
                  <a16:creationId xmlns:a16="http://schemas.microsoft.com/office/drawing/2014/main" id="{ECE4159E-928A-FD9B-51A7-757A92FBD458}"/>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3207;p66">
              <a:extLst>
                <a:ext uri="{FF2B5EF4-FFF2-40B4-BE49-F238E27FC236}">
                  <a16:creationId xmlns:a16="http://schemas.microsoft.com/office/drawing/2014/main" id="{D4E0475B-5278-4E06-B27B-73E86B0D73B1}"/>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3208;p66">
              <a:extLst>
                <a:ext uri="{FF2B5EF4-FFF2-40B4-BE49-F238E27FC236}">
                  <a16:creationId xmlns:a16="http://schemas.microsoft.com/office/drawing/2014/main" id="{9466D24D-FEEF-52C2-92FD-EFBEFB0CBE62}"/>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3209;p66">
              <a:extLst>
                <a:ext uri="{FF2B5EF4-FFF2-40B4-BE49-F238E27FC236}">
                  <a16:creationId xmlns:a16="http://schemas.microsoft.com/office/drawing/2014/main" id="{BA480DE1-71F1-93E0-59B7-9E7638DC41ED}"/>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3210;p66">
              <a:extLst>
                <a:ext uri="{FF2B5EF4-FFF2-40B4-BE49-F238E27FC236}">
                  <a16:creationId xmlns:a16="http://schemas.microsoft.com/office/drawing/2014/main" id="{3C17F73A-6333-9D99-4DD1-6646454A1E95}"/>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3211;p66">
              <a:extLst>
                <a:ext uri="{FF2B5EF4-FFF2-40B4-BE49-F238E27FC236}">
                  <a16:creationId xmlns:a16="http://schemas.microsoft.com/office/drawing/2014/main" id="{F7CD35EA-5E20-A6F6-27B3-28F638816997}"/>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3212;p66">
              <a:extLst>
                <a:ext uri="{FF2B5EF4-FFF2-40B4-BE49-F238E27FC236}">
                  <a16:creationId xmlns:a16="http://schemas.microsoft.com/office/drawing/2014/main" id="{4C45EEFC-7514-A6AE-D6FE-200C5220B598}"/>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3213;p66">
              <a:extLst>
                <a:ext uri="{FF2B5EF4-FFF2-40B4-BE49-F238E27FC236}">
                  <a16:creationId xmlns:a16="http://schemas.microsoft.com/office/drawing/2014/main" id="{3A820ED7-ABDF-C460-8D04-F43AFAEBCB31}"/>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3214;p66">
              <a:extLst>
                <a:ext uri="{FF2B5EF4-FFF2-40B4-BE49-F238E27FC236}">
                  <a16:creationId xmlns:a16="http://schemas.microsoft.com/office/drawing/2014/main" id="{AE5479C1-59C6-6E42-AF5F-0BD4BD09383B}"/>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3215;p66">
              <a:extLst>
                <a:ext uri="{FF2B5EF4-FFF2-40B4-BE49-F238E27FC236}">
                  <a16:creationId xmlns:a16="http://schemas.microsoft.com/office/drawing/2014/main" id="{D65EDED0-ADB8-72F7-FC3A-F99ED75DE9C7}"/>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3216;p66">
              <a:extLst>
                <a:ext uri="{FF2B5EF4-FFF2-40B4-BE49-F238E27FC236}">
                  <a16:creationId xmlns:a16="http://schemas.microsoft.com/office/drawing/2014/main" id="{AED6DE48-ECC8-D90B-85D9-0C397A803543}"/>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3217;p66">
              <a:extLst>
                <a:ext uri="{FF2B5EF4-FFF2-40B4-BE49-F238E27FC236}">
                  <a16:creationId xmlns:a16="http://schemas.microsoft.com/office/drawing/2014/main" id="{74635810-C527-9CE4-3CC0-A8891BF444E9}"/>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3218;p66">
              <a:extLst>
                <a:ext uri="{FF2B5EF4-FFF2-40B4-BE49-F238E27FC236}">
                  <a16:creationId xmlns:a16="http://schemas.microsoft.com/office/drawing/2014/main" id="{CC5C52B7-E1D5-45A9-16A5-8776EBAB4473}"/>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3219;p66">
              <a:extLst>
                <a:ext uri="{FF2B5EF4-FFF2-40B4-BE49-F238E27FC236}">
                  <a16:creationId xmlns:a16="http://schemas.microsoft.com/office/drawing/2014/main" id="{BAA3F134-2E1C-F6B9-6793-455A716FED16}"/>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3220;p66">
              <a:extLst>
                <a:ext uri="{FF2B5EF4-FFF2-40B4-BE49-F238E27FC236}">
                  <a16:creationId xmlns:a16="http://schemas.microsoft.com/office/drawing/2014/main" id="{49B4388F-15D1-FD03-C6F1-B2655D68897D}"/>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6" name="TextBox 45">
            <a:extLst>
              <a:ext uri="{FF2B5EF4-FFF2-40B4-BE49-F238E27FC236}">
                <a16:creationId xmlns:a16="http://schemas.microsoft.com/office/drawing/2014/main" id="{22F5674D-B299-D4DC-723F-1D85706D074B}"/>
              </a:ext>
            </a:extLst>
          </p:cNvPr>
          <p:cNvSpPr txBox="1"/>
          <p:nvPr/>
        </p:nvSpPr>
        <p:spPr>
          <a:xfrm>
            <a:off x="6759289" y="2111828"/>
            <a:ext cx="4948178" cy="1034129"/>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err="1"/>
              <a:t>Vật</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vật</a:t>
            </a:r>
            <a:r>
              <a:rPr lang="en-US" sz="2800" b="0" dirty="0"/>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vật</a:t>
            </a:r>
            <a:r>
              <a:rPr lang="en-US" sz="2800" b="0" dirty="0"/>
              <a:t> </a:t>
            </a:r>
            <a:r>
              <a:rPr lang="en-US" sz="2800" b="0" dirty="0" err="1"/>
              <a:t>khác</a:t>
            </a:r>
            <a:endParaRPr lang="en-US" sz="2800" b="0" dirty="0"/>
          </a:p>
        </p:txBody>
      </p:sp>
      <p:grpSp>
        <p:nvGrpSpPr>
          <p:cNvPr id="47" name="Google Shape;3204;p66">
            <a:extLst>
              <a:ext uri="{FF2B5EF4-FFF2-40B4-BE49-F238E27FC236}">
                <a16:creationId xmlns:a16="http://schemas.microsoft.com/office/drawing/2014/main" id="{ABC08577-A8E5-54D7-AEAF-8524B04A0030}"/>
              </a:ext>
            </a:extLst>
          </p:cNvPr>
          <p:cNvGrpSpPr/>
          <p:nvPr/>
        </p:nvGrpSpPr>
        <p:grpSpPr>
          <a:xfrm>
            <a:off x="6145313" y="3457147"/>
            <a:ext cx="473103" cy="473201"/>
            <a:chOff x="7231039" y="1935208"/>
            <a:chExt cx="389492" cy="389573"/>
          </a:xfrm>
        </p:grpSpPr>
        <p:sp>
          <p:nvSpPr>
            <p:cNvPr id="48" name="Google Shape;3205;p66">
              <a:extLst>
                <a:ext uri="{FF2B5EF4-FFF2-40B4-BE49-F238E27FC236}">
                  <a16:creationId xmlns:a16="http://schemas.microsoft.com/office/drawing/2014/main" id="{43E89849-0232-FF04-CB12-460B831DB1ED}"/>
                </a:ext>
              </a:extLst>
            </p:cNvPr>
            <p:cNvSpPr/>
            <p:nvPr/>
          </p:nvSpPr>
          <p:spPr>
            <a:xfrm>
              <a:off x="7236702" y="1940817"/>
              <a:ext cx="229197" cy="229332"/>
            </a:xfrm>
            <a:custGeom>
              <a:avLst/>
              <a:gdLst/>
              <a:ahLst/>
              <a:cxnLst/>
              <a:rect l="l" t="t" r="r" b="b"/>
              <a:pathLst>
                <a:path w="8499" h="8504" extrusionOk="0">
                  <a:moveTo>
                    <a:pt x="3810" y="0"/>
                  </a:moveTo>
                  <a:cubicBezTo>
                    <a:pt x="3725" y="3"/>
                    <a:pt x="3655" y="70"/>
                    <a:pt x="3652" y="159"/>
                  </a:cubicBezTo>
                  <a:lnTo>
                    <a:pt x="3652" y="778"/>
                  </a:lnTo>
                  <a:cubicBezTo>
                    <a:pt x="3652" y="851"/>
                    <a:pt x="3603" y="915"/>
                    <a:pt x="3530" y="931"/>
                  </a:cubicBezTo>
                  <a:cubicBezTo>
                    <a:pt x="3133" y="1019"/>
                    <a:pt x="2752" y="1175"/>
                    <a:pt x="2410" y="1397"/>
                  </a:cubicBezTo>
                  <a:cubicBezTo>
                    <a:pt x="2386" y="1413"/>
                    <a:pt x="2358" y="1421"/>
                    <a:pt x="2330" y="1421"/>
                  </a:cubicBezTo>
                  <a:cubicBezTo>
                    <a:pt x="2288" y="1421"/>
                    <a:pt x="2246" y="1404"/>
                    <a:pt x="2215" y="1373"/>
                  </a:cubicBezTo>
                  <a:lnTo>
                    <a:pt x="1779" y="937"/>
                  </a:lnTo>
                  <a:cubicBezTo>
                    <a:pt x="1747" y="905"/>
                    <a:pt x="1707" y="889"/>
                    <a:pt x="1667" y="889"/>
                  </a:cubicBezTo>
                  <a:cubicBezTo>
                    <a:pt x="1627" y="889"/>
                    <a:pt x="1587" y="905"/>
                    <a:pt x="1556" y="937"/>
                  </a:cubicBezTo>
                  <a:lnTo>
                    <a:pt x="934" y="1556"/>
                  </a:lnTo>
                  <a:cubicBezTo>
                    <a:pt x="873" y="1620"/>
                    <a:pt x="873" y="1721"/>
                    <a:pt x="934" y="1782"/>
                  </a:cubicBezTo>
                  <a:lnTo>
                    <a:pt x="1373" y="2215"/>
                  </a:lnTo>
                  <a:cubicBezTo>
                    <a:pt x="1425" y="2270"/>
                    <a:pt x="1434" y="2352"/>
                    <a:pt x="1392" y="2413"/>
                  </a:cubicBezTo>
                  <a:cubicBezTo>
                    <a:pt x="1172" y="2755"/>
                    <a:pt x="1017" y="3133"/>
                    <a:pt x="931" y="3532"/>
                  </a:cubicBezTo>
                  <a:cubicBezTo>
                    <a:pt x="916" y="3602"/>
                    <a:pt x="852" y="3654"/>
                    <a:pt x="779" y="3657"/>
                  </a:cubicBezTo>
                  <a:lnTo>
                    <a:pt x="156" y="3657"/>
                  </a:lnTo>
                  <a:cubicBezTo>
                    <a:pt x="71" y="3657"/>
                    <a:pt x="1" y="3727"/>
                    <a:pt x="1" y="3813"/>
                  </a:cubicBezTo>
                  <a:lnTo>
                    <a:pt x="1" y="4691"/>
                  </a:lnTo>
                  <a:cubicBezTo>
                    <a:pt x="1" y="4777"/>
                    <a:pt x="71" y="4847"/>
                    <a:pt x="156" y="4847"/>
                  </a:cubicBezTo>
                  <a:lnTo>
                    <a:pt x="779" y="4847"/>
                  </a:lnTo>
                  <a:cubicBezTo>
                    <a:pt x="852" y="4850"/>
                    <a:pt x="916" y="4902"/>
                    <a:pt x="931" y="4972"/>
                  </a:cubicBezTo>
                  <a:cubicBezTo>
                    <a:pt x="1017" y="5371"/>
                    <a:pt x="1172" y="5750"/>
                    <a:pt x="1392" y="6088"/>
                  </a:cubicBezTo>
                  <a:cubicBezTo>
                    <a:pt x="1434" y="6152"/>
                    <a:pt x="1425" y="6235"/>
                    <a:pt x="1373" y="6286"/>
                  </a:cubicBezTo>
                  <a:lnTo>
                    <a:pt x="934" y="6726"/>
                  </a:lnTo>
                  <a:cubicBezTo>
                    <a:pt x="873" y="6787"/>
                    <a:pt x="873" y="6887"/>
                    <a:pt x="934" y="6948"/>
                  </a:cubicBezTo>
                  <a:lnTo>
                    <a:pt x="1556" y="7567"/>
                  </a:lnTo>
                  <a:cubicBezTo>
                    <a:pt x="1587" y="7600"/>
                    <a:pt x="1627" y="7616"/>
                    <a:pt x="1667" y="7616"/>
                  </a:cubicBezTo>
                  <a:cubicBezTo>
                    <a:pt x="1707" y="7616"/>
                    <a:pt x="1747" y="7600"/>
                    <a:pt x="1779" y="7567"/>
                  </a:cubicBezTo>
                  <a:lnTo>
                    <a:pt x="2215" y="7131"/>
                  </a:lnTo>
                  <a:cubicBezTo>
                    <a:pt x="2245" y="7101"/>
                    <a:pt x="2286" y="7085"/>
                    <a:pt x="2327" y="7085"/>
                  </a:cubicBezTo>
                  <a:cubicBezTo>
                    <a:pt x="2356" y="7085"/>
                    <a:pt x="2385" y="7093"/>
                    <a:pt x="2410" y="7110"/>
                  </a:cubicBezTo>
                  <a:cubicBezTo>
                    <a:pt x="2755" y="7330"/>
                    <a:pt x="3133" y="7488"/>
                    <a:pt x="3533" y="7574"/>
                  </a:cubicBezTo>
                  <a:cubicBezTo>
                    <a:pt x="3603" y="7589"/>
                    <a:pt x="3655" y="7653"/>
                    <a:pt x="3655" y="7726"/>
                  </a:cubicBezTo>
                  <a:lnTo>
                    <a:pt x="3655" y="8345"/>
                  </a:lnTo>
                  <a:cubicBezTo>
                    <a:pt x="3655" y="8434"/>
                    <a:pt x="3725" y="8501"/>
                    <a:pt x="3810" y="8504"/>
                  </a:cubicBezTo>
                  <a:lnTo>
                    <a:pt x="4692" y="8504"/>
                  </a:lnTo>
                  <a:cubicBezTo>
                    <a:pt x="4777" y="8504"/>
                    <a:pt x="4847" y="8434"/>
                    <a:pt x="4847" y="8345"/>
                  </a:cubicBezTo>
                  <a:lnTo>
                    <a:pt x="4847" y="7726"/>
                  </a:lnTo>
                  <a:cubicBezTo>
                    <a:pt x="4847" y="7653"/>
                    <a:pt x="4899" y="7589"/>
                    <a:pt x="4973" y="7574"/>
                  </a:cubicBezTo>
                  <a:cubicBezTo>
                    <a:pt x="5369" y="7485"/>
                    <a:pt x="5747" y="7330"/>
                    <a:pt x="6089" y="7113"/>
                  </a:cubicBezTo>
                  <a:cubicBezTo>
                    <a:pt x="6115" y="7093"/>
                    <a:pt x="6146" y="7084"/>
                    <a:pt x="6176" y="7084"/>
                  </a:cubicBezTo>
                  <a:cubicBezTo>
                    <a:pt x="6215" y="7084"/>
                    <a:pt x="6255" y="7100"/>
                    <a:pt x="6284" y="7131"/>
                  </a:cubicBezTo>
                  <a:lnTo>
                    <a:pt x="6723" y="7571"/>
                  </a:lnTo>
                  <a:cubicBezTo>
                    <a:pt x="6754" y="7601"/>
                    <a:pt x="6793" y="7616"/>
                    <a:pt x="6833" y="7616"/>
                  </a:cubicBezTo>
                  <a:cubicBezTo>
                    <a:pt x="6873" y="7616"/>
                    <a:pt x="6912" y="7601"/>
                    <a:pt x="6943" y="7571"/>
                  </a:cubicBezTo>
                  <a:lnTo>
                    <a:pt x="7565" y="6948"/>
                  </a:lnTo>
                  <a:cubicBezTo>
                    <a:pt x="7626" y="6887"/>
                    <a:pt x="7626" y="6787"/>
                    <a:pt x="7565" y="6726"/>
                  </a:cubicBezTo>
                  <a:lnTo>
                    <a:pt x="7126" y="6290"/>
                  </a:lnTo>
                  <a:cubicBezTo>
                    <a:pt x="7077" y="6235"/>
                    <a:pt x="7071" y="6152"/>
                    <a:pt x="7108" y="6091"/>
                  </a:cubicBezTo>
                  <a:cubicBezTo>
                    <a:pt x="7327" y="5750"/>
                    <a:pt x="7486" y="5371"/>
                    <a:pt x="7568" y="4972"/>
                  </a:cubicBezTo>
                  <a:cubicBezTo>
                    <a:pt x="7586" y="4899"/>
                    <a:pt x="7650" y="4847"/>
                    <a:pt x="7727" y="4847"/>
                  </a:cubicBezTo>
                  <a:lnTo>
                    <a:pt x="8343" y="4847"/>
                  </a:lnTo>
                  <a:cubicBezTo>
                    <a:pt x="8428" y="4847"/>
                    <a:pt x="8498" y="4777"/>
                    <a:pt x="8498" y="4691"/>
                  </a:cubicBezTo>
                  <a:lnTo>
                    <a:pt x="8498" y="3813"/>
                  </a:lnTo>
                  <a:cubicBezTo>
                    <a:pt x="8498" y="3727"/>
                    <a:pt x="8428" y="3657"/>
                    <a:pt x="8343" y="3657"/>
                  </a:cubicBezTo>
                  <a:lnTo>
                    <a:pt x="7727" y="3657"/>
                  </a:lnTo>
                  <a:cubicBezTo>
                    <a:pt x="7650" y="3657"/>
                    <a:pt x="7586" y="3605"/>
                    <a:pt x="7568" y="3532"/>
                  </a:cubicBezTo>
                  <a:cubicBezTo>
                    <a:pt x="7486" y="3133"/>
                    <a:pt x="7327" y="2755"/>
                    <a:pt x="7108" y="2416"/>
                  </a:cubicBezTo>
                  <a:cubicBezTo>
                    <a:pt x="7071" y="2352"/>
                    <a:pt x="7077" y="2270"/>
                    <a:pt x="7126" y="2218"/>
                  </a:cubicBezTo>
                  <a:lnTo>
                    <a:pt x="7565" y="1782"/>
                  </a:lnTo>
                  <a:cubicBezTo>
                    <a:pt x="7626" y="1721"/>
                    <a:pt x="7626" y="1623"/>
                    <a:pt x="7565" y="1562"/>
                  </a:cubicBezTo>
                  <a:lnTo>
                    <a:pt x="6943" y="937"/>
                  </a:lnTo>
                  <a:cubicBezTo>
                    <a:pt x="6912" y="905"/>
                    <a:pt x="6873" y="889"/>
                    <a:pt x="6833" y="889"/>
                  </a:cubicBezTo>
                  <a:cubicBezTo>
                    <a:pt x="6793" y="889"/>
                    <a:pt x="6754" y="905"/>
                    <a:pt x="6723" y="937"/>
                  </a:cubicBezTo>
                  <a:lnTo>
                    <a:pt x="6284" y="1373"/>
                  </a:lnTo>
                  <a:cubicBezTo>
                    <a:pt x="6253" y="1404"/>
                    <a:pt x="6212" y="1421"/>
                    <a:pt x="6171" y="1421"/>
                  </a:cubicBezTo>
                  <a:cubicBezTo>
                    <a:pt x="6143" y="1421"/>
                    <a:pt x="6115" y="1413"/>
                    <a:pt x="6089" y="1397"/>
                  </a:cubicBezTo>
                  <a:cubicBezTo>
                    <a:pt x="5747" y="1175"/>
                    <a:pt x="5369" y="1019"/>
                    <a:pt x="4973" y="931"/>
                  </a:cubicBezTo>
                  <a:cubicBezTo>
                    <a:pt x="4899" y="915"/>
                    <a:pt x="4847" y="851"/>
                    <a:pt x="4847" y="778"/>
                  </a:cubicBezTo>
                  <a:lnTo>
                    <a:pt x="4847" y="159"/>
                  </a:lnTo>
                  <a:cubicBezTo>
                    <a:pt x="4847" y="70"/>
                    <a:pt x="4777" y="0"/>
                    <a:pt x="4689"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3206;p66">
              <a:extLst>
                <a:ext uri="{FF2B5EF4-FFF2-40B4-BE49-F238E27FC236}">
                  <a16:creationId xmlns:a16="http://schemas.microsoft.com/office/drawing/2014/main" id="{1154275C-F10F-7EB1-BA5E-8334AD3C4990}"/>
                </a:ext>
              </a:extLst>
            </p:cNvPr>
            <p:cNvSpPr/>
            <p:nvPr/>
          </p:nvSpPr>
          <p:spPr>
            <a:xfrm>
              <a:off x="7349158" y="2131560"/>
              <a:ext cx="43526" cy="38590"/>
            </a:xfrm>
            <a:custGeom>
              <a:avLst/>
              <a:gdLst/>
              <a:ahLst/>
              <a:cxnLst/>
              <a:rect l="l" t="t" r="r" b="b"/>
              <a:pathLst>
                <a:path w="1614" h="1431" extrusionOk="0">
                  <a:moveTo>
                    <a:pt x="1361" y="1"/>
                  </a:moveTo>
                  <a:cubicBezTo>
                    <a:pt x="1331" y="1"/>
                    <a:pt x="1301" y="10"/>
                    <a:pt x="1275" y="28"/>
                  </a:cubicBezTo>
                  <a:cubicBezTo>
                    <a:pt x="925" y="254"/>
                    <a:pt x="562" y="293"/>
                    <a:pt x="171" y="382"/>
                  </a:cubicBezTo>
                  <a:cubicBezTo>
                    <a:pt x="98" y="397"/>
                    <a:pt x="43" y="461"/>
                    <a:pt x="43" y="534"/>
                  </a:cubicBezTo>
                  <a:lnTo>
                    <a:pt x="43" y="1324"/>
                  </a:lnTo>
                  <a:cubicBezTo>
                    <a:pt x="43" y="1364"/>
                    <a:pt x="28" y="1400"/>
                    <a:pt x="0" y="1431"/>
                  </a:cubicBezTo>
                  <a:lnTo>
                    <a:pt x="519" y="1431"/>
                  </a:lnTo>
                  <a:cubicBezTo>
                    <a:pt x="607" y="1431"/>
                    <a:pt x="677" y="1361"/>
                    <a:pt x="677" y="1275"/>
                  </a:cubicBezTo>
                  <a:lnTo>
                    <a:pt x="677" y="653"/>
                  </a:lnTo>
                  <a:cubicBezTo>
                    <a:pt x="677" y="580"/>
                    <a:pt x="729" y="516"/>
                    <a:pt x="803" y="501"/>
                  </a:cubicBezTo>
                  <a:cubicBezTo>
                    <a:pt x="1083" y="440"/>
                    <a:pt x="1358" y="342"/>
                    <a:pt x="1614" y="211"/>
                  </a:cubicBezTo>
                  <a:lnTo>
                    <a:pt x="1474" y="46"/>
                  </a:lnTo>
                  <a:cubicBezTo>
                    <a:pt x="1442" y="16"/>
                    <a:pt x="1402" y="1"/>
                    <a:pt x="1361" y="1"/>
                  </a:cubicBezTo>
                  <a:close/>
                </a:path>
              </a:pathLst>
            </a:custGeom>
            <a:solidFill>
              <a:srgbClr val="465A6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3207;p66">
              <a:extLst>
                <a:ext uri="{FF2B5EF4-FFF2-40B4-BE49-F238E27FC236}">
                  <a16:creationId xmlns:a16="http://schemas.microsoft.com/office/drawing/2014/main" id="{466FCEC8-61DF-C9D4-D39B-2C34FED0D8C6}"/>
                </a:ext>
              </a:extLst>
            </p:cNvPr>
            <p:cNvSpPr/>
            <p:nvPr/>
          </p:nvSpPr>
          <p:spPr>
            <a:xfrm>
              <a:off x="7410833" y="1964737"/>
              <a:ext cx="33440" cy="74646"/>
            </a:xfrm>
            <a:custGeom>
              <a:avLst/>
              <a:gdLst/>
              <a:ahLst/>
              <a:cxnLst/>
              <a:rect l="l" t="t" r="r" b="b"/>
              <a:pathLst>
                <a:path w="1240" h="2768" extrusionOk="0">
                  <a:moveTo>
                    <a:pt x="376" y="1"/>
                  </a:moveTo>
                  <a:cubicBezTo>
                    <a:pt x="336" y="1"/>
                    <a:pt x="297" y="16"/>
                    <a:pt x="266" y="47"/>
                  </a:cubicBezTo>
                  <a:lnTo>
                    <a:pt x="89" y="227"/>
                  </a:lnTo>
                  <a:lnTo>
                    <a:pt x="507" y="641"/>
                  </a:lnTo>
                  <a:cubicBezTo>
                    <a:pt x="568" y="705"/>
                    <a:pt x="568" y="806"/>
                    <a:pt x="507" y="867"/>
                  </a:cubicBezTo>
                  <a:lnTo>
                    <a:pt x="65" y="1309"/>
                  </a:lnTo>
                  <a:cubicBezTo>
                    <a:pt x="10" y="1364"/>
                    <a:pt x="1" y="1447"/>
                    <a:pt x="44" y="1508"/>
                  </a:cubicBezTo>
                  <a:cubicBezTo>
                    <a:pt x="266" y="1855"/>
                    <a:pt x="425" y="2240"/>
                    <a:pt x="510" y="2642"/>
                  </a:cubicBezTo>
                  <a:cubicBezTo>
                    <a:pt x="526" y="2715"/>
                    <a:pt x="590" y="2767"/>
                    <a:pt x="666" y="2767"/>
                  </a:cubicBezTo>
                  <a:lnTo>
                    <a:pt x="1239" y="2767"/>
                  </a:lnTo>
                  <a:cubicBezTo>
                    <a:pt x="1175" y="2755"/>
                    <a:pt x="1126" y="2706"/>
                    <a:pt x="1111" y="2645"/>
                  </a:cubicBezTo>
                  <a:cubicBezTo>
                    <a:pt x="1029" y="2246"/>
                    <a:pt x="870" y="1868"/>
                    <a:pt x="651" y="1526"/>
                  </a:cubicBezTo>
                  <a:cubicBezTo>
                    <a:pt x="614" y="1465"/>
                    <a:pt x="620" y="1383"/>
                    <a:pt x="669" y="1328"/>
                  </a:cubicBezTo>
                  <a:lnTo>
                    <a:pt x="1108" y="895"/>
                  </a:lnTo>
                  <a:cubicBezTo>
                    <a:pt x="1169" y="834"/>
                    <a:pt x="1169" y="736"/>
                    <a:pt x="1108" y="672"/>
                  </a:cubicBezTo>
                  <a:lnTo>
                    <a:pt x="486" y="47"/>
                  </a:lnTo>
                  <a:cubicBezTo>
                    <a:pt x="455" y="16"/>
                    <a:pt x="416" y="1"/>
                    <a:pt x="37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3208;p66">
              <a:extLst>
                <a:ext uri="{FF2B5EF4-FFF2-40B4-BE49-F238E27FC236}">
                  <a16:creationId xmlns:a16="http://schemas.microsoft.com/office/drawing/2014/main" id="{AB27B36E-4D34-73ED-847F-E1A38644376F}"/>
                </a:ext>
              </a:extLst>
            </p:cNvPr>
            <p:cNvSpPr/>
            <p:nvPr/>
          </p:nvSpPr>
          <p:spPr>
            <a:xfrm>
              <a:off x="7313776" y="2017971"/>
              <a:ext cx="75131" cy="75024"/>
            </a:xfrm>
            <a:custGeom>
              <a:avLst/>
              <a:gdLst/>
              <a:ahLst/>
              <a:cxnLst/>
              <a:rect l="l" t="t" r="r" b="b"/>
              <a:pathLst>
                <a:path w="2786" h="2782" extrusionOk="0">
                  <a:moveTo>
                    <a:pt x="1395" y="0"/>
                  </a:moveTo>
                  <a:cubicBezTo>
                    <a:pt x="626" y="0"/>
                    <a:pt x="1" y="622"/>
                    <a:pt x="1" y="1391"/>
                  </a:cubicBezTo>
                  <a:cubicBezTo>
                    <a:pt x="1" y="2160"/>
                    <a:pt x="626" y="2782"/>
                    <a:pt x="1395" y="2782"/>
                  </a:cubicBezTo>
                  <a:cubicBezTo>
                    <a:pt x="2163" y="2782"/>
                    <a:pt x="2786" y="2160"/>
                    <a:pt x="2786" y="1391"/>
                  </a:cubicBezTo>
                  <a:cubicBezTo>
                    <a:pt x="2786" y="622"/>
                    <a:pt x="2163" y="0"/>
                    <a:pt x="1395" y="0"/>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3209;p66">
              <a:extLst>
                <a:ext uri="{FF2B5EF4-FFF2-40B4-BE49-F238E27FC236}">
                  <a16:creationId xmlns:a16="http://schemas.microsoft.com/office/drawing/2014/main" id="{B5CC2AE0-FFDE-0433-D2F7-903A66D0DF75}"/>
                </a:ext>
              </a:extLst>
            </p:cNvPr>
            <p:cNvSpPr/>
            <p:nvPr/>
          </p:nvSpPr>
          <p:spPr>
            <a:xfrm>
              <a:off x="7326613" y="2019374"/>
              <a:ext cx="65909" cy="73675"/>
            </a:xfrm>
            <a:custGeom>
              <a:avLst/>
              <a:gdLst/>
              <a:ahLst/>
              <a:cxnLst/>
              <a:rect l="l" t="t" r="r" b="b"/>
              <a:pathLst>
                <a:path w="2444" h="2732" extrusionOk="0">
                  <a:moveTo>
                    <a:pt x="1303" y="0"/>
                  </a:moveTo>
                  <a:lnTo>
                    <a:pt x="1373" y="67"/>
                  </a:lnTo>
                  <a:cubicBezTo>
                    <a:pt x="1822" y="516"/>
                    <a:pt x="1913" y="1211"/>
                    <a:pt x="1587" y="1760"/>
                  </a:cubicBezTo>
                  <a:cubicBezTo>
                    <a:pt x="1332" y="2193"/>
                    <a:pt x="872" y="2444"/>
                    <a:pt x="390" y="2444"/>
                  </a:cubicBezTo>
                  <a:cubicBezTo>
                    <a:pt x="261" y="2444"/>
                    <a:pt x="130" y="2426"/>
                    <a:pt x="1" y="2388"/>
                  </a:cubicBezTo>
                  <a:lnTo>
                    <a:pt x="1" y="2388"/>
                  </a:lnTo>
                  <a:cubicBezTo>
                    <a:pt x="264" y="2618"/>
                    <a:pt x="590" y="2731"/>
                    <a:pt x="915" y="2731"/>
                  </a:cubicBezTo>
                  <a:cubicBezTo>
                    <a:pt x="1272" y="2731"/>
                    <a:pt x="1629" y="2594"/>
                    <a:pt x="1901" y="2324"/>
                  </a:cubicBezTo>
                  <a:cubicBezTo>
                    <a:pt x="2444" y="1778"/>
                    <a:pt x="2444" y="900"/>
                    <a:pt x="1901" y="354"/>
                  </a:cubicBezTo>
                  <a:cubicBezTo>
                    <a:pt x="1733" y="189"/>
                    <a:pt x="1529" y="67"/>
                    <a:pt x="1303" y="0"/>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3210;p66">
              <a:extLst>
                <a:ext uri="{FF2B5EF4-FFF2-40B4-BE49-F238E27FC236}">
                  <a16:creationId xmlns:a16="http://schemas.microsoft.com/office/drawing/2014/main" id="{76AD0C51-80CA-D15B-2830-025BEFF1D7DC}"/>
                </a:ext>
              </a:extLst>
            </p:cNvPr>
            <p:cNvSpPr/>
            <p:nvPr/>
          </p:nvSpPr>
          <p:spPr>
            <a:xfrm>
              <a:off x="7331224" y="2035393"/>
              <a:ext cx="283617" cy="283644"/>
            </a:xfrm>
            <a:custGeom>
              <a:avLst/>
              <a:gdLst/>
              <a:ahLst/>
              <a:cxnLst/>
              <a:rect l="l" t="t" r="r" b="b"/>
              <a:pathLst>
                <a:path w="10517" h="10518" extrusionOk="0">
                  <a:moveTo>
                    <a:pt x="4713" y="1"/>
                  </a:moveTo>
                  <a:cubicBezTo>
                    <a:pt x="4606" y="1"/>
                    <a:pt x="4521" y="89"/>
                    <a:pt x="4521" y="196"/>
                  </a:cubicBezTo>
                  <a:lnTo>
                    <a:pt x="4521" y="962"/>
                  </a:lnTo>
                  <a:cubicBezTo>
                    <a:pt x="4521" y="1053"/>
                    <a:pt x="4457" y="1132"/>
                    <a:pt x="4365" y="1151"/>
                  </a:cubicBezTo>
                  <a:cubicBezTo>
                    <a:pt x="3874" y="1258"/>
                    <a:pt x="3407" y="1453"/>
                    <a:pt x="2983" y="1724"/>
                  </a:cubicBezTo>
                  <a:cubicBezTo>
                    <a:pt x="2952" y="1745"/>
                    <a:pt x="2915" y="1754"/>
                    <a:pt x="2880" y="1754"/>
                  </a:cubicBezTo>
                  <a:cubicBezTo>
                    <a:pt x="2829" y="1754"/>
                    <a:pt x="2780" y="1735"/>
                    <a:pt x="2742" y="1700"/>
                  </a:cubicBezTo>
                  <a:lnTo>
                    <a:pt x="2200" y="1157"/>
                  </a:lnTo>
                  <a:cubicBezTo>
                    <a:pt x="2161" y="1119"/>
                    <a:pt x="2112" y="1100"/>
                    <a:pt x="2062" y="1100"/>
                  </a:cubicBezTo>
                  <a:cubicBezTo>
                    <a:pt x="2013" y="1100"/>
                    <a:pt x="1963" y="1119"/>
                    <a:pt x="1925" y="1157"/>
                  </a:cubicBezTo>
                  <a:lnTo>
                    <a:pt x="1156" y="1929"/>
                  </a:lnTo>
                  <a:cubicBezTo>
                    <a:pt x="1080" y="2002"/>
                    <a:pt x="1080" y="2124"/>
                    <a:pt x="1156" y="2197"/>
                  </a:cubicBezTo>
                  <a:lnTo>
                    <a:pt x="1696" y="2743"/>
                  </a:lnTo>
                  <a:cubicBezTo>
                    <a:pt x="1760" y="2807"/>
                    <a:pt x="1773" y="2908"/>
                    <a:pt x="1724" y="2984"/>
                  </a:cubicBezTo>
                  <a:cubicBezTo>
                    <a:pt x="1449" y="3405"/>
                    <a:pt x="1257" y="3874"/>
                    <a:pt x="1150" y="4366"/>
                  </a:cubicBezTo>
                  <a:cubicBezTo>
                    <a:pt x="1132" y="4455"/>
                    <a:pt x="1056" y="4518"/>
                    <a:pt x="967" y="4518"/>
                  </a:cubicBezTo>
                  <a:cubicBezTo>
                    <a:pt x="965" y="4518"/>
                    <a:pt x="963" y="4518"/>
                    <a:pt x="961" y="4518"/>
                  </a:cubicBezTo>
                  <a:lnTo>
                    <a:pt x="193" y="4518"/>
                  </a:lnTo>
                  <a:cubicBezTo>
                    <a:pt x="86" y="4518"/>
                    <a:pt x="0" y="4606"/>
                    <a:pt x="0" y="4713"/>
                  </a:cubicBezTo>
                  <a:lnTo>
                    <a:pt x="0" y="5805"/>
                  </a:lnTo>
                  <a:cubicBezTo>
                    <a:pt x="0" y="5910"/>
                    <a:pt x="83" y="5994"/>
                    <a:pt x="187" y="5994"/>
                  </a:cubicBezTo>
                  <a:cubicBezTo>
                    <a:pt x="189" y="5994"/>
                    <a:pt x="191" y="5994"/>
                    <a:pt x="193" y="5994"/>
                  </a:cubicBezTo>
                  <a:lnTo>
                    <a:pt x="961" y="5994"/>
                  </a:lnTo>
                  <a:cubicBezTo>
                    <a:pt x="1053" y="5994"/>
                    <a:pt x="1132" y="6061"/>
                    <a:pt x="1150" y="6153"/>
                  </a:cubicBezTo>
                  <a:cubicBezTo>
                    <a:pt x="1257" y="6644"/>
                    <a:pt x="1449" y="7114"/>
                    <a:pt x="1724" y="7534"/>
                  </a:cubicBezTo>
                  <a:cubicBezTo>
                    <a:pt x="1773" y="7611"/>
                    <a:pt x="1760" y="7711"/>
                    <a:pt x="1696" y="7775"/>
                  </a:cubicBezTo>
                  <a:lnTo>
                    <a:pt x="1156" y="8318"/>
                  </a:lnTo>
                  <a:cubicBezTo>
                    <a:pt x="1080" y="8392"/>
                    <a:pt x="1080" y="8517"/>
                    <a:pt x="1156" y="8593"/>
                  </a:cubicBezTo>
                  <a:lnTo>
                    <a:pt x="1925" y="9361"/>
                  </a:lnTo>
                  <a:cubicBezTo>
                    <a:pt x="1963" y="9400"/>
                    <a:pt x="2013" y="9419"/>
                    <a:pt x="2062" y="9419"/>
                  </a:cubicBezTo>
                  <a:cubicBezTo>
                    <a:pt x="2112" y="9419"/>
                    <a:pt x="2161" y="9400"/>
                    <a:pt x="2200" y="9361"/>
                  </a:cubicBezTo>
                  <a:lnTo>
                    <a:pt x="2742" y="8822"/>
                  </a:lnTo>
                  <a:cubicBezTo>
                    <a:pt x="2780" y="8783"/>
                    <a:pt x="2830" y="8762"/>
                    <a:pt x="2880" y="8762"/>
                  </a:cubicBezTo>
                  <a:cubicBezTo>
                    <a:pt x="2916" y="8762"/>
                    <a:pt x="2952" y="8773"/>
                    <a:pt x="2983" y="8794"/>
                  </a:cubicBezTo>
                  <a:cubicBezTo>
                    <a:pt x="3407" y="9069"/>
                    <a:pt x="3874" y="9261"/>
                    <a:pt x="4365" y="9365"/>
                  </a:cubicBezTo>
                  <a:cubicBezTo>
                    <a:pt x="4457" y="9383"/>
                    <a:pt x="4521" y="9462"/>
                    <a:pt x="4521" y="9557"/>
                  </a:cubicBezTo>
                  <a:lnTo>
                    <a:pt x="4521" y="10322"/>
                  </a:lnTo>
                  <a:cubicBezTo>
                    <a:pt x="4521" y="10429"/>
                    <a:pt x="4606" y="10517"/>
                    <a:pt x="4713" y="10517"/>
                  </a:cubicBezTo>
                  <a:lnTo>
                    <a:pt x="5802" y="10517"/>
                  </a:lnTo>
                  <a:cubicBezTo>
                    <a:pt x="5908" y="10517"/>
                    <a:pt x="5997" y="10429"/>
                    <a:pt x="5997" y="10322"/>
                  </a:cubicBezTo>
                  <a:lnTo>
                    <a:pt x="5997" y="9557"/>
                  </a:lnTo>
                  <a:cubicBezTo>
                    <a:pt x="5997" y="9465"/>
                    <a:pt x="6061" y="9386"/>
                    <a:pt x="6149" y="9365"/>
                  </a:cubicBezTo>
                  <a:cubicBezTo>
                    <a:pt x="6640" y="9261"/>
                    <a:pt x="7110" y="9066"/>
                    <a:pt x="7534" y="8794"/>
                  </a:cubicBezTo>
                  <a:cubicBezTo>
                    <a:pt x="7566" y="8773"/>
                    <a:pt x="7602" y="8762"/>
                    <a:pt x="7639" y="8762"/>
                  </a:cubicBezTo>
                  <a:cubicBezTo>
                    <a:pt x="7690" y="8762"/>
                    <a:pt x="7741" y="8783"/>
                    <a:pt x="7778" y="8822"/>
                  </a:cubicBezTo>
                  <a:lnTo>
                    <a:pt x="8318" y="9361"/>
                  </a:lnTo>
                  <a:cubicBezTo>
                    <a:pt x="8356" y="9400"/>
                    <a:pt x="8406" y="9419"/>
                    <a:pt x="8455" y="9419"/>
                  </a:cubicBezTo>
                  <a:cubicBezTo>
                    <a:pt x="8505" y="9419"/>
                    <a:pt x="8554" y="9400"/>
                    <a:pt x="8592" y="9361"/>
                  </a:cubicBezTo>
                  <a:lnTo>
                    <a:pt x="9364" y="8593"/>
                  </a:lnTo>
                  <a:cubicBezTo>
                    <a:pt x="9434" y="8514"/>
                    <a:pt x="9434" y="8395"/>
                    <a:pt x="9364" y="8315"/>
                  </a:cubicBezTo>
                  <a:lnTo>
                    <a:pt x="8818" y="7775"/>
                  </a:lnTo>
                  <a:cubicBezTo>
                    <a:pt x="8754" y="7711"/>
                    <a:pt x="8745" y="7611"/>
                    <a:pt x="8797" y="7534"/>
                  </a:cubicBezTo>
                  <a:cubicBezTo>
                    <a:pt x="9065" y="7111"/>
                    <a:pt x="9260" y="6644"/>
                    <a:pt x="9367" y="6153"/>
                  </a:cubicBezTo>
                  <a:cubicBezTo>
                    <a:pt x="9382" y="6061"/>
                    <a:pt x="9462" y="5994"/>
                    <a:pt x="9553" y="5994"/>
                  </a:cubicBezTo>
                  <a:lnTo>
                    <a:pt x="10325" y="5994"/>
                  </a:lnTo>
                  <a:cubicBezTo>
                    <a:pt x="10429" y="5994"/>
                    <a:pt x="10514" y="5909"/>
                    <a:pt x="10514" y="5805"/>
                  </a:cubicBezTo>
                  <a:lnTo>
                    <a:pt x="10514" y="4713"/>
                  </a:lnTo>
                  <a:cubicBezTo>
                    <a:pt x="10517" y="4608"/>
                    <a:pt x="10434" y="4521"/>
                    <a:pt x="10330" y="4521"/>
                  </a:cubicBezTo>
                  <a:cubicBezTo>
                    <a:pt x="10328" y="4521"/>
                    <a:pt x="10327" y="4521"/>
                    <a:pt x="10325" y="4521"/>
                  </a:cubicBezTo>
                  <a:lnTo>
                    <a:pt x="9553" y="4521"/>
                  </a:lnTo>
                  <a:cubicBezTo>
                    <a:pt x="9465" y="4521"/>
                    <a:pt x="9385" y="4457"/>
                    <a:pt x="9367" y="4369"/>
                  </a:cubicBezTo>
                  <a:cubicBezTo>
                    <a:pt x="9260" y="3874"/>
                    <a:pt x="9065" y="3408"/>
                    <a:pt x="8797" y="2984"/>
                  </a:cubicBezTo>
                  <a:cubicBezTo>
                    <a:pt x="8745" y="2908"/>
                    <a:pt x="8754" y="2807"/>
                    <a:pt x="8818" y="2743"/>
                  </a:cubicBezTo>
                  <a:lnTo>
                    <a:pt x="9364" y="2197"/>
                  </a:lnTo>
                  <a:cubicBezTo>
                    <a:pt x="9437" y="2124"/>
                    <a:pt x="9437" y="2002"/>
                    <a:pt x="9364" y="1929"/>
                  </a:cubicBezTo>
                  <a:lnTo>
                    <a:pt x="8592" y="1157"/>
                  </a:lnTo>
                  <a:cubicBezTo>
                    <a:pt x="8554" y="1119"/>
                    <a:pt x="8505" y="1100"/>
                    <a:pt x="8455" y="1100"/>
                  </a:cubicBezTo>
                  <a:cubicBezTo>
                    <a:pt x="8406" y="1100"/>
                    <a:pt x="8356" y="1119"/>
                    <a:pt x="8318" y="1157"/>
                  </a:cubicBezTo>
                  <a:lnTo>
                    <a:pt x="7778" y="1700"/>
                  </a:lnTo>
                  <a:cubicBezTo>
                    <a:pt x="7739" y="1735"/>
                    <a:pt x="7689" y="1754"/>
                    <a:pt x="7638" y="1754"/>
                  </a:cubicBezTo>
                  <a:cubicBezTo>
                    <a:pt x="7602" y="1754"/>
                    <a:pt x="7566" y="1745"/>
                    <a:pt x="7534" y="1724"/>
                  </a:cubicBezTo>
                  <a:cubicBezTo>
                    <a:pt x="7110" y="1453"/>
                    <a:pt x="6640" y="1258"/>
                    <a:pt x="6149" y="1151"/>
                  </a:cubicBezTo>
                  <a:cubicBezTo>
                    <a:pt x="6061" y="1132"/>
                    <a:pt x="5997" y="1053"/>
                    <a:pt x="5997" y="962"/>
                  </a:cubicBezTo>
                  <a:lnTo>
                    <a:pt x="5997" y="196"/>
                  </a:lnTo>
                  <a:cubicBezTo>
                    <a:pt x="5997" y="89"/>
                    <a:pt x="5908" y="1"/>
                    <a:pt x="5802" y="1"/>
                  </a:cubicBezTo>
                  <a:close/>
                </a:path>
              </a:pathLst>
            </a:custGeom>
            <a:solidFill>
              <a:srgbClr val="FFD9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3211;p66">
              <a:extLst>
                <a:ext uri="{FF2B5EF4-FFF2-40B4-BE49-F238E27FC236}">
                  <a16:creationId xmlns:a16="http://schemas.microsoft.com/office/drawing/2014/main" id="{659FC2C2-54AC-191F-5505-77F7FE68B77A}"/>
                </a:ext>
              </a:extLst>
            </p:cNvPr>
            <p:cNvSpPr/>
            <p:nvPr/>
          </p:nvSpPr>
          <p:spPr>
            <a:xfrm>
              <a:off x="7550499" y="2198601"/>
              <a:ext cx="35166" cy="90800"/>
            </a:xfrm>
            <a:custGeom>
              <a:avLst/>
              <a:gdLst/>
              <a:ahLst/>
              <a:cxnLst/>
              <a:rect l="l" t="t" r="r" b="b"/>
              <a:pathLst>
                <a:path w="1304" h="3367" extrusionOk="0">
                  <a:moveTo>
                    <a:pt x="812" y="0"/>
                  </a:moveTo>
                  <a:cubicBezTo>
                    <a:pt x="724" y="0"/>
                    <a:pt x="644" y="64"/>
                    <a:pt x="626" y="153"/>
                  </a:cubicBezTo>
                  <a:cubicBezTo>
                    <a:pt x="519" y="638"/>
                    <a:pt x="330" y="1016"/>
                    <a:pt x="50" y="1446"/>
                  </a:cubicBezTo>
                  <a:cubicBezTo>
                    <a:pt x="1" y="1522"/>
                    <a:pt x="10" y="1626"/>
                    <a:pt x="77" y="1690"/>
                  </a:cubicBezTo>
                  <a:lnTo>
                    <a:pt x="620" y="2230"/>
                  </a:lnTo>
                  <a:cubicBezTo>
                    <a:pt x="693" y="2306"/>
                    <a:pt x="693" y="2428"/>
                    <a:pt x="620" y="2504"/>
                  </a:cubicBezTo>
                  <a:lnTo>
                    <a:pt x="1" y="3123"/>
                  </a:lnTo>
                  <a:lnTo>
                    <a:pt x="187" y="3309"/>
                  </a:lnTo>
                  <a:cubicBezTo>
                    <a:pt x="225" y="3348"/>
                    <a:pt x="275" y="3367"/>
                    <a:pt x="324" y="3367"/>
                  </a:cubicBezTo>
                  <a:cubicBezTo>
                    <a:pt x="374" y="3367"/>
                    <a:pt x="423" y="3348"/>
                    <a:pt x="461" y="3309"/>
                  </a:cubicBezTo>
                  <a:lnTo>
                    <a:pt x="1233" y="2541"/>
                  </a:lnTo>
                  <a:cubicBezTo>
                    <a:pt x="1303" y="2462"/>
                    <a:pt x="1303" y="2343"/>
                    <a:pt x="1233" y="2266"/>
                  </a:cubicBezTo>
                  <a:lnTo>
                    <a:pt x="687" y="1723"/>
                  </a:lnTo>
                  <a:cubicBezTo>
                    <a:pt x="623" y="1659"/>
                    <a:pt x="614" y="1559"/>
                    <a:pt x="666" y="1482"/>
                  </a:cubicBezTo>
                  <a:cubicBezTo>
                    <a:pt x="934" y="1059"/>
                    <a:pt x="1129" y="592"/>
                    <a:pt x="1236" y="101"/>
                  </a:cubicBezTo>
                  <a:cubicBezTo>
                    <a:pt x="1245" y="61"/>
                    <a:pt x="1264" y="28"/>
                    <a:pt x="1291"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3212;p66">
              <a:extLst>
                <a:ext uri="{FF2B5EF4-FFF2-40B4-BE49-F238E27FC236}">
                  <a16:creationId xmlns:a16="http://schemas.microsoft.com/office/drawing/2014/main" id="{9F3B088E-E0EB-5097-6440-B8B0868C4C0E}"/>
                </a:ext>
              </a:extLst>
            </p:cNvPr>
            <p:cNvSpPr/>
            <p:nvPr/>
          </p:nvSpPr>
          <p:spPr>
            <a:xfrm>
              <a:off x="7550499" y="2065030"/>
              <a:ext cx="35408" cy="91312"/>
            </a:xfrm>
            <a:custGeom>
              <a:avLst/>
              <a:gdLst/>
              <a:ahLst/>
              <a:cxnLst/>
              <a:rect l="l" t="t" r="r" b="b"/>
              <a:pathLst>
                <a:path w="1313" h="3386" extrusionOk="0">
                  <a:moveTo>
                    <a:pt x="324" y="1"/>
                  </a:moveTo>
                  <a:cubicBezTo>
                    <a:pt x="275" y="1"/>
                    <a:pt x="225" y="20"/>
                    <a:pt x="187" y="58"/>
                  </a:cubicBezTo>
                  <a:lnTo>
                    <a:pt x="34" y="207"/>
                  </a:lnTo>
                  <a:lnTo>
                    <a:pt x="617" y="790"/>
                  </a:lnTo>
                  <a:cubicBezTo>
                    <a:pt x="693" y="866"/>
                    <a:pt x="693" y="988"/>
                    <a:pt x="617" y="1064"/>
                  </a:cubicBezTo>
                  <a:lnTo>
                    <a:pt x="77" y="1607"/>
                  </a:lnTo>
                  <a:cubicBezTo>
                    <a:pt x="10" y="1671"/>
                    <a:pt x="1" y="1772"/>
                    <a:pt x="50" y="1851"/>
                  </a:cubicBezTo>
                  <a:cubicBezTo>
                    <a:pt x="324" y="2272"/>
                    <a:pt x="519" y="2742"/>
                    <a:pt x="626" y="3233"/>
                  </a:cubicBezTo>
                  <a:cubicBezTo>
                    <a:pt x="644" y="3321"/>
                    <a:pt x="724" y="3385"/>
                    <a:pt x="812" y="3385"/>
                  </a:cubicBezTo>
                  <a:lnTo>
                    <a:pt x="1312" y="3385"/>
                  </a:lnTo>
                  <a:cubicBezTo>
                    <a:pt x="1273" y="3358"/>
                    <a:pt x="1245" y="3315"/>
                    <a:pt x="1236" y="3267"/>
                  </a:cubicBezTo>
                  <a:cubicBezTo>
                    <a:pt x="1129" y="2775"/>
                    <a:pt x="934" y="2309"/>
                    <a:pt x="666" y="1885"/>
                  </a:cubicBezTo>
                  <a:cubicBezTo>
                    <a:pt x="614" y="1809"/>
                    <a:pt x="623" y="1708"/>
                    <a:pt x="687" y="1644"/>
                  </a:cubicBezTo>
                  <a:lnTo>
                    <a:pt x="1233" y="1098"/>
                  </a:lnTo>
                  <a:cubicBezTo>
                    <a:pt x="1306" y="1025"/>
                    <a:pt x="1306" y="903"/>
                    <a:pt x="1233" y="830"/>
                  </a:cubicBezTo>
                  <a:lnTo>
                    <a:pt x="461" y="58"/>
                  </a:lnTo>
                  <a:cubicBezTo>
                    <a:pt x="423" y="20"/>
                    <a:pt x="374" y="1"/>
                    <a:pt x="324"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3213;p66">
              <a:extLst>
                <a:ext uri="{FF2B5EF4-FFF2-40B4-BE49-F238E27FC236}">
                  <a16:creationId xmlns:a16="http://schemas.microsoft.com/office/drawing/2014/main" id="{D75E8BA2-BB5E-8867-C4A1-A334C92FF245}"/>
                </a:ext>
              </a:extLst>
            </p:cNvPr>
            <p:cNvSpPr/>
            <p:nvPr/>
          </p:nvSpPr>
          <p:spPr>
            <a:xfrm>
              <a:off x="7596156" y="2157287"/>
              <a:ext cx="18688" cy="39939"/>
            </a:xfrm>
            <a:custGeom>
              <a:avLst/>
              <a:gdLst/>
              <a:ahLst/>
              <a:cxnLst/>
              <a:rect l="l" t="t" r="r" b="b"/>
              <a:pathLst>
                <a:path w="693" h="1481" extrusionOk="0">
                  <a:moveTo>
                    <a:pt x="506" y="1"/>
                  </a:moveTo>
                  <a:cubicBezTo>
                    <a:pt x="504" y="1"/>
                    <a:pt x="503" y="1"/>
                    <a:pt x="501" y="1"/>
                  </a:cubicBezTo>
                  <a:lnTo>
                    <a:pt x="1" y="1"/>
                  </a:lnTo>
                  <a:cubicBezTo>
                    <a:pt x="53" y="38"/>
                    <a:pt x="83" y="96"/>
                    <a:pt x="80" y="160"/>
                  </a:cubicBezTo>
                  <a:lnTo>
                    <a:pt x="80" y="1337"/>
                  </a:lnTo>
                  <a:cubicBezTo>
                    <a:pt x="80" y="1389"/>
                    <a:pt x="59" y="1441"/>
                    <a:pt x="25" y="1480"/>
                  </a:cubicBezTo>
                  <a:lnTo>
                    <a:pt x="501" y="1480"/>
                  </a:lnTo>
                  <a:cubicBezTo>
                    <a:pt x="608" y="1480"/>
                    <a:pt x="693" y="1392"/>
                    <a:pt x="690" y="1285"/>
                  </a:cubicBezTo>
                  <a:lnTo>
                    <a:pt x="690" y="193"/>
                  </a:lnTo>
                  <a:cubicBezTo>
                    <a:pt x="693" y="88"/>
                    <a:pt x="610" y="1"/>
                    <a:pt x="506" y="1"/>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3214;p66">
              <a:extLst>
                <a:ext uri="{FF2B5EF4-FFF2-40B4-BE49-F238E27FC236}">
                  <a16:creationId xmlns:a16="http://schemas.microsoft.com/office/drawing/2014/main" id="{7F2BA867-A208-8C74-9ABC-EB081ADF31DF}"/>
                </a:ext>
              </a:extLst>
            </p:cNvPr>
            <p:cNvSpPr/>
            <p:nvPr/>
          </p:nvSpPr>
          <p:spPr>
            <a:xfrm>
              <a:off x="7405413" y="2109689"/>
              <a:ext cx="135161" cy="135080"/>
            </a:xfrm>
            <a:custGeom>
              <a:avLst/>
              <a:gdLst/>
              <a:ahLst/>
              <a:cxnLst/>
              <a:rect l="l" t="t" r="r" b="b"/>
              <a:pathLst>
                <a:path w="5012" h="5009" extrusionOk="0">
                  <a:moveTo>
                    <a:pt x="2508" y="0"/>
                  </a:moveTo>
                  <a:cubicBezTo>
                    <a:pt x="1123" y="0"/>
                    <a:pt x="1" y="1119"/>
                    <a:pt x="1" y="2504"/>
                  </a:cubicBezTo>
                  <a:cubicBezTo>
                    <a:pt x="1" y="3889"/>
                    <a:pt x="1123" y="5008"/>
                    <a:pt x="2508" y="5008"/>
                  </a:cubicBezTo>
                  <a:cubicBezTo>
                    <a:pt x="3889" y="5008"/>
                    <a:pt x="5012" y="3889"/>
                    <a:pt x="5012" y="2504"/>
                  </a:cubicBezTo>
                  <a:cubicBezTo>
                    <a:pt x="5012" y="1119"/>
                    <a:pt x="3889" y="0"/>
                    <a:pt x="2508" y="0"/>
                  </a:cubicBezTo>
                  <a:close/>
                </a:path>
              </a:pathLst>
            </a:custGeom>
            <a:solidFill>
              <a:srgbClr val="F9C0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3215;p66">
              <a:extLst>
                <a:ext uri="{FF2B5EF4-FFF2-40B4-BE49-F238E27FC236}">
                  <a16:creationId xmlns:a16="http://schemas.microsoft.com/office/drawing/2014/main" id="{5718C9CF-02BB-3F4C-AC24-1EE1FE976F42}"/>
                </a:ext>
              </a:extLst>
            </p:cNvPr>
            <p:cNvSpPr/>
            <p:nvPr/>
          </p:nvSpPr>
          <p:spPr>
            <a:xfrm>
              <a:off x="7444246" y="2111253"/>
              <a:ext cx="100535" cy="133489"/>
            </a:xfrm>
            <a:custGeom>
              <a:avLst/>
              <a:gdLst/>
              <a:ahLst/>
              <a:cxnLst/>
              <a:rect l="l" t="t" r="r" b="b"/>
              <a:pathLst>
                <a:path w="3728" h="4950" extrusionOk="0">
                  <a:moveTo>
                    <a:pt x="1595" y="0"/>
                  </a:moveTo>
                  <a:lnTo>
                    <a:pt x="1595" y="0"/>
                  </a:lnTo>
                  <a:cubicBezTo>
                    <a:pt x="1858" y="122"/>
                    <a:pt x="2096" y="290"/>
                    <a:pt x="2297" y="494"/>
                  </a:cubicBezTo>
                  <a:cubicBezTo>
                    <a:pt x="3081" y="1281"/>
                    <a:pt x="3252" y="2486"/>
                    <a:pt x="2721" y="3462"/>
                  </a:cubicBezTo>
                  <a:cubicBezTo>
                    <a:pt x="2276" y="4278"/>
                    <a:pt x="1425" y="4768"/>
                    <a:pt x="523" y="4768"/>
                  </a:cubicBezTo>
                  <a:cubicBezTo>
                    <a:pt x="350" y="4768"/>
                    <a:pt x="175" y="4750"/>
                    <a:pt x="0" y="4712"/>
                  </a:cubicBezTo>
                  <a:lnTo>
                    <a:pt x="0" y="4712"/>
                  </a:lnTo>
                  <a:cubicBezTo>
                    <a:pt x="340" y="4872"/>
                    <a:pt x="704" y="4950"/>
                    <a:pt x="1064" y="4950"/>
                  </a:cubicBezTo>
                  <a:cubicBezTo>
                    <a:pt x="1716" y="4950"/>
                    <a:pt x="2359" y="4696"/>
                    <a:pt x="2840" y="4215"/>
                  </a:cubicBezTo>
                  <a:cubicBezTo>
                    <a:pt x="3486" y="3566"/>
                    <a:pt x="3727" y="2617"/>
                    <a:pt x="3468" y="1739"/>
                  </a:cubicBezTo>
                  <a:cubicBezTo>
                    <a:pt x="3209" y="860"/>
                    <a:pt x="2492" y="192"/>
                    <a:pt x="1595" y="0"/>
                  </a:cubicBezTo>
                  <a:close/>
                </a:path>
              </a:pathLst>
            </a:custGeom>
            <a:solidFill>
              <a:srgbClr val="073533">
                <a:alpha val="1027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3216;p66">
              <a:extLst>
                <a:ext uri="{FF2B5EF4-FFF2-40B4-BE49-F238E27FC236}">
                  <a16:creationId xmlns:a16="http://schemas.microsoft.com/office/drawing/2014/main" id="{C6E3164B-9292-1788-32C4-622149E2FC8B}"/>
                </a:ext>
              </a:extLst>
            </p:cNvPr>
            <p:cNvSpPr/>
            <p:nvPr/>
          </p:nvSpPr>
          <p:spPr>
            <a:xfrm>
              <a:off x="7434214" y="2138463"/>
              <a:ext cx="77585" cy="77505"/>
            </a:xfrm>
            <a:custGeom>
              <a:avLst/>
              <a:gdLst/>
              <a:ahLst/>
              <a:cxnLst/>
              <a:rect l="l" t="t" r="r" b="b"/>
              <a:pathLst>
                <a:path w="2877" h="2874" extrusionOk="0">
                  <a:moveTo>
                    <a:pt x="1440" y="1"/>
                  </a:moveTo>
                  <a:cubicBezTo>
                    <a:pt x="644" y="1"/>
                    <a:pt x="0" y="644"/>
                    <a:pt x="0" y="1437"/>
                  </a:cubicBezTo>
                  <a:cubicBezTo>
                    <a:pt x="0" y="2230"/>
                    <a:pt x="644" y="2874"/>
                    <a:pt x="1440" y="2874"/>
                  </a:cubicBezTo>
                  <a:cubicBezTo>
                    <a:pt x="2233" y="2874"/>
                    <a:pt x="2876" y="2230"/>
                    <a:pt x="2876" y="1437"/>
                  </a:cubicBezTo>
                  <a:cubicBezTo>
                    <a:pt x="2876" y="644"/>
                    <a:pt x="2233" y="1"/>
                    <a:pt x="1440" y="1"/>
                  </a:cubicBezTo>
                  <a:close/>
                </a:path>
              </a:pathLst>
            </a:custGeom>
            <a:solidFill>
              <a:srgbClr val="FDF6E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3217;p66">
              <a:extLst>
                <a:ext uri="{FF2B5EF4-FFF2-40B4-BE49-F238E27FC236}">
                  <a16:creationId xmlns:a16="http://schemas.microsoft.com/office/drawing/2014/main" id="{2136B665-A780-EC0C-F886-344A7C935091}"/>
                </a:ext>
              </a:extLst>
            </p:cNvPr>
            <p:cNvSpPr/>
            <p:nvPr/>
          </p:nvSpPr>
          <p:spPr>
            <a:xfrm>
              <a:off x="7444246" y="2141834"/>
              <a:ext cx="75455" cy="74215"/>
            </a:xfrm>
            <a:custGeom>
              <a:avLst/>
              <a:gdLst/>
              <a:ahLst/>
              <a:cxnLst/>
              <a:rect l="l" t="t" r="r" b="b"/>
              <a:pathLst>
                <a:path w="2798" h="2752" extrusionOk="0">
                  <a:moveTo>
                    <a:pt x="1656" y="1"/>
                  </a:moveTo>
                  <a:cubicBezTo>
                    <a:pt x="2111" y="507"/>
                    <a:pt x="2150" y="1260"/>
                    <a:pt x="1751" y="1809"/>
                  </a:cubicBezTo>
                  <a:cubicBezTo>
                    <a:pt x="1472" y="2190"/>
                    <a:pt x="1036" y="2400"/>
                    <a:pt x="589" y="2400"/>
                  </a:cubicBezTo>
                  <a:cubicBezTo>
                    <a:pt x="391" y="2400"/>
                    <a:pt x="190" y="2359"/>
                    <a:pt x="0" y="2273"/>
                  </a:cubicBezTo>
                  <a:lnTo>
                    <a:pt x="0" y="2273"/>
                  </a:lnTo>
                  <a:lnTo>
                    <a:pt x="52" y="2331"/>
                  </a:lnTo>
                  <a:cubicBezTo>
                    <a:pt x="333" y="2611"/>
                    <a:pt x="700" y="2752"/>
                    <a:pt x="1068" y="2752"/>
                  </a:cubicBezTo>
                  <a:cubicBezTo>
                    <a:pt x="1435" y="2752"/>
                    <a:pt x="1803" y="2611"/>
                    <a:pt x="2083" y="2331"/>
                  </a:cubicBezTo>
                  <a:cubicBezTo>
                    <a:pt x="2797" y="1617"/>
                    <a:pt x="2578" y="412"/>
                    <a:pt x="1656" y="1"/>
                  </a:cubicBezTo>
                  <a:close/>
                </a:path>
              </a:pathLst>
            </a:custGeom>
            <a:solidFill>
              <a:srgbClr val="FEF1D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3218;p66">
              <a:extLst>
                <a:ext uri="{FF2B5EF4-FFF2-40B4-BE49-F238E27FC236}">
                  <a16:creationId xmlns:a16="http://schemas.microsoft.com/office/drawing/2014/main" id="{59AB17E5-7130-A579-A408-D37333A12E54}"/>
                </a:ext>
              </a:extLst>
            </p:cNvPr>
            <p:cNvSpPr/>
            <p:nvPr/>
          </p:nvSpPr>
          <p:spPr>
            <a:xfrm>
              <a:off x="7424155" y="2132800"/>
              <a:ext cx="96436" cy="88858"/>
            </a:xfrm>
            <a:custGeom>
              <a:avLst/>
              <a:gdLst/>
              <a:ahLst/>
              <a:cxnLst/>
              <a:rect l="l" t="t" r="r" b="b"/>
              <a:pathLst>
                <a:path w="3576" h="3295" extrusionOk="0">
                  <a:moveTo>
                    <a:pt x="1814" y="423"/>
                  </a:moveTo>
                  <a:cubicBezTo>
                    <a:pt x="1970" y="423"/>
                    <a:pt x="2129" y="453"/>
                    <a:pt x="2279" y="516"/>
                  </a:cubicBezTo>
                  <a:cubicBezTo>
                    <a:pt x="2737" y="705"/>
                    <a:pt x="3036" y="1153"/>
                    <a:pt x="3036" y="1647"/>
                  </a:cubicBezTo>
                  <a:cubicBezTo>
                    <a:pt x="3036" y="2141"/>
                    <a:pt x="2737" y="2590"/>
                    <a:pt x="2279" y="2779"/>
                  </a:cubicBezTo>
                  <a:cubicBezTo>
                    <a:pt x="2129" y="2841"/>
                    <a:pt x="1970" y="2871"/>
                    <a:pt x="1814" y="2871"/>
                  </a:cubicBezTo>
                  <a:cubicBezTo>
                    <a:pt x="1495" y="2871"/>
                    <a:pt x="1182" y="2746"/>
                    <a:pt x="947" y="2513"/>
                  </a:cubicBezTo>
                  <a:cubicBezTo>
                    <a:pt x="468" y="2035"/>
                    <a:pt x="468" y="1260"/>
                    <a:pt x="947" y="781"/>
                  </a:cubicBezTo>
                  <a:cubicBezTo>
                    <a:pt x="1182" y="548"/>
                    <a:pt x="1495" y="423"/>
                    <a:pt x="1814" y="423"/>
                  </a:cubicBezTo>
                  <a:close/>
                  <a:moveTo>
                    <a:pt x="1807" y="1"/>
                  </a:moveTo>
                  <a:cubicBezTo>
                    <a:pt x="1269" y="1"/>
                    <a:pt x="748" y="264"/>
                    <a:pt x="437" y="735"/>
                  </a:cubicBezTo>
                  <a:cubicBezTo>
                    <a:pt x="1" y="1388"/>
                    <a:pt x="89" y="2260"/>
                    <a:pt x="645" y="2815"/>
                  </a:cubicBezTo>
                  <a:cubicBezTo>
                    <a:pt x="953" y="3123"/>
                    <a:pt x="1374" y="3294"/>
                    <a:pt x="1813" y="3294"/>
                  </a:cubicBezTo>
                  <a:cubicBezTo>
                    <a:pt x="2597" y="3291"/>
                    <a:pt x="3271" y="2736"/>
                    <a:pt x="3423" y="1964"/>
                  </a:cubicBezTo>
                  <a:cubicBezTo>
                    <a:pt x="3576" y="1193"/>
                    <a:pt x="3161" y="424"/>
                    <a:pt x="2435" y="125"/>
                  </a:cubicBezTo>
                  <a:cubicBezTo>
                    <a:pt x="2231" y="41"/>
                    <a:pt x="2017" y="1"/>
                    <a:pt x="1807"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3219;p66">
              <a:extLst>
                <a:ext uri="{FF2B5EF4-FFF2-40B4-BE49-F238E27FC236}">
                  <a16:creationId xmlns:a16="http://schemas.microsoft.com/office/drawing/2014/main" id="{D73179F0-2F49-B793-E3F0-3057C206C0AD}"/>
                </a:ext>
              </a:extLst>
            </p:cNvPr>
            <p:cNvSpPr/>
            <p:nvPr/>
          </p:nvSpPr>
          <p:spPr>
            <a:xfrm>
              <a:off x="7393897" y="2103918"/>
              <a:ext cx="159513" cy="146514"/>
            </a:xfrm>
            <a:custGeom>
              <a:avLst/>
              <a:gdLst/>
              <a:ahLst/>
              <a:cxnLst/>
              <a:rect l="l" t="t" r="r" b="b"/>
              <a:pathLst>
                <a:path w="5915" h="5433" extrusionOk="0">
                  <a:moveTo>
                    <a:pt x="2935" y="1"/>
                  </a:moveTo>
                  <a:cubicBezTo>
                    <a:pt x="2240" y="1"/>
                    <a:pt x="1545" y="266"/>
                    <a:pt x="1016" y="797"/>
                  </a:cubicBezTo>
                  <a:cubicBezTo>
                    <a:pt x="229" y="1577"/>
                    <a:pt x="1" y="2761"/>
                    <a:pt x="437" y="3780"/>
                  </a:cubicBezTo>
                  <a:cubicBezTo>
                    <a:pt x="469" y="3860"/>
                    <a:pt x="548" y="3909"/>
                    <a:pt x="631" y="3909"/>
                  </a:cubicBezTo>
                  <a:cubicBezTo>
                    <a:pt x="659" y="3909"/>
                    <a:pt x="687" y="3904"/>
                    <a:pt x="714" y="3892"/>
                  </a:cubicBezTo>
                  <a:cubicBezTo>
                    <a:pt x="821" y="3847"/>
                    <a:pt x="870" y="3722"/>
                    <a:pt x="824" y="3615"/>
                  </a:cubicBezTo>
                  <a:cubicBezTo>
                    <a:pt x="431" y="2685"/>
                    <a:pt x="690" y="1605"/>
                    <a:pt x="1465" y="958"/>
                  </a:cubicBezTo>
                  <a:cubicBezTo>
                    <a:pt x="1887" y="605"/>
                    <a:pt x="2409" y="426"/>
                    <a:pt x="2933" y="426"/>
                  </a:cubicBezTo>
                  <a:cubicBezTo>
                    <a:pt x="3369" y="426"/>
                    <a:pt x="3807" y="551"/>
                    <a:pt x="4191" y="803"/>
                  </a:cubicBezTo>
                  <a:cubicBezTo>
                    <a:pt x="5036" y="1358"/>
                    <a:pt x="5417" y="2401"/>
                    <a:pt x="5131" y="3368"/>
                  </a:cubicBezTo>
                  <a:cubicBezTo>
                    <a:pt x="4844" y="4338"/>
                    <a:pt x="3960" y="5003"/>
                    <a:pt x="2950" y="5009"/>
                  </a:cubicBezTo>
                  <a:lnTo>
                    <a:pt x="2935" y="5009"/>
                  </a:lnTo>
                  <a:cubicBezTo>
                    <a:pt x="2337" y="5009"/>
                    <a:pt x="1764" y="4777"/>
                    <a:pt x="1337" y="4359"/>
                  </a:cubicBezTo>
                  <a:cubicBezTo>
                    <a:pt x="1294" y="4310"/>
                    <a:pt x="1235" y="4286"/>
                    <a:pt x="1176" y="4286"/>
                  </a:cubicBezTo>
                  <a:cubicBezTo>
                    <a:pt x="1121" y="4286"/>
                    <a:pt x="1065" y="4307"/>
                    <a:pt x="1022" y="4350"/>
                  </a:cubicBezTo>
                  <a:cubicBezTo>
                    <a:pt x="937" y="4438"/>
                    <a:pt x="943" y="4582"/>
                    <a:pt x="1038" y="4664"/>
                  </a:cubicBezTo>
                  <a:cubicBezTo>
                    <a:pt x="1544" y="5158"/>
                    <a:pt x="2224" y="5433"/>
                    <a:pt x="2935" y="5433"/>
                  </a:cubicBezTo>
                  <a:lnTo>
                    <a:pt x="2953" y="5433"/>
                  </a:lnTo>
                  <a:cubicBezTo>
                    <a:pt x="3667" y="5430"/>
                    <a:pt x="4350" y="5143"/>
                    <a:pt x="4856" y="4637"/>
                  </a:cubicBezTo>
                  <a:cubicBezTo>
                    <a:pt x="5915" y="3575"/>
                    <a:pt x="5915" y="1858"/>
                    <a:pt x="4853" y="797"/>
                  </a:cubicBezTo>
                  <a:cubicBezTo>
                    <a:pt x="4324" y="266"/>
                    <a:pt x="3629" y="1"/>
                    <a:pt x="2935"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3220;p66">
              <a:extLst>
                <a:ext uri="{FF2B5EF4-FFF2-40B4-BE49-F238E27FC236}">
                  <a16:creationId xmlns:a16="http://schemas.microsoft.com/office/drawing/2014/main" id="{4588A388-81E3-1A4F-2124-FF66250C5956}"/>
                </a:ext>
              </a:extLst>
            </p:cNvPr>
            <p:cNvSpPr/>
            <p:nvPr/>
          </p:nvSpPr>
          <p:spPr>
            <a:xfrm>
              <a:off x="7231039" y="1935208"/>
              <a:ext cx="389492" cy="389573"/>
            </a:xfrm>
            <a:custGeom>
              <a:avLst/>
              <a:gdLst/>
              <a:ahLst/>
              <a:cxnLst/>
              <a:rect l="l" t="t" r="r" b="b"/>
              <a:pathLst>
                <a:path w="14443" h="14446" extrusionOk="0">
                  <a:moveTo>
                    <a:pt x="4847" y="422"/>
                  </a:moveTo>
                  <a:lnTo>
                    <a:pt x="4847" y="986"/>
                  </a:lnTo>
                  <a:cubicBezTo>
                    <a:pt x="4847" y="1160"/>
                    <a:pt x="4969" y="1309"/>
                    <a:pt x="5137" y="1346"/>
                  </a:cubicBezTo>
                  <a:cubicBezTo>
                    <a:pt x="5509" y="1428"/>
                    <a:pt x="5863" y="1575"/>
                    <a:pt x="6186" y="1779"/>
                  </a:cubicBezTo>
                  <a:cubicBezTo>
                    <a:pt x="6247" y="1819"/>
                    <a:pt x="6316" y="1839"/>
                    <a:pt x="6385" y="1839"/>
                  </a:cubicBezTo>
                  <a:cubicBezTo>
                    <a:pt x="6480" y="1839"/>
                    <a:pt x="6573" y="1802"/>
                    <a:pt x="6643" y="1730"/>
                  </a:cubicBezTo>
                  <a:lnTo>
                    <a:pt x="7043" y="1334"/>
                  </a:lnTo>
                  <a:lnTo>
                    <a:pt x="7589" y="1877"/>
                  </a:lnTo>
                  <a:lnTo>
                    <a:pt x="7189" y="2276"/>
                  </a:lnTo>
                  <a:cubicBezTo>
                    <a:pt x="7067" y="2398"/>
                    <a:pt x="7046" y="2590"/>
                    <a:pt x="7144" y="2737"/>
                  </a:cubicBezTo>
                  <a:cubicBezTo>
                    <a:pt x="7348" y="3057"/>
                    <a:pt x="7494" y="3414"/>
                    <a:pt x="7574" y="3786"/>
                  </a:cubicBezTo>
                  <a:cubicBezTo>
                    <a:pt x="7610" y="3954"/>
                    <a:pt x="7763" y="4076"/>
                    <a:pt x="7937" y="4076"/>
                  </a:cubicBezTo>
                  <a:lnTo>
                    <a:pt x="8022" y="4076"/>
                  </a:lnTo>
                  <a:lnTo>
                    <a:pt x="8022" y="4661"/>
                  </a:lnTo>
                  <a:cubicBezTo>
                    <a:pt x="7516" y="4771"/>
                    <a:pt x="7034" y="4973"/>
                    <a:pt x="6598" y="5253"/>
                  </a:cubicBezTo>
                  <a:lnTo>
                    <a:pt x="6064" y="4719"/>
                  </a:lnTo>
                  <a:lnTo>
                    <a:pt x="6046" y="4704"/>
                  </a:lnTo>
                  <a:cubicBezTo>
                    <a:pt x="6198" y="3693"/>
                    <a:pt x="5399" y="2856"/>
                    <a:pt x="4463" y="2856"/>
                  </a:cubicBezTo>
                  <a:cubicBezTo>
                    <a:pt x="4278" y="2856"/>
                    <a:pt x="4088" y="2889"/>
                    <a:pt x="3898" y="2959"/>
                  </a:cubicBezTo>
                  <a:cubicBezTo>
                    <a:pt x="3789" y="2999"/>
                    <a:pt x="3734" y="3124"/>
                    <a:pt x="3776" y="3234"/>
                  </a:cubicBezTo>
                  <a:cubicBezTo>
                    <a:pt x="3807" y="3317"/>
                    <a:pt x="3888" y="3369"/>
                    <a:pt x="3974" y="3369"/>
                  </a:cubicBezTo>
                  <a:cubicBezTo>
                    <a:pt x="3999" y="3369"/>
                    <a:pt x="4024" y="3365"/>
                    <a:pt x="4048" y="3356"/>
                  </a:cubicBezTo>
                  <a:cubicBezTo>
                    <a:pt x="4187" y="3304"/>
                    <a:pt x="4327" y="3280"/>
                    <a:pt x="4463" y="3280"/>
                  </a:cubicBezTo>
                  <a:cubicBezTo>
                    <a:pt x="5148" y="3280"/>
                    <a:pt x="5737" y="3891"/>
                    <a:pt x="5628" y="4631"/>
                  </a:cubicBezTo>
                  <a:cubicBezTo>
                    <a:pt x="5576" y="4649"/>
                    <a:pt x="5530" y="4680"/>
                    <a:pt x="5491" y="4719"/>
                  </a:cubicBezTo>
                  <a:lnTo>
                    <a:pt x="4722" y="5491"/>
                  </a:lnTo>
                  <a:cubicBezTo>
                    <a:pt x="4682" y="5531"/>
                    <a:pt x="4652" y="5576"/>
                    <a:pt x="4630" y="5628"/>
                  </a:cubicBezTo>
                  <a:cubicBezTo>
                    <a:pt x="4576" y="5634"/>
                    <a:pt x="4518" y="5640"/>
                    <a:pt x="4463" y="5644"/>
                  </a:cubicBezTo>
                  <a:cubicBezTo>
                    <a:pt x="3560" y="5640"/>
                    <a:pt x="2993" y="4671"/>
                    <a:pt x="3432" y="3884"/>
                  </a:cubicBezTo>
                  <a:cubicBezTo>
                    <a:pt x="3506" y="3721"/>
                    <a:pt x="3373" y="3582"/>
                    <a:pt x="3234" y="3582"/>
                  </a:cubicBezTo>
                  <a:cubicBezTo>
                    <a:pt x="3172" y="3582"/>
                    <a:pt x="3109" y="3610"/>
                    <a:pt x="3063" y="3676"/>
                  </a:cubicBezTo>
                  <a:cubicBezTo>
                    <a:pt x="2463" y="4743"/>
                    <a:pt x="3235" y="6061"/>
                    <a:pt x="4458" y="6061"/>
                  </a:cubicBezTo>
                  <a:cubicBezTo>
                    <a:pt x="4460" y="6061"/>
                    <a:pt x="4461" y="6061"/>
                    <a:pt x="4463" y="6061"/>
                  </a:cubicBezTo>
                  <a:cubicBezTo>
                    <a:pt x="4542" y="6061"/>
                    <a:pt x="4624" y="6055"/>
                    <a:pt x="4704" y="6043"/>
                  </a:cubicBezTo>
                  <a:lnTo>
                    <a:pt x="4722" y="6064"/>
                  </a:lnTo>
                  <a:lnTo>
                    <a:pt x="5253" y="6595"/>
                  </a:lnTo>
                  <a:cubicBezTo>
                    <a:pt x="4972" y="7034"/>
                    <a:pt x="4774" y="7516"/>
                    <a:pt x="4661" y="8026"/>
                  </a:cubicBezTo>
                  <a:lnTo>
                    <a:pt x="4078" y="8026"/>
                  </a:lnTo>
                  <a:lnTo>
                    <a:pt x="4078" y="7934"/>
                  </a:lnTo>
                  <a:cubicBezTo>
                    <a:pt x="4075" y="7760"/>
                    <a:pt x="3953" y="7611"/>
                    <a:pt x="3783" y="7574"/>
                  </a:cubicBezTo>
                  <a:cubicBezTo>
                    <a:pt x="3410" y="7492"/>
                    <a:pt x="3057" y="7345"/>
                    <a:pt x="2736" y="7141"/>
                  </a:cubicBezTo>
                  <a:cubicBezTo>
                    <a:pt x="2674" y="7101"/>
                    <a:pt x="2604" y="7081"/>
                    <a:pt x="2535" y="7081"/>
                  </a:cubicBezTo>
                  <a:cubicBezTo>
                    <a:pt x="2440" y="7081"/>
                    <a:pt x="2347" y="7118"/>
                    <a:pt x="2279" y="7190"/>
                  </a:cubicBezTo>
                  <a:lnTo>
                    <a:pt x="1876" y="7586"/>
                  </a:lnTo>
                  <a:lnTo>
                    <a:pt x="1333" y="7047"/>
                  </a:lnTo>
                  <a:lnTo>
                    <a:pt x="1733" y="6644"/>
                  </a:lnTo>
                  <a:cubicBezTo>
                    <a:pt x="1855" y="6522"/>
                    <a:pt x="1873" y="6330"/>
                    <a:pt x="1782" y="6183"/>
                  </a:cubicBezTo>
                  <a:cubicBezTo>
                    <a:pt x="1571" y="5863"/>
                    <a:pt x="1425" y="5509"/>
                    <a:pt x="1349" y="5134"/>
                  </a:cubicBezTo>
                  <a:cubicBezTo>
                    <a:pt x="1309" y="4966"/>
                    <a:pt x="1163" y="4847"/>
                    <a:pt x="989" y="4844"/>
                  </a:cubicBezTo>
                  <a:lnTo>
                    <a:pt x="421" y="4844"/>
                  </a:lnTo>
                  <a:lnTo>
                    <a:pt x="421" y="4076"/>
                  </a:lnTo>
                  <a:lnTo>
                    <a:pt x="989" y="4076"/>
                  </a:lnTo>
                  <a:cubicBezTo>
                    <a:pt x="1163" y="4073"/>
                    <a:pt x="1309" y="3954"/>
                    <a:pt x="1349" y="3786"/>
                  </a:cubicBezTo>
                  <a:cubicBezTo>
                    <a:pt x="1425" y="3411"/>
                    <a:pt x="1571" y="3057"/>
                    <a:pt x="1782" y="2737"/>
                  </a:cubicBezTo>
                  <a:cubicBezTo>
                    <a:pt x="1873" y="2590"/>
                    <a:pt x="1855" y="2398"/>
                    <a:pt x="1733" y="2276"/>
                  </a:cubicBezTo>
                  <a:lnTo>
                    <a:pt x="1333" y="1874"/>
                  </a:lnTo>
                  <a:lnTo>
                    <a:pt x="1876" y="1334"/>
                  </a:lnTo>
                  <a:lnTo>
                    <a:pt x="2279" y="1730"/>
                  </a:lnTo>
                  <a:cubicBezTo>
                    <a:pt x="2347" y="1802"/>
                    <a:pt x="2440" y="1839"/>
                    <a:pt x="2535" y="1839"/>
                  </a:cubicBezTo>
                  <a:cubicBezTo>
                    <a:pt x="2604" y="1839"/>
                    <a:pt x="2674" y="1819"/>
                    <a:pt x="2736" y="1779"/>
                  </a:cubicBezTo>
                  <a:cubicBezTo>
                    <a:pt x="3057" y="1575"/>
                    <a:pt x="3410" y="1428"/>
                    <a:pt x="3783" y="1346"/>
                  </a:cubicBezTo>
                  <a:cubicBezTo>
                    <a:pt x="3953" y="1309"/>
                    <a:pt x="4075" y="1160"/>
                    <a:pt x="4078" y="986"/>
                  </a:cubicBezTo>
                  <a:lnTo>
                    <a:pt x="4078" y="422"/>
                  </a:lnTo>
                  <a:close/>
                  <a:moveTo>
                    <a:pt x="9498" y="3926"/>
                  </a:moveTo>
                  <a:lnTo>
                    <a:pt x="9498" y="4677"/>
                  </a:lnTo>
                  <a:cubicBezTo>
                    <a:pt x="9501" y="4869"/>
                    <a:pt x="9636" y="5030"/>
                    <a:pt x="9822" y="5073"/>
                  </a:cubicBezTo>
                  <a:cubicBezTo>
                    <a:pt x="10288" y="5174"/>
                    <a:pt x="10734" y="5357"/>
                    <a:pt x="11133" y="5616"/>
                  </a:cubicBezTo>
                  <a:cubicBezTo>
                    <a:pt x="11201" y="5659"/>
                    <a:pt x="11277" y="5680"/>
                    <a:pt x="11352" y="5680"/>
                  </a:cubicBezTo>
                  <a:cubicBezTo>
                    <a:pt x="11458" y="5680"/>
                    <a:pt x="11563" y="5639"/>
                    <a:pt x="11643" y="5561"/>
                  </a:cubicBezTo>
                  <a:lnTo>
                    <a:pt x="12170" y="5034"/>
                  </a:lnTo>
                  <a:lnTo>
                    <a:pt x="12914" y="5781"/>
                  </a:lnTo>
                  <a:lnTo>
                    <a:pt x="12384" y="6305"/>
                  </a:lnTo>
                  <a:cubicBezTo>
                    <a:pt x="12249" y="6440"/>
                    <a:pt x="12228" y="6653"/>
                    <a:pt x="12332" y="6812"/>
                  </a:cubicBezTo>
                  <a:cubicBezTo>
                    <a:pt x="12588" y="7214"/>
                    <a:pt x="12774" y="7660"/>
                    <a:pt x="12878" y="8129"/>
                  </a:cubicBezTo>
                  <a:cubicBezTo>
                    <a:pt x="12917" y="8312"/>
                    <a:pt x="13079" y="8447"/>
                    <a:pt x="13268" y="8450"/>
                  </a:cubicBezTo>
                  <a:lnTo>
                    <a:pt x="14022" y="8450"/>
                  </a:lnTo>
                  <a:lnTo>
                    <a:pt x="14022" y="9502"/>
                  </a:lnTo>
                  <a:lnTo>
                    <a:pt x="13268" y="9502"/>
                  </a:lnTo>
                  <a:cubicBezTo>
                    <a:pt x="13079" y="9502"/>
                    <a:pt x="12914" y="9636"/>
                    <a:pt x="12878" y="9822"/>
                  </a:cubicBezTo>
                  <a:cubicBezTo>
                    <a:pt x="12774" y="10289"/>
                    <a:pt x="12588" y="10734"/>
                    <a:pt x="12332" y="11137"/>
                  </a:cubicBezTo>
                  <a:cubicBezTo>
                    <a:pt x="12228" y="11295"/>
                    <a:pt x="12249" y="11506"/>
                    <a:pt x="12384" y="11640"/>
                  </a:cubicBezTo>
                  <a:lnTo>
                    <a:pt x="12914" y="12171"/>
                  </a:lnTo>
                  <a:lnTo>
                    <a:pt x="12170" y="12918"/>
                  </a:lnTo>
                  <a:lnTo>
                    <a:pt x="11643" y="12387"/>
                  </a:lnTo>
                  <a:cubicBezTo>
                    <a:pt x="11563" y="12309"/>
                    <a:pt x="11458" y="12268"/>
                    <a:pt x="11352" y="12268"/>
                  </a:cubicBezTo>
                  <a:cubicBezTo>
                    <a:pt x="11277" y="12268"/>
                    <a:pt x="11201" y="12289"/>
                    <a:pt x="11133" y="12332"/>
                  </a:cubicBezTo>
                  <a:cubicBezTo>
                    <a:pt x="10734" y="12592"/>
                    <a:pt x="10288" y="12775"/>
                    <a:pt x="9822" y="12875"/>
                  </a:cubicBezTo>
                  <a:cubicBezTo>
                    <a:pt x="9636" y="12915"/>
                    <a:pt x="9501" y="13080"/>
                    <a:pt x="9498" y="13272"/>
                  </a:cubicBezTo>
                  <a:lnTo>
                    <a:pt x="9498" y="14022"/>
                  </a:lnTo>
                  <a:lnTo>
                    <a:pt x="8446" y="14022"/>
                  </a:lnTo>
                  <a:lnTo>
                    <a:pt x="8446" y="13272"/>
                  </a:lnTo>
                  <a:cubicBezTo>
                    <a:pt x="8446" y="13080"/>
                    <a:pt x="8312" y="12915"/>
                    <a:pt x="8126" y="12875"/>
                  </a:cubicBezTo>
                  <a:cubicBezTo>
                    <a:pt x="7659" y="12775"/>
                    <a:pt x="7214" y="12592"/>
                    <a:pt x="6814" y="12332"/>
                  </a:cubicBezTo>
                  <a:cubicBezTo>
                    <a:pt x="6747" y="12289"/>
                    <a:pt x="6671" y="12268"/>
                    <a:pt x="6596" y="12268"/>
                  </a:cubicBezTo>
                  <a:cubicBezTo>
                    <a:pt x="6490" y="12268"/>
                    <a:pt x="6386" y="12309"/>
                    <a:pt x="6308" y="12387"/>
                  </a:cubicBezTo>
                  <a:lnTo>
                    <a:pt x="5777" y="12918"/>
                  </a:lnTo>
                  <a:lnTo>
                    <a:pt x="5033" y="12171"/>
                  </a:lnTo>
                  <a:lnTo>
                    <a:pt x="5564" y="11640"/>
                  </a:lnTo>
                  <a:cubicBezTo>
                    <a:pt x="5698" y="11503"/>
                    <a:pt x="5719" y="11292"/>
                    <a:pt x="5619" y="11134"/>
                  </a:cubicBezTo>
                  <a:cubicBezTo>
                    <a:pt x="5359" y="10731"/>
                    <a:pt x="5173" y="10286"/>
                    <a:pt x="5073" y="9822"/>
                  </a:cubicBezTo>
                  <a:cubicBezTo>
                    <a:pt x="5030" y="9633"/>
                    <a:pt x="4865" y="9502"/>
                    <a:pt x="4676" y="9502"/>
                  </a:cubicBezTo>
                  <a:lnTo>
                    <a:pt x="3929" y="9502"/>
                  </a:lnTo>
                  <a:lnTo>
                    <a:pt x="3929" y="8450"/>
                  </a:lnTo>
                  <a:lnTo>
                    <a:pt x="4676" y="8450"/>
                  </a:lnTo>
                  <a:cubicBezTo>
                    <a:pt x="4865" y="8447"/>
                    <a:pt x="5030" y="8312"/>
                    <a:pt x="5073" y="8129"/>
                  </a:cubicBezTo>
                  <a:cubicBezTo>
                    <a:pt x="5173" y="7660"/>
                    <a:pt x="5359" y="7214"/>
                    <a:pt x="5619" y="6812"/>
                  </a:cubicBezTo>
                  <a:cubicBezTo>
                    <a:pt x="5719" y="6653"/>
                    <a:pt x="5698" y="6440"/>
                    <a:pt x="5564" y="6305"/>
                  </a:cubicBezTo>
                  <a:lnTo>
                    <a:pt x="5033" y="5781"/>
                  </a:lnTo>
                  <a:lnTo>
                    <a:pt x="5777" y="5034"/>
                  </a:lnTo>
                  <a:lnTo>
                    <a:pt x="6308" y="5561"/>
                  </a:lnTo>
                  <a:cubicBezTo>
                    <a:pt x="6386" y="5639"/>
                    <a:pt x="6490" y="5680"/>
                    <a:pt x="6596" y="5680"/>
                  </a:cubicBezTo>
                  <a:cubicBezTo>
                    <a:pt x="6671" y="5680"/>
                    <a:pt x="6747" y="5659"/>
                    <a:pt x="6814" y="5616"/>
                  </a:cubicBezTo>
                  <a:cubicBezTo>
                    <a:pt x="7214" y="5357"/>
                    <a:pt x="7659" y="5174"/>
                    <a:pt x="8126" y="5073"/>
                  </a:cubicBezTo>
                  <a:cubicBezTo>
                    <a:pt x="8312" y="5030"/>
                    <a:pt x="8443" y="4869"/>
                    <a:pt x="8446" y="4677"/>
                  </a:cubicBezTo>
                  <a:lnTo>
                    <a:pt x="8446" y="3926"/>
                  </a:lnTo>
                  <a:close/>
                  <a:moveTo>
                    <a:pt x="4904" y="1"/>
                  </a:moveTo>
                  <a:cubicBezTo>
                    <a:pt x="4903" y="1"/>
                    <a:pt x="4901" y="1"/>
                    <a:pt x="4899" y="1"/>
                  </a:cubicBezTo>
                  <a:lnTo>
                    <a:pt x="4020" y="1"/>
                  </a:lnTo>
                  <a:cubicBezTo>
                    <a:pt x="3816" y="1"/>
                    <a:pt x="3654" y="163"/>
                    <a:pt x="3654" y="367"/>
                  </a:cubicBezTo>
                  <a:lnTo>
                    <a:pt x="3654" y="940"/>
                  </a:lnTo>
                  <a:cubicBezTo>
                    <a:pt x="3261" y="1032"/>
                    <a:pt x="2886" y="1187"/>
                    <a:pt x="2544" y="1404"/>
                  </a:cubicBezTo>
                  <a:lnTo>
                    <a:pt x="2136" y="995"/>
                  </a:lnTo>
                  <a:cubicBezTo>
                    <a:pt x="2064" y="924"/>
                    <a:pt x="1970" y="888"/>
                    <a:pt x="1876" y="888"/>
                  </a:cubicBezTo>
                  <a:cubicBezTo>
                    <a:pt x="1782" y="888"/>
                    <a:pt x="1689" y="924"/>
                    <a:pt x="1617" y="995"/>
                  </a:cubicBezTo>
                  <a:lnTo>
                    <a:pt x="995" y="1617"/>
                  </a:lnTo>
                  <a:cubicBezTo>
                    <a:pt x="851" y="1761"/>
                    <a:pt x="851" y="1993"/>
                    <a:pt x="995" y="2139"/>
                  </a:cubicBezTo>
                  <a:lnTo>
                    <a:pt x="1400" y="2542"/>
                  </a:lnTo>
                  <a:cubicBezTo>
                    <a:pt x="1187" y="2883"/>
                    <a:pt x="1034" y="3258"/>
                    <a:pt x="943" y="3652"/>
                  </a:cubicBezTo>
                  <a:lnTo>
                    <a:pt x="366" y="3652"/>
                  </a:lnTo>
                  <a:cubicBezTo>
                    <a:pt x="162" y="3652"/>
                    <a:pt x="0" y="3817"/>
                    <a:pt x="0" y="4021"/>
                  </a:cubicBezTo>
                  <a:lnTo>
                    <a:pt x="0" y="4899"/>
                  </a:lnTo>
                  <a:cubicBezTo>
                    <a:pt x="0" y="5104"/>
                    <a:pt x="162" y="5268"/>
                    <a:pt x="366" y="5268"/>
                  </a:cubicBezTo>
                  <a:lnTo>
                    <a:pt x="943" y="5268"/>
                  </a:lnTo>
                  <a:cubicBezTo>
                    <a:pt x="1034" y="5662"/>
                    <a:pt x="1187" y="6037"/>
                    <a:pt x="1400" y="6379"/>
                  </a:cubicBezTo>
                  <a:lnTo>
                    <a:pt x="998" y="6781"/>
                  </a:lnTo>
                  <a:cubicBezTo>
                    <a:pt x="851" y="6928"/>
                    <a:pt x="851" y="7159"/>
                    <a:pt x="998" y="7306"/>
                  </a:cubicBezTo>
                  <a:lnTo>
                    <a:pt x="1617" y="7925"/>
                  </a:lnTo>
                  <a:cubicBezTo>
                    <a:pt x="1689" y="7998"/>
                    <a:pt x="1783" y="8035"/>
                    <a:pt x="1877" y="8035"/>
                  </a:cubicBezTo>
                  <a:cubicBezTo>
                    <a:pt x="1972" y="8035"/>
                    <a:pt x="2065" y="7998"/>
                    <a:pt x="2136" y="7925"/>
                  </a:cubicBezTo>
                  <a:lnTo>
                    <a:pt x="2544" y="7519"/>
                  </a:lnTo>
                  <a:cubicBezTo>
                    <a:pt x="2886" y="7733"/>
                    <a:pt x="3261" y="7888"/>
                    <a:pt x="3654" y="7980"/>
                  </a:cubicBezTo>
                  <a:lnTo>
                    <a:pt x="3654" y="8117"/>
                  </a:lnTo>
                  <a:cubicBezTo>
                    <a:pt x="3560" y="8193"/>
                    <a:pt x="3505" y="8306"/>
                    <a:pt x="3505" y="8428"/>
                  </a:cubicBezTo>
                  <a:lnTo>
                    <a:pt x="3505" y="9520"/>
                  </a:lnTo>
                  <a:cubicBezTo>
                    <a:pt x="3505" y="9743"/>
                    <a:pt x="3685" y="9923"/>
                    <a:pt x="3911" y="9923"/>
                  </a:cubicBezTo>
                  <a:lnTo>
                    <a:pt x="4661" y="9923"/>
                  </a:lnTo>
                  <a:cubicBezTo>
                    <a:pt x="4774" y="10432"/>
                    <a:pt x="4972" y="10914"/>
                    <a:pt x="5253" y="11353"/>
                  </a:cubicBezTo>
                  <a:lnTo>
                    <a:pt x="4722" y="11884"/>
                  </a:lnTo>
                  <a:cubicBezTo>
                    <a:pt x="4646" y="11960"/>
                    <a:pt x="4603" y="12061"/>
                    <a:pt x="4603" y="12171"/>
                  </a:cubicBezTo>
                  <a:cubicBezTo>
                    <a:pt x="4603" y="12277"/>
                    <a:pt x="4646" y="12381"/>
                    <a:pt x="4722" y="12454"/>
                  </a:cubicBezTo>
                  <a:lnTo>
                    <a:pt x="5491" y="13226"/>
                  </a:lnTo>
                  <a:cubicBezTo>
                    <a:pt x="5570" y="13305"/>
                    <a:pt x="5674" y="13345"/>
                    <a:pt x="5777" y="13345"/>
                  </a:cubicBezTo>
                  <a:cubicBezTo>
                    <a:pt x="5881" y="13345"/>
                    <a:pt x="5985" y="13305"/>
                    <a:pt x="6064" y="13226"/>
                  </a:cubicBezTo>
                  <a:lnTo>
                    <a:pt x="6598" y="12695"/>
                  </a:lnTo>
                  <a:cubicBezTo>
                    <a:pt x="7034" y="12976"/>
                    <a:pt x="7516" y="13174"/>
                    <a:pt x="8022" y="13287"/>
                  </a:cubicBezTo>
                  <a:lnTo>
                    <a:pt x="8022" y="14037"/>
                  </a:lnTo>
                  <a:cubicBezTo>
                    <a:pt x="8022" y="14260"/>
                    <a:pt x="8202" y="14443"/>
                    <a:pt x="8428" y="14446"/>
                  </a:cubicBezTo>
                  <a:lnTo>
                    <a:pt x="9517" y="14446"/>
                  </a:lnTo>
                  <a:cubicBezTo>
                    <a:pt x="9742" y="14446"/>
                    <a:pt x="9922" y="14263"/>
                    <a:pt x="9922" y="14037"/>
                  </a:cubicBezTo>
                  <a:lnTo>
                    <a:pt x="9922" y="13287"/>
                  </a:lnTo>
                  <a:cubicBezTo>
                    <a:pt x="10429" y="13174"/>
                    <a:pt x="10914" y="12976"/>
                    <a:pt x="11353" y="12695"/>
                  </a:cubicBezTo>
                  <a:lnTo>
                    <a:pt x="11887" y="13226"/>
                  </a:lnTo>
                  <a:cubicBezTo>
                    <a:pt x="11960" y="13302"/>
                    <a:pt x="12063" y="13345"/>
                    <a:pt x="12170" y="13345"/>
                  </a:cubicBezTo>
                  <a:cubicBezTo>
                    <a:pt x="12277" y="13345"/>
                    <a:pt x="12381" y="13302"/>
                    <a:pt x="12457" y="13226"/>
                  </a:cubicBezTo>
                  <a:lnTo>
                    <a:pt x="13229" y="12454"/>
                  </a:lnTo>
                  <a:cubicBezTo>
                    <a:pt x="13305" y="12381"/>
                    <a:pt x="13348" y="12277"/>
                    <a:pt x="13344" y="12171"/>
                  </a:cubicBezTo>
                  <a:cubicBezTo>
                    <a:pt x="13344" y="12061"/>
                    <a:pt x="13302" y="11960"/>
                    <a:pt x="13229" y="11884"/>
                  </a:cubicBezTo>
                  <a:lnTo>
                    <a:pt x="12695" y="11353"/>
                  </a:lnTo>
                  <a:cubicBezTo>
                    <a:pt x="12975" y="10917"/>
                    <a:pt x="13174" y="10432"/>
                    <a:pt x="13283" y="9923"/>
                  </a:cubicBezTo>
                  <a:lnTo>
                    <a:pt x="14040" y="9923"/>
                  </a:lnTo>
                  <a:cubicBezTo>
                    <a:pt x="14263" y="9923"/>
                    <a:pt x="14442" y="9743"/>
                    <a:pt x="14442" y="9520"/>
                  </a:cubicBezTo>
                  <a:lnTo>
                    <a:pt x="14442" y="8428"/>
                  </a:lnTo>
                  <a:cubicBezTo>
                    <a:pt x="14442" y="8206"/>
                    <a:pt x="14263" y="8026"/>
                    <a:pt x="14040" y="8026"/>
                  </a:cubicBezTo>
                  <a:lnTo>
                    <a:pt x="13283" y="8026"/>
                  </a:lnTo>
                  <a:cubicBezTo>
                    <a:pt x="13174" y="7516"/>
                    <a:pt x="12975" y="7031"/>
                    <a:pt x="12695" y="6595"/>
                  </a:cubicBezTo>
                  <a:lnTo>
                    <a:pt x="13229" y="6064"/>
                  </a:lnTo>
                  <a:cubicBezTo>
                    <a:pt x="13302" y="5988"/>
                    <a:pt x="13344" y="5888"/>
                    <a:pt x="13344" y="5781"/>
                  </a:cubicBezTo>
                  <a:cubicBezTo>
                    <a:pt x="13344" y="5671"/>
                    <a:pt x="13302" y="5567"/>
                    <a:pt x="13229" y="5491"/>
                  </a:cubicBezTo>
                  <a:lnTo>
                    <a:pt x="12457" y="4719"/>
                  </a:lnTo>
                  <a:cubicBezTo>
                    <a:pt x="12381" y="4643"/>
                    <a:pt x="12277" y="4600"/>
                    <a:pt x="12170" y="4600"/>
                  </a:cubicBezTo>
                  <a:cubicBezTo>
                    <a:pt x="12063" y="4600"/>
                    <a:pt x="11960" y="4643"/>
                    <a:pt x="11880" y="4719"/>
                  </a:cubicBezTo>
                  <a:lnTo>
                    <a:pt x="11353" y="5253"/>
                  </a:lnTo>
                  <a:cubicBezTo>
                    <a:pt x="10914" y="4973"/>
                    <a:pt x="10429" y="4771"/>
                    <a:pt x="9922" y="4661"/>
                  </a:cubicBezTo>
                  <a:lnTo>
                    <a:pt x="9922" y="3911"/>
                  </a:lnTo>
                  <a:cubicBezTo>
                    <a:pt x="9922" y="3685"/>
                    <a:pt x="9742" y="3502"/>
                    <a:pt x="9517" y="3502"/>
                  </a:cubicBezTo>
                  <a:lnTo>
                    <a:pt x="8428" y="3502"/>
                  </a:lnTo>
                  <a:cubicBezTo>
                    <a:pt x="8306" y="3502"/>
                    <a:pt x="8190" y="3557"/>
                    <a:pt x="8114" y="3652"/>
                  </a:cubicBezTo>
                  <a:lnTo>
                    <a:pt x="7976" y="3652"/>
                  </a:lnTo>
                  <a:cubicBezTo>
                    <a:pt x="7888" y="3258"/>
                    <a:pt x="7732" y="2883"/>
                    <a:pt x="7519" y="2542"/>
                  </a:cubicBezTo>
                  <a:lnTo>
                    <a:pt x="7928" y="2139"/>
                  </a:lnTo>
                  <a:cubicBezTo>
                    <a:pt x="8071" y="1993"/>
                    <a:pt x="8071" y="1761"/>
                    <a:pt x="7928" y="1614"/>
                  </a:cubicBezTo>
                  <a:lnTo>
                    <a:pt x="7302" y="995"/>
                  </a:lnTo>
                  <a:cubicBezTo>
                    <a:pt x="7231" y="924"/>
                    <a:pt x="7137" y="888"/>
                    <a:pt x="7043" y="888"/>
                  </a:cubicBezTo>
                  <a:cubicBezTo>
                    <a:pt x="6949" y="888"/>
                    <a:pt x="6855" y="924"/>
                    <a:pt x="6784" y="995"/>
                  </a:cubicBezTo>
                  <a:lnTo>
                    <a:pt x="6375" y="1401"/>
                  </a:lnTo>
                  <a:cubicBezTo>
                    <a:pt x="6037" y="1187"/>
                    <a:pt x="5661" y="1032"/>
                    <a:pt x="5271" y="940"/>
                  </a:cubicBezTo>
                  <a:lnTo>
                    <a:pt x="5271" y="367"/>
                  </a:lnTo>
                  <a:cubicBezTo>
                    <a:pt x="5268" y="164"/>
                    <a:pt x="5106" y="1"/>
                    <a:pt x="4904" y="1"/>
                  </a:cubicBezTo>
                  <a:close/>
                </a:path>
              </a:pathLst>
            </a:custGeom>
            <a:solidFill>
              <a:srgbClr val="0735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64" name="TextBox 63">
            <a:extLst>
              <a:ext uri="{FF2B5EF4-FFF2-40B4-BE49-F238E27FC236}">
                <a16:creationId xmlns:a16="http://schemas.microsoft.com/office/drawing/2014/main" id="{433029A0-7AE7-2BA3-E8CD-35F41DF2DA01}"/>
              </a:ext>
            </a:extLst>
          </p:cNvPr>
          <p:cNvSpPr txBox="1"/>
          <p:nvPr/>
        </p:nvSpPr>
        <p:spPr>
          <a:xfrm>
            <a:off x="6801723" y="3391833"/>
            <a:ext cx="4948178" cy="3062890"/>
          </a:xfrm>
          <a:prstGeom prst="rect">
            <a:avLst/>
          </a:prstGeom>
        </p:spPr>
        <p:txBody>
          <a:bodyPr wrap="square" lIns="0" tIns="0" rIns="0" bIns="0" rtlCol="0" anchor="t">
            <a:spAutoFit/>
          </a:bodyPr>
          <a:lstStyle>
            <a:defPPr>
              <a:defRPr lang="vi-VN"/>
            </a:defPPr>
            <a:lvl1pPr>
              <a:lnSpc>
                <a:spcPct val="120000"/>
              </a:lnSpc>
              <a:spcBef>
                <a:spcPct val="0"/>
              </a:spcBef>
              <a:defRPr sz="3200" b="1">
                <a:solidFill>
                  <a:srgbClr val="003C47"/>
                </a:solidFill>
                <a:latin typeface="Roboto" panose="02000000000000000000" pitchFamily="2" charset="0"/>
                <a:ea typeface="Arimo" panose="020B0604020202020204" charset="0"/>
                <a:cs typeface="Arial" panose="020B0604020202020204" pitchFamily="34" charset="0"/>
              </a:defRPr>
            </a:lvl1pPr>
          </a:lstStyle>
          <a:p>
            <a:r>
              <a:rPr lang="en-US" sz="2800" b="0" dirty="0"/>
              <a:t>Ở </a:t>
            </a:r>
            <a:r>
              <a:rPr lang="en-US" sz="2800" b="0" dirty="0" err="1"/>
              <a:t>hình</a:t>
            </a:r>
            <a:r>
              <a:rPr lang="en-US" sz="2800" b="0" dirty="0"/>
              <a:t> </a:t>
            </a:r>
            <a:r>
              <a:rPr lang="en-US" sz="2800" b="0" dirty="0" err="1"/>
              <a:t>bên</a:t>
            </a:r>
            <a:r>
              <a:rPr lang="en-US" sz="2800" b="0" dirty="0"/>
              <a:t>: </a:t>
            </a:r>
            <a:r>
              <a:rPr lang="en-US" sz="2800" b="0" dirty="0" err="1"/>
              <a:t>Người</a:t>
            </a:r>
            <a:r>
              <a:rPr lang="en-US" sz="2800" b="0" dirty="0"/>
              <a:t> </a:t>
            </a:r>
            <a:r>
              <a:rPr lang="en-US" sz="2800" b="0" dirty="0" err="1"/>
              <a:t>công</a:t>
            </a:r>
            <a:r>
              <a:rPr lang="en-US" sz="2800" b="0" dirty="0"/>
              <a:t> </a:t>
            </a:r>
            <a:r>
              <a:rPr lang="en-US" sz="2800" b="0" dirty="0" err="1"/>
              <a:t>nhân</a:t>
            </a:r>
            <a:r>
              <a:rPr lang="en-US" sz="2800" b="0" dirty="0"/>
              <a:t> </a:t>
            </a:r>
            <a:r>
              <a:rPr lang="en-US" sz="2800" b="0" dirty="0" err="1"/>
              <a:t>thực</a:t>
            </a:r>
            <a:r>
              <a:rPr lang="en-US" sz="2800" b="0" dirty="0"/>
              <a:t> </a:t>
            </a:r>
            <a:r>
              <a:rPr lang="en-US" sz="2800" b="0" dirty="0" err="1"/>
              <a:t>hiện</a:t>
            </a:r>
            <a:r>
              <a:rPr lang="en-US" sz="2800" b="0" dirty="0"/>
              <a:t> </a:t>
            </a:r>
            <a:r>
              <a:rPr lang="en-US" sz="2800" b="0" dirty="0" err="1"/>
              <a:t>công</a:t>
            </a:r>
            <a:r>
              <a:rPr lang="en-US" sz="2800" b="0" dirty="0"/>
              <a:t> </a:t>
            </a:r>
            <a:r>
              <a:rPr lang="en-US" sz="2800" b="0" dirty="0" err="1"/>
              <a:t>để</a:t>
            </a:r>
            <a:r>
              <a:rPr lang="en-US" sz="2800" b="0" dirty="0"/>
              <a:t> </a:t>
            </a:r>
            <a:r>
              <a:rPr lang="en-US" sz="2800" b="0" dirty="0" err="1"/>
              <a:t>nâng</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truyền</a:t>
            </a:r>
            <a:r>
              <a:rPr lang="en-US" sz="2800" b="0" dirty="0"/>
              <a:t> </a:t>
            </a:r>
            <a:r>
              <a:rPr lang="en-US" sz="2800" b="0" dirty="0" err="1"/>
              <a:t>năng</a:t>
            </a:r>
            <a:r>
              <a:rPr lang="en-US" sz="2800" b="0" dirty="0"/>
              <a:t> </a:t>
            </a:r>
            <a:r>
              <a:rPr lang="en-US" sz="2800" b="0" dirty="0" err="1"/>
              <a:t>lượng</a:t>
            </a:r>
            <a:r>
              <a:rPr lang="en-US" sz="2800" b="0" dirty="0"/>
              <a:t> </a:t>
            </a:r>
            <a:r>
              <a:rPr lang="en-US" sz="2800" b="0" dirty="0" err="1"/>
              <a:t>cho</a:t>
            </a:r>
            <a:r>
              <a:rPr lang="en-US" sz="2800" b="0" dirty="0"/>
              <a:t> </a:t>
            </a:r>
            <a:r>
              <a:rPr lang="en-US" sz="2800" b="0" dirty="0" err="1"/>
              <a:t>kiện</a:t>
            </a:r>
            <a:r>
              <a:rPr lang="en-US" sz="2800" b="0" dirty="0"/>
              <a:t> </a:t>
            </a:r>
            <a:r>
              <a:rPr lang="en-US" sz="2800" b="0" dirty="0" err="1"/>
              <a:t>hàng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năng</a:t>
            </a:r>
            <a:r>
              <a:rPr lang="en-US" sz="2800" b="0" dirty="0"/>
              <a:t> </a:t>
            </a:r>
            <a:r>
              <a:rPr lang="en-US" sz="2800" b="0" dirty="0" err="1"/>
              <a:t>lượng</a:t>
            </a:r>
            <a:r>
              <a:rPr lang="en-US" sz="2800" b="0" dirty="0"/>
              <a:t> </a:t>
            </a:r>
            <a:r>
              <a:rPr lang="en-US" sz="2800" b="0" dirty="0" err="1"/>
              <a:t>kiện</a:t>
            </a:r>
            <a:r>
              <a:rPr lang="en-US" sz="2800" b="0" dirty="0"/>
              <a:t> </a:t>
            </a:r>
            <a:r>
              <a:rPr lang="en-US" sz="2800" b="0" dirty="0" err="1"/>
              <a:t>hàng</a:t>
            </a:r>
            <a:r>
              <a:rPr lang="en-US" sz="2800" b="0" dirty="0"/>
              <a:t> </a:t>
            </a:r>
            <a:r>
              <a:rPr lang="en-US" sz="2800" b="0" dirty="0" err="1"/>
              <a:t>tăng</a:t>
            </a:r>
            <a:r>
              <a:rPr lang="en-US" sz="2800" b="0" dirty="0"/>
              <a:t>  </a:t>
            </a:r>
            <a:r>
              <a:rPr lang="en-US" sz="2800" b="0" dirty="0">
                <a:latin typeface="#9Slide03 Arima Madurai Black" panose="00000A00000000000000" pitchFamily="2" charset="-93"/>
                <a:cs typeface="#9Slide03 Arima Madurai Black" panose="00000A00000000000000" pitchFamily="2" charset="-93"/>
              </a:rPr>
              <a:t>→ </a:t>
            </a:r>
            <a:r>
              <a:rPr lang="en-US" sz="2800" b="0" dirty="0" err="1"/>
              <a:t>người</a:t>
            </a:r>
            <a:r>
              <a:rPr lang="en-US" sz="2800" b="0" dirty="0"/>
              <a:t> </a:t>
            </a:r>
            <a:r>
              <a:rPr lang="en-US" sz="2800" b="0" dirty="0" err="1"/>
              <a:t>cảm</a:t>
            </a:r>
            <a:r>
              <a:rPr lang="en-US" sz="2800" b="0" dirty="0"/>
              <a:t> </a:t>
            </a:r>
            <a:r>
              <a:rPr lang="en-US" sz="2800" b="0" dirty="0" err="1"/>
              <a:t>thấy</a:t>
            </a:r>
            <a:r>
              <a:rPr lang="en-US" sz="2800" b="0" dirty="0"/>
              <a:t> </a:t>
            </a:r>
            <a:r>
              <a:rPr lang="en-US" sz="2800" b="0" dirty="0" err="1"/>
              <a:t>mệt</a:t>
            </a:r>
            <a:r>
              <a:rPr lang="en-US" sz="2800" b="0" dirty="0"/>
              <a:t> </a:t>
            </a:r>
            <a:r>
              <a:rPr lang="en-US" sz="2800" b="0" dirty="0" err="1"/>
              <a:t>mỏi</a:t>
            </a:r>
            <a:r>
              <a:rPr lang="en-US" sz="2800" b="0" dirty="0"/>
              <a:t> do </a:t>
            </a:r>
            <a:r>
              <a:rPr lang="en-US" sz="2800" b="0" dirty="0" err="1"/>
              <a:t>năng</a:t>
            </a:r>
            <a:r>
              <a:rPr lang="en-US" sz="2800" b="0" dirty="0"/>
              <a:t> </a:t>
            </a:r>
            <a:r>
              <a:rPr lang="en-US" sz="2800" b="0" dirty="0" err="1"/>
              <a:t>lượng</a:t>
            </a:r>
            <a:r>
              <a:rPr lang="en-US" sz="2800" b="0" dirty="0"/>
              <a:t> </a:t>
            </a:r>
            <a:r>
              <a:rPr lang="en-US" sz="2800" b="0" dirty="0" err="1"/>
              <a:t>giảm</a:t>
            </a:r>
            <a:endParaRPr lang="en-US" sz="2800" b="0" dirty="0"/>
          </a:p>
        </p:txBody>
      </p:sp>
    </p:spTree>
    <p:extLst>
      <p:ext uri="{BB962C8B-B14F-4D97-AF65-F5344CB8AC3E}">
        <p14:creationId xmlns:p14="http://schemas.microsoft.com/office/powerpoint/2010/main" val="18729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3000"/>
                                  </p:iterate>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3000"/>
                                  </p:iterate>
                                  <p:childTnLst>
                                    <p:set>
                                      <p:cBhvr>
                                        <p:cTn id="34" dur="1" fill="hold">
                                          <p:stCondLst>
                                            <p:cond delay="0"/>
                                          </p:stCondLst>
                                        </p:cTn>
                                        <p:tgtEl>
                                          <p:spTgt spid="64"/>
                                        </p:tgtEl>
                                        <p:attrNameLst>
                                          <p:attrName>style.visibility</p:attrName>
                                        </p:attrNameLst>
                                      </p:cBhvr>
                                      <p:to>
                                        <p:strVal val="visible"/>
                                      </p:to>
                                    </p:set>
                                    <p:animEffect transition="in" filter="wipe(up)">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6"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123872" y="222162"/>
            <a:ext cx="9457042" cy="1511696"/>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H</a:t>
            </a:r>
            <a:r>
              <a:rPr lang="vi-VN" dirty="0"/>
              <a:t>ai người công nhân </a:t>
            </a:r>
            <a:r>
              <a:rPr lang="en-US" dirty="0" err="1"/>
              <a:t>cùng</a:t>
            </a:r>
            <a:r>
              <a:rPr lang="vi-VN" dirty="0"/>
              <a:t> nâng các kiện hàng từ mặt </a:t>
            </a:r>
            <a:r>
              <a:rPr lang="en-US" dirty="0"/>
              <a:t>đ</a:t>
            </a:r>
            <a:r>
              <a:rPr lang="vi-VN" dirty="0"/>
              <a:t>ất lên cao</a:t>
            </a:r>
            <a:r>
              <a:rPr lang="en-US" dirty="0"/>
              <a:t> 1,2 m. </a:t>
            </a:r>
            <a:r>
              <a:rPr lang="en-US" dirty="0" err="1"/>
              <a:t>Giả</a:t>
            </a:r>
            <a:r>
              <a:rPr lang="en-US" dirty="0"/>
              <a:t> </a:t>
            </a:r>
            <a:r>
              <a:rPr lang="en-US" dirty="0" err="1"/>
              <a:t>sử</a:t>
            </a:r>
            <a:r>
              <a:rPr lang="en-US" dirty="0"/>
              <a:t> </a:t>
            </a:r>
            <a:r>
              <a:rPr lang="vi-VN" dirty="0"/>
              <a:t>mỗi lân nâng, người công nhân dêu tác dụng lực nâng b</a:t>
            </a:r>
            <a:r>
              <a:rPr lang="en-US" dirty="0"/>
              <a:t>ằ</a:t>
            </a:r>
            <a:r>
              <a:rPr lang="vi-VN" dirty="0"/>
              <a:t>ng trọng lượng cùa kiện hàng.</a:t>
            </a:r>
            <a:endParaRPr lang="en-US" dirty="0"/>
          </a:p>
        </p:txBody>
      </p:sp>
      <p:pic>
        <p:nvPicPr>
          <p:cNvPr id="7" name="Picture 2" descr="Homework ">
            <a:extLst>
              <a:ext uri="{FF2B5EF4-FFF2-40B4-BE49-F238E27FC236}">
                <a16:creationId xmlns:a16="http://schemas.microsoft.com/office/drawing/2014/main" id="{A3512983-407D-2A9F-F42C-EC9502B41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885171" cy="88517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4">
            <a:extLst>
              <a:ext uri="{FF2B5EF4-FFF2-40B4-BE49-F238E27FC236}">
                <a16:creationId xmlns:a16="http://schemas.microsoft.com/office/drawing/2014/main" id="{EF913169-1309-E7D7-1423-6637F48ECD18}"/>
              </a:ext>
            </a:extLst>
          </p:cNvPr>
          <p:cNvSpPr txBox="1"/>
          <p:nvPr/>
        </p:nvSpPr>
        <p:spPr>
          <a:xfrm>
            <a:off x="405415" y="5059774"/>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a) </a:t>
            </a:r>
            <a:r>
              <a:rPr lang="vi-VN" dirty="0"/>
              <a:t>Tính công mỗi người công nhân đã thực hiện.</a:t>
            </a:r>
            <a:endParaRPr lang="en-US" dirty="0"/>
          </a:p>
        </p:txBody>
      </p:sp>
      <p:sp>
        <p:nvSpPr>
          <p:cNvPr id="41" name="TextBox 34">
            <a:extLst>
              <a:ext uri="{FF2B5EF4-FFF2-40B4-BE49-F238E27FC236}">
                <a16:creationId xmlns:a16="http://schemas.microsoft.com/office/drawing/2014/main" id="{1BD764D6-E185-9EF3-E4BD-400592F83E11}"/>
              </a:ext>
            </a:extLst>
          </p:cNvPr>
          <p:cNvSpPr txBox="1"/>
          <p:nvPr/>
        </p:nvSpPr>
        <p:spPr>
          <a:xfrm>
            <a:off x="433990" y="5641207"/>
            <a:ext cx="8075528" cy="994631"/>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t>b) </a:t>
            </a:r>
            <a:r>
              <a:rPr lang="vi-VN" dirty="0"/>
              <a:t>Có những cách nào để biết ai thực hiện công nhanh hơn?</a:t>
            </a:r>
            <a:endParaRPr lang="en-US" dirty="0"/>
          </a:p>
        </p:txBody>
      </p:sp>
      <p:pic>
        <p:nvPicPr>
          <p:cNvPr id="2" name="Picture 1">
            <a:extLst>
              <a:ext uri="{FF2B5EF4-FFF2-40B4-BE49-F238E27FC236}">
                <a16:creationId xmlns:a16="http://schemas.microsoft.com/office/drawing/2014/main" id="{9FBD5224-EB2C-F8AF-C07E-6C4D0BD43092}"/>
              </a:ext>
            </a:extLst>
          </p:cNvPr>
          <p:cNvPicPr>
            <a:picLocks noChangeAspect="1"/>
          </p:cNvPicPr>
          <p:nvPr/>
        </p:nvPicPr>
        <p:blipFill rotWithShape="1">
          <a:blip r:embed="rId3">
            <a:extLst>
              <a:ext uri="{28A0092B-C50C-407E-A947-70E740481C1C}">
                <a14:useLocalDpi xmlns:a14="http://schemas.microsoft.com/office/drawing/2010/main" val="0"/>
              </a:ext>
            </a:extLst>
          </a:blip>
          <a:srcRect l="1930" t="1716" r="3160" b="18557"/>
          <a:stretch/>
        </p:blipFill>
        <p:spPr>
          <a:xfrm>
            <a:off x="9890152" y="4628209"/>
            <a:ext cx="2170922" cy="2094729"/>
          </a:xfrm>
          <a:prstGeom prst="rect">
            <a:avLst/>
          </a:prstGeom>
        </p:spPr>
      </p:pic>
      <p:graphicFrame>
        <p:nvGraphicFramePr>
          <p:cNvPr id="4" name="Table 3">
            <a:extLst>
              <a:ext uri="{FF2B5EF4-FFF2-40B4-BE49-F238E27FC236}">
                <a16:creationId xmlns:a16="http://schemas.microsoft.com/office/drawing/2014/main" id="{D10B148C-23F3-287F-90AE-D8B840058FD4}"/>
              </a:ext>
            </a:extLst>
          </p:cNvPr>
          <p:cNvGraphicFramePr>
            <a:graphicFrameLocks noGrp="1"/>
          </p:cNvGraphicFramePr>
          <p:nvPr>
            <p:extLst>
              <p:ext uri="{D42A27DB-BD31-4B8C-83A1-F6EECF244321}">
                <p14:modId xmlns:p14="http://schemas.microsoft.com/office/powerpoint/2010/main" val="2409632356"/>
              </p:ext>
            </p:extLst>
          </p:nvPr>
        </p:nvGraphicFramePr>
        <p:xfrm>
          <a:off x="1216387" y="1803441"/>
          <a:ext cx="9272012" cy="3251118"/>
        </p:xfrm>
        <a:graphic>
          <a:graphicData uri="http://schemas.openxmlformats.org/drawingml/2006/table">
            <a:tbl>
              <a:tblPr firstRow="1" bandRow="1">
                <a:tableStyleId>{5C22544A-7EE6-4342-B048-85BDC9FD1C3A}</a:tableStyleId>
              </a:tblPr>
              <a:tblGrid>
                <a:gridCol w="2318003">
                  <a:extLst>
                    <a:ext uri="{9D8B030D-6E8A-4147-A177-3AD203B41FA5}">
                      <a16:colId xmlns:a16="http://schemas.microsoft.com/office/drawing/2014/main" val="2998642286"/>
                    </a:ext>
                  </a:extLst>
                </a:gridCol>
                <a:gridCol w="2318003">
                  <a:extLst>
                    <a:ext uri="{9D8B030D-6E8A-4147-A177-3AD203B41FA5}">
                      <a16:colId xmlns:a16="http://schemas.microsoft.com/office/drawing/2014/main" val="670389684"/>
                    </a:ext>
                  </a:extLst>
                </a:gridCol>
                <a:gridCol w="2318003">
                  <a:extLst>
                    <a:ext uri="{9D8B030D-6E8A-4147-A177-3AD203B41FA5}">
                      <a16:colId xmlns:a16="http://schemas.microsoft.com/office/drawing/2014/main" val="3191877652"/>
                    </a:ext>
                  </a:extLst>
                </a:gridCol>
                <a:gridCol w="2318003">
                  <a:extLst>
                    <a:ext uri="{9D8B030D-6E8A-4147-A177-3AD203B41FA5}">
                      <a16:colId xmlns:a16="http://schemas.microsoft.com/office/drawing/2014/main" val="745032704"/>
                    </a:ext>
                  </a:extLst>
                </a:gridCol>
              </a:tblGrid>
              <a:tr h="928016">
                <a:tc gridSpan="4">
                  <a:txBody>
                    <a:bodyPr/>
                    <a:lstStyle/>
                    <a:p>
                      <a:pPr algn="ctr"/>
                      <a:r>
                        <a:rPr lang="vi-VN" sz="2000" b="1" i="0" u="none" strike="noStrike" cap="none" dirty="0">
                          <a:solidFill>
                            <a:schemeClr val="bg1"/>
                          </a:solidFill>
                          <a:latin typeface="+mn-lt"/>
                          <a:ea typeface="+mn-ea"/>
                          <a:cs typeface="+mn-cs"/>
                          <a:sym typeface="Arial"/>
                        </a:rPr>
                        <a:t>Trọng lượng mỗi kiện hàng: 45 N </a:t>
                      </a:r>
                      <a:endParaRPr lang="en-US" sz="2000" b="1" i="0" u="none" strike="noStrike" cap="none" dirty="0">
                        <a:solidFill>
                          <a:schemeClr val="bg1"/>
                        </a:solidFill>
                        <a:latin typeface="+mn-lt"/>
                        <a:ea typeface="+mn-ea"/>
                        <a:cs typeface="+mn-cs"/>
                        <a:sym typeface="Arial"/>
                      </a:endParaRPr>
                    </a:p>
                    <a:p>
                      <a:pPr algn="ctr"/>
                      <a:r>
                        <a:rPr lang="vi-VN" sz="2000" b="1" i="0" u="none" strike="noStrike" cap="none" dirty="0">
                          <a:solidFill>
                            <a:schemeClr val="bg1"/>
                          </a:solidFill>
                          <a:latin typeface="+mn-lt"/>
                          <a:ea typeface="+mn-ea"/>
                          <a:cs typeface="+mn-cs"/>
                          <a:sym typeface="Arial"/>
                        </a:rPr>
                        <a:t>Độ cao kiện hàng được đưa lẻn: 1,2 m</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54336"/>
                  </a:ext>
                </a:extLst>
              </a:tr>
              <a:tr h="836539">
                <a:tc>
                  <a:txBody>
                    <a:bodyPr/>
                    <a:lstStyle/>
                    <a:p>
                      <a:pPr algn="ct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nhân</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Số</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kiện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hàng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được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thực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hiện</a:t>
                      </a:r>
                      <a:r>
                        <a:rPr lang="en-US" sz="2000" b="1" i="0" u="none" strike="noStrike" cap="none" dirty="0">
                          <a:solidFill>
                            <a:schemeClr val="bg1"/>
                          </a:solidFill>
                          <a:latin typeface="+mn-lt"/>
                          <a:ea typeface="+mn-ea"/>
                          <a:cs typeface="+mn-cs"/>
                          <a:sym typeface="Arial"/>
                        </a:rPr>
                        <a:t> (J)</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Thời</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gian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r>
                        <a:rPr lang="en-US" sz="2000" b="1" i="0" u="none" strike="noStrike" cap="none" dirty="0">
                          <a:solidFill>
                            <a:schemeClr val="bg1"/>
                          </a:solidFill>
                          <a:latin typeface="+mn-lt"/>
                          <a:ea typeface="+mn-ea"/>
                          <a:cs typeface="+mn-cs"/>
                          <a:sym typeface="Arial"/>
                        </a:rPr>
                        <a:t> (s)</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extLst>
                  <a:ext uri="{0D108BD9-81ED-4DB2-BD59-A6C34878D82A}">
                    <a16:rowId xmlns:a16="http://schemas.microsoft.com/office/drawing/2014/main" val="1198940506"/>
                  </a:ext>
                </a:extLst>
              </a:tr>
              <a:tr h="762778">
                <a:tc>
                  <a:txBody>
                    <a:bodyPr/>
                    <a:lstStyle/>
                    <a:p>
                      <a:pPr algn="ctr"/>
                      <a:r>
                        <a:rPr lang="en-US" sz="2000" b="0" i="0" u="none" strike="noStrike" cap="none" dirty="0" err="1">
                          <a:solidFill>
                            <a:srgbClr val="000000"/>
                          </a:solidFill>
                          <a:latin typeface="+mn-lt"/>
                          <a:ea typeface="+mn-ea"/>
                          <a:cs typeface="+mn-cs"/>
                          <a:sym typeface="Arial"/>
                        </a:rPr>
                        <a:t>Công</a:t>
                      </a:r>
                      <a:r>
                        <a:rPr lang="en-US" sz="2000" b="0" i="0" u="none" strike="noStrike" cap="none" dirty="0">
                          <a:solidFill>
                            <a:srgbClr val="000000"/>
                          </a:solidFill>
                          <a:latin typeface="+mn-lt"/>
                          <a:ea typeface="+mn-ea"/>
                          <a:cs typeface="+mn-cs"/>
                          <a:sym typeface="Arial"/>
                        </a:rPr>
                        <a:t> </a:t>
                      </a:r>
                      <a:r>
                        <a:rPr lang="en-US" sz="2000" b="0" i="0" u="none" strike="noStrike" cap="none" dirty="0" err="1">
                          <a:solidFill>
                            <a:srgbClr val="000000"/>
                          </a:solidFill>
                          <a:latin typeface="+mn-lt"/>
                          <a:ea typeface="+mn-ea"/>
                          <a:cs typeface="+mn-cs"/>
                          <a:sym typeface="Arial"/>
                        </a:rPr>
                        <a:t>nhân</a:t>
                      </a:r>
                      <a:r>
                        <a:rPr lang="en-US" sz="2000" b="0" i="0" u="none" strike="noStrike" cap="none" dirty="0">
                          <a:solidFill>
                            <a:srgbClr val="000000"/>
                          </a:solidFill>
                          <a:latin typeface="+mn-lt"/>
                          <a:ea typeface="+mn-ea"/>
                          <a:cs typeface="+mn-cs"/>
                          <a:sym typeface="Arial"/>
                        </a:rPr>
                        <a:t> 1</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7</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000" b="0" i="0" u="none" strike="noStrike" cap="none" dirty="0">
                          <a:solidFill>
                            <a:srgbClr val="000000"/>
                          </a:solidFill>
                          <a:latin typeface="+mn-lt"/>
                          <a:ea typeface="+mn-ea"/>
                          <a:cs typeface="+mn-cs"/>
                          <a:sym typeface="Arial"/>
                        </a:rPr>
                        <a:t>A</a:t>
                      </a:r>
                      <a:r>
                        <a:rPr lang="en-US" altLang="en-US" sz="2000" b="0" i="0" u="none" strike="noStrike" cap="none" baseline="-25000" dirty="0">
                          <a:solidFill>
                            <a:srgbClr val="000000"/>
                          </a:solidFill>
                          <a:latin typeface="+mn-lt"/>
                          <a:ea typeface="+mn-ea"/>
                          <a:cs typeface="+mn-cs"/>
                          <a:sym typeface="Arial"/>
                        </a:rPr>
                        <a:t>1</a:t>
                      </a:r>
                      <a:r>
                        <a:rPr lang="en-US" altLang="en-US" sz="2000" b="0" i="0" u="none" strike="noStrike" cap="none" baseline="0" dirty="0">
                          <a:solidFill>
                            <a:srgbClr val="000000"/>
                          </a:solidFill>
                          <a:latin typeface="+mn-lt"/>
                          <a:ea typeface="+mn-ea"/>
                          <a:cs typeface="+mn-cs"/>
                          <a:sym typeface="Arial"/>
                        </a:rPr>
                        <a:t> = ?</a:t>
                      </a:r>
                      <a:endParaRPr lang="en-US" sz="20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90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64684387"/>
                  </a:ext>
                </a:extLst>
              </a:tr>
              <a:tr h="72378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err="1">
                          <a:solidFill>
                            <a:srgbClr val="000000"/>
                          </a:solidFill>
                          <a:latin typeface="+mn-lt"/>
                          <a:ea typeface="+mn-ea"/>
                          <a:cs typeface="+mn-cs"/>
                          <a:sym typeface="Arial"/>
                        </a:rPr>
                        <a:t>Công</a:t>
                      </a:r>
                      <a:r>
                        <a:rPr lang="en-US" sz="2000" b="0" i="0" u="none" strike="noStrike" cap="none" dirty="0">
                          <a:solidFill>
                            <a:srgbClr val="000000"/>
                          </a:solidFill>
                          <a:latin typeface="+mn-lt"/>
                          <a:ea typeface="+mn-ea"/>
                          <a:cs typeface="+mn-cs"/>
                          <a:sym typeface="Arial"/>
                        </a:rPr>
                        <a:t> </a:t>
                      </a:r>
                      <a:r>
                        <a:rPr lang="en-US" sz="2000" b="0" i="0" u="none" strike="noStrike" cap="none" dirty="0" err="1">
                          <a:solidFill>
                            <a:srgbClr val="000000"/>
                          </a:solidFill>
                          <a:latin typeface="+mn-lt"/>
                          <a:ea typeface="+mn-ea"/>
                          <a:cs typeface="+mn-cs"/>
                          <a:sym typeface="Arial"/>
                        </a:rPr>
                        <a:t>nhân</a:t>
                      </a:r>
                      <a:r>
                        <a:rPr lang="en-US" sz="2000" b="0" i="0" u="none" strike="noStrike" cap="none" dirty="0">
                          <a:solidFill>
                            <a:srgbClr val="000000"/>
                          </a:solidFill>
                          <a:latin typeface="+mn-lt"/>
                          <a:ea typeface="+mn-ea"/>
                          <a:cs typeface="+mn-cs"/>
                          <a:sym typeface="Arial"/>
                        </a:rPr>
                        <a:t> 2</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10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000" b="0" i="0" u="none" strike="noStrike" cap="none" dirty="0">
                          <a:solidFill>
                            <a:srgbClr val="000000"/>
                          </a:solidFill>
                          <a:latin typeface="+mn-lt"/>
                          <a:ea typeface="+mn-ea"/>
                          <a:cs typeface="+mn-cs"/>
                          <a:sym typeface="Arial"/>
                        </a:rPr>
                        <a:t>A</a:t>
                      </a:r>
                      <a:r>
                        <a:rPr lang="en-US" altLang="en-US" sz="2000" b="0" i="0" u="none" strike="noStrike" cap="none" baseline="-25000" dirty="0">
                          <a:solidFill>
                            <a:srgbClr val="000000"/>
                          </a:solidFill>
                          <a:latin typeface="+mn-lt"/>
                          <a:ea typeface="+mn-ea"/>
                          <a:cs typeface="+mn-cs"/>
                          <a:sym typeface="Arial"/>
                        </a:rPr>
                        <a:t>2</a:t>
                      </a:r>
                      <a:r>
                        <a:rPr lang="en-US" altLang="en-US" sz="2000" b="0" i="0" u="none" strike="noStrike" cap="none" baseline="0" dirty="0">
                          <a:solidFill>
                            <a:srgbClr val="000000"/>
                          </a:solidFill>
                          <a:latin typeface="+mn-lt"/>
                          <a:ea typeface="+mn-ea"/>
                          <a:cs typeface="+mn-cs"/>
                          <a:sym typeface="Arial"/>
                        </a:rPr>
                        <a:t> = ?</a:t>
                      </a:r>
                      <a:endParaRPr lang="en-US" sz="20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000" b="0" i="0" u="none" strike="noStrike" cap="none" dirty="0">
                          <a:solidFill>
                            <a:srgbClr val="000000"/>
                          </a:solidFill>
                          <a:latin typeface="+mn-lt"/>
                          <a:ea typeface="+mn-ea"/>
                          <a:cs typeface="+mn-cs"/>
                          <a:sym typeface="Arial"/>
                        </a:rPr>
                        <a:t>120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1576054759"/>
                  </a:ext>
                </a:extLst>
              </a:tr>
            </a:tbl>
          </a:graphicData>
        </a:graphic>
      </p:graphicFrame>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7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6627094" y="1246989"/>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1: </a:t>
            </a:r>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7761567" y="1876848"/>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1</a:t>
            </a:r>
            <a:r>
              <a:rPr lang="en-US" altLang="en-US" sz="2800" dirty="0">
                <a:solidFill>
                  <a:srgbClr val="003C47"/>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7.45.1,2</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378 (J)  </a:t>
            </a:r>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6543007"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a.</a:t>
            </a:r>
          </a:p>
        </p:txBody>
      </p:sp>
      <p:sp>
        <p:nvSpPr>
          <p:cNvPr id="8" name="Text Box 8">
            <a:extLst>
              <a:ext uri="{FF2B5EF4-FFF2-40B4-BE49-F238E27FC236}">
                <a16:creationId xmlns:a16="http://schemas.microsoft.com/office/drawing/2014/main" id="{E2574E92-9181-F7DA-5B33-1D5D44D87649}"/>
              </a:ext>
            </a:extLst>
          </p:cNvPr>
          <p:cNvSpPr txBox="1">
            <a:spLocks noChangeArrowheads="1"/>
          </p:cNvSpPr>
          <p:nvPr/>
        </p:nvSpPr>
        <p:spPr bwMode="auto">
          <a:xfrm>
            <a:off x="6627094" y="3946905"/>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dirty="0" err="1">
                <a:solidFill>
                  <a:srgbClr val="003C47"/>
                </a:solidFill>
                <a:latin typeface="Roboto" panose="02000000000000000000" pitchFamily="2" charset="0"/>
                <a:ea typeface="Arimo" panose="020B0604020202020204" charset="0"/>
                <a:cs typeface="Arial" panose="020B0604020202020204" pitchFamily="34" charset="0"/>
              </a:rPr>
              <a:t>nhân</a:t>
            </a:r>
            <a:r>
              <a:rPr lang="en-US" altLang="en-US" sz="2800" dirty="0">
                <a:solidFill>
                  <a:srgbClr val="003C47"/>
                </a:solidFill>
                <a:latin typeface="Roboto" panose="02000000000000000000" pitchFamily="2" charset="0"/>
                <a:ea typeface="Arimo" panose="020B0604020202020204" charset="0"/>
                <a:cs typeface="Arial" panose="020B0604020202020204" pitchFamily="34" charset="0"/>
              </a:rPr>
              <a:t> 2: </a:t>
            </a:r>
          </a:p>
        </p:txBody>
      </p:sp>
      <p:sp>
        <p:nvSpPr>
          <p:cNvPr id="14" name="Text Box 9">
            <a:extLst>
              <a:ext uri="{FF2B5EF4-FFF2-40B4-BE49-F238E27FC236}">
                <a16:creationId xmlns:a16="http://schemas.microsoft.com/office/drawing/2014/main" id="{CC5028FA-38C1-4559-09DE-DF86425C0903}"/>
              </a:ext>
            </a:extLst>
          </p:cNvPr>
          <p:cNvSpPr txBox="1">
            <a:spLocks noChangeArrowheads="1"/>
          </p:cNvSpPr>
          <p:nvPr/>
        </p:nvSpPr>
        <p:spPr bwMode="auto">
          <a:xfrm>
            <a:off x="7761567" y="4576764"/>
            <a:ext cx="24554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sz="2800" dirty="0">
                <a:solidFill>
                  <a:srgbClr val="003C47"/>
                </a:solidFill>
                <a:latin typeface="Arimo" panose="020B0604020202020204" charset="0"/>
                <a:ea typeface="Arimo" panose="020B0604020202020204" charset="0"/>
                <a:cs typeface="Arimo" panose="020B0604020202020204" charset="0"/>
              </a:rPr>
              <a:t>A</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 F</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.s</a:t>
            </a:r>
            <a:r>
              <a:rPr lang="en-US" altLang="en-US" sz="2800" baseline="-25000" dirty="0">
                <a:solidFill>
                  <a:srgbClr val="003C47"/>
                </a:solidFill>
                <a:latin typeface="Arimo" panose="020B0604020202020204" charset="0"/>
                <a:ea typeface="Arimo" panose="020B0604020202020204" charset="0"/>
                <a:cs typeface="Arimo" panose="020B0604020202020204" charset="0"/>
              </a:rPr>
              <a:t>2</a:t>
            </a:r>
            <a:r>
              <a:rPr lang="en-US" altLang="en-US" sz="2800" dirty="0">
                <a:solidFill>
                  <a:srgbClr val="003C47"/>
                </a:solidFill>
                <a:latin typeface="Arimo" panose="020B0604020202020204" charset="0"/>
                <a:ea typeface="Arimo" panose="020B0604020202020204" charset="0"/>
                <a:cs typeface="Arimo" panose="020B0604020202020204" charset="0"/>
              </a:rPr>
              <a:t> </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10.45.1,2</a:t>
            </a:r>
          </a:p>
          <a:p>
            <a:pPr eaLnBrk="1" hangingPunct="1">
              <a:spcBef>
                <a:spcPct val="50000"/>
              </a:spcBef>
              <a:buFontTx/>
              <a:buNone/>
            </a:pPr>
            <a:r>
              <a:rPr lang="en-US" altLang="en-US" sz="2800" dirty="0">
                <a:solidFill>
                  <a:srgbClr val="003C47"/>
                </a:solidFill>
                <a:latin typeface="Arimo" panose="020B0604020202020204" charset="0"/>
                <a:ea typeface="Arimo" panose="020B0604020202020204" charset="0"/>
                <a:cs typeface="Arimo" panose="020B0604020202020204" charset="0"/>
              </a:rPr>
              <a:t>    = 540 (J)  </a:t>
            </a:r>
          </a:p>
        </p:txBody>
      </p:sp>
      <p:pic>
        <p:nvPicPr>
          <p:cNvPr id="6" name="Picture 5">
            <a:extLst>
              <a:ext uri="{FF2B5EF4-FFF2-40B4-BE49-F238E27FC236}">
                <a16:creationId xmlns:a16="http://schemas.microsoft.com/office/drawing/2014/main" id="{B9B9860B-377D-82D7-F2C8-2136FDB4E20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603089" y="1125926"/>
            <a:ext cx="5492911" cy="5300126"/>
          </a:xfrm>
          <a:prstGeom prst="rect">
            <a:avLst/>
          </a:prstGeom>
        </p:spPr>
      </p:pic>
    </p:spTree>
    <p:extLst>
      <p:ext uri="{BB962C8B-B14F-4D97-AF65-F5344CB8AC3E}">
        <p14:creationId xmlns:p14="http://schemas.microsoft.com/office/powerpoint/2010/main" val="25647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910580" y="614644"/>
            <a:ext cx="9603412" cy="108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spcBef>
                <a:spcPct val="50000"/>
              </a:spcBef>
              <a:buFontTx/>
              <a:buNone/>
              <a:defRPr sz="2800">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nSpc>
                <a:spcPct val="120000"/>
              </a:lnSpc>
            </a:pPr>
            <a:r>
              <a:rPr lang="en-US" b="1" dirty="0" err="1"/>
              <a:t>Tốc</a:t>
            </a:r>
            <a:r>
              <a:rPr lang="en-US" b="1" dirty="0"/>
              <a:t> </a:t>
            </a:r>
            <a:r>
              <a:rPr lang="en-US" b="1" dirty="0" err="1"/>
              <a:t>độ</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a:t>
            </a:r>
            <a:r>
              <a:rPr lang="en-US" b="1" dirty="0" err="1"/>
              <a:t>phụ</a:t>
            </a:r>
            <a:r>
              <a:rPr lang="en-US" b="1" dirty="0"/>
              <a:t> </a:t>
            </a:r>
            <a:r>
              <a:rPr lang="en-US" b="1" dirty="0" err="1"/>
              <a:t>thuộc</a:t>
            </a:r>
            <a:r>
              <a:rPr lang="en-US" b="1" dirty="0"/>
              <a:t> </a:t>
            </a:r>
            <a:r>
              <a:rPr lang="en-US" b="1" dirty="0" err="1"/>
              <a:t>vào</a:t>
            </a:r>
            <a:r>
              <a:rPr lang="en-US" b="1" dirty="0"/>
              <a:t> </a:t>
            </a:r>
            <a:r>
              <a:rPr lang="en-US" b="1" dirty="0" err="1"/>
              <a:t>công</a:t>
            </a:r>
            <a:r>
              <a:rPr lang="en-US" b="1" dirty="0"/>
              <a:t> </a:t>
            </a:r>
            <a:r>
              <a:rPr lang="en-US" b="1" dirty="0" err="1"/>
              <a:t>thực</a:t>
            </a:r>
            <a:r>
              <a:rPr lang="en-US" b="1" dirty="0"/>
              <a:t> </a:t>
            </a:r>
            <a:r>
              <a:rPr lang="en-US" b="1" dirty="0" err="1"/>
              <a:t>hiện</a:t>
            </a:r>
            <a:r>
              <a:rPr lang="en-US" b="1" dirty="0"/>
              <a:t> </a:t>
            </a:r>
            <a:r>
              <a:rPr lang="en-US" b="1" dirty="0" err="1"/>
              <a:t>và</a:t>
            </a:r>
            <a:r>
              <a:rPr lang="en-US" b="1" dirty="0"/>
              <a:t> </a:t>
            </a:r>
            <a:r>
              <a:rPr lang="en-US" b="1" dirty="0" err="1"/>
              <a:t>thời</a:t>
            </a:r>
            <a:r>
              <a:rPr lang="en-US" b="1" dirty="0"/>
              <a:t> </a:t>
            </a:r>
            <a:r>
              <a:rPr lang="en-US" b="1" dirty="0" err="1"/>
              <a:t>gian</a:t>
            </a:r>
            <a:r>
              <a:rPr lang="en-US" b="1" dirty="0"/>
              <a:t> </a:t>
            </a:r>
            <a:r>
              <a:rPr lang="en-US" b="1" dirty="0" err="1"/>
              <a:t>thực</a:t>
            </a:r>
            <a:r>
              <a:rPr lang="en-US" b="1" dirty="0"/>
              <a:t> </a:t>
            </a:r>
            <a:r>
              <a:rPr lang="en-US" b="1" dirty="0" err="1"/>
              <a:t>hiện</a:t>
            </a:r>
            <a:r>
              <a:rPr lang="en-US" b="1" dirty="0"/>
              <a:t> </a:t>
            </a:r>
            <a:r>
              <a:rPr lang="en-US" b="1" dirty="0" err="1"/>
              <a:t>công</a:t>
            </a:r>
            <a:endParaRPr lang="en-US" altLang="en-US" b="1" dirty="0"/>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847584" y="2183898"/>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1: </a:t>
            </a:r>
            <a:r>
              <a:rPr lang="vi-VN" b="0" dirty="0"/>
              <a:t>Trong cùng một thời gian làm, ai thực hiện được công nhiều hơn thì người đó làm nhanh hơn.</a:t>
            </a:r>
            <a:endParaRPr lang="en-US" altLang="en-US" b="0" dirty="0"/>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459448" y="61464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b.</a:t>
            </a:r>
          </a:p>
        </p:txBody>
      </p:sp>
      <p:pic>
        <p:nvPicPr>
          <p:cNvPr id="6" name="Picture 5">
            <a:extLst>
              <a:ext uri="{FF2B5EF4-FFF2-40B4-BE49-F238E27FC236}">
                <a16:creationId xmlns:a16="http://schemas.microsoft.com/office/drawing/2014/main" id="{B9B9860B-377D-82D7-F2C8-2136FDB4E206}"/>
              </a:ext>
            </a:extLst>
          </p:cNvPr>
          <p:cNvPicPr>
            <a:picLocks noChangeAspect="1"/>
          </p:cNvPicPr>
          <p:nvPr/>
        </p:nvPicPr>
        <p:blipFill rotWithShape="1">
          <a:blip r:embed="rId2">
            <a:extLst>
              <a:ext uri="{28A0092B-C50C-407E-A947-70E740481C1C}">
                <a14:useLocalDpi xmlns:a14="http://schemas.microsoft.com/office/drawing/2010/main" val="0"/>
              </a:ext>
            </a:extLst>
          </a:blip>
          <a:srcRect l="1930" t="1716" r="3160" b="18557"/>
          <a:stretch/>
        </p:blipFill>
        <p:spPr>
          <a:xfrm>
            <a:off x="6471584" y="1137864"/>
            <a:ext cx="5492911" cy="5300126"/>
          </a:xfrm>
          <a:prstGeom prst="rect">
            <a:avLst/>
          </a:prstGeom>
        </p:spPr>
      </p:pic>
      <p:sp>
        <p:nvSpPr>
          <p:cNvPr id="2" name="Text Box 9">
            <a:extLst>
              <a:ext uri="{FF2B5EF4-FFF2-40B4-BE49-F238E27FC236}">
                <a16:creationId xmlns:a16="http://schemas.microsoft.com/office/drawing/2014/main" id="{46FF7604-ADA1-3EE0-7699-2D955407081A}"/>
              </a:ext>
            </a:extLst>
          </p:cNvPr>
          <p:cNvSpPr txBox="1">
            <a:spLocks noChangeArrowheads="1"/>
          </p:cNvSpPr>
          <p:nvPr/>
        </p:nvSpPr>
        <p:spPr bwMode="auto">
          <a:xfrm>
            <a:off x="868536" y="4193090"/>
            <a:ext cx="5624000" cy="160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a:lnSpc>
                <a:spcPct val="120000"/>
              </a:lnSpc>
              <a:spcBef>
                <a:spcPct val="50000"/>
              </a:spcBef>
              <a:buFontTx/>
              <a:buNone/>
              <a:defRPr sz="2800" b="1">
                <a:solidFill>
                  <a:srgbClr val="003C47"/>
                </a:solidFill>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dirty="0" err="1"/>
              <a:t>Cách</a:t>
            </a:r>
            <a:r>
              <a:rPr lang="en-US" altLang="en-US" dirty="0"/>
              <a:t> 2: </a:t>
            </a:r>
            <a:r>
              <a:rPr lang="vi-VN" b="0" dirty="0"/>
              <a:t>Trong cùng một việc làm, ai thực hiện ít thời gian hơn thì người đó làm nhanh hơn.</a:t>
            </a:r>
            <a:endParaRPr lang="en-US" altLang="en-US" b="0" dirty="0"/>
          </a:p>
        </p:txBody>
      </p:sp>
    </p:spTree>
    <p:extLst>
      <p:ext uri="{BB962C8B-B14F-4D97-AF65-F5344CB8AC3E}">
        <p14:creationId xmlns:p14="http://schemas.microsoft.com/office/powerpoint/2010/main" val="39910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vi-VN" sz="3000" dirty="0">
                <a:solidFill>
                  <a:srgbClr val="FFFFFF"/>
                </a:solidFill>
              </a:rPr>
              <a:t>Tốc độ thực hiện c</a:t>
            </a:r>
            <a:r>
              <a:rPr lang="en-US" sz="3000" dirty="0">
                <a:solidFill>
                  <a:srgbClr val="FFFFFF"/>
                </a:solidFill>
              </a:rPr>
              <a:t>ô</a:t>
            </a:r>
            <a:r>
              <a:rPr lang="vi-VN" sz="3000" dirty="0">
                <a:solidFill>
                  <a:srgbClr val="FFFFFF"/>
                </a:solidFill>
              </a:rPr>
              <a:t>ng nhanh hay chậm của người hay thiết bị sinh công được gọi là </a:t>
            </a:r>
            <a:r>
              <a:rPr lang="vi-VN" sz="3000" b="1" dirty="0">
                <a:solidFill>
                  <a:srgbClr val="FFFF00"/>
                </a:solidFill>
              </a:rPr>
              <a:t>công suất</a:t>
            </a:r>
            <a:endParaRPr lang="en-US" sz="3000" b="1" dirty="0">
              <a:solidFill>
                <a:srgbClr val="FFFF00"/>
              </a:solidFill>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8" y="486952"/>
            <a:ext cx="2692130" cy="809964"/>
            <a:chOff x="5655075" y="2993994"/>
            <a:chExt cx="3532573"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353534AB-2858-DD80-478A-420377098A0B}"/>
                </a:ext>
              </a:extLst>
            </p:cNvPr>
            <p:cNvSpPr txBox="1"/>
            <p:nvPr/>
          </p:nvSpPr>
          <p:spPr>
            <a:xfrm>
              <a:off x="5782315" y="3099078"/>
              <a:ext cx="3405333" cy="628128"/>
            </a:xfrm>
            <a:prstGeom prst="rect">
              <a:avLst/>
            </a:prstGeom>
            <a:noFill/>
          </p:spPr>
          <p:txBody>
            <a:bodyPr wrap="square">
              <a:spAutoFit/>
            </a:bodyPr>
            <a:lstStyle/>
            <a:p>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Black" panose="020B0A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Black" panose="020B0A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Black" panose="020B0A03050000020004" pitchFamily="34"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Biểu</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03B8AA-E0DE-5A52-78EA-E86FC6660E26}"/>
                    </a:ext>
                  </a:extLst>
                </p:cNvPr>
                <p:cNvSpPr txBox="1"/>
                <p:nvPr/>
              </p:nvSpPr>
              <p:spPr>
                <a:xfrm>
                  <a:off x="6002125" y="2237650"/>
                  <a:ext cx="215896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6002125" y="2237650"/>
                  <a:ext cx="2158969" cy="1777554"/>
                </a:xfrm>
                <a:prstGeom prst="rect">
                  <a:avLst/>
                </a:prstGeom>
                <a:blipFill>
                  <a:blip r:embed="rId2"/>
                  <a:stretch>
                    <a:fillRect l="-14085" b="-9845"/>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(J)</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(s)</a:t>
            </a:r>
            <a:endPar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trong</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đó</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m:t>1</m:t>
                        </m:r>
                        <m:r>
                          <m:rPr>
                            <m:nor/>
                          </m:rPr>
                          <a:rPr lang="en-US" dirty="0"/>
                          <m:t>J</m:t>
                        </m:r>
                      </m:num>
                      <m:den>
                        <m:r>
                          <m:rPr>
                            <m:nor/>
                          </m:rPr>
                          <a:rPr lang="en-US" dirty="0"/>
                          <m:t>1</m:t>
                        </m:r>
                        <m:r>
                          <m:rPr>
                            <m:nor/>
                          </m:rPr>
                          <a:rPr lang="en-US" dirty="0"/>
                          <m:t>s</m:t>
                        </m:r>
                      </m:den>
                    </m:f>
                  </m:oMath>
                </a14:m>
                <a:endParaRPr lang="en-US" altLang="en-US" dirty="0"/>
              </a:p>
            </p:txBody>
          </p:sp>
        </mc:Choice>
        <mc:Fallback xmlns="">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a:blip r:embed="rId3"/>
                <a:stretch>
                  <a:fillRect l="-2919" b="-1417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56FA8C5-0596-5F6B-4542-AB1A895DF69C}"/>
              </a:ext>
            </a:extLst>
          </p:cNvPr>
          <p:cNvGrpSpPr/>
          <p:nvPr/>
        </p:nvGrpSpPr>
        <p:grpSpPr>
          <a:xfrm>
            <a:off x="251468" y="189006"/>
            <a:ext cx="1660125" cy="1007887"/>
            <a:chOff x="5655075" y="2993994"/>
            <a:chExt cx="2600375" cy="1519188"/>
          </a:xfrm>
        </p:grpSpPr>
        <p:sp>
          <p:nvSpPr>
            <p:cNvPr id="8" name="Rectangle: Rounded Corners 7">
              <a:extLst>
                <a:ext uri="{FF2B5EF4-FFF2-40B4-BE49-F238E27FC236}">
                  <a16:creationId xmlns:a16="http://schemas.microsoft.com/office/drawing/2014/main" id="{77A9BF13-A263-6503-36D8-2DC7174D2CFA}"/>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CE04DC7E-D8EB-77BC-6FC5-9ACF95F557A5}"/>
                </a:ext>
              </a:extLst>
            </p:cNvPr>
            <p:cNvSpPr txBox="1"/>
            <p:nvPr/>
          </p:nvSpPr>
          <p:spPr>
            <a:xfrm>
              <a:off x="5874419" y="3075057"/>
              <a:ext cx="2026707" cy="14381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Tahoma" panose="020B0604030504040204" pitchFamily="34" charset="0"/>
                  <a:cs typeface="Tahoma" panose="020B0604030504040204" pitchFamily="34" charset="0"/>
                </a:rPr>
                <a:t>I. Công Cơ Học</a:t>
              </a:r>
              <a:endParaRPr kumimoji="0" lang="en-US" sz="2800" b="0" i="0" u="none" strike="noStrike" kern="1200" cap="none" spc="0" normalizeH="0" baseline="0" noProof="0" dirty="0">
                <a:ln>
                  <a:noFill/>
                </a:ln>
                <a:solidFill>
                  <a:srgbClr val="FFFFFF"/>
                </a:solidFill>
                <a:effectLst/>
                <a:uLnTx/>
                <a:uFillTx/>
                <a:latin typeface="Fira Sans Condensed Medium" panose="020B0603050000020004" pitchFamily="34" charset="0"/>
                <a:ea typeface="+mn-ea"/>
                <a:cs typeface="+mn-cs"/>
              </a:endParaRPr>
            </a:p>
          </p:txBody>
        </p:sp>
      </p:grpSp>
      <p:sp>
        <p:nvSpPr>
          <p:cNvPr id="10" name="TextBox 9">
            <a:extLst>
              <a:ext uri="{FF2B5EF4-FFF2-40B4-BE49-F238E27FC236}">
                <a16:creationId xmlns:a16="http://schemas.microsoft.com/office/drawing/2014/main" id="{2A0341AE-BF78-5BDD-8782-08CA646B2F44}"/>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Kể</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tên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đơn</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vị</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công</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khác</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mà</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em</a:t>
            </a:r>
            <a:r>
              <a:rPr kumimoji="0" lang="en-US" altLang="en-US" sz="5400" b="1" i="0" u="none" strike="noStrike" kern="1200" cap="none" spc="0" normalizeH="0" baseline="0" noProof="0" dirty="0">
                <a:ln>
                  <a:noFill/>
                </a:ln>
                <a:solidFill>
                  <a:srgbClr val="1C4F59"/>
                </a:solidFill>
                <a:effectLst/>
                <a:uLnTx/>
                <a:uFillTx/>
                <a:latin typeface="Roboto" panose="02000000000000000000" pitchFamily="2" charset="0"/>
                <a:cs typeface="Arial" panose="020B0604020202020204" pitchFamily="34" charset="0"/>
              </a:rPr>
              <a:t> </a:t>
            </a:r>
            <a:r>
              <a:rPr kumimoji="0" lang="en-US" altLang="en-US" sz="5400" b="1" i="0" u="none" strike="noStrike" kern="1200" cap="none" spc="0" normalizeH="0" baseline="0" noProof="0" dirty="0" err="1">
                <a:ln>
                  <a:noFill/>
                </a:ln>
                <a:solidFill>
                  <a:srgbClr val="1C4F59"/>
                </a:solidFill>
                <a:effectLst/>
                <a:uLnTx/>
                <a:uFillTx/>
                <a:latin typeface="Roboto" panose="02000000000000000000" pitchFamily="2" charset="0"/>
                <a:cs typeface="Arial" panose="020B0604020202020204" pitchFamily="34" charset="0"/>
              </a:rPr>
              <a:t>biết</a:t>
            </a:r>
            <a:endParaRPr kumimoji="0" lang="en-US" sz="5400" b="1" i="0" u="none" strike="noStrike" kern="1200" cap="none" spc="0" normalizeH="0" baseline="0" noProof="0" dirty="0">
              <a:ln>
                <a:noFill/>
              </a:ln>
              <a:solidFill>
                <a:srgbClr val="003C47"/>
              </a:solidFill>
              <a:effectLst/>
              <a:uLnTx/>
              <a:uFillTx/>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22A6F6-8450-190E-BB6E-E3E96D545AFE}"/>
              </a:ext>
            </a:extLst>
          </p:cNvPr>
          <p:cNvSpPr/>
          <p:nvPr/>
        </p:nvSpPr>
        <p:spPr>
          <a:xfrm>
            <a:off x="5747657" y="4413379"/>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8" name="TextBox 8">
            <a:extLst>
              <a:ext uri="{FF2B5EF4-FFF2-40B4-BE49-F238E27FC236}">
                <a16:creationId xmlns:a16="http://schemas.microsoft.com/office/drawing/2014/main" id="{B34822A8-7F01-B2B3-95D9-42D1C950102C}"/>
              </a:ext>
            </a:extLst>
          </p:cNvPr>
          <p:cNvSpPr txBox="1"/>
          <p:nvPr/>
        </p:nvSpPr>
        <p:spPr>
          <a:xfrm>
            <a:off x="6559420" y="278985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là</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gì</a:t>
            </a:r>
            <a:r>
              <a:rPr lang="en-US" altLang="en-US" sz="2800" dirty="0">
                <a:latin typeface="Roboto" panose="02000000000000000000" pitchFamily="2" charset="0"/>
                <a:ea typeface="Arimo" panose="020B0604020202020204" charset="0"/>
                <a:cs typeface="Arial" panose="020B0604020202020204" pitchFamily="34" charset="0"/>
              </a:rPr>
              <a: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0" name="Picture 9">
            <a:extLst>
              <a:ext uri="{FF2B5EF4-FFF2-40B4-BE49-F238E27FC236}">
                <a16:creationId xmlns:a16="http://schemas.microsoft.com/office/drawing/2014/main" id="{4B5A9904-36AE-3A9E-BA97-A5F2526EDCDD}"/>
              </a:ext>
            </a:extLst>
          </p:cNvPr>
          <p:cNvPicPr>
            <a:picLocks noChangeAspect="1"/>
          </p:cNvPicPr>
          <p:nvPr/>
        </p:nvPicPr>
        <p:blipFill>
          <a:blip r:embed="rId2"/>
          <a:stretch>
            <a:fillRect/>
          </a:stretch>
        </p:blipFill>
        <p:spPr>
          <a:xfrm rot="9159395">
            <a:off x="5666988" y="2655970"/>
            <a:ext cx="685896" cy="714475"/>
          </a:xfrm>
          <a:prstGeom prst="rect">
            <a:avLst/>
          </a:prstGeom>
        </p:spPr>
      </p:pic>
      <p:sp>
        <p:nvSpPr>
          <p:cNvPr id="11" name="TextBox 8">
            <a:extLst>
              <a:ext uri="{FF2B5EF4-FFF2-40B4-BE49-F238E27FC236}">
                <a16:creationId xmlns:a16="http://schemas.microsoft.com/office/drawing/2014/main" id="{9C83C75D-7DAB-3F1A-90A1-FD3DBD52734F}"/>
              </a:ext>
            </a:extLst>
          </p:cNvPr>
          <p:cNvSpPr txBox="1"/>
          <p:nvPr/>
        </p:nvSpPr>
        <p:spPr>
          <a:xfrm>
            <a:off x="6559420" y="3739548"/>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Đơn</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vị</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đo</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2" name="Picture 11">
            <a:extLst>
              <a:ext uri="{FF2B5EF4-FFF2-40B4-BE49-F238E27FC236}">
                <a16:creationId xmlns:a16="http://schemas.microsoft.com/office/drawing/2014/main" id="{6F38536F-71E1-8320-2515-5006E782C1AB}"/>
              </a:ext>
            </a:extLst>
          </p:cNvPr>
          <p:cNvPicPr>
            <a:picLocks noChangeAspect="1"/>
          </p:cNvPicPr>
          <p:nvPr/>
        </p:nvPicPr>
        <p:blipFill>
          <a:blip r:embed="rId2"/>
          <a:stretch>
            <a:fillRect/>
          </a:stretch>
        </p:blipFill>
        <p:spPr>
          <a:xfrm rot="9159395">
            <a:off x="5666988" y="3605664"/>
            <a:ext cx="685896" cy="714475"/>
          </a:xfrm>
          <a:prstGeom prst="rect">
            <a:avLst/>
          </a:prstGeom>
        </p:spPr>
      </p:pic>
      <p:sp>
        <p:nvSpPr>
          <p:cNvPr id="13" name="TextBox 8">
            <a:extLst>
              <a:ext uri="{FF2B5EF4-FFF2-40B4-BE49-F238E27FC236}">
                <a16:creationId xmlns:a16="http://schemas.microsoft.com/office/drawing/2014/main" id="{DDA592E6-0655-E99B-9CFF-F8E0D6F0917E}"/>
              </a:ext>
            </a:extLst>
          </p:cNvPr>
          <p:cNvSpPr txBox="1"/>
          <p:nvPr/>
        </p:nvSpPr>
        <p:spPr>
          <a:xfrm>
            <a:off x="6559420" y="4660004"/>
            <a:ext cx="4329404" cy="430887"/>
          </a:xfrm>
          <a:prstGeom prst="rect">
            <a:avLst/>
          </a:prstGeom>
        </p:spPr>
        <p:txBody>
          <a:bodyPr wrap="square" lIns="0" tIns="0" rIns="0" bIns="0" rtlCol="0" anchor="t">
            <a:spAutoFit/>
          </a:bodyPr>
          <a:lstStyle/>
          <a:p>
            <a:pPr algn="just">
              <a:spcBef>
                <a:spcPct val="0"/>
              </a:spcBef>
            </a:pPr>
            <a:r>
              <a:rPr lang="en-US" altLang="en-US" sz="2800" dirty="0" err="1">
                <a:latin typeface="Roboto" panose="02000000000000000000" pitchFamily="2" charset="0"/>
                <a:ea typeface="Arimo" panose="020B0604020202020204" charset="0"/>
                <a:cs typeface="Arial" panose="020B0604020202020204" pitchFamily="34" charset="0"/>
              </a:rPr>
              <a:t>Tính</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được</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công</a:t>
            </a:r>
            <a:r>
              <a:rPr lang="en-US" altLang="en-US" sz="2800" dirty="0">
                <a:latin typeface="Roboto" panose="02000000000000000000" pitchFamily="2" charset="0"/>
                <a:ea typeface="Arimo" panose="020B0604020202020204" charset="0"/>
                <a:cs typeface="Arial" panose="020B0604020202020204" pitchFamily="34" charset="0"/>
              </a:rPr>
              <a:t> </a:t>
            </a:r>
            <a:r>
              <a:rPr lang="en-US" altLang="en-US" sz="2800" dirty="0" err="1">
                <a:latin typeface="Roboto" panose="02000000000000000000" pitchFamily="2" charset="0"/>
                <a:ea typeface="Arimo" panose="020B0604020202020204" charset="0"/>
                <a:cs typeface="Arial" panose="020B0604020202020204" pitchFamily="34" charset="0"/>
              </a:rPr>
              <a:t>suất</a:t>
            </a:r>
            <a:endParaRPr lang="en-US" altLang="en-US" sz="2800" b="1" dirty="0">
              <a:latin typeface="Roboto" panose="02000000000000000000" pitchFamily="2" charset="0"/>
              <a:ea typeface="Arimo" panose="020B0604020202020204" charset="0"/>
              <a:cs typeface="Arial" panose="020B0604020202020204" pitchFamily="34" charset="0"/>
            </a:endParaRPr>
          </a:p>
        </p:txBody>
      </p:sp>
      <p:pic>
        <p:nvPicPr>
          <p:cNvPr id="14" name="Picture 13">
            <a:extLst>
              <a:ext uri="{FF2B5EF4-FFF2-40B4-BE49-F238E27FC236}">
                <a16:creationId xmlns:a16="http://schemas.microsoft.com/office/drawing/2014/main" id="{3008768F-F457-DACF-966A-61BFB3765CB2}"/>
              </a:ext>
            </a:extLst>
          </p:cNvPr>
          <p:cNvPicPr>
            <a:picLocks noChangeAspect="1"/>
          </p:cNvPicPr>
          <p:nvPr/>
        </p:nvPicPr>
        <p:blipFill>
          <a:blip r:embed="rId2"/>
          <a:stretch>
            <a:fillRect/>
          </a:stretch>
        </p:blipFill>
        <p:spPr>
          <a:xfrm rot="9159395">
            <a:off x="5666988" y="4526120"/>
            <a:ext cx="685896" cy="714475"/>
          </a:xfrm>
          <a:prstGeom prst="rect">
            <a:avLst/>
          </a:prstGeom>
        </p:spPr>
      </p:pic>
      <p:sp>
        <p:nvSpPr>
          <p:cNvPr id="16" name="TextBox 15">
            <a:extLst>
              <a:ext uri="{FF2B5EF4-FFF2-40B4-BE49-F238E27FC236}">
                <a16:creationId xmlns:a16="http://schemas.microsoft.com/office/drawing/2014/main" id="{85D995FA-02EB-060A-3118-147382CA9BE2}"/>
              </a:ext>
            </a:extLst>
          </p:cNvPr>
          <p:cNvSpPr txBox="1"/>
          <p:nvPr/>
        </p:nvSpPr>
        <p:spPr>
          <a:xfrm>
            <a:off x="6559420" y="1080696"/>
            <a:ext cx="3721893" cy="830997"/>
          </a:xfrm>
          <a:prstGeom prst="rect">
            <a:avLst/>
          </a:prstGeom>
          <a:noFill/>
        </p:spPr>
        <p:txBody>
          <a:bodyPr wrap="square">
            <a:spAutoFit/>
          </a:bodyPr>
          <a:lstStyle/>
          <a:p>
            <a:pPr algn="ctr"/>
            <a:r>
              <a:rPr lang="en-US" sz="4800" dirty="0">
                <a:solidFill>
                  <a:srgbClr val="BA6212"/>
                </a:solidFill>
                <a:latin typeface="Fira Sans Black" panose="020B0A03050000020004" pitchFamily="34" charset="0"/>
                <a:ea typeface="Tahoma" panose="020B0604030504040204" pitchFamily="34" charset="0"/>
                <a:cs typeface="Tahoma" panose="020B0604030504040204" pitchFamily="34" charset="0"/>
              </a:rPr>
              <a:t>MỤC TIÊU</a:t>
            </a:r>
            <a:endParaRPr lang="en-US" sz="4800" dirty="0">
              <a:solidFill>
                <a:srgbClr val="BA6212"/>
              </a:solidFill>
            </a:endParaRPr>
          </a:p>
        </p:txBody>
      </p:sp>
    </p:spTree>
    <p:extLst>
      <p:ext uri="{BB962C8B-B14F-4D97-AF65-F5344CB8AC3E}">
        <p14:creationId xmlns:p14="http://schemas.microsoft.com/office/powerpoint/2010/main" val="133653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Một</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số</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đơn</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vị</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khác</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Kilô</a:t>
            </a:r>
            <a:r>
              <a:rPr lang="en-US" sz="2800" noProof="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k</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3</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Mêga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M</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6</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Mã</a:t>
            </a:r>
            <a:r>
              <a:rPr kumimoji="0" lang="en-US" sz="2800" b="0"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0" i="0" u="none" strike="noStrike" kern="1200" cap="none" spc="0" normalizeH="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HP = 746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BTU/h: 1 </a:t>
            </a:r>
            <a:r>
              <a:rPr lang="en-US" sz="2800" dirty="0">
                <a:solidFill>
                  <a:srgbClr val="FFFFFF"/>
                </a:solidFill>
              </a:rPr>
              <a:t>BTU/h</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0,293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a16="http://schemas.microsoft.com/office/drawing/2014/main" id="{0240680F-7A7E-C848-A830-BC52C58301E1}"/>
              </a:ext>
            </a:extLst>
          </p:cNvPr>
          <p:cNvGrpSpPr/>
          <p:nvPr/>
        </p:nvGrpSpPr>
        <p:grpSpPr>
          <a:xfrm>
            <a:off x="2579955" y="746906"/>
            <a:ext cx="2685928" cy="809964"/>
            <a:chOff x="5655075" y="2993994"/>
            <a:chExt cx="3524435" cy="870012"/>
          </a:xfrm>
        </p:grpSpPr>
        <p:sp>
          <p:nvSpPr>
            <p:cNvPr id="3" name="Rectangle: Rounded Corners 2">
              <a:extLst>
                <a:ext uri="{FF2B5EF4-FFF2-40B4-BE49-F238E27FC236}">
                  <a16:creationId xmlns:a16="http://schemas.microsoft.com/office/drawing/2014/main" id="{62DDDB32-2771-CAC7-3BE3-C75C28007395}"/>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17F6D6FF-A541-0AAD-7F6C-3C4D295654F9}"/>
                </a:ext>
              </a:extLst>
            </p:cNvPr>
            <p:cNvSpPr txBox="1"/>
            <p:nvPr/>
          </p:nvSpPr>
          <p:spPr>
            <a:xfrm>
              <a:off x="5874419" y="3075057"/>
              <a:ext cx="3198560" cy="628128"/>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Giga</a:t>
            </a:r>
            <a:r>
              <a:rPr lang="en-US" sz="2800" dirty="0" err="1">
                <a:solidFill>
                  <a:srgbClr val="FFFFFF"/>
                </a:solidFill>
              </a:rPr>
              <a:t>oát</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1 G</a:t>
            </a:r>
            <a:r>
              <a:rPr lang="en-US" sz="2800" dirty="0">
                <a:solidFill>
                  <a:srgbClr val="FFFFFF"/>
                </a:solidFill>
              </a:rPr>
              <a:t>W</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10</a:t>
            </a:r>
            <a:r>
              <a:rPr kumimoji="0" lang="en-US" sz="2800" b="0" i="0" u="none" strike="noStrike" kern="120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rPr>
              <a:t>9</a:t>
            </a:r>
            <a:r>
              <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lang="en-US" sz="2800" dirty="0">
                <a:solidFill>
                  <a:srgbClr val="FFFFFF"/>
                </a:solidFill>
              </a:rPr>
              <a:t>W</a:t>
            </a:r>
            <a:endParaRPr kumimoji="0" 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416231" y="328658"/>
            <a:ext cx="6072589" cy="1727652"/>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lang="en-US" sz="3200" b="1" dirty="0" err="1"/>
              <a:t>Nếu</a:t>
            </a:r>
            <a:r>
              <a:rPr lang="en-US" sz="3200" b="1" dirty="0"/>
              <a:t> </a:t>
            </a:r>
            <a:r>
              <a:rPr lang="en-US" sz="3200" b="1" dirty="0" err="1"/>
              <a:t>một</a:t>
            </a:r>
            <a:r>
              <a:rPr lang="en-US" sz="3200" b="1" dirty="0"/>
              <a:t> </a:t>
            </a:r>
            <a:r>
              <a:rPr lang="en-US" sz="3200" b="1" dirty="0" err="1"/>
              <a:t>đầu</a:t>
            </a:r>
            <a:r>
              <a:rPr lang="en-US" sz="3200" b="1" dirty="0"/>
              <a:t> </a:t>
            </a:r>
            <a:r>
              <a:rPr lang="en-US" sz="3200" b="1" dirty="0" err="1"/>
              <a:t>xe</a:t>
            </a:r>
            <a:r>
              <a:rPr lang="en-US" sz="3200" b="1" dirty="0"/>
              <a:t> </a:t>
            </a:r>
            <a:r>
              <a:rPr lang="en-US" sz="3200" b="1" dirty="0" err="1"/>
              <a:t>lửa</a:t>
            </a:r>
            <a:r>
              <a:rPr lang="en-US" sz="3200" b="1" dirty="0"/>
              <a:t> </a:t>
            </a:r>
            <a:r>
              <a:rPr lang="en-US" sz="3200" b="1" dirty="0" err="1"/>
              <a:t>có</a:t>
            </a:r>
            <a:r>
              <a:rPr lang="en-US" sz="3200" b="1" dirty="0"/>
              <a:t> </a:t>
            </a:r>
            <a:r>
              <a:rPr lang="en-US" sz="3200" b="1" dirty="0" err="1"/>
              <a:t>công</a:t>
            </a:r>
            <a:r>
              <a:rPr lang="en-US" sz="3200" b="1" dirty="0"/>
              <a:t> </a:t>
            </a:r>
            <a:r>
              <a:rPr lang="en-US" sz="3200" b="1" dirty="0" err="1"/>
              <a:t>suất</a:t>
            </a:r>
            <a:r>
              <a:rPr lang="en-US" sz="3200" b="1" dirty="0"/>
              <a:t> 12 000 kW </a:t>
            </a:r>
            <a:r>
              <a:rPr lang="en-US" sz="3200" b="1" dirty="0" err="1"/>
              <a:t>thì</a:t>
            </a:r>
            <a:r>
              <a:rPr lang="en-US" sz="3200" b="1" dirty="0"/>
              <a:t> </a:t>
            </a:r>
            <a:r>
              <a:rPr lang="en-US" sz="3200" b="1" dirty="0" err="1"/>
              <a:t>công</a:t>
            </a:r>
            <a:r>
              <a:rPr lang="en-US" sz="3200" b="1" dirty="0"/>
              <a:t> </a:t>
            </a:r>
            <a:r>
              <a:rPr lang="en-US" sz="3200" b="1" dirty="0" err="1"/>
              <a:t>suất</a:t>
            </a:r>
            <a:r>
              <a:rPr lang="en-US" sz="3200" b="1" dirty="0"/>
              <a:t> </a:t>
            </a:r>
            <a:r>
              <a:rPr lang="en-US" sz="3200" b="1" dirty="0" err="1"/>
              <a:t>này</a:t>
            </a:r>
            <a:r>
              <a:rPr lang="en-US" sz="3200" b="1" dirty="0"/>
              <a:t> </a:t>
            </a:r>
            <a:r>
              <a:rPr lang="en-US" sz="3200" b="1" dirty="0" err="1"/>
              <a:t>bằng</a:t>
            </a:r>
            <a:r>
              <a:rPr lang="en-US" sz="3200" b="1" dirty="0"/>
              <a:t> bao </a:t>
            </a:r>
            <a:r>
              <a:rPr lang="en-US" sz="3200" b="1" dirty="0" err="1"/>
              <a:t>nhiêu</a:t>
            </a:r>
            <a:r>
              <a:rPr lang="en-US" sz="3200" b="1" dirty="0"/>
              <a:t> </a:t>
            </a:r>
            <a:r>
              <a:rPr lang="en-US" sz="3200" b="1" dirty="0" err="1"/>
              <a:t>mã</a:t>
            </a:r>
            <a:r>
              <a:rPr lang="en-US" sz="3200" b="1" dirty="0"/>
              <a:t> </a:t>
            </a:r>
            <a:r>
              <a:rPr lang="en-US" sz="3200" b="1" dirty="0" err="1"/>
              <a:t>lực</a:t>
            </a:r>
            <a:r>
              <a:rPr lang="en-US" sz="3200" b="1" dirty="0"/>
              <a:t>?</a:t>
            </a:r>
          </a:p>
        </p:txBody>
      </p:sp>
      <p:pic>
        <p:nvPicPr>
          <p:cNvPr id="8" name="Picture 7">
            <a:extLst>
              <a:ext uri="{FF2B5EF4-FFF2-40B4-BE49-F238E27FC236}">
                <a16:creationId xmlns:a16="http://schemas.microsoft.com/office/drawing/2014/main" id="{E5A55785-C69D-53AC-C006-F9B955D4B153}"/>
              </a:ext>
            </a:extLst>
          </p:cNvPr>
          <p:cNvPicPr>
            <a:picLocks noChangeAspect="1"/>
          </p:cNvPicPr>
          <p:nvPr/>
        </p:nvPicPr>
        <p:blipFill>
          <a:blip r:embed="rId2"/>
          <a:stretch>
            <a:fillRect/>
          </a:stretch>
        </p:blipFill>
        <p:spPr>
          <a:xfrm>
            <a:off x="188471" y="2500309"/>
            <a:ext cx="1042082" cy="1042082"/>
          </a:xfrm>
          <a:prstGeom prst="rect">
            <a:avLst/>
          </a:prstGeom>
        </p:spPr>
      </p:pic>
      <p:sp>
        <p:nvSpPr>
          <p:cNvPr id="9" name="Text Box 8">
            <a:extLst>
              <a:ext uri="{FF2B5EF4-FFF2-40B4-BE49-F238E27FC236}">
                <a16:creationId xmlns:a16="http://schemas.microsoft.com/office/drawing/2014/main" id="{83DAD09E-57A0-93BE-4983-56B321F0C456}"/>
              </a:ext>
            </a:extLst>
          </p:cNvPr>
          <p:cNvSpPr txBox="1">
            <a:spLocks noChangeArrowheads="1"/>
          </p:cNvSpPr>
          <p:nvPr/>
        </p:nvSpPr>
        <p:spPr bwMode="auto">
          <a:xfrm>
            <a:off x="1432979" y="2245660"/>
            <a:ext cx="6824681"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Ta có: 1 HP = 746 W; </a:t>
            </a:r>
          </a:p>
        </p:txBody>
      </p:sp>
      <p:pic>
        <p:nvPicPr>
          <p:cNvPr id="13" name="Picture 2" descr="Homework ">
            <a:extLst>
              <a:ext uri="{FF2B5EF4-FFF2-40B4-BE49-F238E27FC236}">
                <a16:creationId xmlns:a16="http://schemas.microsoft.com/office/drawing/2014/main" id="{C7DE4689-E8DC-1742-B4A8-B8B7560F9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28" y="293877"/>
            <a:ext cx="1083245" cy="108324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Đầu máy xe lửa – Wikipedia tiếng Việt">
            <a:extLst>
              <a:ext uri="{FF2B5EF4-FFF2-40B4-BE49-F238E27FC236}">
                <a16:creationId xmlns:a16="http://schemas.microsoft.com/office/drawing/2014/main" id="{E30465DC-89E4-5E6A-CABC-E31CF512B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672" y="0"/>
            <a:ext cx="4025836" cy="22695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 Box 8">
                <a:extLst>
                  <a:ext uri="{FF2B5EF4-FFF2-40B4-BE49-F238E27FC236}">
                    <a16:creationId xmlns:a16="http://schemas.microsoft.com/office/drawing/2014/main" id="{F5FD3E99-D3C0-7363-3A00-C81AA9CF7EF7}"/>
                  </a:ext>
                </a:extLst>
              </p:cNvPr>
              <p:cNvSpPr txBox="1">
                <a:spLocks noChangeArrowheads="1"/>
              </p:cNvSpPr>
              <p:nvPr/>
            </p:nvSpPr>
            <p:spPr bwMode="auto">
              <a:xfrm>
                <a:off x="1416231" y="2613485"/>
                <a:ext cx="9774296" cy="1076770"/>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12 000 kW = 12 000 000 W = </a:t>
                </a:r>
                <a14:m>
                  <m:oMath xmlns:m="http://schemas.openxmlformats.org/officeDocument/2006/math">
                    <m:f>
                      <m:fPr>
                        <m:ctrlPr>
                          <a:rPr lang="pl-PL" i="1" smtClean="0">
                            <a:latin typeface="Cambria Math" panose="02040503050406030204" pitchFamily="18" charset="0"/>
                          </a:rPr>
                        </m:ctrlPr>
                      </m:fPr>
                      <m:num>
                        <m:r>
                          <m:rPr>
                            <m:nor/>
                          </m:rPr>
                          <a:rPr lang="pl-PL" dirty="0"/>
                          <m:t>12000000</m:t>
                        </m:r>
                      </m:num>
                      <m:den>
                        <m:r>
                          <m:rPr>
                            <m:nor/>
                          </m:rPr>
                          <a:rPr lang="pl-PL" dirty="0"/>
                          <m:t>746</m:t>
                        </m:r>
                      </m:den>
                    </m:f>
                  </m:oMath>
                </a14:m>
                <a:r>
                  <a:rPr lang="pl-PL" dirty="0"/>
                  <a:t>=16085,79HP</a:t>
                </a:r>
                <a:endParaRPr lang="en-US" altLang="en-US" dirty="0"/>
              </a:p>
            </p:txBody>
          </p:sp>
        </mc:Choice>
        <mc:Fallback xmlns="">
          <p:sp>
            <p:nvSpPr>
              <p:cNvPr id="2" name="Text Box 8">
                <a:extLst>
                  <a:ext uri="{FF2B5EF4-FFF2-40B4-BE49-F238E27FC236}">
                    <a16:creationId xmlns:a16="http://schemas.microsoft.com/office/drawing/2014/main" id="{F5FD3E99-D3C0-7363-3A00-C81AA9CF7EF7}"/>
                  </a:ext>
                </a:extLst>
              </p:cNvPr>
              <p:cNvSpPr txBox="1">
                <a:spLocks noRot="1" noChangeAspect="1" noMove="1" noResize="1" noEditPoints="1" noAdjustHandles="1" noChangeArrowheads="1" noChangeShapeType="1" noTextEdit="1"/>
              </p:cNvSpPr>
              <p:nvPr/>
            </p:nvSpPr>
            <p:spPr bwMode="auto">
              <a:xfrm>
                <a:off x="1416231" y="2613485"/>
                <a:ext cx="9774296" cy="1076770"/>
              </a:xfrm>
              <a:prstGeom prst="rect">
                <a:avLst/>
              </a:prstGeom>
              <a:blipFill>
                <a:blip r:embed="rId5"/>
                <a:stretch>
                  <a:fillRect l="-1247" b="-45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extBox 34">
            <a:extLst>
              <a:ext uri="{FF2B5EF4-FFF2-40B4-BE49-F238E27FC236}">
                <a16:creationId xmlns:a16="http://schemas.microsoft.com/office/drawing/2014/main" id="{ECB985F2-95BE-5981-3D59-AC38726B04D1}"/>
              </a:ext>
            </a:extLst>
          </p:cNvPr>
          <p:cNvSpPr txBox="1"/>
          <p:nvPr/>
        </p:nvSpPr>
        <p:spPr>
          <a:xfrm>
            <a:off x="1416231" y="4333375"/>
            <a:ext cx="7704620" cy="545790"/>
          </a:xfrm>
          <a:prstGeom prst="rect">
            <a:avLst/>
          </a:prstGeom>
        </p:spPr>
        <p:txBody>
          <a:bodyPr wrap="square" lIns="0" tIns="0" rIns="0" bIns="0" rtlCol="0" anchor="t">
            <a:spAutoFit/>
          </a:bodyPr>
          <a:lstStyle>
            <a:defPPr>
              <a:defRPr lang="vi-VN"/>
            </a:defPPr>
            <a:lvl1pPr lvl="0">
              <a:lnSpc>
                <a:spcPct val="120000"/>
              </a:lnSpc>
              <a:spcBef>
                <a:spcPct val="0"/>
              </a:spcBef>
              <a:defRPr sz="3200" b="1">
                <a:solidFill>
                  <a:srgbClr val="003C47"/>
                </a:solidFill>
                <a:latin typeface="Roboto" panose="02000000000000000000" pitchFamily="2" charset="0"/>
                <a:cs typeface="Arial" panose="020B0604020202020204" pitchFamily="34" charset="0"/>
              </a:defRPr>
            </a:lvl1pPr>
          </a:lstStyle>
          <a:p>
            <a:r>
              <a:rPr lang="en-US" dirty="0" err="1"/>
              <a:t>Giải</a:t>
            </a:r>
            <a:r>
              <a:rPr lang="en-US" dirty="0"/>
              <a:t> </a:t>
            </a:r>
            <a:r>
              <a:rPr lang="en-US" dirty="0" err="1"/>
              <a:t>thích</a:t>
            </a:r>
            <a:r>
              <a:rPr lang="en-US" dirty="0"/>
              <a:t> </a:t>
            </a:r>
            <a:r>
              <a:rPr lang="en-US" dirty="0" err="1"/>
              <a:t>vì</a:t>
            </a:r>
            <a:r>
              <a:rPr lang="en-US" dirty="0"/>
              <a:t> </a:t>
            </a:r>
            <a:r>
              <a:rPr lang="en-US" dirty="0" err="1"/>
              <a:t>sao</a:t>
            </a:r>
            <a:r>
              <a:rPr lang="en-US" dirty="0"/>
              <a:t> 1 kWh = 3 600 000 J?</a:t>
            </a:r>
          </a:p>
        </p:txBody>
      </p:sp>
      <p:pic>
        <p:nvPicPr>
          <p:cNvPr id="5" name="Picture 2" descr="Homework ">
            <a:extLst>
              <a:ext uri="{FF2B5EF4-FFF2-40B4-BE49-F238E27FC236}">
                <a16:creationId xmlns:a16="http://schemas.microsoft.com/office/drawing/2014/main" id="{A5E97FA2-4DB3-648D-F787-AEC0D5B91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91" y="4004948"/>
            <a:ext cx="933005" cy="933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4EC757-813D-FED1-EA0A-6855E57AB8D0}"/>
              </a:ext>
            </a:extLst>
          </p:cNvPr>
          <p:cNvPicPr>
            <a:picLocks noChangeAspect="1"/>
          </p:cNvPicPr>
          <p:nvPr/>
        </p:nvPicPr>
        <p:blipFill>
          <a:blip r:embed="rId2"/>
          <a:stretch>
            <a:fillRect/>
          </a:stretch>
        </p:blipFill>
        <p:spPr>
          <a:xfrm>
            <a:off x="159628" y="5306312"/>
            <a:ext cx="1042082" cy="1042082"/>
          </a:xfrm>
          <a:prstGeom prst="rect">
            <a:avLst/>
          </a:prstGeom>
        </p:spPr>
      </p:pic>
      <p:sp>
        <p:nvSpPr>
          <p:cNvPr id="15" name="Text Box 8">
            <a:extLst>
              <a:ext uri="{FF2B5EF4-FFF2-40B4-BE49-F238E27FC236}">
                <a16:creationId xmlns:a16="http://schemas.microsoft.com/office/drawing/2014/main" id="{8E9D919E-647A-486F-9855-F7542D232BBE}"/>
              </a:ext>
            </a:extLst>
          </p:cNvPr>
          <p:cNvSpPr txBox="1">
            <a:spLocks noChangeArrowheads="1"/>
          </p:cNvSpPr>
          <p:nvPr/>
        </p:nvSpPr>
        <p:spPr bwMode="auto">
          <a:xfrm>
            <a:off x="1387388" y="5419488"/>
            <a:ext cx="11009098"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50000"/>
              </a:lnSpc>
              <a:spcBef>
                <a:spcPct val="50000"/>
              </a:spcBef>
              <a:spcAft>
                <a:spcPts val="0"/>
              </a:spcAft>
              <a:buClrTx/>
              <a:buSzTx/>
              <a:buFontTx/>
              <a:buNone/>
              <a:tabLst/>
              <a:defRPr kumimoji="0" sz="2800" b="0" i="0" u="none" strike="noStrike" cap="none" spc="0" normalizeH="0" baseline="0">
                <a:ln>
                  <a:noFill/>
                </a:ln>
                <a:solidFill>
                  <a:srgbClr val="035865"/>
                </a:solidFill>
                <a:effectLst/>
                <a:uLnTx/>
                <a:uFillTx/>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pl-PL" dirty="0"/>
              <a:t>1 kWh = 1 000 (W) . 3 600 (s) = 3 600 000 (W.s) = 3 600 000 (J)</a:t>
            </a:r>
            <a:endParaRPr lang="en-US" altLang="en-US" dirty="0"/>
          </a:p>
        </p:txBody>
      </p:sp>
    </p:spTree>
    <p:extLst>
      <p:ext uri="{BB962C8B-B14F-4D97-AF65-F5344CB8AC3E}">
        <p14:creationId xmlns:p14="http://schemas.microsoft.com/office/powerpoint/2010/main" val="192013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5" presetClass="entr" presetSubtype="1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P spid="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69441"/>
            <a:chOff x="5655075" y="2962451"/>
            <a:chExt cx="2600375" cy="1159778"/>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75221" y="2962451"/>
              <a:ext cx="2160082"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A = F.s</a:t>
              </a:r>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của</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endParaRPr lang="en-US" altLang="en-US" dirty="0">
              <a:solidFill>
                <a:srgbClr val="FFFFFF"/>
              </a:solidFil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F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lực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tác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dụng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vào</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s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quãng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đường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vật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dịch</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chuyển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99177"/>
            <a:ext cx="2082913" cy="1237982"/>
            <a:chOff x="5655075" y="2224678"/>
            <a:chExt cx="2600375" cy="1866010"/>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1F5840-8300-94D3-2F8D-1BFC8889859F}"/>
                    </a:ext>
                  </a:extLst>
                </p:cNvPr>
                <p:cNvSpPr txBox="1"/>
                <p:nvPr/>
              </p:nvSpPr>
              <p:spPr>
                <a:xfrm>
                  <a:off x="6002125" y="2237650"/>
                  <a:ext cx="1882279" cy="1777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C47"/>
                      </a:solidFill>
                      <a:effectLst/>
                      <a:uLnTx/>
                      <a:uFillTx/>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A</m:t>
                          </m:r>
                        </m:num>
                        <m:den>
                          <m:r>
                            <m:rPr>
                              <m:nor/>
                            </m:rP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VNI-Kun" pitchFamily="2" charset="0"/>
                <a:cs typeface="Arial" panose="020B0604020202020204" pitchFamily="34" charset="0"/>
              </a:rPr>
              <a:t>P</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suất</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A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được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t  :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thời</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gian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thực</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hiện</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altLang="en-US" sz="2800" b="0"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công</a:t>
            </a:r>
            <a:r>
              <a:rPr kumimoji="0" lang="en-US" altLang="en-US" sz="2800" b="0"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242874" y="779317"/>
            <a:ext cx="9457042" cy="545790"/>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pPr lvl="0"/>
            <a:r>
              <a:rPr kumimoji="0" lang="en-US" sz="3200" b="1" i="0" u="none" strike="noStrike" kern="1200" cap="none" spc="0" normalizeH="0" baseline="0" noProof="0" dirty="0" err="1">
                <a:ln>
                  <a:noFill/>
                </a:ln>
                <a:solidFill>
                  <a:srgbClr val="003C47"/>
                </a:solidFill>
                <a:effectLst/>
                <a:uLnTx/>
                <a:uFillTx/>
                <a:latin typeface="Roboto" panose="02000000000000000000" pitchFamily="2" charset="0"/>
                <a:ea typeface="+mn-ea"/>
                <a:cs typeface="Arial" panose="020B0604020202020204" pitchFamily="34" charset="0"/>
              </a:rPr>
              <a:t>Tính</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suất</a:t>
            </a:r>
            <a:r>
              <a:rPr lang="en-US" sz="3200" b="1" dirty="0"/>
              <a:t> </a:t>
            </a:r>
            <a:r>
              <a:rPr lang="en-US" sz="3200" b="1" dirty="0" err="1"/>
              <a:t>của</a:t>
            </a:r>
            <a:r>
              <a:rPr lang="en-US" sz="3200" b="1" dirty="0"/>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mỗi</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công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nhân</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trong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bảng</a:t>
            </a:r>
            <a:r>
              <a:rPr kumimoji="0" lang="en-US" sz="3200" b="1" i="0" u="none" strike="noStrike" kern="1200" cap="none" spc="0" normalizeH="0" noProof="0" dirty="0">
                <a:ln>
                  <a:noFill/>
                </a:ln>
                <a:solidFill>
                  <a:srgbClr val="003C47"/>
                </a:solidFill>
                <a:effectLst/>
                <a:uLnTx/>
                <a:uFillTx/>
                <a:latin typeface="Roboto" panose="02000000000000000000" pitchFamily="2" charset="0"/>
                <a:ea typeface="+mn-ea"/>
                <a:cs typeface="Arial" panose="020B0604020202020204" pitchFamily="34" charset="0"/>
              </a:rPr>
              <a:t> </a:t>
            </a:r>
            <a:r>
              <a:rPr kumimoji="0" lang="en-US" sz="3200" b="1" i="0" u="none" strike="noStrike" kern="1200" cap="none" spc="0" normalizeH="0" noProof="0" dirty="0" err="1">
                <a:ln>
                  <a:noFill/>
                </a:ln>
                <a:solidFill>
                  <a:srgbClr val="003C47"/>
                </a:solidFill>
                <a:effectLst/>
                <a:uLnTx/>
                <a:uFillTx/>
                <a:latin typeface="Roboto" panose="02000000000000000000" pitchFamily="2" charset="0"/>
                <a:ea typeface="+mn-ea"/>
                <a:cs typeface="Arial" panose="020B0604020202020204" pitchFamily="34" charset="0"/>
              </a:rPr>
              <a:t>sau</a:t>
            </a:r>
            <a:endParaRPr kumimoji="0" lang="en-US" sz="3200" b="1" i="0" u="none" strike="noStrike" kern="1200" cap="none" spc="0" normalizeH="0" baseline="0" noProof="0" dirty="0">
              <a:ln>
                <a:noFill/>
              </a:ln>
              <a:solidFill>
                <a:srgbClr val="003C47"/>
              </a:solidFill>
              <a:effectLst/>
              <a:uLnTx/>
              <a:uFillTx/>
              <a:latin typeface="Roboto" panose="02000000000000000000" pitchFamily="2" charset="0"/>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D10B148C-23F3-287F-90AE-D8B840058FD4}"/>
              </a:ext>
            </a:extLst>
          </p:cNvPr>
          <p:cNvGraphicFramePr>
            <a:graphicFrameLocks noGrp="1"/>
          </p:cNvGraphicFramePr>
          <p:nvPr>
            <p:extLst>
              <p:ext uri="{D42A27DB-BD31-4B8C-83A1-F6EECF244321}">
                <p14:modId xmlns:p14="http://schemas.microsoft.com/office/powerpoint/2010/main" val="815217641"/>
              </p:ext>
            </p:extLst>
          </p:nvPr>
        </p:nvGraphicFramePr>
        <p:xfrm>
          <a:off x="1242874" y="1519662"/>
          <a:ext cx="9272012" cy="2986565"/>
        </p:xfrm>
        <a:graphic>
          <a:graphicData uri="http://schemas.openxmlformats.org/drawingml/2006/table">
            <a:tbl>
              <a:tblPr firstRow="1" bandRow="1">
                <a:tableStyleId>{5C22544A-7EE6-4342-B048-85BDC9FD1C3A}</a:tableStyleId>
              </a:tblPr>
              <a:tblGrid>
                <a:gridCol w="2318003">
                  <a:extLst>
                    <a:ext uri="{9D8B030D-6E8A-4147-A177-3AD203B41FA5}">
                      <a16:colId xmlns:a16="http://schemas.microsoft.com/office/drawing/2014/main" val="2998642286"/>
                    </a:ext>
                  </a:extLst>
                </a:gridCol>
                <a:gridCol w="2318003">
                  <a:extLst>
                    <a:ext uri="{9D8B030D-6E8A-4147-A177-3AD203B41FA5}">
                      <a16:colId xmlns:a16="http://schemas.microsoft.com/office/drawing/2014/main" val="670389684"/>
                    </a:ext>
                  </a:extLst>
                </a:gridCol>
                <a:gridCol w="2318003">
                  <a:extLst>
                    <a:ext uri="{9D8B030D-6E8A-4147-A177-3AD203B41FA5}">
                      <a16:colId xmlns:a16="http://schemas.microsoft.com/office/drawing/2014/main" val="3191877652"/>
                    </a:ext>
                  </a:extLst>
                </a:gridCol>
                <a:gridCol w="2318003">
                  <a:extLst>
                    <a:ext uri="{9D8B030D-6E8A-4147-A177-3AD203B41FA5}">
                      <a16:colId xmlns:a16="http://schemas.microsoft.com/office/drawing/2014/main" val="745032704"/>
                    </a:ext>
                  </a:extLst>
                </a:gridCol>
              </a:tblGrid>
              <a:tr h="843594">
                <a:tc gridSpan="4">
                  <a:txBody>
                    <a:bodyPr/>
                    <a:lstStyle/>
                    <a:p>
                      <a:pPr algn="ctr"/>
                      <a:r>
                        <a:rPr lang="vi-VN" sz="2000" b="1" i="0" u="none" strike="noStrike" cap="none" dirty="0">
                          <a:solidFill>
                            <a:schemeClr val="bg1"/>
                          </a:solidFill>
                          <a:latin typeface="+mn-lt"/>
                          <a:ea typeface="+mn-ea"/>
                          <a:cs typeface="+mn-cs"/>
                          <a:sym typeface="Arial"/>
                        </a:rPr>
                        <a:t>Trọng lượng mỗi kiện hàng: 45 N </a:t>
                      </a:r>
                      <a:endParaRPr lang="en-US" sz="2000" b="1" i="0" u="none" strike="noStrike" cap="none" dirty="0">
                        <a:solidFill>
                          <a:schemeClr val="bg1"/>
                        </a:solidFill>
                        <a:latin typeface="+mn-lt"/>
                        <a:ea typeface="+mn-ea"/>
                        <a:cs typeface="+mn-cs"/>
                        <a:sym typeface="Arial"/>
                      </a:endParaRPr>
                    </a:p>
                    <a:p>
                      <a:pPr algn="ctr"/>
                      <a:r>
                        <a:rPr lang="vi-VN" sz="2000" b="1" i="0" u="none" strike="noStrike" cap="none" dirty="0">
                          <a:solidFill>
                            <a:schemeClr val="bg1"/>
                          </a:solidFill>
                          <a:latin typeface="+mn-lt"/>
                          <a:ea typeface="+mn-ea"/>
                          <a:cs typeface="+mn-cs"/>
                          <a:sym typeface="Arial"/>
                        </a:rPr>
                        <a:t>Độ cao kiện hàng được đưa lẻn: 1,2 m</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554336"/>
                  </a:ext>
                </a:extLst>
              </a:tr>
              <a:tr h="843594">
                <a:tc>
                  <a:txBody>
                    <a:bodyPr/>
                    <a:lstStyle/>
                    <a:p>
                      <a:pPr algn="ct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nhân</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Số</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kiện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hàng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được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endParaRPr lang="en-US" sz="2000" b="1" i="0" u="none" strike="noStrike" cap="none" dirty="0">
                        <a:solidFill>
                          <a:schemeClr val="bg1"/>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Công</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thực</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hiện</a:t>
                      </a:r>
                      <a:r>
                        <a:rPr lang="en-US" sz="2000" b="1" i="0" u="none" strike="noStrike" cap="none" dirty="0">
                          <a:solidFill>
                            <a:schemeClr val="bg1"/>
                          </a:solidFill>
                          <a:latin typeface="+mn-lt"/>
                          <a:ea typeface="+mn-ea"/>
                          <a:cs typeface="+mn-cs"/>
                          <a:sym typeface="Arial"/>
                        </a:rPr>
                        <a:t> (J)</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tc>
                  <a:txBody>
                    <a:bodyPr/>
                    <a:lstStyle/>
                    <a:p>
                      <a:pPr marR="0" algn="ctr" rtl="0">
                        <a:lnSpc>
                          <a:spcPct val="100000"/>
                        </a:lnSpc>
                        <a:spcBef>
                          <a:spcPts val="0"/>
                        </a:spcBef>
                        <a:spcAft>
                          <a:spcPts val="0"/>
                        </a:spcAft>
                        <a:buClr>
                          <a:srgbClr val="000000"/>
                        </a:buClr>
                        <a:buFont typeface="Arial"/>
                      </a:pPr>
                      <a:r>
                        <a:rPr lang="en-US" sz="2000" b="1" i="0" u="none" strike="noStrike" cap="none" dirty="0" err="1">
                          <a:solidFill>
                            <a:schemeClr val="bg1"/>
                          </a:solidFill>
                          <a:latin typeface="+mn-lt"/>
                          <a:ea typeface="+mn-ea"/>
                          <a:cs typeface="+mn-cs"/>
                          <a:sym typeface="Arial"/>
                        </a:rPr>
                        <a:t>Thời</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gian</a:t>
                      </a:r>
                      <a:r>
                        <a:rPr lang="en-US" sz="2000" b="1" i="0" u="none" strike="noStrike" cap="none" dirty="0">
                          <a:solidFill>
                            <a:schemeClr val="bg1"/>
                          </a:solidFill>
                          <a:latin typeface="+mn-lt"/>
                          <a:ea typeface="+mn-ea"/>
                          <a:cs typeface="+mn-cs"/>
                          <a:sym typeface="Arial"/>
                        </a:rPr>
                        <a:t> </a:t>
                      </a:r>
                      <a:r>
                        <a:rPr lang="en-US" sz="2000" b="1" i="0" u="none" strike="noStrike" cap="none" dirty="0" err="1">
                          <a:solidFill>
                            <a:schemeClr val="bg1"/>
                          </a:solidFill>
                          <a:latin typeface="+mn-lt"/>
                          <a:ea typeface="+mn-ea"/>
                          <a:cs typeface="+mn-cs"/>
                          <a:sym typeface="Arial"/>
                        </a:rPr>
                        <a:t>nâng</a:t>
                      </a:r>
                      <a:r>
                        <a:rPr lang="en-US" sz="2000" b="1" i="0" u="none" strike="noStrike" cap="none" dirty="0">
                          <a:solidFill>
                            <a:schemeClr val="bg1"/>
                          </a:solidFill>
                          <a:latin typeface="+mn-lt"/>
                          <a:ea typeface="+mn-ea"/>
                          <a:cs typeface="+mn-cs"/>
                          <a:sym typeface="Arial"/>
                        </a:rPr>
                        <a:t> (s)</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rgbClr val="1A5866"/>
                    </a:solidFill>
                  </a:tcPr>
                </a:tc>
                <a:extLst>
                  <a:ext uri="{0D108BD9-81ED-4DB2-BD59-A6C34878D82A}">
                    <a16:rowId xmlns:a16="http://schemas.microsoft.com/office/drawing/2014/main" val="1198940506"/>
                  </a:ext>
                </a:extLst>
              </a:tr>
              <a:tr h="666730">
                <a:tc>
                  <a:txBody>
                    <a:bodyPr/>
                    <a:lstStyle/>
                    <a:p>
                      <a:pPr algn="ctr"/>
                      <a:r>
                        <a:rPr lang="en-US" sz="2400" b="0" i="0" u="none" strike="noStrike" cap="none" dirty="0" err="1">
                          <a:solidFill>
                            <a:srgbClr val="000000"/>
                          </a:solidFill>
                          <a:latin typeface="+mn-lt"/>
                          <a:ea typeface="+mn-ea"/>
                          <a:cs typeface="+mn-cs"/>
                          <a:sym typeface="Arial"/>
                        </a:rPr>
                        <a:t>Công</a:t>
                      </a:r>
                      <a:r>
                        <a:rPr lang="en-US" sz="2400" b="0" i="0" u="none" strike="noStrike" cap="none" dirty="0">
                          <a:solidFill>
                            <a:srgbClr val="000000"/>
                          </a:solidFill>
                          <a:latin typeface="+mn-lt"/>
                          <a:ea typeface="+mn-ea"/>
                          <a:cs typeface="+mn-cs"/>
                          <a:sym typeface="Arial"/>
                        </a:rPr>
                        <a:t> </a:t>
                      </a:r>
                      <a:r>
                        <a:rPr lang="en-US" sz="2400" b="0" i="0" u="none" strike="noStrike" cap="none" dirty="0" err="1">
                          <a:solidFill>
                            <a:srgbClr val="000000"/>
                          </a:solidFill>
                          <a:latin typeface="+mn-lt"/>
                          <a:ea typeface="+mn-ea"/>
                          <a:cs typeface="+mn-cs"/>
                          <a:sym typeface="Arial"/>
                        </a:rPr>
                        <a:t>nhân</a:t>
                      </a:r>
                      <a:r>
                        <a:rPr lang="en-US" sz="2400" b="0" i="0" u="none" strike="noStrike" cap="none" dirty="0">
                          <a:solidFill>
                            <a:srgbClr val="000000"/>
                          </a:solidFill>
                          <a:latin typeface="+mn-lt"/>
                          <a:ea typeface="+mn-ea"/>
                          <a:cs typeface="+mn-cs"/>
                          <a:sym typeface="Arial"/>
                        </a:rPr>
                        <a:t> 1</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7</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400" b="0" i="0" u="none" strike="noStrike" cap="none" dirty="0">
                          <a:solidFill>
                            <a:srgbClr val="000000"/>
                          </a:solidFill>
                          <a:latin typeface="+mn-lt"/>
                          <a:ea typeface="+mn-ea"/>
                          <a:cs typeface="+mn-cs"/>
                          <a:sym typeface="Arial"/>
                        </a:rPr>
                        <a:t>A</a:t>
                      </a:r>
                      <a:r>
                        <a:rPr lang="en-US" altLang="en-US" sz="2400" b="0" i="0" u="none" strike="noStrike" cap="none" baseline="-25000" dirty="0">
                          <a:solidFill>
                            <a:srgbClr val="000000"/>
                          </a:solidFill>
                          <a:latin typeface="+mn-lt"/>
                          <a:ea typeface="+mn-ea"/>
                          <a:cs typeface="+mn-cs"/>
                          <a:sym typeface="Arial"/>
                        </a:rPr>
                        <a:t>1</a:t>
                      </a:r>
                      <a:r>
                        <a:rPr lang="en-US" altLang="en-US" sz="2400" b="0" i="0" u="none" strike="noStrike" cap="none" baseline="0" dirty="0">
                          <a:solidFill>
                            <a:srgbClr val="000000"/>
                          </a:solidFill>
                          <a:latin typeface="+mn-lt"/>
                          <a:ea typeface="+mn-ea"/>
                          <a:cs typeface="+mn-cs"/>
                          <a:sym typeface="Arial"/>
                        </a:rPr>
                        <a:t> = 378</a:t>
                      </a:r>
                      <a:endParaRPr lang="en-US" sz="24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90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64684387"/>
                  </a:ext>
                </a:extLst>
              </a:tr>
              <a:tr h="6326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err="1">
                          <a:solidFill>
                            <a:srgbClr val="000000"/>
                          </a:solidFill>
                          <a:latin typeface="+mn-lt"/>
                          <a:ea typeface="+mn-ea"/>
                          <a:cs typeface="+mn-cs"/>
                          <a:sym typeface="Arial"/>
                        </a:rPr>
                        <a:t>Công</a:t>
                      </a:r>
                      <a:r>
                        <a:rPr lang="en-US" sz="2400" b="0" i="0" u="none" strike="noStrike" cap="none" dirty="0">
                          <a:solidFill>
                            <a:srgbClr val="000000"/>
                          </a:solidFill>
                          <a:latin typeface="+mn-lt"/>
                          <a:ea typeface="+mn-ea"/>
                          <a:cs typeface="+mn-cs"/>
                          <a:sym typeface="Arial"/>
                        </a:rPr>
                        <a:t> </a:t>
                      </a:r>
                      <a:r>
                        <a:rPr lang="en-US" sz="2400" b="0" i="0" u="none" strike="noStrike" cap="none" dirty="0" err="1">
                          <a:solidFill>
                            <a:srgbClr val="000000"/>
                          </a:solidFill>
                          <a:latin typeface="+mn-lt"/>
                          <a:ea typeface="+mn-ea"/>
                          <a:cs typeface="+mn-cs"/>
                          <a:sym typeface="Arial"/>
                        </a:rPr>
                        <a:t>nhân</a:t>
                      </a:r>
                      <a:r>
                        <a:rPr lang="en-US" sz="2400" b="0" i="0" u="none" strike="noStrike" cap="none" dirty="0">
                          <a:solidFill>
                            <a:srgbClr val="000000"/>
                          </a:solidFill>
                          <a:latin typeface="+mn-lt"/>
                          <a:ea typeface="+mn-ea"/>
                          <a:cs typeface="+mn-cs"/>
                          <a:sym typeface="Arial"/>
                        </a:rPr>
                        <a:t> 2</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10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marR="0" algn="ctr" rtl="0">
                        <a:lnSpc>
                          <a:spcPct val="100000"/>
                        </a:lnSpc>
                        <a:spcBef>
                          <a:spcPts val="0"/>
                        </a:spcBef>
                        <a:spcAft>
                          <a:spcPts val="0"/>
                        </a:spcAft>
                        <a:buClr>
                          <a:srgbClr val="000000"/>
                        </a:buClr>
                        <a:buFont typeface="Arial"/>
                      </a:pPr>
                      <a:r>
                        <a:rPr lang="en-US" altLang="en-US" sz="2400" b="0" i="0" u="none" strike="noStrike" cap="none" dirty="0">
                          <a:solidFill>
                            <a:srgbClr val="000000"/>
                          </a:solidFill>
                          <a:latin typeface="+mn-lt"/>
                          <a:ea typeface="+mn-ea"/>
                          <a:cs typeface="+mn-cs"/>
                          <a:sym typeface="Arial"/>
                        </a:rPr>
                        <a:t>A</a:t>
                      </a:r>
                      <a:r>
                        <a:rPr lang="en-US" altLang="en-US" sz="2400" b="0" i="0" u="none" strike="noStrike" cap="none" baseline="-25000" dirty="0">
                          <a:solidFill>
                            <a:srgbClr val="000000"/>
                          </a:solidFill>
                          <a:latin typeface="+mn-lt"/>
                          <a:ea typeface="+mn-ea"/>
                          <a:cs typeface="+mn-cs"/>
                          <a:sym typeface="Arial"/>
                        </a:rPr>
                        <a:t>2</a:t>
                      </a:r>
                      <a:r>
                        <a:rPr lang="en-US" altLang="en-US" sz="2400" b="0" i="0" u="none" strike="noStrike" cap="none" baseline="0" dirty="0">
                          <a:solidFill>
                            <a:srgbClr val="000000"/>
                          </a:solidFill>
                          <a:latin typeface="+mn-lt"/>
                          <a:ea typeface="+mn-ea"/>
                          <a:cs typeface="+mn-cs"/>
                          <a:sym typeface="Arial"/>
                        </a:rPr>
                        <a:t> = 540</a:t>
                      </a:r>
                      <a:endParaRPr lang="en-US" sz="2400" b="0" i="0" u="none" strike="noStrike" cap="none" baseline="-25000" dirty="0">
                        <a:solidFill>
                          <a:srgbClr val="000000"/>
                        </a:solidFill>
                        <a:latin typeface="+mn-lt"/>
                        <a:ea typeface="+mn-ea"/>
                        <a:cs typeface="+mn-cs"/>
                        <a:sym typeface="Arial"/>
                      </a:endParaRP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tc>
                  <a:txBody>
                    <a:bodyPr/>
                    <a:lstStyle/>
                    <a:p>
                      <a:pPr algn="ctr"/>
                      <a:r>
                        <a:rPr lang="en-US" sz="2400" b="0" i="0" u="none" strike="noStrike" cap="none" dirty="0">
                          <a:solidFill>
                            <a:srgbClr val="000000"/>
                          </a:solidFill>
                          <a:latin typeface="+mn-lt"/>
                          <a:ea typeface="+mn-ea"/>
                          <a:cs typeface="+mn-cs"/>
                          <a:sym typeface="Arial"/>
                        </a:rPr>
                        <a:t>120</a:t>
                      </a:r>
                    </a:p>
                  </a:txBody>
                  <a:tcPr anchor="ctr">
                    <a:lnL w="12700" cap="flat" cmpd="sng" algn="ctr">
                      <a:solidFill>
                        <a:srgbClr val="7CC5CB"/>
                      </a:solidFill>
                      <a:prstDash val="solid"/>
                      <a:round/>
                      <a:headEnd type="none" w="med" len="med"/>
                      <a:tailEnd type="none" w="med" len="med"/>
                    </a:lnL>
                    <a:lnR w="12700" cap="flat" cmpd="sng" algn="ctr">
                      <a:solidFill>
                        <a:srgbClr val="7CC5CB"/>
                      </a:solidFill>
                      <a:prstDash val="solid"/>
                      <a:round/>
                      <a:headEnd type="none" w="med" len="med"/>
                      <a:tailEnd type="none" w="med" len="med"/>
                    </a:lnR>
                    <a:lnT w="12700" cap="flat" cmpd="sng" algn="ctr">
                      <a:solidFill>
                        <a:srgbClr val="7CC5CB"/>
                      </a:solidFill>
                      <a:prstDash val="solid"/>
                      <a:round/>
                      <a:headEnd type="none" w="med" len="med"/>
                      <a:tailEnd type="none" w="med" len="med"/>
                    </a:lnT>
                    <a:lnB w="12700" cap="flat" cmpd="sng" algn="ctr">
                      <a:solidFill>
                        <a:srgbClr val="7CC5CB"/>
                      </a:solidFill>
                      <a:prstDash val="solid"/>
                      <a:round/>
                      <a:headEnd type="none" w="med" len="med"/>
                      <a:tailEnd type="none" w="med" len="med"/>
                    </a:lnB>
                    <a:solidFill>
                      <a:schemeClr val="bg1"/>
                    </a:solidFill>
                  </a:tcPr>
                </a:tc>
                <a:extLst>
                  <a:ext uri="{0D108BD9-81ED-4DB2-BD59-A6C34878D82A}">
                    <a16:rowId xmlns:a16="http://schemas.microsoft.com/office/drawing/2014/main" val="1576054759"/>
                  </a:ext>
                </a:extLst>
              </a:tr>
            </a:tbl>
          </a:graphicData>
        </a:graphic>
      </p:graphicFrame>
      <p:pic>
        <p:nvPicPr>
          <p:cNvPr id="8" name="Picture 7">
            <a:extLst>
              <a:ext uri="{FF2B5EF4-FFF2-40B4-BE49-F238E27FC236}">
                <a16:creationId xmlns:a16="http://schemas.microsoft.com/office/drawing/2014/main" id="{E5A55785-C69D-53AC-C006-F9B955D4B153}"/>
              </a:ext>
            </a:extLst>
          </p:cNvPr>
          <p:cNvPicPr>
            <a:picLocks noChangeAspect="1"/>
          </p:cNvPicPr>
          <p:nvPr/>
        </p:nvPicPr>
        <p:blipFill>
          <a:blip r:embed="rId2"/>
          <a:stretch>
            <a:fillRect/>
          </a:stretch>
        </p:blipFill>
        <p:spPr>
          <a:xfrm>
            <a:off x="200792" y="4526596"/>
            <a:ext cx="1042082" cy="1042082"/>
          </a:xfrm>
          <a:prstGeom prst="rect">
            <a:avLst/>
          </a:prstGeom>
        </p:spPr>
      </p:pic>
      <p:sp>
        <p:nvSpPr>
          <p:cNvPr id="9" name="Text Box 8">
            <a:extLst>
              <a:ext uri="{FF2B5EF4-FFF2-40B4-BE49-F238E27FC236}">
                <a16:creationId xmlns:a16="http://schemas.microsoft.com/office/drawing/2014/main" id="{83DAD09E-57A0-93BE-4983-56B321F0C456}"/>
              </a:ext>
            </a:extLst>
          </p:cNvPr>
          <p:cNvSpPr txBox="1">
            <a:spLocks noChangeArrowheads="1"/>
          </p:cNvSpPr>
          <p:nvPr/>
        </p:nvSpPr>
        <p:spPr bwMode="auto">
          <a:xfrm>
            <a:off x="1242874" y="470078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1: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6826F7-FA03-541D-3195-A1CD12764509}"/>
                  </a:ext>
                </a:extLst>
              </p:cNvPr>
              <p:cNvSpPr txBox="1"/>
              <p:nvPr/>
            </p:nvSpPr>
            <p:spPr>
              <a:xfrm>
                <a:off x="6540333" y="4535705"/>
                <a:ext cx="5450876" cy="1015663"/>
              </a:xfrm>
              <a:prstGeom prst="rect">
                <a:avLst/>
              </a:prstGeom>
              <a:noFill/>
            </p:spPr>
            <p:txBody>
              <a:bodyPr wrap="square">
                <a:spAutoFit/>
              </a:bodyPr>
              <a:lstStyle/>
              <a:p>
                <a:pPr defTabSz="1219170">
                  <a:buClr>
                    <a:srgbClr val="000000"/>
                  </a:buClr>
                </a:pPr>
                <a:r>
                  <a:rPr lang="en-US" sz="6000" kern="0" dirty="0">
                    <a:solidFill>
                      <a:srgbClr val="003C47"/>
                    </a:solidFill>
                    <a:latin typeface="VNI-Kun" pitchFamily="2" charset="0"/>
                    <a:cs typeface="Arial"/>
                    <a:sym typeface="Arial"/>
                  </a:rPr>
                  <a:t>P</a:t>
                </a:r>
                <a14:m>
                  <m:oMath xmlns:m="http://schemas.openxmlformats.org/officeDocument/2006/math">
                    <m:r>
                      <a:rPr lang="en-US" sz="3600" kern="0">
                        <a:solidFill>
                          <a:srgbClr val="003C47"/>
                        </a:solidFill>
                        <a:latin typeface="Cambria Math" panose="02040503050406030204" pitchFamily="18" charset="0"/>
                        <a:sym typeface="Arial"/>
                      </a:rPr>
                      <m:t> = </m:t>
                    </m:r>
                    <m:f>
                      <m:fPr>
                        <m:ctrlPr>
                          <a:rPr lang="en-US" sz="3600" i="1" kern="0">
                            <a:solidFill>
                              <a:srgbClr val="003C47"/>
                            </a:solidFill>
                            <a:latin typeface="Cambria Math" panose="02040503050406030204" pitchFamily="18" charset="0"/>
                            <a:sym typeface="Arial"/>
                          </a:rPr>
                        </m:ctrlPr>
                      </m:fPr>
                      <m:num>
                        <m:r>
                          <m:rPr>
                            <m:nor/>
                          </m:rPr>
                          <a:rPr lang="en-US" sz="3600" kern="0">
                            <a:solidFill>
                              <a:srgbClr val="003C47"/>
                            </a:solidFill>
                            <a:latin typeface="Roboto" panose="02000000000000000000" pitchFamily="2" charset="0"/>
                            <a:cs typeface="Arial"/>
                            <a:sym typeface="Arial"/>
                          </a:rPr>
                          <m:t>A</m:t>
                        </m:r>
                      </m:num>
                      <m:den>
                        <m:r>
                          <m:rPr>
                            <m:nor/>
                          </m:rPr>
                          <a:rPr lang="en-US" sz="3600" kern="0">
                            <a:solidFill>
                              <a:srgbClr val="003C47"/>
                            </a:solidFill>
                            <a:latin typeface="Roboto" panose="02000000000000000000" pitchFamily="2" charset="0"/>
                            <a:cs typeface="Arial"/>
                            <a:sym typeface="Arial"/>
                          </a:rPr>
                          <m:t>t</m:t>
                        </m:r>
                      </m:den>
                    </m:f>
                    <m:r>
                      <a:rPr lang="en-US" sz="3600" i="1" kern="0" baseline="-25000">
                        <a:solidFill>
                          <a:srgbClr val="003C47"/>
                        </a:solidFill>
                        <a:latin typeface="Cambria Math" panose="02040503050406030204" pitchFamily="18" charset="0"/>
                        <a:sym typeface="Arial"/>
                      </a:rPr>
                      <m:t> </m:t>
                    </m:r>
                    <m:r>
                      <a:rPr lang="en-US" sz="3600" kern="0">
                        <a:solidFill>
                          <a:srgbClr val="003C47"/>
                        </a:solidFill>
                        <a:latin typeface="Cambria Math" panose="02040503050406030204" pitchFamily="18" charset="0"/>
                        <a:sym typeface="Arial"/>
                      </a:rPr>
                      <m:t>= </m:t>
                    </m:r>
                    <m:f>
                      <m:fPr>
                        <m:ctrlPr>
                          <a:rPr lang="en-US" sz="3600" i="1" kern="0">
                            <a:solidFill>
                              <a:srgbClr val="003C47"/>
                            </a:solidFill>
                            <a:latin typeface="Cambria Math" panose="02040503050406030204" pitchFamily="18" charset="0"/>
                            <a:sym typeface="Arial"/>
                          </a:rPr>
                        </m:ctrlPr>
                      </m:fPr>
                      <m:num>
                        <m:r>
                          <m:rPr>
                            <m:nor/>
                          </m:rPr>
                          <a:rPr lang="en-US" sz="3600" b="0" i="0" kern="0" smtClean="0">
                            <a:solidFill>
                              <a:srgbClr val="003C47"/>
                            </a:solidFill>
                            <a:latin typeface="Roboto" panose="02000000000000000000" pitchFamily="2" charset="0"/>
                            <a:cs typeface="Arial"/>
                            <a:sym typeface="Arial"/>
                          </a:rPr>
                          <m:t>378</m:t>
                        </m:r>
                        <m:r>
                          <a:rPr lang="en-US" sz="3600" b="0" i="1" kern="0" smtClean="0">
                            <a:solidFill>
                              <a:srgbClr val="003C47"/>
                            </a:solidFill>
                            <a:latin typeface="Cambria Math" panose="02040503050406030204" pitchFamily="18" charset="0"/>
                            <a:cs typeface="Arial"/>
                            <a:sym typeface="Arial"/>
                          </a:rPr>
                          <m:t> </m:t>
                        </m:r>
                      </m:num>
                      <m:den>
                        <m:r>
                          <m:rPr>
                            <m:nor/>
                          </m:rPr>
                          <a:rPr lang="en-US" sz="3600" kern="0">
                            <a:solidFill>
                              <a:srgbClr val="003C47"/>
                            </a:solidFill>
                            <a:latin typeface="Roboto" panose="02000000000000000000" pitchFamily="2" charset="0"/>
                            <a:cs typeface="Arial"/>
                            <a:sym typeface="Arial"/>
                          </a:rPr>
                          <m:t>90</m:t>
                        </m:r>
                      </m:den>
                    </m:f>
                  </m:oMath>
                </a14:m>
                <a:r>
                  <a:rPr lang="en-US" sz="3600" kern="0" dirty="0">
                    <a:solidFill>
                      <a:srgbClr val="003C47"/>
                    </a:solidFill>
                    <a:latin typeface="Roboto" panose="02000000000000000000" pitchFamily="2" charset="0"/>
                    <a:cs typeface="Arial"/>
                    <a:sym typeface="Arial"/>
                  </a:rPr>
                  <a:t> = 4,2 W</a:t>
                </a:r>
              </a:p>
            </p:txBody>
          </p:sp>
        </mc:Choice>
        <mc:Fallback xmlns="">
          <p:sp>
            <p:nvSpPr>
              <p:cNvPr id="10" name="TextBox 9">
                <a:extLst>
                  <a:ext uri="{FF2B5EF4-FFF2-40B4-BE49-F238E27FC236}">
                    <a16:creationId xmlns:a16="http://schemas.microsoft.com/office/drawing/2014/main" id="{C76826F7-FA03-541D-3195-A1CD12764509}"/>
                  </a:ext>
                </a:extLst>
              </p:cNvPr>
              <p:cNvSpPr txBox="1">
                <a:spLocks noRot="1" noChangeAspect="1" noMove="1" noResize="1" noEditPoints="1" noAdjustHandles="1" noChangeArrowheads="1" noChangeShapeType="1" noTextEdit="1"/>
              </p:cNvSpPr>
              <p:nvPr/>
            </p:nvSpPr>
            <p:spPr>
              <a:xfrm>
                <a:off x="6540333" y="4535705"/>
                <a:ext cx="5450876" cy="1015663"/>
              </a:xfrm>
              <a:prstGeom prst="rect">
                <a:avLst/>
              </a:prstGeom>
              <a:blipFill>
                <a:blip r:embed="rId3"/>
                <a:stretch>
                  <a:fillRect l="-6823" t="-21557" b="-35928"/>
                </a:stretch>
              </a:blipFill>
            </p:spPr>
            <p:txBody>
              <a:bodyPr/>
              <a:lstStyle/>
              <a:p>
                <a:r>
                  <a:rPr lang="en-US">
                    <a:noFill/>
                  </a:rPr>
                  <a:t> </a:t>
                </a:r>
              </a:p>
            </p:txBody>
          </p:sp>
        </mc:Fallback>
      </mc:AlternateContent>
      <p:sp>
        <p:nvSpPr>
          <p:cNvPr id="11" name="Text Box 8">
            <a:extLst>
              <a:ext uri="{FF2B5EF4-FFF2-40B4-BE49-F238E27FC236}">
                <a16:creationId xmlns:a16="http://schemas.microsoft.com/office/drawing/2014/main" id="{4A53D634-909D-913E-4DA1-F5D5F571A990}"/>
              </a:ext>
            </a:extLst>
          </p:cNvPr>
          <p:cNvSpPr txBox="1">
            <a:spLocks noChangeArrowheads="1"/>
          </p:cNvSpPr>
          <p:nvPr/>
        </p:nvSpPr>
        <p:spPr bwMode="auto">
          <a:xfrm>
            <a:off x="1242874" y="5881522"/>
            <a:ext cx="5297458" cy="66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vi-VN" sz="2800" dirty="0"/>
              <a:t>Công suất của công nhâ</a:t>
            </a:r>
            <a:r>
              <a:rPr lang="en-US" sz="2800" dirty="0"/>
              <a:t>n 2: </a:t>
            </a:r>
            <a:endParaRPr lang="en-US" altLang="en-US" sz="2400" dirty="0">
              <a:solidFill>
                <a:srgbClr val="003C47"/>
              </a:solidFill>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BA381D-8AB6-DBED-78CD-43A43A962CE5}"/>
                  </a:ext>
                </a:extLst>
              </p:cNvPr>
              <p:cNvSpPr txBox="1"/>
              <p:nvPr/>
            </p:nvSpPr>
            <p:spPr>
              <a:xfrm>
                <a:off x="6540333" y="5716445"/>
                <a:ext cx="5450876" cy="1015663"/>
              </a:xfrm>
              <a:prstGeom prst="rect">
                <a:avLst/>
              </a:prstGeom>
              <a:noFill/>
            </p:spPr>
            <p:txBody>
              <a:bodyPr wrap="square">
                <a:spAutoFit/>
              </a:bodyPr>
              <a:lstStyle/>
              <a:p>
                <a:pPr defTabSz="1219170">
                  <a:buClr>
                    <a:srgbClr val="000000"/>
                  </a:buClr>
                </a:pPr>
                <a:r>
                  <a:rPr lang="en-US" sz="6000" kern="0" dirty="0">
                    <a:solidFill>
                      <a:srgbClr val="003C47"/>
                    </a:solidFill>
                    <a:latin typeface="VNI-Kun" pitchFamily="2" charset="0"/>
                    <a:cs typeface="Arial"/>
                    <a:sym typeface="Arial"/>
                  </a:rPr>
                  <a:t>P</a:t>
                </a:r>
                <a14:m>
                  <m:oMath xmlns:m="http://schemas.openxmlformats.org/officeDocument/2006/math">
                    <m:r>
                      <a:rPr lang="en-US" sz="3600" kern="0">
                        <a:solidFill>
                          <a:srgbClr val="003C47"/>
                        </a:solidFill>
                        <a:latin typeface="Cambria Math" panose="02040503050406030204" pitchFamily="18" charset="0"/>
                        <a:sym typeface="Arial"/>
                      </a:rPr>
                      <m:t> = </m:t>
                    </m:r>
                    <m:f>
                      <m:fPr>
                        <m:ctrlPr>
                          <a:rPr lang="en-US" sz="3600" i="1" kern="0">
                            <a:solidFill>
                              <a:srgbClr val="003C47"/>
                            </a:solidFill>
                            <a:latin typeface="Cambria Math" panose="02040503050406030204" pitchFamily="18" charset="0"/>
                            <a:sym typeface="Arial"/>
                          </a:rPr>
                        </m:ctrlPr>
                      </m:fPr>
                      <m:num>
                        <m:r>
                          <m:rPr>
                            <m:nor/>
                          </m:rPr>
                          <a:rPr lang="en-US" sz="3600" kern="0">
                            <a:solidFill>
                              <a:srgbClr val="003C47"/>
                            </a:solidFill>
                            <a:latin typeface="Roboto" panose="02000000000000000000" pitchFamily="2" charset="0"/>
                            <a:cs typeface="Arial"/>
                            <a:sym typeface="Arial"/>
                          </a:rPr>
                          <m:t>A</m:t>
                        </m:r>
                      </m:num>
                      <m:den>
                        <m:r>
                          <m:rPr>
                            <m:nor/>
                          </m:rPr>
                          <a:rPr lang="en-US" sz="3600" kern="0">
                            <a:solidFill>
                              <a:srgbClr val="003C47"/>
                            </a:solidFill>
                            <a:latin typeface="Roboto" panose="02000000000000000000" pitchFamily="2" charset="0"/>
                            <a:cs typeface="Arial"/>
                            <a:sym typeface="Arial"/>
                          </a:rPr>
                          <m:t>t</m:t>
                        </m:r>
                      </m:den>
                    </m:f>
                    <m:r>
                      <a:rPr lang="en-US" sz="3600" i="1" kern="0" baseline="-25000">
                        <a:solidFill>
                          <a:srgbClr val="003C47"/>
                        </a:solidFill>
                        <a:latin typeface="Cambria Math" panose="02040503050406030204" pitchFamily="18" charset="0"/>
                        <a:sym typeface="Arial"/>
                      </a:rPr>
                      <m:t> </m:t>
                    </m:r>
                    <m:r>
                      <a:rPr lang="en-US" sz="3600" kern="0">
                        <a:solidFill>
                          <a:srgbClr val="003C47"/>
                        </a:solidFill>
                        <a:latin typeface="Cambria Math" panose="02040503050406030204" pitchFamily="18" charset="0"/>
                        <a:sym typeface="Arial"/>
                      </a:rPr>
                      <m:t>= </m:t>
                    </m:r>
                    <m:f>
                      <m:fPr>
                        <m:ctrlPr>
                          <a:rPr lang="en-US" sz="3600" i="1" kern="0">
                            <a:solidFill>
                              <a:srgbClr val="003C47"/>
                            </a:solidFill>
                            <a:latin typeface="Cambria Math" panose="02040503050406030204" pitchFamily="18" charset="0"/>
                            <a:sym typeface="Arial"/>
                          </a:rPr>
                        </m:ctrlPr>
                      </m:fPr>
                      <m:num>
                        <m:r>
                          <m:rPr>
                            <m:nor/>
                          </m:rPr>
                          <a:rPr lang="en-US" sz="3600" b="0" i="0" kern="0" smtClean="0">
                            <a:solidFill>
                              <a:srgbClr val="003C47"/>
                            </a:solidFill>
                            <a:latin typeface="Roboto" panose="02000000000000000000" pitchFamily="2" charset="0"/>
                            <a:cs typeface="Arial"/>
                            <a:sym typeface="Arial"/>
                          </a:rPr>
                          <m:t>540</m:t>
                        </m:r>
                        <m:r>
                          <a:rPr lang="en-US" sz="3600" b="0" i="1" kern="0" smtClean="0">
                            <a:solidFill>
                              <a:srgbClr val="003C47"/>
                            </a:solidFill>
                            <a:latin typeface="Cambria Math" panose="02040503050406030204" pitchFamily="18" charset="0"/>
                            <a:cs typeface="Arial"/>
                            <a:sym typeface="Arial"/>
                          </a:rPr>
                          <m:t> </m:t>
                        </m:r>
                      </m:num>
                      <m:den>
                        <m:r>
                          <m:rPr>
                            <m:nor/>
                          </m:rPr>
                          <a:rPr lang="en-US" sz="3600" b="0" i="0" kern="0" smtClean="0">
                            <a:solidFill>
                              <a:srgbClr val="003C47"/>
                            </a:solidFill>
                            <a:latin typeface="Roboto" panose="02000000000000000000" pitchFamily="2" charset="0"/>
                            <a:cs typeface="Arial"/>
                            <a:sym typeface="Arial"/>
                          </a:rPr>
                          <m:t>12</m:t>
                        </m:r>
                        <m:r>
                          <m:rPr>
                            <m:nor/>
                          </m:rPr>
                          <a:rPr lang="en-US" sz="3600" kern="0">
                            <a:solidFill>
                              <a:srgbClr val="003C47"/>
                            </a:solidFill>
                            <a:latin typeface="Roboto" panose="02000000000000000000" pitchFamily="2" charset="0"/>
                            <a:cs typeface="Arial"/>
                            <a:sym typeface="Arial"/>
                          </a:rPr>
                          <m:t>0</m:t>
                        </m:r>
                      </m:den>
                    </m:f>
                  </m:oMath>
                </a14:m>
                <a:r>
                  <a:rPr lang="en-US" sz="3600" kern="0" dirty="0">
                    <a:solidFill>
                      <a:srgbClr val="003C47"/>
                    </a:solidFill>
                    <a:latin typeface="Roboto" panose="02000000000000000000" pitchFamily="2" charset="0"/>
                    <a:cs typeface="Arial"/>
                    <a:sym typeface="Arial"/>
                  </a:rPr>
                  <a:t> = 4,5 W</a:t>
                </a:r>
              </a:p>
            </p:txBody>
          </p:sp>
        </mc:Choice>
        <mc:Fallback xmlns="">
          <p:sp>
            <p:nvSpPr>
              <p:cNvPr id="12" name="TextBox 11">
                <a:extLst>
                  <a:ext uri="{FF2B5EF4-FFF2-40B4-BE49-F238E27FC236}">
                    <a16:creationId xmlns:a16="http://schemas.microsoft.com/office/drawing/2014/main" id="{FDBA381D-8AB6-DBED-78CD-43A43A962CE5}"/>
                  </a:ext>
                </a:extLst>
              </p:cNvPr>
              <p:cNvSpPr txBox="1">
                <a:spLocks noRot="1" noChangeAspect="1" noMove="1" noResize="1" noEditPoints="1" noAdjustHandles="1" noChangeArrowheads="1" noChangeShapeType="1" noTextEdit="1"/>
              </p:cNvSpPr>
              <p:nvPr/>
            </p:nvSpPr>
            <p:spPr>
              <a:xfrm>
                <a:off x="6540333" y="5716445"/>
                <a:ext cx="5450876" cy="1015663"/>
              </a:xfrm>
              <a:prstGeom prst="rect">
                <a:avLst/>
              </a:prstGeom>
              <a:blipFill>
                <a:blip r:embed="rId4"/>
                <a:stretch>
                  <a:fillRect l="-6823" t="-22289" b="-36747"/>
                </a:stretch>
              </a:blipFill>
            </p:spPr>
            <p:txBody>
              <a:bodyPr/>
              <a:lstStyle/>
              <a:p>
                <a:r>
                  <a:rPr lang="en-US">
                    <a:noFill/>
                  </a:rPr>
                  <a:t> </a:t>
                </a:r>
              </a:p>
            </p:txBody>
          </p:sp>
        </mc:Fallback>
      </mc:AlternateContent>
      <p:pic>
        <p:nvPicPr>
          <p:cNvPr id="13" name="Picture 2" descr="Homework ">
            <a:extLst>
              <a:ext uri="{FF2B5EF4-FFF2-40B4-BE49-F238E27FC236}">
                <a16:creationId xmlns:a16="http://schemas.microsoft.com/office/drawing/2014/main" id="{C7DE4689-E8DC-1742-B4A8-B8B7560F9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509A740-49BC-107C-AD7B-87495F72B1B9}"/>
              </a:ext>
            </a:extLst>
          </p:cNvPr>
          <p:cNvSpPr txBox="1"/>
          <p:nvPr/>
        </p:nvSpPr>
        <p:spPr>
          <a:xfrm>
            <a:off x="1242874" y="162579"/>
            <a:ext cx="1688889" cy="545790"/>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Bài</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tập</a:t>
            </a:r>
            <a:r>
              <a:rPr kumimoji="0" lang="en-US" sz="3200" b="1"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 2</a:t>
            </a:r>
          </a:p>
        </p:txBody>
      </p:sp>
    </p:spTree>
    <p:extLst>
      <p:ext uri="{BB962C8B-B14F-4D97-AF65-F5344CB8AC3E}">
        <p14:creationId xmlns:p14="http://schemas.microsoft.com/office/powerpoint/2010/main" val="41547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3000"/>
                                  </p:iterate>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161847" y="1493672"/>
            <a:ext cx="5934153" cy="2028761"/>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en-US" dirty="0" err="1"/>
              <a:t>Cần</a:t>
            </a:r>
            <a:r>
              <a:rPr lang="en-US" dirty="0"/>
              <a:t> </a:t>
            </a:r>
            <a:r>
              <a:rPr lang="en-US" dirty="0" err="1"/>
              <a:t>cẩu</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kéo</a:t>
            </a:r>
            <a:r>
              <a:rPr lang="en-US" dirty="0"/>
              <a:t> 25 000 N </a:t>
            </a:r>
            <a:r>
              <a:rPr lang="en-US" dirty="0" err="1"/>
              <a:t>để</a:t>
            </a:r>
            <a:r>
              <a:rPr lang="en-US" dirty="0"/>
              <a:t> </a:t>
            </a:r>
            <a:r>
              <a:rPr lang="en-US" dirty="0" err="1"/>
              <a:t>kéo</a:t>
            </a:r>
            <a:r>
              <a:rPr lang="en-US" dirty="0"/>
              <a:t> </a:t>
            </a:r>
            <a:r>
              <a:rPr lang="en-US" dirty="0" err="1"/>
              <a:t>thùng</a:t>
            </a:r>
            <a:r>
              <a:rPr lang="en-US" dirty="0"/>
              <a:t> </a:t>
            </a:r>
            <a:r>
              <a:rPr lang="en-US" dirty="0" err="1"/>
              <a:t>hàng</a:t>
            </a:r>
            <a:r>
              <a:rPr lang="en-US" dirty="0"/>
              <a:t> </a:t>
            </a:r>
            <a:r>
              <a:rPr lang="en-US" dirty="0" err="1"/>
              <a:t>lên</a:t>
            </a:r>
            <a:r>
              <a:rPr lang="en-US" dirty="0"/>
              <a:t> </a:t>
            </a:r>
            <a:r>
              <a:rPr lang="en-US" dirty="0" err="1"/>
              <a:t>cao</a:t>
            </a:r>
            <a:r>
              <a:rPr lang="en-US" dirty="0"/>
              <a:t> 12 m </a:t>
            </a:r>
            <a:r>
              <a:rPr lang="en-US" dirty="0" err="1"/>
              <a:t>trong</a:t>
            </a:r>
            <a:r>
              <a:rPr lang="en-US" dirty="0"/>
              <a:t> 1 </a:t>
            </a:r>
            <a:r>
              <a:rPr lang="en-US" dirty="0" err="1"/>
              <a:t>phút</a:t>
            </a:r>
            <a:r>
              <a:rPr lang="en-US" dirty="0"/>
              <a:t>. </a:t>
            </a:r>
            <a:r>
              <a:rPr lang="en-US" dirty="0" err="1"/>
              <a:t>Tính</a:t>
            </a:r>
            <a:r>
              <a:rPr lang="en-US" dirty="0"/>
              <a:t> </a:t>
            </a:r>
            <a:r>
              <a:rPr lang="en-US" dirty="0" err="1"/>
              <a:t>công</a:t>
            </a:r>
            <a:r>
              <a:rPr lang="en-US" dirty="0"/>
              <a:t> </a:t>
            </a:r>
            <a:r>
              <a:rPr lang="en-US" dirty="0" err="1"/>
              <a:t>và</a:t>
            </a:r>
            <a:r>
              <a:rPr lang="en-US" dirty="0"/>
              <a:t> </a:t>
            </a:r>
            <a:r>
              <a:rPr lang="en-US" dirty="0" err="1"/>
              <a:t>công</a:t>
            </a:r>
            <a:r>
              <a:rPr lang="en-US" dirty="0"/>
              <a:t> </a:t>
            </a:r>
            <a:r>
              <a:rPr lang="en-US" dirty="0" err="1"/>
              <a:t>suất</a:t>
            </a:r>
            <a:r>
              <a:rPr lang="en-US" dirty="0"/>
              <a:t> </a:t>
            </a:r>
            <a:r>
              <a:rPr lang="en-US" dirty="0" err="1"/>
              <a:t>của</a:t>
            </a:r>
            <a:r>
              <a:rPr lang="en-US" dirty="0"/>
              <a:t> </a:t>
            </a:r>
            <a:r>
              <a:rPr lang="en-US" dirty="0" err="1"/>
              <a:t>lực</a:t>
            </a:r>
            <a:r>
              <a:rPr lang="en-US" dirty="0"/>
              <a:t> </a:t>
            </a:r>
            <a:r>
              <a:rPr lang="en-US" dirty="0" err="1"/>
              <a:t>kéo</a:t>
            </a:r>
            <a:r>
              <a:rPr lang="en-US" dirty="0"/>
              <a:t> </a:t>
            </a:r>
            <a:r>
              <a:rPr lang="en-US" dirty="0" err="1"/>
              <a:t>đó</a:t>
            </a:r>
            <a:r>
              <a:rPr lang="en-US" dirty="0"/>
              <a:t>.</a:t>
            </a:r>
            <a:endParaRPr lang="en-US" altLang="en-US" dirty="0"/>
          </a:p>
        </p:txBody>
      </p:sp>
      <p:sp>
        <p:nvSpPr>
          <p:cNvPr id="63" name="Text Box 18"/>
          <p:cNvSpPr txBox="1">
            <a:spLocks noChangeArrowheads="1"/>
          </p:cNvSpPr>
          <p:nvPr/>
        </p:nvSpPr>
        <p:spPr bwMode="auto">
          <a:xfrm>
            <a:off x="6652161" y="270334"/>
            <a:ext cx="287380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spcBef>
                <a:spcPct val="50000"/>
              </a:spcBef>
              <a:spcAft>
                <a:spcPts val="0"/>
              </a:spcAft>
              <a:buClrTx/>
              <a:buSzTx/>
              <a:buFontTx/>
              <a:buNone/>
              <a:tabLst/>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F = 25</a:t>
            </a:r>
            <a:r>
              <a:rPr kumimoji="0" lang="en-US" altLang="en-US" sz="24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0</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00 N </a:t>
            </a: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h = s = 12 m</a:t>
            </a:r>
          </a:p>
          <a:p>
            <a:pPr marL="0" marR="0" lvl="0" indent="0" algn="l" defTabSz="914400" rtl="0" eaLnBrk="1" fontAlgn="auto" latinLnBrk="0" hangingPunct="1">
              <a:spcBef>
                <a:spcPct val="50000"/>
              </a:spcBef>
              <a:spcAft>
                <a:spcPts val="0"/>
              </a:spcAft>
              <a:buClrTx/>
              <a:buSzTx/>
              <a:buFontTx/>
              <a:buNone/>
              <a:tabLst/>
              <a:defRPr/>
            </a:pP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t = 1 </a:t>
            </a:r>
            <a:r>
              <a:rPr lang="en-US" altLang="en-US" sz="2400" b="1" dirty="0" err="1">
                <a:solidFill>
                  <a:srgbClr val="003C47"/>
                </a:solidFill>
                <a:latin typeface="Roboto" panose="02000000000000000000" pitchFamily="2" charset="0"/>
                <a:ea typeface="Arimo" panose="020B0604020202020204" charset="0"/>
                <a:cs typeface="Arial" panose="020B0604020202020204" pitchFamily="34" charset="0"/>
              </a:rPr>
              <a:t>phút</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 60 s</a:t>
            </a:r>
            <a:endPar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marL="0" marR="0" lvl="0" indent="0" algn="l" defTabSz="914400" rtl="0" eaLnBrk="1" fontAlgn="auto" latinLnBrk="0" hangingPunct="1">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636112"/>
            <a:ext cx="3200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6616081" y="4276415"/>
            <a:ext cx="55398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F.s = 25 000.12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300 000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083245" cy="1083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245092" y="74788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Bài</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tập</a:t>
            </a:r>
            <a:r>
              <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3</a:t>
            </a:r>
          </a:p>
        </p:txBody>
      </p:sp>
      <p:pic>
        <p:nvPicPr>
          <p:cNvPr id="3" name="Picture 2">
            <a:extLst>
              <a:ext uri="{FF2B5EF4-FFF2-40B4-BE49-F238E27FC236}">
                <a16:creationId xmlns:a16="http://schemas.microsoft.com/office/drawing/2014/main" id="{384F3622-6A06-A7DB-00E9-7299812846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7" r="22538"/>
          <a:stretch/>
        </p:blipFill>
        <p:spPr bwMode="auto">
          <a:xfrm flipH="1">
            <a:off x="577262" y="3227520"/>
            <a:ext cx="5103322" cy="3614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id="{4FF1107E-E2A1-3C55-F2E1-E6677A275B45}"/>
              </a:ext>
            </a:extLst>
          </p:cNvPr>
          <p:cNvSpPr txBox="1">
            <a:spLocks noChangeArrowheads="1"/>
          </p:cNvSpPr>
          <p:nvPr/>
        </p:nvSpPr>
        <p:spPr bwMode="auto">
          <a:xfrm>
            <a:off x="6447964" y="5048146"/>
            <a:ext cx="42933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suất</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kéo</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 name="Text Box 9">
                <a:extLst>
                  <a:ext uri="{FF2B5EF4-FFF2-40B4-BE49-F238E27FC236}">
                    <a16:creationId xmlns:a16="http://schemas.microsoft.com/office/drawing/2014/main" id="{03D58958-1592-7FB3-2B12-E47A864925F5}"/>
                  </a:ext>
                </a:extLst>
              </p:cNvPr>
              <p:cNvSpPr txBox="1">
                <a:spLocks noChangeArrowheads="1"/>
              </p:cNvSpPr>
              <p:nvPr/>
            </p:nvSpPr>
            <p:spPr bwMode="auto">
              <a:xfrm>
                <a:off x="6616081" y="5688449"/>
                <a:ext cx="5539839" cy="865814"/>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US" altLang="en-US" b="1" dirty="0">
                    <a:solidFill>
                      <a:srgbClr val="003C47"/>
                    </a:solidFill>
                    <a:latin typeface="VNI-Kun" pitchFamily="2" charset="0"/>
                    <a:ea typeface="Arimo" panose="020B0604020202020204" charset="0"/>
                    <a:cs typeface="Arial" panose="020B0604020202020204" pitchFamily="34" charset="0"/>
                  </a:rPr>
                  <a:t>P</a:t>
                </a:r>
                <a:r>
                  <a:rPr lang="en-US" altLang="en-US"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b="1" i="1" smtClean="0">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b="1" i="1">
                            <a:solidFill>
                              <a:srgbClr val="003C47"/>
                            </a:solidFill>
                            <a:latin typeface="Cambria Math" panose="02040503050406030204" pitchFamily="18" charset="0"/>
                            <a:cs typeface="Arial" panose="020B0604020202020204" pitchFamily="34" charset="0"/>
                          </a:rPr>
                        </m:ctrlPr>
                      </m:fPr>
                      <m:num>
                        <m:r>
                          <m:rPr>
                            <m:nor/>
                          </m:rPr>
                          <a:rPr lang="en-US" altLang="en-US" dirty="0">
                            <a:solidFill>
                              <a:srgbClr val="003C47"/>
                            </a:solidFill>
                            <a:latin typeface="Arimo" panose="020B0604020202020204" charset="0"/>
                            <a:ea typeface="Arimo" panose="020B0604020202020204" charset="0"/>
                            <a:cs typeface="Arimo" panose="020B0604020202020204" charset="0"/>
                          </a:rPr>
                          <m:t>300 000</m:t>
                        </m:r>
                      </m:num>
                      <m:den>
                        <m:r>
                          <m:rPr>
                            <m:nor/>
                          </m:rPr>
                          <a:rPr lang="en-US" altLang="en-US" dirty="0">
                            <a:solidFill>
                              <a:srgbClr val="003C47"/>
                            </a:solidFill>
                            <a:latin typeface="Arimo" panose="020B0604020202020204" charset="0"/>
                            <a:ea typeface="Arimo" panose="020B0604020202020204" charset="0"/>
                            <a:cs typeface="Arimo" panose="020B0604020202020204" charset="0"/>
                          </a:rPr>
                          <m:t>60</m:t>
                        </m:r>
                      </m:den>
                    </m:f>
                  </m:oMath>
                </a14:m>
                <a:r>
                  <a:rPr lang="en-US" altLang="en-US" dirty="0">
                    <a:solidFill>
                      <a:srgbClr val="003C47"/>
                    </a:solidFill>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5</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000</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lang="en-US" altLang="en-US" dirty="0">
                    <a:solidFill>
                      <a:srgbClr val="003C47"/>
                    </a:solidFill>
                    <a:latin typeface="Arimo" panose="020B0604020202020204" charset="0"/>
                    <a:ea typeface="Arimo" panose="020B0604020202020204" charset="0"/>
                    <a:cs typeface="Arimo" panose="020B0604020202020204" charset="0"/>
                  </a:rPr>
                  <a:t>W</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p>
            </p:txBody>
          </p:sp>
        </mc:Choice>
        <mc:Fallback xmlns="">
          <p:sp>
            <p:nvSpPr>
              <p:cNvPr id="5" name="Text Box 9">
                <a:extLst>
                  <a:ext uri="{FF2B5EF4-FFF2-40B4-BE49-F238E27FC236}">
                    <a16:creationId xmlns:a16="http://schemas.microsoft.com/office/drawing/2014/main" id="{03D58958-1592-7FB3-2B12-E47A864925F5}"/>
                  </a:ext>
                </a:extLst>
              </p:cNvPr>
              <p:cNvSpPr txBox="1">
                <a:spLocks noRot="1" noChangeAspect="1" noMove="1" noResize="1" noEditPoints="1" noAdjustHandles="1" noChangeArrowheads="1" noChangeShapeType="1" noTextEdit="1"/>
              </p:cNvSpPr>
              <p:nvPr/>
            </p:nvSpPr>
            <p:spPr bwMode="auto">
              <a:xfrm>
                <a:off x="6616081" y="5688449"/>
                <a:ext cx="5539839" cy="865814"/>
              </a:xfrm>
              <a:prstGeom prst="rect">
                <a:avLst/>
              </a:prstGeom>
              <a:blipFill>
                <a:blip r:embed="rId4"/>
                <a:stretch>
                  <a:fillRect l="-2750" b="-11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9004899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90"/>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heckerboard(across)">
                                      <p:cBhvr>
                                        <p:cTn id="40" dur="500"/>
                                        <p:tgtEl>
                                          <p:spTgt spid="4"/>
                                        </p:tgtEl>
                                      </p:cBhvr>
                                    </p:animEffect>
                                  </p:childTnLst>
                                </p:cTn>
                              </p:par>
                            </p:childTnLst>
                          </p:cTn>
                        </p:par>
                        <p:par>
                          <p:cTn id="41" fill="hold">
                            <p:stCondLst>
                              <p:cond delay="2000"/>
                            </p:stCondLst>
                            <p:childTnLst>
                              <p:par>
                                <p:cTn id="42" presetID="5" presetClass="entr" presetSubtype="1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gì?</a:t>
            </a:r>
            <a:endParaRPr kumimoji="0" lang="en-US" sz="5333"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4933387" y="1086675"/>
            <a:ext cx="6147853" cy="1938992"/>
          </a:xfrm>
          <a:prstGeom prst="rect">
            <a:avLst/>
          </a:prstGeom>
          <a:noFill/>
        </p:spPr>
        <p:txBody>
          <a:bodyPr wrap="square">
            <a:spAutoFit/>
          </a:bodyPr>
          <a:lstStyle/>
          <a:p>
            <a:pPr algn="ctr"/>
            <a:r>
              <a:rPr lang="en-US" sz="6000" dirty="0">
                <a:solidFill>
                  <a:srgbClr val="000000"/>
                </a:solidFill>
                <a:latin typeface="Fira Sans Black" panose="020B0A03050000020004" pitchFamily="34" charset="0"/>
                <a:ea typeface="Tahoma" panose="020B0604030504040204" pitchFamily="34" charset="0"/>
                <a:cs typeface="Tahoma" panose="020B0604030504040204" pitchFamily="34" charset="0"/>
              </a:rPr>
              <a:t>NỘI DUNG BÀI HỌC</a:t>
            </a:r>
            <a:endParaRPr lang="en-US" sz="6000" dirty="0">
              <a:solidFill>
                <a:srgbClr val="000000"/>
              </a:solidFill>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1404502"/>
            <a:chOff x="5655075" y="2993994"/>
            <a:chExt cx="3524435" cy="140450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3198560" cy="1323439"/>
            </a:xfrm>
            <a:prstGeom prst="rect">
              <a:avLst/>
            </a:prstGeom>
            <a:noFill/>
          </p:spPr>
          <p:txBody>
            <a:bodyPr wrap="square">
              <a:spAutoFit/>
            </a:bodyPr>
            <a:lstStyle/>
            <a:p>
              <a:r>
                <a:rPr lang="vi-VN"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Công Cơ Học</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cơ</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học</a:t>
              </a:r>
              <a:endParaRPr lang="en-US" sz="4000" dirty="0">
                <a:solidFill>
                  <a:schemeClr val="bg1"/>
                </a:solidFill>
                <a:latin typeface="Fira Sans Condensed Medium" panose="020B0603050000020004" pitchFamily="34"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40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40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40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Roboto" panose="02000000000000000000" pitchFamily="2" charset="0"/>
                <a:cs typeface="Arial"/>
                <a:sym typeface="Arial"/>
              </a:rPr>
              <a:t>Lời</a:t>
            </a:r>
            <a:r>
              <a:rPr lang="en-US" sz="3200" u="sng" kern="0" dirty="0">
                <a:solidFill>
                  <a:srgbClr val="002060"/>
                </a:solidFill>
                <a:latin typeface="Roboto" panose="02000000000000000000" pitchFamily="2" charset="0"/>
                <a:cs typeface="Arial"/>
                <a:sym typeface="Arial"/>
              </a:rPr>
              <a:t> </a:t>
            </a:r>
            <a:r>
              <a:rPr lang="en-US" sz="3200" u="sng" kern="0" dirty="0" err="1">
                <a:solidFill>
                  <a:srgbClr val="002060"/>
                </a:solidFill>
                <a:latin typeface="Roboto" panose="02000000000000000000" pitchFamily="2" charset="0"/>
                <a:cs typeface="Arial"/>
                <a:sym typeface="Arial"/>
              </a:rPr>
              <a:t>giải</a:t>
            </a:r>
            <a:endParaRPr lang="en-US" sz="3200" u="sng" kern="0" dirty="0">
              <a:solidFill>
                <a:srgbClr val="000000"/>
              </a:solidFill>
              <a:latin typeface="Roboto" panose="02000000000000000000" pitchFamily="2" charset="0"/>
              <a:cs typeface="Arial"/>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Roboto" panose="02000000000000000000" pitchFamily="2" charset="0"/>
                <a:cs typeface="Arial"/>
                <a:sym typeface="Arial"/>
              </a:rPr>
              <a:t>b) Ta </a:t>
            </a:r>
            <a:r>
              <a:rPr lang="en-US" sz="3200" kern="0" dirty="0" err="1">
                <a:solidFill>
                  <a:srgbClr val="000000"/>
                </a:solidFill>
                <a:latin typeface="Roboto" panose="02000000000000000000" pitchFamily="2" charset="0"/>
                <a:cs typeface="Arial"/>
                <a:sym typeface="Arial"/>
              </a:rPr>
              <a:t>có</a:t>
            </a:r>
            <a:r>
              <a:rPr lang="en-US" sz="3200" kern="0" dirty="0">
                <a:solidFill>
                  <a:srgbClr val="000000"/>
                </a:solidFill>
                <a:latin typeface="Roboto" panose="02000000000000000000" pitchFamily="2" charset="0"/>
                <a:cs typeface="Arial"/>
                <a:sym typeface="Aria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oMath>
                </a14:m>
                <a:endParaRPr lang="en-US" sz="3733" kern="0" dirty="0">
                  <a:solidFill>
                    <a:srgbClr val="000000"/>
                  </a:solidFill>
                  <a:latin typeface="Roboto" panose="02000000000000000000" pitchFamily="2" charset="0"/>
                  <a:cs typeface="Arial"/>
                  <a:sym typeface="Arial"/>
                </a:endParaRPr>
              </a:p>
            </p:txBody>
          </p:sp>
        </mc:Choice>
        <mc:Fallback xmlns="">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a:blip r:embed="rId2"/>
                <a:stretch>
                  <a:fillRect l="-22680" t="-20904" b="-378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Mà</a:t>
            </a:r>
            <a:r>
              <a:rPr lang="en-US" sz="3200" kern="0" dirty="0">
                <a:solidFill>
                  <a:srgbClr val="000000"/>
                </a:solidFill>
                <a:latin typeface="Roboto" panose="02000000000000000000" pitchFamily="2" charset="0"/>
                <a:cs typeface="Arial"/>
                <a:sym typeface="Arial"/>
              </a:rPr>
              <a:t> A = F.s </a:t>
            </a:r>
            <a:r>
              <a:rPr lang="en-US" sz="3200" kern="0" dirty="0" err="1">
                <a:solidFill>
                  <a:srgbClr val="000000"/>
                </a:solidFill>
                <a:latin typeface="Roboto" panose="02000000000000000000" pitchFamily="2" charset="0"/>
                <a:cs typeface="Arial"/>
                <a:sym typeface="Arial"/>
              </a:rPr>
              <a:t>với</a:t>
            </a:r>
            <a:r>
              <a:rPr lang="en-US" sz="3200" kern="0" dirty="0">
                <a:solidFill>
                  <a:srgbClr val="000000"/>
                </a:solidFill>
                <a:latin typeface="Roboto" panose="02000000000000000000" pitchFamily="2" charset="0"/>
                <a:cs typeface="Arial"/>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s</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 </m:t>
                        </m:r>
                        <m:r>
                          <m:rPr>
                            <m:nor/>
                          </m:rPr>
                          <a:rPr lang="en-US" sz="3733" kern="0">
                            <a:solidFill>
                              <a:srgbClr val="000000"/>
                            </a:solidFill>
                            <a:latin typeface="Roboto" panose="02000000000000000000" pitchFamily="2" charset="0"/>
                            <a:cs typeface="Arial"/>
                            <a:sym typeface="Arial"/>
                          </a:rPr>
                          <m:t>v</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t</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a:t>
                </a:r>
              </a:p>
            </p:txBody>
          </p:sp>
        </mc:Choice>
        <mc:Fallback xmlns="">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a:blip r:embed="rId3"/>
                <a:stretch>
                  <a:fillRect l="-6061" t="-21023" b="-386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Đổi</a:t>
            </a:r>
            <a:r>
              <a:rPr lang="en-US" sz="3200" kern="0" dirty="0">
                <a:solidFill>
                  <a:srgbClr val="000000"/>
                </a:solidFill>
                <a:latin typeface="Roboto" panose="02000000000000000000" pitchFamily="2" charset="0"/>
                <a:cs typeface="Arial"/>
                <a:sym typeface="Arial"/>
              </a:rPr>
              <a:t> v = 9 km/h = 2.5 m/s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VNI-Kun" pitchFamily="2" charset="0"/>
                    <a:cs typeface="Arial"/>
                    <a:sym typeface="Arial"/>
                  </a:rPr>
                  <a:t>P</a:t>
                </a:r>
                <a:r>
                  <a:rPr lang="en-US" sz="3733" kern="0" baseline="-25000" dirty="0" err="1">
                    <a:solidFill>
                      <a:srgbClr val="000000"/>
                    </a:solidFill>
                    <a:latin typeface="Roboto" panose="02000000000000000000" pitchFamily="2" charset="0"/>
                    <a:cs typeface="Arial"/>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Roboto" panose="02000000000000000000" pitchFamily="2" charset="0"/>
                    <a:cs typeface="Arial"/>
                    <a:sym typeface="Arial"/>
                  </a:rPr>
                  <a:t>=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 200. 2.5 = 500 (W) </a:t>
                </a:r>
              </a:p>
            </p:txBody>
          </p:sp>
        </mc:Choice>
        <mc:Fallback xmlns="">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a:blip r:embed="rId4"/>
                <a:stretch>
                  <a:fillRect l="-5140"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2" name="AutoShape 32">
            <a:extLst>
              <a:ext uri="{FF2B5EF4-FFF2-40B4-BE49-F238E27FC236}">
                <a16:creationId xmlns:a16="http://schemas.microsoft.com/office/drawing/2014/main" id="{7B66DC98-CB1A-19D6-1668-CCB0597EF332}"/>
              </a:ext>
            </a:extLst>
          </p:cNvPr>
          <p:cNvSpPr/>
          <p:nvPr/>
        </p:nvSpPr>
        <p:spPr>
          <a:xfrm>
            <a:off x="0" y="0"/>
            <a:ext cx="6219825" cy="6858000"/>
          </a:xfrm>
          <a:prstGeom prst="rect">
            <a:avLst/>
          </a:prstGeom>
          <a:solidFill>
            <a:srgbClr val="1A5866"/>
          </a:solidFill>
        </p:spPr>
      </p:sp>
      <p:sp>
        <p:nvSpPr>
          <p:cNvPr id="3" name="TextBox 34">
            <a:extLst>
              <a:ext uri="{FF2B5EF4-FFF2-40B4-BE49-F238E27FC236}">
                <a16:creationId xmlns:a16="http://schemas.microsoft.com/office/drawing/2014/main" id="{FA6C8CF5-63B5-0711-7CC0-26BEFADE8A12}"/>
              </a:ext>
            </a:extLst>
          </p:cNvPr>
          <p:cNvSpPr txBox="1"/>
          <p:nvPr/>
        </p:nvSpPr>
        <p:spPr>
          <a:xfrm>
            <a:off x="142836" y="915150"/>
            <a:ext cx="5934153" cy="3062890"/>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r>
              <a:rPr lang="vi-VN" dirty="0"/>
              <a:t>Để nâng các kiện hàng trong bảng 1.2, một xe nâng (hình 1.5) gồm động cơ nâng có công suất 2 000 W hoạt động trong 120 s. Xe này đã thực hiện công gấp bao nhiêu lần công của người công nhân 2?</a:t>
            </a:r>
            <a:endParaRPr lang="vi-VN" u="sng" dirty="0">
              <a:hlinkClick r:id="rId2"/>
            </a:endParaRPr>
          </a:p>
        </p:txBody>
      </p:sp>
      <p:sp>
        <p:nvSpPr>
          <p:cNvPr id="4" name="Text Box 18">
            <a:extLst>
              <a:ext uri="{FF2B5EF4-FFF2-40B4-BE49-F238E27FC236}">
                <a16:creationId xmlns:a16="http://schemas.microsoft.com/office/drawing/2014/main" id="{C2E43744-EE54-C996-E841-75919866F996}"/>
              </a:ext>
            </a:extLst>
          </p:cNvPr>
          <p:cNvSpPr txBox="1">
            <a:spLocks noChangeArrowheads="1"/>
          </p:cNvSpPr>
          <p:nvPr/>
        </p:nvSpPr>
        <p:spPr bwMode="auto">
          <a:xfrm>
            <a:off x="6447965" y="273394"/>
            <a:ext cx="1786706"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Tóm</a:t>
            </a:r>
            <a:r>
              <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400" b="1" i="0" u="sng"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tắt</a:t>
            </a:r>
            <a:endParaRPr kumimoji="0" lang="en-US" altLang="en-US" sz="2400" b="1" i="0" u="sng"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a:p>
            <a:pPr lvl="0">
              <a:lnSpc>
                <a:spcPct val="120000"/>
              </a:lnSpc>
              <a:spcBef>
                <a:spcPct val="50000"/>
              </a:spcBef>
            </a:pPr>
            <a:r>
              <a:rPr lang="en-US" altLang="en-US" sz="2400" b="1" dirty="0">
                <a:solidFill>
                  <a:srgbClr val="003C47"/>
                </a:solidFill>
                <a:latin typeface="VNI-Kun" pitchFamily="2" charset="0"/>
                <a:ea typeface="Arimo" panose="020B0604020202020204" charset="0"/>
                <a:cs typeface="Arial" panose="020B0604020202020204" pitchFamily="34" charset="0"/>
              </a:rPr>
              <a:t>P</a:t>
            </a:r>
            <a:r>
              <a:rPr lang="en-US" altLang="en-US" sz="2400" b="1" dirty="0">
                <a:solidFill>
                  <a:srgbClr val="003C47"/>
                </a:solidFill>
                <a:latin typeface="Roboto" panose="02000000000000000000" pitchFamily="2" charset="0"/>
                <a:ea typeface="Arimo" panose="020B0604020202020204" charset="0"/>
                <a:cs typeface="Arial" panose="020B0604020202020204" pitchFamily="34" charset="0"/>
              </a:rPr>
              <a:t> </a:t>
            </a: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700 N </a:t>
            </a:r>
          </a:p>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t = 120 s</a:t>
            </a:r>
          </a:p>
          <a:p>
            <a:pPr marL="0" marR="0" lvl="0" indent="0" algn="l" defTabSz="914400" rtl="0" eaLnBrk="1" fontAlgn="auto" latinLnBrk="0" hangingPunct="1">
              <a:lnSpc>
                <a:spcPct val="12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A = ? </a:t>
            </a:r>
          </a:p>
        </p:txBody>
      </p:sp>
      <p:sp>
        <p:nvSpPr>
          <p:cNvPr id="5" name="Text Box 6">
            <a:extLst>
              <a:ext uri="{FF2B5EF4-FFF2-40B4-BE49-F238E27FC236}">
                <a16:creationId xmlns:a16="http://schemas.microsoft.com/office/drawing/2014/main" id="{5B5B843E-9180-B543-4B1F-9A5AC0676674}"/>
              </a:ext>
            </a:extLst>
          </p:cNvPr>
          <p:cNvSpPr txBox="1">
            <a:spLocks noChangeArrowheads="1"/>
          </p:cNvSpPr>
          <p:nvPr/>
        </p:nvSpPr>
        <p:spPr bwMode="auto">
          <a:xfrm>
            <a:off x="6219825" y="2770857"/>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9" name="TextBox 8">
            <a:extLst>
              <a:ext uri="{FF2B5EF4-FFF2-40B4-BE49-F238E27FC236}">
                <a16:creationId xmlns:a16="http://schemas.microsoft.com/office/drawing/2014/main" id="{0659AB85-4F3C-16D2-C151-5669901378F9}"/>
              </a:ext>
            </a:extLst>
          </p:cNvPr>
          <p:cNvSpPr txBox="1"/>
          <p:nvPr/>
        </p:nvSpPr>
        <p:spPr>
          <a:xfrm>
            <a:off x="-228140" y="269269"/>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Câu</a:t>
            </a:r>
            <a:r>
              <a:rPr kumimoji="0" lang="en-US" sz="2800" b="1" i="0" u="none" strike="noStrike" kern="1200" cap="none" spc="0" normalizeH="0" noProof="0" dirty="0">
                <a:ln>
                  <a:noFill/>
                </a:ln>
                <a:solidFill>
                  <a:srgbClr val="FFFFFF"/>
                </a:solidFill>
                <a:effectLst/>
                <a:uLnTx/>
                <a:uFillTx/>
                <a:latin typeface="Roboto" panose="02000000000000000000" pitchFamily="2" charset="0"/>
                <a:cs typeface="Arial" panose="020B0604020202020204" pitchFamily="34" charset="0"/>
              </a:rPr>
              <a:t> 8</a:t>
            </a:r>
            <a:endParaRPr kumimoji="0" lang="en-US" sz="28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endParaRPr>
          </a:p>
        </p:txBody>
      </p:sp>
      <p:pic>
        <p:nvPicPr>
          <p:cNvPr id="10" name="Picture 4">
            <a:extLst>
              <a:ext uri="{FF2B5EF4-FFF2-40B4-BE49-F238E27FC236}">
                <a16:creationId xmlns:a16="http://schemas.microsoft.com/office/drawing/2014/main" id="{4764DE0F-E48B-06BC-9427-6EEC0A330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34" y="3716430"/>
            <a:ext cx="4749172" cy="35639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a:extLst>
              <a:ext uri="{FF2B5EF4-FFF2-40B4-BE49-F238E27FC236}">
                <a16:creationId xmlns:a16="http://schemas.microsoft.com/office/drawing/2014/main" id="{78F7BB6B-2168-F4BA-7B57-69464339BB5F}"/>
              </a:ext>
            </a:extLst>
          </p:cNvPr>
          <p:cNvSpPr txBox="1">
            <a:spLocks noChangeArrowheads="1"/>
          </p:cNvSpPr>
          <p:nvPr/>
        </p:nvSpPr>
        <p:spPr bwMode="auto">
          <a:xfrm>
            <a:off x="6447964" y="3636112"/>
            <a:ext cx="39229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Công</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của</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nâng</a:t>
            </a:r>
            <a:r>
              <a:rPr kumimoji="0" lang="en-US" altLang="en-US" sz="2800" b="1" i="0" u="none" strike="noStrike" kern="1200" cap="none" spc="0" normalizeH="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800" b="1" i="0" u="none" strike="noStrike" kern="1200" cap="none" spc="0" normalizeH="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là</a:t>
            </a:r>
            <a:r>
              <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a:t>
            </a:r>
          </a:p>
        </p:txBody>
      </p:sp>
      <p:sp>
        <p:nvSpPr>
          <p:cNvPr id="12" name="Text Box 9">
            <a:extLst>
              <a:ext uri="{FF2B5EF4-FFF2-40B4-BE49-F238E27FC236}">
                <a16:creationId xmlns:a16="http://schemas.microsoft.com/office/drawing/2014/main" id="{572C2AB5-5ED1-FA03-407D-B1E14FD8FB87}"/>
              </a:ext>
            </a:extLst>
          </p:cNvPr>
          <p:cNvSpPr txBox="1">
            <a:spLocks noChangeArrowheads="1"/>
          </p:cNvSpPr>
          <p:nvPr/>
        </p:nvSpPr>
        <p:spPr bwMode="auto">
          <a:xfrm>
            <a:off x="6335572" y="4208979"/>
            <a:ext cx="5972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 = </a:t>
            </a:r>
            <a:r>
              <a:rPr lang="en-US" altLang="en-US" dirty="0">
                <a:solidFill>
                  <a:srgbClr val="003C47"/>
                </a:solidFill>
                <a:latin typeface="VNI-Kun" pitchFamily="2" charset="0"/>
                <a:ea typeface="Arimo" panose="020B0604020202020204" charset="0"/>
                <a:cs typeface="Arial" panose="020B0604020202020204" pitchFamily="34" charset="0"/>
              </a:rPr>
              <a:t>P</a:t>
            </a:r>
            <a:r>
              <a:rPr lang="en-US" altLang="en-US" dirty="0">
                <a:solidFill>
                  <a:srgbClr val="003C47"/>
                </a:solidFill>
                <a:latin typeface="Roboto" panose="02000000000000000000" pitchFamily="2" charset="0"/>
                <a:ea typeface="Arimo" panose="020B0604020202020204" charset="0"/>
                <a:cs typeface="Arial" panose="020B0604020202020204" pitchFamily="34" charset="0"/>
              </a:rPr>
              <a:t> .t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000.120</a:t>
            </a:r>
            <a:r>
              <a:rPr kumimoji="0" lang="en-US" altLang="en-US"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240 000 (J)  </a:t>
            </a:r>
          </a:p>
        </p:txBody>
      </p:sp>
      <mc:AlternateContent xmlns:mc="http://schemas.openxmlformats.org/markup-compatibility/2006" xmlns:a14="http://schemas.microsoft.com/office/drawing/2010/main">
        <mc:Choice Requires="a14">
          <p:sp>
            <p:nvSpPr>
              <p:cNvPr id="13" name="Text Box 8">
                <a:extLst>
                  <a:ext uri="{FF2B5EF4-FFF2-40B4-BE49-F238E27FC236}">
                    <a16:creationId xmlns:a16="http://schemas.microsoft.com/office/drawing/2014/main" id="{90B7E057-20B2-5D7D-345C-A2C432DF546F}"/>
                  </a:ext>
                </a:extLst>
              </p:cNvPr>
              <p:cNvSpPr txBox="1">
                <a:spLocks noChangeArrowheads="1"/>
              </p:cNvSpPr>
              <p:nvPr/>
            </p:nvSpPr>
            <p:spPr bwMode="auto">
              <a:xfrm>
                <a:off x="6447964" y="5074234"/>
                <a:ext cx="5358214" cy="1239698"/>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defPPr>
                  <a:defRPr lang="vi-VN"/>
                </a:defPPr>
                <a:lvl1pPr marR="0" lvl="0" indent="0" fontAlgn="auto">
                  <a:lnSpc>
                    <a:spcPct val="100000"/>
                  </a:lnSpc>
                  <a:spcBef>
                    <a:spcPct val="50000"/>
                  </a:spcBef>
                  <a:spcAft>
                    <a:spcPts val="0"/>
                  </a:spcAft>
                  <a:buClrTx/>
                  <a:buSzTx/>
                  <a:buFontTx/>
                  <a:buNone/>
                  <a:tabLst/>
                  <a:defRPr kumimoji="0" sz="2800" b="1" i="0" u="none" strike="noStrike" cap="none" spc="0" normalizeH="0" baseline="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dirty="0"/>
                  <a:t>Xe </a:t>
                </a:r>
                <a:r>
                  <a:rPr lang="en-US" dirty="0" err="1"/>
                  <a:t>này</a:t>
                </a:r>
                <a:r>
                  <a:rPr lang="en-US" dirty="0"/>
                  <a:t> </a:t>
                </a:r>
                <a:r>
                  <a:rPr lang="en-US" dirty="0" err="1"/>
                  <a:t>đã</a:t>
                </a:r>
                <a:r>
                  <a:rPr lang="en-US" dirty="0"/>
                  <a:t> </a:t>
                </a:r>
                <a:r>
                  <a:rPr lang="en-US" dirty="0" err="1"/>
                  <a:t>thực</a:t>
                </a:r>
                <a:r>
                  <a:rPr lang="en-US" dirty="0"/>
                  <a:t> </a:t>
                </a:r>
                <a:r>
                  <a:rPr lang="en-US" dirty="0" err="1"/>
                  <a:t>hiện</a:t>
                </a:r>
                <a:r>
                  <a:rPr lang="en-US" dirty="0"/>
                  <a:t> </a:t>
                </a:r>
                <a:r>
                  <a:rPr lang="en-US" dirty="0" err="1"/>
                  <a:t>công</a:t>
                </a:r>
                <a:r>
                  <a:rPr lang="en-US" dirty="0"/>
                  <a:t> </a:t>
                </a:r>
                <a:r>
                  <a:rPr lang="en-US" dirty="0" err="1"/>
                  <a:t>gấp</a:t>
                </a:r>
                <a:r>
                  <a:rPr lang="en-US" dirty="0"/>
                  <a:t> </a:t>
                </a:r>
                <a14:m>
                  <m:oMath xmlns:m="http://schemas.openxmlformats.org/officeDocument/2006/math">
                    <m:f>
                      <m:fPr>
                        <m:ctrlPr>
                          <a:rPr lang="en-US" i="1" smtClean="0">
                            <a:latin typeface="Cambria Math" panose="02040503050406030204" pitchFamily="18" charset="0"/>
                          </a:rPr>
                        </m:ctrlPr>
                      </m:fPr>
                      <m:num>
                        <m:r>
                          <m:rPr>
                            <m:nor/>
                          </m:rPr>
                          <a:rPr lang="en-US" dirty="0"/>
                          <m:t>240000</m:t>
                        </m:r>
                      </m:num>
                      <m:den>
                        <m:r>
                          <m:rPr>
                            <m:nor/>
                          </m:rPr>
                          <a:rPr lang="en-US" dirty="0"/>
                          <m:t>540</m:t>
                        </m:r>
                      </m:den>
                    </m:f>
                  </m:oMath>
                </a14:m>
                <a:r>
                  <a:rPr lang="en-US" dirty="0"/>
                  <a:t> = 444,4 </a:t>
                </a:r>
                <a:r>
                  <a:rPr lang="en-US" dirty="0" err="1"/>
                  <a:t>lần</a:t>
                </a:r>
                <a:r>
                  <a:rPr lang="en-US" dirty="0"/>
                  <a:t> </a:t>
                </a:r>
                <a:r>
                  <a:rPr lang="en-US" dirty="0" err="1"/>
                  <a:t>công</a:t>
                </a:r>
                <a:r>
                  <a:rPr lang="en-US" dirty="0"/>
                  <a:t> </a:t>
                </a:r>
                <a:r>
                  <a:rPr lang="en-US" dirty="0" err="1"/>
                  <a:t>nhân</a:t>
                </a:r>
                <a:r>
                  <a:rPr lang="en-US" dirty="0"/>
                  <a:t> 2</a:t>
                </a:r>
                <a:endParaRPr lang="en-US" altLang="en-US" dirty="0"/>
              </a:p>
            </p:txBody>
          </p:sp>
        </mc:Choice>
        <mc:Fallback xmlns="">
          <p:sp>
            <p:nvSpPr>
              <p:cNvPr id="13" name="Text Box 8">
                <a:extLst>
                  <a:ext uri="{FF2B5EF4-FFF2-40B4-BE49-F238E27FC236}">
                    <a16:creationId xmlns:a16="http://schemas.microsoft.com/office/drawing/2014/main" id="{90B7E057-20B2-5D7D-345C-A2C432DF546F}"/>
                  </a:ext>
                </a:extLst>
              </p:cNvPr>
              <p:cNvSpPr txBox="1">
                <a:spLocks noRot="1" noChangeAspect="1" noMove="1" noResize="1" noEditPoints="1" noAdjustHandles="1" noChangeArrowheads="1" noChangeShapeType="1" noTextEdit="1"/>
              </p:cNvSpPr>
              <p:nvPr/>
            </p:nvSpPr>
            <p:spPr bwMode="auto">
              <a:xfrm>
                <a:off x="6447964" y="5074234"/>
                <a:ext cx="5358214" cy="1239698"/>
              </a:xfrm>
              <a:prstGeom prst="rect">
                <a:avLst/>
              </a:prstGeom>
              <a:blipFill>
                <a:blip r:embed="rId4"/>
                <a:stretch>
                  <a:fillRect l="-2389" t="-4902" r="-1479" b="-44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006338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45"/>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heckerboard(across)">
                                      <p:cBhvr>
                                        <p:cTn id="28" dur="500"/>
                                        <p:tgtEl>
                                          <p:spTgt spid="5"/>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par>
                          <p:cTn id="37" fill="hold">
                            <p:stCondLst>
                              <p:cond delay="1500"/>
                            </p:stCondLst>
                            <p:childTnLst>
                              <p:par>
                                <p:cTn id="38" presetID="5" presetClass="entr" presetSubtype="1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9"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300943"/>
            <a:ext cx="11296891" cy="203584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266540" y="3809658"/>
                <a:ext cx="11516488"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Tổng công mà người đó thực hiện trong khoảng thời gian trên là:</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 750.45 = 33750 J</a:t>
                </a:r>
              </a:p>
              <a:p>
                <a:pPr defTabSz="1219170">
                  <a:lnSpc>
                    <a:spcPct val="12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Công suất của người đi bộ đó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smtClean="0">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3</m:t>
                        </m:r>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375</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540</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6,25</a:t>
                </a:r>
                <a:r>
                  <a:rPr kumimoji="0" lang="en-US" altLang="en-US" sz="3200" i="0" u="none" strike="noStrike" kern="1200" cap="none" spc="0" normalizeH="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a:t>
                </a:r>
                <a:r>
                  <a:rPr lang="en-US" altLang="en-US" sz="3200" dirty="0">
                    <a:solidFill>
                      <a:srgbClr val="003C47"/>
                    </a:solidFill>
                    <a:latin typeface="Arimo" panose="020B0604020202020204" charset="0"/>
                    <a:ea typeface="Arimo" panose="020B0604020202020204" charset="0"/>
                    <a:cs typeface="Arimo" panose="020B0604020202020204" charset="0"/>
                  </a:rPr>
                  <a:t>W</a:t>
                </a:r>
                <a:r>
                  <a:rPr kumimoji="0" lang="en-US" altLang="en-US" sz="320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266540" y="3809658"/>
                <a:ext cx="11516488" cy="2631449"/>
              </a:xfrm>
              <a:prstGeom prst="roundRect">
                <a:avLst/>
              </a:prstGeom>
              <a:blipFill>
                <a:blip r:embed="rId2"/>
                <a:stretch>
                  <a:fillRect l="-265" t="-24769" b="-578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2592360"/>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19337243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25033"/>
            <a:ext cx="11243733" cy="227381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10.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A">
                <a:extLst>
                  <a:ext uri="{FF2B5EF4-FFF2-40B4-BE49-F238E27FC236}">
                    <a16:creationId xmlns:a16="http://schemas.microsoft.com/office/drawing/2014/main" id="{FC59DAA6-373C-7F69-1F4F-7AFD5CEB4560}"/>
                  </a:ext>
                </a:extLst>
              </p:cNvPr>
              <p:cNvSpPr/>
              <p:nvPr/>
            </p:nvSpPr>
            <p:spPr>
              <a:xfrm>
                <a:off x="636929" y="383652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mà người đó thực hiện là: A = F.s = 180.8 = 1440 J</a:t>
                </a:r>
              </a:p>
              <a:p>
                <a:pPr defTabSz="1219170">
                  <a:lnSpc>
                    <a:spcPct val="150000"/>
                  </a:lnSpc>
                  <a:buClr>
                    <a:srgbClr val="000000"/>
                  </a:buClr>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suất của người kéo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lang="en-US" altLang="en-US" sz="3200" b="1" dirty="0">
                    <a:solidFill>
                      <a:srgbClr val="003C47"/>
                    </a:solidFill>
                    <a:latin typeface="VNI-Kun" pitchFamily="2" charset="0"/>
                    <a:ea typeface="Arimo" panose="020B0604020202020204" charset="0"/>
                    <a:cs typeface="Arial" panose="020B0604020202020204" pitchFamily="34" charset="0"/>
                  </a:rPr>
                  <a:t>P</a:t>
                </a:r>
                <a:r>
                  <a:rPr lang="en-US" altLang="en-US" sz="3200" b="1" dirty="0">
                    <a:solidFill>
                      <a:srgbClr val="003C47"/>
                    </a:solidFill>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dirty="0">
                            <a:solidFill>
                              <a:srgbClr val="003C47"/>
                            </a:solidFill>
                            <a:latin typeface="Arimo" panose="020B0604020202020204" charset="0"/>
                            <a:ea typeface="Arimo" panose="020B0604020202020204" charset="0"/>
                            <a:cs typeface="Arimo" panose="020B0604020202020204" charset="0"/>
                          </a:rPr>
                          <m:t>A</m:t>
                        </m:r>
                      </m:num>
                      <m:den>
                        <m:r>
                          <m:rPr>
                            <m:nor/>
                          </m:rPr>
                          <a:rPr lang="en-US" altLang="en-US" sz="3200" dirty="0">
                            <a:solidFill>
                              <a:srgbClr val="003C47"/>
                            </a:solidFill>
                            <a:latin typeface="Arimo" panose="020B0604020202020204" charset="0"/>
                            <a:ea typeface="Arimo" panose="020B0604020202020204" charset="0"/>
                            <a:cs typeface="Arimo" panose="020B0604020202020204" charset="0"/>
                          </a:rPr>
                          <m:t>t</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200" b="1" i="1">
                            <a:solidFill>
                              <a:srgbClr val="003C47"/>
                            </a:solidFill>
                            <a:latin typeface="Cambria Math" panose="02040503050406030204" pitchFamily="18" charset="0"/>
                            <a:cs typeface="Arial" panose="020B0604020202020204" pitchFamily="34" charset="0"/>
                          </a:rPr>
                        </m:ctrlPr>
                      </m:fPr>
                      <m:num>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144</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num>
                      <m:den>
                        <m:r>
                          <m:rPr>
                            <m:nor/>
                          </m:rPr>
                          <a:rPr lang="en-US" altLang="en-US" sz="3200" b="0" i="0" dirty="0" smtClean="0">
                            <a:solidFill>
                              <a:srgbClr val="003C47"/>
                            </a:solidFill>
                            <a:latin typeface="Arimo" panose="020B0604020202020204" charset="0"/>
                            <a:ea typeface="Arimo" panose="020B0604020202020204" charset="0"/>
                            <a:cs typeface="Arimo" panose="020B0604020202020204" charset="0"/>
                          </a:rPr>
                          <m:t>3</m:t>
                        </m:r>
                        <m:r>
                          <m:rPr>
                            <m:nor/>
                          </m:rPr>
                          <a:rPr lang="en-US" altLang="en-US" sz="3200" dirty="0">
                            <a:solidFill>
                              <a:srgbClr val="003C47"/>
                            </a:solidFill>
                            <a:latin typeface="Arimo" panose="020B0604020202020204" charset="0"/>
                            <a:ea typeface="Arimo" panose="020B0604020202020204" charset="0"/>
                            <a:cs typeface="Arimo" panose="020B0604020202020204" charset="0"/>
                          </a:rPr>
                          <m:t>0</m:t>
                        </m:r>
                      </m:den>
                    </m:f>
                  </m:oMath>
                </a14:m>
                <a:r>
                  <a:rPr lang="en-US" altLang="en-US" sz="3200" dirty="0">
                    <a:solidFill>
                      <a:srgbClr val="003C47"/>
                    </a:solidFill>
                    <a:latin typeface="Arimo" panose="020B0604020202020204" charset="0"/>
                    <a:ea typeface="Arimo" panose="020B0604020202020204" charset="0"/>
                    <a:cs typeface="Arimo" panose="020B0604020202020204" charset="0"/>
                  </a:rPr>
                  <a:t> = 48 (W)  </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7" name="A">
                <a:extLst>
                  <a:ext uri="{FF2B5EF4-FFF2-40B4-BE49-F238E27FC236}">
                    <a16:creationId xmlns:a16="http://schemas.microsoft.com/office/drawing/2014/main" id="{FC59DAA6-373C-7F69-1F4F-7AFD5CEB4560}"/>
                  </a:ext>
                </a:extLst>
              </p:cNvPr>
              <p:cNvSpPr>
                <a:spLocks noRot="1" noChangeAspect="1" noMove="1" noResize="1" noEditPoints="1" noAdjustHandles="1" noChangeArrowheads="1" noChangeShapeType="1" noTextEdit="1"/>
              </p:cNvSpPr>
              <p:nvPr/>
            </p:nvSpPr>
            <p:spPr>
              <a:xfrm>
                <a:off x="636929" y="3836525"/>
                <a:ext cx="11167533" cy="2631449"/>
              </a:xfrm>
              <a:prstGeom prst="roundRect">
                <a:avLst/>
              </a:prstGeom>
              <a:blipFill>
                <a:blip r:embed="rId2"/>
                <a:stretch>
                  <a:fillRect l="-218" t="-1041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36159B91-99C5-29AC-3E05-2DEE66D813C9}"/>
              </a:ext>
            </a:extLst>
          </p:cNvPr>
          <p:cNvSpPr txBox="1">
            <a:spLocks noChangeArrowheads="1"/>
          </p:cNvSpPr>
          <p:nvPr/>
        </p:nvSpPr>
        <p:spPr bwMode="auto">
          <a:xfrm>
            <a:off x="3109912" y="3106991"/>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6022802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53;p47">
            <a:extLst>
              <a:ext uri="{FF2B5EF4-FFF2-40B4-BE49-F238E27FC236}">
                <a16:creationId xmlns:a16="http://schemas.microsoft.com/office/drawing/2014/main" id="{200C1FD6-CBAC-586B-A18A-BEC583A9A68B}"/>
              </a:ext>
            </a:extLst>
          </p:cNvPr>
          <p:cNvSpPr/>
          <p:nvPr/>
        </p:nvSpPr>
        <p:spPr>
          <a:xfrm>
            <a:off x="2287724" y="419672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356692" y="1949994"/>
            <a:ext cx="11823899" cy="352986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vi-VN" sz="11500" b="1" kern="0" dirty="0">
                <a:latin typeface="Roboto" panose="02000000000000000000" pitchFamily="2" charset="0"/>
              </a:rPr>
              <a:t>I. Công Cơ Học</a:t>
            </a:r>
            <a:r>
              <a:rPr lang="en-US" sz="11500" b="1" kern="0" dirty="0">
                <a:latin typeface="Roboto" panose="02000000000000000000" pitchFamily="2" charset="0"/>
              </a:rPr>
              <a:t> </a:t>
            </a:r>
            <a:r>
              <a:rPr lang="en-US" sz="11500" b="1" kern="0" dirty="0" err="1">
                <a:latin typeface="Roboto" panose="02000000000000000000" pitchFamily="2" charset="0"/>
              </a:rPr>
              <a:t>Cơ</a:t>
            </a:r>
            <a:r>
              <a:rPr lang="en-US" sz="11500" b="1" kern="0" dirty="0">
                <a:latin typeface="Roboto" panose="02000000000000000000" pitchFamily="2" charset="0"/>
              </a:rPr>
              <a:t> </a:t>
            </a:r>
            <a:r>
              <a:rPr lang="en-US" sz="11500" b="1" kern="0" dirty="0" err="1">
                <a:latin typeface="Roboto" panose="02000000000000000000" pitchFamily="2" charset="0"/>
              </a:rPr>
              <a:t>Học</a:t>
            </a:r>
            <a:endParaRPr lang="en-US" sz="11500" b="1" kern="0" dirty="0">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EA90AC2-F91B-E131-67B7-C3678AE518DB}"/>
              </a:ext>
            </a:extLst>
          </p:cNvPr>
          <p:cNvGrpSpPr/>
          <p:nvPr/>
        </p:nvGrpSpPr>
        <p:grpSpPr>
          <a:xfrm>
            <a:off x="1759930" y="2173007"/>
            <a:ext cx="7010846" cy="4594757"/>
            <a:chOff x="1759930" y="1981600"/>
            <a:chExt cx="7010846" cy="4594757"/>
          </a:xfrm>
        </p:grpSpPr>
        <p:pic>
          <p:nvPicPr>
            <p:cNvPr id="5" name="Picture 4">
              <a:extLst>
                <a:ext uri="{FF2B5EF4-FFF2-40B4-BE49-F238E27FC236}">
                  <a16:creationId xmlns:a16="http://schemas.microsoft.com/office/drawing/2014/main" id="{2675488E-E7C1-BA95-625C-1921769DBA84}"/>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17" name="Straight Arrow Connector 16">
              <a:extLst>
                <a:ext uri="{FF2B5EF4-FFF2-40B4-BE49-F238E27FC236}">
                  <a16:creationId xmlns:a16="http://schemas.microsoft.com/office/drawing/2014/main" id="{5CAB2F0B-353F-E78D-E676-10170B4D7FBD}"/>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631424" y="4391907"/>
              <a:ext cx="658440" cy="830997"/>
            </a:xfrm>
            <a:prstGeom prst="rect">
              <a:avLst/>
            </a:prstGeom>
            <a:noFill/>
          </p:spPr>
          <p:txBody>
            <a:bodyPr wrap="square">
              <a:spAutoFit/>
            </a:bodyPr>
            <a:lstStyle/>
            <a:p>
              <a:pPr algn="ctr"/>
              <a:r>
                <a:rPr lang="en-US" sz="48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800" b="1" dirty="0">
                <a:solidFill>
                  <a:srgbClr val="000000"/>
                </a:solidFill>
                <a:latin typeface="Fira Sans Condensed Medium" panose="020B0603050000020004" pitchFamily="34" charset="0"/>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414661" y="781340"/>
            <a:ext cx="8262808"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viên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y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tế</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đẩy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bằng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có</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ngang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14661" y="1308986"/>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Xe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414661" y="1923085"/>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altLang="en-US" b="1" dirty="0">
                <a:latin typeface="#9Slide03 Arima Madurai Black" panose="00000A00000000000000" pitchFamily="2" charset="-93"/>
                <a:cs typeface="#9Slide03 Arima Madurai Black" panose="00000A00000000000000" pitchFamily="2" charset="-93"/>
              </a:rPr>
              <a:t>→</a:t>
            </a:r>
            <a:r>
              <a:rPr lang="en-US" altLang="en-US" dirty="0">
                <a:latin typeface="#9Slide03 Arima Madurai Black" panose="00000A00000000000000" pitchFamily="2" charset="-93"/>
                <a:cs typeface="#9Slide03 Arima Madurai Black" panose="00000A00000000000000" pitchFamily="2" charset="-93"/>
              </a:rPr>
              <a:t> </a:t>
            </a:r>
            <a:r>
              <a:rPr lang="en-US" b="1" dirty="0" err="1"/>
              <a:t>Lực</a:t>
            </a:r>
            <a:r>
              <a:rPr lang="en-US" b="1" dirty="0"/>
              <a:t> </a:t>
            </a:r>
            <a:r>
              <a:rPr lang="en-US" b="1" dirty="0" err="1"/>
              <a:t>đẩy</a:t>
            </a:r>
            <a:r>
              <a:rPr lang="en-US" b="1" dirty="0"/>
              <a:t> </a:t>
            </a:r>
            <a:r>
              <a:rPr lang="en-US" b="1" dirty="0" err="1"/>
              <a:t>xe</a:t>
            </a:r>
            <a:r>
              <a:rPr lang="en-US" b="1" dirty="0"/>
              <a:t> </a:t>
            </a:r>
            <a:r>
              <a:rPr lang="en-US" b="1" dirty="0" err="1"/>
              <a:t>đã</a:t>
            </a:r>
            <a:r>
              <a:rPr lang="en-US" b="1" dirty="0"/>
              <a:t> </a:t>
            </a:r>
            <a:r>
              <a:rPr lang="en-US" b="1" dirty="0" err="1"/>
              <a:t>thực</a:t>
            </a:r>
            <a:r>
              <a:rPr lang="en-US" b="1" dirty="0"/>
              <a:t> </a:t>
            </a:r>
            <a:r>
              <a:rPr lang="en-US" b="1" dirty="0" err="1"/>
              <a:t>hiện</a:t>
            </a:r>
            <a:r>
              <a:rPr lang="en-US" b="1" dirty="0"/>
              <a:t> </a:t>
            </a:r>
            <a:r>
              <a:rPr lang="en-US" b="1" dirty="0" err="1"/>
              <a:t>công</a:t>
            </a:r>
            <a:r>
              <a:rPr lang="en-US" b="1" dirty="0"/>
              <a:t> hay </a:t>
            </a:r>
            <a:r>
              <a:rPr lang="en-US" b="1" dirty="0" err="1"/>
              <a:t>sinh</a:t>
            </a:r>
            <a:r>
              <a:rPr lang="en-US" b="1" dirty="0"/>
              <a:t> </a:t>
            </a:r>
            <a:r>
              <a:rPr lang="en-US" b="1" dirty="0" err="1"/>
              <a:t>công</a:t>
            </a:r>
            <a:endParaRPr lang="en-US" altLang="en-US" b="1" dirty="0"/>
          </a:p>
        </p:txBody>
      </p:sp>
      <p:grpSp>
        <p:nvGrpSpPr>
          <p:cNvPr id="27" name="Group 26">
            <a:extLst>
              <a:ext uri="{FF2B5EF4-FFF2-40B4-BE49-F238E27FC236}">
                <a16:creationId xmlns:a16="http://schemas.microsoft.com/office/drawing/2014/main" id="{31147249-9D5C-4ECF-52B2-BEC2B3CA97ED}"/>
              </a:ext>
            </a:extLst>
          </p:cNvPr>
          <p:cNvGrpSpPr/>
          <p:nvPr/>
        </p:nvGrpSpPr>
        <p:grpSpPr>
          <a:xfrm>
            <a:off x="168620" y="90236"/>
            <a:ext cx="4581328" cy="577199"/>
            <a:chOff x="5655075" y="2993994"/>
            <a:chExt cx="2383597" cy="870012"/>
          </a:xfrm>
        </p:grpSpPr>
        <p:sp>
          <p:nvSpPr>
            <p:cNvPr id="25" name="Rectangle: Rounded Corners 24">
              <a:extLst>
                <a:ext uri="{FF2B5EF4-FFF2-40B4-BE49-F238E27FC236}">
                  <a16:creationId xmlns:a16="http://schemas.microsoft.com/office/drawing/2014/main" id="{766692CA-671F-731E-FF11-F06EFA1FC7F3}"/>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B4934A07-3CD7-F249-B855-AF0B638CCA81}"/>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0987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11723D-59FD-C8DA-218B-6B0BB09EEAF1}"/>
              </a:ext>
            </a:extLst>
          </p:cNvPr>
          <p:cNvGrpSpPr/>
          <p:nvPr/>
        </p:nvGrpSpPr>
        <p:grpSpPr>
          <a:xfrm>
            <a:off x="2846274" y="1275694"/>
            <a:ext cx="6233458" cy="4085274"/>
            <a:chOff x="1759930" y="1981600"/>
            <a:chExt cx="7010846" cy="4594757"/>
          </a:xfrm>
        </p:grpSpPr>
        <p:pic>
          <p:nvPicPr>
            <p:cNvPr id="3" name="Picture 2">
              <a:extLst>
                <a:ext uri="{FF2B5EF4-FFF2-40B4-BE49-F238E27FC236}">
                  <a16:creationId xmlns:a16="http://schemas.microsoft.com/office/drawing/2014/main" id="{5A3A12FD-A467-DF72-8C98-78324046B80D}"/>
                </a:ext>
              </a:extLst>
            </p:cNvPr>
            <p:cNvPicPr>
              <a:picLocks noChangeAspect="1"/>
            </p:cNvPicPr>
            <p:nvPr/>
          </p:nvPicPr>
          <p:blipFill>
            <a:blip r:embed="rId2"/>
            <a:stretch>
              <a:fillRect/>
            </a:stretch>
          </p:blipFill>
          <p:spPr>
            <a:xfrm>
              <a:off x="1759930" y="1981600"/>
              <a:ext cx="7010846" cy="4594757"/>
            </a:xfrm>
            <a:prstGeom prst="rect">
              <a:avLst/>
            </a:prstGeom>
          </p:spPr>
        </p:pic>
        <p:cxnSp>
          <p:nvCxnSpPr>
            <p:cNvPr id="4" name="Straight Arrow Connector 3">
              <a:extLst>
                <a:ext uri="{FF2B5EF4-FFF2-40B4-BE49-F238E27FC236}">
                  <a16:creationId xmlns:a16="http://schemas.microsoft.com/office/drawing/2014/main" id="{434CA094-B6A3-5FDC-DEAD-C754527FDFB5}"/>
                </a:ext>
              </a:extLst>
            </p:cNvPr>
            <p:cNvCxnSpPr>
              <a:cxnSpLocks/>
            </p:cNvCxnSpPr>
            <p:nvPr/>
          </p:nvCxnSpPr>
          <p:spPr>
            <a:xfrm>
              <a:off x="4103077" y="4303123"/>
              <a:ext cx="1293743" cy="0"/>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D1AF15A-0D5F-FD02-EF95-1B23DDFBCFED}"/>
                </a:ext>
              </a:extLst>
            </p:cNvPr>
            <p:cNvSpPr txBox="1"/>
            <p:nvPr/>
          </p:nvSpPr>
          <p:spPr>
            <a:xfrm>
              <a:off x="4631424" y="4391907"/>
              <a:ext cx="658440" cy="865400"/>
            </a:xfrm>
            <a:prstGeom prst="rect">
              <a:avLst/>
            </a:prstGeom>
            <a:noFill/>
          </p:spPr>
          <p:txBody>
            <a:bodyPr wrap="square">
              <a:spAutoFit/>
            </a:bodyPr>
            <a:lstStyle/>
            <a:p>
              <a:pPr algn="ctr"/>
              <a:r>
                <a:rPr lang="en-US" sz="44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4400" b="1" dirty="0">
                <a:solidFill>
                  <a:srgbClr val="000000"/>
                </a:solidFill>
                <a:latin typeface="Fira Sans Condensed Medium" panose="020B0603050000020004" pitchFamily="34" charset="0"/>
              </a:endParaRPr>
            </a:p>
          </p:txBody>
        </p:sp>
        <p:cxnSp>
          <p:nvCxnSpPr>
            <p:cNvPr id="7" name="Straight Arrow Connector 6">
              <a:extLst>
                <a:ext uri="{FF2B5EF4-FFF2-40B4-BE49-F238E27FC236}">
                  <a16:creationId xmlns:a16="http://schemas.microsoft.com/office/drawing/2014/main" id="{50FFC4BC-A840-B59C-8F68-CBDEEB81519A}"/>
                </a:ext>
              </a:extLst>
            </p:cNvPr>
            <p:cNvCxnSpPr>
              <a:cxnSpLocks/>
            </p:cNvCxnSpPr>
            <p:nvPr/>
          </p:nvCxnSpPr>
          <p:spPr>
            <a:xfrm rot="5400000">
              <a:off x="6994297" y="4748712"/>
              <a:ext cx="129374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85EC11-6121-F7A8-F57A-26E754001520}"/>
                </a:ext>
              </a:extLst>
            </p:cNvPr>
            <p:cNvSpPr txBox="1"/>
            <p:nvPr/>
          </p:nvSpPr>
          <p:spPr>
            <a:xfrm>
              <a:off x="7666513" y="4847044"/>
              <a:ext cx="658440" cy="657704"/>
            </a:xfrm>
            <a:prstGeom prst="rect">
              <a:avLst/>
            </a:prstGeom>
            <a:noFill/>
          </p:spPr>
          <p:txBody>
            <a:bodyPr wrap="square">
              <a:spAutoFit/>
            </a:bodyPr>
            <a:lstStyle/>
            <a:p>
              <a:pPr algn="ctr"/>
              <a:r>
                <a:rPr lang="en-US" sz="3200" b="1" dirty="0">
                  <a:solidFill>
                    <a:srgbClr val="000000"/>
                  </a:solidFill>
                  <a:latin typeface="Fira Sans Condensed Medium" panose="020B0603050000020004" pitchFamily="34" charset="0"/>
                  <a:ea typeface="Tahoma" panose="020B0604030504040204" pitchFamily="34" charset="0"/>
                  <a:cs typeface="Tahoma" panose="020B0604030504040204" pitchFamily="34" charset="0"/>
                </a:rPr>
                <a:t>F</a:t>
              </a:r>
              <a:endParaRPr lang="en-US" sz="3200" b="1" dirty="0">
                <a:solidFill>
                  <a:srgbClr val="000000"/>
                </a:solidFill>
                <a:latin typeface="Fira Sans Condensed Medium" panose="020B0603050000020004" pitchFamily="34" charset="0"/>
              </a:endParaRPr>
            </a:p>
          </p:txBody>
        </p:sp>
      </p:grpSp>
      <p:sp>
        <p:nvSpPr>
          <p:cNvPr id="19" name="TextBox 8">
            <a:extLst>
              <a:ext uri="{FF2B5EF4-FFF2-40B4-BE49-F238E27FC236}">
                <a16:creationId xmlns:a16="http://schemas.microsoft.com/office/drawing/2014/main" id="{7F5D4A3B-5571-01E8-A056-4445B2575E0A}"/>
              </a:ext>
            </a:extLst>
          </p:cNvPr>
          <p:cNvSpPr txBox="1"/>
          <p:nvPr/>
        </p:nvSpPr>
        <p:spPr>
          <a:xfrm>
            <a:off x="535960" y="5559124"/>
            <a:ext cx="10772742"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Bệnh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nhân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tác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dụng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F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vuông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góc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với</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phương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xe</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535960" y="6086770"/>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này</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không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sinh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công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658310" y="875584"/>
            <a:ext cx="10875380"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b="1" dirty="0" err="1"/>
              <a:t>Vật</a:t>
            </a:r>
            <a:r>
              <a:rPr lang="en-US" b="1" dirty="0"/>
              <a:t> </a:t>
            </a:r>
            <a:r>
              <a:rPr lang="en-US" b="1" dirty="0" err="1"/>
              <a:t>dịch</a:t>
            </a:r>
            <a:r>
              <a:rPr lang="en-US" b="1" dirty="0"/>
              <a:t> </a:t>
            </a:r>
            <a:r>
              <a:rPr lang="en-US" b="1" dirty="0" err="1"/>
              <a:t>chuyển</a:t>
            </a:r>
            <a:r>
              <a:rPr lang="en-US" b="1" dirty="0"/>
              <a:t> </a:t>
            </a:r>
            <a:r>
              <a:rPr lang="en-US" b="1" dirty="0" err="1"/>
              <a:t>theo</a:t>
            </a:r>
            <a:r>
              <a:rPr lang="en-US" b="1" dirty="0"/>
              <a:t> </a:t>
            </a:r>
            <a:r>
              <a:rPr lang="en-US" b="1" dirty="0" err="1"/>
              <a:t>phương</a:t>
            </a:r>
            <a:r>
              <a:rPr lang="en-US" b="1" dirty="0"/>
              <a:t> </a:t>
            </a:r>
            <a:r>
              <a:rPr lang="en-US" b="1" dirty="0" err="1"/>
              <a:t>vuông</a:t>
            </a:r>
            <a:r>
              <a:rPr lang="en-US" b="1" dirty="0"/>
              <a:t> </a:t>
            </a:r>
            <a:r>
              <a:rPr lang="en-US" b="1" dirty="0" err="1"/>
              <a:t>góc</a:t>
            </a:r>
            <a:r>
              <a:rPr lang="en-US" b="1" dirty="0"/>
              <a:t> </a:t>
            </a:r>
            <a:r>
              <a:rPr lang="en-US" b="1" dirty="0" err="1"/>
              <a:t>với</a:t>
            </a:r>
            <a:r>
              <a:rPr lang="en-US" b="1" dirty="0"/>
              <a:t> </a:t>
            </a:r>
            <a:r>
              <a:rPr lang="en-US" b="1" dirty="0" err="1"/>
              <a:t>lực</a:t>
            </a:r>
            <a:r>
              <a:rPr lang="en-US" b="1" dirty="0"/>
              <a:t> </a:t>
            </a:r>
            <a:r>
              <a:rPr lang="en-US" altLang="en-US" dirty="0">
                <a:latin typeface="#9Slide03 Arima Madurai Black" panose="00000A00000000000000" pitchFamily="2" charset="-93"/>
                <a:cs typeface="#9Slide03 Arima Madurai Black" panose="00000A00000000000000" pitchFamily="2" charset="-93"/>
              </a:rPr>
              <a:t>→ </a:t>
            </a:r>
            <a:r>
              <a:rPr lang="en-US" b="1" dirty="0" err="1"/>
              <a:t>công</a:t>
            </a:r>
            <a:r>
              <a:rPr lang="en-US" b="1" dirty="0"/>
              <a:t> </a:t>
            </a:r>
            <a:r>
              <a:rPr lang="en-US" b="1" dirty="0" err="1"/>
              <a:t>bằng</a:t>
            </a:r>
            <a:r>
              <a:rPr lang="en-US" b="1" dirty="0"/>
              <a:t> </a:t>
            </a:r>
            <a:r>
              <a:rPr lang="en-US" b="1" dirty="0" err="1"/>
              <a:t>không</a:t>
            </a:r>
            <a:endParaRPr lang="en-US" altLang="en-US" b="1" dirty="0"/>
          </a:p>
        </p:txBody>
      </p:sp>
      <p:grpSp>
        <p:nvGrpSpPr>
          <p:cNvPr id="9" name="Group 8">
            <a:extLst>
              <a:ext uri="{FF2B5EF4-FFF2-40B4-BE49-F238E27FC236}">
                <a16:creationId xmlns:a16="http://schemas.microsoft.com/office/drawing/2014/main" id="{F99FA905-E93C-361B-2753-E179565C7A0A}"/>
              </a:ext>
            </a:extLst>
          </p:cNvPr>
          <p:cNvGrpSpPr/>
          <p:nvPr/>
        </p:nvGrpSpPr>
        <p:grpSpPr>
          <a:xfrm>
            <a:off x="168620" y="90236"/>
            <a:ext cx="4581328" cy="577199"/>
            <a:chOff x="5655075" y="2993994"/>
            <a:chExt cx="2383597" cy="870012"/>
          </a:xfrm>
        </p:grpSpPr>
        <p:sp>
          <p:nvSpPr>
            <p:cNvPr id="10" name="Rectangle: Rounded Corners 9">
              <a:extLst>
                <a:ext uri="{FF2B5EF4-FFF2-40B4-BE49-F238E27FC236}">
                  <a16:creationId xmlns:a16="http://schemas.microsoft.com/office/drawing/2014/main" id="{A1EDE6CA-54DA-A0DC-7203-1A4FE5D8D8EF}"/>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8E49BD02-44D3-6D30-057E-D887C269891D}"/>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221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 y="1044594"/>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5C1ED-DC8C-EDD8-90E5-04055DEA2E0B}"/>
              </a:ext>
            </a:extLst>
          </p:cNvPr>
          <p:cNvSpPr txBox="1"/>
          <p:nvPr/>
        </p:nvSpPr>
        <p:spPr>
          <a:xfrm>
            <a:off x="5133067" y="1922501"/>
            <a:ext cx="5957082" cy="4364272"/>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vi-VN" sz="4800" b="1" dirty="0">
                <a:solidFill>
                  <a:srgbClr val="1C4F59"/>
                </a:solidFill>
              </a:rPr>
              <a:t>Lấy ví dụ một số hoạt động em đã thực hiện công cơ học trong cuộc sống hằng ngày và giải thích.</a:t>
            </a:r>
            <a:endParaRPr lang="en-US" sz="4800" b="1" dirty="0">
              <a:solidFill>
                <a:srgbClr val="1C4F59"/>
              </a:solidFill>
            </a:endParaRPr>
          </a:p>
        </p:txBody>
      </p:sp>
      <p:grpSp>
        <p:nvGrpSpPr>
          <p:cNvPr id="2" name="Group 1">
            <a:extLst>
              <a:ext uri="{FF2B5EF4-FFF2-40B4-BE49-F238E27FC236}">
                <a16:creationId xmlns:a16="http://schemas.microsoft.com/office/drawing/2014/main" id="{4C96D753-60CE-3CCA-7856-12A7CEA70893}"/>
              </a:ext>
            </a:extLst>
          </p:cNvPr>
          <p:cNvGrpSpPr/>
          <p:nvPr/>
        </p:nvGrpSpPr>
        <p:grpSpPr>
          <a:xfrm>
            <a:off x="168620" y="90236"/>
            <a:ext cx="4581328" cy="577199"/>
            <a:chOff x="5655075" y="2993994"/>
            <a:chExt cx="2383597" cy="870012"/>
          </a:xfrm>
        </p:grpSpPr>
        <p:sp>
          <p:nvSpPr>
            <p:cNvPr id="3" name="Rectangle: Rounded Corners 2">
              <a:extLst>
                <a:ext uri="{FF2B5EF4-FFF2-40B4-BE49-F238E27FC236}">
                  <a16:creationId xmlns:a16="http://schemas.microsoft.com/office/drawing/2014/main" id="{7466D429-0F83-D8A8-90D1-546E7DEC81EF}"/>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09D34602-BCA3-7577-3996-DE492286E762}"/>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2805858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BE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ED6DC6-686B-07AB-20D4-EEF36DDDF5D2}"/>
              </a:ext>
            </a:extLst>
          </p:cNvPr>
          <p:cNvGrpSpPr/>
          <p:nvPr/>
        </p:nvGrpSpPr>
        <p:grpSpPr>
          <a:xfrm>
            <a:off x="1602658" y="1432191"/>
            <a:ext cx="9284519" cy="4882719"/>
            <a:chOff x="0" y="1326352"/>
            <a:chExt cx="9284519" cy="4882719"/>
          </a:xfrm>
        </p:grpSpPr>
        <p:pic>
          <p:nvPicPr>
            <p:cNvPr id="3" name="Picture 2" descr="Free vector woman shopping at the supermarket background">
              <a:extLst>
                <a:ext uri="{FF2B5EF4-FFF2-40B4-BE49-F238E27FC236}">
                  <a16:creationId xmlns:a16="http://schemas.microsoft.com/office/drawing/2014/main" id="{7BDA3EBB-401B-E513-CFDE-0F1DD41B92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5" t="7529" r="6772" b="10582"/>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5C65C04-D67E-214C-7B3F-6BE6C2909C6F}"/>
                </a:ext>
              </a:extLst>
            </p:cNvPr>
            <p:cNvGrpSpPr/>
            <p:nvPr/>
          </p:nvGrpSpPr>
          <p:grpSpPr>
            <a:xfrm>
              <a:off x="6202628" y="3024206"/>
              <a:ext cx="3081891" cy="3133682"/>
              <a:chOff x="3835153" y="1109709"/>
              <a:chExt cx="4328060" cy="4400794"/>
            </a:xfrm>
          </p:grpSpPr>
          <p:pic>
            <p:nvPicPr>
              <p:cNvPr id="5" name="Picture 4">
                <a:extLst>
                  <a:ext uri="{FF2B5EF4-FFF2-40B4-BE49-F238E27FC236}">
                    <a16:creationId xmlns:a16="http://schemas.microsoft.com/office/drawing/2014/main" id="{2B19F7E1-D87F-1A5D-6AE3-00D40F1B74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28786" y="1347497"/>
                <a:ext cx="4134427" cy="4163006"/>
              </a:xfrm>
              <a:prstGeom prst="rect">
                <a:avLst/>
              </a:prstGeom>
            </p:spPr>
          </p:pic>
          <p:sp>
            <p:nvSpPr>
              <p:cNvPr id="6" name="Rectangle 5">
                <a:extLst>
                  <a:ext uri="{FF2B5EF4-FFF2-40B4-BE49-F238E27FC236}">
                    <a16:creationId xmlns:a16="http://schemas.microsoft.com/office/drawing/2014/main" id="{AB65B5F1-49C7-F334-D9A5-B02F2FFC8447}"/>
                  </a:ext>
                </a:extLst>
              </p:cNvPr>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FD4AA34-33E8-57AF-940D-BBC32A3BBE1F}"/>
                  </a:ext>
                </a:extLst>
              </p:cNvPr>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F605603-06C0-19FA-531F-73959B668B77}"/>
                  </a:ext>
                </a:extLst>
              </p:cNvPr>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20" name="Left Brace 19">
            <a:extLst>
              <a:ext uri="{FF2B5EF4-FFF2-40B4-BE49-F238E27FC236}">
                <a16:creationId xmlns:a16="http://schemas.microsoft.com/office/drawing/2014/main" id="{A1CBB184-3D4E-ADF0-F79E-62D90619A397}"/>
              </a:ext>
            </a:extLst>
          </p:cNvPr>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Arial"/>
              <a:ea typeface="+mn-ea"/>
              <a:cs typeface="+mn-cs"/>
            </a:endParaRPr>
          </a:p>
        </p:txBody>
      </p:sp>
      <p:sp>
        <p:nvSpPr>
          <p:cNvPr id="23" name="TextBox 22">
            <a:extLst>
              <a:ext uri="{FF2B5EF4-FFF2-40B4-BE49-F238E27FC236}">
                <a16:creationId xmlns:a16="http://schemas.microsoft.com/office/drawing/2014/main" id="{840B39B4-1A55-7980-5F61-72755F231644}"/>
              </a:ext>
            </a:extLst>
          </p:cNvPr>
          <p:cNvSpPr txBox="1"/>
          <p:nvPr/>
        </p:nvSpPr>
        <p:spPr>
          <a:xfrm>
            <a:off x="6333812" y="6427333"/>
            <a:ext cx="44452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s</a:t>
            </a:r>
            <a:endParaRPr kumimoji="0" lang="en-US" sz="28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cxnSp>
        <p:nvCxnSpPr>
          <p:cNvPr id="24" name="Straight Arrow Connector 23">
            <a:extLst>
              <a:ext uri="{FF2B5EF4-FFF2-40B4-BE49-F238E27FC236}">
                <a16:creationId xmlns:a16="http://schemas.microsoft.com/office/drawing/2014/main" id="{D03FD9D6-31D7-7A20-875D-00EC5A5E0A05}"/>
              </a:ext>
            </a:extLst>
          </p:cNvPr>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225ABF3-F93D-1E57-0FA9-AFA44ED8158D}"/>
              </a:ext>
            </a:extLst>
          </p:cNvPr>
          <p:cNvSpPr txBox="1"/>
          <p:nvPr/>
        </p:nvSpPr>
        <p:spPr>
          <a:xfrm>
            <a:off x="4917610" y="2798336"/>
            <a:ext cx="4445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Tahoma" panose="020B0604030504040204" pitchFamily="34" charset="0"/>
                <a:cs typeface="Tahoma" panose="020B0604030504040204" pitchFamily="34" charset="0"/>
              </a:rPr>
              <a:t>F</a:t>
            </a:r>
            <a:endParaRPr kumimoji="0" lang="en-US" sz="3200" b="0" i="0" u="none" strike="noStrike" kern="1200" cap="none" spc="0" normalizeH="0" baseline="0" noProof="0" dirty="0">
              <a:ln>
                <a:noFill/>
              </a:ln>
              <a:solidFill>
                <a:srgbClr val="000000"/>
              </a:solidFill>
              <a:effectLst/>
              <a:uLnTx/>
              <a:uFillTx/>
              <a:latin typeface="Fira Sans Condensed Medium" panose="020B0603050000020004" pitchFamily="34" charset="0"/>
              <a:ea typeface="+mn-ea"/>
              <a:cs typeface="+mn-cs"/>
            </a:endParaRPr>
          </a:p>
        </p:txBody>
      </p:sp>
      <p:sp>
        <p:nvSpPr>
          <p:cNvPr id="29" name="TextBox 8">
            <a:extLst>
              <a:ext uri="{FF2B5EF4-FFF2-40B4-BE49-F238E27FC236}">
                <a16:creationId xmlns:a16="http://schemas.microsoft.com/office/drawing/2014/main" id="{1052721A-7186-71F4-F177-F95BE0CF45F8}"/>
              </a:ext>
            </a:extLst>
          </p:cNvPr>
          <p:cNvSpPr txBox="1"/>
          <p:nvPr/>
        </p:nvSpPr>
        <p:spPr>
          <a:xfrm>
            <a:off x="414661" y="184181"/>
            <a:ext cx="5022578" cy="4001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đẩy</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hàng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bằng</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altLang="en-US" sz="2600" b="0" i="0" u="none" strike="noStrike" kern="1200" cap="none" spc="0" normalizeH="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F</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0" name="TextBox 8">
            <a:extLst>
              <a:ext uri="{FF2B5EF4-FFF2-40B4-BE49-F238E27FC236}">
                <a16:creationId xmlns:a16="http://schemas.microsoft.com/office/drawing/2014/main" id="{FF538F60-6339-4E37-7EF8-AE570D87D473}"/>
              </a:ext>
            </a:extLst>
          </p:cNvPr>
          <p:cNvSpPr txBox="1"/>
          <p:nvPr/>
        </p:nvSpPr>
        <p:spPr>
          <a:xfrm>
            <a:off x="414661" y="754656"/>
            <a:ext cx="9583581" cy="443455"/>
          </a:xfrm>
          <a:prstGeom prst="rect">
            <a:avLst/>
          </a:prstGeom>
        </p:spPr>
        <p:txBody>
          <a:bodyPr wrap="square" lIns="0" tIns="0" rIns="0" bIns="0" rtlCol="0" anchor="t">
            <a:spAutoFit/>
          </a:bodyPr>
          <a:lstStyle/>
          <a:p>
            <a:pPr lvl="0">
              <a:lnSpc>
                <a:spcPct val="120000"/>
              </a:lnSpc>
              <a:spcBef>
                <a:spcPct val="0"/>
              </a:spcBef>
            </a:pP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Xe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dịch</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quãng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đường</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s,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vận</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tốc</a:t>
            </a:r>
            <a:r>
              <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v </a:t>
            </a:r>
            <a:r>
              <a:rPr kumimoji="0" lang="en-US" altLang="en-US" sz="26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hướng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của</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lực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endParaRPr kumimoji="0" lang="en-US" altLang="en-US" sz="2600" b="1"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31" name="TextBox 8">
            <a:extLst>
              <a:ext uri="{FF2B5EF4-FFF2-40B4-BE49-F238E27FC236}">
                <a16:creationId xmlns:a16="http://schemas.microsoft.com/office/drawing/2014/main" id="{8E3F459A-3537-D856-ECF8-C2516E838046}"/>
              </a:ext>
            </a:extLst>
          </p:cNvPr>
          <p:cNvSpPr txBox="1"/>
          <p:nvPr/>
        </p:nvSpPr>
        <p:spPr>
          <a:xfrm>
            <a:off x="414670" y="1373217"/>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Roboto" panose="02000000000000000000" pitchFamily="2" charset="0"/>
                <a:cs typeface="Arial" panose="020B0604020202020204" pitchFamily="34" charset="0"/>
              </a:rPr>
              <a:t>Lực</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đẩy</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của</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en-US" sz="2600" b="0" i="0" u="none" strike="noStrike" kern="1200" cap="none" spc="0" normalizeH="0" noProof="0" dirty="0" err="1">
                <a:ln>
                  <a:noFill/>
                </a:ln>
                <a:solidFill>
                  <a:srgbClr val="000000"/>
                </a:solidFill>
                <a:effectLst/>
                <a:uLnTx/>
                <a:uFillTx/>
                <a:latin typeface="Roboto" panose="02000000000000000000" pitchFamily="2" charset="0"/>
                <a:cs typeface="Arial" panose="020B0604020202020204" pitchFamily="34" charset="0"/>
              </a:rPr>
              <a:t>xe</a:t>
            </a:r>
            <a:r>
              <a:rPr kumimoji="0" lang="en-US" sz="2600" b="0" i="0" u="none" strike="noStrike" kern="1200" cap="none" spc="0" normalizeH="0" noProof="0" dirty="0">
                <a:ln>
                  <a:noFill/>
                </a:ln>
                <a:solidFill>
                  <a:srgbClr val="000000"/>
                </a:solidFill>
                <a:effectLst/>
                <a:uLnTx/>
                <a:uFillTx/>
                <a:latin typeface="Roboto" panose="02000000000000000000" pitchFamily="2" charset="0"/>
                <a:cs typeface="Arial" panose="020B0604020202020204" pitchFamily="34" charset="0"/>
              </a:rPr>
              <a:t> </a:t>
            </a:r>
            <a:r>
              <a:rPr kumimoji="0" lang="vi-VN"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rPr>
              <a:t>đã thực hiện một công cơ học</a:t>
            </a:r>
            <a:endParaRPr kumimoji="0" lang="en-US" altLang="en-US" sz="2600" b="0" i="0" u="none" strike="noStrike" kern="1200" cap="none" spc="0" normalizeH="0" baseline="0" noProof="0" dirty="0">
              <a:ln>
                <a:noFill/>
              </a:ln>
              <a:solidFill>
                <a:srgbClr val="000000"/>
              </a:solidFill>
              <a:effectLst/>
              <a:uLnTx/>
              <a:uFillTx/>
              <a:latin typeface="Roboto" panose="02000000000000000000" pitchFamily="2" charset="0"/>
              <a:cs typeface="Arial" panose="020B0604020202020204" pitchFamily="34" charset="0"/>
            </a:endParaRPr>
          </a:p>
        </p:txBody>
      </p:sp>
      <p:grpSp>
        <p:nvGrpSpPr>
          <p:cNvPr id="1024" name="Group 1023">
            <a:extLst>
              <a:ext uri="{FF2B5EF4-FFF2-40B4-BE49-F238E27FC236}">
                <a16:creationId xmlns:a16="http://schemas.microsoft.com/office/drawing/2014/main" id="{71A34418-BB10-628F-00E9-64E61300ACAA}"/>
              </a:ext>
            </a:extLst>
          </p:cNvPr>
          <p:cNvGrpSpPr/>
          <p:nvPr/>
        </p:nvGrpSpPr>
        <p:grpSpPr>
          <a:xfrm>
            <a:off x="7748845" y="92116"/>
            <a:ext cx="4581328" cy="577199"/>
            <a:chOff x="5655075" y="2993994"/>
            <a:chExt cx="2383597" cy="870012"/>
          </a:xfrm>
        </p:grpSpPr>
        <p:sp>
          <p:nvSpPr>
            <p:cNvPr id="1025" name="Rectangle: Rounded Corners 1024">
              <a:extLst>
                <a:ext uri="{FF2B5EF4-FFF2-40B4-BE49-F238E27FC236}">
                  <a16:creationId xmlns:a16="http://schemas.microsoft.com/office/drawing/2014/main" id="{1499B913-AAC5-2D3A-D42F-276C16C85C50}"/>
                </a:ext>
              </a:extLst>
            </p:cNvPr>
            <p:cNvSpPr/>
            <p:nvPr/>
          </p:nvSpPr>
          <p:spPr>
            <a:xfrm>
              <a:off x="5655075" y="2993994"/>
              <a:ext cx="2246051"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7" name="TextBox 1026">
              <a:extLst>
                <a:ext uri="{FF2B5EF4-FFF2-40B4-BE49-F238E27FC236}">
                  <a16:creationId xmlns:a16="http://schemas.microsoft.com/office/drawing/2014/main" id="{3C9AE893-7FDD-AF0C-8226-A99164B87963}"/>
                </a:ext>
              </a:extLst>
            </p:cNvPr>
            <p:cNvSpPr txBox="1"/>
            <p:nvPr/>
          </p:nvSpPr>
          <p:spPr>
            <a:xfrm>
              <a:off x="5713330" y="3004131"/>
              <a:ext cx="2325342" cy="788649"/>
            </a:xfrm>
            <a:prstGeom prst="rect">
              <a:avLst/>
            </a:prstGeom>
            <a:noFill/>
          </p:spPr>
          <p:txBody>
            <a:bodyPr wrap="square">
              <a:spAutoFit/>
            </a:bodyPr>
            <a:lstStyle/>
            <a:p>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1</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Thực</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2800" b="1"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Hiện</a:t>
              </a:r>
              <a:r>
                <a:rPr lang="en-US"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vi-VN" sz="2800" b="1"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 Cơ Học</a:t>
              </a:r>
              <a:endParaRPr lang="en-US" sz="2800" b="1"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8" grpId="0"/>
      <p:bldP spid="29" grpId="0"/>
      <p:bldP spid="30" grpId="0"/>
      <p:bldP spid="31" grpId="0"/>
    </p:bldLst>
  </p:timing>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8370</TotalTime>
  <Words>2642</Words>
  <Application>Microsoft Office PowerPoint</Application>
  <PresentationFormat>Widescreen</PresentationFormat>
  <Paragraphs>319</Paragraphs>
  <Slides>49</Slides>
  <Notes>3</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49</vt:i4>
      </vt:variant>
    </vt:vector>
  </HeadingPairs>
  <TitlesOfParts>
    <vt:vector size="69" baseType="lpstr">
      <vt:lpstr>#9Slide03 Arima Madurai Black</vt:lpstr>
      <vt:lpstr>Anaheim</vt:lpstr>
      <vt:lpstr>Arial</vt:lpstr>
      <vt:lpstr>Arimo</vt:lpstr>
      <vt:lpstr>Calibri</vt:lpstr>
      <vt:lpstr>Cambria Math</vt:lpstr>
      <vt:lpstr>Fira Sans Black</vt:lpstr>
      <vt:lpstr>Fira Sans Condensed Medium</vt:lpstr>
      <vt:lpstr>Gochi Hand</vt:lpstr>
      <vt:lpstr>Londrina Solid</vt:lpstr>
      <vt:lpstr>Nunito</vt:lpstr>
      <vt:lpstr>Quicksand</vt:lpstr>
      <vt:lpstr>Roboto</vt:lpstr>
      <vt:lpstr>Tahoma</vt:lpstr>
      <vt:lpstr>Times New Roman</vt:lpstr>
      <vt:lpstr>VNI-Kun</vt:lpstr>
      <vt:lpstr>Pre-K Creative Certificates by Slidesgo</vt:lpstr>
      <vt:lpstr>Science Subject for Middle School-6th Grade: Physics I by Slidesgo</vt:lpstr>
      <vt:lpstr>1_Office Theme</vt:lpstr>
      <vt:lpstr>1_Science Subject for Middle School-6th Grade: Physics I by Slidesgo</vt:lpstr>
      <vt:lpstr>PowerPoint Presentation</vt:lpstr>
      <vt:lpstr>Bài 1: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DELL</cp:lastModifiedBy>
  <cp:revision>61</cp:revision>
  <dcterms:created xsi:type="dcterms:W3CDTF">2021-11-11T09:11:58Z</dcterms:created>
  <dcterms:modified xsi:type="dcterms:W3CDTF">2026-01-11T15:09:57Z</dcterms:modified>
</cp:coreProperties>
</file>