
<file path=[Content_Types].xml><?xml version="1.0" encoding="utf-8"?>
<Types xmlns="http://schemas.openxmlformats.org/package/2006/content-types">
  <Default Extension="png" ContentType="image/png"/>
  <Default Extension="mp3" ContentType="audio/mpeg"/>
  <Default Extension="wmf" ContentType="image/x-wmf"/>
  <Default Extension="jpeg" ContentType="image/jpeg"/>
  <Default Extension="emf" ContentType="image/x-emf"/>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7" r:id="rId1"/>
  </p:sldMasterIdLst>
  <p:notesMasterIdLst>
    <p:notesMasterId r:id="rId43"/>
  </p:notesMasterIdLst>
  <p:sldIdLst>
    <p:sldId id="257" r:id="rId2"/>
    <p:sldId id="433" r:id="rId3"/>
    <p:sldId id="259" r:id="rId4"/>
    <p:sldId id="402" r:id="rId5"/>
    <p:sldId id="400" r:id="rId6"/>
    <p:sldId id="260" r:id="rId7"/>
    <p:sldId id="404" r:id="rId8"/>
    <p:sldId id="269" r:id="rId9"/>
    <p:sldId id="515" r:id="rId10"/>
    <p:sldId id="518" r:id="rId11"/>
    <p:sldId id="523" r:id="rId12"/>
    <p:sldId id="524" r:id="rId13"/>
    <p:sldId id="525" r:id="rId14"/>
    <p:sldId id="356" r:id="rId15"/>
    <p:sldId id="368" r:id="rId16"/>
    <p:sldId id="414" r:id="rId17"/>
    <p:sldId id="411" r:id="rId18"/>
    <p:sldId id="409" r:id="rId19"/>
    <p:sldId id="526" r:id="rId20"/>
    <p:sldId id="416" r:id="rId21"/>
    <p:sldId id="408" r:id="rId22"/>
    <p:sldId id="527" r:id="rId23"/>
    <p:sldId id="407" r:id="rId24"/>
    <p:sldId id="417" r:id="rId25"/>
    <p:sldId id="378" r:id="rId26"/>
    <p:sldId id="420" r:id="rId27"/>
    <p:sldId id="421" r:id="rId28"/>
    <p:sldId id="422" r:id="rId29"/>
    <p:sldId id="423" r:id="rId30"/>
    <p:sldId id="546" r:id="rId31"/>
    <p:sldId id="424" r:id="rId32"/>
    <p:sldId id="425" r:id="rId33"/>
    <p:sldId id="426" r:id="rId34"/>
    <p:sldId id="427" r:id="rId35"/>
    <p:sldId id="428" r:id="rId36"/>
    <p:sldId id="429" r:id="rId37"/>
    <p:sldId id="410" r:id="rId38"/>
    <p:sldId id="297" r:id="rId39"/>
    <p:sldId id="298" r:id="rId40"/>
    <p:sldId id="393" r:id="rId41"/>
    <p:sldId id="300"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quyen nguyen" initials="qn" lastIdx="26" clrIdx="0">
    <p:extLst>
      <p:ext uri="{19B8F6BF-5375-455C-9EA6-DF929625EA0E}">
        <p15:presenceInfo xmlns:p15="http://schemas.microsoft.com/office/powerpoint/2012/main" userId="dac7ab4ecb09654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333FF"/>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7BB887-7500-4AD8-B711-33B684BD8DAF}" type="datetimeFigureOut">
              <a:rPr lang="en-US" smtClean="0"/>
              <a:t>1/10/2026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C19D69-8B5F-48ED-8CAD-EE617E912749}" type="slidenum">
              <a:rPr lang="en-US" smtClean="0"/>
              <a:t>‹#›</a:t>
            </a:fld>
            <a:endParaRPr lang="en-US"/>
          </a:p>
        </p:txBody>
      </p:sp>
    </p:spTree>
    <p:extLst>
      <p:ext uri="{BB962C8B-B14F-4D97-AF65-F5344CB8AC3E}">
        <p14:creationId xmlns:p14="http://schemas.microsoft.com/office/powerpoint/2010/main" val="40288508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a:defRPr/>
            </a:pPr>
            <a:fld id="{F75ABEE5-8EE8-4012-933F-67BBEED8C331}" type="slidenum">
              <a:rPr lang="vi-VN" smtClean="0">
                <a:solidFill>
                  <a:prstClr val="black"/>
                </a:solidFill>
              </a:rPr>
              <a:t>10</a:t>
            </a:fld>
            <a:endParaRPr lang="vi-VN">
              <a:solidFill>
                <a:prstClr val="black"/>
              </a:solidFill>
            </a:endParaRPr>
          </a:p>
        </p:txBody>
      </p:sp>
    </p:spTree>
    <p:extLst>
      <p:ext uri="{BB962C8B-B14F-4D97-AF65-F5344CB8AC3E}">
        <p14:creationId xmlns:p14="http://schemas.microsoft.com/office/powerpoint/2010/main" val="19391761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C9F3E39-CE5B-4A6D-9A01-332F06FF4CDD}" type="datetimeFigureOut">
              <a:rPr lang="en-US" smtClean="0"/>
              <a:t>1/10/2026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251598-0718-47C4-B33F-4749C0BB6662}" type="slidenum">
              <a:rPr lang="en-US" smtClean="0"/>
              <a:t>‹#›</a:t>
            </a:fld>
            <a:endParaRPr lang="en-US"/>
          </a:p>
        </p:txBody>
      </p:sp>
    </p:spTree>
    <p:extLst>
      <p:ext uri="{BB962C8B-B14F-4D97-AF65-F5344CB8AC3E}">
        <p14:creationId xmlns:p14="http://schemas.microsoft.com/office/powerpoint/2010/main" val="3922634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9F3E39-CE5B-4A6D-9A01-332F06FF4CDD}" type="datetimeFigureOut">
              <a:rPr lang="en-US" smtClean="0"/>
              <a:t>1/10/2026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251598-0718-47C4-B33F-4749C0BB6662}" type="slidenum">
              <a:rPr lang="en-US" smtClean="0"/>
              <a:t>‹#›</a:t>
            </a:fld>
            <a:endParaRPr lang="en-US"/>
          </a:p>
        </p:txBody>
      </p:sp>
    </p:spTree>
    <p:extLst>
      <p:ext uri="{BB962C8B-B14F-4D97-AF65-F5344CB8AC3E}">
        <p14:creationId xmlns:p14="http://schemas.microsoft.com/office/powerpoint/2010/main" val="4057706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9F3E39-CE5B-4A6D-9A01-332F06FF4CDD}" type="datetimeFigureOut">
              <a:rPr lang="en-US" smtClean="0"/>
              <a:t>1/10/2026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251598-0718-47C4-B33F-4749C0BB6662}"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1637026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9F3E39-CE5B-4A6D-9A01-332F06FF4CDD}" type="datetimeFigureOut">
              <a:rPr lang="en-US" smtClean="0"/>
              <a:t>1/10/2026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251598-0718-47C4-B33F-4749C0BB6662}" type="slidenum">
              <a:rPr lang="en-US" smtClean="0"/>
              <a:t>‹#›</a:t>
            </a:fld>
            <a:endParaRPr lang="en-US"/>
          </a:p>
        </p:txBody>
      </p:sp>
    </p:spTree>
    <p:extLst>
      <p:ext uri="{BB962C8B-B14F-4D97-AF65-F5344CB8AC3E}">
        <p14:creationId xmlns:p14="http://schemas.microsoft.com/office/powerpoint/2010/main" val="35972186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9F3E39-CE5B-4A6D-9A01-332F06FF4CDD}" type="datetimeFigureOut">
              <a:rPr lang="en-US" smtClean="0"/>
              <a:t>1/10/2026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251598-0718-47C4-B33F-4749C0BB6662}"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3166478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9F3E39-CE5B-4A6D-9A01-332F06FF4CDD}" type="datetimeFigureOut">
              <a:rPr lang="en-US" smtClean="0"/>
              <a:t>1/10/2026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251598-0718-47C4-B33F-4749C0BB6662}" type="slidenum">
              <a:rPr lang="en-US" smtClean="0"/>
              <a:t>‹#›</a:t>
            </a:fld>
            <a:endParaRPr lang="en-US"/>
          </a:p>
        </p:txBody>
      </p:sp>
    </p:spTree>
    <p:extLst>
      <p:ext uri="{BB962C8B-B14F-4D97-AF65-F5344CB8AC3E}">
        <p14:creationId xmlns:p14="http://schemas.microsoft.com/office/powerpoint/2010/main" val="8925597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9F3E39-CE5B-4A6D-9A01-332F06FF4CDD}" type="datetimeFigureOut">
              <a:rPr lang="en-US" smtClean="0"/>
              <a:t>1/10/2026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251598-0718-47C4-B33F-4749C0BB6662}" type="slidenum">
              <a:rPr lang="en-US" smtClean="0"/>
              <a:t>‹#›</a:t>
            </a:fld>
            <a:endParaRPr lang="en-US"/>
          </a:p>
        </p:txBody>
      </p:sp>
    </p:spTree>
    <p:extLst>
      <p:ext uri="{BB962C8B-B14F-4D97-AF65-F5344CB8AC3E}">
        <p14:creationId xmlns:p14="http://schemas.microsoft.com/office/powerpoint/2010/main" val="23712766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9F3E39-CE5B-4A6D-9A01-332F06FF4CDD}" type="datetimeFigureOut">
              <a:rPr lang="en-US" smtClean="0"/>
              <a:t>1/10/2026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251598-0718-47C4-B33F-4749C0BB6662}" type="slidenum">
              <a:rPr lang="en-US" smtClean="0"/>
              <a:t>‹#›</a:t>
            </a:fld>
            <a:endParaRPr lang="en-US"/>
          </a:p>
        </p:txBody>
      </p:sp>
    </p:spTree>
    <p:extLst>
      <p:ext uri="{BB962C8B-B14F-4D97-AF65-F5344CB8AC3E}">
        <p14:creationId xmlns:p14="http://schemas.microsoft.com/office/powerpoint/2010/main" val="2369916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9F3E39-CE5B-4A6D-9A01-332F06FF4CDD}" type="datetimeFigureOut">
              <a:rPr lang="en-US" smtClean="0"/>
              <a:t>1/10/2026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251598-0718-47C4-B33F-4749C0BB6662}" type="slidenum">
              <a:rPr lang="en-US" smtClean="0"/>
              <a:t>‹#›</a:t>
            </a:fld>
            <a:endParaRPr lang="en-US"/>
          </a:p>
        </p:txBody>
      </p:sp>
    </p:spTree>
    <p:extLst>
      <p:ext uri="{BB962C8B-B14F-4D97-AF65-F5344CB8AC3E}">
        <p14:creationId xmlns:p14="http://schemas.microsoft.com/office/powerpoint/2010/main" val="3538330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9F3E39-CE5B-4A6D-9A01-332F06FF4CDD}" type="datetimeFigureOut">
              <a:rPr lang="en-US" smtClean="0"/>
              <a:t>1/10/2026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251598-0718-47C4-B33F-4749C0BB6662}" type="slidenum">
              <a:rPr lang="en-US" smtClean="0"/>
              <a:t>‹#›</a:t>
            </a:fld>
            <a:endParaRPr lang="en-US"/>
          </a:p>
        </p:txBody>
      </p:sp>
    </p:spTree>
    <p:extLst>
      <p:ext uri="{BB962C8B-B14F-4D97-AF65-F5344CB8AC3E}">
        <p14:creationId xmlns:p14="http://schemas.microsoft.com/office/powerpoint/2010/main" val="3850843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C9F3E39-CE5B-4A6D-9A01-332F06FF4CDD}" type="datetimeFigureOut">
              <a:rPr lang="en-US" smtClean="0"/>
              <a:t>1/10/2026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251598-0718-47C4-B33F-4749C0BB6662}" type="slidenum">
              <a:rPr lang="en-US" smtClean="0"/>
              <a:t>‹#›</a:t>
            </a:fld>
            <a:endParaRPr lang="en-US"/>
          </a:p>
        </p:txBody>
      </p:sp>
    </p:spTree>
    <p:extLst>
      <p:ext uri="{BB962C8B-B14F-4D97-AF65-F5344CB8AC3E}">
        <p14:creationId xmlns:p14="http://schemas.microsoft.com/office/powerpoint/2010/main" val="3678500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C9F3E39-CE5B-4A6D-9A01-332F06FF4CDD}" type="datetimeFigureOut">
              <a:rPr lang="en-US" smtClean="0"/>
              <a:t>1/10/2026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8251598-0718-47C4-B33F-4749C0BB6662}" type="slidenum">
              <a:rPr lang="en-US" smtClean="0"/>
              <a:t>‹#›</a:t>
            </a:fld>
            <a:endParaRPr lang="en-US"/>
          </a:p>
        </p:txBody>
      </p:sp>
    </p:spTree>
    <p:extLst>
      <p:ext uri="{BB962C8B-B14F-4D97-AF65-F5344CB8AC3E}">
        <p14:creationId xmlns:p14="http://schemas.microsoft.com/office/powerpoint/2010/main" val="6995417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C9F3E39-CE5B-4A6D-9A01-332F06FF4CDD}" type="datetimeFigureOut">
              <a:rPr lang="en-US" smtClean="0"/>
              <a:t>1/10/2026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8251598-0718-47C4-B33F-4749C0BB6662}" type="slidenum">
              <a:rPr lang="en-US" smtClean="0"/>
              <a:t>‹#›</a:t>
            </a:fld>
            <a:endParaRPr lang="en-US"/>
          </a:p>
        </p:txBody>
      </p:sp>
    </p:spTree>
    <p:extLst>
      <p:ext uri="{BB962C8B-B14F-4D97-AF65-F5344CB8AC3E}">
        <p14:creationId xmlns:p14="http://schemas.microsoft.com/office/powerpoint/2010/main" val="29135894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9F3E39-CE5B-4A6D-9A01-332F06FF4CDD}" type="datetimeFigureOut">
              <a:rPr lang="en-US" smtClean="0"/>
              <a:t>1/10/2026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8251598-0718-47C4-B33F-4749C0BB6662}" type="slidenum">
              <a:rPr lang="en-US" smtClean="0"/>
              <a:t>‹#›</a:t>
            </a:fld>
            <a:endParaRPr lang="en-US"/>
          </a:p>
        </p:txBody>
      </p:sp>
    </p:spTree>
    <p:extLst>
      <p:ext uri="{BB962C8B-B14F-4D97-AF65-F5344CB8AC3E}">
        <p14:creationId xmlns:p14="http://schemas.microsoft.com/office/powerpoint/2010/main" val="1533816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C9F3E39-CE5B-4A6D-9A01-332F06FF4CDD}" type="datetimeFigureOut">
              <a:rPr lang="en-US" smtClean="0"/>
              <a:t>1/10/2026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251598-0718-47C4-B33F-4749C0BB6662}" type="slidenum">
              <a:rPr lang="en-US" smtClean="0"/>
              <a:t>‹#›</a:t>
            </a:fld>
            <a:endParaRPr lang="en-US"/>
          </a:p>
        </p:txBody>
      </p:sp>
    </p:spTree>
    <p:extLst>
      <p:ext uri="{BB962C8B-B14F-4D97-AF65-F5344CB8AC3E}">
        <p14:creationId xmlns:p14="http://schemas.microsoft.com/office/powerpoint/2010/main" val="29504468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251598-0718-47C4-B33F-4749C0BB6662}" type="slidenum">
              <a:rPr lang="en-US" smtClean="0"/>
              <a:t>‹#›</a:t>
            </a:fld>
            <a:endParaRPr lang="en-US"/>
          </a:p>
        </p:txBody>
      </p:sp>
      <p:sp>
        <p:nvSpPr>
          <p:cNvPr id="5" name="Date Placeholder 4"/>
          <p:cNvSpPr>
            <a:spLocks noGrp="1"/>
          </p:cNvSpPr>
          <p:nvPr>
            <p:ph type="dt" sz="half" idx="10"/>
          </p:nvPr>
        </p:nvSpPr>
        <p:spPr/>
        <p:txBody>
          <a:bodyPr/>
          <a:lstStyle/>
          <a:p>
            <a:fld id="{1C9F3E39-CE5B-4A6D-9A01-332F06FF4CDD}" type="datetimeFigureOut">
              <a:rPr lang="en-US" smtClean="0"/>
              <a:t>1/10/2026</a:t>
            </a:fld>
            <a:endParaRPr lang="en-US"/>
          </a:p>
        </p:txBody>
      </p:sp>
    </p:spTree>
    <p:extLst>
      <p:ext uri="{BB962C8B-B14F-4D97-AF65-F5344CB8AC3E}">
        <p14:creationId xmlns:p14="http://schemas.microsoft.com/office/powerpoint/2010/main" val="4194007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C9F3E39-CE5B-4A6D-9A01-332F06FF4CDD}" type="datetimeFigureOut">
              <a:rPr lang="en-US" smtClean="0"/>
              <a:t>1/10/2026</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8251598-0718-47C4-B33F-4749C0BB6662}" type="slidenum">
              <a:rPr lang="en-US" smtClean="0"/>
              <a:t>‹#›</a:t>
            </a:fld>
            <a:endParaRPr lang="en-US"/>
          </a:p>
        </p:txBody>
      </p:sp>
    </p:spTree>
    <p:extLst>
      <p:ext uri="{BB962C8B-B14F-4D97-AF65-F5344CB8AC3E}">
        <p14:creationId xmlns:p14="http://schemas.microsoft.com/office/powerpoint/2010/main" val="4245714115"/>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wmf"/><Relationship Id="rId7" Type="http://schemas.openxmlformats.org/officeDocument/2006/relationships/image" Target="../media/image6.png"/><Relationship Id="rId2" Type="http://schemas.openxmlformats.org/officeDocument/2006/relationships/image" Target="../media/image1.gif"/><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gif"/><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jpe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29.jp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eg"/></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3" Type="http://schemas.openxmlformats.org/officeDocument/2006/relationships/slideLayout" Target="../slideLayouts/slideLayout7.xml"/><Relationship Id="rId21" Type="http://schemas.openxmlformats.org/officeDocument/2006/relationships/audio" Target="../media/audio2.wav"/><Relationship Id="rId7" Type="http://schemas.openxmlformats.org/officeDocument/2006/relationships/audio" Target="../media/audio4.wav"/><Relationship Id="rId12" Type="http://schemas.openxmlformats.org/officeDocument/2006/relationships/image" Target="../media/image39.emf"/><Relationship Id="rId17" Type="http://schemas.openxmlformats.org/officeDocument/2006/relationships/image" Target="../media/image44.png"/><Relationship Id="rId2" Type="http://schemas.openxmlformats.org/officeDocument/2006/relationships/audio" Target="../media/media2.mp3"/><Relationship Id="rId16" Type="http://schemas.openxmlformats.org/officeDocument/2006/relationships/image" Target="../media/image43.png"/><Relationship Id="rId20" Type="http://schemas.openxmlformats.org/officeDocument/2006/relationships/audio" Target="../media/audio1.wav"/><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38.png"/><Relationship Id="rId5" Type="http://schemas.openxmlformats.org/officeDocument/2006/relationships/audio" Target="../media/audio2.wav"/><Relationship Id="rId15" Type="http://schemas.openxmlformats.org/officeDocument/2006/relationships/image" Target="../media/image42.png"/><Relationship Id="rId23" Type="http://schemas.openxmlformats.org/officeDocument/2006/relationships/audio" Target="../media/audio4.wav"/><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audio" Target="../media/audio1.wav"/><Relationship Id="rId9" Type="http://schemas.openxmlformats.org/officeDocument/2006/relationships/image" Target="../media/image36.emf"/><Relationship Id="rId14" Type="http://schemas.openxmlformats.org/officeDocument/2006/relationships/image" Target="../media/image41.png"/><Relationship Id="rId22" Type="http://schemas.openxmlformats.org/officeDocument/2006/relationships/audio" Target="../media/audio3.wav"/></Relationships>
</file>

<file path=ppt/slides/_rels/slide38.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3" Type="http://schemas.openxmlformats.org/officeDocument/2006/relationships/slideLayout" Target="../slideLayouts/slideLayout7.xml"/><Relationship Id="rId21" Type="http://schemas.openxmlformats.org/officeDocument/2006/relationships/audio" Target="../media/audio2.wav"/><Relationship Id="rId7" Type="http://schemas.openxmlformats.org/officeDocument/2006/relationships/audio" Target="../media/audio4.wav"/><Relationship Id="rId12" Type="http://schemas.openxmlformats.org/officeDocument/2006/relationships/image" Target="../media/image39.emf"/><Relationship Id="rId17" Type="http://schemas.openxmlformats.org/officeDocument/2006/relationships/image" Target="../media/image47.png"/><Relationship Id="rId2" Type="http://schemas.openxmlformats.org/officeDocument/2006/relationships/audio" Target="../media/media2.mp3"/><Relationship Id="rId16" Type="http://schemas.openxmlformats.org/officeDocument/2006/relationships/image" Target="../media/image43.png"/><Relationship Id="rId20" Type="http://schemas.openxmlformats.org/officeDocument/2006/relationships/audio" Target="../media/audio1.wav"/><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38.png"/><Relationship Id="rId5" Type="http://schemas.openxmlformats.org/officeDocument/2006/relationships/audio" Target="../media/audio2.wav"/><Relationship Id="rId15" Type="http://schemas.openxmlformats.org/officeDocument/2006/relationships/image" Target="../media/image42.png"/><Relationship Id="rId23" Type="http://schemas.openxmlformats.org/officeDocument/2006/relationships/audio" Target="../media/audio4.wav"/><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audio" Target="../media/audio1.wav"/><Relationship Id="rId9" Type="http://schemas.openxmlformats.org/officeDocument/2006/relationships/image" Target="../media/image36.emf"/><Relationship Id="rId14" Type="http://schemas.openxmlformats.org/officeDocument/2006/relationships/image" Target="../media/image41.png"/><Relationship Id="rId22" Type="http://schemas.openxmlformats.org/officeDocument/2006/relationships/audio" Target="../media/audio3.wav"/></Relationships>
</file>

<file path=ppt/slides/_rels/slide39.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3" Type="http://schemas.openxmlformats.org/officeDocument/2006/relationships/slideLayout" Target="../slideLayouts/slideLayout7.xml"/><Relationship Id="rId21" Type="http://schemas.openxmlformats.org/officeDocument/2006/relationships/audio" Target="../media/audio2.wav"/><Relationship Id="rId7" Type="http://schemas.openxmlformats.org/officeDocument/2006/relationships/audio" Target="../media/audio4.wav"/><Relationship Id="rId12" Type="http://schemas.openxmlformats.org/officeDocument/2006/relationships/image" Target="../media/image39.emf"/><Relationship Id="rId17" Type="http://schemas.openxmlformats.org/officeDocument/2006/relationships/image" Target="../media/image44.png"/><Relationship Id="rId2" Type="http://schemas.openxmlformats.org/officeDocument/2006/relationships/audio" Target="../media/media2.mp3"/><Relationship Id="rId16" Type="http://schemas.openxmlformats.org/officeDocument/2006/relationships/image" Target="../media/image43.png"/><Relationship Id="rId20" Type="http://schemas.openxmlformats.org/officeDocument/2006/relationships/audio" Target="../media/audio1.wav"/><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38.png"/><Relationship Id="rId5" Type="http://schemas.openxmlformats.org/officeDocument/2006/relationships/audio" Target="../media/audio2.wav"/><Relationship Id="rId15" Type="http://schemas.openxmlformats.org/officeDocument/2006/relationships/image" Target="../media/image42.png"/><Relationship Id="rId23" Type="http://schemas.openxmlformats.org/officeDocument/2006/relationships/audio" Target="../media/audio4.wav"/><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audio" Target="../media/audio1.wav"/><Relationship Id="rId9" Type="http://schemas.openxmlformats.org/officeDocument/2006/relationships/image" Target="../media/image36.emf"/><Relationship Id="rId14" Type="http://schemas.openxmlformats.org/officeDocument/2006/relationships/image" Target="../media/image41.png"/><Relationship Id="rId22" Type="http://schemas.openxmlformats.org/officeDocument/2006/relationships/audio" Target="../media/audio3.wav"/></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descr="Fireworks-02-jun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938037" y="-221276"/>
            <a:ext cx="18288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6" descr="BOOK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5300663"/>
            <a:ext cx="5181600" cy="128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7" descr="Fireworks-02-jun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614806" y="2710966"/>
            <a:ext cx="18288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8" descr="Fireworks-02-jun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403256" y="3289714"/>
            <a:ext cx="18288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7" name="Text Box 14"/>
          <p:cNvSpPr txBox="1">
            <a:spLocks noChangeArrowheads="1"/>
          </p:cNvSpPr>
          <p:nvPr/>
        </p:nvSpPr>
        <p:spPr bwMode="auto">
          <a:xfrm>
            <a:off x="1774826" y="1916113"/>
            <a:ext cx="1008063"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endParaRPr lang="en-US" altLang="en-US" sz="1800" dirty="0">
              <a:solidFill>
                <a:prstClr val="black"/>
              </a:solidFill>
              <a:cs typeface="Arial" panose="020B0604020202020204" pitchFamily="34" charset="0"/>
            </a:endParaRPr>
          </a:p>
        </p:txBody>
      </p:sp>
      <p:grpSp>
        <p:nvGrpSpPr>
          <p:cNvPr id="4113" name="Group 20"/>
          <p:cNvGrpSpPr>
            <a:grpSpLocks/>
          </p:cNvGrpSpPr>
          <p:nvPr/>
        </p:nvGrpSpPr>
        <p:grpSpPr bwMode="auto">
          <a:xfrm>
            <a:off x="3859307" y="188914"/>
            <a:ext cx="4087906" cy="328624"/>
            <a:chOff x="1020" y="1667"/>
            <a:chExt cx="4263" cy="131"/>
          </a:xfrm>
        </p:grpSpPr>
        <p:pic>
          <p:nvPicPr>
            <p:cNvPr id="4156" name="Picture 21" descr="sta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V="1">
              <a:off x="5166" y="1681"/>
              <a:ext cx="114" cy="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57" name="Picture 22" descr="sta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373" y="1697"/>
              <a:ext cx="113" cy="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58" name="Picture 23" descr="sta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V="1">
              <a:off x="3285" y="1667"/>
              <a:ext cx="14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59" name="Picture 24" descr="sta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849" y="1692"/>
              <a:ext cx="90"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60" name="Picture 25" descr="sta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750" y="1697"/>
              <a:ext cx="90"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61" name="Picture 26" descr="sta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272" y="1667"/>
              <a:ext cx="90"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62" name="Picture 27" descr="sta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623" y="1707"/>
              <a:ext cx="90" cy="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63" name="Picture 28" descr="sta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113" y="1692"/>
              <a:ext cx="90"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64" name="Picture 29" descr="sta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054" y="1722"/>
              <a:ext cx="112" cy="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65" name="Picture 30" descr="sta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864" y="1682"/>
              <a:ext cx="112"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66" name="Picture 31" descr="sta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V="1">
              <a:off x="2900" y="1681"/>
              <a:ext cx="113" cy="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67" name="Picture 32" descr="sta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603" y="1681"/>
              <a:ext cx="90"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68" name="Picture 33" descr="sta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921" y="1706"/>
              <a:ext cx="90"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69" name="Picture 34" descr="sta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019" y="1692"/>
              <a:ext cx="90"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70" name="Picture 35" descr="sta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977" y="1706"/>
              <a:ext cx="113"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71" name="Picture 36" descr="sta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713" y="1696"/>
              <a:ext cx="114"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72" name="Picture 37" descr="sta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753" y="1681"/>
              <a:ext cx="90"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73" name="Picture 38" descr="sta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334" y="1696"/>
              <a:ext cx="112"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74" name="Picture 39" descr="sta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489" y="1706"/>
              <a:ext cx="90"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75" name="Picture 40" descr="sta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447" y="1720"/>
              <a:ext cx="113"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76" name="Picture 41" descr="sta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183" y="1710"/>
              <a:ext cx="114" cy="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77" name="Picture 42" descr="sta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063" y="1668"/>
              <a:ext cx="90"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78" name="Picture 43" descr="sta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654" y="1683"/>
              <a:ext cx="113"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79" name="Picture 44" descr="sta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810" y="1693"/>
              <a:ext cx="90"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80" name="Picture 45" descr="sta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768" y="1707"/>
              <a:ext cx="112"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81" name="Picture 46" descr="sta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504" y="1697"/>
              <a:ext cx="113" cy="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82" name="Picture 47" descr="sta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599" y="1707"/>
              <a:ext cx="113" cy="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83" name="Picture 48" descr="sta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98" y="1682"/>
              <a:ext cx="90"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84" name="Picture 49" descr="sta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292" y="1697"/>
              <a:ext cx="90"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85" name="Picture 50" descr="sta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193" y="1752"/>
              <a:ext cx="90"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86" name="Picture 51" descr="sta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132" y="1707"/>
              <a:ext cx="113"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87" name="Picture 52" descr="sta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20" y="1758"/>
              <a:ext cx="90"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88" name="Picture 53" descr="sta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502" y="1738"/>
              <a:ext cx="113"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89" name="Picture 54" descr="sta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617" y="1732"/>
              <a:ext cx="90" cy="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0" name="Picture 55" descr="sta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993" y="1707"/>
              <a:ext cx="112" cy="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1" name="Picture 56" descr="sta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416" y="1667"/>
              <a:ext cx="90"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2" name="Picture 57" descr="sta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148" y="1733"/>
              <a:ext cx="90"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3" name="Picture 58" descr="sta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107" y="1707"/>
              <a:ext cx="112" cy="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4" name="Picture 59" descr="sta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483" y="1707"/>
              <a:ext cx="90" cy="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5" name="Picture 60" descr="sta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034" y="1707"/>
              <a:ext cx="112" cy="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15" name="WordArt 17" descr="Paper bag"/>
          <p:cNvSpPr>
            <a:spLocks noChangeArrowheads="1" noChangeShapeType="1" noTextEdit="1"/>
          </p:cNvSpPr>
          <p:nvPr/>
        </p:nvSpPr>
        <p:spPr bwMode="auto">
          <a:xfrm>
            <a:off x="4953000" y="5638801"/>
            <a:ext cx="2895600" cy="314325"/>
          </a:xfrm>
          <a:prstGeom prst="rect">
            <a:avLst/>
          </a:prstGeom>
        </p:spPr>
        <p:txBody>
          <a:bodyPr wrap="none" fromWordArt="1">
            <a:prstTxWarp prst="textPlain">
              <a:avLst>
                <a:gd name="adj" fmla="val 50000"/>
              </a:avLst>
            </a:prstTxWarp>
          </a:bodyPr>
          <a:lstStyle/>
          <a:p>
            <a:r>
              <a:rPr lang="vi-VN" sz="3200" kern="10" dirty="0">
                <a:ln w="9525">
                  <a:solidFill>
                    <a:srgbClr val="0000FF"/>
                  </a:solidFill>
                  <a:round/>
                  <a:headEnd/>
                  <a:tailEnd/>
                </a:ln>
                <a:solidFill>
                  <a:srgbClr val="9900FF"/>
                </a:solidFill>
                <a:effectLst>
                  <a:outerShdw dist="563972" dir="14049741" sx="125000" sy="125000" algn="tl" rotWithShape="0">
                    <a:srgbClr val="C7DFD3">
                      <a:alpha val="79999"/>
                    </a:srgbClr>
                  </a:outerShdw>
                </a:effectLst>
                <a:latin typeface="Times New Roman" panose="02020603050405020304" pitchFamily="18" charset="0"/>
                <a:cs typeface="Times New Roman" panose="02020603050405020304" pitchFamily="18" charset="0"/>
              </a:rPr>
              <a:t>TRƯỜNG THCS </a:t>
            </a:r>
            <a:r>
              <a:rPr lang="en-US" sz="3200" kern="10" dirty="0">
                <a:ln w="9525">
                  <a:solidFill>
                    <a:srgbClr val="0000FF"/>
                  </a:solidFill>
                  <a:round/>
                  <a:headEnd/>
                  <a:tailEnd/>
                </a:ln>
                <a:solidFill>
                  <a:srgbClr val="9900FF"/>
                </a:solidFill>
                <a:effectLst>
                  <a:outerShdw dist="563972" dir="14049741" sx="125000" sy="125000" algn="tl" rotWithShape="0">
                    <a:srgbClr val="C7DFD3">
                      <a:alpha val="79999"/>
                    </a:srgbClr>
                  </a:outerShdw>
                </a:effectLst>
                <a:latin typeface="Times New Roman" panose="02020603050405020304" pitchFamily="18" charset="0"/>
                <a:cs typeface="Times New Roman" panose="02020603050405020304" pitchFamily="18" charset="0"/>
              </a:rPr>
              <a:t> </a:t>
            </a:r>
            <a:r>
              <a:rPr lang="en-US" sz="3200" kern="10" dirty="0" err="1">
                <a:ln w="9525">
                  <a:solidFill>
                    <a:srgbClr val="0000FF"/>
                  </a:solidFill>
                  <a:round/>
                  <a:headEnd/>
                  <a:tailEnd/>
                </a:ln>
                <a:solidFill>
                  <a:srgbClr val="9900FF"/>
                </a:solidFill>
                <a:effectLst>
                  <a:outerShdw dist="563972" dir="14049741" sx="125000" sy="125000" algn="tl" rotWithShape="0">
                    <a:srgbClr val="C7DFD3">
                      <a:alpha val="79999"/>
                    </a:srgbClr>
                  </a:outerShdw>
                </a:effectLst>
                <a:latin typeface="Times New Roman" panose="02020603050405020304" pitchFamily="18" charset="0"/>
                <a:cs typeface="Times New Roman" panose="02020603050405020304" pitchFamily="18" charset="0"/>
              </a:rPr>
              <a:t>ÁI</a:t>
            </a:r>
            <a:r>
              <a:rPr lang="en-US" sz="3200" kern="10" dirty="0">
                <a:ln w="9525">
                  <a:solidFill>
                    <a:srgbClr val="0000FF"/>
                  </a:solidFill>
                  <a:round/>
                  <a:headEnd/>
                  <a:tailEnd/>
                </a:ln>
                <a:solidFill>
                  <a:srgbClr val="9900FF"/>
                </a:solidFill>
                <a:effectLst>
                  <a:outerShdw dist="563972" dir="14049741" sx="125000" sy="125000" algn="tl" rotWithShape="0">
                    <a:srgbClr val="C7DFD3">
                      <a:alpha val="79999"/>
                    </a:srgbClr>
                  </a:outerShdw>
                </a:effectLst>
                <a:latin typeface="Times New Roman" panose="02020603050405020304" pitchFamily="18" charset="0"/>
                <a:cs typeface="Times New Roman" panose="02020603050405020304" pitchFamily="18" charset="0"/>
              </a:rPr>
              <a:t> </a:t>
            </a:r>
            <a:r>
              <a:rPr lang="en-US" sz="3200" kern="10" dirty="0" err="1">
                <a:ln w="9525">
                  <a:solidFill>
                    <a:srgbClr val="0000FF"/>
                  </a:solidFill>
                  <a:round/>
                  <a:headEnd/>
                  <a:tailEnd/>
                </a:ln>
                <a:solidFill>
                  <a:srgbClr val="9900FF"/>
                </a:solidFill>
                <a:effectLst>
                  <a:outerShdw dist="563972" dir="14049741" sx="125000" sy="125000" algn="tl" rotWithShape="0">
                    <a:srgbClr val="C7DFD3">
                      <a:alpha val="79999"/>
                    </a:srgbClr>
                  </a:outerShdw>
                </a:effectLst>
                <a:latin typeface="Times New Roman" panose="02020603050405020304" pitchFamily="18" charset="0"/>
                <a:cs typeface="Times New Roman" panose="02020603050405020304" pitchFamily="18" charset="0"/>
              </a:rPr>
              <a:t>MỘ</a:t>
            </a:r>
            <a:r>
              <a:rPr lang="en-US" sz="3200" kern="10" dirty="0">
                <a:ln w="9525">
                  <a:solidFill>
                    <a:srgbClr val="0000FF"/>
                  </a:solidFill>
                  <a:round/>
                  <a:headEnd/>
                  <a:tailEnd/>
                </a:ln>
                <a:solidFill>
                  <a:srgbClr val="9900FF"/>
                </a:solidFill>
                <a:effectLst>
                  <a:outerShdw dist="563972" dir="14049741" sx="125000" sy="125000" algn="tl" rotWithShape="0">
                    <a:srgbClr val="C7DFD3">
                      <a:alpha val="79999"/>
                    </a:srgbClr>
                  </a:outerShdw>
                </a:effectLst>
                <a:latin typeface="Times New Roman" panose="02020603050405020304" pitchFamily="18" charset="0"/>
                <a:cs typeface="Times New Roman" panose="02020603050405020304" pitchFamily="18" charset="0"/>
              </a:rPr>
              <a:t>.</a:t>
            </a:r>
          </a:p>
        </p:txBody>
      </p:sp>
      <p:sp>
        <p:nvSpPr>
          <p:cNvPr id="2" name="Right Arrow 1"/>
          <p:cNvSpPr/>
          <p:nvPr/>
        </p:nvSpPr>
        <p:spPr>
          <a:xfrm>
            <a:off x="11406047" y="4240793"/>
            <a:ext cx="785953" cy="102535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prstClr val="white"/>
                </a:solidFill>
              </a:rPr>
              <a:t>Tiết</a:t>
            </a:r>
            <a:r>
              <a:rPr lang="en-US" dirty="0">
                <a:solidFill>
                  <a:prstClr val="white"/>
                </a:solidFill>
              </a:rPr>
              <a:t> ..</a:t>
            </a:r>
          </a:p>
        </p:txBody>
      </p:sp>
      <p:sp>
        <p:nvSpPr>
          <p:cNvPr id="100" name="Right Arrow 99"/>
          <p:cNvSpPr/>
          <p:nvPr/>
        </p:nvSpPr>
        <p:spPr>
          <a:xfrm>
            <a:off x="11395527" y="5310551"/>
            <a:ext cx="785953" cy="11549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prstClr val="white"/>
                </a:solidFill>
              </a:rPr>
              <a:t>Tiết</a:t>
            </a:r>
            <a:r>
              <a:rPr lang="en-US" dirty="0">
                <a:solidFill>
                  <a:prstClr val="white"/>
                </a:solidFill>
              </a:rPr>
              <a:t> ..</a:t>
            </a:r>
          </a:p>
        </p:txBody>
      </p:sp>
      <p:sp>
        <p:nvSpPr>
          <p:cNvPr id="104" name="WordArt 17" descr="Paper bag"/>
          <p:cNvSpPr>
            <a:spLocks noChangeArrowheads="1" noChangeShapeType="1" noTextEdit="1"/>
          </p:cNvSpPr>
          <p:nvPr/>
        </p:nvSpPr>
        <p:spPr bwMode="auto">
          <a:xfrm>
            <a:off x="3429002" y="3851689"/>
            <a:ext cx="5290589" cy="466725"/>
          </a:xfrm>
          <a:prstGeom prst="rect">
            <a:avLst/>
          </a:prstGeom>
        </p:spPr>
        <p:txBody>
          <a:bodyPr wrap="none" fromWordArt="1">
            <a:prstTxWarp prst="textPlain">
              <a:avLst>
                <a:gd name="adj" fmla="val 50000"/>
              </a:avLst>
            </a:prstTxWarp>
          </a:bodyPr>
          <a:lstStyle/>
          <a:p>
            <a:r>
              <a:rPr lang="en-US" sz="1351" kern="10" dirty="0">
                <a:ln w="9525">
                  <a:solidFill>
                    <a:srgbClr val="FF0000"/>
                  </a:solidFill>
                  <a:round/>
                  <a:headEnd/>
                  <a:tailEnd/>
                </a:ln>
                <a:solidFill>
                  <a:srgbClr val="FFFF00"/>
                </a:solidFill>
                <a:effectLst>
                  <a:outerShdw dist="563972" dir="14049741" sx="125000" sy="125000" algn="tl" rotWithShape="0">
                    <a:srgbClr val="C7DFD3">
                      <a:alpha val="79999"/>
                    </a:srgbClr>
                  </a:outerShdw>
                </a:effectLst>
                <a:latin typeface="Times New Roman" panose="02020603050405020304" pitchFamily="18" charset="0"/>
                <a:cs typeface="Times New Roman" panose="02020603050405020304" pitchFamily="18" charset="0"/>
              </a:rPr>
              <a:t>BỘ MÔN: KHOA HỌC TỰ NHIÊN </a:t>
            </a:r>
            <a:r>
              <a:rPr lang="en-US" sz="1351" kern="10" dirty="0">
                <a:ln w="9525">
                  <a:solidFill>
                    <a:srgbClr val="FF0000"/>
                  </a:solidFill>
                  <a:round/>
                  <a:headEnd/>
                  <a:tailEnd/>
                </a:ln>
                <a:solidFill>
                  <a:srgbClr val="FFFF00"/>
                </a:solidFill>
                <a:effectLst>
                  <a:outerShdw dist="563972" dir="14049741" sx="125000" sy="125000" algn="tl" rotWithShape="0">
                    <a:srgbClr val="C7DFD3">
                      <a:alpha val="79999"/>
                    </a:srgbClr>
                  </a:outerShdw>
                </a:effectLst>
                <a:cs typeface="Times New Roman" panose="02020603050405020304" pitchFamily="18" charset="0"/>
              </a:rPr>
              <a:t>9</a:t>
            </a:r>
            <a:endParaRPr lang="en-US" sz="1351" kern="10" dirty="0">
              <a:ln w="9525">
                <a:solidFill>
                  <a:srgbClr val="FF0000"/>
                </a:solidFill>
                <a:round/>
                <a:headEnd/>
                <a:tailEnd/>
              </a:ln>
              <a:solidFill>
                <a:srgbClr val="FFFF00"/>
              </a:solidFill>
              <a:effectLst>
                <a:outerShdw dist="563972" dir="14049741" sx="125000" sy="125000" algn="tl" rotWithShape="0">
                  <a:srgbClr val="C7DFD3">
                    <a:alpha val="79999"/>
                  </a:srgbClr>
                </a:outerShdw>
              </a:effectLst>
              <a:latin typeface="Times New Roman" panose="02020603050405020304" pitchFamily="18" charset="0"/>
              <a:cs typeface="Times New Roman" panose="02020603050405020304" pitchFamily="18" charset="0"/>
            </a:endParaRPr>
          </a:p>
        </p:txBody>
      </p:sp>
      <p:sp>
        <p:nvSpPr>
          <p:cNvPr id="106" name="WordArt 18"/>
          <p:cNvSpPr>
            <a:spLocks noChangeArrowheads="1" noChangeShapeType="1" noTextEdit="1"/>
          </p:cNvSpPr>
          <p:nvPr/>
        </p:nvSpPr>
        <p:spPr bwMode="auto">
          <a:xfrm>
            <a:off x="3429001" y="4495800"/>
            <a:ext cx="5402263" cy="533400"/>
          </a:xfrm>
          <a:prstGeom prst="rect">
            <a:avLst/>
          </a:prstGeom>
        </p:spPr>
        <p:txBody>
          <a:bodyPr wrap="none" fromWordArt="1">
            <a:prstTxWarp prst="textPlain">
              <a:avLst>
                <a:gd name="adj" fmla="val 50000"/>
              </a:avLst>
            </a:prstTxWarp>
          </a:bodyPr>
          <a:lstStyle/>
          <a:p>
            <a:r>
              <a:rPr lang="en-US" sz="3600" kern="10" dirty="0" err="1">
                <a:ln w="9525">
                  <a:solidFill>
                    <a:srgbClr val="000080"/>
                  </a:solidFill>
                  <a:round/>
                  <a:headEnd/>
                  <a:tailEnd/>
                </a:ln>
                <a:solidFill>
                  <a:srgbClr val="FF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BÀI</a:t>
            </a:r>
            <a:r>
              <a:rPr lang="en-US" sz="3600" kern="10" dirty="0">
                <a:ln w="9525">
                  <a:solidFill>
                    <a:srgbClr val="000080"/>
                  </a:solidFill>
                  <a:round/>
                  <a:headEnd/>
                  <a:tailEnd/>
                </a:ln>
                <a:solidFill>
                  <a:srgbClr val="FF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33: GEN </a:t>
            </a:r>
            <a:r>
              <a:rPr lang="en-US" sz="3600" kern="10" dirty="0" err="1">
                <a:ln w="9525">
                  <a:solidFill>
                    <a:srgbClr val="000080"/>
                  </a:solidFill>
                  <a:round/>
                  <a:headEnd/>
                  <a:tailEnd/>
                </a:ln>
                <a:solidFill>
                  <a:srgbClr val="FF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LÀ</a:t>
            </a:r>
            <a:r>
              <a:rPr lang="en-US" sz="3600" kern="10" dirty="0">
                <a:ln w="9525">
                  <a:solidFill>
                    <a:srgbClr val="000080"/>
                  </a:solidFill>
                  <a:round/>
                  <a:headEnd/>
                  <a:tailEnd/>
                </a:ln>
                <a:solidFill>
                  <a:srgbClr val="FF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600" kern="10" dirty="0" err="1">
                <a:ln w="9525">
                  <a:solidFill>
                    <a:srgbClr val="000080"/>
                  </a:solidFill>
                  <a:round/>
                  <a:headEnd/>
                  <a:tailEnd/>
                </a:ln>
                <a:solidFill>
                  <a:srgbClr val="FF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TRUNG</a:t>
            </a:r>
            <a:r>
              <a:rPr lang="en-US" sz="3600" kern="10" dirty="0">
                <a:ln w="9525">
                  <a:solidFill>
                    <a:srgbClr val="000080"/>
                  </a:solidFill>
                  <a:round/>
                  <a:headEnd/>
                  <a:tailEnd/>
                </a:ln>
                <a:solidFill>
                  <a:srgbClr val="FF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600" kern="10" dirty="0" err="1">
                <a:ln w="9525">
                  <a:solidFill>
                    <a:srgbClr val="000080"/>
                  </a:solidFill>
                  <a:round/>
                  <a:headEnd/>
                  <a:tailEnd/>
                </a:ln>
                <a:solidFill>
                  <a:srgbClr val="FF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TÂM</a:t>
            </a:r>
            <a:r>
              <a:rPr lang="en-US" sz="3600" kern="10" dirty="0">
                <a:ln w="9525">
                  <a:solidFill>
                    <a:srgbClr val="000080"/>
                  </a:solidFill>
                  <a:round/>
                  <a:headEnd/>
                  <a:tailEnd/>
                </a:ln>
                <a:solidFill>
                  <a:srgbClr val="FF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600" kern="10" dirty="0" err="1">
                <a:ln w="9525">
                  <a:solidFill>
                    <a:srgbClr val="000080"/>
                  </a:solidFill>
                  <a:round/>
                  <a:headEnd/>
                  <a:tailEnd/>
                </a:ln>
                <a:solidFill>
                  <a:srgbClr val="FF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CỦA</a:t>
            </a:r>
            <a:r>
              <a:rPr lang="en-US" sz="3600" kern="10" dirty="0">
                <a:ln w="9525">
                  <a:solidFill>
                    <a:srgbClr val="000080"/>
                  </a:solidFill>
                  <a:round/>
                  <a:headEnd/>
                  <a:tailEnd/>
                </a:ln>
                <a:solidFill>
                  <a:srgbClr val="FF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DI </a:t>
            </a:r>
            <a:r>
              <a:rPr lang="en-US" sz="3600" kern="10" dirty="0" err="1">
                <a:ln w="9525">
                  <a:solidFill>
                    <a:srgbClr val="000080"/>
                  </a:solidFill>
                  <a:round/>
                  <a:headEnd/>
                  <a:tailEnd/>
                </a:ln>
                <a:solidFill>
                  <a:srgbClr val="FF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TRUYỀN</a:t>
            </a:r>
            <a:r>
              <a:rPr lang="en-US" sz="3600" kern="10" dirty="0">
                <a:ln w="9525">
                  <a:solidFill>
                    <a:srgbClr val="000080"/>
                  </a:solidFill>
                  <a:round/>
                  <a:headEnd/>
                  <a:tailEnd/>
                </a:ln>
                <a:solidFill>
                  <a:srgbClr val="FF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600" kern="10" dirty="0" err="1">
                <a:ln w="9525">
                  <a:solidFill>
                    <a:srgbClr val="000080"/>
                  </a:solidFill>
                  <a:round/>
                  <a:headEnd/>
                  <a:tailEnd/>
                </a:ln>
                <a:solidFill>
                  <a:srgbClr val="FF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HỌC</a:t>
            </a:r>
            <a:endParaRPr lang="en-US" sz="3600" kern="10" dirty="0">
              <a:ln w="9525">
                <a:solidFill>
                  <a:srgbClr val="000080"/>
                </a:solidFill>
                <a:round/>
                <a:headEnd/>
                <a:tailEnd/>
              </a:ln>
              <a:solidFill>
                <a:srgbClr val="FF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5"/>
          <a:stretch>
            <a:fillRect/>
          </a:stretch>
        </p:blipFill>
        <p:spPr>
          <a:xfrm rot="19629512">
            <a:off x="196392" y="309258"/>
            <a:ext cx="3018868" cy="2326261"/>
          </a:xfrm>
          <a:prstGeom prst="ellipse">
            <a:avLst/>
          </a:prstGeom>
          <a:ln>
            <a:noFill/>
          </a:ln>
          <a:effectLst>
            <a:softEdge rad="112500"/>
          </a:effectLst>
        </p:spPr>
      </p:pic>
      <p:pic>
        <p:nvPicPr>
          <p:cNvPr id="5" name="Picture 4"/>
          <p:cNvPicPr>
            <a:picLocks noChangeAspect="1"/>
          </p:cNvPicPr>
          <p:nvPr/>
        </p:nvPicPr>
        <p:blipFill>
          <a:blip r:embed="rId6">
            <a:duotone>
              <a:schemeClr val="accent2">
                <a:shade val="45000"/>
                <a:satMod val="135000"/>
              </a:schemeClr>
              <a:prstClr val="white"/>
            </a:duotone>
          </a:blip>
          <a:stretch>
            <a:fillRect/>
          </a:stretch>
        </p:blipFill>
        <p:spPr>
          <a:xfrm>
            <a:off x="4089849" y="1682930"/>
            <a:ext cx="3428131" cy="1539457"/>
          </a:xfrm>
          <a:prstGeom prst="ellipse">
            <a:avLst/>
          </a:prstGeom>
          <a:ln>
            <a:noFill/>
          </a:ln>
          <a:effectLst>
            <a:softEdge rad="112500"/>
          </a:effectLst>
        </p:spPr>
      </p:pic>
      <p:pic>
        <p:nvPicPr>
          <p:cNvPr id="7" name="Picture 6"/>
          <p:cNvPicPr>
            <a:picLocks noChangeAspect="1"/>
          </p:cNvPicPr>
          <p:nvPr/>
        </p:nvPicPr>
        <p:blipFill>
          <a:blip r:embed="rId7"/>
          <a:stretch>
            <a:fillRect/>
          </a:stretch>
        </p:blipFill>
        <p:spPr>
          <a:xfrm rot="2017449">
            <a:off x="9045322" y="374684"/>
            <a:ext cx="3040356" cy="2460005"/>
          </a:xfrm>
          <a:prstGeom prst="ellipse">
            <a:avLst/>
          </a:prstGeom>
          <a:ln>
            <a:noFill/>
          </a:ln>
          <a:effectLst>
            <a:softEdge rad="112500"/>
          </a:effectLst>
        </p:spPr>
      </p:pic>
      <p:pic>
        <p:nvPicPr>
          <p:cNvPr id="8" name="Picture 7"/>
          <p:cNvPicPr>
            <a:picLocks noChangeAspect="1"/>
          </p:cNvPicPr>
          <p:nvPr/>
        </p:nvPicPr>
        <p:blipFill>
          <a:blip r:embed="rId8"/>
          <a:stretch>
            <a:fillRect/>
          </a:stretch>
        </p:blipFill>
        <p:spPr>
          <a:xfrm>
            <a:off x="9022863" y="5008711"/>
            <a:ext cx="1895185" cy="1609650"/>
          </a:xfrm>
          <a:prstGeom prst="ellipse">
            <a:avLst/>
          </a:prstGeom>
          <a:ln>
            <a:noFill/>
          </a:ln>
          <a:effectLst>
            <a:softEdge rad="112500"/>
          </a:effectLst>
        </p:spPr>
      </p:pic>
      <p:sp>
        <p:nvSpPr>
          <p:cNvPr id="107" name="WordArt 3"/>
          <p:cNvSpPr>
            <a:spLocks noChangeArrowheads="1" noChangeShapeType="1" noTextEdit="1"/>
          </p:cNvSpPr>
          <p:nvPr/>
        </p:nvSpPr>
        <p:spPr bwMode="auto">
          <a:xfrm>
            <a:off x="1721655" y="661093"/>
            <a:ext cx="8499609" cy="7316788"/>
          </a:xfrm>
          <a:prstGeom prst="rect">
            <a:avLst/>
          </a:prstGeom>
        </p:spPr>
        <p:txBody>
          <a:bodyPr wrap="none" fromWordArt="1">
            <a:prstTxWarp prst="textArchUpPour">
              <a:avLst>
                <a:gd name="adj1" fmla="val 11418413"/>
                <a:gd name="adj2" fmla="val 71685"/>
              </a:avLst>
            </a:prstTxWarp>
          </a:bodyPr>
          <a:lstStyle/>
          <a:p>
            <a:r>
              <a:rPr lang="en-US" sz="3600" b="1" kern="10" dirty="0">
                <a:ln w="9525" cap="sq">
                  <a:solidFill>
                    <a:srgbClr val="FF0000"/>
                  </a:solidFill>
                  <a:round/>
                  <a:headEnd type="none" w="sm" len="sm"/>
                  <a:tailEnd type="none" w="sm" len="sm"/>
                </a:ln>
                <a:solidFill>
                  <a:schemeClr val="tx1">
                    <a:lumMod val="95000"/>
                    <a:lumOff val="5000"/>
                  </a:schemeClr>
                </a:solidFill>
                <a:latin typeface="Times New Roman" panose="02020603050405020304" pitchFamily="18" charset="0"/>
                <a:cs typeface="Times New Roman" panose="02020603050405020304" pitchFamily="18" charset="0"/>
              </a:rPr>
              <a:t> BÀI GIẢNG ĐIỆN TỬ</a:t>
            </a:r>
          </a:p>
        </p:txBody>
      </p:sp>
      <p:pic>
        <p:nvPicPr>
          <p:cNvPr id="9" name="Picture 8"/>
          <p:cNvPicPr>
            <a:picLocks noChangeAspect="1"/>
          </p:cNvPicPr>
          <p:nvPr/>
        </p:nvPicPr>
        <p:blipFill rotWithShape="1">
          <a:blip r:embed="rId9"/>
          <a:srcRect l="35369"/>
          <a:stretch/>
        </p:blipFill>
        <p:spPr>
          <a:xfrm>
            <a:off x="150153" y="3872758"/>
            <a:ext cx="1907444" cy="2786776"/>
          </a:xfrm>
          <a:prstGeom prst="ellipse">
            <a:avLst/>
          </a:prstGeom>
          <a:ln>
            <a:noFill/>
          </a:ln>
          <a:effectLst>
            <a:softEdge rad="112500"/>
          </a:effectLst>
        </p:spPr>
      </p:pic>
    </p:spTree>
    <p:extLst>
      <p:ext uri="{BB962C8B-B14F-4D97-AF65-F5344CB8AC3E}">
        <p14:creationId xmlns:p14="http://schemas.microsoft.com/office/powerpoint/2010/main" val="41273594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4" descr="Quá trình nhân đôi ADN – ihop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solidFill>
                <a:srgbClr val="000000"/>
              </a:solidFill>
            </a:endParaRPr>
          </a:p>
        </p:txBody>
      </p:sp>
      <p:sp>
        <p:nvSpPr>
          <p:cNvPr id="33" name="Rectangle 32"/>
          <p:cNvSpPr/>
          <p:nvPr/>
        </p:nvSpPr>
        <p:spPr>
          <a:xfrm>
            <a:off x="2261437" y="554667"/>
            <a:ext cx="7122805" cy="913199"/>
          </a:xfrm>
          <a:prstGeom prst="rect">
            <a:avLst/>
          </a:prstGeom>
        </p:spPr>
        <p:txBody>
          <a:bodyPr wrap="square">
            <a:spAutoFit/>
          </a:bodyPr>
          <a:lstStyle/>
          <a:p>
            <a:pPr>
              <a:defRPr/>
            </a:pPr>
            <a:r>
              <a:rPr lang="en-US" sz="5334"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NUCLEIC ACID</a:t>
            </a:r>
          </a:p>
        </p:txBody>
      </p:sp>
      <p:sp>
        <p:nvSpPr>
          <p:cNvPr id="34" name="Oval 33"/>
          <p:cNvSpPr/>
          <p:nvPr/>
        </p:nvSpPr>
        <p:spPr>
          <a:xfrm>
            <a:off x="797942" y="372501"/>
            <a:ext cx="1266387" cy="1266387"/>
          </a:xfrm>
          <a:prstGeom prst="ellipse">
            <a:avLst/>
          </a:prstGeom>
          <a:solidFill>
            <a:srgbClr val="00823B"/>
          </a:solidFill>
          <a:ln>
            <a:solidFill>
              <a:srgbClr val="0082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sz="8000" b="1" dirty="0">
                <a:solidFill>
                  <a:srgbClr val="FFFFFF"/>
                </a:solidFill>
                <a:effectLst>
                  <a:outerShdw blurRad="38100" dist="38100" dir="2700000" algn="tl">
                    <a:srgbClr val="000000">
                      <a:alpha val="43137"/>
                    </a:srgbClr>
                  </a:outerShdw>
                </a:effectLst>
              </a:rPr>
              <a:t>II</a:t>
            </a:r>
            <a:endParaRPr lang="vi-VN" sz="8000" b="1" dirty="0">
              <a:solidFill>
                <a:srgbClr val="FFFFFF"/>
              </a:solidFill>
              <a:effectLst>
                <a:outerShdw blurRad="38100" dist="38100" dir="2700000" algn="tl">
                  <a:srgbClr val="000000">
                    <a:alpha val="43137"/>
                  </a:srgbClr>
                </a:outerShdw>
              </a:effectLst>
            </a:endParaRPr>
          </a:p>
        </p:txBody>
      </p:sp>
      <p:cxnSp>
        <p:nvCxnSpPr>
          <p:cNvPr id="35" name="Straight Connector 34"/>
          <p:cNvCxnSpPr>
            <a:cxnSpLocks/>
          </p:cNvCxnSpPr>
          <p:nvPr/>
        </p:nvCxnSpPr>
        <p:spPr>
          <a:xfrm>
            <a:off x="2289779" y="1530827"/>
            <a:ext cx="4923821" cy="0"/>
          </a:xfrm>
          <a:prstGeom prst="line">
            <a:avLst/>
          </a:prstGeom>
          <a:ln w="57150">
            <a:solidFill>
              <a:srgbClr val="00823B"/>
            </a:solidFill>
          </a:ln>
        </p:spPr>
        <p:style>
          <a:lnRef idx="1">
            <a:schemeClr val="accent1"/>
          </a:lnRef>
          <a:fillRef idx="0">
            <a:schemeClr val="accent1"/>
          </a:fillRef>
          <a:effectRef idx="0">
            <a:schemeClr val="accent1"/>
          </a:effectRef>
          <a:fontRef idx="minor">
            <a:schemeClr val="tx1"/>
          </a:fontRef>
        </p:style>
      </p:cxnSp>
      <p:pic>
        <p:nvPicPr>
          <p:cNvPr id="4102" name="Picture 6" descr=" Nấm men tự nhiên chỉ có 16 cặp nhiễm sắc thể, tại sao các nhà khoa học nói họ tạo ra được tới 17?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54586"/>
            <a:ext cx="6818005" cy="2673284"/>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ular Callout 20">
            <a:extLst>
              <a:ext uri="{FF2B5EF4-FFF2-40B4-BE49-F238E27FC236}">
                <a16:creationId xmlns:a16="http://schemas.microsoft.com/office/drawing/2014/main" id="{346C2035-9434-8641-18CD-BD93DFF6FC81}"/>
              </a:ext>
            </a:extLst>
          </p:cNvPr>
          <p:cNvSpPr/>
          <p:nvPr/>
        </p:nvSpPr>
        <p:spPr>
          <a:xfrm>
            <a:off x="6758132" y="1494291"/>
            <a:ext cx="3849757" cy="1266388"/>
          </a:xfrm>
          <a:prstGeom prst="wedgeRoundRectCallout">
            <a:avLst>
              <a:gd name="adj1" fmla="val -56263"/>
              <a:gd name="adj2" fmla="val 49721"/>
              <a:gd name="adj3" fmla="val 16667"/>
            </a:avLst>
          </a:prstGeom>
          <a:solidFill>
            <a:srgbClr val="EBF65C"/>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ts val="4900"/>
              </a:lnSpc>
            </a:pPr>
            <a:r>
              <a:rPr lang="en-US" sz="3200" b="1" dirty="0">
                <a:solidFill>
                  <a:srgbClr val="000000"/>
                </a:solidFill>
                <a:latin typeface="Times New Roman" panose="02020603050405020304" pitchFamily="18" charset="0"/>
                <a:cs typeface="Times New Roman" panose="02020603050405020304" pitchFamily="18" charset="0"/>
              </a:rPr>
              <a:t>Nucleic acid </a:t>
            </a:r>
            <a:r>
              <a:rPr lang="en-US" sz="3200" b="1" dirty="0" err="1">
                <a:solidFill>
                  <a:srgbClr val="000000"/>
                </a:solidFill>
                <a:latin typeface="Times New Roman" panose="02020603050405020304" pitchFamily="18" charset="0"/>
                <a:cs typeface="Times New Roman" panose="02020603050405020304" pitchFamily="18" charset="0"/>
              </a:rPr>
              <a:t>là</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gì</a:t>
            </a:r>
            <a:r>
              <a:rPr lang="en-US" sz="3200" b="1" dirty="0">
                <a:solidFill>
                  <a:srgbClr val="000000"/>
                </a:solidFill>
                <a:latin typeface="Times New Roman" panose="02020603050405020304" pitchFamily="18" charset="0"/>
                <a:cs typeface="Times New Roman" panose="02020603050405020304" pitchFamily="18" charset="0"/>
              </a:rPr>
              <a:t>? </a:t>
            </a:r>
          </a:p>
        </p:txBody>
      </p:sp>
      <p:sp>
        <p:nvSpPr>
          <p:cNvPr id="3" name="Rounded Rectangular Callout 20">
            <a:extLst>
              <a:ext uri="{FF2B5EF4-FFF2-40B4-BE49-F238E27FC236}">
                <a16:creationId xmlns:a16="http://schemas.microsoft.com/office/drawing/2014/main" id="{CDC8250B-23D2-C75F-198B-D1A622D0AF95}"/>
              </a:ext>
            </a:extLst>
          </p:cNvPr>
          <p:cNvSpPr/>
          <p:nvPr/>
        </p:nvSpPr>
        <p:spPr>
          <a:xfrm>
            <a:off x="6141151" y="3666772"/>
            <a:ext cx="5570339" cy="2673284"/>
          </a:xfrm>
          <a:prstGeom prst="wedgeRoundRectCallout">
            <a:avLst>
              <a:gd name="adj1" fmla="val -56263"/>
              <a:gd name="adj2" fmla="val 49721"/>
              <a:gd name="adj3" fmla="val 16667"/>
            </a:avLst>
          </a:prstGeom>
          <a:solidFill>
            <a:srgbClr val="EBF65C"/>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ts val="4900"/>
              </a:lnSpc>
            </a:pPr>
            <a:r>
              <a:rPr lang="en-US" sz="3200" b="1" dirty="0">
                <a:solidFill>
                  <a:srgbClr val="000000"/>
                </a:solidFill>
                <a:latin typeface="Times New Roman" panose="02020603050405020304" pitchFamily="18" charset="0"/>
                <a:cs typeface="Times New Roman" panose="02020603050405020304" pitchFamily="18" charset="0"/>
              </a:rPr>
              <a:t>Nucleic acid </a:t>
            </a:r>
            <a:r>
              <a:rPr lang="en-US" sz="3200" dirty="0" err="1">
                <a:solidFill>
                  <a:schemeClr val="tx1"/>
                </a:solidFill>
                <a:latin typeface="Times New Roman" panose="02020603050405020304" pitchFamily="18" charset="0"/>
                <a:cs typeface="Times New Roman" panose="02020603050405020304" pitchFamily="18" charset="0"/>
              </a:rPr>
              <a:t>là</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hợp</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chất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phân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được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cấu</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tạo</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từ</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các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đơn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phân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là</a:t>
            </a:r>
            <a:r>
              <a:rPr lang="en-US" sz="3200" dirty="0">
                <a:solidFill>
                  <a:schemeClr val="tx1"/>
                </a:solidFill>
                <a:latin typeface="Times New Roman" panose="02020603050405020304" pitchFamily="18" charset="0"/>
                <a:cs typeface="Times New Roman" panose="02020603050405020304" pitchFamily="18" charset="0"/>
              </a:rPr>
              <a:t> nucleotide.</a:t>
            </a:r>
          </a:p>
          <a:p>
            <a:pPr algn="just">
              <a:lnSpc>
                <a:spcPts val="4900"/>
              </a:lnSpc>
            </a:pPr>
            <a:r>
              <a:rPr lang="en-US" sz="3200" b="1" dirty="0">
                <a:solidFill>
                  <a:srgbClr val="00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89121889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 name="Picture 6" descr="DNA haritası daha fazla insan grubunu kapsayacak şekilde güncellendi"/>
          <p:cNvPicPr>
            <a:picLocks noChangeAspect="1" noChangeArrowheads="1"/>
          </p:cNvPicPr>
          <p:nvPr/>
        </p:nvPicPr>
        <p:blipFill rotWithShape="1">
          <a:blip r:embed="rId2">
            <a:extLst>
              <a:ext uri="{28A0092B-C50C-407E-A947-70E740481C1C}">
                <a14:useLocalDpi xmlns:a14="http://schemas.microsoft.com/office/drawing/2010/main" val="0"/>
              </a:ext>
            </a:extLst>
          </a:blip>
          <a:srcRect l="29" t="15754" r="-29" b="69294"/>
          <a:stretch>
            <a:fillRect/>
          </a:stretch>
        </p:blipFill>
        <p:spPr bwMode="auto">
          <a:xfrm>
            <a:off x="0" y="-53135"/>
            <a:ext cx="12190994" cy="874053"/>
          </a:xfrm>
          <a:prstGeom prst="rect">
            <a:avLst/>
          </a:prstGeom>
          <a:noFill/>
          <a:extLst>
            <a:ext uri="{909E8E84-426E-40DD-AFC4-6F175D3DCCD1}">
              <a14:hiddenFill xmlns:a14="http://schemas.microsoft.com/office/drawing/2010/main">
                <a:solidFill>
                  <a:srgbClr val="FFFFFF"/>
                </a:solidFill>
              </a14:hiddenFill>
            </a:ext>
          </a:extLst>
        </p:spPr>
      </p:pic>
      <p:sp>
        <p:nvSpPr>
          <p:cNvPr id="148" name="TextBox 147"/>
          <p:cNvSpPr txBox="1"/>
          <p:nvPr/>
        </p:nvSpPr>
        <p:spPr>
          <a:xfrm>
            <a:off x="355600" y="147930"/>
            <a:ext cx="8693639" cy="543675"/>
          </a:xfrm>
          <a:prstGeom prst="rect">
            <a:avLst/>
          </a:prstGeom>
          <a:noFill/>
        </p:spPr>
        <p:txBody>
          <a:bodyPr wrap="square" rtlCol="0">
            <a:spAutoFit/>
          </a:bodyPr>
          <a:lstStyle/>
          <a:p>
            <a:pPr>
              <a:defRPr/>
            </a:pPr>
            <a:r>
              <a:rPr lang="en-US" sz="2933"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II. NUCLEIC ACID</a:t>
            </a:r>
            <a:endParaRPr lang="vi-VN" sz="2933"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FF2C93AF-C3BB-8EC5-CF8F-4C9B0440985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0" y="1184177"/>
            <a:ext cx="12546594" cy="5517427"/>
          </a:xfrm>
          <a:prstGeom prst="rect">
            <a:avLst/>
          </a:prstGeom>
        </p:spPr>
      </p:pic>
      <p:sp>
        <p:nvSpPr>
          <p:cNvPr id="2" name="Rectangle 1">
            <a:extLst>
              <a:ext uri="{FF2B5EF4-FFF2-40B4-BE49-F238E27FC236}">
                <a16:creationId xmlns:a16="http://schemas.microsoft.com/office/drawing/2014/main" id="{6875C12E-B2A5-C8BB-78B4-E5B277F1CFD4}"/>
              </a:ext>
            </a:extLst>
          </p:cNvPr>
          <p:cNvSpPr/>
          <p:nvPr/>
        </p:nvSpPr>
        <p:spPr>
          <a:xfrm>
            <a:off x="614362" y="4885722"/>
            <a:ext cx="5976730" cy="1815882"/>
          </a:xfrm>
          <a:prstGeom prst="rect">
            <a:avLst/>
          </a:prstGeom>
        </p:spPr>
        <p:txBody>
          <a:bodyPr wrap="square">
            <a:spAutoFit/>
          </a:bodyPr>
          <a:lstStyle/>
          <a:p>
            <a:r>
              <a:rPr lang="en-US" sz="2800" b="1" dirty="0" err="1">
                <a:latin typeface="Times New Roman" panose="02020603050405020304" pitchFamily="18" charset="0"/>
                <a:cs typeface="Times New Roman" panose="02020603050405020304" pitchFamily="18" charset="0"/>
              </a:rPr>
              <a:t>Mỗi</a:t>
            </a:r>
            <a:r>
              <a:rPr lang="en-US" sz="2800" b="1" dirty="0">
                <a:latin typeface="Times New Roman" panose="02020603050405020304" pitchFamily="18" charset="0"/>
                <a:cs typeface="Times New Roman" panose="02020603050405020304" pitchFamily="18" charset="0"/>
              </a:rPr>
              <a:t> nucleotide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cấu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tạo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gồm</a:t>
            </a:r>
            <a:r>
              <a:rPr lang="en-US" sz="2800" b="1" dirty="0">
                <a:latin typeface="Times New Roman" panose="02020603050405020304" pitchFamily="18" charset="0"/>
                <a:cs typeface="Times New Roman" panose="02020603050405020304" pitchFamily="18" charset="0"/>
              </a:rPr>
              <a:t> 3 </a:t>
            </a:r>
            <a:r>
              <a:rPr lang="en-US" sz="2800" b="1" dirty="0" err="1">
                <a:latin typeface="Times New Roman" panose="02020603050405020304" pitchFamily="18" charset="0"/>
                <a:cs typeface="Times New Roman" panose="02020603050405020304" pitchFamily="18" charset="0"/>
              </a:rPr>
              <a:t>phần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đường</a:t>
            </a:r>
            <a:r>
              <a:rPr lang="en-US" sz="2800" b="1" dirty="0">
                <a:latin typeface="Times New Roman" panose="02020603050405020304" pitchFamily="18" charset="0"/>
                <a:cs typeface="Times New Roman" panose="02020603050405020304" pitchFamily="18" charset="0"/>
              </a:rPr>
              <a:t> pentose, </a:t>
            </a:r>
            <a:r>
              <a:rPr lang="en-US" sz="2800" b="1" dirty="0" err="1">
                <a:latin typeface="Times New Roman" panose="02020603050405020304" pitchFamily="18" charset="0"/>
                <a:cs typeface="Times New Roman" panose="02020603050405020304" pitchFamily="18" charset="0"/>
              </a:rPr>
              <a:t>nhóm</a:t>
            </a:r>
            <a:r>
              <a:rPr lang="en-US" sz="2800" b="1" dirty="0">
                <a:latin typeface="Times New Roman" panose="02020603050405020304" pitchFamily="18" charset="0"/>
                <a:cs typeface="Times New Roman" panose="02020603050405020304" pitchFamily="18" charset="0"/>
              </a:rPr>
              <a:t> phosphate, nitrogenous base</a:t>
            </a:r>
            <a:r>
              <a:rPr lang="en-US" dirty="0"/>
              <a:t>.</a:t>
            </a:r>
          </a:p>
          <a:p>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3" name="Picture 2" descr="19 Background ý tưởng | sandbox, mạng máy tính, cắt bao quy đầu">
            <a:extLst>
              <a:ext uri="{FF2B5EF4-FFF2-40B4-BE49-F238E27FC236}">
                <a16:creationId xmlns:a16="http://schemas.microsoft.com/office/drawing/2014/main" id="{917E43BC-D082-E748-AE9E-DB12E01C0C0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377015"/>
            <a:ext cx="954775" cy="560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315835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341514" y="97903"/>
            <a:ext cx="6417095" cy="2592288"/>
          </a:xfrm>
          <a:prstGeom prst="cloudCallou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tx1"/>
                </a:solidFill>
                <a:latin typeface="Times New Roman" panose="02020603050405020304" pitchFamily="18" charset="0"/>
                <a:cs typeface="Times New Roman" panose="02020603050405020304" pitchFamily="18" charset="0"/>
              </a:rPr>
              <a:t>3</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Có</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những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loại</a:t>
            </a:r>
            <a:r>
              <a:rPr lang="en-US" sz="2800" b="1" dirty="0">
                <a:solidFill>
                  <a:schemeClr val="tx1"/>
                </a:solidFill>
                <a:latin typeface="Times New Roman" panose="02020603050405020304" pitchFamily="18" charset="0"/>
                <a:cs typeface="Times New Roman" panose="02020603050405020304" pitchFamily="18" charset="0"/>
              </a:rPr>
              <a:t> nucleotide </a:t>
            </a:r>
            <a:r>
              <a:rPr lang="en-US" sz="2800" b="1" dirty="0" err="1">
                <a:solidFill>
                  <a:schemeClr val="tx1"/>
                </a:solidFill>
                <a:latin typeface="Times New Roman" panose="02020603050405020304" pitchFamily="18" charset="0"/>
                <a:cs typeface="Times New Roman" panose="02020603050405020304" pitchFamily="18" charset="0"/>
              </a:rPr>
              <a:t>nào</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Cấu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tạo</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các</a:t>
            </a:r>
            <a:r>
              <a:rPr lang="en-US" sz="2800" b="1" dirty="0">
                <a:solidFill>
                  <a:schemeClr val="tx1"/>
                </a:solidFill>
                <a:latin typeface="Times New Roman" panose="02020603050405020304" pitchFamily="18" charset="0"/>
                <a:cs typeface="Times New Roman" panose="02020603050405020304" pitchFamily="18" charset="0"/>
              </a:rPr>
              <a:t> nucleotide </a:t>
            </a:r>
            <a:r>
              <a:rPr lang="en-US" sz="2800" b="1" dirty="0" err="1">
                <a:solidFill>
                  <a:schemeClr val="tx1"/>
                </a:solidFill>
                <a:latin typeface="Times New Roman" panose="02020603050405020304" pitchFamily="18" charset="0"/>
                <a:cs typeface="Times New Roman" panose="02020603050405020304" pitchFamily="18" charset="0"/>
              </a:rPr>
              <a:t>có</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gì</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khác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nhau</a:t>
            </a:r>
            <a:r>
              <a:rPr lang="en-US" sz="2800" b="1" dirty="0">
                <a:solidFill>
                  <a:schemeClr val="tx1"/>
                </a:solidFill>
                <a:latin typeface="Times New Roman" panose="02020603050405020304" pitchFamily="18" charset="0"/>
                <a:cs typeface="Times New Roman" panose="02020603050405020304" pitchFamily="18" charset="0"/>
              </a:rPr>
              <a:t>?</a:t>
            </a:r>
          </a:p>
          <a:p>
            <a:endParaRPr lang="en-US" sz="3200" b="1" dirty="0">
              <a:solidFill>
                <a:schemeClr val="tx1"/>
              </a:solidFill>
              <a:latin typeface="Times New Roman" panose="02020603050405020304" pitchFamily="18" charset="0"/>
              <a:cs typeface="Times New Roman" panose="02020603050405020304" pitchFamily="18" charset="0"/>
            </a:endParaRPr>
          </a:p>
        </p:txBody>
      </p:sp>
      <p:pic>
        <p:nvPicPr>
          <p:cNvPr id="5" name="Picture 4" descr="19 Background ý tưởng | sandbox, mạng máy tính, cắt bao quy đầu">
            <a:extLst>
              <a:ext uri="{FF2B5EF4-FFF2-40B4-BE49-F238E27FC236}">
                <a16:creationId xmlns:a16="http://schemas.microsoft.com/office/drawing/2014/main" id="{6D989BCF-3F68-6E74-5546-9BD30DB251A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90982" y="643416"/>
            <a:ext cx="954775" cy="56027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BE62244D-7A09-90FB-43B7-FA12946B1CFB}"/>
              </a:ext>
            </a:extLst>
          </p:cNvPr>
          <p:cNvSpPr/>
          <p:nvPr/>
        </p:nvSpPr>
        <p:spPr>
          <a:xfrm>
            <a:off x="5239370" y="2794399"/>
            <a:ext cx="5976730" cy="3108543"/>
          </a:xfrm>
          <a:prstGeom prst="rect">
            <a:avLst/>
          </a:prstGeom>
        </p:spPr>
        <p:txBody>
          <a:bodyPr wrap="square">
            <a:spAutoFit/>
          </a:bodyPr>
          <a:lstStyle/>
          <a:p>
            <a:pPr lvl="0"/>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5 </a:t>
            </a:r>
            <a:r>
              <a:rPr lang="en-US" sz="2800" b="1" dirty="0" err="1">
                <a:latin typeface="Times New Roman" panose="02020603050405020304" pitchFamily="18" charset="0"/>
                <a:cs typeface="Times New Roman" panose="02020603050405020304" pitchFamily="18" charset="0"/>
              </a:rPr>
              <a:t>loại</a:t>
            </a:r>
            <a:r>
              <a:rPr lang="en-US" sz="2800" b="1" dirty="0">
                <a:latin typeface="Times New Roman" panose="02020603050405020304" pitchFamily="18" charset="0"/>
                <a:cs typeface="Times New Roman" panose="02020603050405020304" pitchFamily="18" charset="0"/>
              </a:rPr>
              <a:t> nucleotide,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nucleotide </a:t>
            </a:r>
            <a:r>
              <a:rPr lang="en-US" sz="2800" b="1" dirty="0" err="1">
                <a:latin typeface="Times New Roman" panose="02020603050405020304" pitchFamily="18" charset="0"/>
                <a:cs typeface="Times New Roman" panose="02020603050405020304" pitchFamily="18" charset="0"/>
              </a:rPr>
              <a:t>khác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nhau</a:t>
            </a:r>
            <a:r>
              <a:rPr lang="en-US" sz="2800" b="1" dirty="0">
                <a:latin typeface="Times New Roman" panose="02020603050405020304" pitchFamily="18" charset="0"/>
                <a:cs typeface="Times New Roman" panose="02020603050405020304" pitchFamily="18" charset="0"/>
              </a:rPr>
              <a:t> ở nitrogenous base </a:t>
            </a:r>
            <a:r>
              <a:rPr lang="en-US" sz="2800" b="1" dirty="0" err="1">
                <a:latin typeface="Times New Roman" panose="02020603050405020304" pitchFamily="18" charset="0"/>
                <a:cs typeface="Times New Roman" panose="02020603050405020304" pitchFamily="18" charset="0"/>
              </a:rPr>
              <a:t>nên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gọi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chúng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được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gọi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theo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nitrogenous base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 Adenine (A); Guanine (G), Cytosine (C), Thymine (T)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Uracil (U).</a:t>
            </a:r>
          </a:p>
          <a:p>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CE763F48-38DD-A9C7-A839-74EBCFE3F3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6435" y="3540287"/>
            <a:ext cx="3385078" cy="3317713"/>
          </a:xfrm>
          <a:prstGeom prst="rect">
            <a:avLst/>
          </a:prstGeom>
        </p:spPr>
      </p:pic>
    </p:spTree>
    <p:extLst>
      <p:ext uri="{BB962C8B-B14F-4D97-AF65-F5344CB8AC3E}">
        <p14:creationId xmlns:p14="http://schemas.microsoft.com/office/powerpoint/2010/main" val="3971193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2"/>
                                        </p:tgtEl>
                                      </p:cBhvr>
                                    </p:animEffect>
                                    <p:anim calcmode="lin" valueType="num">
                                      <p:cBhvr>
                                        <p:cTn id="7" dur="1000"/>
                                        <p:tgtEl>
                                          <p:spTgt spid="2"/>
                                        </p:tgtEl>
                                        <p:attrNameLst>
                                          <p:attrName>ppt_x</p:attrName>
                                        </p:attrNameLst>
                                      </p:cBhvr>
                                      <p:tavLst>
                                        <p:tav tm="0">
                                          <p:val>
                                            <p:strVal val="ppt_x"/>
                                          </p:val>
                                        </p:tav>
                                        <p:tav tm="100000">
                                          <p:val>
                                            <p:strVal val="ppt_x"/>
                                          </p:val>
                                        </p:tav>
                                      </p:tavLst>
                                    </p:anim>
                                    <p:anim calcmode="lin" valueType="num">
                                      <p:cBhvr>
                                        <p:cTn id="8" dur="1000"/>
                                        <p:tgtEl>
                                          <p:spTgt spid="2"/>
                                        </p:tgtEl>
                                        <p:attrNameLst>
                                          <p:attrName>ppt_y</p:attrName>
                                        </p:attrNameLst>
                                      </p:cBhvr>
                                      <p:tavLst>
                                        <p:tav tm="0">
                                          <p:val>
                                            <p:strVal val="ppt_y"/>
                                          </p:val>
                                        </p:tav>
                                        <p:tav tm="100000">
                                          <p:val>
                                            <p:strVal val="ppt_y+.1"/>
                                          </p:val>
                                        </p:tav>
                                      </p:tavLst>
                                    </p:anim>
                                    <p:set>
                                      <p:cBhvr>
                                        <p:cTn id="9" dur="1" fill="hold">
                                          <p:stCondLst>
                                            <p:cond delay="999"/>
                                          </p:stCondLst>
                                        </p:cTn>
                                        <p:tgtEl>
                                          <p:spTgt spid="2"/>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341514" y="97903"/>
            <a:ext cx="6337581" cy="2592288"/>
          </a:xfrm>
          <a:prstGeom prst="cloudCallou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b="1" dirty="0">
              <a:latin typeface="Times New Roman" panose="02020603050405020304" pitchFamily="18" charset="0"/>
              <a:cs typeface="Times New Roman" panose="02020603050405020304" pitchFamily="18" charset="0"/>
            </a:endParaRPr>
          </a:p>
          <a:p>
            <a:r>
              <a:rPr lang="en-US" sz="2800" b="1" dirty="0">
                <a:solidFill>
                  <a:schemeClr val="tx1"/>
                </a:solidFill>
                <a:latin typeface="Times New Roman" panose="02020603050405020304" pitchFamily="18" charset="0"/>
                <a:cs typeface="Times New Roman" panose="02020603050405020304" pitchFamily="18" charset="0"/>
              </a:rPr>
              <a:t>4. </a:t>
            </a:r>
            <a:r>
              <a:rPr lang="en-US" sz="2800" b="1" dirty="0" err="1">
                <a:solidFill>
                  <a:schemeClr val="tx1"/>
                </a:solidFill>
                <a:latin typeface="Times New Roman" panose="02020603050405020304" pitchFamily="18" charset="0"/>
                <a:cs typeface="Times New Roman" panose="02020603050405020304" pitchFamily="18" charset="0"/>
              </a:rPr>
              <a:t>Các</a:t>
            </a:r>
            <a:r>
              <a:rPr lang="en-US" sz="2800" b="1" dirty="0">
                <a:solidFill>
                  <a:schemeClr val="tx1"/>
                </a:solidFill>
                <a:latin typeface="Times New Roman" panose="02020603050405020304" pitchFamily="18" charset="0"/>
                <a:cs typeface="Times New Roman" panose="02020603050405020304" pitchFamily="18" charset="0"/>
              </a:rPr>
              <a:t> nucleotide </a:t>
            </a:r>
            <a:r>
              <a:rPr lang="en-US" sz="2800" b="1" dirty="0" err="1">
                <a:solidFill>
                  <a:schemeClr val="tx1"/>
                </a:solidFill>
                <a:latin typeface="Times New Roman" panose="02020603050405020304" pitchFamily="18" charset="0"/>
                <a:cs typeface="Times New Roman" panose="02020603050405020304" pitchFamily="18" charset="0"/>
              </a:rPr>
              <a:t>liên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kết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với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như</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bằng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liên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kết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gì</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để</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tạo</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thành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chuỗi</a:t>
            </a:r>
            <a:r>
              <a:rPr lang="en-US" sz="2800" b="1" dirty="0">
                <a:solidFill>
                  <a:schemeClr val="tx1"/>
                </a:solidFill>
                <a:latin typeface="Times New Roman" panose="02020603050405020304" pitchFamily="18" charset="0"/>
                <a:cs typeface="Times New Roman" panose="02020603050405020304" pitchFamily="18" charset="0"/>
              </a:rPr>
              <a:t> polynucleotide</a:t>
            </a:r>
            <a:r>
              <a:rPr lang="en-US" sz="2800" b="1" dirty="0">
                <a:latin typeface="Times New Roman" panose="02020603050405020304" pitchFamily="18" charset="0"/>
                <a:cs typeface="Times New Roman" panose="02020603050405020304" pitchFamily="18" charset="0"/>
              </a:rPr>
              <a:t>?</a:t>
            </a:r>
          </a:p>
          <a:p>
            <a:endParaRPr lang="en-US" sz="3200" b="1" dirty="0">
              <a:solidFill>
                <a:schemeClr val="tx1"/>
              </a:solidFill>
              <a:latin typeface="Times New Roman" panose="02020603050405020304" pitchFamily="18" charset="0"/>
              <a:cs typeface="Times New Roman" panose="02020603050405020304" pitchFamily="18" charset="0"/>
            </a:endParaRPr>
          </a:p>
        </p:txBody>
      </p:sp>
      <p:pic>
        <p:nvPicPr>
          <p:cNvPr id="5" name="Picture 4" descr="19 Background ý tưởng | sandbox, mạng máy tính, cắt bao quy đầu">
            <a:extLst>
              <a:ext uri="{FF2B5EF4-FFF2-40B4-BE49-F238E27FC236}">
                <a16:creationId xmlns:a16="http://schemas.microsoft.com/office/drawing/2014/main" id="{6D989BCF-3F68-6E74-5546-9BD30DB251A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90982" y="643416"/>
            <a:ext cx="954775" cy="56027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BE62244D-7A09-90FB-43B7-FA12946B1CFB}"/>
              </a:ext>
            </a:extLst>
          </p:cNvPr>
          <p:cNvSpPr/>
          <p:nvPr/>
        </p:nvSpPr>
        <p:spPr>
          <a:xfrm>
            <a:off x="5239370" y="2794399"/>
            <a:ext cx="5976730" cy="1815882"/>
          </a:xfrm>
          <a:prstGeom prst="rect">
            <a:avLst/>
          </a:prstGeom>
        </p:spPr>
        <p:txBody>
          <a:bodyPr wrap="square">
            <a:spAutoFit/>
          </a:bodyPr>
          <a:lstStyle/>
          <a:p>
            <a:pPr lvl="0"/>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nucleotide </a:t>
            </a:r>
            <a:r>
              <a:rPr lang="en-US" sz="2800" b="1" dirty="0" err="1">
                <a:latin typeface="Times New Roman" panose="02020603050405020304" pitchFamily="18" charset="0"/>
                <a:cs typeface="Times New Roman" panose="02020603050405020304" pitchFamily="18" charset="0"/>
              </a:rPr>
              <a:t>liên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nhau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bằng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liên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kết</a:t>
            </a:r>
            <a:r>
              <a:rPr lang="en-US" sz="2800" b="1" dirty="0">
                <a:latin typeface="Times New Roman" panose="02020603050405020304" pitchFamily="18" charset="0"/>
                <a:cs typeface="Times New Roman" panose="02020603050405020304" pitchFamily="18" charset="0"/>
              </a:rPr>
              <a:t> phosphodiester </a:t>
            </a:r>
            <a:r>
              <a:rPr lang="en-US" sz="2800" b="1" dirty="0" err="1">
                <a:latin typeface="Times New Roman" panose="02020603050405020304" pitchFamily="18" charset="0"/>
                <a:cs typeface="Times New Roman" panose="02020603050405020304" pitchFamily="18" charset="0"/>
              </a:rPr>
              <a:t>để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tạo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thành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chuỗi</a:t>
            </a:r>
            <a:r>
              <a:rPr lang="en-US" sz="2800" b="1" dirty="0">
                <a:latin typeface="Times New Roman" panose="02020603050405020304" pitchFamily="18" charset="0"/>
                <a:cs typeface="Times New Roman" panose="02020603050405020304" pitchFamily="18" charset="0"/>
              </a:rPr>
              <a:t> polynucleotide. </a:t>
            </a:r>
            <a:r>
              <a:rPr lang="en-US" sz="2800" b="1" dirty="0" err="1">
                <a:latin typeface="Times New Roman" panose="02020603050405020304" pitchFamily="18" charset="0"/>
                <a:cs typeface="Times New Roman" panose="02020603050405020304" pitchFamily="18" charset="0"/>
              </a:rPr>
              <a:t>Chuỗi</a:t>
            </a:r>
            <a:r>
              <a:rPr lang="en-US" sz="2800" b="1" dirty="0">
                <a:latin typeface="Times New Roman" panose="02020603050405020304" pitchFamily="18" charset="0"/>
                <a:cs typeface="Times New Roman" panose="02020603050405020304" pitchFamily="18" charset="0"/>
              </a:rPr>
              <a:t> polynucleotide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chiều</a:t>
            </a:r>
            <a:r>
              <a:rPr lang="en-US" sz="2800" b="1" dirty="0">
                <a:latin typeface="Times New Roman" panose="02020603050405020304" pitchFamily="18" charset="0"/>
                <a:cs typeface="Times New Roman" panose="02020603050405020304" pitchFamily="18" charset="0"/>
              </a:rPr>
              <a:t> 5’-3’.</a:t>
            </a:r>
          </a:p>
        </p:txBody>
      </p:sp>
      <p:pic>
        <p:nvPicPr>
          <p:cNvPr id="3" name="Picture 2" descr="Nucleosides and Nucleotides">
            <a:extLst>
              <a:ext uri="{FF2B5EF4-FFF2-40B4-BE49-F238E27FC236}">
                <a16:creationId xmlns:a16="http://schemas.microsoft.com/office/drawing/2014/main" id="{A598DE37-6A6A-1BA4-2730-7D184FFED39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102"/>
          <a:stretch/>
        </p:blipFill>
        <p:spPr bwMode="auto">
          <a:xfrm>
            <a:off x="1179443" y="3054873"/>
            <a:ext cx="3344690" cy="3637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495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2"/>
                                        </p:tgtEl>
                                      </p:cBhvr>
                                    </p:animEffect>
                                    <p:anim calcmode="lin" valueType="num">
                                      <p:cBhvr>
                                        <p:cTn id="7" dur="1000"/>
                                        <p:tgtEl>
                                          <p:spTgt spid="2"/>
                                        </p:tgtEl>
                                        <p:attrNameLst>
                                          <p:attrName>ppt_x</p:attrName>
                                        </p:attrNameLst>
                                      </p:cBhvr>
                                      <p:tavLst>
                                        <p:tav tm="0">
                                          <p:val>
                                            <p:strVal val="ppt_x"/>
                                          </p:val>
                                        </p:tav>
                                        <p:tav tm="100000">
                                          <p:val>
                                            <p:strVal val="ppt_x"/>
                                          </p:val>
                                        </p:tav>
                                      </p:tavLst>
                                    </p:anim>
                                    <p:anim calcmode="lin" valueType="num">
                                      <p:cBhvr>
                                        <p:cTn id="8" dur="1000"/>
                                        <p:tgtEl>
                                          <p:spTgt spid="2"/>
                                        </p:tgtEl>
                                        <p:attrNameLst>
                                          <p:attrName>ppt_y</p:attrName>
                                        </p:attrNameLst>
                                      </p:cBhvr>
                                      <p:tavLst>
                                        <p:tav tm="0">
                                          <p:val>
                                            <p:strVal val="ppt_y"/>
                                          </p:val>
                                        </p:tav>
                                        <p:tav tm="100000">
                                          <p:val>
                                            <p:strVal val="ppt_y+.1"/>
                                          </p:val>
                                        </p:tav>
                                      </p:tavLst>
                                    </p:anim>
                                    <p:set>
                                      <p:cBhvr>
                                        <p:cTn id="9" dur="1" fill="hold">
                                          <p:stCondLst>
                                            <p:cond delay="999"/>
                                          </p:stCondLst>
                                        </p:cTn>
                                        <p:tgtEl>
                                          <p:spTgt spid="2"/>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9 Background ý tưởng | sandbox, mạng máy tính, cắt bao quy đầ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1159" y="313187"/>
            <a:ext cx="954775" cy="56027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6"/>
          <p:cNvSpPr txBox="1">
            <a:spLocks noChangeArrowheads="1"/>
          </p:cNvSpPr>
          <p:nvPr/>
        </p:nvSpPr>
        <p:spPr bwMode="auto">
          <a:xfrm>
            <a:off x="483454" y="1126001"/>
            <a:ext cx="747783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vi-VN" sz="2800" b="1" dirty="0">
                <a:solidFill>
                  <a:srgbClr val="FF0000"/>
                </a:solidFill>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II. NUCLEIC ACID</a:t>
            </a:r>
            <a:endParaRPr lang="en-US" altLang="en-US" sz="2800" i="1" u="sng" dirty="0">
              <a:latin typeface="Times New Roman" panose="02020603050405020304" pitchFamily="18" charset="0"/>
            </a:endParaRPr>
          </a:p>
        </p:txBody>
      </p:sp>
      <p:sp>
        <p:nvSpPr>
          <p:cNvPr id="5" name="Rounded Rectangle 4"/>
          <p:cNvSpPr/>
          <p:nvPr/>
        </p:nvSpPr>
        <p:spPr>
          <a:xfrm>
            <a:off x="1585433" y="108570"/>
            <a:ext cx="9651697" cy="1017431"/>
          </a:xfrm>
          <a:prstGeom prst="roundRect">
            <a:avLst/>
          </a:prstGeom>
          <a:solidFill>
            <a:schemeClr val="bg1"/>
          </a:solidFill>
          <a:ln>
            <a:solidFill>
              <a:srgbClr val="FF0000"/>
            </a:solidFill>
          </a:ln>
          <a:effectLst>
            <a:glow rad="101600">
              <a:schemeClr val="accent5">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kern="10" dirty="0">
                <a:ln w="12700">
                  <a:solidFill>
                    <a:srgbClr val="009999"/>
                  </a:solidFill>
                  <a:round/>
                  <a:headEnd/>
                  <a:tailEnd/>
                </a:ln>
                <a:solidFill>
                  <a:srgbClr val="3333FF"/>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TIẾT ...: </a:t>
            </a:r>
            <a:r>
              <a:rPr lang="vi-VN" sz="3200" b="1" dirty="0">
                <a:solidFill>
                  <a:schemeClr val="tx1"/>
                </a:solidFill>
                <a:cs typeface="Times New Roman" panose="02020603050405020304" pitchFamily="18" charset="0"/>
              </a:rPr>
              <a:t>GENE LÀ TRUNG TÂM CỦA DI TRUYỀN HỌC</a:t>
            </a:r>
            <a:r>
              <a:rPr lang="en-US" sz="3200" b="1" kern="10" dirty="0">
                <a:ln w="12700">
                  <a:solidFill>
                    <a:srgbClr val="009999"/>
                  </a:solidFill>
                  <a:round/>
                  <a:headEnd/>
                  <a:tailEnd/>
                </a:ln>
                <a:solidFill>
                  <a:srgbClr val="3333FF"/>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2800" b="1" dirty="0">
                <a:solidFill>
                  <a:srgbClr val="3333FF"/>
                </a:solidFill>
                <a:latin typeface="Times New Roman" panose="02020603050405020304" pitchFamily="18" charset="0"/>
                <a:cs typeface="Times New Roman" panose="02020603050405020304" pitchFamily="18" charset="0"/>
              </a:rPr>
              <a:t>(</a:t>
            </a:r>
            <a:r>
              <a:rPr lang="en-US" sz="2800" b="1" dirty="0" err="1">
                <a:solidFill>
                  <a:srgbClr val="3333FF"/>
                </a:solidFill>
                <a:latin typeface="Times New Roman" panose="02020603050405020304" pitchFamily="18" charset="0"/>
                <a:cs typeface="Times New Roman" panose="02020603050405020304" pitchFamily="18" charset="0"/>
              </a:rPr>
              <a:t>Tiết</a:t>
            </a:r>
            <a:r>
              <a:rPr lang="en-US" sz="2800" b="1" dirty="0">
                <a:solidFill>
                  <a:srgbClr val="3333FF"/>
                </a:solidFill>
                <a:latin typeface="Times New Roman" panose="02020603050405020304" pitchFamily="18" charset="0"/>
                <a:cs typeface="Times New Roman" panose="02020603050405020304" pitchFamily="18" charset="0"/>
              </a:rPr>
              <a:t> 2)</a:t>
            </a:r>
            <a:endParaRPr lang="en-US" sz="2800" b="1" kern="10" dirty="0">
              <a:ln w="12700">
                <a:solidFill>
                  <a:srgbClr val="009999"/>
                </a:solidFill>
                <a:round/>
                <a:headEnd/>
                <a:tailEnd/>
              </a:ln>
              <a:solidFill>
                <a:srgbClr val="3333FF"/>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36772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66134" y="273863"/>
            <a:ext cx="4242391" cy="709684"/>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Times New Roman" panose="02020603050405020304" pitchFamily="18" charset="0"/>
                <a:cs typeface="Times New Roman" panose="02020603050405020304" pitchFamily="18" charset="0"/>
              </a:rPr>
              <a:t>KHỞI ĐỘNG</a:t>
            </a:r>
          </a:p>
        </p:txBody>
      </p:sp>
      <p:sp>
        <p:nvSpPr>
          <p:cNvPr id="4" name="TextBox 3">
            <a:extLst>
              <a:ext uri="{FF2B5EF4-FFF2-40B4-BE49-F238E27FC236}">
                <a16:creationId xmlns:a16="http://schemas.microsoft.com/office/drawing/2014/main" id="{86A88049-B3BB-04AF-1A2A-8F4D62F98EA7}"/>
              </a:ext>
            </a:extLst>
          </p:cNvPr>
          <p:cNvSpPr txBox="1"/>
          <p:nvPr/>
        </p:nvSpPr>
        <p:spPr>
          <a:xfrm>
            <a:off x="266134" y="2061950"/>
            <a:ext cx="10982325" cy="646331"/>
          </a:xfrm>
          <a:prstGeom prst="rect">
            <a:avLst/>
          </a:prstGeom>
          <a:noFill/>
        </p:spPr>
        <p:txBody>
          <a:bodyPr wrap="square" rtlCol="0">
            <a:spAutoFit/>
          </a:bodyPr>
          <a:lstStyle/>
          <a:p>
            <a:r>
              <a:rPr lang="vi-VN" sz="3600" b="1" dirty="0">
                <a:solidFill>
                  <a:srgbClr val="FF0000"/>
                </a:solidFill>
                <a:latin typeface="Times New Roman" panose="02020603050405020304" pitchFamily="18" charset="0"/>
                <a:cs typeface="Times New Roman" panose="02020603050405020304" pitchFamily="18" charset="0"/>
              </a:rPr>
              <a:t>NUCLEIC ACI</a:t>
            </a:r>
            <a:r>
              <a:rPr lang="en-US" sz="3600" b="1" dirty="0">
                <a:solidFill>
                  <a:srgbClr val="FF0000"/>
                </a:solidFill>
                <a:latin typeface="Times New Roman" panose="02020603050405020304" pitchFamily="18" charset="0"/>
                <a:cs typeface="Times New Roman" panose="02020603050405020304" pitchFamily="18" charset="0"/>
              </a:rPr>
              <a:t>D là </a:t>
            </a:r>
            <a:r>
              <a:rPr lang="en-US" sz="3600" b="1" dirty="0" err="1">
                <a:solidFill>
                  <a:srgbClr val="FF0000"/>
                </a:solidFill>
                <a:latin typeface="Times New Roman" panose="02020603050405020304" pitchFamily="18" charset="0"/>
                <a:cs typeface="Times New Roman" panose="02020603050405020304" pitchFamily="18" charset="0"/>
              </a:rPr>
              <a:t>gi</a:t>
            </a:r>
            <a:r>
              <a:rPr lang="en-US" sz="3600" b="1" dirty="0">
                <a:solidFill>
                  <a:srgbClr val="FF0000"/>
                </a:solidFill>
                <a:latin typeface="Times New Roman" panose="02020603050405020304" pitchFamily="18" charset="0"/>
                <a:cs typeface="Times New Roman" panose="02020603050405020304" pitchFamily="18" charset="0"/>
              </a:rPr>
              <a:t>̀ ? </a:t>
            </a:r>
            <a:r>
              <a:rPr lang="en-US" sz="3600" b="1" dirty="0" err="1">
                <a:solidFill>
                  <a:srgbClr val="FF0000"/>
                </a:solidFill>
                <a:latin typeface="Times New Roman" panose="02020603050405020304" pitchFamily="18" charset="0"/>
                <a:cs typeface="Times New Roman" panose="02020603050405020304" pitchFamily="18" charset="0"/>
              </a:rPr>
              <a:t>Gồm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những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loại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nào</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301EAE9B-D877-0941-CBEE-76079E73B224}"/>
              </a:ext>
            </a:extLst>
          </p:cNvPr>
          <p:cNvSpPr txBox="1"/>
          <p:nvPr/>
        </p:nvSpPr>
        <p:spPr>
          <a:xfrm>
            <a:off x="266134" y="3786685"/>
            <a:ext cx="11191875" cy="1952522"/>
          </a:xfrm>
          <a:prstGeom prst="rect">
            <a:avLst/>
          </a:prstGeom>
          <a:noFill/>
        </p:spPr>
        <p:txBody>
          <a:bodyPr wrap="square" rtlCol="0">
            <a:spAutoFit/>
          </a:bodyPr>
          <a:lstStyle/>
          <a:p>
            <a:pPr marL="0" marR="0" algn="l">
              <a:lnSpc>
                <a:spcPct val="115000"/>
              </a:lnSpc>
              <a:spcBef>
                <a:spcPts val="0"/>
              </a:spcBef>
              <a:spcAft>
                <a:spcPts val="0"/>
              </a:spcAft>
            </a:pPr>
            <a:r>
              <a:rPr lang="vi-VN" sz="3600" b="1" dirty="0">
                <a:solidFill>
                  <a:srgbClr val="000000"/>
                </a:solidFill>
                <a:effectLst/>
                <a:latin typeface="Times New Roman" panose="02020603050405020304" pitchFamily="18" charset="0"/>
                <a:ea typeface="Calibri" panose="020F0502020204030204" pitchFamily="34" charset="0"/>
              </a:rPr>
              <a:t>   Nucleic acid là hợp chất đa phân (polymer) được cấu tạo từ các đơn phân là nucleotide. Hai loại nucleic acid của tế bào là DNA và RNA.</a:t>
            </a:r>
            <a:endParaRPr lang="en-US" sz="3600" b="1"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548607108"/>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2B9B2-8EC4-0448-5EBF-3E118D1CA969}"/>
              </a:ext>
            </a:extLst>
          </p:cNvPr>
          <p:cNvSpPr txBox="1"/>
          <p:nvPr/>
        </p:nvSpPr>
        <p:spPr>
          <a:xfrm>
            <a:off x="1038225" y="371475"/>
            <a:ext cx="1666875" cy="584775"/>
          </a:xfrm>
          <a:prstGeom prst="rect">
            <a:avLst/>
          </a:prstGeom>
          <a:noFill/>
        </p:spPr>
        <p:txBody>
          <a:bodyPr wrap="square" rtlCol="0">
            <a:spAutoFit/>
          </a:bodyPr>
          <a:lstStyle/>
          <a:p>
            <a:r>
              <a:rPr lang="vi-VN" sz="3200" b="1" dirty="0">
                <a:latin typeface="Times New Roman" panose="02020603050405020304" pitchFamily="18" charset="0"/>
                <a:cs typeface="Times New Roman" panose="02020603050405020304" pitchFamily="18" charset="0"/>
              </a:rPr>
              <a:t>1. DNA</a:t>
            </a:r>
            <a:endParaRPr lang="en-US" sz="3200" b="1"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AD7D320F-0DCD-C3C7-BDAE-655C04585C8F}"/>
              </a:ext>
            </a:extLst>
          </p:cNvPr>
          <p:cNvPicPr>
            <a:picLocks noChangeAspect="1"/>
          </p:cNvPicPr>
          <p:nvPr/>
        </p:nvPicPr>
        <p:blipFill>
          <a:blip r:embed="rId2"/>
          <a:stretch>
            <a:fillRect/>
          </a:stretch>
        </p:blipFill>
        <p:spPr>
          <a:xfrm>
            <a:off x="3655145" y="-38503"/>
            <a:ext cx="8035728" cy="4743025"/>
          </a:xfrm>
          <a:prstGeom prst="rect">
            <a:avLst/>
          </a:prstGeom>
        </p:spPr>
      </p:pic>
      <p:sp>
        <p:nvSpPr>
          <p:cNvPr id="5" name="TextBox 4">
            <a:extLst>
              <a:ext uri="{FF2B5EF4-FFF2-40B4-BE49-F238E27FC236}">
                <a16:creationId xmlns:a16="http://schemas.microsoft.com/office/drawing/2014/main" id="{66146A69-99E6-4BF2-9892-86E19604CC36}"/>
              </a:ext>
            </a:extLst>
          </p:cNvPr>
          <p:cNvSpPr txBox="1"/>
          <p:nvPr/>
        </p:nvSpPr>
        <p:spPr>
          <a:xfrm>
            <a:off x="720173" y="1214087"/>
            <a:ext cx="2619375" cy="1938992"/>
          </a:xfrm>
          <a:prstGeom prst="rect">
            <a:avLst/>
          </a:prstGeom>
          <a:noFill/>
        </p:spPr>
        <p:txBody>
          <a:bodyPr wrap="square">
            <a:spAutoFit/>
          </a:bodyPr>
          <a:lstStyle/>
          <a:p>
            <a:pPr marL="0" marR="30480" algn="just">
              <a:spcBef>
                <a:spcPts val="0"/>
              </a:spcBef>
              <a:spcAft>
                <a:spcPts val="1200"/>
              </a:spcAft>
            </a:pPr>
            <a:r>
              <a:rPr lang="en-US" sz="2400" b="1"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2400" b="1"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Các</a:t>
            </a:r>
            <a:r>
              <a:rPr lang="en-US" sz="2400" b="1"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nucleotide </a:t>
            </a:r>
            <a:r>
              <a:rPr lang="en-US" sz="2400" b="1"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của</a:t>
            </a:r>
            <a:r>
              <a:rPr lang="en-US" sz="2400" b="1"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DNA </a:t>
            </a:r>
            <a:r>
              <a:rPr lang="en-US" sz="2400" b="1"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gồm</a:t>
            </a:r>
            <a:r>
              <a:rPr lang="en-US" sz="2400" b="1"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2400" b="1"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loại</a:t>
            </a:r>
            <a:r>
              <a:rPr lang="en-US" sz="2400" b="1"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nào</a:t>
            </a:r>
            <a:r>
              <a:rPr lang="en-US" sz="2400" b="1"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Chúng</a:t>
            </a:r>
            <a:r>
              <a:rPr lang="en-US" sz="2400" b="1"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khác</a:t>
            </a:r>
            <a:r>
              <a:rPr lang="en-US" sz="2400" b="1"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400" b="1"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ở </a:t>
            </a:r>
            <a:r>
              <a:rPr lang="en-US" sz="2400" b="1"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2400" b="1"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400" b="1"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nào</a:t>
            </a:r>
            <a:endParaRPr lang="en-US" sz="24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900A5A7-0F1C-EFEE-C8F2-F0F413046992}"/>
              </a:ext>
            </a:extLst>
          </p:cNvPr>
          <p:cNvSpPr txBox="1"/>
          <p:nvPr/>
        </p:nvSpPr>
        <p:spPr>
          <a:xfrm>
            <a:off x="1139687" y="4795897"/>
            <a:ext cx="9276521" cy="2062103"/>
          </a:xfrm>
          <a:prstGeom prst="rect">
            <a:avLst/>
          </a:prstGeom>
          <a:noFill/>
        </p:spPr>
        <p:txBody>
          <a:bodyPr wrap="square">
            <a:spAutoFit/>
          </a:bodyPr>
          <a:lstStyle/>
          <a:p>
            <a:r>
              <a:rPr lang="en-US" sz="3200" b="1" i="0" dirty="0">
                <a:solidFill>
                  <a:srgbClr val="000000"/>
                </a:solidFill>
                <a:effectLst/>
                <a:highlight>
                  <a:srgbClr val="FFFFFF"/>
                </a:highlight>
                <a:latin typeface="Times New Roman" panose="02020603050405020304" pitchFamily="18" charset="0"/>
                <a:cs typeface="Times New Roman" panose="02020603050405020304" pitchFamily="18" charset="0"/>
              </a:rPr>
              <a:t>DNA </a:t>
            </a:r>
            <a:r>
              <a:rPr lang="en-US" sz="3200" b="1" i="0" dirty="0" err="1">
                <a:solidFill>
                  <a:srgbClr val="000000"/>
                </a:solidFill>
                <a:effectLst/>
                <a:highlight>
                  <a:srgbClr val="FFFFFF"/>
                </a:highlight>
                <a:latin typeface="Times New Roman" panose="02020603050405020304" pitchFamily="18" charset="0"/>
                <a:cs typeface="Times New Roman" panose="02020603050405020304" pitchFamily="18" charset="0"/>
              </a:rPr>
              <a:t>gồm</a:t>
            </a:r>
            <a:r>
              <a:rPr lang="en-US" sz="3200" b="1" i="0" dirty="0">
                <a:solidFill>
                  <a:srgbClr val="000000"/>
                </a:solidFill>
                <a:effectLst/>
                <a:highlight>
                  <a:srgbClr val="FFFFFF"/>
                </a:highlight>
                <a:latin typeface="Times New Roman" panose="02020603050405020304" pitchFamily="18" charset="0"/>
                <a:cs typeface="Times New Roman" panose="02020603050405020304" pitchFamily="18" charset="0"/>
              </a:rPr>
              <a:t> 4 </a:t>
            </a:r>
            <a:r>
              <a:rPr lang="en-US" sz="3200" b="1" i="0" dirty="0" err="1">
                <a:solidFill>
                  <a:srgbClr val="000000"/>
                </a:solidFill>
                <a:effectLst/>
                <a:highlight>
                  <a:srgbClr val="FFFFFF"/>
                </a:highlight>
                <a:latin typeface="Times New Roman" panose="02020603050405020304" pitchFamily="18" charset="0"/>
                <a:cs typeface="Times New Roman" panose="02020603050405020304" pitchFamily="18" charset="0"/>
              </a:rPr>
              <a:t>loại</a:t>
            </a:r>
            <a:r>
              <a:rPr lang="en-US" sz="3200" b="1" dirty="0">
                <a:solidFill>
                  <a:srgbClr val="000000"/>
                </a:solidFill>
                <a:highlight>
                  <a:srgbClr val="FFFFFF"/>
                </a:highlight>
                <a:latin typeface="Times New Roman" panose="02020603050405020304" pitchFamily="18" charset="0"/>
                <a:cs typeface="Times New Roman" panose="02020603050405020304" pitchFamily="18" charset="0"/>
              </a:rPr>
              <a:t>: A, T, G, C . </a:t>
            </a:r>
            <a:r>
              <a:rPr lang="vi-VN" sz="3200" b="1" i="0" dirty="0">
                <a:solidFill>
                  <a:srgbClr val="000000"/>
                </a:solidFill>
                <a:effectLst/>
                <a:highlight>
                  <a:srgbClr val="FFFFFF"/>
                </a:highlight>
                <a:latin typeface="Times New Roman" panose="02020603050405020304" pitchFamily="18" charset="0"/>
                <a:cs typeface="Times New Roman" panose="02020603050405020304" pitchFamily="18" charset="0"/>
              </a:rPr>
              <a:t>Các nucleotide khác nhau ở thành phần là: nitrogenous base. Do đó, tên của các nucleotide được gọi theo tên của các nitrogenous base</a:t>
            </a:r>
            <a:r>
              <a:rPr lang="vi-VN" b="0" i="0" dirty="0">
                <a:solidFill>
                  <a:srgbClr val="000000"/>
                </a:solidFill>
                <a:effectLst/>
                <a:highlight>
                  <a:srgbClr val="FFFFFF"/>
                </a:highlight>
                <a:latin typeface="Open Sans" panose="020B0606030504020204" pitchFamily="34" charset="0"/>
              </a:rPr>
              <a:t>.</a:t>
            </a:r>
            <a:endParaRPr lang="en-US" dirty="0"/>
          </a:p>
        </p:txBody>
      </p:sp>
    </p:spTree>
    <p:extLst>
      <p:ext uri="{BB962C8B-B14F-4D97-AF65-F5344CB8AC3E}">
        <p14:creationId xmlns:p14="http://schemas.microsoft.com/office/powerpoint/2010/main" val="1696136034"/>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E0F5F7-4BBA-8512-1E81-35C769EFB4E3}"/>
              </a:ext>
            </a:extLst>
          </p:cNvPr>
          <p:cNvSpPr txBox="1"/>
          <p:nvPr/>
        </p:nvSpPr>
        <p:spPr>
          <a:xfrm>
            <a:off x="443120" y="840139"/>
            <a:ext cx="11868150" cy="3954929"/>
          </a:xfrm>
          <a:prstGeom prst="rect">
            <a:avLst/>
          </a:prstGeom>
          <a:noFill/>
        </p:spPr>
        <p:txBody>
          <a:bodyPr wrap="square" rtlCol="0">
            <a:spAutoFit/>
          </a:bodyPr>
          <a:lstStyle/>
          <a:p>
            <a:pPr marL="0" marR="30480" algn="just">
              <a:lnSpc>
                <a:spcPts val="1800"/>
              </a:lnSpc>
              <a:spcBef>
                <a:spcPts val="0"/>
              </a:spcBef>
              <a:spcAft>
                <a:spcPts val="1200"/>
              </a:spcAft>
            </a:pP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Mô</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tả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trúc</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của</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DNA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bằng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cách</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điền</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thiếu</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chỗ</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trống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30480" algn="just">
              <a:spcBef>
                <a:spcPts val="0"/>
              </a:spcBef>
              <a:spcAft>
                <a:spcPts val="120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Cấu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trúc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tử</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DNA:</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30480" algn="just">
              <a:spcBef>
                <a:spcPts val="0"/>
              </a:spcBef>
              <a:spcAft>
                <a:spcPts val="120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DNA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cấu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trúc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gồm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mạch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polynucleotide …………,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ngược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chiều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xoắn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trục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tưởng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30480" algn="just">
              <a:spcBef>
                <a:spcPts val="0"/>
              </a:spcBef>
              <a:spcAft>
                <a:spcPts val="120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Giữa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mạch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nucleotide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tắc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 </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bằng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liên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kết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G </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bằng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3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kết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ngược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cặp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nucleotide.</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30480" algn="just">
              <a:spcBef>
                <a:spcPts val="0"/>
              </a:spcBef>
              <a:spcAft>
                <a:spcPts val="120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DNA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xoắn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chu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kì</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chu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kì</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xoắn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dài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3,4 nm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gồm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cặp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nucleotide.</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C34EDE94-7FA2-4CD3-5F2A-B726ADB5BDAD}"/>
              </a:ext>
            </a:extLst>
          </p:cNvPr>
          <p:cNvSpPr txBox="1"/>
          <p:nvPr/>
        </p:nvSpPr>
        <p:spPr>
          <a:xfrm>
            <a:off x="10490411" y="1824002"/>
            <a:ext cx="1701589" cy="461665"/>
          </a:xfrm>
          <a:prstGeom prst="rect">
            <a:avLst/>
          </a:prstGeom>
          <a:noFill/>
        </p:spPr>
        <p:txBody>
          <a:bodyPr wrap="square" rtlCol="0">
            <a:spAutoFit/>
          </a:bodyPr>
          <a:lstStyle/>
          <a:p>
            <a:pPr>
              <a:defRPr/>
            </a:pPr>
            <a:r>
              <a:rPr lang="en-US" sz="2400" b="1"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xoắn</a:t>
            </a:r>
            <a:r>
              <a:rPr lang="en-US" sz="2400" b="1"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phải</a:t>
            </a:r>
            <a:endParaRPr lang="vi-VN" sz="2400" b="1"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A8138FE0-4E32-538D-E6F2-D745F580DAFC}"/>
              </a:ext>
            </a:extLst>
          </p:cNvPr>
          <p:cNvSpPr txBox="1"/>
          <p:nvPr/>
        </p:nvSpPr>
        <p:spPr>
          <a:xfrm>
            <a:off x="3632078" y="1756509"/>
            <a:ext cx="2450337" cy="461665"/>
          </a:xfrm>
          <a:prstGeom prst="rect">
            <a:avLst/>
          </a:prstGeom>
          <a:noFill/>
        </p:spPr>
        <p:txBody>
          <a:bodyPr wrap="square" rtlCol="0">
            <a:spAutoFit/>
          </a:bodyPr>
          <a:lstStyle/>
          <a:p>
            <a:pPr>
              <a:defRPr/>
            </a:pPr>
            <a:r>
              <a:rPr lang="en-US" sz="2400" b="1"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xoắn</a:t>
            </a:r>
            <a:r>
              <a:rPr lang="en-US" sz="2400" b="1"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kép</a:t>
            </a:r>
            <a:r>
              <a:rPr lang="en-US" sz="2400" b="1"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endParaRPr lang="vi-VN" sz="2400" b="1"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1AF3EFAD-6A59-8DF2-88D5-3D89C8B1EBF6}"/>
              </a:ext>
            </a:extLst>
          </p:cNvPr>
          <p:cNvSpPr txBox="1"/>
          <p:nvPr/>
        </p:nvSpPr>
        <p:spPr>
          <a:xfrm>
            <a:off x="6711893" y="1824002"/>
            <a:ext cx="843789" cy="461665"/>
          </a:xfrm>
          <a:prstGeom prst="rect">
            <a:avLst/>
          </a:prstGeom>
          <a:noFill/>
        </p:spPr>
        <p:txBody>
          <a:bodyPr wrap="square" rtlCol="0">
            <a:spAutoFit/>
          </a:bodyPr>
          <a:lstStyle/>
          <a:p>
            <a:pPr>
              <a:defRPr/>
            </a:pPr>
            <a:r>
              <a:rPr lang="en-US" sz="2400" b="1"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2</a:t>
            </a:r>
            <a:endParaRPr lang="vi-VN" sz="2400" b="1"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9E539033-7E70-1962-4094-AD93574FE266}"/>
              </a:ext>
            </a:extLst>
          </p:cNvPr>
          <p:cNvSpPr txBox="1"/>
          <p:nvPr/>
        </p:nvSpPr>
        <p:spPr>
          <a:xfrm>
            <a:off x="9574383" y="2769741"/>
            <a:ext cx="2593181" cy="461665"/>
          </a:xfrm>
          <a:prstGeom prst="rect">
            <a:avLst/>
          </a:prstGeom>
          <a:noFill/>
        </p:spPr>
        <p:txBody>
          <a:bodyPr wrap="square" rtlCol="0">
            <a:spAutoFit/>
          </a:bodyPr>
          <a:lstStyle/>
          <a:p>
            <a:pPr>
              <a:defRPr/>
            </a:pPr>
            <a:r>
              <a:rPr lang="en-US" sz="2400" b="1"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liên</a:t>
            </a:r>
            <a:r>
              <a:rPr lang="en-US" sz="2400" b="1"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kết</a:t>
            </a:r>
            <a:r>
              <a:rPr lang="en-US" sz="2400" b="1"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hydrogen</a:t>
            </a:r>
            <a:endParaRPr lang="vi-VN" sz="2400" b="1"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6CB8A9D5-0888-E57B-AC8C-68F3C7B02639}"/>
              </a:ext>
            </a:extLst>
          </p:cNvPr>
          <p:cNvSpPr txBox="1"/>
          <p:nvPr/>
        </p:nvSpPr>
        <p:spPr>
          <a:xfrm>
            <a:off x="3139214" y="3275788"/>
            <a:ext cx="1525552" cy="461665"/>
          </a:xfrm>
          <a:prstGeom prst="rect">
            <a:avLst/>
          </a:prstGeom>
          <a:noFill/>
        </p:spPr>
        <p:txBody>
          <a:bodyPr wrap="square" rtlCol="0">
            <a:spAutoFit/>
          </a:bodyPr>
          <a:lstStyle/>
          <a:p>
            <a:pPr>
              <a:defRPr/>
            </a:pPr>
            <a:r>
              <a:rPr lang="en-US" sz="2400" b="1"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bô</a:t>
            </a:r>
            <a:r>
              <a:rPr lang="en-US" sz="2400" b="1"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sung</a:t>
            </a:r>
            <a:endParaRPr lang="vi-VN" sz="2400" b="1"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1B67447A-A76B-4D79-3809-5AE6CB805971}"/>
              </a:ext>
            </a:extLst>
          </p:cNvPr>
          <p:cNvSpPr txBox="1"/>
          <p:nvPr/>
        </p:nvSpPr>
        <p:spPr>
          <a:xfrm>
            <a:off x="697349" y="2125106"/>
            <a:ext cx="1701589" cy="461665"/>
          </a:xfrm>
          <a:prstGeom prst="rect">
            <a:avLst/>
          </a:prstGeom>
          <a:noFill/>
        </p:spPr>
        <p:txBody>
          <a:bodyPr wrap="square" rtlCol="0">
            <a:spAutoFit/>
          </a:bodyPr>
          <a:lstStyle/>
          <a:p>
            <a:pPr>
              <a:defRPr/>
            </a:pPr>
            <a:r>
              <a:rPr lang="en-US" sz="2400" b="1"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song song</a:t>
            </a:r>
            <a:endParaRPr lang="vi-VN" sz="2400" b="1"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E37B7349-F37A-D843-A616-4768BA974E9D}"/>
              </a:ext>
            </a:extLst>
          </p:cNvPr>
          <p:cNvSpPr txBox="1"/>
          <p:nvPr/>
        </p:nvSpPr>
        <p:spPr>
          <a:xfrm>
            <a:off x="9256437" y="4272677"/>
            <a:ext cx="843789" cy="461665"/>
          </a:xfrm>
          <a:prstGeom prst="rect">
            <a:avLst/>
          </a:prstGeom>
          <a:noFill/>
        </p:spPr>
        <p:txBody>
          <a:bodyPr wrap="square" rtlCol="0">
            <a:spAutoFit/>
          </a:bodyPr>
          <a:lstStyle/>
          <a:p>
            <a:pPr>
              <a:defRPr/>
            </a:pPr>
            <a:r>
              <a:rPr lang="en-US" sz="2400" b="1"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10</a:t>
            </a:r>
            <a:endParaRPr lang="vi-VN" sz="2400" b="1"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947458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500" fill="hold"/>
                                        <p:tgtEl>
                                          <p:spTgt spid="8"/>
                                        </p:tgtEl>
                                        <p:attrNameLst>
                                          <p:attrName>ppt_x</p:attrName>
                                        </p:attrNameLst>
                                      </p:cBhvr>
                                      <p:tavLst>
                                        <p:tav tm="0">
                                          <p:val>
                                            <p:strVal val="#ppt_x"/>
                                          </p:val>
                                        </p:tav>
                                        <p:tav tm="100000">
                                          <p:val>
                                            <p:strVal val="#ppt_x"/>
                                          </p:val>
                                        </p:tav>
                                      </p:tavLst>
                                    </p:anim>
                                    <p:anim calcmode="lin" valueType="num">
                                      <p:cBhvr additive="base">
                                        <p:cTn id="3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8" grpId="0"/>
      <p:bldP spid="9"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650ACD5-2658-1860-4DAF-B42C8CAA50B9}"/>
              </a:ext>
            </a:extLst>
          </p:cNvPr>
          <p:cNvSpPr txBox="1"/>
          <p:nvPr/>
        </p:nvSpPr>
        <p:spPr>
          <a:xfrm>
            <a:off x="5940286" y="1579704"/>
            <a:ext cx="6102626" cy="4586961"/>
          </a:xfrm>
          <a:prstGeom prst="rect">
            <a:avLst/>
          </a:prstGeom>
          <a:noFill/>
        </p:spPr>
        <p:txBody>
          <a:bodyPr wrap="square">
            <a:spAutoFit/>
          </a:bodyPr>
          <a:lstStyle/>
          <a:p>
            <a:pPr marL="342900" marR="0" lvl="0" indent="-342900" algn="just">
              <a:lnSpc>
                <a:spcPct val="115000"/>
              </a:lnSpc>
              <a:spcBef>
                <a:spcPts val="0"/>
              </a:spcBef>
              <a:spcAft>
                <a:spcPts val="0"/>
              </a:spcAft>
              <a:buFont typeface="Times New Roman" panose="02020603050405020304" pitchFamily="18" charset="0"/>
              <a:buChar char="-"/>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DNA được cấu trúc theo nguyên tắc đa phân, từ bốn loại nucleotide liên kết theo chiều dọc và sắp xếp theo nhiều cách khác nhau đã tạo ra vô số phân tử DNA khác nhau về số lượng, thành phần và trật tự sắp xếp các nucleotide.</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B4026917-628E-D2D2-8FB8-2517ECA7FC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0661" y="3293048"/>
            <a:ext cx="3385078" cy="3317713"/>
          </a:xfrm>
          <a:prstGeom prst="rect">
            <a:avLst/>
          </a:prstGeom>
        </p:spPr>
      </p:pic>
      <p:sp>
        <p:nvSpPr>
          <p:cNvPr id="7" name="TextBox 6">
            <a:extLst>
              <a:ext uri="{FF2B5EF4-FFF2-40B4-BE49-F238E27FC236}">
                <a16:creationId xmlns:a16="http://schemas.microsoft.com/office/drawing/2014/main" id="{EE50DD9F-C3A5-D9FC-B476-F44A4289A9E8}"/>
              </a:ext>
            </a:extLst>
          </p:cNvPr>
          <p:cNvSpPr txBox="1"/>
          <p:nvPr/>
        </p:nvSpPr>
        <p:spPr>
          <a:xfrm>
            <a:off x="1550504" y="1026207"/>
            <a:ext cx="3193774" cy="1757404"/>
          </a:xfrm>
          <a:prstGeom prst="rect">
            <a:avLst/>
          </a:prstGeom>
          <a:noFill/>
        </p:spPr>
        <p:txBody>
          <a:bodyPr wrap="square">
            <a:spAutoFit/>
          </a:bodyPr>
          <a:lstStyle/>
          <a:p>
            <a:pPr marL="0" marR="0" algn="just">
              <a:lnSpc>
                <a:spcPct val="115000"/>
              </a:lnSpc>
              <a:spcBef>
                <a:spcPts val="0"/>
              </a:spcBef>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3</a:t>
            </a: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G</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iải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4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nucleotide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dạng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DNA?</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91034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341514" y="97903"/>
            <a:ext cx="6417095" cy="2592288"/>
          </a:xfrm>
          <a:prstGeom prst="cloudCallou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tx1"/>
                </a:solidFill>
                <a:latin typeface="Times New Roman" panose="02020603050405020304" pitchFamily="18" charset="0"/>
                <a:cs typeface="Times New Roman" panose="02020603050405020304" pitchFamily="18" charset="0"/>
              </a:rPr>
              <a:t>4. </a:t>
            </a:r>
            <a:r>
              <a:rPr lang="en-US" sz="3200" b="1" dirty="0" err="1">
                <a:solidFill>
                  <a:schemeClr val="tx1"/>
                </a:solidFill>
                <a:latin typeface="Times New Roman" panose="02020603050405020304" pitchFamily="18" charset="0"/>
                <a:cs typeface="Times New Roman" panose="02020603050405020304" pitchFamily="18" charset="0"/>
              </a:rPr>
              <a:t>Nêu</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chức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năng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của</a:t>
            </a:r>
            <a:r>
              <a:rPr lang="en-US" sz="3200" b="1" dirty="0">
                <a:solidFill>
                  <a:schemeClr val="tx1"/>
                </a:solidFill>
                <a:latin typeface="Times New Roman" panose="02020603050405020304" pitchFamily="18" charset="0"/>
                <a:cs typeface="Times New Roman" panose="02020603050405020304" pitchFamily="18" charset="0"/>
              </a:rPr>
              <a:t> DNA</a:t>
            </a:r>
          </a:p>
        </p:txBody>
      </p:sp>
      <p:pic>
        <p:nvPicPr>
          <p:cNvPr id="9" name="Picture 8">
            <a:extLst>
              <a:ext uri="{FF2B5EF4-FFF2-40B4-BE49-F238E27FC236}">
                <a16:creationId xmlns:a16="http://schemas.microsoft.com/office/drawing/2014/main" id="{CE763F48-38DD-A9C7-A839-74EBCFE3F3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6435" y="3540287"/>
            <a:ext cx="3385078" cy="3317713"/>
          </a:xfrm>
          <a:prstGeom prst="rect">
            <a:avLst/>
          </a:prstGeom>
        </p:spPr>
      </p:pic>
      <p:sp>
        <p:nvSpPr>
          <p:cNvPr id="4" name="TextBox 3">
            <a:extLst>
              <a:ext uri="{FF2B5EF4-FFF2-40B4-BE49-F238E27FC236}">
                <a16:creationId xmlns:a16="http://schemas.microsoft.com/office/drawing/2014/main" id="{E3F219CC-37A6-3AA8-5C0E-3EB6B1E25F70}"/>
              </a:ext>
            </a:extLst>
          </p:cNvPr>
          <p:cNvSpPr txBox="1"/>
          <p:nvPr/>
        </p:nvSpPr>
        <p:spPr>
          <a:xfrm>
            <a:off x="4489176" y="3162156"/>
            <a:ext cx="6102626" cy="1754326"/>
          </a:xfrm>
          <a:prstGeom prst="rect">
            <a:avLst/>
          </a:prstGeom>
          <a:noFill/>
        </p:spPr>
        <p:txBody>
          <a:bodyPr wrap="square">
            <a:spAutoFit/>
          </a:bodyPr>
          <a:lstStyle/>
          <a:p>
            <a:pPr marL="0" marR="0">
              <a:spcBef>
                <a:spcPts val="0"/>
              </a:spcBef>
              <a:spcAft>
                <a:spcPts val="0"/>
              </a:spcAft>
            </a:pPr>
            <a:r>
              <a:rPr lang="en-US" sz="36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DNA </a:t>
            </a:r>
            <a:r>
              <a:rPr lang="en-US" sz="36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6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chức</a:t>
            </a:r>
            <a:r>
              <a:rPr lang="en-US" sz="36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36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lưu</a:t>
            </a:r>
            <a:r>
              <a:rPr lang="en-US" sz="36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trư</a:t>
            </a:r>
            <a:r>
              <a:rPr lang="en-US" sz="36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36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quản</a:t>
            </a:r>
            <a:r>
              <a:rPr lang="en-US" sz="36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6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36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đạt</a:t>
            </a:r>
            <a:r>
              <a:rPr lang="en-US" sz="36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36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tin di </a:t>
            </a:r>
            <a:r>
              <a:rPr lang="en-US" sz="36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36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71357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2"/>
                                        </p:tgtEl>
                                      </p:cBhvr>
                                    </p:animEffect>
                                    <p:anim calcmode="lin" valueType="num">
                                      <p:cBhvr>
                                        <p:cTn id="7" dur="1000"/>
                                        <p:tgtEl>
                                          <p:spTgt spid="2"/>
                                        </p:tgtEl>
                                        <p:attrNameLst>
                                          <p:attrName>ppt_x</p:attrName>
                                        </p:attrNameLst>
                                      </p:cBhvr>
                                      <p:tavLst>
                                        <p:tav tm="0">
                                          <p:val>
                                            <p:strVal val="ppt_x"/>
                                          </p:val>
                                        </p:tav>
                                        <p:tav tm="100000">
                                          <p:val>
                                            <p:strVal val="ppt_x"/>
                                          </p:val>
                                        </p:tav>
                                      </p:tavLst>
                                    </p:anim>
                                    <p:anim calcmode="lin" valueType="num">
                                      <p:cBhvr>
                                        <p:cTn id="8" dur="1000"/>
                                        <p:tgtEl>
                                          <p:spTgt spid="2"/>
                                        </p:tgtEl>
                                        <p:attrNameLst>
                                          <p:attrName>ppt_y</p:attrName>
                                        </p:attrNameLst>
                                      </p:cBhvr>
                                      <p:tavLst>
                                        <p:tav tm="0">
                                          <p:val>
                                            <p:strVal val="ppt_y"/>
                                          </p:val>
                                        </p:tav>
                                        <p:tav tm="100000">
                                          <p:val>
                                            <p:strVal val="ppt_y+.1"/>
                                          </p:val>
                                        </p:tav>
                                      </p:tavLst>
                                    </p:anim>
                                    <p:set>
                                      <p:cBhvr>
                                        <p:cTn id="9" dur="1" fill="hold">
                                          <p:stCondLst>
                                            <p:cond delay="999"/>
                                          </p:stCondLst>
                                        </p:cTn>
                                        <p:tgtEl>
                                          <p:spTgt spid="2"/>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66134" y="273863"/>
            <a:ext cx="4242391" cy="709684"/>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Times New Roman" panose="02020603050405020304" pitchFamily="18" charset="0"/>
                <a:cs typeface="Times New Roman" panose="02020603050405020304" pitchFamily="18" charset="0"/>
              </a:rPr>
              <a:t>KHỞI ĐỘNG</a:t>
            </a:r>
          </a:p>
        </p:txBody>
      </p:sp>
      <p:sp>
        <p:nvSpPr>
          <p:cNvPr id="2" name="TextBox 1">
            <a:extLst>
              <a:ext uri="{FF2B5EF4-FFF2-40B4-BE49-F238E27FC236}">
                <a16:creationId xmlns:a16="http://schemas.microsoft.com/office/drawing/2014/main" id="{1A4DD316-ECDA-EF98-6D91-0E56CDC51542}"/>
              </a:ext>
            </a:extLst>
          </p:cNvPr>
          <p:cNvSpPr txBox="1"/>
          <p:nvPr/>
        </p:nvSpPr>
        <p:spPr>
          <a:xfrm>
            <a:off x="-970559" y="1031060"/>
            <a:ext cx="9408909" cy="4935311"/>
          </a:xfrm>
          <a:prstGeom prst="rect">
            <a:avLst/>
          </a:prstGeom>
          <a:noFill/>
        </p:spPr>
        <p:txBody>
          <a:bodyPr wrap="square" rtlCol="0">
            <a:spAutoFit/>
          </a:bodyPr>
          <a:lstStyle/>
          <a:p>
            <a:endParaRPr lang="en-US" dirty="0"/>
          </a:p>
        </p:txBody>
      </p:sp>
      <p:pic>
        <p:nvPicPr>
          <p:cNvPr id="1026" name="Picture 2" descr="Tổng hợp nhiều hình ảnh gia đình 4 người những lúc sum vầy đầy cảm xúc">
            <a:extLst>
              <a:ext uri="{FF2B5EF4-FFF2-40B4-BE49-F238E27FC236}">
                <a16:creationId xmlns:a16="http://schemas.microsoft.com/office/drawing/2014/main" id="{4C9B4522-56D9-0304-B442-3450AB670F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134" y="1178699"/>
            <a:ext cx="8122926" cy="540543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CC06CE7-3E9A-F532-7FBB-F47914B1A4B3}"/>
              </a:ext>
            </a:extLst>
          </p:cNvPr>
          <p:cNvSpPr txBox="1"/>
          <p:nvPr/>
        </p:nvSpPr>
        <p:spPr>
          <a:xfrm>
            <a:off x="8644973" y="1031060"/>
            <a:ext cx="3409950" cy="5016758"/>
          </a:xfrm>
          <a:prstGeom prst="rect">
            <a:avLst/>
          </a:prstGeom>
          <a:solidFill>
            <a:schemeClr val="accent1"/>
          </a:solidFill>
        </p:spPr>
        <p:txBody>
          <a:bodyPr wrap="square" rtlCol="0">
            <a:spAutoFit/>
          </a:bodyPr>
          <a:lstStyle/>
          <a:p>
            <a:pPr algn="just">
              <a:defRPr/>
            </a:pPr>
            <a:r>
              <a:rPr lang="vi-VN" sz="3200" i="1" dirty="0">
                <a:solidFill>
                  <a:srgbClr val="000000"/>
                </a:solidFill>
                <a:latin typeface="Arial" panose="020B0604020202020204" pitchFamily="34" charset="0"/>
                <a:cs typeface="Arial" panose="020B0604020202020204" pitchFamily="34" charset="0"/>
              </a:rPr>
              <a:t>Các đặc điểm sinh học của người như màu tóc, màu da, màu mắt do yếu tố nào quy </a:t>
            </a:r>
            <a:r>
              <a:rPr lang="en-US" sz="3200" i="1" dirty="0">
                <a:solidFill>
                  <a:srgbClr val="000000"/>
                </a:solidFill>
                <a:latin typeface="Arial" panose="020B0604020202020204" pitchFamily="34" charset="0"/>
                <a:cs typeface="Arial" panose="020B0604020202020204" pitchFamily="34" charset="0"/>
              </a:rPr>
              <a:t>đ</a:t>
            </a:r>
            <a:r>
              <a:rPr lang="vi-VN" sz="3200" i="1" dirty="0">
                <a:solidFill>
                  <a:srgbClr val="000000"/>
                </a:solidFill>
                <a:latin typeface="Arial" panose="020B0604020202020204" pitchFamily="34" charset="0"/>
                <a:cs typeface="Arial" panose="020B0604020202020204" pitchFamily="34" charset="0"/>
              </a:rPr>
              <a:t>ịnh? Yếu tố đó có mang tính đặc thù của mỗi cá thể không</a:t>
            </a:r>
            <a:r>
              <a:rPr lang="en-US" sz="3200" i="1" dirty="0">
                <a:solidFill>
                  <a:srgbClr val="000000"/>
                </a:solidFill>
                <a:latin typeface="Arial" panose="020B0604020202020204" pitchFamily="34" charset="0"/>
                <a:cs typeface="Arial" panose="020B0604020202020204" pitchFamily="34" charset="0"/>
              </a:rPr>
              <a:t>?</a:t>
            </a:r>
          </a:p>
        </p:txBody>
      </p:sp>
      <p:cxnSp>
        <p:nvCxnSpPr>
          <p:cNvPr id="13" name="Straight Arrow Connector 12">
            <a:extLst>
              <a:ext uri="{FF2B5EF4-FFF2-40B4-BE49-F238E27FC236}">
                <a16:creationId xmlns:a16="http://schemas.microsoft.com/office/drawing/2014/main" id="{304A5051-6AE0-74A6-3A2E-EF4E2A88B380}"/>
              </a:ext>
            </a:extLst>
          </p:cNvPr>
          <p:cNvCxnSpPr/>
          <p:nvPr/>
        </p:nvCxnSpPr>
        <p:spPr>
          <a:xfrm flipH="1" flipV="1">
            <a:off x="5438775" y="2695574"/>
            <a:ext cx="6667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98378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2B9B2-8EC4-0448-5EBF-3E118D1CA969}"/>
              </a:ext>
            </a:extLst>
          </p:cNvPr>
          <p:cNvSpPr txBox="1"/>
          <p:nvPr/>
        </p:nvSpPr>
        <p:spPr>
          <a:xfrm>
            <a:off x="361950" y="333375"/>
            <a:ext cx="1666875" cy="584775"/>
          </a:xfrm>
          <a:prstGeom prst="rect">
            <a:avLst/>
          </a:prstGeom>
          <a:noFill/>
        </p:spPr>
        <p:txBody>
          <a:bodyPr wrap="square" rtlCol="0">
            <a:spAutoFit/>
          </a:bodyPr>
          <a:lstStyle/>
          <a:p>
            <a:r>
              <a:rPr lang="vi-VN" sz="3200" b="1" dirty="0">
                <a:latin typeface="Times New Roman" panose="02020603050405020304" pitchFamily="18" charset="0"/>
                <a:cs typeface="Times New Roman" panose="02020603050405020304" pitchFamily="18" charset="0"/>
              </a:rPr>
              <a:t>1. DNA</a:t>
            </a:r>
            <a:endParaRPr lang="en-US" sz="32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961B561E-F76D-0E28-D926-DC6B4C1F3EC1}"/>
              </a:ext>
            </a:extLst>
          </p:cNvPr>
          <p:cNvSpPr txBox="1"/>
          <p:nvPr/>
        </p:nvSpPr>
        <p:spPr>
          <a:xfrm>
            <a:off x="600075" y="1013400"/>
            <a:ext cx="10296525" cy="6000874"/>
          </a:xfrm>
          <a:prstGeom prst="rect">
            <a:avLst/>
          </a:prstGeom>
          <a:noFill/>
        </p:spPr>
        <p:txBody>
          <a:bodyPr wrap="square" rtlCol="0">
            <a:spAutoFit/>
          </a:bodyPr>
          <a:lstStyle/>
          <a:p>
            <a:pPr marL="0" marR="0">
              <a:spcBef>
                <a:spcPts val="240"/>
              </a:spcBef>
              <a:spcAft>
                <a:spcPts val="360"/>
              </a:spcAft>
            </a:pPr>
            <a:r>
              <a:rPr lang="en-US" sz="18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DNA </a:t>
            </a:r>
            <a:r>
              <a:rPr lang="en-US" sz="28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28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8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tử</a:t>
            </a:r>
            <a:r>
              <a:rPr lang="en-US" sz="28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cấu</a:t>
            </a:r>
            <a:r>
              <a:rPr lang="en-US" sz="28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8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28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tắc</a:t>
            </a:r>
            <a:r>
              <a:rPr lang="en-US" sz="28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đa</a:t>
            </a:r>
            <a:r>
              <a:rPr lang="en-US" sz="28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8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4 </a:t>
            </a:r>
            <a:r>
              <a:rPr lang="en-US" sz="28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8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28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8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gồm</a:t>
            </a:r>
            <a:r>
              <a:rPr lang="en-US" sz="28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 T, G, C.</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240"/>
              </a:spcBef>
              <a:spcAft>
                <a:spcPts val="360"/>
              </a:spcAft>
            </a:pPr>
            <a:r>
              <a:rPr lang="en-US" sz="28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8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tử</a:t>
            </a:r>
            <a:r>
              <a:rPr lang="en-US" sz="28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DNA </a:t>
            </a:r>
            <a:r>
              <a:rPr lang="en-US" sz="28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cấu</a:t>
            </a:r>
            <a:r>
              <a:rPr lang="en-US" sz="28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trúc</a:t>
            </a:r>
            <a:r>
              <a:rPr lang="en-US" sz="28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xoắn</a:t>
            </a:r>
            <a:r>
              <a:rPr lang="en-US" sz="28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kép</a:t>
            </a:r>
            <a:r>
              <a:rPr lang="en-US" sz="28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gồm</a:t>
            </a:r>
            <a:r>
              <a:rPr lang="en-US" sz="28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2 </a:t>
            </a:r>
            <a:r>
              <a:rPr lang="en-US" sz="28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mạch</a:t>
            </a:r>
            <a:r>
              <a:rPr lang="en-US" sz="28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polynucleotide song </a:t>
            </a:r>
            <a:r>
              <a:rPr lang="en-US" sz="28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song</a:t>
            </a:r>
            <a:r>
              <a:rPr lang="en-US" sz="28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ngược</a:t>
            </a:r>
            <a:r>
              <a:rPr lang="en-US" sz="28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chều</a:t>
            </a:r>
            <a:r>
              <a:rPr lang="en-US" sz="28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xoắn</a:t>
            </a:r>
            <a:r>
              <a:rPr lang="en-US" sz="28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240"/>
              </a:spcBef>
              <a:spcAft>
                <a:spcPts val="360"/>
              </a:spcAft>
            </a:pPr>
            <a:r>
              <a:rPr lang="en-US" sz="28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Hai </a:t>
            </a:r>
            <a:r>
              <a:rPr lang="en-US" sz="28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mạch</a:t>
            </a:r>
            <a:r>
              <a:rPr lang="en-US" sz="28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polynucleotide </a:t>
            </a:r>
            <a:r>
              <a:rPr lang="en-US" sz="28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28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8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8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28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tắc</a:t>
            </a:r>
            <a:r>
              <a:rPr lang="en-US" sz="28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bổ</a:t>
            </a:r>
            <a:r>
              <a:rPr lang="en-US" sz="28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sung: A </a:t>
            </a:r>
            <a:r>
              <a:rPr lang="en-US" sz="28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28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T </a:t>
            </a:r>
            <a:r>
              <a:rPr lang="en-US" sz="28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8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2 </a:t>
            </a:r>
            <a:r>
              <a:rPr lang="en-US" sz="28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28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hydrogen, G </a:t>
            </a:r>
            <a:r>
              <a:rPr lang="en-US" sz="28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28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X </a:t>
            </a:r>
            <a:r>
              <a:rPr lang="en-US" sz="28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8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3 </a:t>
            </a:r>
            <a:r>
              <a:rPr lang="en-US" sz="28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28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hydrogen.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240"/>
              </a:spcBef>
              <a:spcAft>
                <a:spcPts val="360"/>
              </a:spcAft>
            </a:pPr>
            <a:r>
              <a:rPr lang="en-US" sz="28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28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8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tử</a:t>
            </a:r>
            <a:r>
              <a:rPr lang="en-US" sz="28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DNA </a:t>
            </a:r>
            <a:r>
              <a:rPr lang="en-US" sz="28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8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nucleotide </a:t>
            </a:r>
            <a:r>
              <a:rPr lang="en-US" sz="28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8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trưng</a:t>
            </a:r>
            <a:r>
              <a:rPr lang="en-US" sz="28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8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8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8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sắp</a:t>
            </a:r>
            <a:r>
              <a:rPr lang="en-US" sz="28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xếp</a:t>
            </a:r>
            <a:r>
              <a:rPr lang="en-US" sz="28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nucleotide </a:t>
            </a:r>
            <a:r>
              <a:rPr lang="en-US" sz="28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đa</a:t>
            </a:r>
            <a:r>
              <a:rPr lang="en-US" sz="28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dạng</a:t>
            </a:r>
            <a:r>
              <a:rPr lang="en-US" sz="28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8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tử</a:t>
            </a:r>
            <a:r>
              <a:rPr lang="en-US" sz="28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DNA.</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28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DNA </a:t>
            </a:r>
            <a:r>
              <a:rPr lang="en-US" sz="28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chức</a:t>
            </a:r>
            <a:r>
              <a:rPr lang="en-US" sz="28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8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lưu</a:t>
            </a:r>
            <a:r>
              <a:rPr lang="en-US" sz="28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trưc</a:t>
            </a:r>
            <a:r>
              <a:rPr lang="en-US" sz="28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8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quản</a:t>
            </a:r>
            <a:r>
              <a:rPr lang="en-US" sz="28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28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đạt</a:t>
            </a:r>
            <a:r>
              <a:rPr lang="en-US" sz="28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tin di </a:t>
            </a:r>
            <a:r>
              <a:rPr lang="en-US" sz="28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28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R="0" lvl="0" algn="just">
              <a:lnSpc>
                <a:spcPct val="115000"/>
              </a:lnSpc>
              <a:spcBef>
                <a:spcPts val="0"/>
              </a:spcBef>
              <a:spcAft>
                <a:spcPts val="0"/>
              </a:spcAft>
            </a:pPr>
            <a:endParaRPr lang="en-US" sz="2800" dirty="0">
              <a:effectLst/>
              <a:latin typeface="Times New Roman" panose="02020603050405020304" pitchFamily="18" charset="0"/>
              <a:ea typeface="MS Mincho" panose="02020609040205080304" pitchFamily="49" charset="-128"/>
            </a:endParaRPr>
          </a:p>
        </p:txBody>
      </p:sp>
      <p:pic>
        <p:nvPicPr>
          <p:cNvPr id="4" name="Picture 3" descr="19 Background ý tưởng | sandbox, mạng máy tính, cắt bao quy đầu">
            <a:extLst>
              <a:ext uri="{FF2B5EF4-FFF2-40B4-BE49-F238E27FC236}">
                <a16:creationId xmlns:a16="http://schemas.microsoft.com/office/drawing/2014/main" id="{B7726EE4-3E58-7D66-9061-C8E77151390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66776" y="357880"/>
            <a:ext cx="954775" cy="560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0628792"/>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C76FEC-8F9C-5388-D54C-F8CE9938F689}"/>
              </a:ext>
            </a:extLst>
          </p:cNvPr>
          <p:cNvSpPr txBox="1"/>
          <p:nvPr/>
        </p:nvSpPr>
        <p:spPr>
          <a:xfrm>
            <a:off x="447675" y="219075"/>
            <a:ext cx="4638675" cy="769441"/>
          </a:xfrm>
          <a:prstGeom prst="rect">
            <a:avLst/>
          </a:prstGeom>
          <a:noFill/>
        </p:spPr>
        <p:txBody>
          <a:bodyPr wrap="square" rtlCol="0">
            <a:spAutoFit/>
          </a:bodyPr>
          <a:lstStyle/>
          <a:p>
            <a:r>
              <a:rPr lang="vi-VN" sz="4400" b="1" dirty="0">
                <a:latin typeface="Times New Roman" panose="02020603050405020304" pitchFamily="18" charset="0"/>
                <a:cs typeface="Times New Roman" panose="02020603050405020304" pitchFamily="18" charset="0"/>
              </a:rPr>
              <a:t>2. RNA</a:t>
            </a:r>
            <a:endParaRPr lang="en-US" sz="4400" b="1" dirty="0">
              <a:latin typeface="Times New Roman" panose="02020603050405020304" pitchFamily="18" charset="0"/>
              <a:cs typeface="Times New Roman" panose="02020603050405020304" pitchFamily="18" charset="0"/>
            </a:endParaRPr>
          </a:p>
        </p:txBody>
      </p:sp>
      <p:pic>
        <p:nvPicPr>
          <p:cNvPr id="3" name="Picture 2" descr="A diagram of dna and its components&#10;&#10;Description automatically generated with medium confidence">
            <a:extLst>
              <a:ext uri="{FF2B5EF4-FFF2-40B4-BE49-F238E27FC236}">
                <a16:creationId xmlns:a16="http://schemas.microsoft.com/office/drawing/2014/main" id="{EE893BFB-0F08-A432-2735-F6FB6764114A}"/>
              </a:ext>
            </a:extLst>
          </p:cNvPr>
          <p:cNvPicPr>
            <a:picLocks noChangeAspect="1"/>
          </p:cNvPicPr>
          <p:nvPr/>
        </p:nvPicPr>
        <p:blipFill>
          <a:blip r:embed="rId2"/>
          <a:stretch>
            <a:fillRect/>
          </a:stretch>
        </p:blipFill>
        <p:spPr>
          <a:xfrm>
            <a:off x="993914" y="1113183"/>
            <a:ext cx="9488557" cy="4134678"/>
          </a:xfrm>
          <a:prstGeom prst="rect">
            <a:avLst/>
          </a:prstGeom>
        </p:spPr>
      </p:pic>
      <p:sp>
        <p:nvSpPr>
          <p:cNvPr id="5" name="TextBox 4">
            <a:extLst>
              <a:ext uri="{FF2B5EF4-FFF2-40B4-BE49-F238E27FC236}">
                <a16:creationId xmlns:a16="http://schemas.microsoft.com/office/drawing/2014/main" id="{32FCD984-ED30-A941-A765-E82F56BA4FC7}"/>
              </a:ext>
            </a:extLst>
          </p:cNvPr>
          <p:cNvSpPr txBox="1"/>
          <p:nvPr/>
        </p:nvSpPr>
        <p:spPr>
          <a:xfrm>
            <a:off x="1099930" y="5421651"/>
            <a:ext cx="8653669" cy="830997"/>
          </a:xfrm>
          <a:prstGeom prst="rect">
            <a:avLst/>
          </a:prstGeom>
          <a:noFill/>
        </p:spPr>
        <p:txBody>
          <a:bodyPr wrap="square">
            <a:spAutoFit/>
          </a:bodyPr>
          <a:lstStyle/>
          <a:p>
            <a:pPr marL="0" marR="0" algn="just">
              <a:spcBef>
                <a:spcPts val="600"/>
              </a:spcBef>
              <a:spcAft>
                <a:spcPts val="600"/>
              </a:spcAft>
            </a:pPr>
            <a:r>
              <a:rPr lang="en-US" sz="24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1. Quan </a:t>
            </a:r>
            <a:r>
              <a:rPr lang="en-US" sz="24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sát</a:t>
            </a:r>
            <a:r>
              <a:rPr lang="en-US" sz="24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hình</a:t>
            </a:r>
            <a:r>
              <a:rPr lang="en-US" sz="24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cấu</a:t>
            </a:r>
            <a:r>
              <a:rPr lang="en-US" sz="24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4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RNA </a:t>
            </a:r>
            <a:r>
              <a:rPr lang="en-US" sz="24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DNA, </a:t>
            </a:r>
            <a:r>
              <a:rPr lang="en-US" sz="24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24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4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24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Cấu</a:t>
            </a:r>
            <a:r>
              <a:rPr lang="en-US" sz="24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trúc</a:t>
            </a:r>
            <a:r>
              <a:rPr lang="en-US" sz="24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RNA </a:t>
            </a:r>
            <a:r>
              <a:rPr lang="en-US" sz="24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4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giống</a:t>
            </a:r>
            <a:r>
              <a:rPr lang="en-US" sz="24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4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cấu</a:t>
            </a:r>
            <a:r>
              <a:rPr lang="en-US" sz="24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trúc</a:t>
            </a:r>
            <a:r>
              <a:rPr lang="en-US" sz="24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DNA.</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4568137"/>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E9ACA45-6B4C-15B5-6074-6B0E33EA4432}"/>
              </a:ext>
            </a:extLst>
          </p:cNvPr>
          <p:cNvSpPr txBox="1"/>
          <p:nvPr/>
        </p:nvSpPr>
        <p:spPr>
          <a:xfrm>
            <a:off x="940905" y="446376"/>
            <a:ext cx="9925878" cy="4862870"/>
          </a:xfrm>
          <a:prstGeom prst="rect">
            <a:avLst/>
          </a:prstGeom>
          <a:noFill/>
        </p:spPr>
        <p:txBody>
          <a:bodyPr wrap="square">
            <a:spAutoFit/>
          </a:bodyPr>
          <a:lstStyle/>
          <a:p>
            <a:pPr marL="0" marR="0">
              <a:spcBef>
                <a:spcPts val="600"/>
              </a:spcBef>
              <a:spcAft>
                <a:spcPts val="600"/>
              </a:spcAft>
            </a:pPr>
            <a:r>
              <a:rPr lang="en-US" sz="18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1</a:t>
            </a:r>
            <a:r>
              <a:rPr lang="en-US" sz="24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So </a:t>
            </a:r>
            <a:r>
              <a:rPr lang="en-US" sz="24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sánh</a:t>
            </a:r>
            <a:r>
              <a:rPr lang="en-US" sz="24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DNA </a:t>
            </a:r>
            <a:r>
              <a:rPr lang="en-US" sz="24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RNA</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600"/>
              </a:spcBef>
              <a:spcAft>
                <a:spcPts val="600"/>
              </a:spcAft>
            </a:pPr>
            <a:r>
              <a:rPr lang="en-US" sz="24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4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Giống</a:t>
            </a:r>
            <a:r>
              <a:rPr lang="en-US" sz="24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4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600"/>
              </a:spcBef>
              <a:spcAft>
                <a:spcPts val="600"/>
              </a:spcAft>
            </a:pPr>
            <a:r>
              <a:rPr lang="en-US" sz="24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Đều</a:t>
            </a:r>
            <a:r>
              <a:rPr lang="en-US" sz="24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cấu</a:t>
            </a:r>
            <a:r>
              <a:rPr lang="en-US" sz="24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trúc</a:t>
            </a:r>
            <a:r>
              <a:rPr lang="en-US" sz="24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đa</a:t>
            </a:r>
            <a:r>
              <a:rPr lang="en-US" sz="24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4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cấu</a:t>
            </a:r>
            <a:r>
              <a:rPr lang="en-US" sz="24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4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4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24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4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nucleotide.</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600"/>
              </a:spcBef>
              <a:spcAft>
                <a:spcPts val="600"/>
              </a:spcAft>
            </a:pPr>
            <a:r>
              <a:rPr lang="en-US" sz="24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24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nucleotide </a:t>
            </a:r>
            <a:r>
              <a:rPr lang="en-US" sz="24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đều</a:t>
            </a:r>
            <a:r>
              <a:rPr lang="en-US" sz="24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gồm</a:t>
            </a:r>
            <a:r>
              <a:rPr lang="en-US" sz="24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3 </a:t>
            </a:r>
            <a:r>
              <a:rPr lang="en-US" sz="24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4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4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phosphate, </a:t>
            </a:r>
            <a:r>
              <a:rPr lang="en-US" sz="24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4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nitrogenous base.</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indent="-342900">
              <a:spcBef>
                <a:spcPts val="600"/>
              </a:spcBef>
              <a:spcAft>
                <a:spcPts val="600"/>
              </a:spcAft>
              <a:buFontTx/>
              <a:buChar char="-"/>
            </a:pPr>
            <a:r>
              <a:rPr lang="en-US" sz="24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24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4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24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4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24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phosphodiester </a:t>
            </a:r>
            <a:r>
              <a:rPr lang="en-US" sz="24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4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mạch</a:t>
            </a:r>
            <a:r>
              <a:rPr lang="en-US" sz="18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marR="0">
              <a:spcBef>
                <a:spcPts val="600"/>
              </a:spcBef>
              <a:spcAft>
                <a:spcPts val="600"/>
              </a:spcAft>
            </a:pPr>
            <a:r>
              <a:rPr lang="en-US" sz="2400" dirty="0">
                <a:solidFill>
                  <a:srgbClr val="2E75B6"/>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400" dirty="0" err="1">
                <a:solidFill>
                  <a:srgbClr val="2E75B6"/>
                </a:solidFill>
                <a:latin typeface="Times New Roman" panose="02020603050405020304" pitchFamily="18" charset="0"/>
                <a:ea typeface="Times New Roman" panose="02020603050405020304" pitchFamily="18" charset="0"/>
                <a:cs typeface="Times New Roman" panose="02020603050405020304" pitchFamily="18" charset="0"/>
              </a:rPr>
              <a:t>Khác</a:t>
            </a:r>
            <a:r>
              <a:rPr lang="en-US" sz="2400" dirty="0">
                <a:solidFill>
                  <a:srgbClr val="2E75B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E75B6"/>
                </a:solidFill>
                <a:latin typeface="Times New Roman" panose="02020603050405020304" pitchFamily="18" charset="0"/>
                <a:ea typeface="Times New Roman" panose="02020603050405020304" pitchFamily="18" charset="0"/>
                <a:cs typeface="Times New Roman" panose="02020603050405020304" pitchFamily="18" charset="0"/>
              </a:rPr>
              <a:t>nhau</a:t>
            </a:r>
            <a:endParaRPr lang="en-US" sz="2400" dirty="0">
              <a:solidFill>
                <a:srgbClr val="2E75B6"/>
              </a:solidFill>
              <a:latin typeface="Times New Roman" panose="02020603050405020304" pitchFamily="18" charset="0"/>
              <a:ea typeface="Times New Roman" panose="02020603050405020304" pitchFamily="18" charset="0"/>
              <a:cs typeface="Times New Roman" panose="02020603050405020304" pitchFamily="18" charset="0"/>
            </a:endParaRPr>
          </a:p>
          <a:p>
            <a:pPr marR="0">
              <a:spcBef>
                <a:spcPts val="600"/>
              </a:spcBef>
              <a:spcAft>
                <a:spcPts val="600"/>
              </a:spcAft>
            </a:pPr>
            <a:endParaRPr lang="en-US" sz="2400" dirty="0">
              <a:solidFill>
                <a:srgbClr val="2E75B6"/>
              </a:solidFill>
              <a:latin typeface="Times New Roman" panose="02020603050405020304" pitchFamily="18" charset="0"/>
              <a:ea typeface="Times New Roman" panose="02020603050405020304" pitchFamily="18" charset="0"/>
              <a:cs typeface="Times New Roman" panose="02020603050405020304" pitchFamily="18" charset="0"/>
            </a:endParaRPr>
          </a:p>
          <a:p>
            <a:pPr marR="0">
              <a:spcBef>
                <a:spcPts val="600"/>
              </a:spcBef>
              <a:spcAft>
                <a:spcPts val="600"/>
              </a:spcAft>
            </a:pP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graphicFrame>
        <p:nvGraphicFramePr>
          <p:cNvPr id="8" name="Table 7">
            <a:extLst>
              <a:ext uri="{FF2B5EF4-FFF2-40B4-BE49-F238E27FC236}">
                <a16:creationId xmlns:a16="http://schemas.microsoft.com/office/drawing/2014/main" id="{38A70792-D48F-7DA7-631C-5854CD4B3DA9}"/>
              </a:ext>
            </a:extLst>
          </p:cNvPr>
          <p:cNvGraphicFramePr>
            <a:graphicFrameLocks noGrp="1"/>
          </p:cNvGraphicFramePr>
          <p:nvPr>
            <p:extLst>
              <p:ext uri="{D42A27DB-BD31-4B8C-83A1-F6EECF244321}">
                <p14:modId xmlns:p14="http://schemas.microsoft.com/office/powerpoint/2010/main" val="4140719252"/>
              </p:ext>
            </p:extLst>
          </p:nvPr>
        </p:nvGraphicFramePr>
        <p:xfrm>
          <a:off x="1325217" y="4691270"/>
          <a:ext cx="8128000" cy="128016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200911033"/>
                    </a:ext>
                  </a:extLst>
                </a:gridCol>
                <a:gridCol w="4064000">
                  <a:extLst>
                    <a:ext uri="{9D8B030D-6E8A-4147-A177-3AD203B41FA5}">
                      <a16:colId xmlns:a16="http://schemas.microsoft.com/office/drawing/2014/main" val="1978959065"/>
                    </a:ext>
                  </a:extLst>
                </a:gridCol>
              </a:tblGrid>
              <a:tr h="247136">
                <a:tc>
                  <a:txBody>
                    <a:bodyPr/>
                    <a:lstStyle/>
                    <a:p>
                      <a:pPr algn="ctr"/>
                      <a:r>
                        <a:rPr lang="en-US" sz="2400" dirty="0">
                          <a:latin typeface="Times New Roman" panose="02020603050405020304" pitchFamily="18" charset="0"/>
                          <a:cs typeface="Times New Roman" panose="02020603050405020304" pitchFamily="18" charset="0"/>
                        </a:rPr>
                        <a:t>RNA</a:t>
                      </a:r>
                    </a:p>
                  </a:txBody>
                  <a:tcPr/>
                </a:tc>
                <a:tc>
                  <a:txBody>
                    <a:bodyPr/>
                    <a:lstStyle/>
                    <a:p>
                      <a:pPr algn="ctr"/>
                      <a:r>
                        <a:rPr lang="en-US" sz="2400" dirty="0">
                          <a:latin typeface="Times New Roman" panose="02020603050405020304" pitchFamily="18" charset="0"/>
                          <a:cs typeface="Times New Roman" panose="02020603050405020304" pitchFamily="18" charset="0"/>
                        </a:rPr>
                        <a:t>DNA</a:t>
                      </a:r>
                    </a:p>
                  </a:txBody>
                  <a:tcPr/>
                </a:tc>
                <a:extLst>
                  <a:ext uri="{0D108BD9-81ED-4DB2-BD59-A6C34878D82A}">
                    <a16:rowId xmlns:a16="http://schemas.microsoft.com/office/drawing/2014/main" val="3727930344"/>
                  </a:ext>
                </a:extLst>
              </a:tr>
              <a:tr h="370840">
                <a:tc>
                  <a:txBody>
                    <a:bodyPr/>
                    <a:lstStyle/>
                    <a:p>
                      <a:r>
                        <a:rPr lang="en-US" sz="2400" dirty="0" err="1">
                          <a:latin typeface="Times New Roman" panose="02020603050405020304" pitchFamily="18" charset="0"/>
                          <a:cs typeface="Times New Roman" panose="02020603050405020304" pitchFamily="18" charset="0"/>
                        </a:rPr>
                        <a:t>Gồm</a:t>
                      </a:r>
                      <a:r>
                        <a:rPr lang="en-US" sz="2400" dirty="0">
                          <a:latin typeface="Times New Roman" panose="02020603050405020304" pitchFamily="18" charset="0"/>
                          <a:cs typeface="Times New Roman" panose="02020603050405020304" pitchFamily="18" charset="0"/>
                        </a:rPr>
                        <a:t> 4 </a:t>
                      </a:r>
                      <a:r>
                        <a:rPr lang="en-US" sz="2400" dirty="0" err="1">
                          <a:latin typeface="Times New Roman" panose="02020603050405020304" pitchFamily="18" charset="0"/>
                          <a:cs typeface="Times New Roman" panose="02020603050405020304" pitchFamily="18" charset="0"/>
                        </a:rPr>
                        <a:t>loại</a:t>
                      </a:r>
                      <a:r>
                        <a:rPr lang="en-US" sz="2400" dirty="0">
                          <a:latin typeface="Times New Roman" panose="02020603050405020304" pitchFamily="18" charset="0"/>
                          <a:cs typeface="Times New Roman" panose="02020603050405020304" pitchFamily="18" charset="0"/>
                        </a:rPr>
                        <a:t> </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A, U, G,</a:t>
                      </a:r>
                      <a:r>
                        <a:rPr lang="nl-NL" sz="2400" kern="1200" dirty="0">
                          <a:solidFill>
                            <a:schemeClr val="dk1"/>
                          </a:solidFill>
                          <a:effectLst/>
                          <a:latin typeface="Times New Roman" panose="02020603050405020304" pitchFamily="18" charset="0"/>
                          <a:ea typeface="+mn-ea"/>
                          <a:cs typeface="Times New Roman" panose="02020603050405020304" pitchFamily="18" charset="0"/>
                        </a:rPr>
                        <a:t>C</a:t>
                      </a:r>
                      <a:endParaRPr lang="en-US" sz="2400" kern="1200" dirty="0">
                        <a:solidFill>
                          <a:schemeClr val="dk1"/>
                        </a:solidFill>
                        <a:effectLst/>
                        <a:latin typeface="Times New Roman" panose="02020603050405020304" pitchFamily="18" charset="0"/>
                        <a:ea typeface="+mn-ea"/>
                        <a:cs typeface="Times New Roman" panose="02020603050405020304" pitchFamily="18" charset="0"/>
                      </a:endParaRPr>
                    </a:p>
                    <a:p>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Cấu</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tạo</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1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mạch</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Có</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4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loại</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Nu: A, T, G, </a:t>
                      </a:r>
                      <a:r>
                        <a:rPr lang="nl-NL" sz="2400" kern="1200" dirty="0">
                          <a:solidFill>
                            <a:schemeClr val="dk1"/>
                          </a:solidFill>
                          <a:effectLst/>
                          <a:latin typeface="Times New Roman" panose="02020603050405020304" pitchFamily="18" charset="0"/>
                          <a:ea typeface="+mn-ea"/>
                          <a:cs typeface="Times New Roman" panose="02020603050405020304" pitchFamily="18" charset="0"/>
                        </a:rPr>
                        <a:t>C</a:t>
                      </a:r>
                      <a:endParaRPr lang="en-US" sz="2400" kern="1200" dirty="0">
                        <a:solidFill>
                          <a:schemeClr val="dk1"/>
                        </a:solidFill>
                        <a:effectLst/>
                        <a:latin typeface="Times New Roman" panose="02020603050405020304" pitchFamily="18" charset="0"/>
                        <a:ea typeface="+mn-ea"/>
                        <a:cs typeface="Times New Roman" panose="02020603050405020304" pitchFamily="18" charset="0"/>
                      </a:endParaRPr>
                    </a:p>
                    <a:p>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Cấu</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tạo</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2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mạch</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xoắn</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kép</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093579506"/>
                  </a:ext>
                </a:extLst>
              </a:tr>
            </a:tbl>
          </a:graphicData>
        </a:graphic>
      </p:graphicFrame>
    </p:spTree>
    <p:extLst>
      <p:ext uri="{BB962C8B-B14F-4D97-AF65-F5344CB8AC3E}">
        <p14:creationId xmlns:p14="http://schemas.microsoft.com/office/powerpoint/2010/main" val="765227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1000"/>
                                        <p:tgtEl>
                                          <p:spTgt spid="5">
                                            <p:txEl>
                                              <p:pRg st="2" end="2"/>
                                            </p:txEl>
                                          </p:spTgt>
                                        </p:tgtEl>
                                      </p:cBhvr>
                                    </p:animEffect>
                                    <p:anim calcmode="lin" valueType="num">
                                      <p:cBhvr>
                                        <p:cTn id="20"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 calcmode="lin" valueType="num">
                                      <p:cBhvr additive="base">
                                        <p:cTn id="26"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1000"/>
                                        <p:tgtEl>
                                          <p:spTgt spid="5">
                                            <p:txEl>
                                              <p:pRg st="4" end="4"/>
                                            </p:txEl>
                                          </p:spTgt>
                                        </p:tgtEl>
                                      </p:cBhvr>
                                    </p:animEffect>
                                    <p:anim calcmode="lin" valueType="num">
                                      <p:cBhvr>
                                        <p:cTn id="33"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5">
                                            <p:txEl>
                                              <p:pRg st="5" end="5"/>
                                            </p:txEl>
                                          </p:spTgt>
                                        </p:tgtEl>
                                        <p:attrNameLst>
                                          <p:attrName>style.visibility</p:attrName>
                                        </p:attrNameLst>
                                      </p:cBhvr>
                                      <p:to>
                                        <p:strVal val="visible"/>
                                      </p:to>
                                    </p:set>
                                    <p:animEffect transition="in" filter="fade">
                                      <p:cBhvr>
                                        <p:cTn id="39" dur="1000"/>
                                        <p:tgtEl>
                                          <p:spTgt spid="5">
                                            <p:txEl>
                                              <p:pRg st="5" end="5"/>
                                            </p:txEl>
                                          </p:spTgt>
                                        </p:tgtEl>
                                      </p:cBhvr>
                                    </p:animEffect>
                                    <p:anim calcmode="lin" valueType="num">
                                      <p:cBhvr>
                                        <p:cTn id="40"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1"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1000"/>
                                        <p:tgtEl>
                                          <p:spTgt spid="8"/>
                                        </p:tgtEl>
                                      </p:cBhvr>
                                    </p:animEffect>
                                    <p:anim calcmode="lin" valueType="num">
                                      <p:cBhvr>
                                        <p:cTn id="47" dur="1000" fill="hold"/>
                                        <p:tgtEl>
                                          <p:spTgt spid="8"/>
                                        </p:tgtEl>
                                        <p:attrNameLst>
                                          <p:attrName>ppt_x</p:attrName>
                                        </p:attrNameLst>
                                      </p:cBhvr>
                                      <p:tavLst>
                                        <p:tav tm="0">
                                          <p:val>
                                            <p:strVal val="#ppt_x"/>
                                          </p:val>
                                        </p:tav>
                                        <p:tav tm="100000">
                                          <p:val>
                                            <p:strVal val="#ppt_x"/>
                                          </p:val>
                                        </p:tav>
                                      </p:tavLst>
                                    </p:anim>
                                    <p:anim calcmode="lin" valueType="num">
                                      <p:cBhvr>
                                        <p:cTn id="4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E8081C-E521-E043-D9C2-15C1435BA85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116" t="3570" r="6963" b="3165"/>
          <a:stretch/>
        </p:blipFill>
        <p:spPr>
          <a:xfrm>
            <a:off x="397565" y="936728"/>
            <a:ext cx="5009322" cy="5802003"/>
          </a:xfrm>
          <a:prstGeom prst="rect">
            <a:avLst/>
          </a:prstGeom>
        </p:spPr>
      </p:pic>
      <p:sp>
        <p:nvSpPr>
          <p:cNvPr id="3" name="TextBox 2">
            <a:extLst>
              <a:ext uri="{FF2B5EF4-FFF2-40B4-BE49-F238E27FC236}">
                <a16:creationId xmlns:a16="http://schemas.microsoft.com/office/drawing/2014/main" id="{66E0B83A-0110-43EA-6913-AA9FBCDCC0A4}"/>
              </a:ext>
            </a:extLst>
          </p:cNvPr>
          <p:cNvSpPr txBox="1"/>
          <p:nvPr/>
        </p:nvSpPr>
        <p:spPr>
          <a:xfrm>
            <a:off x="530087" y="0"/>
            <a:ext cx="5194851" cy="830997"/>
          </a:xfrm>
          <a:prstGeom prst="rect">
            <a:avLst/>
          </a:prstGeom>
          <a:noFill/>
        </p:spPr>
        <p:txBody>
          <a:bodyPr wrap="square">
            <a:spAutoFit/>
          </a:bodyPr>
          <a:lstStyle/>
          <a:p>
            <a:pPr marL="0" marR="0" algn="just">
              <a:spcBef>
                <a:spcPts val="600"/>
              </a:spcBef>
              <a:spcAft>
                <a:spcPts val="600"/>
              </a:spcAft>
            </a:pPr>
            <a:r>
              <a:rPr lang="en-US" sz="24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2. Quan </a:t>
            </a:r>
            <a:r>
              <a:rPr lang="en-US" sz="24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sát</a:t>
            </a:r>
            <a:r>
              <a:rPr lang="en-US" sz="24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33.3 </a:t>
            </a:r>
            <a:r>
              <a:rPr lang="en-US" sz="24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tin SGK </a:t>
            </a:r>
            <a:r>
              <a:rPr lang="en-US" sz="24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24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161, </a:t>
            </a:r>
            <a:r>
              <a:rPr lang="en-US" sz="24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4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biệt</a:t>
            </a:r>
            <a:r>
              <a:rPr lang="en-US" sz="24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400" dirty="0">
                <a:solidFill>
                  <a:srgbClr val="2E75B6"/>
                </a:solidFill>
                <a:effectLst/>
                <a:latin typeface="Times New Roman" panose="02020603050405020304" pitchFamily="18" charset="0"/>
                <a:ea typeface="Times New Roman" panose="02020603050405020304" pitchFamily="18" charset="0"/>
                <a:cs typeface="Times New Roman" panose="02020603050405020304" pitchFamily="18" charset="0"/>
              </a:rPr>
              <a:t> RNA?</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graphicFrame>
        <p:nvGraphicFramePr>
          <p:cNvPr id="5" name="Table 4">
            <a:extLst>
              <a:ext uri="{FF2B5EF4-FFF2-40B4-BE49-F238E27FC236}">
                <a16:creationId xmlns:a16="http://schemas.microsoft.com/office/drawing/2014/main" id="{6A02E8C9-A767-C768-8568-588CB28606D6}"/>
              </a:ext>
            </a:extLst>
          </p:cNvPr>
          <p:cNvGraphicFramePr>
            <a:graphicFrameLocks noGrp="1"/>
          </p:cNvGraphicFramePr>
          <p:nvPr>
            <p:extLst>
              <p:ext uri="{D42A27DB-BD31-4B8C-83A1-F6EECF244321}">
                <p14:modId xmlns:p14="http://schemas.microsoft.com/office/powerpoint/2010/main" val="234810590"/>
              </p:ext>
            </p:extLst>
          </p:nvPr>
        </p:nvGraphicFramePr>
        <p:xfrm>
          <a:off x="5724938" y="0"/>
          <a:ext cx="6732104" cy="6858000"/>
        </p:xfrm>
        <a:graphic>
          <a:graphicData uri="http://schemas.openxmlformats.org/drawingml/2006/table">
            <a:tbl>
              <a:tblPr firstRow="1" firstCol="1" bandRow="1">
                <a:tableStyleId>{5C22544A-7EE6-4342-B048-85BDC9FD1C3A}</a:tableStyleId>
              </a:tblPr>
              <a:tblGrid>
                <a:gridCol w="1181988">
                  <a:extLst>
                    <a:ext uri="{9D8B030D-6E8A-4147-A177-3AD203B41FA5}">
                      <a16:colId xmlns:a16="http://schemas.microsoft.com/office/drawing/2014/main" val="3792166923"/>
                    </a:ext>
                  </a:extLst>
                </a:gridCol>
                <a:gridCol w="3305615">
                  <a:extLst>
                    <a:ext uri="{9D8B030D-6E8A-4147-A177-3AD203B41FA5}">
                      <a16:colId xmlns:a16="http://schemas.microsoft.com/office/drawing/2014/main" val="2092760784"/>
                    </a:ext>
                  </a:extLst>
                </a:gridCol>
                <a:gridCol w="2244501">
                  <a:extLst>
                    <a:ext uri="{9D8B030D-6E8A-4147-A177-3AD203B41FA5}">
                      <a16:colId xmlns:a16="http://schemas.microsoft.com/office/drawing/2014/main" val="2477253478"/>
                    </a:ext>
                  </a:extLst>
                </a:gridCol>
              </a:tblGrid>
              <a:tr h="646981">
                <a:tc>
                  <a:txBody>
                    <a:bodyPr/>
                    <a:lstStyle/>
                    <a:p>
                      <a:pPr marL="0" marR="0" indent="457200" algn="ctr">
                        <a:spcBef>
                          <a:spcPts val="600"/>
                        </a:spcBef>
                        <a:spcAft>
                          <a:spcPts val="600"/>
                        </a:spcAft>
                      </a:pPr>
                      <a:r>
                        <a:rPr lang="en-US" sz="2000" dirty="0" err="1">
                          <a:effectLst/>
                          <a:latin typeface="Times New Roman" panose="02020603050405020304" pitchFamily="18" charset="0"/>
                          <a:cs typeface="Times New Roman" panose="02020603050405020304" pitchFamily="18" charset="0"/>
                        </a:rPr>
                        <a:t>Các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loại</a:t>
                      </a:r>
                      <a:r>
                        <a:rPr lang="en-US" sz="2000" dirty="0">
                          <a:effectLst/>
                          <a:latin typeface="Times New Roman" panose="02020603050405020304" pitchFamily="18" charset="0"/>
                          <a:cs typeface="Times New Roman" panose="02020603050405020304" pitchFamily="18" charset="0"/>
                        </a:rPr>
                        <a:t> RNA</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600"/>
                        </a:spcBef>
                        <a:spcAft>
                          <a:spcPts val="600"/>
                        </a:spcAft>
                      </a:pPr>
                      <a:r>
                        <a:rPr lang="en-US" sz="2400" dirty="0" err="1">
                          <a:effectLst/>
                          <a:latin typeface="Times New Roman" panose="02020603050405020304" pitchFamily="18" charset="0"/>
                          <a:cs typeface="Times New Roman" panose="02020603050405020304" pitchFamily="18" charset="0"/>
                        </a:rPr>
                        <a:t>Cấu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trúc</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600"/>
                        </a:spcBef>
                        <a:spcAft>
                          <a:spcPts val="600"/>
                        </a:spcAft>
                      </a:pPr>
                      <a:r>
                        <a:rPr lang="en-US" sz="2400">
                          <a:effectLst/>
                          <a:latin typeface="Times New Roman" panose="02020603050405020304" pitchFamily="18" charset="0"/>
                          <a:cs typeface="Times New Roman" panose="02020603050405020304" pitchFamily="18" charset="0"/>
                        </a:rPr>
                        <a:t>Chức năng</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374672789"/>
                  </a:ext>
                </a:extLst>
              </a:tr>
              <a:tr h="1940943">
                <a:tc>
                  <a:txBody>
                    <a:bodyPr/>
                    <a:lstStyle/>
                    <a:p>
                      <a:pPr marL="0" marR="0" algn="ctr">
                        <a:spcBef>
                          <a:spcPts val="600"/>
                        </a:spcBef>
                        <a:spcAft>
                          <a:spcPts val="600"/>
                        </a:spcAft>
                      </a:pPr>
                      <a:r>
                        <a:rPr lang="en-US" sz="2400" dirty="0">
                          <a:effectLst/>
                          <a:latin typeface="Times New Roman" panose="02020603050405020304" pitchFamily="18" charset="0"/>
                          <a:cs typeface="Times New Roman" panose="02020603050405020304" pitchFamily="18" charset="0"/>
                        </a:rPr>
                        <a:t>mRNA</a:t>
                      </a:r>
                    </a:p>
                  </a:txBody>
                  <a:tcPr marL="68580" marR="68580" marT="0" marB="0" anchor="ctr"/>
                </a:tc>
                <a:tc>
                  <a:txBody>
                    <a:bodyPr/>
                    <a:lstStyle/>
                    <a:p>
                      <a:pPr marL="0" marR="0">
                        <a:spcBef>
                          <a:spcPts val="600"/>
                        </a:spcBef>
                        <a:spcAft>
                          <a:spcPts val="600"/>
                        </a:spcAft>
                      </a:pPr>
                      <a:r>
                        <a:rPr lang="en-US" sz="2400">
                          <a:effectLst/>
                          <a:latin typeface="Times New Roman" panose="02020603050405020304" pitchFamily="18" charset="0"/>
                          <a:cs typeface="Times New Roman" panose="02020603050405020304" pitchFamily="18" charset="0"/>
                        </a:rPr>
                        <a:t>Gồm 1 chuỗi polynucleotide dạng mạch thẳng.</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600"/>
                        </a:spcBef>
                        <a:spcAft>
                          <a:spcPts val="600"/>
                        </a:spcAft>
                      </a:pPr>
                      <a:r>
                        <a:rPr lang="en-US" sz="2400">
                          <a:effectLst/>
                          <a:latin typeface="Times New Roman" panose="02020603050405020304" pitchFamily="18" charset="0"/>
                          <a:cs typeface="Times New Roman" panose="02020603050405020304" pitchFamily="18" charset="0"/>
                        </a:rPr>
                        <a:t>Mang thông tin quy định trình tự amino acid của chuỗi polypeptide.</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87321608"/>
                  </a:ext>
                </a:extLst>
              </a:tr>
              <a:tr h="2717321">
                <a:tc>
                  <a:txBody>
                    <a:bodyPr/>
                    <a:lstStyle/>
                    <a:p>
                      <a:pPr marL="0" marR="0" algn="ctr">
                        <a:spcBef>
                          <a:spcPts val="600"/>
                        </a:spcBef>
                        <a:spcAft>
                          <a:spcPts val="600"/>
                        </a:spcAft>
                      </a:pPr>
                      <a:r>
                        <a:rPr lang="en-US" sz="2400" dirty="0">
                          <a:effectLst/>
                          <a:latin typeface="Times New Roman" panose="02020603050405020304" pitchFamily="18" charset="0"/>
                          <a:cs typeface="Times New Roman" panose="02020603050405020304" pitchFamily="18" charset="0"/>
                        </a:rPr>
                        <a:t>tRNA</a:t>
                      </a:r>
                    </a:p>
                  </a:txBody>
                  <a:tcPr marL="68580" marR="68580" marT="0" marB="0" anchor="ctr"/>
                </a:tc>
                <a:tc>
                  <a:txBody>
                    <a:bodyPr/>
                    <a:lstStyle/>
                    <a:p>
                      <a:pPr marL="0" marR="0">
                        <a:spcBef>
                          <a:spcPts val="600"/>
                        </a:spcBef>
                        <a:spcAft>
                          <a:spcPts val="600"/>
                        </a:spcAft>
                      </a:pPr>
                      <a:r>
                        <a:rPr lang="en-US" sz="2400">
                          <a:effectLst/>
                          <a:latin typeface="Times New Roman" panose="02020603050405020304" pitchFamily="18" charset="0"/>
                          <a:cs typeface="Times New Roman" panose="02020603050405020304" pitchFamily="18" charset="0"/>
                        </a:rPr>
                        <a:t>Gồm 1 mạch polynucleotide, nhưng có một số vị trí tự bắt cặp bổ sung với nhau bằng liên kết hydro, tạo nên cấu trúc không gian phức tạp với các thùy.</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600"/>
                        </a:spcBef>
                        <a:spcAft>
                          <a:spcPts val="600"/>
                        </a:spcAft>
                      </a:pPr>
                      <a:r>
                        <a:rPr lang="en-US" sz="2400" dirty="0" err="1">
                          <a:effectLst/>
                          <a:latin typeface="Times New Roman" panose="02020603050405020304" pitchFamily="18" charset="0"/>
                          <a:cs typeface="Times New Roman" panose="02020603050405020304" pitchFamily="18" charset="0"/>
                        </a:rPr>
                        <a:t>Vận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chuyển</a:t>
                      </a:r>
                      <a:r>
                        <a:rPr lang="en-US" sz="2400" dirty="0">
                          <a:effectLst/>
                          <a:latin typeface="Times New Roman" panose="02020603050405020304" pitchFamily="18" charset="0"/>
                          <a:cs typeface="Times New Roman" panose="02020603050405020304" pitchFamily="18" charset="0"/>
                        </a:rPr>
                        <a:t> amino acid </a:t>
                      </a:r>
                      <a:r>
                        <a:rPr lang="en-US" sz="2400" dirty="0" err="1">
                          <a:effectLst/>
                          <a:latin typeface="Times New Roman" panose="02020603050405020304" pitchFamily="18" charset="0"/>
                          <a:cs typeface="Times New Roman" panose="02020603050405020304" pitchFamily="18" charset="0"/>
                        </a:rPr>
                        <a:t>đến</a:t>
                      </a:r>
                      <a:r>
                        <a:rPr lang="en-US" sz="2400" dirty="0">
                          <a:effectLst/>
                          <a:latin typeface="Times New Roman" panose="02020603050405020304" pitchFamily="18" charset="0"/>
                          <a:cs typeface="Times New Roman" panose="02020603050405020304" pitchFamily="18" charset="0"/>
                        </a:rPr>
                        <a:t> ribosome </a:t>
                      </a:r>
                      <a:r>
                        <a:rPr lang="en-US" sz="2400" dirty="0" err="1">
                          <a:effectLst/>
                          <a:latin typeface="Times New Roman" panose="02020603050405020304" pitchFamily="18" charset="0"/>
                          <a:cs typeface="Times New Roman" panose="02020603050405020304" pitchFamily="18" charset="0"/>
                        </a:rPr>
                        <a:t>tổng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hợp</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chuỗi</a:t>
                      </a:r>
                      <a:r>
                        <a:rPr lang="en-US" sz="2400" dirty="0">
                          <a:effectLst/>
                          <a:latin typeface="Times New Roman" panose="02020603050405020304" pitchFamily="18" charset="0"/>
                          <a:cs typeface="Times New Roman" panose="02020603050405020304" pitchFamily="18" charset="0"/>
                        </a:rPr>
                        <a:t> polypeptide.</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255684062"/>
                  </a:ext>
                </a:extLst>
              </a:tr>
              <a:tr h="1552755">
                <a:tc>
                  <a:txBody>
                    <a:bodyPr/>
                    <a:lstStyle/>
                    <a:p>
                      <a:pPr marL="0" marR="0" algn="ctr">
                        <a:spcBef>
                          <a:spcPts val="600"/>
                        </a:spcBef>
                        <a:spcAft>
                          <a:spcPts val="600"/>
                        </a:spcAft>
                      </a:pPr>
                      <a:r>
                        <a:rPr lang="en-US" sz="2400" dirty="0">
                          <a:effectLst/>
                          <a:latin typeface="Times New Roman" panose="02020603050405020304" pitchFamily="18" charset="0"/>
                          <a:cs typeface="Times New Roman" panose="02020603050405020304" pitchFamily="18" charset="0"/>
                        </a:rPr>
                        <a:t>rRNA</a:t>
                      </a:r>
                    </a:p>
                    <a:p>
                      <a:pPr marL="0" marR="0" algn="ctr">
                        <a:spcBef>
                          <a:spcPts val="600"/>
                        </a:spcBef>
                        <a:spcAft>
                          <a:spcPts val="600"/>
                        </a:spcAft>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600"/>
                        </a:spcBef>
                        <a:spcAft>
                          <a:spcPts val="600"/>
                        </a:spcAft>
                      </a:pPr>
                      <a:r>
                        <a:rPr lang="en-US" sz="2400">
                          <a:effectLst/>
                          <a:latin typeface="Times New Roman" panose="02020603050405020304" pitchFamily="18" charset="0"/>
                          <a:cs typeface="Times New Roman" panose="02020603050405020304" pitchFamily="18" charset="0"/>
                        </a:rPr>
                        <a:t>Gồm 1 mạch polynucleotide lớn với nhiều vị trí bắt cặp bổ sung với nhau.</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600"/>
                        </a:spcBef>
                        <a:spcAft>
                          <a:spcPts val="600"/>
                        </a:spcAft>
                      </a:pPr>
                      <a:r>
                        <a:rPr lang="en-US" sz="2400" dirty="0" err="1">
                          <a:effectLst/>
                          <a:latin typeface="Times New Roman" panose="02020603050405020304" pitchFamily="18" charset="0"/>
                          <a:cs typeface="Times New Roman" panose="02020603050405020304" pitchFamily="18" charset="0"/>
                        </a:rPr>
                        <a:t>Kết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hợp</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với</a:t>
                      </a:r>
                      <a:r>
                        <a:rPr lang="en-US" sz="2400" dirty="0">
                          <a:effectLst/>
                          <a:latin typeface="Times New Roman" panose="02020603050405020304" pitchFamily="18" charset="0"/>
                          <a:cs typeface="Times New Roman" panose="02020603050405020304" pitchFamily="18" charset="0"/>
                        </a:rPr>
                        <a:t> protein </a:t>
                      </a:r>
                      <a:r>
                        <a:rPr lang="en-US" sz="2400" dirty="0" err="1">
                          <a:effectLst/>
                          <a:latin typeface="Times New Roman" panose="02020603050405020304" pitchFamily="18" charset="0"/>
                          <a:cs typeface="Times New Roman" panose="02020603050405020304" pitchFamily="18" charset="0"/>
                        </a:rPr>
                        <a:t>cấu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thành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nên</a:t>
                      </a:r>
                      <a:r>
                        <a:rPr lang="en-US" sz="2400" dirty="0">
                          <a:effectLst/>
                          <a:latin typeface="Times New Roman" panose="02020603050405020304" pitchFamily="18" charset="0"/>
                          <a:cs typeface="Times New Roman" panose="02020603050405020304" pitchFamily="18" charset="0"/>
                        </a:rPr>
                        <a:t> ribosome.</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653517909"/>
                  </a:ext>
                </a:extLst>
              </a:tr>
            </a:tbl>
          </a:graphicData>
        </a:graphic>
      </p:graphicFrame>
    </p:spTree>
    <p:extLst>
      <p:ext uri="{BB962C8B-B14F-4D97-AF65-F5344CB8AC3E}">
        <p14:creationId xmlns:p14="http://schemas.microsoft.com/office/powerpoint/2010/main" val="24210901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A469985-7EAC-A47C-BB01-F94CBAB76E1A}"/>
              </a:ext>
            </a:extLst>
          </p:cNvPr>
          <p:cNvSpPr txBox="1"/>
          <p:nvPr/>
        </p:nvSpPr>
        <p:spPr>
          <a:xfrm>
            <a:off x="142875" y="1362075"/>
            <a:ext cx="11772900" cy="3242170"/>
          </a:xfrm>
          <a:prstGeom prst="rect">
            <a:avLst/>
          </a:prstGeom>
          <a:noFill/>
        </p:spPr>
        <p:txBody>
          <a:bodyPr wrap="square" rtlCol="0">
            <a:spAutoFit/>
          </a:bodyPr>
          <a:lstStyle/>
          <a:p>
            <a:pPr marL="342900" marR="0" lvl="0" indent="-342900" algn="just">
              <a:lnSpc>
                <a:spcPct val="115000"/>
              </a:lnSpc>
              <a:spcBef>
                <a:spcPts val="0"/>
              </a:spcBef>
              <a:spcAft>
                <a:spcPts val="1000"/>
              </a:spcAft>
              <a:buFont typeface="Times New Roman" panose="02020603050405020304" pitchFamily="18" charset="0"/>
              <a:buChar char="-"/>
            </a:pPr>
            <a:r>
              <a:rPr lang="vi-VN" sz="2800" dirty="0">
                <a:effectLst/>
                <a:latin typeface="Times New Roman" panose="02020603050405020304" pitchFamily="18" charset="0"/>
                <a:ea typeface="MS Mincho" panose="02020609040205080304" pitchFamily="49" charset="-128"/>
              </a:rPr>
              <a:t>RNA thường có cấu trúc một mạch được cấu tạo từ 4 đơn phân là A. U, G. C. </a:t>
            </a:r>
            <a:endParaRPr lang="en-US" sz="2800" dirty="0">
              <a:effectLst/>
              <a:latin typeface="Times New Roman" panose="02020603050405020304" pitchFamily="18" charset="0"/>
              <a:ea typeface="MS Mincho" panose="02020609040205080304" pitchFamily="49" charset="-128"/>
            </a:endParaRPr>
          </a:p>
          <a:p>
            <a:pPr marL="342900" marR="0" lvl="0" indent="-342900" algn="just">
              <a:lnSpc>
                <a:spcPct val="115000"/>
              </a:lnSpc>
              <a:spcBef>
                <a:spcPts val="0"/>
              </a:spcBef>
              <a:spcAft>
                <a:spcPts val="1000"/>
              </a:spcAft>
              <a:buFont typeface="Times New Roman" panose="02020603050405020304" pitchFamily="18" charset="0"/>
              <a:buChar char="-"/>
            </a:pPr>
            <a:r>
              <a:rPr lang="vi-VN" sz="2800" dirty="0">
                <a:effectLst/>
                <a:latin typeface="Times New Roman" panose="02020603050405020304" pitchFamily="18" charset="0"/>
                <a:ea typeface="MS Mincho" panose="02020609040205080304" pitchFamily="49" charset="-128"/>
              </a:rPr>
              <a:t>Dựa vào chức năng có các loại RNA chính như mRNA, tRNA, rRNA.</a:t>
            </a:r>
            <a:endParaRPr lang="en-US" sz="2800" dirty="0">
              <a:effectLst/>
              <a:latin typeface="Times New Roman" panose="02020603050405020304" pitchFamily="18" charset="0"/>
              <a:ea typeface="MS Mincho" panose="02020609040205080304" pitchFamily="49" charset="-128"/>
            </a:endParaRPr>
          </a:p>
          <a:p>
            <a:pPr marL="0" marR="0">
              <a:spcBef>
                <a:spcPts val="240"/>
              </a:spcBef>
              <a:spcAft>
                <a:spcPts val="360"/>
              </a:spcAft>
            </a:pPr>
            <a:r>
              <a:rPr lang="en-US" sz="2800" dirty="0">
                <a:solidFill>
                  <a:srgbClr val="0070C0"/>
                </a:solidFill>
                <a:effectLst/>
                <a:latin typeface=".VnTime" panose="020B7200000000000000" pitchFamily="34" charset="0"/>
                <a:ea typeface="Times New Roman" panose="02020603050405020304" pitchFamily="18" charset="0"/>
                <a:cs typeface="Times New Roman" panose="02020603050405020304" pitchFamily="18" charset="0"/>
              </a:rPr>
              <a:t>+ </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mRNA: </a:t>
            </a:r>
            <a:r>
              <a:rPr lang="en-US" sz="28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28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quy</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amino acid </a:t>
            </a:r>
            <a:r>
              <a:rPr lang="en-US" sz="28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chuỗi</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polypeptide.</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240"/>
              </a:spcBef>
              <a:spcAft>
                <a:spcPts val="360"/>
              </a:spcAft>
            </a:pP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tRNA: </a:t>
            </a:r>
            <a:r>
              <a:rPr lang="en-US" sz="28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Vận</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chuyển</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amino acid </a:t>
            </a:r>
            <a:r>
              <a:rPr lang="en-US" sz="28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ribosome.</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rRNA: </a:t>
            </a:r>
            <a:r>
              <a:rPr lang="en-US" sz="28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protein </a:t>
            </a:r>
            <a:r>
              <a:rPr lang="en-US" sz="28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cấu</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ribosome</a:t>
            </a:r>
            <a:endParaRPr lang="en-US" sz="2800" dirty="0">
              <a:effectLst/>
              <a:latin typeface="Times New Roman" panose="02020603050405020304" pitchFamily="18" charset="0"/>
              <a:ea typeface="MS Mincho" panose="02020609040205080304" pitchFamily="49" charset="-128"/>
              <a:cs typeface="Times New Roman" panose="02020603050405020304" pitchFamily="18" charset="0"/>
            </a:endParaRPr>
          </a:p>
          <a:p>
            <a:pPr marL="342900" marR="0" lvl="0" indent="-342900" algn="just">
              <a:lnSpc>
                <a:spcPct val="115000"/>
              </a:lnSpc>
              <a:spcBef>
                <a:spcPts val="0"/>
              </a:spcBef>
              <a:spcAft>
                <a:spcPts val="1000"/>
              </a:spcAft>
              <a:buFont typeface="Times New Roman" panose="02020603050405020304" pitchFamily="18" charset="0"/>
              <a:buChar char="-"/>
            </a:pPr>
            <a:endParaRPr lang="en-US" sz="2800" dirty="0">
              <a:effectLst/>
              <a:latin typeface="Times New Roman" panose="02020603050405020304" pitchFamily="18" charset="0"/>
              <a:ea typeface="MS Mincho" panose="02020609040205080304" pitchFamily="49" charset="-128"/>
            </a:endParaRPr>
          </a:p>
        </p:txBody>
      </p:sp>
      <p:sp>
        <p:nvSpPr>
          <p:cNvPr id="3" name="TextBox 2">
            <a:extLst>
              <a:ext uri="{FF2B5EF4-FFF2-40B4-BE49-F238E27FC236}">
                <a16:creationId xmlns:a16="http://schemas.microsoft.com/office/drawing/2014/main" id="{4FC0431C-74A0-676C-AE6D-C8DD5D30F416}"/>
              </a:ext>
            </a:extLst>
          </p:cNvPr>
          <p:cNvSpPr txBox="1"/>
          <p:nvPr/>
        </p:nvSpPr>
        <p:spPr>
          <a:xfrm>
            <a:off x="447675" y="219075"/>
            <a:ext cx="4638675" cy="769441"/>
          </a:xfrm>
          <a:prstGeom prst="rect">
            <a:avLst/>
          </a:prstGeom>
          <a:noFill/>
        </p:spPr>
        <p:txBody>
          <a:bodyPr wrap="square" rtlCol="0">
            <a:spAutoFit/>
          </a:bodyPr>
          <a:lstStyle/>
          <a:p>
            <a:r>
              <a:rPr lang="vi-VN" sz="4400" b="1" dirty="0">
                <a:latin typeface="Times New Roman" panose="02020603050405020304" pitchFamily="18" charset="0"/>
                <a:cs typeface="Times New Roman" panose="02020603050405020304" pitchFamily="18" charset="0"/>
              </a:rPr>
              <a:t>2. RNA</a:t>
            </a:r>
            <a:endParaRPr lang="en-US" sz="4400" b="1" dirty="0">
              <a:latin typeface="Times New Roman" panose="02020603050405020304" pitchFamily="18" charset="0"/>
              <a:cs typeface="Times New Roman" panose="02020603050405020304" pitchFamily="18" charset="0"/>
            </a:endParaRPr>
          </a:p>
        </p:txBody>
      </p:sp>
      <p:pic>
        <p:nvPicPr>
          <p:cNvPr id="6" name="Picture 5" descr="19 Background ý tưởng | sandbox, mạng máy tính, cắt bao quy đầu">
            <a:extLst>
              <a:ext uri="{FF2B5EF4-FFF2-40B4-BE49-F238E27FC236}">
                <a16:creationId xmlns:a16="http://schemas.microsoft.com/office/drawing/2014/main" id="{9D2CCB3A-DD95-BAE9-A36F-3274F09319C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00582" y="334891"/>
            <a:ext cx="954775" cy="560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61424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0DC195-9734-6D34-3B62-B5DF02DF0B31}"/>
              </a:ext>
            </a:extLst>
          </p:cNvPr>
          <p:cNvSpPr/>
          <p:nvPr/>
        </p:nvSpPr>
        <p:spPr>
          <a:xfrm flipV="1">
            <a:off x="772397" y="868056"/>
            <a:ext cx="10300636" cy="559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68EA7E83-647C-E503-B54D-150092469C3F}"/>
              </a:ext>
            </a:extLst>
          </p:cNvPr>
          <p:cNvSpPr txBox="1"/>
          <p:nvPr/>
        </p:nvSpPr>
        <p:spPr>
          <a:xfrm>
            <a:off x="3672266" y="197008"/>
            <a:ext cx="3190461" cy="646331"/>
          </a:xfrm>
          <a:prstGeom prst="rect">
            <a:avLst/>
          </a:prstGeom>
          <a:noFill/>
        </p:spPr>
        <p:txBody>
          <a:bodyPr wrap="square" rtlCol="0">
            <a:spAutoFit/>
          </a:bodyPr>
          <a:lstStyle/>
          <a:p>
            <a:pPr algn="ctr"/>
            <a:r>
              <a:rPr lang="en-US" sz="3600" b="1" dirty="0">
                <a:solidFill>
                  <a:srgbClr val="FF0000"/>
                </a:solidFill>
                <a:latin typeface="Times New Roman" panose="02020603050405020304" pitchFamily="18" charset="0"/>
                <a:cs typeface="Times New Roman" panose="02020603050405020304" pitchFamily="18" charset="0"/>
              </a:rPr>
              <a:t>BÀI TẬP</a:t>
            </a:r>
          </a:p>
        </p:txBody>
      </p:sp>
      <p:sp>
        <p:nvSpPr>
          <p:cNvPr id="17" name="Donut 16"/>
          <p:cNvSpPr/>
          <p:nvPr/>
        </p:nvSpPr>
        <p:spPr>
          <a:xfrm>
            <a:off x="2293034" y="3697481"/>
            <a:ext cx="618979" cy="688904"/>
          </a:xfrm>
          <a:prstGeom prst="donut">
            <a:avLst>
              <a:gd name="adj" fmla="val 10995"/>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Donut 17"/>
          <p:cNvSpPr/>
          <p:nvPr/>
        </p:nvSpPr>
        <p:spPr>
          <a:xfrm>
            <a:off x="1392702" y="4949874"/>
            <a:ext cx="618979" cy="688904"/>
          </a:xfrm>
          <a:prstGeom prst="donut">
            <a:avLst>
              <a:gd name="adj" fmla="val 10995"/>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Box 3">
            <a:extLst>
              <a:ext uri="{FF2B5EF4-FFF2-40B4-BE49-F238E27FC236}">
                <a16:creationId xmlns:a16="http://schemas.microsoft.com/office/drawing/2014/main" id="{95405B45-1A62-9410-E00F-7F2711D0FDED}"/>
              </a:ext>
            </a:extLst>
          </p:cNvPr>
          <p:cNvSpPr txBox="1"/>
          <p:nvPr/>
        </p:nvSpPr>
        <p:spPr>
          <a:xfrm>
            <a:off x="1524000" y="1733550"/>
            <a:ext cx="8560904" cy="584775"/>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Hoàn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thiện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bảng</a:t>
            </a:r>
            <a:r>
              <a:rPr lang="en-US" sz="3200" b="1" dirty="0">
                <a:latin typeface="Times New Roman" panose="02020603050405020304" pitchFamily="18" charset="0"/>
                <a:cs typeface="Times New Roman" panose="02020603050405020304" pitchFamily="18" charset="0"/>
              </a:rPr>
              <a:t>:</a:t>
            </a:r>
            <a:r>
              <a:rPr lang="vi-VN" sz="3200" b="1" dirty="0">
                <a:latin typeface="Times New Roman" panose="02020603050405020304" pitchFamily="18" charset="0"/>
                <a:cs typeface="Times New Roman" panose="02020603050405020304" pitchFamily="18" charset="0"/>
              </a:rPr>
              <a:t> So sánh DNA và RNA?</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93056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animEffect transition="in" filter="fade">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9 Background ý tưởng | sandbox, mạng máy tính, cắt bao quy đầ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6384" y="84046"/>
            <a:ext cx="954775" cy="560270"/>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185934" y="84045"/>
            <a:ext cx="11006066" cy="560271"/>
          </a:xfrm>
          <a:prstGeom prst="roundRect">
            <a:avLst/>
          </a:prstGeom>
          <a:solidFill>
            <a:schemeClr val="bg1"/>
          </a:solidFill>
          <a:ln>
            <a:solidFill>
              <a:srgbClr val="FF0000"/>
            </a:solidFill>
          </a:ln>
          <a:effectLst>
            <a:glow rad="101600">
              <a:schemeClr val="accent5">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kern="10" dirty="0">
                <a:ln w="12700">
                  <a:solidFill>
                    <a:srgbClr val="009999"/>
                  </a:solidFill>
                  <a:round/>
                  <a:headEnd/>
                  <a:tailEnd/>
                </a:ln>
                <a:solidFill>
                  <a:srgbClr val="3333FF"/>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TIẾT 3 : GENE LÀ TRUNG TÂM CỦA DI TRUYỀN HỌC</a:t>
            </a:r>
            <a:endParaRPr lang="en-US" sz="2800" b="1" kern="10" dirty="0">
              <a:ln w="12700">
                <a:solidFill>
                  <a:srgbClr val="009999"/>
                </a:solidFill>
                <a:round/>
                <a:headEnd/>
                <a:tailEnd/>
              </a:ln>
              <a:solidFill>
                <a:srgbClr val="3333FF"/>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9" name="Text Box 6"/>
          <p:cNvSpPr txBox="1">
            <a:spLocks noChangeArrowheads="1"/>
          </p:cNvSpPr>
          <p:nvPr/>
        </p:nvSpPr>
        <p:spPr bwMode="auto">
          <a:xfrm>
            <a:off x="126384" y="924588"/>
            <a:ext cx="747783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800" b="1" dirty="0">
                <a:latin typeface="Times New Roman" panose="02020603050405020304" pitchFamily="18" charset="0"/>
              </a:rPr>
              <a:t>III/. GEN VÀ HỆ GENE</a:t>
            </a:r>
            <a:endParaRPr lang="en-US" altLang="en-US" sz="2800" b="1" i="1" u="sng" dirty="0">
              <a:latin typeface="Times New Roman" panose="02020603050405020304" pitchFamily="18" charset="0"/>
            </a:endParaRPr>
          </a:p>
        </p:txBody>
      </p:sp>
    </p:spTree>
    <p:extLst>
      <p:ext uri="{BB962C8B-B14F-4D97-AF65-F5344CB8AC3E}">
        <p14:creationId xmlns:p14="http://schemas.microsoft.com/office/powerpoint/2010/main" val="4893802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498334-EF12-4E84-B0A0-49DF39A8D1F5}"/>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4972050" y="1250139"/>
            <a:ext cx="7048502" cy="5333998"/>
          </a:xfrm>
          <a:prstGeom prst="rect">
            <a:avLst/>
          </a:prstGeom>
        </p:spPr>
      </p:pic>
      <p:pic>
        <p:nvPicPr>
          <p:cNvPr id="6" name="Picture 21" descr="j0232133">
            <a:extLst>
              <a:ext uri="{FF2B5EF4-FFF2-40B4-BE49-F238E27FC236}">
                <a16:creationId xmlns:a16="http://schemas.microsoft.com/office/drawing/2014/main" id="{0369EDA0-FA85-4ED9-8C70-D81D774BA74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454013">
            <a:off x="294095" y="5346633"/>
            <a:ext cx="1532089" cy="1349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5">
            <a:extLst>
              <a:ext uri="{FF2B5EF4-FFF2-40B4-BE49-F238E27FC236}">
                <a16:creationId xmlns:a16="http://schemas.microsoft.com/office/drawing/2014/main" id="{EC67AF75-46F1-44D3-B8F5-FC3554F089A9}"/>
              </a:ext>
            </a:extLst>
          </p:cNvPr>
          <p:cNvSpPr>
            <a:spLocks noChangeArrowheads="1"/>
          </p:cNvSpPr>
          <p:nvPr/>
        </p:nvSpPr>
        <p:spPr bwMode="auto">
          <a:xfrm>
            <a:off x="1755703" y="-143102"/>
            <a:ext cx="4654294" cy="3142542"/>
          </a:xfrm>
          <a:prstGeom prst="cloudCallout">
            <a:avLst>
              <a:gd name="adj1" fmla="val -38882"/>
              <a:gd name="adj2" fmla="val 58289"/>
            </a:avLst>
          </a:prstGeom>
          <a:solidFill>
            <a:srgbClr val="BBE0E3"/>
          </a:solidFill>
          <a:ln w="9525">
            <a:solidFill>
              <a:srgbClr val="000000"/>
            </a:solidFill>
            <a:round/>
            <a:headEnd/>
            <a:tailEnd/>
          </a:ln>
          <a:effectLst/>
        </p:spPr>
        <p:txBody>
          <a:bodyPr/>
          <a:lstStyle/>
          <a:p>
            <a:pPr marL="0" marR="0" lvl="0" indent="0" algn="ctr" defTabSz="914400" eaLnBrk="1" fontAlgn="base" latinLnBrk="0" hangingPunct="1">
              <a:lnSpc>
                <a:spcPct val="100000"/>
              </a:lnSpc>
              <a:spcBef>
                <a:spcPct val="0"/>
              </a:spcBef>
              <a:spcAft>
                <a:spcPct val="0"/>
              </a:spcAft>
              <a:buClrTx/>
              <a:buSzTx/>
              <a:buFontTx/>
              <a:buNone/>
              <a:tabLst/>
              <a:defRPr/>
            </a:pPr>
            <a:r>
              <a:rPr lang="en-US" altLang="en-US" sz="3200" b="1" i="1" kern="0" dirty="0">
                <a:solidFill>
                  <a:srgbClr val="FF0066"/>
                </a:solidFill>
                <a:effectLst>
                  <a:outerShdw blurRad="38100" dist="38100" dir="2700000" algn="tl">
                    <a:srgbClr val="000000"/>
                  </a:outerShdw>
                </a:effectLst>
                <a:latin typeface="Times New Roman" panose="02020603050405020304" pitchFamily="18" charset="0"/>
              </a:rPr>
              <a:t>Em </a:t>
            </a:r>
            <a:r>
              <a:rPr lang="en-US" altLang="en-US" sz="3200" b="1" i="1" kern="0" dirty="0" err="1">
                <a:solidFill>
                  <a:srgbClr val="FF0066"/>
                </a:solidFill>
                <a:effectLst>
                  <a:outerShdw blurRad="38100" dist="38100" dir="2700000" algn="tl">
                    <a:srgbClr val="000000"/>
                  </a:outerShdw>
                </a:effectLst>
                <a:latin typeface="Times New Roman" panose="02020603050405020304" pitchFamily="18" charset="0"/>
              </a:rPr>
              <a:t>hãy</a:t>
            </a:r>
            <a:r>
              <a:rPr lang="en-US" altLang="en-US" sz="3200" b="1" i="1" kern="0" dirty="0">
                <a:solidFill>
                  <a:srgbClr val="FF0066"/>
                </a:solidFill>
                <a:effectLst>
                  <a:outerShdw blurRad="38100" dist="38100" dir="2700000" algn="tl">
                    <a:srgbClr val="000000"/>
                  </a:outerShdw>
                </a:effectLst>
                <a:latin typeface="Times New Roman" panose="02020603050405020304" pitchFamily="18" charset="0"/>
              </a:rPr>
              <a:t> </a:t>
            </a:r>
            <a:r>
              <a:rPr lang="en-US" altLang="en-US" sz="3200" b="1" i="1" kern="0" dirty="0" err="1">
                <a:solidFill>
                  <a:srgbClr val="FF0066"/>
                </a:solidFill>
                <a:effectLst>
                  <a:outerShdw blurRad="38100" dist="38100" dir="2700000" algn="tl">
                    <a:srgbClr val="000000"/>
                  </a:outerShdw>
                </a:effectLst>
                <a:latin typeface="Times New Roman" panose="02020603050405020304" pitchFamily="18" charset="0"/>
              </a:rPr>
              <a:t>quan</a:t>
            </a:r>
            <a:r>
              <a:rPr lang="en-US" altLang="en-US" sz="3200" b="1" i="1" kern="0" dirty="0">
                <a:solidFill>
                  <a:srgbClr val="FF0066"/>
                </a:solidFill>
                <a:effectLst>
                  <a:outerShdw blurRad="38100" dist="38100" dir="2700000" algn="tl">
                    <a:srgbClr val="000000"/>
                  </a:outerShdw>
                </a:effectLst>
                <a:latin typeface="Times New Roman" panose="02020603050405020304" pitchFamily="18" charset="0"/>
              </a:rPr>
              <a:t> </a:t>
            </a:r>
            <a:r>
              <a:rPr lang="en-US" altLang="en-US" sz="3200" b="1" i="1" kern="0" dirty="0" err="1">
                <a:solidFill>
                  <a:srgbClr val="FF0066"/>
                </a:solidFill>
                <a:effectLst>
                  <a:outerShdw blurRad="38100" dist="38100" dir="2700000" algn="tl">
                    <a:srgbClr val="000000"/>
                  </a:outerShdw>
                </a:effectLst>
                <a:latin typeface="Times New Roman" panose="02020603050405020304" pitchFamily="18" charset="0"/>
              </a:rPr>
              <a:t>sát</a:t>
            </a:r>
            <a:r>
              <a:rPr lang="en-US" altLang="en-US" sz="3200" b="1" i="1" kern="0" dirty="0">
                <a:solidFill>
                  <a:srgbClr val="FF0066"/>
                </a:solidFill>
                <a:effectLst>
                  <a:outerShdw blurRad="38100" dist="38100" dir="2700000" algn="tl">
                    <a:srgbClr val="000000"/>
                  </a:outerShdw>
                </a:effectLst>
                <a:latin typeface="Times New Roman" panose="02020603050405020304" pitchFamily="18" charset="0"/>
              </a:rPr>
              <a:t> </a:t>
            </a:r>
            <a:r>
              <a:rPr lang="en-US" altLang="en-US" sz="3200" b="1" i="1" kern="0" dirty="0" err="1">
                <a:solidFill>
                  <a:srgbClr val="FF0066"/>
                </a:solidFill>
                <a:effectLst>
                  <a:outerShdw blurRad="38100" dist="38100" dir="2700000" algn="tl">
                    <a:srgbClr val="000000"/>
                  </a:outerShdw>
                </a:effectLst>
                <a:latin typeface="Times New Roman" panose="02020603050405020304" pitchFamily="18" charset="0"/>
              </a:rPr>
              <a:t>hình</a:t>
            </a:r>
            <a:r>
              <a:rPr lang="en-US" altLang="en-US" sz="3200" b="1" i="1" kern="0" dirty="0">
                <a:solidFill>
                  <a:srgbClr val="FF0066"/>
                </a:solidFill>
                <a:effectLst>
                  <a:outerShdw blurRad="38100" dist="38100" dir="2700000" algn="tl">
                    <a:srgbClr val="000000"/>
                  </a:outerShdw>
                </a:effectLst>
                <a:latin typeface="Times New Roman" panose="02020603050405020304" pitchFamily="18" charset="0"/>
              </a:rPr>
              <a:t>  </a:t>
            </a:r>
            <a:r>
              <a:rPr lang="en-US" altLang="en-US" sz="3200" b="1" i="1" kern="0" dirty="0" err="1">
                <a:solidFill>
                  <a:srgbClr val="FF0066"/>
                </a:solidFill>
                <a:effectLst>
                  <a:outerShdw blurRad="38100" dist="38100" dir="2700000" algn="tl">
                    <a:srgbClr val="000000"/>
                  </a:outerShdw>
                </a:effectLst>
                <a:latin typeface="Times New Roman" panose="02020603050405020304" pitchFamily="18" charset="0"/>
              </a:rPr>
              <a:t>và</a:t>
            </a:r>
            <a:r>
              <a:rPr lang="en-US" altLang="en-US" sz="3200" b="1" i="1" kern="0" dirty="0">
                <a:solidFill>
                  <a:srgbClr val="FF0066"/>
                </a:solidFill>
                <a:effectLst>
                  <a:outerShdw blurRad="38100" dist="38100" dir="2700000" algn="tl">
                    <a:srgbClr val="000000"/>
                  </a:outerShdw>
                </a:effectLst>
                <a:latin typeface="Times New Roman" panose="02020603050405020304" pitchFamily="18" charset="0"/>
              </a:rPr>
              <a:t> </a:t>
            </a:r>
            <a:r>
              <a:rPr lang="en-US" altLang="en-US" sz="3200" b="1" i="1" kern="0" dirty="0" err="1">
                <a:solidFill>
                  <a:srgbClr val="FF0066"/>
                </a:solidFill>
                <a:effectLst>
                  <a:outerShdw blurRad="38100" dist="38100" dir="2700000" algn="tl">
                    <a:srgbClr val="000000"/>
                  </a:outerShdw>
                </a:effectLst>
                <a:latin typeface="Times New Roman" panose="02020603050405020304" pitchFamily="18" charset="0"/>
              </a:rPr>
              <a:t>cho</a:t>
            </a:r>
            <a:r>
              <a:rPr lang="en-US" altLang="en-US" sz="3200" b="1" i="1" kern="0" dirty="0">
                <a:solidFill>
                  <a:srgbClr val="FF0066"/>
                </a:solidFill>
                <a:effectLst>
                  <a:outerShdw blurRad="38100" dist="38100" dir="2700000" algn="tl">
                    <a:srgbClr val="000000"/>
                  </a:outerShdw>
                </a:effectLst>
                <a:latin typeface="Times New Roman" panose="02020603050405020304" pitchFamily="18" charset="0"/>
              </a:rPr>
              <a:t> </a:t>
            </a:r>
            <a:r>
              <a:rPr lang="en-US" altLang="en-US" sz="3200" b="1" i="1" kern="0" dirty="0" err="1">
                <a:solidFill>
                  <a:srgbClr val="FF0066"/>
                </a:solidFill>
                <a:effectLst>
                  <a:outerShdw blurRad="38100" dist="38100" dir="2700000" algn="tl">
                    <a:srgbClr val="000000"/>
                  </a:outerShdw>
                </a:effectLst>
                <a:latin typeface="Times New Roman" panose="02020603050405020304" pitchFamily="18" charset="0"/>
              </a:rPr>
              <a:t>biết</a:t>
            </a:r>
            <a:r>
              <a:rPr lang="en-US" altLang="en-US" sz="3200" b="1" i="1" kern="0" dirty="0">
                <a:solidFill>
                  <a:srgbClr val="FF0066"/>
                </a:solidFill>
                <a:effectLst>
                  <a:outerShdw blurRad="38100" dist="38100" dir="2700000" algn="tl">
                    <a:srgbClr val="000000"/>
                  </a:outerShdw>
                </a:effectLst>
                <a:latin typeface="Times New Roman" panose="02020603050405020304" pitchFamily="18" charset="0"/>
              </a:rPr>
              <a:t> gene là </a:t>
            </a:r>
            <a:r>
              <a:rPr lang="en-US" altLang="en-US" sz="3200" b="1" i="1" kern="0" dirty="0" err="1">
                <a:solidFill>
                  <a:srgbClr val="FF0066"/>
                </a:solidFill>
                <a:effectLst>
                  <a:outerShdw blurRad="38100" dist="38100" dir="2700000" algn="tl">
                    <a:srgbClr val="000000"/>
                  </a:outerShdw>
                </a:effectLst>
                <a:latin typeface="Times New Roman" panose="02020603050405020304" pitchFamily="18" charset="0"/>
              </a:rPr>
              <a:t>gi</a:t>
            </a:r>
            <a:r>
              <a:rPr lang="en-US" altLang="en-US" sz="3200" b="1" i="1" kern="0" dirty="0">
                <a:solidFill>
                  <a:srgbClr val="FF0066"/>
                </a:solidFill>
                <a:effectLst>
                  <a:outerShdw blurRad="38100" dist="38100" dir="2700000" algn="tl">
                    <a:srgbClr val="000000"/>
                  </a:outerShdw>
                </a:effectLst>
                <a:latin typeface="Times New Roman" panose="02020603050405020304" pitchFamily="18" charset="0"/>
              </a:rPr>
              <a:t>̀ ? Nó </a:t>
            </a:r>
            <a:r>
              <a:rPr lang="en-US" altLang="en-US" sz="3200" b="1" i="1" kern="0" dirty="0" err="1">
                <a:solidFill>
                  <a:srgbClr val="FF0066"/>
                </a:solidFill>
                <a:effectLst>
                  <a:outerShdw blurRad="38100" dist="38100" dir="2700000" algn="tl">
                    <a:srgbClr val="000000"/>
                  </a:outerShdw>
                </a:effectLst>
                <a:latin typeface="Times New Roman" panose="02020603050405020304" pitchFamily="18" charset="0"/>
              </a:rPr>
              <a:t>nằm</a:t>
            </a:r>
            <a:r>
              <a:rPr lang="en-US" altLang="en-US" sz="3200" b="1" i="1" kern="0" dirty="0">
                <a:solidFill>
                  <a:srgbClr val="FF0066"/>
                </a:solidFill>
                <a:effectLst>
                  <a:outerShdw blurRad="38100" dist="38100" dir="2700000" algn="tl">
                    <a:srgbClr val="000000"/>
                  </a:outerShdw>
                </a:effectLst>
                <a:latin typeface="Times New Roman" panose="02020603050405020304" pitchFamily="18" charset="0"/>
              </a:rPr>
              <a:t> ở </a:t>
            </a:r>
            <a:r>
              <a:rPr lang="en-US" altLang="en-US" sz="3200" b="1" i="1" kern="0" dirty="0" err="1">
                <a:solidFill>
                  <a:srgbClr val="FF0066"/>
                </a:solidFill>
                <a:effectLst>
                  <a:outerShdw blurRad="38100" dist="38100" dir="2700000" algn="tl">
                    <a:srgbClr val="000000"/>
                  </a:outerShdw>
                </a:effectLst>
                <a:latin typeface="Times New Roman" panose="02020603050405020304" pitchFamily="18" charset="0"/>
              </a:rPr>
              <a:t>đâu</a:t>
            </a:r>
            <a:r>
              <a:rPr lang="en-US" altLang="en-US" sz="3200" b="1" i="1" kern="0" dirty="0">
                <a:solidFill>
                  <a:srgbClr val="FF0066"/>
                </a:solidFill>
                <a:effectLst>
                  <a:outerShdw blurRad="38100" dist="38100" dir="2700000" algn="tl">
                    <a:srgbClr val="000000"/>
                  </a:outerShdw>
                </a:effectLst>
                <a:latin typeface="Times New Roman" panose="02020603050405020304" pitchFamily="18" charset="0"/>
              </a:rPr>
              <a:t> </a:t>
            </a:r>
            <a:r>
              <a:rPr lang="en-US" altLang="en-US" sz="3200" b="1" i="1" kern="0" dirty="0" err="1">
                <a:solidFill>
                  <a:srgbClr val="FF0066"/>
                </a:solidFill>
                <a:effectLst>
                  <a:outerShdw blurRad="38100" dist="38100" dir="2700000" algn="tl">
                    <a:srgbClr val="000000"/>
                  </a:outerShdw>
                </a:effectLst>
                <a:latin typeface="Times New Roman" panose="02020603050405020304" pitchFamily="18" charset="0"/>
              </a:rPr>
              <a:t>trong</a:t>
            </a:r>
            <a:r>
              <a:rPr lang="en-US" altLang="en-US" sz="3200" b="1" i="1" kern="0" dirty="0">
                <a:solidFill>
                  <a:srgbClr val="FF0066"/>
                </a:solidFill>
                <a:effectLst>
                  <a:outerShdw blurRad="38100" dist="38100" dir="2700000" algn="tl">
                    <a:srgbClr val="000000"/>
                  </a:outerShdw>
                </a:effectLst>
                <a:latin typeface="Times New Roman" panose="02020603050405020304" pitchFamily="18" charset="0"/>
              </a:rPr>
              <a:t> </a:t>
            </a:r>
            <a:r>
              <a:rPr lang="en-US" altLang="en-US" sz="3200" b="1" i="1" kern="0" dirty="0" err="1">
                <a:solidFill>
                  <a:srgbClr val="FF0066"/>
                </a:solidFill>
                <a:effectLst>
                  <a:outerShdw blurRad="38100" dist="38100" dir="2700000" algn="tl">
                    <a:srgbClr val="000000"/>
                  </a:outerShdw>
                </a:effectLst>
                <a:latin typeface="Times New Roman" panose="02020603050405020304" pitchFamily="18" charset="0"/>
              </a:rPr>
              <a:t>tê</a:t>
            </a:r>
            <a:r>
              <a:rPr lang="en-US" altLang="en-US" sz="3200" b="1" i="1" kern="0" dirty="0">
                <a:solidFill>
                  <a:srgbClr val="FF0066"/>
                </a:solidFill>
                <a:effectLst>
                  <a:outerShdw blurRad="38100" dist="38100" dir="2700000" algn="tl">
                    <a:srgbClr val="000000"/>
                  </a:outerShdw>
                </a:effectLst>
                <a:latin typeface="Times New Roman" panose="02020603050405020304" pitchFamily="18" charset="0"/>
              </a:rPr>
              <a:t>́ </a:t>
            </a:r>
            <a:r>
              <a:rPr lang="en-US" altLang="en-US" sz="3200" b="1" i="1" kern="0" dirty="0" err="1">
                <a:solidFill>
                  <a:srgbClr val="FF0066"/>
                </a:solidFill>
                <a:effectLst>
                  <a:outerShdw blurRad="38100" dist="38100" dir="2700000" algn="tl">
                    <a:srgbClr val="000000"/>
                  </a:outerShdw>
                </a:effectLst>
                <a:latin typeface="Times New Roman" panose="02020603050405020304" pitchFamily="18" charset="0"/>
              </a:rPr>
              <a:t>bào</a:t>
            </a:r>
            <a:r>
              <a:rPr lang="en-US" altLang="en-US" sz="3200" b="1" i="1" kern="0" dirty="0">
                <a:solidFill>
                  <a:srgbClr val="FF0066"/>
                </a:solidFill>
                <a:effectLst>
                  <a:outerShdw blurRad="38100" dist="38100" dir="2700000" algn="tl">
                    <a:srgbClr val="000000"/>
                  </a:outerShdw>
                </a:effectLst>
                <a:latin typeface="Times New Roman" panose="02020603050405020304" pitchFamily="18" charset="0"/>
              </a:rPr>
              <a:t>?</a:t>
            </a:r>
            <a:endParaRPr kumimoji="0" lang="en-US" altLang="en-US" sz="3200" b="1" i="1" u="none" strike="noStrike" kern="0" cap="none" spc="0" normalizeH="0" baseline="0" noProof="0" dirty="0">
              <a:ln>
                <a:noFill/>
              </a:ln>
              <a:solidFill>
                <a:srgbClr val="FF0066"/>
              </a:solidFill>
              <a:effectLst>
                <a:outerShdw blurRad="38100" dist="38100" dir="2700000" algn="tl">
                  <a:srgbClr val="000000"/>
                </a:outerShdw>
              </a:effectLst>
              <a:uLnTx/>
              <a:uFillTx/>
              <a:latin typeface="Times New Roman" panose="02020603050405020304" pitchFamily="18" charset="0"/>
            </a:endParaRPr>
          </a:p>
        </p:txBody>
      </p:sp>
      <p:sp>
        <p:nvSpPr>
          <p:cNvPr id="8" name="TextBox 7">
            <a:extLst>
              <a:ext uri="{FF2B5EF4-FFF2-40B4-BE49-F238E27FC236}">
                <a16:creationId xmlns:a16="http://schemas.microsoft.com/office/drawing/2014/main" id="{A29B64EF-1117-4448-82BE-5FF015A9F8DB}"/>
              </a:ext>
            </a:extLst>
          </p:cNvPr>
          <p:cNvSpPr txBox="1"/>
          <p:nvPr/>
        </p:nvSpPr>
        <p:spPr>
          <a:xfrm>
            <a:off x="1272209" y="2738158"/>
            <a:ext cx="5090605" cy="4490525"/>
          </a:xfrm>
          <a:prstGeom prst="rect">
            <a:avLst/>
          </a:prstGeom>
          <a:noFill/>
        </p:spPr>
        <p:txBody>
          <a:bodyPr wrap="square" rtlCol="0">
            <a:spAutoFit/>
          </a:bodyPr>
          <a:lstStyle/>
          <a:p>
            <a:pPr marL="457200" indent="-457200">
              <a:lnSpc>
                <a:spcPct val="115000"/>
              </a:lnSpc>
              <a:spcAft>
                <a:spcPts val="500"/>
              </a:spcAft>
              <a:buFontTx/>
              <a:buChar char="-"/>
            </a:pPr>
            <a:r>
              <a:rPr lang="en-US" sz="3200" dirty="0">
                <a:solidFill>
                  <a:srgbClr val="3333FF"/>
                </a:solidFill>
                <a:effectLst/>
                <a:latin typeface="Times New Roman" panose="02020603050405020304" pitchFamily="18" charset="0"/>
                <a:ea typeface="Times New Roman" panose="02020603050405020304" pitchFamily="18" charset="0"/>
              </a:rPr>
              <a:t>Gene </a:t>
            </a:r>
            <a:r>
              <a:rPr lang="en-US" sz="3200" dirty="0" err="1">
                <a:solidFill>
                  <a:srgbClr val="3333FF"/>
                </a:solidFill>
                <a:effectLst/>
                <a:latin typeface="Times New Roman" panose="02020603050405020304" pitchFamily="18" charset="0"/>
                <a:ea typeface="Times New Roman" panose="02020603050405020304" pitchFamily="18" charset="0"/>
              </a:rPr>
              <a:t>là</a:t>
            </a:r>
            <a:r>
              <a:rPr lang="en-US" sz="3200" dirty="0">
                <a:solidFill>
                  <a:srgbClr val="3333FF"/>
                </a:solidFill>
                <a:effectLst/>
                <a:latin typeface="Times New Roman" panose="02020603050405020304" pitchFamily="18" charset="0"/>
                <a:ea typeface="Times New Roman" panose="02020603050405020304" pitchFamily="18" charset="0"/>
              </a:rPr>
              <a:t> </a:t>
            </a:r>
            <a:r>
              <a:rPr lang="en-US" sz="3200" dirty="0" err="1">
                <a:solidFill>
                  <a:srgbClr val="3333FF"/>
                </a:solidFill>
                <a:effectLst/>
                <a:latin typeface="Times New Roman" panose="02020603050405020304" pitchFamily="18" charset="0"/>
                <a:ea typeface="Times New Roman" panose="02020603050405020304" pitchFamily="18" charset="0"/>
              </a:rPr>
              <a:t>đoạn</a:t>
            </a:r>
            <a:r>
              <a:rPr lang="en-US" sz="3200" dirty="0">
                <a:solidFill>
                  <a:srgbClr val="3333FF"/>
                </a:solidFill>
                <a:effectLst/>
                <a:latin typeface="Times New Roman" panose="02020603050405020304" pitchFamily="18" charset="0"/>
                <a:ea typeface="Times New Roman" panose="02020603050405020304" pitchFamily="18" charset="0"/>
              </a:rPr>
              <a:t> DNA </a:t>
            </a:r>
            <a:r>
              <a:rPr lang="en-US" sz="3200" dirty="0" err="1">
                <a:solidFill>
                  <a:srgbClr val="3333FF"/>
                </a:solidFill>
                <a:effectLst/>
                <a:latin typeface="Times New Roman" panose="02020603050405020304" pitchFamily="18" charset="0"/>
                <a:ea typeface="Times New Roman" panose="02020603050405020304" pitchFamily="18" charset="0"/>
              </a:rPr>
              <a:t>mang</a:t>
            </a:r>
            <a:r>
              <a:rPr lang="en-US" sz="3200" dirty="0">
                <a:solidFill>
                  <a:srgbClr val="3333FF"/>
                </a:solidFill>
                <a:effectLst/>
                <a:latin typeface="Times New Roman" panose="02020603050405020304" pitchFamily="18" charset="0"/>
                <a:ea typeface="Times New Roman" panose="02020603050405020304" pitchFamily="18" charset="0"/>
              </a:rPr>
              <a:t> </a:t>
            </a:r>
            <a:r>
              <a:rPr lang="en-US" sz="3200" dirty="0" err="1">
                <a:solidFill>
                  <a:srgbClr val="3333FF"/>
                </a:solidFill>
                <a:effectLst/>
                <a:latin typeface="Times New Roman" panose="02020603050405020304" pitchFamily="18" charset="0"/>
                <a:ea typeface="Times New Roman" panose="02020603050405020304" pitchFamily="18" charset="0"/>
              </a:rPr>
              <a:t>thông</a:t>
            </a:r>
            <a:r>
              <a:rPr lang="en-US" sz="3200" dirty="0">
                <a:solidFill>
                  <a:srgbClr val="3333FF"/>
                </a:solidFill>
                <a:effectLst/>
                <a:latin typeface="Times New Roman" panose="02020603050405020304" pitchFamily="18" charset="0"/>
                <a:ea typeface="Times New Roman" panose="02020603050405020304" pitchFamily="18" charset="0"/>
              </a:rPr>
              <a:t> tin di </a:t>
            </a:r>
            <a:r>
              <a:rPr lang="en-US" sz="3200" dirty="0" err="1">
                <a:solidFill>
                  <a:srgbClr val="3333FF"/>
                </a:solidFill>
                <a:effectLst/>
                <a:latin typeface="Times New Roman" panose="02020603050405020304" pitchFamily="18" charset="0"/>
                <a:ea typeface="Times New Roman" panose="02020603050405020304" pitchFamily="18" charset="0"/>
              </a:rPr>
              <a:t>truyền</a:t>
            </a:r>
            <a:r>
              <a:rPr lang="en-US" sz="3200" dirty="0">
                <a:solidFill>
                  <a:srgbClr val="3333FF"/>
                </a:solidFill>
                <a:effectLst/>
                <a:latin typeface="Times New Roman" panose="02020603050405020304" pitchFamily="18" charset="0"/>
                <a:ea typeface="Times New Roman" panose="02020603050405020304" pitchFamily="18" charset="0"/>
              </a:rPr>
              <a:t> </a:t>
            </a:r>
            <a:r>
              <a:rPr lang="en-US" sz="3200" dirty="0" err="1">
                <a:solidFill>
                  <a:srgbClr val="3333FF"/>
                </a:solidFill>
                <a:effectLst/>
                <a:latin typeface="Times New Roman" panose="02020603050405020304" pitchFamily="18" charset="0"/>
                <a:ea typeface="Times New Roman" panose="02020603050405020304" pitchFamily="18" charset="0"/>
              </a:rPr>
              <a:t>mã</a:t>
            </a:r>
            <a:r>
              <a:rPr lang="en-US" sz="3200" dirty="0">
                <a:solidFill>
                  <a:srgbClr val="3333FF"/>
                </a:solidFill>
                <a:effectLst/>
                <a:latin typeface="Times New Roman" panose="02020603050405020304" pitchFamily="18" charset="0"/>
                <a:ea typeface="Times New Roman" panose="02020603050405020304" pitchFamily="18" charset="0"/>
              </a:rPr>
              <a:t> </a:t>
            </a:r>
            <a:r>
              <a:rPr lang="en-US" sz="3200" dirty="0" err="1">
                <a:solidFill>
                  <a:srgbClr val="3333FF"/>
                </a:solidFill>
                <a:effectLst/>
                <a:latin typeface="Times New Roman" panose="02020603050405020304" pitchFamily="18" charset="0"/>
                <a:ea typeface="Times New Roman" panose="02020603050405020304" pitchFamily="18" charset="0"/>
              </a:rPr>
              <a:t>hóa</a:t>
            </a:r>
            <a:r>
              <a:rPr lang="en-US" sz="3200" dirty="0">
                <a:solidFill>
                  <a:srgbClr val="3333FF"/>
                </a:solidFill>
                <a:effectLst/>
                <a:latin typeface="Times New Roman" panose="02020603050405020304" pitchFamily="18" charset="0"/>
                <a:ea typeface="Times New Roman" panose="02020603050405020304" pitchFamily="18" charset="0"/>
              </a:rPr>
              <a:t> </a:t>
            </a:r>
            <a:r>
              <a:rPr lang="en-US" sz="3200" dirty="0" err="1">
                <a:solidFill>
                  <a:srgbClr val="3333FF"/>
                </a:solidFill>
                <a:effectLst/>
                <a:latin typeface="Times New Roman" panose="02020603050405020304" pitchFamily="18" charset="0"/>
                <a:ea typeface="Times New Roman" panose="02020603050405020304" pitchFamily="18" charset="0"/>
              </a:rPr>
              <a:t>cho</a:t>
            </a:r>
            <a:r>
              <a:rPr lang="en-US" sz="3200" dirty="0">
                <a:solidFill>
                  <a:srgbClr val="3333FF"/>
                </a:solidFill>
                <a:effectLst/>
                <a:latin typeface="Times New Roman" panose="02020603050405020304" pitchFamily="18" charset="0"/>
                <a:ea typeface="Times New Roman" panose="02020603050405020304" pitchFamily="18" charset="0"/>
              </a:rPr>
              <a:t> </a:t>
            </a:r>
            <a:r>
              <a:rPr lang="en-US" sz="3200" dirty="0" err="1">
                <a:solidFill>
                  <a:srgbClr val="3333FF"/>
                </a:solidFill>
                <a:effectLst/>
                <a:latin typeface="Times New Roman" panose="02020603050405020304" pitchFamily="18" charset="0"/>
                <a:ea typeface="Times New Roman" panose="02020603050405020304" pitchFamily="18" charset="0"/>
              </a:rPr>
              <a:t>một</a:t>
            </a:r>
            <a:r>
              <a:rPr lang="en-US" sz="3200" dirty="0">
                <a:solidFill>
                  <a:srgbClr val="3333FF"/>
                </a:solidFill>
                <a:effectLst/>
                <a:latin typeface="Times New Roman" panose="02020603050405020304" pitchFamily="18" charset="0"/>
                <a:ea typeface="Times New Roman" panose="02020603050405020304" pitchFamily="18" charset="0"/>
              </a:rPr>
              <a:t> </a:t>
            </a:r>
            <a:r>
              <a:rPr lang="en-US" sz="3200" dirty="0" err="1">
                <a:solidFill>
                  <a:srgbClr val="3333FF"/>
                </a:solidFill>
                <a:effectLst/>
                <a:latin typeface="Times New Roman" panose="02020603050405020304" pitchFamily="18" charset="0"/>
                <a:ea typeface="Times New Roman" panose="02020603050405020304" pitchFamily="18" charset="0"/>
              </a:rPr>
              <a:t>chuỗi</a:t>
            </a:r>
            <a:r>
              <a:rPr lang="en-US" sz="3200" dirty="0">
                <a:solidFill>
                  <a:srgbClr val="3333FF"/>
                </a:solidFill>
                <a:effectLst/>
                <a:latin typeface="Times New Roman" panose="02020603050405020304" pitchFamily="18" charset="0"/>
                <a:ea typeface="Times New Roman" panose="02020603050405020304" pitchFamily="18" charset="0"/>
              </a:rPr>
              <a:t> polypeptide </a:t>
            </a:r>
            <a:r>
              <a:rPr lang="en-US" sz="3200" dirty="0" err="1">
                <a:solidFill>
                  <a:srgbClr val="3333FF"/>
                </a:solidFill>
                <a:effectLst/>
                <a:latin typeface="Times New Roman" panose="02020603050405020304" pitchFamily="18" charset="0"/>
                <a:ea typeface="Times New Roman" panose="02020603050405020304" pitchFamily="18" charset="0"/>
              </a:rPr>
              <a:t>hoặc</a:t>
            </a:r>
            <a:r>
              <a:rPr lang="en-US" sz="3200" dirty="0">
                <a:solidFill>
                  <a:srgbClr val="3333FF"/>
                </a:solidFill>
                <a:effectLst/>
                <a:latin typeface="Times New Roman" panose="02020603050405020304" pitchFamily="18" charset="0"/>
                <a:ea typeface="Times New Roman" panose="02020603050405020304" pitchFamily="18" charset="0"/>
              </a:rPr>
              <a:t> </a:t>
            </a:r>
            <a:r>
              <a:rPr lang="en-US" sz="3200" dirty="0" err="1">
                <a:solidFill>
                  <a:srgbClr val="3333FF"/>
                </a:solidFill>
                <a:effectLst/>
                <a:latin typeface="Times New Roman" panose="02020603050405020304" pitchFamily="18" charset="0"/>
                <a:ea typeface="Times New Roman" panose="02020603050405020304" pitchFamily="18" charset="0"/>
              </a:rPr>
              <a:t>một</a:t>
            </a:r>
            <a:r>
              <a:rPr lang="en-US" sz="3200" dirty="0">
                <a:solidFill>
                  <a:srgbClr val="3333FF"/>
                </a:solidFill>
                <a:effectLst/>
                <a:latin typeface="Times New Roman" panose="02020603050405020304" pitchFamily="18" charset="0"/>
                <a:ea typeface="Times New Roman" panose="02020603050405020304" pitchFamily="18" charset="0"/>
              </a:rPr>
              <a:t> </a:t>
            </a:r>
            <a:r>
              <a:rPr lang="en-US" sz="3200" dirty="0" err="1">
                <a:solidFill>
                  <a:srgbClr val="3333FF"/>
                </a:solidFill>
                <a:effectLst/>
                <a:latin typeface="Times New Roman" panose="02020603050405020304" pitchFamily="18" charset="0"/>
                <a:ea typeface="Times New Roman" panose="02020603050405020304" pitchFamily="18" charset="0"/>
              </a:rPr>
              <a:t>phân</a:t>
            </a:r>
            <a:r>
              <a:rPr lang="en-US" sz="3200" dirty="0">
                <a:solidFill>
                  <a:srgbClr val="3333FF"/>
                </a:solidFill>
                <a:effectLst/>
                <a:latin typeface="Times New Roman" panose="02020603050405020304" pitchFamily="18" charset="0"/>
                <a:ea typeface="Times New Roman" panose="02020603050405020304" pitchFamily="18" charset="0"/>
              </a:rPr>
              <a:t> </a:t>
            </a:r>
            <a:r>
              <a:rPr lang="en-US" sz="3200" dirty="0" err="1">
                <a:solidFill>
                  <a:srgbClr val="3333FF"/>
                </a:solidFill>
                <a:effectLst/>
                <a:latin typeface="Times New Roman" panose="02020603050405020304" pitchFamily="18" charset="0"/>
                <a:ea typeface="Times New Roman" panose="02020603050405020304" pitchFamily="18" charset="0"/>
              </a:rPr>
              <a:t>tử</a:t>
            </a:r>
            <a:r>
              <a:rPr lang="en-US" sz="3200" dirty="0">
                <a:solidFill>
                  <a:srgbClr val="3333FF"/>
                </a:solidFill>
                <a:effectLst/>
                <a:latin typeface="Times New Roman" panose="02020603050405020304" pitchFamily="18" charset="0"/>
                <a:ea typeface="Times New Roman" panose="02020603050405020304" pitchFamily="18" charset="0"/>
              </a:rPr>
              <a:t> RNA.</a:t>
            </a:r>
          </a:p>
          <a:p>
            <a:pPr marL="457200" indent="-457200">
              <a:lnSpc>
                <a:spcPct val="115000"/>
              </a:lnSpc>
              <a:spcAft>
                <a:spcPts val="500"/>
              </a:spcAft>
              <a:buFontTx/>
              <a:buChar char="-"/>
            </a:pPr>
            <a:r>
              <a:rPr lang="vi-VN" sz="2800" dirty="0">
                <a:solidFill>
                  <a:srgbClr val="00B0F0"/>
                </a:solidFill>
              </a:rPr>
              <a:t>Gene nằm trong nhân tế bào, trên các nhiễm sắc thể</a:t>
            </a:r>
            <a:r>
              <a:rPr lang="en-US" sz="2800" dirty="0">
                <a:solidFill>
                  <a:srgbClr val="00B0F0"/>
                </a:solidFill>
              </a:rPr>
              <a:t>.</a:t>
            </a:r>
          </a:p>
          <a:p>
            <a:pPr marL="457200" indent="-457200">
              <a:lnSpc>
                <a:spcPct val="115000"/>
              </a:lnSpc>
              <a:spcAft>
                <a:spcPts val="500"/>
              </a:spcAft>
              <a:buFontTx/>
              <a:buChar char="-"/>
            </a:pPr>
            <a:endParaRPr lang="en-US" sz="3200" dirty="0">
              <a:solidFill>
                <a:srgbClr val="3333FF"/>
              </a:solidFill>
              <a:effectLst/>
              <a:latin typeface="Arial" panose="020B0604020202020204" pitchFamily="34" charset="0"/>
              <a:ea typeface="Arial" panose="020B0604020202020204" pitchFamily="34" charset="0"/>
            </a:endParaRPr>
          </a:p>
        </p:txBody>
      </p:sp>
      <p:pic>
        <p:nvPicPr>
          <p:cNvPr id="9" name="Picture 8" descr="19 Background ý tưởng | sandbox, mạng máy tính, cắt bao quy đầu">
            <a:extLst>
              <a:ext uri="{FF2B5EF4-FFF2-40B4-BE49-F238E27FC236}">
                <a16:creationId xmlns:a16="http://schemas.microsoft.com/office/drawing/2014/main" id="{748D520F-406E-4E5C-BBF6-1916D3A2BA7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1645" y="318510"/>
            <a:ext cx="954775" cy="560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73572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edge">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nodeType="clickEffect">
                                  <p:stCondLst>
                                    <p:cond delay="0"/>
                                  </p:stCondLst>
                                  <p:childTnLst>
                                    <p:animEffect transition="out" filter="blinds(horizontal)">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par>
                                <p:cTn id="18" presetID="3" presetClass="exit" presetSubtype="10" fill="hold" grpId="1" nodeType="withEffect">
                                  <p:stCondLst>
                                    <p:cond delay="0"/>
                                  </p:stCondLst>
                                  <p:childTnLst>
                                    <p:animEffect transition="out" filter="blinds(horizontal)">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1BD278-A9B1-49E2-970A-E1A19FA74C66}"/>
              </a:ext>
            </a:extLst>
          </p:cNvPr>
          <p:cNvSpPr txBox="1"/>
          <p:nvPr/>
        </p:nvSpPr>
        <p:spPr>
          <a:xfrm>
            <a:off x="695325" y="95250"/>
            <a:ext cx="10003059" cy="1077218"/>
          </a:xfrm>
          <a:prstGeom prst="rect">
            <a:avLst/>
          </a:prstGeom>
          <a:noFill/>
        </p:spPr>
        <p:txBody>
          <a:bodyPr wrap="none" rtlCol="0">
            <a:spAutoFit/>
          </a:bodyPr>
          <a:lstStyle/>
          <a:p>
            <a:r>
              <a:rPr lang="en-US" sz="3200" dirty="0" err="1">
                <a:solidFill>
                  <a:srgbClr val="9900FF"/>
                </a:solidFill>
                <a:latin typeface="Times New Roman" panose="02020603050405020304" pitchFamily="18" charset="0"/>
                <a:cs typeface="Times New Roman" panose="02020603050405020304" pitchFamily="18" charset="0"/>
              </a:rPr>
              <a:t>Chúng</a:t>
            </a:r>
            <a:r>
              <a:rPr lang="en-US" sz="3200" dirty="0">
                <a:solidFill>
                  <a:srgbClr val="9900FF"/>
                </a:solidFill>
                <a:latin typeface="Times New Roman" panose="02020603050405020304" pitchFamily="18" charset="0"/>
                <a:cs typeface="Times New Roman" panose="02020603050405020304" pitchFamily="18" charset="0"/>
              </a:rPr>
              <a:t> </a:t>
            </a:r>
            <a:r>
              <a:rPr lang="en-US" sz="3200" dirty="0" err="1">
                <a:solidFill>
                  <a:srgbClr val="9900FF"/>
                </a:solidFill>
                <a:latin typeface="Times New Roman" panose="02020603050405020304" pitchFamily="18" charset="0"/>
                <a:cs typeface="Times New Roman" panose="02020603050405020304" pitchFamily="18" charset="0"/>
              </a:rPr>
              <a:t>hãy</a:t>
            </a:r>
            <a:r>
              <a:rPr lang="en-US" sz="3200" dirty="0">
                <a:solidFill>
                  <a:srgbClr val="9900FF"/>
                </a:solidFill>
                <a:latin typeface="Times New Roman" panose="02020603050405020304" pitchFamily="18" charset="0"/>
                <a:cs typeface="Times New Roman" panose="02020603050405020304" pitchFamily="18" charset="0"/>
              </a:rPr>
              <a:t> </a:t>
            </a:r>
            <a:r>
              <a:rPr lang="en-US" sz="3200" dirty="0" err="1">
                <a:solidFill>
                  <a:srgbClr val="9900FF"/>
                </a:solidFill>
                <a:latin typeface="Times New Roman" panose="02020603050405020304" pitchFamily="18" charset="0"/>
                <a:cs typeface="Times New Roman" panose="02020603050405020304" pitchFamily="18" charset="0"/>
              </a:rPr>
              <a:t>cùng</a:t>
            </a:r>
            <a:r>
              <a:rPr lang="en-US" sz="3200" dirty="0">
                <a:solidFill>
                  <a:srgbClr val="9900FF"/>
                </a:solidFill>
                <a:latin typeface="Times New Roman" panose="02020603050405020304" pitchFamily="18" charset="0"/>
                <a:cs typeface="Times New Roman" panose="02020603050405020304" pitchFamily="18" charset="0"/>
              </a:rPr>
              <a:t> </a:t>
            </a:r>
            <a:r>
              <a:rPr lang="en-US" sz="3200" dirty="0" err="1">
                <a:solidFill>
                  <a:srgbClr val="9900FF"/>
                </a:solidFill>
                <a:latin typeface="Times New Roman" panose="02020603050405020304" pitchFamily="18" charset="0"/>
                <a:cs typeface="Times New Roman" panose="02020603050405020304" pitchFamily="18" charset="0"/>
              </a:rPr>
              <a:t>xem</a:t>
            </a:r>
            <a:r>
              <a:rPr lang="en-US" sz="3200" dirty="0">
                <a:solidFill>
                  <a:srgbClr val="9900FF"/>
                </a:solidFill>
                <a:latin typeface="Times New Roman" panose="02020603050405020304" pitchFamily="18" charset="0"/>
                <a:cs typeface="Times New Roman" panose="02020603050405020304" pitchFamily="18" charset="0"/>
              </a:rPr>
              <a:t> video </a:t>
            </a:r>
            <a:r>
              <a:rPr lang="en-US" sz="3200" dirty="0" err="1">
                <a:solidFill>
                  <a:srgbClr val="9900FF"/>
                </a:solidFill>
                <a:latin typeface="Times New Roman" panose="02020603050405020304" pitchFamily="18" charset="0"/>
                <a:cs typeface="Times New Roman" panose="02020603050405020304" pitchFamily="18" charset="0"/>
              </a:rPr>
              <a:t>sau</a:t>
            </a:r>
            <a:r>
              <a:rPr lang="en-US" sz="3200" dirty="0">
                <a:solidFill>
                  <a:srgbClr val="9900FF"/>
                </a:solidFill>
                <a:latin typeface="Times New Roman" panose="02020603050405020304" pitchFamily="18" charset="0"/>
                <a:cs typeface="Times New Roman" panose="02020603050405020304" pitchFamily="18" charset="0"/>
              </a:rPr>
              <a:t> </a:t>
            </a:r>
            <a:r>
              <a:rPr lang="en-US" sz="3200" dirty="0" err="1">
                <a:solidFill>
                  <a:srgbClr val="9900FF"/>
                </a:solidFill>
                <a:latin typeface="Times New Roman" panose="02020603050405020304" pitchFamily="18" charset="0"/>
                <a:cs typeface="Times New Roman" panose="02020603050405020304" pitchFamily="18" charset="0"/>
              </a:rPr>
              <a:t>để</a:t>
            </a:r>
            <a:r>
              <a:rPr lang="en-US" sz="3200" dirty="0">
                <a:solidFill>
                  <a:srgbClr val="9900FF"/>
                </a:solidFill>
                <a:latin typeface="Times New Roman" panose="02020603050405020304" pitchFamily="18" charset="0"/>
                <a:cs typeface="Times New Roman" panose="02020603050405020304" pitchFamily="18" charset="0"/>
              </a:rPr>
              <a:t> </a:t>
            </a:r>
            <a:r>
              <a:rPr lang="en-US" sz="3200" dirty="0" err="1">
                <a:solidFill>
                  <a:srgbClr val="9900FF"/>
                </a:solidFill>
                <a:latin typeface="Times New Roman" panose="02020603050405020304" pitchFamily="18" charset="0"/>
                <a:cs typeface="Times New Roman" panose="02020603050405020304" pitchFamily="18" charset="0"/>
              </a:rPr>
              <a:t>hiểu</a:t>
            </a:r>
            <a:r>
              <a:rPr lang="en-US" sz="3200" dirty="0">
                <a:solidFill>
                  <a:srgbClr val="9900FF"/>
                </a:solidFill>
                <a:latin typeface="Times New Roman" panose="02020603050405020304" pitchFamily="18" charset="0"/>
                <a:cs typeface="Times New Roman" panose="02020603050405020304" pitchFamily="18" charset="0"/>
              </a:rPr>
              <a:t> </a:t>
            </a:r>
            <a:r>
              <a:rPr lang="en-US" sz="3200" dirty="0" err="1">
                <a:solidFill>
                  <a:srgbClr val="9900FF"/>
                </a:solidFill>
                <a:latin typeface="Times New Roman" panose="02020603050405020304" pitchFamily="18" charset="0"/>
                <a:cs typeface="Times New Roman" panose="02020603050405020304" pitchFamily="18" charset="0"/>
              </a:rPr>
              <a:t>rõ</a:t>
            </a:r>
            <a:r>
              <a:rPr lang="en-US" sz="3200" dirty="0">
                <a:solidFill>
                  <a:srgbClr val="9900FF"/>
                </a:solidFill>
                <a:latin typeface="Times New Roman" panose="02020603050405020304" pitchFamily="18" charset="0"/>
                <a:cs typeface="Times New Roman" panose="02020603050405020304" pitchFamily="18" charset="0"/>
              </a:rPr>
              <a:t> </a:t>
            </a:r>
            <a:r>
              <a:rPr lang="en-US" sz="3200" dirty="0" err="1">
                <a:solidFill>
                  <a:srgbClr val="9900FF"/>
                </a:solidFill>
                <a:latin typeface="Times New Roman" panose="02020603050405020304" pitchFamily="18" charset="0"/>
                <a:cs typeface="Times New Roman" panose="02020603050405020304" pitchFamily="18" charset="0"/>
              </a:rPr>
              <a:t>hơn</a:t>
            </a:r>
            <a:r>
              <a:rPr lang="en-US" sz="3200" dirty="0">
                <a:solidFill>
                  <a:srgbClr val="9900FF"/>
                </a:solidFill>
                <a:latin typeface="Times New Roman" panose="02020603050405020304" pitchFamily="18" charset="0"/>
                <a:cs typeface="Times New Roman" panose="02020603050405020304" pitchFamily="18" charset="0"/>
              </a:rPr>
              <a:t> </a:t>
            </a:r>
            <a:r>
              <a:rPr lang="en-US" sz="3200" dirty="0" err="1">
                <a:solidFill>
                  <a:srgbClr val="9900FF"/>
                </a:solidFill>
                <a:latin typeface="Times New Roman" panose="02020603050405020304" pitchFamily="18" charset="0"/>
                <a:cs typeface="Times New Roman" panose="02020603050405020304" pitchFamily="18" charset="0"/>
              </a:rPr>
              <a:t>về</a:t>
            </a:r>
            <a:r>
              <a:rPr lang="en-US" sz="3200" dirty="0">
                <a:solidFill>
                  <a:srgbClr val="9900FF"/>
                </a:solidFill>
                <a:latin typeface="Times New Roman" panose="02020603050405020304" pitchFamily="18" charset="0"/>
                <a:cs typeface="Times New Roman" panose="02020603050405020304" pitchFamily="18" charset="0"/>
              </a:rPr>
              <a:t> gene </a:t>
            </a:r>
            <a:r>
              <a:rPr lang="en-US" sz="3200" dirty="0" err="1">
                <a:solidFill>
                  <a:srgbClr val="9900FF"/>
                </a:solidFill>
                <a:latin typeface="Times New Roman" panose="02020603050405020304" pitchFamily="18" charset="0"/>
                <a:cs typeface="Times New Roman" panose="02020603050405020304" pitchFamily="18" charset="0"/>
              </a:rPr>
              <a:t>nhé</a:t>
            </a:r>
            <a:r>
              <a:rPr lang="en-US" sz="3200" dirty="0">
                <a:solidFill>
                  <a:srgbClr val="9900FF"/>
                </a:solidFill>
                <a:latin typeface="Times New Roman" panose="02020603050405020304" pitchFamily="18" charset="0"/>
                <a:cs typeface="Times New Roman" panose="02020603050405020304" pitchFamily="18" charset="0"/>
              </a:rPr>
              <a:t>:</a:t>
            </a:r>
          </a:p>
          <a:p>
            <a:endParaRPr lang="en-US" sz="3200" dirty="0">
              <a:solidFill>
                <a:srgbClr val="9900FF"/>
              </a:solidFill>
              <a:latin typeface="Times New Roman" panose="02020603050405020304" pitchFamily="18" charset="0"/>
              <a:cs typeface="Times New Roman" panose="02020603050405020304" pitchFamily="18" charset="0"/>
            </a:endParaRPr>
          </a:p>
        </p:txBody>
      </p:sp>
      <p:pic>
        <p:nvPicPr>
          <p:cNvPr id="5" name="Gen di truyền là gì">
            <a:hlinkClick r:id="" action="ppaction://media"/>
            <a:extLst>
              <a:ext uri="{FF2B5EF4-FFF2-40B4-BE49-F238E27FC236}">
                <a16:creationId xmlns:a16="http://schemas.microsoft.com/office/drawing/2014/main" id="{CDC0EEC1-4753-48BB-93EA-6EF489DD30D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60869" y="737420"/>
            <a:ext cx="10470262" cy="5889522"/>
          </a:xfrm>
          <a:prstGeom prst="rect">
            <a:avLst/>
          </a:prstGeom>
        </p:spPr>
      </p:pic>
    </p:spTree>
    <p:extLst>
      <p:ext uri="{BB962C8B-B14F-4D97-AF65-F5344CB8AC3E}">
        <p14:creationId xmlns:p14="http://schemas.microsoft.com/office/powerpoint/2010/main" val="30751689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47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D389489-76C7-41A1-BBBA-08567C107F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8175" y="0"/>
            <a:ext cx="7743825" cy="6772276"/>
          </a:xfrm>
          <a:prstGeom prst="rect">
            <a:avLst/>
          </a:prstGeom>
        </p:spPr>
      </p:pic>
      <p:sp>
        <p:nvSpPr>
          <p:cNvPr id="9" name="Left Brace 8">
            <a:extLst>
              <a:ext uri="{FF2B5EF4-FFF2-40B4-BE49-F238E27FC236}">
                <a16:creationId xmlns:a16="http://schemas.microsoft.com/office/drawing/2014/main" id="{A4AD3CE5-3998-41A4-8369-C4B7413A614B}"/>
              </a:ext>
            </a:extLst>
          </p:cNvPr>
          <p:cNvSpPr/>
          <p:nvPr/>
        </p:nvSpPr>
        <p:spPr>
          <a:xfrm rot="19406121">
            <a:off x="5923545" y="2435931"/>
            <a:ext cx="586712" cy="471089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a:extLst>
              <a:ext uri="{FF2B5EF4-FFF2-40B4-BE49-F238E27FC236}">
                <a16:creationId xmlns:a16="http://schemas.microsoft.com/office/drawing/2014/main" id="{3A42D859-ABB8-4002-8CF9-EA0C762DA839}"/>
              </a:ext>
            </a:extLst>
          </p:cNvPr>
          <p:cNvSpPr txBox="1"/>
          <p:nvPr/>
        </p:nvSpPr>
        <p:spPr>
          <a:xfrm>
            <a:off x="5248275" y="1933575"/>
            <a:ext cx="269626" cy="369332"/>
          </a:xfrm>
          <a:prstGeom prst="rect">
            <a:avLst/>
          </a:prstGeom>
          <a:noFill/>
        </p:spPr>
        <p:txBody>
          <a:bodyPr wrap="none" rtlCol="0">
            <a:spAutoFit/>
          </a:bodyPr>
          <a:lstStyle/>
          <a:p>
            <a:r>
              <a:rPr lang="en-US" dirty="0"/>
              <a:t>.</a:t>
            </a:r>
          </a:p>
        </p:txBody>
      </p:sp>
      <p:cxnSp>
        <p:nvCxnSpPr>
          <p:cNvPr id="12" name="Straight Arrow Connector 11">
            <a:extLst>
              <a:ext uri="{FF2B5EF4-FFF2-40B4-BE49-F238E27FC236}">
                <a16:creationId xmlns:a16="http://schemas.microsoft.com/office/drawing/2014/main" id="{E8C86A62-D479-4B38-B67B-3C933C6508DF}"/>
              </a:ext>
            </a:extLst>
          </p:cNvPr>
          <p:cNvCxnSpPr/>
          <p:nvPr/>
        </p:nvCxnSpPr>
        <p:spPr>
          <a:xfrm>
            <a:off x="5772150" y="2524125"/>
            <a:ext cx="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D24E240-E80B-4755-A9D3-0F1F2DF37E58}"/>
              </a:ext>
            </a:extLst>
          </p:cNvPr>
          <p:cNvSpPr txBox="1"/>
          <p:nvPr/>
        </p:nvSpPr>
        <p:spPr>
          <a:xfrm>
            <a:off x="5400675" y="2085975"/>
            <a:ext cx="269626" cy="369332"/>
          </a:xfrm>
          <a:prstGeom prst="rect">
            <a:avLst/>
          </a:prstGeom>
          <a:noFill/>
        </p:spPr>
        <p:txBody>
          <a:bodyPr wrap="none" rtlCol="0">
            <a:spAutoFit/>
          </a:bodyPr>
          <a:lstStyle/>
          <a:p>
            <a:r>
              <a:rPr lang="en-US" dirty="0"/>
              <a:t>.</a:t>
            </a:r>
          </a:p>
        </p:txBody>
      </p:sp>
      <p:sp>
        <p:nvSpPr>
          <p:cNvPr id="14" name="TextBox 13">
            <a:extLst>
              <a:ext uri="{FF2B5EF4-FFF2-40B4-BE49-F238E27FC236}">
                <a16:creationId xmlns:a16="http://schemas.microsoft.com/office/drawing/2014/main" id="{073A1E88-7FB0-4282-837F-B597779A076A}"/>
              </a:ext>
            </a:extLst>
          </p:cNvPr>
          <p:cNvSpPr txBox="1"/>
          <p:nvPr/>
        </p:nvSpPr>
        <p:spPr>
          <a:xfrm>
            <a:off x="5553075" y="2238375"/>
            <a:ext cx="269626" cy="369332"/>
          </a:xfrm>
          <a:prstGeom prst="rect">
            <a:avLst/>
          </a:prstGeom>
          <a:noFill/>
        </p:spPr>
        <p:txBody>
          <a:bodyPr wrap="none" rtlCol="0">
            <a:spAutoFit/>
          </a:bodyPr>
          <a:lstStyle/>
          <a:p>
            <a:r>
              <a:rPr lang="en-US" dirty="0"/>
              <a:t>.</a:t>
            </a:r>
          </a:p>
        </p:txBody>
      </p:sp>
      <p:sp>
        <p:nvSpPr>
          <p:cNvPr id="15" name="TextBox 14">
            <a:extLst>
              <a:ext uri="{FF2B5EF4-FFF2-40B4-BE49-F238E27FC236}">
                <a16:creationId xmlns:a16="http://schemas.microsoft.com/office/drawing/2014/main" id="{0E893098-F5E4-435E-B703-A36DFDBCDDAB}"/>
              </a:ext>
            </a:extLst>
          </p:cNvPr>
          <p:cNvSpPr txBox="1"/>
          <p:nvPr/>
        </p:nvSpPr>
        <p:spPr>
          <a:xfrm>
            <a:off x="5705475" y="2390775"/>
            <a:ext cx="269626" cy="369332"/>
          </a:xfrm>
          <a:prstGeom prst="rect">
            <a:avLst/>
          </a:prstGeom>
          <a:noFill/>
        </p:spPr>
        <p:txBody>
          <a:bodyPr wrap="none" rtlCol="0">
            <a:spAutoFit/>
          </a:bodyPr>
          <a:lstStyle/>
          <a:p>
            <a:r>
              <a:rPr lang="en-US" dirty="0"/>
              <a:t>.</a:t>
            </a:r>
          </a:p>
        </p:txBody>
      </p:sp>
      <p:sp>
        <p:nvSpPr>
          <p:cNvPr id="16" name="TextBox 15">
            <a:extLst>
              <a:ext uri="{FF2B5EF4-FFF2-40B4-BE49-F238E27FC236}">
                <a16:creationId xmlns:a16="http://schemas.microsoft.com/office/drawing/2014/main" id="{D1912A42-DDF7-4038-BCEB-3CA2B5C8F961}"/>
              </a:ext>
            </a:extLst>
          </p:cNvPr>
          <p:cNvSpPr txBox="1"/>
          <p:nvPr/>
        </p:nvSpPr>
        <p:spPr>
          <a:xfrm rot="3346928">
            <a:off x="5636874" y="4429125"/>
            <a:ext cx="1627369" cy="369332"/>
          </a:xfrm>
          <a:prstGeom prst="rect">
            <a:avLst/>
          </a:prstGeom>
          <a:noFill/>
        </p:spPr>
        <p:txBody>
          <a:bodyPr wrap="none" rtlCol="0">
            <a:spAutoFit/>
          </a:bodyPr>
          <a:lstStyle/>
          <a:p>
            <a:r>
              <a:rPr lang="en-US" b="1" dirty="0" err="1">
                <a:solidFill>
                  <a:srgbClr val="FF0000"/>
                </a:solidFill>
                <a:latin typeface="Times New Roman" panose="02020603050405020304" pitchFamily="18" charset="0"/>
                <a:cs typeface="Times New Roman" panose="02020603050405020304" pitchFamily="18" charset="0"/>
              </a:rPr>
              <a:t>Tập</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hợp</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tất</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cả</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1C391F37-A6A9-440B-A99A-C5C0664CCE5F}"/>
              </a:ext>
            </a:extLst>
          </p:cNvPr>
          <p:cNvSpPr txBox="1"/>
          <p:nvPr/>
        </p:nvSpPr>
        <p:spPr>
          <a:xfrm rot="3346928">
            <a:off x="4341820" y="5478790"/>
            <a:ext cx="3297419" cy="64633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HỆ GENE</a:t>
            </a:r>
          </a:p>
        </p:txBody>
      </p:sp>
      <p:pic>
        <p:nvPicPr>
          <p:cNvPr id="18" name="Picture 21" descr="j0232133">
            <a:extLst>
              <a:ext uri="{FF2B5EF4-FFF2-40B4-BE49-F238E27FC236}">
                <a16:creationId xmlns:a16="http://schemas.microsoft.com/office/drawing/2014/main" id="{1F0EAB9F-BC75-4F1B-8E16-A0F78B5EA72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454013">
            <a:off x="140548" y="3492347"/>
            <a:ext cx="1587077" cy="1383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AutoShape 5">
            <a:extLst>
              <a:ext uri="{FF2B5EF4-FFF2-40B4-BE49-F238E27FC236}">
                <a16:creationId xmlns:a16="http://schemas.microsoft.com/office/drawing/2014/main" id="{92EBFBD7-2393-41E2-B854-9563EB64629A}"/>
              </a:ext>
            </a:extLst>
          </p:cNvPr>
          <p:cNvSpPr>
            <a:spLocks noChangeArrowheads="1"/>
          </p:cNvSpPr>
          <p:nvPr/>
        </p:nvSpPr>
        <p:spPr bwMode="auto">
          <a:xfrm>
            <a:off x="111905" y="404812"/>
            <a:ext cx="4301096" cy="2550423"/>
          </a:xfrm>
          <a:prstGeom prst="cloudCallout">
            <a:avLst>
              <a:gd name="adj1" fmla="val -38882"/>
              <a:gd name="adj2" fmla="val 58289"/>
            </a:avLst>
          </a:prstGeom>
          <a:solidFill>
            <a:srgbClr val="BBE0E3"/>
          </a:solidFill>
          <a:ln w="9525">
            <a:solidFill>
              <a:srgbClr val="000000"/>
            </a:solidFill>
            <a:round/>
            <a:headEnd/>
            <a:tailEnd/>
          </a:ln>
          <a:effectLst/>
        </p:spPr>
        <p:txBody>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lang="en-US" altLang="en-US" sz="3200" b="1" i="1" kern="0" dirty="0">
              <a:solidFill>
                <a:srgbClr val="FF0066"/>
              </a:solidFill>
              <a:effectLst>
                <a:outerShdw blurRad="38100" dist="38100" dir="2700000" algn="tl">
                  <a:srgbClr val="000000"/>
                </a:outerShdw>
              </a:effectLst>
              <a:latin typeface="Times New Roman" panose="02020603050405020304" pitchFamily="18" charset="0"/>
            </a:endParaRPr>
          </a:p>
          <a:p>
            <a:pPr marL="0" marR="0" lvl="0" indent="0" algn="ctr" defTabSz="914400" eaLnBrk="1" fontAlgn="base" latinLnBrk="0" hangingPunct="1">
              <a:lnSpc>
                <a:spcPct val="100000"/>
              </a:lnSpc>
              <a:spcBef>
                <a:spcPct val="0"/>
              </a:spcBef>
              <a:spcAft>
                <a:spcPct val="0"/>
              </a:spcAft>
              <a:buClrTx/>
              <a:buSzTx/>
              <a:buFontTx/>
              <a:buNone/>
              <a:tabLst/>
              <a:defRPr/>
            </a:pPr>
            <a:endParaRPr lang="en-US" altLang="en-US" sz="3200" b="1" i="1" kern="0" dirty="0">
              <a:solidFill>
                <a:srgbClr val="FF0066"/>
              </a:solidFill>
              <a:effectLst>
                <a:outerShdw blurRad="38100" dist="38100" dir="2700000" algn="tl">
                  <a:srgbClr val="000000"/>
                </a:outerShdw>
              </a:effectLst>
              <a:latin typeface="Times New Roman" panose="02020603050405020304" pitchFamily="18" charset="0"/>
            </a:endParaRPr>
          </a:p>
          <a:p>
            <a:pPr marL="0" marR="0" lvl="0" indent="0" algn="ctr" defTabSz="914400" eaLnBrk="1" fontAlgn="base" latinLnBrk="0" hangingPunct="1">
              <a:lnSpc>
                <a:spcPct val="100000"/>
              </a:lnSpc>
              <a:spcBef>
                <a:spcPct val="0"/>
              </a:spcBef>
              <a:spcAft>
                <a:spcPct val="0"/>
              </a:spcAft>
              <a:buClrTx/>
              <a:buSzTx/>
              <a:buFontTx/>
              <a:buNone/>
              <a:tabLst/>
              <a:defRPr/>
            </a:pPr>
            <a:r>
              <a:rPr lang="en-US" altLang="en-US" sz="3200" b="1" i="1" kern="0" dirty="0">
                <a:solidFill>
                  <a:srgbClr val="FF0066"/>
                </a:solidFill>
                <a:effectLst>
                  <a:outerShdw blurRad="38100" dist="38100" dir="2700000" algn="tl">
                    <a:srgbClr val="000000"/>
                  </a:outerShdw>
                </a:effectLst>
                <a:latin typeface="Times New Roman" panose="02020603050405020304" pitchFamily="18" charset="0"/>
              </a:rPr>
              <a:t>2. </a:t>
            </a:r>
            <a:r>
              <a:rPr lang="en-US" altLang="en-US" sz="3200" b="1" i="1" kern="0" dirty="0" err="1">
                <a:solidFill>
                  <a:srgbClr val="FF0066"/>
                </a:solidFill>
                <a:effectLst>
                  <a:outerShdw blurRad="38100" dist="38100" dir="2700000" algn="tl">
                    <a:srgbClr val="000000"/>
                  </a:outerShdw>
                </a:effectLst>
                <a:latin typeface="Times New Roman" panose="02020603050405020304" pitchFamily="18" charset="0"/>
              </a:rPr>
              <a:t>Hệ</a:t>
            </a:r>
            <a:r>
              <a:rPr lang="en-US" altLang="en-US" sz="3200" b="1" i="1" kern="0" dirty="0">
                <a:solidFill>
                  <a:srgbClr val="FF0066"/>
                </a:solidFill>
                <a:effectLst>
                  <a:outerShdw blurRad="38100" dist="38100" dir="2700000" algn="tl">
                    <a:srgbClr val="000000"/>
                  </a:outerShdw>
                </a:effectLst>
                <a:latin typeface="Times New Roman" panose="02020603050405020304" pitchFamily="18" charset="0"/>
              </a:rPr>
              <a:t> gene </a:t>
            </a:r>
            <a:r>
              <a:rPr lang="en-US" altLang="en-US" sz="3200" b="1" i="1" kern="0" dirty="0" err="1">
                <a:solidFill>
                  <a:srgbClr val="FF0066"/>
                </a:solidFill>
                <a:effectLst>
                  <a:outerShdw blurRad="38100" dist="38100" dir="2700000" algn="tl">
                    <a:srgbClr val="000000"/>
                  </a:outerShdw>
                </a:effectLst>
                <a:latin typeface="Times New Roman" panose="02020603050405020304" pitchFamily="18" charset="0"/>
              </a:rPr>
              <a:t>là</a:t>
            </a:r>
            <a:r>
              <a:rPr lang="en-US" altLang="en-US" sz="3200" b="1" i="1" kern="0" dirty="0">
                <a:solidFill>
                  <a:srgbClr val="FF0066"/>
                </a:solidFill>
                <a:effectLst>
                  <a:outerShdw blurRad="38100" dist="38100" dir="2700000" algn="tl">
                    <a:srgbClr val="000000"/>
                  </a:outerShdw>
                </a:effectLst>
                <a:latin typeface="Times New Roman" panose="02020603050405020304" pitchFamily="18" charset="0"/>
              </a:rPr>
              <a:t> </a:t>
            </a:r>
            <a:r>
              <a:rPr lang="en-US" altLang="en-US" sz="3200" b="1" i="1" kern="0" dirty="0" err="1">
                <a:solidFill>
                  <a:srgbClr val="FF0066"/>
                </a:solidFill>
                <a:effectLst>
                  <a:outerShdw blurRad="38100" dist="38100" dir="2700000" algn="tl">
                    <a:srgbClr val="000000"/>
                  </a:outerShdw>
                </a:effectLst>
                <a:latin typeface="Times New Roman" panose="02020603050405020304" pitchFamily="18" charset="0"/>
              </a:rPr>
              <a:t>gì</a:t>
            </a:r>
            <a:r>
              <a:rPr lang="en-US" altLang="en-US" sz="3200" b="1" i="1" kern="0" dirty="0">
                <a:solidFill>
                  <a:srgbClr val="FF0066"/>
                </a:solidFill>
                <a:effectLst>
                  <a:outerShdw blurRad="38100" dist="38100" dir="2700000" algn="tl">
                    <a:srgbClr val="000000"/>
                  </a:outerShdw>
                </a:effectLst>
                <a:latin typeface="Times New Roman" panose="02020603050405020304" pitchFamily="18" charset="0"/>
              </a:rPr>
              <a:t>?</a:t>
            </a:r>
            <a:endParaRPr kumimoji="0" lang="en-US" altLang="en-US" sz="3200" b="1" i="1" u="none" strike="noStrike" kern="0" cap="none" spc="0" normalizeH="0" baseline="0" noProof="0" dirty="0">
              <a:ln>
                <a:noFill/>
              </a:ln>
              <a:solidFill>
                <a:srgbClr val="FF0066"/>
              </a:solidFill>
              <a:effectLst>
                <a:outerShdw blurRad="38100" dist="38100" dir="2700000" algn="tl">
                  <a:srgbClr val="000000"/>
                </a:outerShdw>
              </a:effectLst>
              <a:uLnTx/>
              <a:uFillTx/>
              <a:latin typeface="Times New Roman" panose="02020603050405020304" pitchFamily="18" charset="0"/>
            </a:endParaRPr>
          </a:p>
        </p:txBody>
      </p:sp>
      <p:sp>
        <p:nvSpPr>
          <p:cNvPr id="21" name="AutoShape 5">
            <a:extLst>
              <a:ext uri="{FF2B5EF4-FFF2-40B4-BE49-F238E27FC236}">
                <a16:creationId xmlns:a16="http://schemas.microsoft.com/office/drawing/2014/main" id="{C49487C0-BECD-4FC9-9AB3-7CD03E60C455}"/>
              </a:ext>
            </a:extLst>
          </p:cNvPr>
          <p:cNvSpPr>
            <a:spLocks noChangeArrowheads="1"/>
          </p:cNvSpPr>
          <p:nvPr/>
        </p:nvSpPr>
        <p:spPr bwMode="auto">
          <a:xfrm>
            <a:off x="1474244" y="2969230"/>
            <a:ext cx="4301096" cy="3667126"/>
          </a:xfrm>
          <a:prstGeom prst="cloudCallout">
            <a:avLst>
              <a:gd name="adj1" fmla="val -38882"/>
              <a:gd name="adj2" fmla="val 58289"/>
            </a:avLst>
          </a:prstGeom>
          <a:solidFill>
            <a:srgbClr val="BBE0E3"/>
          </a:solidFill>
          <a:ln w="9525">
            <a:solidFill>
              <a:srgbClr val="000000"/>
            </a:solidFill>
            <a:round/>
            <a:headEnd/>
            <a:tailEnd/>
          </a:ln>
          <a:effectLst/>
        </p:spPr>
        <p:txBody>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lang="en-US" altLang="en-US" sz="3200" b="1" i="1" kern="0" dirty="0">
              <a:solidFill>
                <a:srgbClr val="FF0066"/>
              </a:solidFill>
              <a:effectLst>
                <a:outerShdw blurRad="38100" dist="38100" dir="2700000" algn="tl">
                  <a:srgbClr val="000000"/>
                </a:outerShdw>
              </a:effectLst>
              <a:latin typeface="Times New Roman" panose="02020603050405020304" pitchFamily="18" charset="0"/>
            </a:endParaRPr>
          </a:p>
          <a:p>
            <a:pPr algn="ctr" fontAlgn="base">
              <a:spcBef>
                <a:spcPct val="0"/>
              </a:spcBef>
              <a:spcAft>
                <a:spcPct val="0"/>
              </a:spcAft>
              <a:defRPr/>
            </a:pPr>
            <a:r>
              <a:rPr lang="en-US" altLang="en-US" sz="3200" b="1" i="1" kern="0" dirty="0" err="1">
                <a:solidFill>
                  <a:srgbClr val="FF0066"/>
                </a:solidFill>
                <a:effectLst>
                  <a:outerShdw blurRad="38100" dist="38100" dir="2700000" algn="tl">
                    <a:srgbClr val="000000"/>
                  </a:outerShdw>
                </a:effectLst>
                <a:latin typeface="Times New Roman" panose="02020603050405020304" pitchFamily="18" charset="0"/>
              </a:rPr>
              <a:t>Hệ</a:t>
            </a:r>
            <a:r>
              <a:rPr lang="en-US" altLang="en-US" sz="3200" b="1" i="1" kern="0" dirty="0">
                <a:solidFill>
                  <a:srgbClr val="FF0066"/>
                </a:solidFill>
                <a:effectLst>
                  <a:outerShdw blurRad="38100" dist="38100" dir="2700000" algn="tl">
                    <a:srgbClr val="000000"/>
                  </a:outerShdw>
                </a:effectLst>
                <a:latin typeface="Times New Roman" panose="02020603050405020304" pitchFamily="18" charset="0"/>
              </a:rPr>
              <a:t> gene </a:t>
            </a:r>
            <a:r>
              <a:rPr lang="en-US" sz="3200" dirty="0" err="1">
                <a:solidFill>
                  <a:srgbClr val="3333FF"/>
                </a:solidFill>
                <a:latin typeface="Times New Roman" panose="02020603050405020304" pitchFamily="18" charset="0"/>
                <a:ea typeface="Times New Roman" panose="02020603050405020304" pitchFamily="18" charset="0"/>
              </a:rPr>
              <a:t>là</a:t>
            </a:r>
            <a:r>
              <a:rPr lang="en-US" sz="3200" dirty="0">
                <a:solidFill>
                  <a:srgbClr val="3333FF"/>
                </a:solidFill>
                <a:latin typeface="Times New Roman" panose="02020603050405020304" pitchFamily="18" charset="0"/>
                <a:ea typeface="Times New Roman" panose="02020603050405020304" pitchFamily="18" charset="0"/>
              </a:rPr>
              <a:t> </a:t>
            </a:r>
            <a:r>
              <a:rPr lang="en-US" sz="3200" dirty="0" err="1">
                <a:solidFill>
                  <a:srgbClr val="3333FF"/>
                </a:solidFill>
                <a:latin typeface="Times New Roman" panose="02020603050405020304" pitchFamily="18" charset="0"/>
                <a:ea typeface="Times New Roman" panose="02020603050405020304" pitchFamily="18" charset="0"/>
              </a:rPr>
              <a:t>tập</a:t>
            </a:r>
            <a:r>
              <a:rPr lang="en-US" sz="3200" dirty="0">
                <a:solidFill>
                  <a:srgbClr val="3333FF"/>
                </a:solidFill>
                <a:latin typeface="Times New Roman" panose="02020603050405020304" pitchFamily="18" charset="0"/>
                <a:ea typeface="Times New Roman" panose="02020603050405020304" pitchFamily="18" charset="0"/>
              </a:rPr>
              <a:t> </a:t>
            </a:r>
            <a:r>
              <a:rPr lang="en-US" sz="3200" dirty="0" err="1">
                <a:solidFill>
                  <a:srgbClr val="3333FF"/>
                </a:solidFill>
                <a:latin typeface="Times New Roman" panose="02020603050405020304" pitchFamily="18" charset="0"/>
                <a:ea typeface="Times New Roman" panose="02020603050405020304" pitchFamily="18" charset="0"/>
              </a:rPr>
              <a:t>hợp</a:t>
            </a:r>
            <a:r>
              <a:rPr lang="en-US" sz="3200" dirty="0">
                <a:solidFill>
                  <a:srgbClr val="3333FF"/>
                </a:solidFill>
                <a:latin typeface="Times New Roman" panose="02020603050405020304" pitchFamily="18" charset="0"/>
                <a:ea typeface="Times New Roman" panose="02020603050405020304" pitchFamily="18" charset="0"/>
              </a:rPr>
              <a:t> </a:t>
            </a:r>
            <a:r>
              <a:rPr lang="en-US" sz="3200" dirty="0" err="1">
                <a:solidFill>
                  <a:srgbClr val="3333FF"/>
                </a:solidFill>
                <a:latin typeface="Times New Roman" panose="02020603050405020304" pitchFamily="18" charset="0"/>
                <a:ea typeface="Times New Roman" panose="02020603050405020304" pitchFamily="18" charset="0"/>
              </a:rPr>
              <a:t>tất</a:t>
            </a:r>
            <a:r>
              <a:rPr lang="en-US" sz="3200" dirty="0">
                <a:solidFill>
                  <a:srgbClr val="3333FF"/>
                </a:solidFill>
                <a:latin typeface="Times New Roman" panose="02020603050405020304" pitchFamily="18" charset="0"/>
                <a:ea typeface="Times New Roman" panose="02020603050405020304" pitchFamily="18" charset="0"/>
              </a:rPr>
              <a:t> </a:t>
            </a:r>
            <a:r>
              <a:rPr lang="en-US" sz="3200" dirty="0" err="1">
                <a:solidFill>
                  <a:srgbClr val="3333FF"/>
                </a:solidFill>
                <a:latin typeface="Times New Roman" panose="02020603050405020304" pitchFamily="18" charset="0"/>
                <a:ea typeface="Times New Roman" panose="02020603050405020304" pitchFamily="18" charset="0"/>
              </a:rPr>
              <a:t>cả</a:t>
            </a:r>
            <a:r>
              <a:rPr lang="en-US" sz="3200" dirty="0">
                <a:solidFill>
                  <a:srgbClr val="3333FF"/>
                </a:solidFill>
                <a:latin typeface="Times New Roman" panose="02020603050405020304" pitchFamily="18" charset="0"/>
                <a:ea typeface="Times New Roman" panose="02020603050405020304" pitchFamily="18" charset="0"/>
              </a:rPr>
              <a:t> </a:t>
            </a:r>
            <a:r>
              <a:rPr lang="en-US" sz="3200" dirty="0" err="1">
                <a:solidFill>
                  <a:srgbClr val="3333FF"/>
                </a:solidFill>
                <a:latin typeface="Times New Roman" panose="02020603050405020304" pitchFamily="18" charset="0"/>
                <a:ea typeface="Times New Roman" panose="02020603050405020304" pitchFamily="18" charset="0"/>
              </a:rPr>
              <a:t>các</a:t>
            </a:r>
            <a:r>
              <a:rPr lang="en-US" sz="3200" dirty="0">
                <a:solidFill>
                  <a:srgbClr val="3333FF"/>
                </a:solidFill>
                <a:latin typeface="Times New Roman" panose="02020603050405020304" pitchFamily="18" charset="0"/>
                <a:ea typeface="Times New Roman" panose="02020603050405020304" pitchFamily="18" charset="0"/>
              </a:rPr>
              <a:t> </a:t>
            </a:r>
            <a:r>
              <a:rPr lang="en-US" sz="3200" dirty="0" err="1">
                <a:solidFill>
                  <a:srgbClr val="3333FF"/>
                </a:solidFill>
                <a:latin typeface="Times New Roman" panose="02020603050405020304" pitchFamily="18" charset="0"/>
                <a:ea typeface="Times New Roman" panose="02020603050405020304" pitchFamily="18" charset="0"/>
              </a:rPr>
              <a:t>thông</a:t>
            </a:r>
            <a:r>
              <a:rPr lang="en-US" sz="3200" dirty="0">
                <a:solidFill>
                  <a:srgbClr val="3333FF"/>
                </a:solidFill>
                <a:latin typeface="Times New Roman" panose="02020603050405020304" pitchFamily="18" charset="0"/>
                <a:ea typeface="Times New Roman" panose="02020603050405020304" pitchFamily="18" charset="0"/>
              </a:rPr>
              <a:t> tin di </a:t>
            </a:r>
            <a:r>
              <a:rPr lang="en-US" sz="3200" dirty="0" err="1">
                <a:solidFill>
                  <a:srgbClr val="3333FF"/>
                </a:solidFill>
                <a:latin typeface="Times New Roman" panose="02020603050405020304" pitchFamily="18" charset="0"/>
                <a:ea typeface="Times New Roman" panose="02020603050405020304" pitchFamily="18" charset="0"/>
              </a:rPr>
              <a:t>truyền</a:t>
            </a:r>
            <a:r>
              <a:rPr lang="en-US" sz="3200" dirty="0">
                <a:solidFill>
                  <a:srgbClr val="3333FF"/>
                </a:solidFill>
                <a:latin typeface="Times New Roman" panose="02020603050405020304" pitchFamily="18" charset="0"/>
                <a:ea typeface="Times New Roman" panose="02020603050405020304" pitchFamily="18" charset="0"/>
              </a:rPr>
              <a:t> </a:t>
            </a:r>
            <a:r>
              <a:rPr lang="en-US" sz="3200" dirty="0" err="1">
                <a:solidFill>
                  <a:srgbClr val="3333FF"/>
                </a:solidFill>
                <a:latin typeface="Times New Roman" panose="02020603050405020304" pitchFamily="18" charset="0"/>
                <a:ea typeface="Times New Roman" panose="02020603050405020304" pitchFamily="18" charset="0"/>
              </a:rPr>
              <a:t>trên</a:t>
            </a:r>
            <a:r>
              <a:rPr lang="en-US" sz="3200" dirty="0">
                <a:solidFill>
                  <a:srgbClr val="3333FF"/>
                </a:solidFill>
                <a:latin typeface="Times New Roman" panose="02020603050405020304" pitchFamily="18" charset="0"/>
                <a:ea typeface="Times New Roman" panose="02020603050405020304" pitchFamily="18" charset="0"/>
              </a:rPr>
              <a:t> DNA</a:t>
            </a:r>
          </a:p>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3200" b="1" i="1" u="none" strike="noStrike" kern="0" cap="none" spc="0" normalizeH="0" baseline="0" noProof="0" dirty="0">
              <a:ln>
                <a:noFill/>
              </a:ln>
              <a:solidFill>
                <a:srgbClr val="FF0066"/>
              </a:solidFill>
              <a:effectLst>
                <a:outerShdw blurRad="38100" dist="38100" dir="2700000" algn="tl">
                  <a:srgbClr val="000000"/>
                </a:outerShdw>
              </a:effectLst>
              <a:uLnTx/>
              <a:uFillTx/>
              <a:latin typeface="Times New Roman" panose="02020603050405020304" pitchFamily="18" charset="0"/>
            </a:endParaRPr>
          </a:p>
        </p:txBody>
      </p:sp>
    </p:spTree>
    <p:extLst>
      <p:ext uri="{BB962C8B-B14F-4D97-AF65-F5344CB8AC3E}">
        <p14:creationId xmlns:p14="http://schemas.microsoft.com/office/powerpoint/2010/main" val="27193561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edge">
                                      <p:cBhvr>
                                        <p:cTn id="7" dur="1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19"/>
                                        </p:tgtEl>
                                      </p:cBhvr>
                                    </p:animEffect>
                                    <p:set>
                                      <p:cBhvr>
                                        <p:cTn id="12" dur="1" fill="hold">
                                          <p:stCondLst>
                                            <p:cond delay="499"/>
                                          </p:stCondLst>
                                        </p:cTn>
                                        <p:tgtEl>
                                          <p:spTgt spid="1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edge">
                                      <p:cBhvr>
                                        <p:cTn id="17" dur="10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grpId="1" nodeType="clickEffect">
                                  <p:stCondLst>
                                    <p:cond delay="0"/>
                                  </p:stCondLst>
                                  <p:childTnLst>
                                    <p:animEffect transition="out" filter="blinds(horizontal)">
                                      <p:cBhvr>
                                        <p:cTn id="21" dur="500"/>
                                        <p:tgtEl>
                                          <p:spTgt spid="21"/>
                                        </p:tgtEl>
                                      </p:cBhvr>
                                    </p:animEffect>
                                    <p:set>
                                      <p:cBhvr>
                                        <p:cTn id="22"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1" grpId="0" animBg="1"/>
      <p:bldP spid="21"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3"/>
          <p:cNvSpPr txBox="1">
            <a:spLocks noChangeArrowheads="1"/>
          </p:cNvSpPr>
          <p:nvPr/>
        </p:nvSpPr>
        <p:spPr bwMode="auto">
          <a:xfrm>
            <a:off x="231680" y="818759"/>
            <a:ext cx="11416741" cy="622606"/>
          </a:xfrm>
          <a:prstGeom prst="rect">
            <a:avLst/>
          </a:prstGeom>
          <a:solidFill>
            <a:schemeClr val="bg1"/>
          </a:solidFill>
          <a:ln>
            <a:solidFill>
              <a:srgbClr val="FF0000"/>
            </a:solidFill>
          </a:ln>
          <a:effectLst>
            <a:glow rad="63500">
              <a:schemeClr val="accent2">
                <a:satMod val="175000"/>
                <a:alpha val="40000"/>
              </a:schemeClr>
            </a:glow>
          </a:effectLst>
          <a:scene3d>
            <a:camera prst="orthographicFront"/>
            <a:lightRig rig="threePt" dir="t"/>
          </a:scene3d>
          <a:sp3d>
            <a:bevelT/>
          </a:sp3d>
        </p:spPr>
        <p:txBody>
          <a:bodyPr wrap="square">
            <a:spAutoFit/>
          </a:bodyPr>
          <a:lstStyle>
            <a:lvl1pPr>
              <a:defRPr sz="3200" b="1">
                <a:solidFill>
                  <a:srgbClr val="333399"/>
                </a:solidFill>
                <a:latin typeface="Times New Roman" pitchFamily="18" charset="0"/>
              </a:defRPr>
            </a:lvl1pPr>
            <a:lvl2pPr marL="742950" indent="-285750">
              <a:defRPr sz="3200" b="1">
                <a:solidFill>
                  <a:srgbClr val="333399"/>
                </a:solidFill>
                <a:latin typeface="Times New Roman" pitchFamily="18" charset="0"/>
              </a:defRPr>
            </a:lvl2pPr>
            <a:lvl3pPr marL="1143000" indent="-228600">
              <a:defRPr sz="3200" b="1">
                <a:solidFill>
                  <a:srgbClr val="333399"/>
                </a:solidFill>
                <a:latin typeface="Times New Roman" pitchFamily="18" charset="0"/>
              </a:defRPr>
            </a:lvl3pPr>
            <a:lvl4pPr marL="1600200" indent="-228600">
              <a:defRPr sz="3200" b="1">
                <a:solidFill>
                  <a:srgbClr val="333399"/>
                </a:solidFill>
                <a:latin typeface="Times New Roman" pitchFamily="18" charset="0"/>
              </a:defRPr>
            </a:lvl4pPr>
            <a:lvl5pPr marL="2057400" indent="-228600">
              <a:defRPr sz="3200" b="1">
                <a:solidFill>
                  <a:srgbClr val="333399"/>
                </a:solidFill>
                <a:latin typeface="Times New Roman" pitchFamily="18" charset="0"/>
              </a:defRPr>
            </a:lvl5pPr>
            <a:lvl6pPr marL="2514600" indent="-228600" eaLnBrk="0" fontAlgn="base" hangingPunct="0">
              <a:spcBef>
                <a:spcPct val="0"/>
              </a:spcBef>
              <a:spcAft>
                <a:spcPct val="0"/>
              </a:spcAft>
              <a:defRPr sz="3200" b="1">
                <a:solidFill>
                  <a:srgbClr val="333399"/>
                </a:solidFill>
                <a:latin typeface="Times New Roman" pitchFamily="18" charset="0"/>
              </a:defRPr>
            </a:lvl6pPr>
            <a:lvl7pPr marL="2971800" indent="-228600" eaLnBrk="0" fontAlgn="base" hangingPunct="0">
              <a:spcBef>
                <a:spcPct val="0"/>
              </a:spcBef>
              <a:spcAft>
                <a:spcPct val="0"/>
              </a:spcAft>
              <a:defRPr sz="3200" b="1">
                <a:solidFill>
                  <a:srgbClr val="333399"/>
                </a:solidFill>
                <a:latin typeface="Times New Roman" pitchFamily="18" charset="0"/>
              </a:defRPr>
            </a:lvl7pPr>
            <a:lvl8pPr marL="3429000" indent="-228600" eaLnBrk="0" fontAlgn="base" hangingPunct="0">
              <a:spcBef>
                <a:spcPct val="0"/>
              </a:spcBef>
              <a:spcAft>
                <a:spcPct val="0"/>
              </a:spcAft>
              <a:defRPr sz="3200" b="1">
                <a:solidFill>
                  <a:srgbClr val="333399"/>
                </a:solidFill>
                <a:latin typeface="Times New Roman" pitchFamily="18" charset="0"/>
              </a:defRPr>
            </a:lvl8pPr>
            <a:lvl9pPr marL="3886200" indent="-228600" eaLnBrk="0" fontAlgn="base" hangingPunct="0">
              <a:spcBef>
                <a:spcPct val="0"/>
              </a:spcBef>
              <a:spcAft>
                <a:spcPct val="0"/>
              </a:spcAft>
              <a:defRPr sz="3200" b="1">
                <a:solidFill>
                  <a:srgbClr val="333399"/>
                </a:solidFill>
                <a:latin typeface="Times New Roman" pitchFamily="18" charset="0"/>
              </a:defRPr>
            </a:lvl9pPr>
          </a:lstStyle>
          <a:p>
            <a:pPr marL="114300" indent="-114300" algn="ctr">
              <a:lnSpc>
                <a:spcPct val="115000"/>
              </a:lnSpc>
              <a:spcAft>
                <a:spcPts val="0"/>
              </a:spcAft>
            </a:pPr>
            <a:r>
              <a:rPr lang="en-US" dirty="0">
                <a:solidFill>
                  <a:schemeClr val="tx1"/>
                </a:solidFill>
                <a:cs typeface="Times New Roman" panose="02020603050405020304" pitchFamily="18" charset="0"/>
              </a:rPr>
              <a:t>BÀI </a:t>
            </a:r>
            <a:r>
              <a:rPr lang="vi-VN" dirty="0">
                <a:solidFill>
                  <a:schemeClr val="tx1"/>
                </a:solidFill>
                <a:cs typeface="Times New Roman" panose="02020603050405020304" pitchFamily="18" charset="0"/>
              </a:rPr>
              <a:t>33</a:t>
            </a:r>
            <a:r>
              <a:rPr lang="en-US" dirty="0">
                <a:solidFill>
                  <a:schemeClr val="tx1"/>
                </a:solidFill>
                <a:cs typeface="Times New Roman" panose="02020603050405020304" pitchFamily="18" charset="0"/>
              </a:rPr>
              <a:t> : </a:t>
            </a:r>
            <a:r>
              <a:rPr lang="vi-VN" dirty="0">
                <a:solidFill>
                  <a:schemeClr val="tx1"/>
                </a:solidFill>
                <a:cs typeface="Times New Roman" panose="02020603050405020304" pitchFamily="18" charset="0"/>
              </a:rPr>
              <a:t>GENE LÀ TRUNG TÂM CỦA DI TRUYỀN HỌC</a:t>
            </a:r>
            <a:endParaRPr lang="en-US" sz="2000" dirty="0">
              <a:latin typeface=".VnTime" panose="020B7200000000000000" pitchFamily="34" charset="0"/>
              <a:ea typeface="Times New Roman" panose="02020603050405020304" pitchFamily="18" charset="0"/>
              <a:cs typeface="Times New Roman" panose="02020603050405020304" pitchFamily="18" charset="0"/>
            </a:endParaRPr>
          </a:p>
        </p:txBody>
      </p:sp>
      <p:sp>
        <p:nvSpPr>
          <p:cNvPr id="32" name="TextBox 31"/>
          <p:cNvSpPr txBox="1"/>
          <p:nvPr/>
        </p:nvSpPr>
        <p:spPr>
          <a:xfrm>
            <a:off x="653847" y="3759046"/>
            <a:ext cx="3305571" cy="523220"/>
          </a:xfrm>
          <a:prstGeom prst="rect">
            <a:avLst/>
          </a:prstGeom>
          <a:noFill/>
        </p:spPr>
        <p:txBody>
          <a:bodyPr wrap="square" rtlCol="0">
            <a:spAutoFit/>
          </a:bodyPr>
          <a:lstStyle/>
          <a:p>
            <a:r>
              <a:rPr lang="en-US" altLang="zh-CN" sz="2800" dirty="0">
                <a:latin typeface="Times New Roman" panose="02020603050405020304" pitchFamily="18" charset="0"/>
                <a:cs typeface="Times New Roman" panose="02020603050405020304" pitchFamily="18" charset="0"/>
              </a:rPr>
              <a:t>..</a:t>
            </a:r>
            <a:endParaRPr lang="zh-CN" altLang="en-US" sz="2800"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6781402" y="6164220"/>
            <a:ext cx="5247995" cy="584775"/>
          </a:xfrm>
          <a:prstGeom prst="rect">
            <a:avLst/>
          </a:prstGeom>
          <a:solidFill>
            <a:schemeClr val="bg1">
              <a:lumMod val="75000"/>
            </a:schemeClr>
          </a:solidFill>
        </p:spPr>
        <p:txBody>
          <a:bodyPr wrap="square" rtlCol="0">
            <a:spAutoFit/>
          </a:bodyPr>
          <a:lstStyle/>
          <a:p>
            <a:pPr algn="ctr"/>
            <a:r>
              <a:rPr lang="en-US" sz="3200" b="1" dirty="0" err="1">
                <a:solidFill>
                  <a:srgbClr val="0000CC"/>
                </a:solidFill>
                <a:latin typeface="Times New Roman" panose="02020603050405020304" pitchFamily="18" charset="0"/>
                <a:cs typeface="Times New Roman" panose="02020603050405020304" pitchFamily="18" charset="0"/>
              </a:rPr>
              <a:t>Thực</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hiện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trong</a:t>
            </a:r>
            <a:r>
              <a:rPr lang="en-US" sz="3200" b="1" dirty="0">
                <a:solidFill>
                  <a:srgbClr val="0000CC"/>
                </a:solidFill>
                <a:latin typeface="Times New Roman" panose="02020603050405020304" pitchFamily="18" charset="0"/>
                <a:cs typeface="Times New Roman" panose="02020603050405020304" pitchFamily="18" charset="0"/>
              </a:rPr>
              <a:t> 3 </a:t>
            </a:r>
            <a:r>
              <a:rPr lang="en-US" sz="3200" b="1" dirty="0" err="1">
                <a:solidFill>
                  <a:srgbClr val="0000CC"/>
                </a:solidFill>
                <a:latin typeface="Times New Roman" panose="02020603050405020304" pitchFamily="18" charset="0"/>
                <a:cs typeface="Times New Roman" panose="02020603050405020304" pitchFamily="18" charset="0"/>
              </a:rPr>
              <a:t>tiết</a:t>
            </a:r>
            <a:endParaRPr lang="en-US" sz="3200" b="1" dirty="0">
              <a:solidFill>
                <a:srgbClr val="0000CC"/>
              </a:solidFill>
              <a:latin typeface="Times New Roman" panose="02020603050405020304" pitchFamily="18" charset="0"/>
              <a:cs typeface="Times New Roman" panose="02020603050405020304" pitchFamily="18" charset="0"/>
            </a:endParaRPr>
          </a:p>
        </p:txBody>
      </p:sp>
      <p:sp>
        <p:nvSpPr>
          <p:cNvPr id="18" name="Google Shape;544;p17"/>
          <p:cNvSpPr txBox="1">
            <a:spLocks/>
          </p:cNvSpPr>
          <p:nvPr/>
        </p:nvSpPr>
        <p:spPr>
          <a:xfrm>
            <a:off x="1065277" y="3607887"/>
            <a:ext cx="8340122" cy="454053"/>
          </a:xfrm>
          <a:prstGeom prst="rect">
            <a:avLst/>
          </a:prstGeom>
        </p:spPr>
        <p:txBody>
          <a:bodyPr spcFirstLastPara="1" wrap="square" lIns="0" tIns="0" rIns="0" bIns="0" anchor="t" anchorCtr="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spcBef>
                <a:spcPts val="600"/>
              </a:spcBef>
              <a:buFont typeface="Wingdings 3" charset="2"/>
              <a:buNone/>
            </a:pPr>
            <a:r>
              <a:rPr lang="en-US" sz="2800" b="1" dirty="0">
                <a:solidFill>
                  <a:schemeClr val="tx1"/>
                </a:solidFill>
                <a:latin typeface="Times New Roman" pitchFamily="18" charset="0"/>
                <a:cs typeface="Times New Roman" pitchFamily="18" charset="0"/>
              </a:rPr>
              <a:t>NỘI DUNG BÀI HỌC</a:t>
            </a:r>
          </a:p>
        </p:txBody>
      </p:sp>
      <p:grpSp>
        <p:nvGrpSpPr>
          <p:cNvPr id="19" name="Group 18"/>
          <p:cNvGrpSpPr/>
          <p:nvPr/>
        </p:nvGrpSpPr>
        <p:grpSpPr>
          <a:xfrm>
            <a:off x="379790" y="1724392"/>
            <a:ext cx="4819425" cy="1869589"/>
            <a:chOff x="526187" y="1402918"/>
            <a:chExt cx="3227388" cy="1351483"/>
          </a:xfrm>
        </p:grpSpPr>
        <p:sp>
          <p:nvSpPr>
            <p:cNvPr id="21" name="Freeform 20"/>
            <p:cNvSpPr/>
            <p:nvPr/>
          </p:nvSpPr>
          <p:spPr>
            <a:xfrm>
              <a:off x="526187" y="1402918"/>
              <a:ext cx="2844934" cy="1351483"/>
            </a:xfrm>
            <a:custGeom>
              <a:avLst/>
              <a:gdLst>
                <a:gd name="connsiteX0" fmla="*/ 260350 w 2209800"/>
                <a:gd name="connsiteY0" fmla="*/ 1104900 h 1104900"/>
                <a:gd name="connsiteX1" fmla="*/ 1797050 w 2209800"/>
                <a:gd name="connsiteY1" fmla="*/ 1104900 h 1104900"/>
                <a:gd name="connsiteX2" fmla="*/ 2209800 w 2209800"/>
                <a:gd name="connsiteY2" fmla="*/ 590550 h 1104900"/>
                <a:gd name="connsiteX3" fmla="*/ 2012950 w 2209800"/>
                <a:gd name="connsiteY3" fmla="*/ 0 h 1104900"/>
                <a:gd name="connsiteX4" fmla="*/ 1936750 w 2209800"/>
                <a:gd name="connsiteY4" fmla="*/ 38100 h 1104900"/>
                <a:gd name="connsiteX5" fmla="*/ 1409700 w 2209800"/>
                <a:gd name="connsiteY5" fmla="*/ 107950 h 1104900"/>
                <a:gd name="connsiteX6" fmla="*/ 685800 w 2209800"/>
                <a:gd name="connsiteY6" fmla="*/ 254000 h 1104900"/>
                <a:gd name="connsiteX7" fmla="*/ 0 w 2209800"/>
                <a:gd name="connsiteY7" fmla="*/ 704850 h 1104900"/>
                <a:gd name="connsiteX8" fmla="*/ 260350 w 2209800"/>
                <a:gd name="connsiteY8" fmla="*/ 1104900 h 1104900"/>
                <a:gd name="connsiteX0" fmla="*/ 260350 w 2209800"/>
                <a:gd name="connsiteY0" fmla="*/ 1104900 h 1104900"/>
                <a:gd name="connsiteX1" fmla="*/ 1797050 w 2209800"/>
                <a:gd name="connsiteY1" fmla="*/ 1104900 h 1104900"/>
                <a:gd name="connsiteX2" fmla="*/ 2209800 w 2209800"/>
                <a:gd name="connsiteY2" fmla="*/ 590550 h 1104900"/>
                <a:gd name="connsiteX3" fmla="*/ 2012950 w 2209800"/>
                <a:gd name="connsiteY3" fmla="*/ 0 h 1104900"/>
                <a:gd name="connsiteX4" fmla="*/ 1409700 w 2209800"/>
                <a:gd name="connsiteY4" fmla="*/ 107950 h 1104900"/>
                <a:gd name="connsiteX5" fmla="*/ 685800 w 2209800"/>
                <a:gd name="connsiteY5" fmla="*/ 254000 h 1104900"/>
                <a:gd name="connsiteX6" fmla="*/ 0 w 2209800"/>
                <a:gd name="connsiteY6" fmla="*/ 704850 h 1104900"/>
                <a:gd name="connsiteX7" fmla="*/ 260350 w 2209800"/>
                <a:gd name="connsiteY7" fmla="*/ 1104900 h 1104900"/>
                <a:gd name="connsiteX0" fmla="*/ 260350 w 2209800"/>
                <a:gd name="connsiteY0" fmla="*/ 1104900 h 1104900"/>
                <a:gd name="connsiteX1" fmla="*/ 1797050 w 2209800"/>
                <a:gd name="connsiteY1" fmla="*/ 1104900 h 1104900"/>
                <a:gd name="connsiteX2" fmla="*/ 2209800 w 2209800"/>
                <a:gd name="connsiteY2" fmla="*/ 590550 h 1104900"/>
                <a:gd name="connsiteX3" fmla="*/ 2012950 w 2209800"/>
                <a:gd name="connsiteY3" fmla="*/ 0 h 1104900"/>
                <a:gd name="connsiteX4" fmla="*/ 1426369 w 2209800"/>
                <a:gd name="connsiteY4" fmla="*/ 91281 h 1104900"/>
                <a:gd name="connsiteX5" fmla="*/ 685800 w 2209800"/>
                <a:gd name="connsiteY5" fmla="*/ 254000 h 1104900"/>
                <a:gd name="connsiteX6" fmla="*/ 0 w 2209800"/>
                <a:gd name="connsiteY6" fmla="*/ 704850 h 1104900"/>
                <a:gd name="connsiteX7" fmla="*/ 260350 w 2209800"/>
                <a:gd name="connsiteY7" fmla="*/ 1104900 h 1104900"/>
                <a:gd name="connsiteX0" fmla="*/ 260350 w 2209800"/>
                <a:gd name="connsiteY0" fmla="*/ 1149945 h 1149945"/>
                <a:gd name="connsiteX1" fmla="*/ 1797050 w 2209800"/>
                <a:gd name="connsiteY1" fmla="*/ 1149945 h 1149945"/>
                <a:gd name="connsiteX2" fmla="*/ 2209800 w 2209800"/>
                <a:gd name="connsiteY2" fmla="*/ 635595 h 1149945"/>
                <a:gd name="connsiteX3" fmla="*/ 2012950 w 2209800"/>
                <a:gd name="connsiteY3" fmla="*/ 45045 h 1149945"/>
                <a:gd name="connsiteX4" fmla="*/ 1426369 w 2209800"/>
                <a:gd name="connsiteY4" fmla="*/ 136326 h 1149945"/>
                <a:gd name="connsiteX5" fmla="*/ 685800 w 2209800"/>
                <a:gd name="connsiteY5" fmla="*/ 299045 h 1149945"/>
                <a:gd name="connsiteX6" fmla="*/ 0 w 2209800"/>
                <a:gd name="connsiteY6" fmla="*/ 749895 h 1149945"/>
                <a:gd name="connsiteX7" fmla="*/ 260350 w 2209800"/>
                <a:gd name="connsiteY7" fmla="*/ 1149945 h 1149945"/>
                <a:gd name="connsiteX0" fmla="*/ 260350 w 2209800"/>
                <a:gd name="connsiteY0" fmla="*/ 1151694 h 1151694"/>
                <a:gd name="connsiteX1" fmla="*/ 1797050 w 2209800"/>
                <a:gd name="connsiteY1" fmla="*/ 1151694 h 1151694"/>
                <a:gd name="connsiteX2" fmla="*/ 2209800 w 2209800"/>
                <a:gd name="connsiteY2" fmla="*/ 637344 h 1151694"/>
                <a:gd name="connsiteX3" fmla="*/ 2022475 w 2209800"/>
                <a:gd name="connsiteY3" fmla="*/ 42032 h 1151694"/>
                <a:gd name="connsiteX4" fmla="*/ 1426369 w 2209800"/>
                <a:gd name="connsiteY4" fmla="*/ 138075 h 1151694"/>
                <a:gd name="connsiteX5" fmla="*/ 685800 w 2209800"/>
                <a:gd name="connsiteY5" fmla="*/ 300794 h 1151694"/>
                <a:gd name="connsiteX6" fmla="*/ 0 w 2209800"/>
                <a:gd name="connsiteY6" fmla="*/ 751644 h 1151694"/>
                <a:gd name="connsiteX7" fmla="*/ 260350 w 2209800"/>
                <a:gd name="connsiteY7" fmla="*/ 1151694 h 1151694"/>
                <a:gd name="connsiteX0" fmla="*/ 260350 w 2209800"/>
                <a:gd name="connsiteY0" fmla="*/ 1205145 h 1205145"/>
                <a:gd name="connsiteX1" fmla="*/ 1797050 w 2209800"/>
                <a:gd name="connsiteY1" fmla="*/ 1205145 h 1205145"/>
                <a:gd name="connsiteX2" fmla="*/ 2209800 w 2209800"/>
                <a:gd name="connsiteY2" fmla="*/ 690795 h 1205145"/>
                <a:gd name="connsiteX3" fmla="*/ 2022475 w 2209800"/>
                <a:gd name="connsiteY3" fmla="*/ 95483 h 1205145"/>
                <a:gd name="connsiteX4" fmla="*/ 1426369 w 2209800"/>
                <a:gd name="connsiteY4" fmla="*/ 191526 h 1205145"/>
                <a:gd name="connsiteX5" fmla="*/ 685800 w 2209800"/>
                <a:gd name="connsiteY5" fmla="*/ 354245 h 1205145"/>
                <a:gd name="connsiteX6" fmla="*/ 0 w 2209800"/>
                <a:gd name="connsiteY6" fmla="*/ 805095 h 1205145"/>
                <a:gd name="connsiteX7" fmla="*/ 260350 w 2209800"/>
                <a:gd name="connsiteY7" fmla="*/ 1205145 h 1205145"/>
                <a:gd name="connsiteX0" fmla="*/ 260350 w 2209800"/>
                <a:gd name="connsiteY0" fmla="*/ 1205145 h 1205145"/>
                <a:gd name="connsiteX1" fmla="*/ 1797050 w 2209800"/>
                <a:gd name="connsiteY1" fmla="*/ 1205145 h 1205145"/>
                <a:gd name="connsiteX2" fmla="*/ 2209800 w 2209800"/>
                <a:gd name="connsiteY2" fmla="*/ 690795 h 1205145"/>
                <a:gd name="connsiteX3" fmla="*/ 2022475 w 2209800"/>
                <a:gd name="connsiteY3" fmla="*/ 95483 h 1205145"/>
                <a:gd name="connsiteX4" fmla="*/ 1426369 w 2209800"/>
                <a:gd name="connsiteY4" fmla="*/ 191526 h 1205145"/>
                <a:gd name="connsiteX5" fmla="*/ 685800 w 2209800"/>
                <a:gd name="connsiteY5" fmla="*/ 354245 h 1205145"/>
                <a:gd name="connsiteX6" fmla="*/ 0 w 2209800"/>
                <a:gd name="connsiteY6" fmla="*/ 805095 h 1205145"/>
                <a:gd name="connsiteX7" fmla="*/ 260350 w 2209800"/>
                <a:gd name="connsiteY7" fmla="*/ 1205145 h 1205145"/>
                <a:gd name="connsiteX0" fmla="*/ 260350 w 2216944"/>
                <a:gd name="connsiteY0" fmla="*/ 1205145 h 1205145"/>
                <a:gd name="connsiteX1" fmla="*/ 1797050 w 2216944"/>
                <a:gd name="connsiteY1" fmla="*/ 1205145 h 1205145"/>
                <a:gd name="connsiteX2" fmla="*/ 2216944 w 2216944"/>
                <a:gd name="connsiteY2" fmla="*/ 705083 h 1205145"/>
                <a:gd name="connsiteX3" fmla="*/ 2022475 w 2216944"/>
                <a:gd name="connsiteY3" fmla="*/ 95483 h 1205145"/>
                <a:gd name="connsiteX4" fmla="*/ 1426369 w 2216944"/>
                <a:gd name="connsiteY4" fmla="*/ 191526 h 1205145"/>
                <a:gd name="connsiteX5" fmla="*/ 685800 w 2216944"/>
                <a:gd name="connsiteY5" fmla="*/ 354245 h 1205145"/>
                <a:gd name="connsiteX6" fmla="*/ 0 w 2216944"/>
                <a:gd name="connsiteY6" fmla="*/ 805095 h 1205145"/>
                <a:gd name="connsiteX7" fmla="*/ 260350 w 2216944"/>
                <a:gd name="connsiteY7" fmla="*/ 1205145 h 1205145"/>
                <a:gd name="connsiteX0" fmla="*/ 260350 w 2227794"/>
                <a:gd name="connsiteY0" fmla="*/ 1205145 h 1205145"/>
                <a:gd name="connsiteX1" fmla="*/ 1797050 w 2227794"/>
                <a:gd name="connsiteY1" fmla="*/ 1205145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60350 w 2227794"/>
                <a:gd name="connsiteY0" fmla="*/ 1205145 h 1205145"/>
                <a:gd name="connsiteX1" fmla="*/ 1797050 w 2227794"/>
                <a:gd name="connsiteY1" fmla="*/ 1205145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60350 w 2227794"/>
                <a:gd name="connsiteY0" fmla="*/ 1205145 h 1205145"/>
                <a:gd name="connsiteX1" fmla="*/ 1799431 w 2227794"/>
                <a:gd name="connsiteY1" fmla="*/ 1164664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60350 w 2227794"/>
                <a:gd name="connsiteY0" fmla="*/ 1205145 h 1205145"/>
                <a:gd name="connsiteX1" fmla="*/ 1799431 w 2227794"/>
                <a:gd name="connsiteY1" fmla="*/ 1164664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88925 w 2227794"/>
                <a:gd name="connsiteY0" fmla="*/ 1157520 h 1164664"/>
                <a:gd name="connsiteX1" fmla="*/ 1799431 w 2227794"/>
                <a:gd name="connsiteY1" fmla="*/ 1164664 h 1164664"/>
                <a:gd name="connsiteX2" fmla="*/ 2216944 w 2227794"/>
                <a:gd name="connsiteY2" fmla="*/ 705083 h 1164664"/>
                <a:gd name="connsiteX3" fmla="*/ 2022475 w 2227794"/>
                <a:gd name="connsiteY3" fmla="*/ 95483 h 1164664"/>
                <a:gd name="connsiteX4" fmla="*/ 1426369 w 2227794"/>
                <a:gd name="connsiteY4" fmla="*/ 191526 h 1164664"/>
                <a:gd name="connsiteX5" fmla="*/ 685800 w 2227794"/>
                <a:gd name="connsiteY5" fmla="*/ 354245 h 1164664"/>
                <a:gd name="connsiteX6" fmla="*/ 0 w 2227794"/>
                <a:gd name="connsiteY6" fmla="*/ 805095 h 1164664"/>
                <a:gd name="connsiteX7" fmla="*/ 288925 w 2227794"/>
                <a:gd name="connsiteY7" fmla="*/ 1157520 h 1164664"/>
                <a:gd name="connsiteX0" fmla="*/ 288925 w 2227794"/>
                <a:gd name="connsiteY0" fmla="*/ 1157520 h 1164664"/>
                <a:gd name="connsiteX1" fmla="*/ 1799431 w 2227794"/>
                <a:gd name="connsiteY1" fmla="*/ 1164664 h 1164664"/>
                <a:gd name="connsiteX2" fmla="*/ 2216944 w 2227794"/>
                <a:gd name="connsiteY2" fmla="*/ 705083 h 1164664"/>
                <a:gd name="connsiteX3" fmla="*/ 2022475 w 2227794"/>
                <a:gd name="connsiteY3" fmla="*/ 95483 h 1164664"/>
                <a:gd name="connsiteX4" fmla="*/ 1426369 w 2227794"/>
                <a:gd name="connsiteY4" fmla="*/ 191526 h 1164664"/>
                <a:gd name="connsiteX5" fmla="*/ 685800 w 2227794"/>
                <a:gd name="connsiteY5" fmla="*/ 354245 h 1164664"/>
                <a:gd name="connsiteX6" fmla="*/ 0 w 2227794"/>
                <a:gd name="connsiteY6" fmla="*/ 805095 h 1164664"/>
                <a:gd name="connsiteX7" fmla="*/ 288925 w 2227794"/>
                <a:gd name="connsiteY7" fmla="*/ 1157520 h 1164664"/>
                <a:gd name="connsiteX0" fmla="*/ 390126 w 2328995"/>
                <a:gd name="connsiteY0" fmla="*/ 1157520 h 1164664"/>
                <a:gd name="connsiteX1" fmla="*/ 1900632 w 2328995"/>
                <a:gd name="connsiteY1" fmla="*/ 1164664 h 1164664"/>
                <a:gd name="connsiteX2" fmla="*/ 2318145 w 2328995"/>
                <a:gd name="connsiteY2" fmla="*/ 705083 h 1164664"/>
                <a:gd name="connsiteX3" fmla="*/ 2123676 w 2328995"/>
                <a:gd name="connsiteY3" fmla="*/ 95483 h 1164664"/>
                <a:gd name="connsiteX4" fmla="*/ 1527570 w 2328995"/>
                <a:gd name="connsiteY4" fmla="*/ 191526 h 1164664"/>
                <a:gd name="connsiteX5" fmla="*/ 787001 w 2328995"/>
                <a:gd name="connsiteY5" fmla="*/ 354245 h 1164664"/>
                <a:gd name="connsiteX6" fmla="*/ 101201 w 2328995"/>
                <a:gd name="connsiteY6" fmla="*/ 805095 h 1164664"/>
                <a:gd name="connsiteX7" fmla="*/ 390126 w 2328995"/>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8397" h="1164664">
                  <a:moveTo>
                    <a:pt x="399528" y="1157520"/>
                  </a:moveTo>
                  <a:lnTo>
                    <a:pt x="1910034" y="1164664"/>
                  </a:lnTo>
                  <a:cubicBezTo>
                    <a:pt x="2016661" y="1128946"/>
                    <a:pt x="2266163" y="1043220"/>
                    <a:pt x="2327547" y="705083"/>
                  </a:cubicBezTo>
                  <a:cubicBezTo>
                    <a:pt x="2336542" y="575703"/>
                    <a:pt x="2390783" y="351070"/>
                    <a:pt x="2133078" y="95483"/>
                  </a:cubicBezTo>
                  <a:cubicBezTo>
                    <a:pt x="2004226" y="-24109"/>
                    <a:pt x="1708686" y="-69882"/>
                    <a:pt x="1536972" y="191526"/>
                  </a:cubicBezTo>
                  <a:cubicBezTo>
                    <a:pt x="1252016" y="79078"/>
                    <a:pt x="983728" y="114267"/>
                    <a:pt x="796403" y="354245"/>
                  </a:cubicBezTo>
                  <a:cubicBezTo>
                    <a:pt x="439215" y="199728"/>
                    <a:pt x="53453" y="485743"/>
                    <a:pt x="110603" y="805095"/>
                  </a:cubicBezTo>
                  <a:cubicBezTo>
                    <a:pt x="-116939" y="979720"/>
                    <a:pt x="19851" y="1149582"/>
                    <a:pt x="399528" y="1157520"/>
                  </a:cubicBezTo>
                  <a:close/>
                </a:path>
              </a:pathLst>
            </a:custGeom>
            <a:solidFill>
              <a:schemeClr val="accent1">
                <a:lumMod val="75000"/>
              </a:schemeClr>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800">
                <a:latin typeface="Times New Roman" pitchFamily="18" charset="0"/>
                <a:cs typeface="Times New Roman" pitchFamily="18" charset="0"/>
              </a:endParaRPr>
            </a:p>
          </p:txBody>
        </p:sp>
        <p:grpSp>
          <p:nvGrpSpPr>
            <p:cNvPr id="22" name="Group 11"/>
            <p:cNvGrpSpPr>
              <a:grpSpLocks/>
            </p:cNvGrpSpPr>
            <p:nvPr/>
          </p:nvGrpSpPr>
          <p:grpSpPr bwMode="auto">
            <a:xfrm>
              <a:off x="3383687" y="2106700"/>
              <a:ext cx="369888" cy="647700"/>
              <a:chOff x="2057400" y="2332412"/>
              <a:chExt cx="324766" cy="568896"/>
            </a:xfrm>
            <a:solidFill>
              <a:schemeClr val="accent2"/>
            </a:solidFill>
          </p:grpSpPr>
          <p:sp>
            <p:nvSpPr>
              <p:cNvPr id="24" name="Oval 23"/>
              <p:cNvSpPr/>
              <p:nvPr/>
            </p:nvSpPr>
            <p:spPr>
              <a:xfrm>
                <a:off x="2057400" y="2743747"/>
                <a:ext cx="157505" cy="157561"/>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800">
                  <a:latin typeface="Times New Roman" pitchFamily="18" charset="0"/>
                  <a:cs typeface="Times New Roman" pitchFamily="18" charset="0"/>
                </a:endParaRPr>
              </a:p>
            </p:txBody>
          </p:sp>
          <p:sp>
            <p:nvSpPr>
              <p:cNvPr id="25" name="Oval 24"/>
              <p:cNvSpPr/>
              <p:nvPr/>
            </p:nvSpPr>
            <p:spPr>
              <a:xfrm>
                <a:off x="2214905" y="2562481"/>
                <a:ext cx="158898" cy="157561"/>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800">
                  <a:latin typeface="Times New Roman" pitchFamily="18" charset="0"/>
                  <a:cs typeface="Times New Roman" pitchFamily="18" charset="0"/>
                </a:endParaRPr>
              </a:p>
            </p:txBody>
          </p:sp>
          <p:sp>
            <p:nvSpPr>
              <p:cNvPr id="26" name="Oval 25"/>
              <p:cNvSpPr/>
              <p:nvPr/>
            </p:nvSpPr>
            <p:spPr>
              <a:xfrm>
                <a:off x="2224661" y="2332412"/>
                <a:ext cx="157505" cy="157562"/>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800">
                  <a:latin typeface="Times New Roman" pitchFamily="18" charset="0"/>
                  <a:cs typeface="Times New Roman" pitchFamily="18" charset="0"/>
                </a:endParaRPr>
              </a:p>
            </p:txBody>
          </p:sp>
        </p:grpSp>
        <p:sp>
          <p:nvSpPr>
            <p:cNvPr id="23" name="Rectangle 31"/>
            <p:cNvSpPr>
              <a:spLocks noChangeArrowheads="1"/>
            </p:cNvSpPr>
            <p:nvPr/>
          </p:nvSpPr>
          <p:spPr bwMode="auto">
            <a:xfrm>
              <a:off x="709713" y="1941237"/>
              <a:ext cx="2604694" cy="689702"/>
            </a:xfrm>
            <a:prstGeom prst="rect">
              <a:avLst/>
            </a:prstGeom>
            <a:noFill/>
            <a:ln w="9525">
              <a:noFill/>
              <a:miter lim="800000"/>
              <a:headEnd/>
              <a:tailEnd/>
            </a:ln>
          </p:spPr>
          <p:txBody>
            <a:bodyPr wrap="square" anchor="ctr">
              <a:spAutoFit/>
            </a:bodyPr>
            <a:lstStyle/>
            <a:p>
              <a:pPr algn="ctr"/>
              <a:r>
                <a:rPr lang="en-US" sz="2800" b="1" dirty="0">
                  <a:solidFill>
                    <a:schemeClr val="bg1"/>
                  </a:solidFill>
                  <a:latin typeface="Times New Roman" pitchFamily="18" charset="0"/>
                  <a:cs typeface="Times New Roman" pitchFamily="18" charset="0"/>
                </a:rPr>
                <a:t>I. </a:t>
              </a:r>
              <a:r>
                <a:rPr lang="vi-VN" sz="2800" b="1" dirty="0">
                  <a:solidFill>
                    <a:schemeClr val="bg1"/>
                  </a:solidFill>
                  <a:latin typeface="Times New Roman" pitchFamily="18" charset="0"/>
                  <a:cs typeface="Times New Roman" pitchFamily="18" charset="0"/>
                </a:rPr>
                <a:t>DI TRUYỀN VÀ BIẾN DỊ</a:t>
              </a:r>
              <a:endParaRPr lang="en-US" sz="2800" b="1" dirty="0">
                <a:solidFill>
                  <a:schemeClr val="bg1"/>
                </a:solidFill>
                <a:latin typeface="Times New Roman" pitchFamily="18" charset="0"/>
                <a:cs typeface="Times New Roman" pitchFamily="18" charset="0"/>
              </a:endParaRPr>
            </a:p>
          </p:txBody>
        </p:sp>
      </p:grpSp>
      <p:grpSp>
        <p:nvGrpSpPr>
          <p:cNvPr id="39" name="Group 38"/>
          <p:cNvGrpSpPr/>
          <p:nvPr/>
        </p:nvGrpSpPr>
        <p:grpSpPr>
          <a:xfrm>
            <a:off x="2164899" y="4282266"/>
            <a:ext cx="6012596" cy="1973711"/>
            <a:chOff x="-236584" y="3329427"/>
            <a:chExt cx="4425047" cy="1593623"/>
          </a:xfrm>
        </p:grpSpPr>
        <p:sp>
          <p:nvSpPr>
            <p:cNvPr id="40" name="Freeform 39"/>
            <p:cNvSpPr/>
            <p:nvPr/>
          </p:nvSpPr>
          <p:spPr>
            <a:xfrm>
              <a:off x="-236584" y="3329427"/>
              <a:ext cx="3969842" cy="1593623"/>
            </a:xfrm>
            <a:custGeom>
              <a:avLst/>
              <a:gdLst>
                <a:gd name="connsiteX0" fmla="*/ 257175 w 2320925"/>
                <a:gd name="connsiteY0" fmla="*/ 1203325 h 1203325"/>
                <a:gd name="connsiteX1" fmla="*/ 2070100 w 2320925"/>
                <a:gd name="connsiteY1" fmla="*/ 1203325 h 1203325"/>
                <a:gd name="connsiteX2" fmla="*/ 2320925 w 2320925"/>
                <a:gd name="connsiteY2" fmla="*/ 508000 h 1203325"/>
                <a:gd name="connsiteX3" fmla="*/ 2089150 w 2320925"/>
                <a:gd name="connsiteY3" fmla="*/ 349250 h 1203325"/>
                <a:gd name="connsiteX4" fmla="*/ 1863725 w 2320925"/>
                <a:gd name="connsiteY4" fmla="*/ 123825 h 1203325"/>
                <a:gd name="connsiteX5" fmla="*/ 1435100 w 2320925"/>
                <a:gd name="connsiteY5" fmla="*/ 0 h 1203325"/>
                <a:gd name="connsiteX6" fmla="*/ 936625 w 2320925"/>
                <a:gd name="connsiteY6" fmla="*/ 31750 h 1203325"/>
                <a:gd name="connsiteX7" fmla="*/ 650875 w 2320925"/>
                <a:gd name="connsiteY7" fmla="*/ 177800 h 1203325"/>
                <a:gd name="connsiteX8" fmla="*/ 0 w 2320925"/>
                <a:gd name="connsiteY8" fmla="*/ 415925 h 1203325"/>
                <a:gd name="connsiteX9" fmla="*/ 82550 w 2320925"/>
                <a:gd name="connsiteY9" fmla="*/ 1111250 h 1203325"/>
                <a:gd name="connsiteX10" fmla="*/ 257175 w 2320925"/>
                <a:gd name="connsiteY10" fmla="*/ 1203325 h 1203325"/>
                <a:gd name="connsiteX0" fmla="*/ 366911 w 2430661"/>
                <a:gd name="connsiteY0" fmla="*/ 1203325 h 1203325"/>
                <a:gd name="connsiteX1" fmla="*/ 2179836 w 2430661"/>
                <a:gd name="connsiteY1" fmla="*/ 1203325 h 1203325"/>
                <a:gd name="connsiteX2" fmla="*/ 2430661 w 2430661"/>
                <a:gd name="connsiteY2" fmla="*/ 508000 h 1203325"/>
                <a:gd name="connsiteX3" fmla="*/ 2198886 w 2430661"/>
                <a:gd name="connsiteY3" fmla="*/ 349250 h 1203325"/>
                <a:gd name="connsiteX4" fmla="*/ 1973461 w 2430661"/>
                <a:gd name="connsiteY4" fmla="*/ 123825 h 1203325"/>
                <a:gd name="connsiteX5" fmla="*/ 1544836 w 2430661"/>
                <a:gd name="connsiteY5" fmla="*/ 0 h 1203325"/>
                <a:gd name="connsiteX6" fmla="*/ 1046361 w 2430661"/>
                <a:gd name="connsiteY6" fmla="*/ 31750 h 1203325"/>
                <a:gd name="connsiteX7" fmla="*/ 760611 w 2430661"/>
                <a:gd name="connsiteY7" fmla="*/ 177800 h 1203325"/>
                <a:gd name="connsiteX8" fmla="*/ 109736 w 2430661"/>
                <a:gd name="connsiteY8" fmla="*/ 415925 h 1203325"/>
                <a:gd name="connsiteX9" fmla="*/ 192286 w 2430661"/>
                <a:gd name="connsiteY9" fmla="*/ 1111250 h 1203325"/>
                <a:gd name="connsiteX10" fmla="*/ 366911 w 2430661"/>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23825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10965 h 1210965"/>
                <a:gd name="connsiteX1" fmla="*/ 2236737 w 2487562"/>
                <a:gd name="connsiteY1" fmla="*/ 1210965 h 1210965"/>
                <a:gd name="connsiteX2" fmla="*/ 2487562 w 2487562"/>
                <a:gd name="connsiteY2" fmla="*/ 515640 h 1210965"/>
                <a:gd name="connsiteX3" fmla="*/ 2255787 w 2487562"/>
                <a:gd name="connsiteY3" fmla="*/ 356890 h 1210965"/>
                <a:gd name="connsiteX4" fmla="*/ 2030362 w 2487562"/>
                <a:gd name="connsiteY4" fmla="*/ 131465 h 1210965"/>
                <a:gd name="connsiteX5" fmla="*/ 1601737 w 2487562"/>
                <a:gd name="connsiteY5" fmla="*/ 7640 h 1210965"/>
                <a:gd name="connsiteX6" fmla="*/ 1103262 w 2487562"/>
                <a:gd name="connsiteY6" fmla="*/ 39390 h 1210965"/>
                <a:gd name="connsiteX7" fmla="*/ 817512 w 2487562"/>
                <a:gd name="connsiteY7" fmla="*/ 131465 h 1210965"/>
                <a:gd name="connsiteX8" fmla="*/ 166637 w 2487562"/>
                <a:gd name="connsiteY8" fmla="*/ 423565 h 1210965"/>
                <a:gd name="connsiteX9" fmla="*/ 249187 w 2487562"/>
                <a:gd name="connsiteY9" fmla="*/ 1118890 h 1210965"/>
                <a:gd name="connsiteX10" fmla="*/ 423812 w 2487562"/>
                <a:gd name="connsiteY10" fmla="*/ 1210965 h 1210965"/>
                <a:gd name="connsiteX0" fmla="*/ 423812 w 2487562"/>
                <a:gd name="connsiteY0" fmla="*/ 1224763 h 1224763"/>
                <a:gd name="connsiteX1" fmla="*/ 2236737 w 2487562"/>
                <a:gd name="connsiteY1" fmla="*/ 1224763 h 1224763"/>
                <a:gd name="connsiteX2" fmla="*/ 2487562 w 2487562"/>
                <a:gd name="connsiteY2" fmla="*/ 529438 h 1224763"/>
                <a:gd name="connsiteX3" fmla="*/ 2255787 w 2487562"/>
                <a:gd name="connsiteY3" fmla="*/ 370688 h 1224763"/>
                <a:gd name="connsiteX4" fmla="*/ 2030362 w 2487562"/>
                <a:gd name="connsiteY4" fmla="*/ 145263 h 1224763"/>
                <a:gd name="connsiteX5" fmla="*/ 1601737 w 2487562"/>
                <a:gd name="connsiteY5" fmla="*/ 21438 h 1224763"/>
                <a:gd name="connsiteX6" fmla="*/ 1112787 w 2487562"/>
                <a:gd name="connsiteY6" fmla="*/ 30963 h 1224763"/>
                <a:gd name="connsiteX7" fmla="*/ 817512 w 2487562"/>
                <a:gd name="connsiteY7" fmla="*/ 145263 h 1224763"/>
                <a:gd name="connsiteX8" fmla="*/ 166637 w 2487562"/>
                <a:gd name="connsiteY8" fmla="*/ 437363 h 1224763"/>
                <a:gd name="connsiteX9" fmla="*/ 249187 w 2487562"/>
                <a:gd name="connsiteY9" fmla="*/ 1132688 h 1224763"/>
                <a:gd name="connsiteX10" fmla="*/ 423812 w 2487562"/>
                <a:gd name="connsiteY10" fmla="*/ 1224763 h 1224763"/>
                <a:gd name="connsiteX0" fmla="*/ 423812 w 2487562"/>
                <a:gd name="connsiteY0" fmla="*/ 1276040 h 1276040"/>
                <a:gd name="connsiteX1" fmla="*/ 2236737 w 2487562"/>
                <a:gd name="connsiteY1" fmla="*/ 1276040 h 1276040"/>
                <a:gd name="connsiteX2" fmla="*/ 2487562 w 2487562"/>
                <a:gd name="connsiteY2" fmla="*/ 580715 h 1276040"/>
                <a:gd name="connsiteX3" fmla="*/ 2255787 w 2487562"/>
                <a:gd name="connsiteY3" fmla="*/ 421965 h 1276040"/>
                <a:gd name="connsiteX4" fmla="*/ 2030362 w 2487562"/>
                <a:gd name="connsiteY4" fmla="*/ 196540 h 1276040"/>
                <a:gd name="connsiteX5" fmla="*/ 1601737 w 2487562"/>
                <a:gd name="connsiteY5" fmla="*/ 72715 h 1276040"/>
                <a:gd name="connsiteX6" fmla="*/ 1112787 w 2487562"/>
                <a:gd name="connsiteY6" fmla="*/ 82240 h 1276040"/>
                <a:gd name="connsiteX7" fmla="*/ 817512 w 2487562"/>
                <a:gd name="connsiteY7" fmla="*/ 196540 h 1276040"/>
                <a:gd name="connsiteX8" fmla="*/ 166637 w 2487562"/>
                <a:gd name="connsiteY8" fmla="*/ 488640 h 1276040"/>
                <a:gd name="connsiteX9" fmla="*/ 249187 w 2487562"/>
                <a:gd name="connsiteY9" fmla="*/ 1183965 h 1276040"/>
                <a:gd name="connsiteX10" fmla="*/ 423812 w 2487562"/>
                <a:gd name="connsiteY10" fmla="*/ 1276040 h 1276040"/>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8256"/>
                <a:gd name="connsiteY0" fmla="*/ 1359584 h 1359584"/>
                <a:gd name="connsiteX1" fmla="*/ 2236737 w 2488256"/>
                <a:gd name="connsiteY1" fmla="*/ 1359584 h 1359584"/>
                <a:gd name="connsiteX2" fmla="*/ 2487562 w 2488256"/>
                <a:gd name="connsiteY2" fmla="*/ 664259 h 1359584"/>
                <a:gd name="connsiteX3" fmla="*/ 2255787 w 2488256"/>
                <a:gd name="connsiteY3" fmla="*/ 505509 h 1359584"/>
                <a:gd name="connsiteX4" fmla="*/ 2030362 w 2488256"/>
                <a:gd name="connsiteY4" fmla="*/ 280084 h 1359584"/>
                <a:gd name="connsiteX5" fmla="*/ 1601737 w 2488256"/>
                <a:gd name="connsiteY5" fmla="*/ 156259 h 1359584"/>
                <a:gd name="connsiteX6" fmla="*/ 1112787 w 2488256"/>
                <a:gd name="connsiteY6" fmla="*/ 165784 h 1359584"/>
                <a:gd name="connsiteX7" fmla="*/ 817512 w 2488256"/>
                <a:gd name="connsiteY7" fmla="*/ 280084 h 1359584"/>
                <a:gd name="connsiteX8" fmla="*/ 166637 w 2488256"/>
                <a:gd name="connsiteY8" fmla="*/ 572184 h 1359584"/>
                <a:gd name="connsiteX9" fmla="*/ 249187 w 2488256"/>
                <a:gd name="connsiteY9" fmla="*/ 1267509 h 1359584"/>
                <a:gd name="connsiteX10" fmla="*/ 423812 w 2488256"/>
                <a:gd name="connsiteY10" fmla="*/ 1359584 h 1359584"/>
                <a:gd name="connsiteX0" fmla="*/ 423812 w 2613718"/>
                <a:gd name="connsiteY0" fmla="*/ 1359584 h 1359584"/>
                <a:gd name="connsiteX1" fmla="*/ 2236737 w 2613718"/>
                <a:gd name="connsiteY1" fmla="*/ 1359584 h 1359584"/>
                <a:gd name="connsiteX2" fmla="*/ 2487562 w 2613718"/>
                <a:gd name="connsiteY2" fmla="*/ 664259 h 1359584"/>
                <a:gd name="connsiteX3" fmla="*/ 2255787 w 2613718"/>
                <a:gd name="connsiteY3" fmla="*/ 505509 h 1359584"/>
                <a:gd name="connsiteX4" fmla="*/ 2030362 w 2613718"/>
                <a:gd name="connsiteY4" fmla="*/ 280084 h 1359584"/>
                <a:gd name="connsiteX5" fmla="*/ 1601737 w 2613718"/>
                <a:gd name="connsiteY5" fmla="*/ 156259 h 1359584"/>
                <a:gd name="connsiteX6" fmla="*/ 1112787 w 2613718"/>
                <a:gd name="connsiteY6" fmla="*/ 165784 h 1359584"/>
                <a:gd name="connsiteX7" fmla="*/ 817512 w 2613718"/>
                <a:gd name="connsiteY7" fmla="*/ 280084 h 1359584"/>
                <a:gd name="connsiteX8" fmla="*/ 166637 w 2613718"/>
                <a:gd name="connsiteY8" fmla="*/ 572184 h 1359584"/>
                <a:gd name="connsiteX9" fmla="*/ 249187 w 2613718"/>
                <a:gd name="connsiteY9" fmla="*/ 1267509 h 1359584"/>
                <a:gd name="connsiteX10" fmla="*/ 423812 w 2613718"/>
                <a:gd name="connsiteY10" fmla="*/ 1359584 h 1359584"/>
                <a:gd name="connsiteX0" fmla="*/ 423812 w 2679088"/>
                <a:gd name="connsiteY0" fmla="*/ 1359584 h 1359584"/>
                <a:gd name="connsiteX1" fmla="*/ 2236737 w 2679088"/>
                <a:gd name="connsiteY1" fmla="*/ 1359584 h 1359584"/>
                <a:gd name="connsiteX2" fmla="*/ 2487562 w 2679088"/>
                <a:gd name="connsiteY2" fmla="*/ 664259 h 1359584"/>
                <a:gd name="connsiteX3" fmla="*/ 2255787 w 2679088"/>
                <a:gd name="connsiteY3" fmla="*/ 505509 h 1359584"/>
                <a:gd name="connsiteX4" fmla="*/ 2030362 w 2679088"/>
                <a:gd name="connsiteY4" fmla="*/ 280084 h 1359584"/>
                <a:gd name="connsiteX5" fmla="*/ 1601737 w 2679088"/>
                <a:gd name="connsiteY5" fmla="*/ 156259 h 1359584"/>
                <a:gd name="connsiteX6" fmla="*/ 1112787 w 2679088"/>
                <a:gd name="connsiteY6" fmla="*/ 165784 h 1359584"/>
                <a:gd name="connsiteX7" fmla="*/ 817512 w 2679088"/>
                <a:gd name="connsiteY7" fmla="*/ 280084 h 1359584"/>
                <a:gd name="connsiteX8" fmla="*/ 166637 w 2679088"/>
                <a:gd name="connsiteY8" fmla="*/ 572184 h 1359584"/>
                <a:gd name="connsiteX9" fmla="*/ 249187 w 2679088"/>
                <a:gd name="connsiteY9" fmla="*/ 1267509 h 1359584"/>
                <a:gd name="connsiteX10" fmla="*/ 423812 w 2679088"/>
                <a:gd name="connsiteY10" fmla="*/ 1359584 h 1359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79088" h="1359584">
                  <a:moveTo>
                    <a:pt x="423812" y="1359584"/>
                  </a:moveTo>
                  <a:lnTo>
                    <a:pt x="2236737" y="1359584"/>
                  </a:lnTo>
                  <a:cubicBezTo>
                    <a:pt x="2656895" y="1356409"/>
                    <a:pt x="2851629" y="896034"/>
                    <a:pt x="2487562" y="664259"/>
                  </a:cubicBezTo>
                  <a:cubicBezTo>
                    <a:pt x="2492854" y="595467"/>
                    <a:pt x="2472745" y="428251"/>
                    <a:pt x="2255787" y="505509"/>
                  </a:cubicBezTo>
                  <a:cubicBezTo>
                    <a:pt x="2253670" y="392267"/>
                    <a:pt x="2242029" y="279026"/>
                    <a:pt x="2030362" y="280084"/>
                  </a:cubicBezTo>
                  <a:cubicBezTo>
                    <a:pt x="2004962" y="137209"/>
                    <a:pt x="1795412" y="-21541"/>
                    <a:pt x="1601737" y="156259"/>
                  </a:cubicBezTo>
                  <a:cubicBezTo>
                    <a:pt x="1470504" y="-88216"/>
                    <a:pt x="1209095" y="-15191"/>
                    <a:pt x="1112787" y="165784"/>
                  </a:cubicBezTo>
                  <a:cubicBezTo>
                    <a:pt x="1008012" y="122392"/>
                    <a:pt x="865137" y="98051"/>
                    <a:pt x="817512" y="280084"/>
                  </a:cubicBezTo>
                  <a:cubicBezTo>
                    <a:pt x="568804" y="70534"/>
                    <a:pt x="53395" y="245159"/>
                    <a:pt x="166637" y="572184"/>
                  </a:cubicBezTo>
                  <a:cubicBezTo>
                    <a:pt x="-110646" y="775384"/>
                    <a:pt x="-13280" y="1102409"/>
                    <a:pt x="249187" y="1267509"/>
                  </a:cubicBezTo>
                  <a:cubicBezTo>
                    <a:pt x="288345" y="1352176"/>
                    <a:pt x="346554" y="1357467"/>
                    <a:pt x="423812" y="1359584"/>
                  </a:cubicBezTo>
                  <a:close/>
                </a:path>
              </a:pathLst>
            </a:custGeom>
            <a:solidFill>
              <a:srgbClr val="C00000"/>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itchFamily="18" charset="0"/>
                <a:cs typeface="Times New Roman" pitchFamily="18" charset="0"/>
              </a:endParaRPr>
            </a:p>
          </p:txBody>
        </p:sp>
        <p:grpSp>
          <p:nvGrpSpPr>
            <p:cNvPr id="41" name="Group 40"/>
            <p:cNvGrpSpPr/>
            <p:nvPr/>
          </p:nvGrpSpPr>
          <p:grpSpPr>
            <a:xfrm rot="21164505">
              <a:off x="3818661" y="3997018"/>
              <a:ext cx="369802" cy="647785"/>
              <a:chOff x="2057400" y="2332412"/>
              <a:chExt cx="324766" cy="568896"/>
            </a:xfrm>
            <a:solidFill>
              <a:schemeClr val="bg2">
                <a:lumMod val="10000"/>
              </a:schemeClr>
            </a:solidFill>
          </p:grpSpPr>
          <p:sp>
            <p:nvSpPr>
              <p:cNvPr id="43" name="Oval 42"/>
              <p:cNvSpPr/>
              <p:nvPr/>
            </p:nvSpPr>
            <p:spPr>
              <a:xfrm>
                <a:off x="2057400" y="2743200"/>
                <a:ext cx="158108" cy="158108"/>
              </a:xfrm>
              <a:prstGeom prst="ellipse">
                <a:avLst/>
              </a:prstGeom>
              <a:solidFill>
                <a:srgbClr val="C00000"/>
              </a:solid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itchFamily="18" charset="0"/>
                  <a:cs typeface="Times New Roman" pitchFamily="18" charset="0"/>
                </a:endParaRPr>
              </a:p>
            </p:txBody>
          </p:sp>
          <p:sp>
            <p:nvSpPr>
              <p:cNvPr id="44" name="Oval 43"/>
              <p:cNvSpPr/>
              <p:nvPr/>
            </p:nvSpPr>
            <p:spPr>
              <a:xfrm>
                <a:off x="2215508" y="2562301"/>
                <a:ext cx="158108" cy="158108"/>
              </a:xfrm>
              <a:prstGeom prst="ellipse">
                <a:avLst/>
              </a:prstGeom>
              <a:solidFill>
                <a:srgbClr val="C00000"/>
              </a:solid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itchFamily="18" charset="0"/>
                  <a:cs typeface="Times New Roman" pitchFamily="18" charset="0"/>
                </a:endParaRPr>
              </a:p>
            </p:txBody>
          </p:sp>
          <p:sp>
            <p:nvSpPr>
              <p:cNvPr id="45" name="Oval 44"/>
              <p:cNvSpPr/>
              <p:nvPr/>
            </p:nvSpPr>
            <p:spPr>
              <a:xfrm>
                <a:off x="2224058" y="2332412"/>
                <a:ext cx="158108" cy="158108"/>
              </a:xfrm>
              <a:prstGeom prst="ellipse">
                <a:avLst/>
              </a:prstGeom>
              <a:solidFill>
                <a:srgbClr val="C00000"/>
              </a:solid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itchFamily="18" charset="0"/>
                  <a:cs typeface="Times New Roman" pitchFamily="18" charset="0"/>
                </a:endParaRPr>
              </a:p>
            </p:txBody>
          </p:sp>
        </p:grpSp>
        <p:sp>
          <p:nvSpPr>
            <p:cNvPr id="42" name="Rectangle 31"/>
            <p:cNvSpPr>
              <a:spLocks noChangeArrowheads="1"/>
            </p:cNvSpPr>
            <p:nvPr/>
          </p:nvSpPr>
          <p:spPr bwMode="auto">
            <a:xfrm>
              <a:off x="223101" y="4047795"/>
              <a:ext cx="3050472" cy="422461"/>
            </a:xfrm>
            <a:prstGeom prst="rect">
              <a:avLst/>
            </a:prstGeom>
            <a:noFill/>
            <a:ln w="9525">
              <a:noFill/>
              <a:miter lim="800000"/>
              <a:headEnd/>
              <a:tailEnd/>
            </a:ln>
          </p:spPr>
          <p:txBody>
            <a:bodyPr wrap="square" anchor="ctr">
              <a:spAutoFit/>
            </a:bodyPr>
            <a:lstStyle/>
            <a:p>
              <a:pPr algn="ctr"/>
              <a:r>
                <a:rPr lang="en-US" sz="2800" b="1" dirty="0">
                  <a:solidFill>
                    <a:schemeClr val="bg1"/>
                  </a:solidFill>
                  <a:latin typeface="Times New Roman" pitchFamily="18" charset="0"/>
                  <a:cs typeface="Times New Roman" pitchFamily="18" charset="0"/>
                </a:rPr>
                <a:t>II. </a:t>
              </a:r>
              <a:r>
                <a:rPr lang="vi-VN" sz="2800" b="1" dirty="0">
                  <a:solidFill>
                    <a:schemeClr val="bg1"/>
                  </a:solidFill>
                  <a:latin typeface="Times New Roman" pitchFamily="18" charset="0"/>
                  <a:cs typeface="Times New Roman" pitchFamily="18" charset="0"/>
                </a:rPr>
                <a:t>GENE VÀ HỆ GENE</a:t>
              </a:r>
              <a:endParaRPr lang="en-US" sz="2800" b="1" dirty="0">
                <a:solidFill>
                  <a:schemeClr val="bg1"/>
                </a:solidFill>
                <a:latin typeface="Times New Roman" pitchFamily="18" charset="0"/>
                <a:cs typeface="Times New Roman" pitchFamily="18" charset="0"/>
              </a:endParaRPr>
            </a:p>
          </p:txBody>
        </p:sp>
      </p:grpSp>
      <p:grpSp>
        <p:nvGrpSpPr>
          <p:cNvPr id="46" name="Group 45"/>
          <p:cNvGrpSpPr/>
          <p:nvPr/>
        </p:nvGrpSpPr>
        <p:grpSpPr>
          <a:xfrm>
            <a:off x="6230394" y="1727487"/>
            <a:ext cx="5054246" cy="1768237"/>
            <a:chOff x="4241856" y="1490719"/>
            <a:chExt cx="4036602" cy="1554416"/>
          </a:xfrm>
        </p:grpSpPr>
        <p:sp>
          <p:nvSpPr>
            <p:cNvPr id="47" name="Freeform 46"/>
            <p:cNvSpPr/>
            <p:nvPr/>
          </p:nvSpPr>
          <p:spPr>
            <a:xfrm>
              <a:off x="4241856" y="1490719"/>
              <a:ext cx="4036602" cy="1554416"/>
            </a:xfrm>
            <a:custGeom>
              <a:avLst/>
              <a:gdLst>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 fmla="*/ 123825 w 2704185"/>
                <a:gd name="connsiteY0" fmla="*/ 1006475 h 1006475"/>
                <a:gd name="connsiteX1" fmla="*/ 2200275 w 2704185"/>
                <a:gd name="connsiteY1" fmla="*/ 1006475 h 1006475"/>
                <a:gd name="connsiteX2" fmla="*/ 2679700 w 2704185"/>
                <a:gd name="connsiteY2" fmla="*/ 806450 h 1006475"/>
                <a:gd name="connsiteX3" fmla="*/ 2501900 w 2704185"/>
                <a:gd name="connsiteY3" fmla="*/ 396875 h 1006475"/>
                <a:gd name="connsiteX4" fmla="*/ 1666875 w 2704185"/>
                <a:gd name="connsiteY4" fmla="*/ 0 h 1006475"/>
                <a:gd name="connsiteX5" fmla="*/ 600075 w 2704185"/>
                <a:gd name="connsiteY5" fmla="*/ 25400 h 1006475"/>
                <a:gd name="connsiteX6" fmla="*/ 0 w 2704185"/>
                <a:gd name="connsiteY6" fmla="*/ 615950 h 1006475"/>
                <a:gd name="connsiteX7" fmla="*/ 123825 w 2704185"/>
                <a:gd name="connsiteY7" fmla="*/ 1006475 h 1006475"/>
                <a:gd name="connsiteX0" fmla="*/ 123825 w 2710992"/>
                <a:gd name="connsiteY0" fmla="*/ 1006475 h 1006475"/>
                <a:gd name="connsiteX1" fmla="*/ 2200275 w 2710992"/>
                <a:gd name="connsiteY1" fmla="*/ 1006475 h 1006475"/>
                <a:gd name="connsiteX2" fmla="*/ 2679700 w 2710992"/>
                <a:gd name="connsiteY2" fmla="*/ 806450 h 1006475"/>
                <a:gd name="connsiteX3" fmla="*/ 2501900 w 2710992"/>
                <a:gd name="connsiteY3" fmla="*/ 396875 h 1006475"/>
                <a:gd name="connsiteX4" fmla="*/ 1666875 w 2710992"/>
                <a:gd name="connsiteY4" fmla="*/ 0 h 1006475"/>
                <a:gd name="connsiteX5" fmla="*/ 600075 w 2710992"/>
                <a:gd name="connsiteY5" fmla="*/ 25400 h 1006475"/>
                <a:gd name="connsiteX6" fmla="*/ 0 w 2710992"/>
                <a:gd name="connsiteY6" fmla="*/ 615950 h 1006475"/>
                <a:gd name="connsiteX7" fmla="*/ 123825 w 2710992"/>
                <a:gd name="connsiteY7" fmla="*/ 1006475 h 1006475"/>
                <a:gd name="connsiteX0" fmla="*/ 123825 w 2710992"/>
                <a:gd name="connsiteY0" fmla="*/ 1006475 h 1006475"/>
                <a:gd name="connsiteX1" fmla="*/ 2200275 w 2710992"/>
                <a:gd name="connsiteY1" fmla="*/ 1006475 h 1006475"/>
                <a:gd name="connsiteX2" fmla="*/ 2679700 w 2710992"/>
                <a:gd name="connsiteY2" fmla="*/ 806450 h 1006475"/>
                <a:gd name="connsiteX3" fmla="*/ 2501900 w 2710992"/>
                <a:gd name="connsiteY3" fmla="*/ 396875 h 1006475"/>
                <a:gd name="connsiteX4" fmla="*/ 1666875 w 2710992"/>
                <a:gd name="connsiteY4" fmla="*/ 0 h 1006475"/>
                <a:gd name="connsiteX5" fmla="*/ 600075 w 2710992"/>
                <a:gd name="connsiteY5" fmla="*/ 25400 h 1006475"/>
                <a:gd name="connsiteX6" fmla="*/ 0 w 2710992"/>
                <a:gd name="connsiteY6" fmla="*/ 615950 h 1006475"/>
                <a:gd name="connsiteX7" fmla="*/ 123825 w 2710992"/>
                <a:gd name="connsiteY7" fmla="*/ 1006475 h 1006475"/>
                <a:gd name="connsiteX0" fmla="*/ 123825 w 2710992"/>
                <a:gd name="connsiteY0" fmla="*/ 1101363 h 1101363"/>
                <a:gd name="connsiteX1" fmla="*/ 2200275 w 2710992"/>
                <a:gd name="connsiteY1" fmla="*/ 1101363 h 1101363"/>
                <a:gd name="connsiteX2" fmla="*/ 2679700 w 2710992"/>
                <a:gd name="connsiteY2" fmla="*/ 901338 h 1101363"/>
                <a:gd name="connsiteX3" fmla="*/ 2501900 w 2710992"/>
                <a:gd name="connsiteY3" fmla="*/ 491763 h 1101363"/>
                <a:gd name="connsiteX4" fmla="*/ 1666875 w 2710992"/>
                <a:gd name="connsiteY4" fmla="*/ 94888 h 1101363"/>
                <a:gd name="connsiteX5" fmla="*/ 600075 w 2710992"/>
                <a:gd name="connsiteY5" fmla="*/ 120288 h 1101363"/>
                <a:gd name="connsiteX6" fmla="*/ 0 w 2710992"/>
                <a:gd name="connsiteY6" fmla="*/ 710838 h 1101363"/>
                <a:gd name="connsiteX7" fmla="*/ 123825 w 2710992"/>
                <a:gd name="connsiteY7" fmla="*/ 1101363 h 1101363"/>
                <a:gd name="connsiteX0" fmla="*/ 123825 w 2710992"/>
                <a:gd name="connsiteY0" fmla="*/ 1173121 h 1173121"/>
                <a:gd name="connsiteX1" fmla="*/ 2200275 w 2710992"/>
                <a:gd name="connsiteY1" fmla="*/ 1173121 h 1173121"/>
                <a:gd name="connsiteX2" fmla="*/ 2679700 w 2710992"/>
                <a:gd name="connsiteY2" fmla="*/ 973096 h 1173121"/>
                <a:gd name="connsiteX3" fmla="*/ 2501900 w 2710992"/>
                <a:gd name="connsiteY3" fmla="*/ 563521 h 1173121"/>
                <a:gd name="connsiteX4" fmla="*/ 1666875 w 2710992"/>
                <a:gd name="connsiteY4" fmla="*/ 166646 h 1173121"/>
                <a:gd name="connsiteX5" fmla="*/ 600075 w 2710992"/>
                <a:gd name="connsiteY5" fmla="*/ 192046 h 1173121"/>
                <a:gd name="connsiteX6" fmla="*/ 0 w 2710992"/>
                <a:gd name="connsiteY6" fmla="*/ 782596 h 1173121"/>
                <a:gd name="connsiteX7" fmla="*/ 123825 w 2710992"/>
                <a:gd name="connsiteY7" fmla="*/ 1173121 h 1173121"/>
                <a:gd name="connsiteX0" fmla="*/ 123825 w 2710992"/>
                <a:gd name="connsiteY0" fmla="*/ 1285704 h 1285704"/>
                <a:gd name="connsiteX1" fmla="*/ 2200275 w 2710992"/>
                <a:gd name="connsiteY1" fmla="*/ 1285704 h 1285704"/>
                <a:gd name="connsiteX2" fmla="*/ 2679700 w 2710992"/>
                <a:gd name="connsiteY2" fmla="*/ 1085679 h 1285704"/>
                <a:gd name="connsiteX3" fmla="*/ 2501900 w 2710992"/>
                <a:gd name="connsiteY3" fmla="*/ 676104 h 1285704"/>
                <a:gd name="connsiteX4" fmla="*/ 1666875 w 2710992"/>
                <a:gd name="connsiteY4" fmla="*/ 279229 h 1285704"/>
                <a:gd name="connsiteX5" fmla="*/ 600075 w 2710992"/>
                <a:gd name="connsiteY5" fmla="*/ 304629 h 1285704"/>
                <a:gd name="connsiteX6" fmla="*/ 0 w 2710992"/>
                <a:gd name="connsiteY6" fmla="*/ 895179 h 1285704"/>
                <a:gd name="connsiteX7" fmla="*/ 123825 w 2710992"/>
                <a:gd name="connsiteY7" fmla="*/ 1285704 h 1285704"/>
                <a:gd name="connsiteX0" fmla="*/ 123825 w 2710992"/>
                <a:gd name="connsiteY0" fmla="*/ 1285704 h 1285704"/>
                <a:gd name="connsiteX1" fmla="*/ 2200275 w 2710992"/>
                <a:gd name="connsiteY1" fmla="*/ 1285704 h 1285704"/>
                <a:gd name="connsiteX2" fmla="*/ 2679700 w 2710992"/>
                <a:gd name="connsiteY2" fmla="*/ 1085679 h 1285704"/>
                <a:gd name="connsiteX3" fmla="*/ 2501900 w 2710992"/>
                <a:gd name="connsiteY3" fmla="*/ 676104 h 1285704"/>
                <a:gd name="connsiteX4" fmla="*/ 1666875 w 2710992"/>
                <a:gd name="connsiteY4" fmla="*/ 279229 h 1285704"/>
                <a:gd name="connsiteX5" fmla="*/ 600075 w 2710992"/>
                <a:gd name="connsiteY5" fmla="*/ 304629 h 1285704"/>
                <a:gd name="connsiteX6" fmla="*/ 0 w 2710992"/>
                <a:gd name="connsiteY6" fmla="*/ 895179 h 1285704"/>
                <a:gd name="connsiteX7" fmla="*/ 123825 w 2710992"/>
                <a:gd name="connsiteY7" fmla="*/ 1285704 h 1285704"/>
                <a:gd name="connsiteX0" fmla="*/ 216585 w 2803752"/>
                <a:gd name="connsiteY0" fmla="*/ 1285704 h 1285704"/>
                <a:gd name="connsiteX1" fmla="*/ 2293035 w 2803752"/>
                <a:gd name="connsiteY1" fmla="*/ 1285704 h 1285704"/>
                <a:gd name="connsiteX2" fmla="*/ 2772460 w 2803752"/>
                <a:gd name="connsiteY2" fmla="*/ 1085679 h 1285704"/>
                <a:gd name="connsiteX3" fmla="*/ 2594660 w 2803752"/>
                <a:gd name="connsiteY3" fmla="*/ 676104 h 1285704"/>
                <a:gd name="connsiteX4" fmla="*/ 1759635 w 2803752"/>
                <a:gd name="connsiteY4" fmla="*/ 279229 h 1285704"/>
                <a:gd name="connsiteX5" fmla="*/ 692835 w 2803752"/>
                <a:gd name="connsiteY5" fmla="*/ 304629 h 1285704"/>
                <a:gd name="connsiteX6" fmla="*/ 92760 w 2803752"/>
                <a:gd name="connsiteY6" fmla="*/ 895179 h 1285704"/>
                <a:gd name="connsiteX7" fmla="*/ 216585 w 2803752"/>
                <a:gd name="connsiteY7" fmla="*/ 1285704 h 1285704"/>
                <a:gd name="connsiteX0" fmla="*/ 319131 w 2906298"/>
                <a:gd name="connsiteY0" fmla="*/ 1285704 h 1285704"/>
                <a:gd name="connsiteX1" fmla="*/ 2395581 w 2906298"/>
                <a:gd name="connsiteY1" fmla="*/ 1285704 h 1285704"/>
                <a:gd name="connsiteX2" fmla="*/ 2875006 w 2906298"/>
                <a:gd name="connsiteY2" fmla="*/ 1085679 h 1285704"/>
                <a:gd name="connsiteX3" fmla="*/ 2697206 w 2906298"/>
                <a:gd name="connsiteY3" fmla="*/ 676104 h 1285704"/>
                <a:gd name="connsiteX4" fmla="*/ 1862181 w 2906298"/>
                <a:gd name="connsiteY4" fmla="*/ 279229 h 1285704"/>
                <a:gd name="connsiteX5" fmla="*/ 795381 w 2906298"/>
                <a:gd name="connsiteY5" fmla="*/ 304629 h 1285704"/>
                <a:gd name="connsiteX6" fmla="*/ 195306 w 2906298"/>
                <a:gd name="connsiteY6" fmla="*/ 895179 h 1285704"/>
                <a:gd name="connsiteX7" fmla="*/ 319131 w 2906298"/>
                <a:gd name="connsiteY7" fmla="*/ 1285704 h 1285704"/>
                <a:gd name="connsiteX0" fmla="*/ 420994 w 3008161"/>
                <a:gd name="connsiteY0" fmla="*/ 1285704 h 1285704"/>
                <a:gd name="connsiteX1" fmla="*/ 2497444 w 3008161"/>
                <a:gd name="connsiteY1" fmla="*/ 1285704 h 1285704"/>
                <a:gd name="connsiteX2" fmla="*/ 2976869 w 3008161"/>
                <a:gd name="connsiteY2" fmla="*/ 1085679 h 1285704"/>
                <a:gd name="connsiteX3" fmla="*/ 2799069 w 3008161"/>
                <a:gd name="connsiteY3" fmla="*/ 676104 h 1285704"/>
                <a:gd name="connsiteX4" fmla="*/ 1964044 w 3008161"/>
                <a:gd name="connsiteY4" fmla="*/ 279229 h 1285704"/>
                <a:gd name="connsiteX5" fmla="*/ 897244 w 3008161"/>
                <a:gd name="connsiteY5" fmla="*/ 304629 h 1285704"/>
                <a:gd name="connsiteX6" fmla="*/ 297169 w 3008161"/>
                <a:gd name="connsiteY6" fmla="*/ 895179 h 1285704"/>
                <a:gd name="connsiteX7" fmla="*/ 420994 w 3008161"/>
                <a:gd name="connsiteY7" fmla="*/ 1285704 h 1285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8161" h="1285704">
                  <a:moveTo>
                    <a:pt x="420994" y="1285704"/>
                  </a:moveTo>
                  <a:lnTo>
                    <a:pt x="2497444" y="1285704"/>
                  </a:lnTo>
                  <a:cubicBezTo>
                    <a:pt x="2800127" y="1269829"/>
                    <a:pt x="2934536" y="1209504"/>
                    <a:pt x="2976869" y="1085679"/>
                  </a:cubicBezTo>
                  <a:cubicBezTo>
                    <a:pt x="3073177" y="872954"/>
                    <a:pt x="2928186" y="730079"/>
                    <a:pt x="2799069" y="676104"/>
                  </a:cubicBezTo>
                  <a:cubicBezTo>
                    <a:pt x="2787427" y="258062"/>
                    <a:pt x="2299536" y="49571"/>
                    <a:pt x="1964044" y="279229"/>
                  </a:cubicBezTo>
                  <a:cubicBezTo>
                    <a:pt x="1792594" y="-106004"/>
                    <a:pt x="1087744" y="-88013"/>
                    <a:pt x="897244" y="304629"/>
                  </a:cubicBezTo>
                  <a:cubicBezTo>
                    <a:pt x="468619" y="101429"/>
                    <a:pt x="1894" y="488779"/>
                    <a:pt x="297169" y="895179"/>
                  </a:cubicBezTo>
                  <a:cubicBezTo>
                    <a:pt x="-188606" y="965029"/>
                    <a:pt x="-29856" y="1266654"/>
                    <a:pt x="420994" y="1285704"/>
                  </a:cubicBezTo>
                  <a:close/>
                </a:path>
              </a:pathLst>
            </a:custGeom>
            <a:solidFill>
              <a:schemeClr val="accent3">
                <a:lumMod val="50000"/>
              </a:schemeClr>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800" dirty="0">
                <a:latin typeface="Times New Roman" pitchFamily="18" charset="0"/>
                <a:cs typeface="Times New Roman" pitchFamily="18" charset="0"/>
              </a:endParaRPr>
            </a:p>
          </p:txBody>
        </p:sp>
        <p:grpSp>
          <p:nvGrpSpPr>
            <p:cNvPr id="48" name="Group 47"/>
            <p:cNvGrpSpPr/>
            <p:nvPr/>
          </p:nvGrpSpPr>
          <p:grpSpPr>
            <a:xfrm rot="20620448">
              <a:off x="7601130" y="2219942"/>
              <a:ext cx="369802" cy="647785"/>
              <a:chOff x="2057400" y="2332412"/>
              <a:chExt cx="324766" cy="568896"/>
            </a:xfrm>
            <a:solidFill>
              <a:schemeClr val="accent3"/>
            </a:solidFill>
          </p:grpSpPr>
          <p:sp>
            <p:nvSpPr>
              <p:cNvPr id="50" name="Oval 49"/>
              <p:cNvSpPr/>
              <p:nvPr/>
            </p:nvSpPr>
            <p:spPr>
              <a:xfrm>
                <a:off x="2057400" y="2743200"/>
                <a:ext cx="158108" cy="158108"/>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itchFamily="18" charset="0"/>
                  <a:cs typeface="Times New Roman" pitchFamily="18" charset="0"/>
                </a:endParaRPr>
              </a:p>
            </p:txBody>
          </p:sp>
          <p:sp>
            <p:nvSpPr>
              <p:cNvPr id="51" name="Oval 50"/>
              <p:cNvSpPr/>
              <p:nvPr/>
            </p:nvSpPr>
            <p:spPr>
              <a:xfrm>
                <a:off x="2215508" y="2562301"/>
                <a:ext cx="158108" cy="158108"/>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itchFamily="18" charset="0"/>
                  <a:cs typeface="Times New Roman" pitchFamily="18" charset="0"/>
                </a:endParaRPr>
              </a:p>
            </p:txBody>
          </p:sp>
          <p:sp>
            <p:nvSpPr>
              <p:cNvPr id="52" name="Oval 51"/>
              <p:cNvSpPr/>
              <p:nvPr/>
            </p:nvSpPr>
            <p:spPr>
              <a:xfrm>
                <a:off x="2224058" y="2332412"/>
                <a:ext cx="158108" cy="158108"/>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itchFamily="18" charset="0"/>
                  <a:cs typeface="Times New Roman" pitchFamily="18" charset="0"/>
                </a:endParaRPr>
              </a:p>
            </p:txBody>
          </p:sp>
        </p:grpSp>
        <p:sp>
          <p:nvSpPr>
            <p:cNvPr id="49" name="Rectangle 31"/>
            <p:cNvSpPr>
              <a:spLocks noChangeArrowheads="1"/>
            </p:cNvSpPr>
            <p:nvPr/>
          </p:nvSpPr>
          <p:spPr bwMode="auto">
            <a:xfrm>
              <a:off x="4650660" y="2175792"/>
              <a:ext cx="3378594" cy="435118"/>
            </a:xfrm>
            <a:prstGeom prst="rect">
              <a:avLst/>
            </a:prstGeom>
            <a:noFill/>
            <a:ln w="9525">
              <a:noFill/>
              <a:miter lim="800000"/>
              <a:headEnd/>
              <a:tailEnd/>
            </a:ln>
          </p:spPr>
          <p:txBody>
            <a:bodyPr wrap="square" anchor="ctr">
              <a:spAutoFit/>
            </a:bodyPr>
            <a:lstStyle/>
            <a:p>
              <a:pPr algn="ctr"/>
              <a:r>
                <a:rPr lang="en-US" sz="2800" b="1" dirty="0">
                  <a:solidFill>
                    <a:schemeClr val="bg1"/>
                  </a:solidFill>
                  <a:latin typeface="Times New Roman" pitchFamily="18" charset="0"/>
                  <a:cs typeface="Times New Roman" pitchFamily="18" charset="0"/>
                </a:rPr>
                <a:t>II. </a:t>
              </a:r>
              <a:r>
                <a:rPr lang="vi-VN" sz="2800" b="1" dirty="0">
                  <a:solidFill>
                    <a:schemeClr val="bg1"/>
                  </a:solidFill>
                  <a:latin typeface="Times New Roman" pitchFamily="18" charset="0"/>
                  <a:cs typeface="Times New Roman" pitchFamily="18" charset="0"/>
                </a:rPr>
                <a:t>NUCLEIC ACID</a:t>
              </a:r>
              <a:endParaRPr lang="en-US" sz="2800" b="1" dirty="0">
                <a:solidFill>
                  <a:schemeClr val="bg1"/>
                </a:solidFill>
                <a:latin typeface="Times New Roman" pitchFamily="18" charset="0"/>
                <a:cs typeface="Times New Roman" pitchFamily="18" charset="0"/>
              </a:endParaRPr>
            </a:p>
          </p:txBody>
        </p:sp>
      </p:grpSp>
      <p:sp>
        <p:nvSpPr>
          <p:cNvPr id="3" name="TextBox 2">
            <a:extLst>
              <a:ext uri="{FF2B5EF4-FFF2-40B4-BE49-F238E27FC236}">
                <a16:creationId xmlns:a16="http://schemas.microsoft.com/office/drawing/2014/main" id="{2E5CDE79-A526-0ABD-DBAE-13C916F1DC0F}"/>
              </a:ext>
            </a:extLst>
          </p:cNvPr>
          <p:cNvSpPr txBox="1"/>
          <p:nvPr/>
        </p:nvSpPr>
        <p:spPr>
          <a:xfrm>
            <a:off x="2164899" y="21643"/>
            <a:ext cx="8750602" cy="923330"/>
          </a:xfrm>
          <a:prstGeom prst="rect">
            <a:avLst/>
          </a:prstGeom>
          <a:noFill/>
        </p:spPr>
        <p:txBody>
          <a:bodyPr wrap="square" rtlCol="0">
            <a:spAutoFit/>
          </a:bodyPr>
          <a:lstStyle/>
          <a:p>
            <a:r>
              <a:rPr lang="vi-VN" sz="5400" b="1" dirty="0">
                <a:solidFill>
                  <a:srgbClr val="C00000"/>
                </a:solidFill>
                <a:latin typeface="Times New Roman" panose="02020603050405020304" pitchFamily="18" charset="0"/>
                <a:cs typeface="Times New Roman" panose="02020603050405020304" pitchFamily="18" charset="0"/>
              </a:rPr>
              <a:t>CHỦ ĐỀ 11: DI TRUYỀN</a:t>
            </a:r>
            <a:endParaRPr lang="en-US" sz="54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76609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6"/>
                                        </p:tgtEl>
                                        <p:attrNameLst>
                                          <p:attrName>style.visibility</p:attrName>
                                        </p:attrNameLst>
                                      </p:cBhvr>
                                      <p:to>
                                        <p:strVal val="visible"/>
                                      </p:to>
                                    </p:set>
                                    <p:anim calcmode="lin" valueType="num">
                                      <p:cBhvr>
                                        <p:cTn id="21" dur="500" fill="hold"/>
                                        <p:tgtEl>
                                          <p:spTgt spid="46"/>
                                        </p:tgtEl>
                                        <p:attrNameLst>
                                          <p:attrName>ppt_w</p:attrName>
                                        </p:attrNameLst>
                                      </p:cBhvr>
                                      <p:tavLst>
                                        <p:tav tm="0">
                                          <p:val>
                                            <p:fltVal val="0"/>
                                          </p:val>
                                        </p:tav>
                                        <p:tav tm="100000">
                                          <p:val>
                                            <p:strVal val="#ppt_w"/>
                                          </p:val>
                                        </p:tav>
                                      </p:tavLst>
                                    </p:anim>
                                    <p:anim calcmode="lin" valueType="num">
                                      <p:cBhvr>
                                        <p:cTn id="22" dur="500" fill="hold"/>
                                        <p:tgtEl>
                                          <p:spTgt spid="46"/>
                                        </p:tgtEl>
                                        <p:attrNameLst>
                                          <p:attrName>ppt_h</p:attrName>
                                        </p:attrNameLst>
                                      </p:cBhvr>
                                      <p:tavLst>
                                        <p:tav tm="0">
                                          <p:val>
                                            <p:fltVal val="0"/>
                                          </p:val>
                                        </p:tav>
                                        <p:tav tm="100000">
                                          <p:val>
                                            <p:strVal val="#ppt_h"/>
                                          </p:val>
                                        </p:tav>
                                      </p:tavLst>
                                    </p:anim>
                                    <p:animEffect transition="in" filter="fade">
                                      <p:cBhvr>
                                        <p:cTn id="23" dur="500"/>
                                        <p:tgtEl>
                                          <p:spTgt spid="4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9"/>
                                        </p:tgtEl>
                                        <p:attrNameLst>
                                          <p:attrName>style.visibility</p:attrName>
                                        </p:attrNameLst>
                                      </p:cBhvr>
                                      <p:to>
                                        <p:strVal val="visible"/>
                                      </p:to>
                                    </p:set>
                                    <p:anim calcmode="lin" valueType="num">
                                      <p:cBhvr>
                                        <p:cTn id="28" dur="500" fill="hold"/>
                                        <p:tgtEl>
                                          <p:spTgt spid="39"/>
                                        </p:tgtEl>
                                        <p:attrNameLst>
                                          <p:attrName>ppt_w</p:attrName>
                                        </p:attrNameLst>
                                      </p:cBhvr>
                                      <p:tavLst>
                                        <p:tav tm="0">
                                          <p:val>
                                            <p:fltVal val="0"/>
                                          </p:val>
                                        </p:tav>
                                        <p:tav tm="100000">
                                          <p:val>
                                            <p:strVal val="#ppt_w"/>
                                          </p:val>
                                        </p:tav>
                                      </p:tavLst>
                                    </p:anim>
                                    <p:anim calcmode="lin" valueType="num">
                                      <p:cBhvr>
                                        <p:cTn id="29" dur="500" fill="hold"/>
                                        <p:tgtEl>
                                          <p:spTgt spid="39"/>
                                        </p:tgtEl>
                                        <p:attrNameLst>
                                          <p:attrName>ppt_h</p:attrName>
                                        </p:attrNameLst>
                                      </p:cBhvr>
                                      <p:tavLst>
                                        <p:tav tm="0">
                                          <p:val>
                                            <p:fltVal val="0"/>
                                          </p:val>
                                        </p:tav>
                                        <p:tav tm="100000">
                                          <p:val>
                                            <p:strVal val="#ppt_h"/>
                                          </p:val>
                                        </p:tav>
                                      </p:tavLst>
                                    </p:anim>
                                    <p:animEffect transition="in" filter="fade">
                                      <p:cBhvr>
                                        <p:cTn id="30" dur="500"/>
                                        <p:tgtEl>
                                          <p:spTgt spid="39"/>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 name="Picture 6" descr="DNA haritası daha fazla insan grubunu kapsayacak şekilde güncellendi"/>
          <p:cNvPicPr>
            <a:picLocks noChangeAspect="1" noChangeArrowheads="1"/>
          </p:cNvPicPr>
          <p:nvPr/>
        </p:nvPicPr>
        <p:blipFill rotWithShape="1">
          <a:blip r:embed="rId2">
            <a:extLst>
              <a:ext uri="{28A0092B-C50C-407E-A947-70E740481C1C}">
                <a14:useLocalDpi xmlns:a14="http://schemas.microsoft.com/office/drawing/2010/main" val="0"/>
              </a:ext>
            </a:extLst>
          </a:blip>
          <a:srcRect l="29" t="15754" r="-29" b="69294"/>
          <a:stretch>
            <a:fillRect/>
          </a:stretch>
        </p:blipFill>
        <p:spPr bwMode="auto">
          <a:xfrm>
            <a:off x="0" y="-53135"/>
            <a:ext cx="12190994" cy="87405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D75A39A-9763-7938-2821-22B9C0FA4EE6}"/>
              </a:ext>
            </a:extLst>
          </p:cNvPr>
          <p:cNvSpPr txBox="1"/>
          <p:nvPr/>
        </p:nvSpPr>
        <p:spPr>
          <a:xfrm>
            <a:off x="355600" y="147930"/>
            <a:ext cx="8693639" cy="543675"/>
          </a:xfrm>
          <a:prstGeom prst="rect">
            <a:avLst/>
          </a:prstGeom>
          <a:noFill/>
        </p:spPr>
        <p:txBody>
          <a:bodyPr wrap="square" rtlCol="0">
            <a:spAutoFit/>
          </a:bodyPr>
          <a:lstStyle/>
          <a:p>
            <a:pPr>
              <a:defRPr/>
            </a:pPr>
            <a:r>
              <a:rPr lang="en-US" sz="2933"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III. GENE VÀ HỆ GENE</a:t>
            </a:r>
            <a:endParaRPr lang="vi-VN" sz="2933"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074" name="Picture 2" descr="Tổng quan về bộ gen người">
            <a:extLst>
              <a:ext uri="{FF2B5EF4-FFF2-40B4-BE49-F238E27FC236}">
                <a16:creationId xmlns:a16="http://schemas.microsoft.com/office/drawing/2014/main" id="{821C3C15-C223-9A24-1463-D29631F875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034683"/>
            <a:ext cx="5892800" cy="554905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A588F98-D960-20F5-1EB0-A5CFABA84BFD}"/>
              </a:ext>
            </a:extLst>
          </p:cNvPr>
          <p:cNvSpPr txBox="1"/>
          <p:nvPr/>
        </p:nvSpPr>
        <p:spPr>
          <a:xfrm>
            <a:off x="956471" y="3429000"/>
            <a:ext cx="3745948" cy="3108543"/>
          </a:xfrm>
          <a:prstGeom prst="rect">
            <a:avLst/>
          </a:prstGeom>
          <a:noFill/>
        </p:spPr>
        <p:txBody>
          <a:bodyPr wrap="square">
            <a:spAutoFit/>
          </a:bodyPr>
          <a:lstStyle/>
          <a:p>
            <a:pPr algn="just">
              <a:defRPr/>
            </a:pPr>
            <a:r>
              <a:rPr lang="vi-VN" sz="2800" b="1" i="1" dirty="0">
                <a:solidFill>
                  <a:srgbClr val="002060"/>
                </a:solidFill>
                <a:latin typeface="Arial" panose="020B0604020202020204" pitchFamily="34" charset="0"/>
                <a:cs typeface="Arial" panose="020B0604020202020204" pitchFamily="34" charset="0"/>
              </a:rPr>
              <a:t>Những đặc điểm thể hiện tính đặc trưng cá thể của hệ gene: số lượng, thành phần và trật tự sắp xếp các nucleotide trên phân tử DNA.</a:t>
            </a:r>
          </a:p>
        </p:txBody>
      </p:sp>
      <p:sp>
        <p:nvSpPr>
          <p:cNvPr id="6" name="TextBox 5">
            <a:extLst>
              <a:ext uri="{FF2B5EF4-FFF2-40B4-BE49-F238E27FC236}">
                <a16:creationId xmlns:a16="http://schemas.microsoft.com/office/drawing/2014/main" id="{615DEC32-868A-BC65-F647-C512BE3AF271}"/>
              </a:ext>
            </a:extLst>
          </p:cNvPr>
          <p:cNvSpPr txBox="1"/>
          <p:nvPr/>
        </p:nvSpPr>
        <p:spPr>
          <a:xfrm>
            <a:off x="956471" y="1288774"/>
            <a:ext cx="3745948" cy="1815882"/>
          </a:xfrm>
          <a:prstGeom prst="rect">
            <a:avLst/>
          </a:prstGeom>
          <a:noFill/>
        </p:spPr>
        <p:txBody>
          <a:bodyPr wrap="square">
            <a:spAutoFit/>
          </a:bodyPr>
          <a:lstStyle/>
          <a:p>
            <a:pPr algn="just">
              <a:defRPr/>
            </a:pPr>
            <a:r>
              <a:rPr lang="en-US" sz="2800" b="1" i="1" dirty="0">
                <a:solidFill>
                  <a:srgbClr val="002060"/>
                </a:solidFill>
                <a:latin typeface="Arial" panose="020B0604020202020204" pitchFamily="34" charset="0"/>
                <a:cs typeface="Arial" panose="020B0604020202020204" pitchFamily="34" charset="0"/>
              </a:rPr>
              <a:t>3. </a:t>
            </a:r>
            <a:r>
              <a:rPr lang="vi-VN" sz="2800" b="1" i="1" dirty="0">
                <a:solidFill>
                  <a:srgbClr val="002060"/>
                </a:solidFill>
                <a:latin typeface="Arial" panose="020B0604020202020204" pitchFamily="34" charset="0"/>
                <a:cs typeface="Arial" panose="020B0604020202020204" pitchFamily="34" charset="0"/>
              </a:rPr>
              <a:t>Những đặc điểm </a:t>
            </a:r>
            <a:r>
              <a:rPr lang="en-US" sz="2800" b="1" i="1" dirty="0" err="1">
                <a:solidFill>
                  <a:srgbClr val="002060"/>
                </a:solidFill>
                <a:latin typeface="Arial" panose="020B0604020202020204" pitchFamily="34" charset="0"/>
                <a:cs typeface="Arial" panose="020B0604020202020204" pitchFamily="34" charset="0"/>
              </a:rPr>
              <a:t>nào</a:t>
            </a:r>
            <a:r>
              <a:rPr lang="en-US" sz="2800" b="1" i="1" dirty="0">
                <a:solidFill>
                  <a:srgbClr val="002060"/>
                </a:solidFill>
                <a:latin typeface="Arial" panose="020B0604020202020204" pitchFamily="34" charset="0"/>
                <a:cs typeface="Arial" panose="020B0604020202020204" pitchFamily="34" charset="0"/>
              </a:rPr>
              <a:t> </a:t>
            </a:r>
            <a:r>
              <a:rPr lang="vi-VN" sz="2800" b="1" i="1" dirty="0">
                <a:solidFill>
                  <a:srgbClr val="002060"/>
                </a:solidFill>
                <a:latin typeface="Arial" panose="020B0604020202020204" pitchFamily="34" charset="0"/>
                <a:cs typeface="Arial" panose="020B0604020202020204" pitchFamily="34" charset="0"/>
              </a:rPr>
              <a:t>thể hiện tính đặc trưng cá thể của hệ gene</a:t>
            </a:r>
            <a:r>
              <a:rPr lang="en-US" sz="2800" b="1" i="1" dirty="0">
                <a:solidFill>
                  <a:srgbClr val="002060"/>
                </a:solidFill>
                <a:latin typeface="Arial" panose="020B0604020202020204" pitchFamily="34" charset="0"/>
                <a:cs typeface="Arial" panose="020B0604020202020204" pitchFamily="34" charset="0"/>
              </a:rPr>
              <a:t>? </a:t>
            </a:r>
            <a:endParaRPr lang="vi-VN" sz="2800" b="1" i="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60709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19 Background ý tưởng | sandbox, mạng máy tính, cắt bao quy đầu">
            <a:extLst>
              <a:ext uri="{FF2B5EF4-FFF2-40B4-BE49-F238E27FC236}">
                <a16:creationId xmlns:a16="http://schemas.microsoft.com/office/drawing/2014/main" id="{A06BBC40-BC3E-409E-84D7-A07EC2188F9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1645" y="318510"/>
            <a:ext cx="954775" cy="56027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E109980-E3F6-4436-BC10-6B5A37C4F50E}"/>
              </a:ext>
            </a:extLst>
          </p:cNvPr>
          <p:cNvSpPr txBox="1"/>
          <p:nvPr/>
        </p:nvSpPr>
        <p:spPr>
          <a:xfrm>
            <a:off x="704282" y="1171574"/>
            <a:ext cx="11373418" cy="2375779"/>
          </a:xfrm>
          <a:prstGeom prst="rect">
            <a:avLst/>
          </a:prstGeom>
          <a:noFill/>
        </p:spPr>
        <p:txBody>
          <a:bodyPr wrap="square" rtlCol="0">
            <a:spAutoFit/>
          </a:bodyPr>
          <a:lstStyle/>
          <a:p>
            <a:pPr marL="457200" indent="-457200">
              <a:lnSpc>
                <a:spcPct val="115000"/>
              </a:lnSpc>
              <a:spcAft>
                <a:spcPts val="500"/>
              </a:spcAft>
              <a:buFontTx/>
              <a:buChar char="-"/>
            </a:pPr>
            <a:r>
              <a:rPr lang="en-US" sz="3200" dirty="0" err="1">
                <a:solidFill>
                  <a:srgbClr val="3333FF"/>
                </a:solidFill>
                <a:effectLst/>
                <a:latin typeface="Times New Roman" panose="02020603050405020304" pitchFamily="18" charset="0"/>
                <a:ea typeface="Times New Roman" panose="02020603050405020304" pitchFamily="18" charset="0"/>
              </a:rPr>
              <a:t>Hệ</a:t>
            </a:r>
            <a:r>
              <a:rPr lang="en-US" sz="3200" dirty="0">
                <a:solidFill>
                  <a:srgbClr val="3333FF"/>
                </a:solidFill>
                <a:effectLst/>
                <a:latin typeface="Times New Roman" panose="02020603050405020304" pitchFamily="18" charset="0"/>
                <a:ea typeface="Times New Roman" panose="02020603050405020304" pitchFamily="18" charset="0"/>
              </a:rPr>
              <a:t> gene </a:t>
            </a:r>
            <a:r>
              <a:rPr lang="en-US" sz="3200" dirty="0" err="1">
                <a:solidFill>
                  <a:srgbClr val="3333FF"/>
                </a:solidFill>
                <a:effectLst/>
                <a:latin typeface="Times New Roman" panose="02020603050405020304" pitchFamily="18" charset="0"/>
                <a:ea typeface="Times New Roman" panose="02020603050405020304" pitchFamily="18" charset="0"/>
              </a:rPr>
              <a:t>là</a:t>
            </a:r>
            <a:r>
              <a:rPr lang="en-US" sz="3200" dirty="0">
                <a:solidFill>
                  <a:srgbClr val="3333FF"/>
                </a:solidFill>
                <a:effectLst/>
                <a:latin typeface="Times New Roman" panose="02020603050405020304" pitchFamily="18" charset="0"/>
                <a:ea typeface="Times New Roman" panose="02020603050405020304" pitchFamily="18" charset="0"/>
              </a:rPr>
              <a:t> </a:t>
            </a:r>
            <a:r>
              <a:rPr lang="en-US" sz="3200" dirty="0" err="1">
                <a:solidFill>
                  <a:srgbClr val="3333FF"/>
                </a:solidFill>
                <a:effectLst/>
                <a:latin typeface="Times New Roman" panose="02020603050405020304" pitchFamily="18" charset="0"/>
                <a:ea typeface="Times New Roman" panose="02020603050405020304" pitchFamily="18" charset="0"/>
              </a:rPr>
              <a:t>tập</a:t>
            </a:r>
            <a:r>
              <a:rPr lang="en-US" sz="3200" dirty="0">
                <a:solidFill>
                  <a:srgbClr val="3333FF"/>
                </a:solidFill>
                <a:effectLst/>
                <a:latin typeface="Times New Roman" panose="02020603050405020304" pitchFamily="18" charset="0"/>
                <a:ea typeface="Times New Roman" panose="02020603050405020304" pitchFamily="18" charset="0"/>
              </a:rPr>
              <a:t> </a:t>
            </a:r>
            <a:r>
              <a:rPr lang="en-US" sz="3200" dirty="0" err="1">
                <a:solidFill>
                  <a:srgbClr val="3333FF"/>
                </a:solidFill>
                <a:effectLst/>
                <a:latin typeface="Times New Roman" panose="02020603050405020304" pitchFamily="18" charset="0"/>
                <a:ea typeface="Times New Roman" panose="02020603050405020304" pitchFamily="18" charset="0"/>
              </a:rPr>
              <a:t>hợp</a:t>
            </a:r>
            <a:r>
              <a:rPr lang="en-US" sz="3200" dirty="0">
                <a:solidFill>
                  <a:srgbClr val="3333FF"/>
                </a:solidFill>
                <a:effectLst/>
                <a:latin typeface="Times New Roman" panose="02020603050405020304" pitchFamily="18" charset="0"/>
                <a:ea typeface="Times New Roman" panose="02020603050405020304" pitchFamily="18" charset="0"/>
              </a:rPr>
              <a:t> </a:t>
            </a:r>
            <a:r>
              <a:rPr lang="en-US" sz="3200" dirty="0" err="1">
                <a:solidFill>
                  <a:srgbClr val="3333FF"/>
                </a:solidFill>
                <a:effectLst/>
                <a:latin typeface="Times New Roman" panose="02020603050405020304" pitchFamily="18" charset="0"/>
                <a:ea typeface="Times New Roman" panose="02020603050405020304" pitchFamily="18" charset="0"/>
              </a:rPr>
              <a:t>tất</a:t>
            </a:r>
            <a:r>
              <a:rPr lang="en-US" sz="3200" dirty="0">
                <a:solidFill>
                  <a:srgbClr val="3333FF"/>
                </a:solidFill>
                <a:effectLst/>
                <a:latin typeface="Times New Roman" panose="02020603050405020304" pitchFamily="18" charset="0"/>
                <a:ea typeface="Times New Roman" panose="02020603050405020304" pitchFamily="18" charset="0"/>
              </a:rPr>
              <a:t> </a:t>
            </a:r>
            <a:r>
              <a:rPr lang="en-US" sz="3200" dirty="0" err="1">
                <a:solidFill>
                  <a:srgbClr val="3333FF"/>
                </a:solidFill>
                <a:effectLst/>
                <a:latin typeface="Times New Roman" panose="02020603050405020304" pitchFamily="18" charset="0"/>
                <a:ea typeface="Times New Roman" panose="02020603050405020304" pitchFamily="18" charset="0"/>
              </a:rPr>
              <a:t>cả</a:t>
            </a:r>
            <a:r>
              <a:rPr lang="en-US" sz="3200" dirty="0">
                <a:solidFill>
                  <a:srgbClr val="3333FF"/>
                </a:solidFill>
                <a:effectLst/>
                <a:latin typeface="Times New Roman" panose="02020603050405020304" pitchFamily="18" charset="0"/>
                <a:ea typeface="Times New Roman" panose="02020603050405020304" pitchFamily="18" charset="0"/>
              </a:rPr>
              <a:t> </a:t>
            </a:r>
            <a:r>
              <a:rPr lang="en-US" sz="3200" dirty="0" err="1">
                <a:solidFill>
                  <a:srgbClr val="3333FF"/>
                </a:solidFill>
                <a:effectLst/>
                <a:latin typeface="Times New Roman" panose="02020603050405020304" pitchFamily="18" charset="0"/>
                <a:ea typeface="Times New Roman" panose="02020603050405020304" pitchFamily="18" charset="0"/>
              </a:rPr>
              <a:t>các</a:t>
            </a:r>
            <a:r>
              <a:rPr lang="en-US" sz="3200" dirty="0">
                <a:solidFill>
                  <a:srgbClr val="3333FF"/>
                </a:solidFill>
                <a:effectLst/>
                <a:latin typeface="Times New Roman" panose="02020603050405020304" pitchFamily="18" charset="0"/>
                <a:ea typeface="Times New Roman" panose="02020603050405020304" pitchFamily="18" charset="0"/>
              </a:rPr>
              <a:t> </a:t>
            </a:r>
            <a:r>
              <a:rPr lang="en-US" sz="3200" dirty="0" err="1">
                <a:solidFill>
                  <a:srgbClr val="3333FF"/>
                </a:solidFill>
                <a:effectLst/>
                <a:latin typeface="Times New Roman" panose="02020603050405020304" pitchFamily="18" charset="0"/>
                <a:ea typeface="Times New Roman" panose="02020603050405020304" pitchFamily="18" charset="0"/>
              </a:rPr>
              <a:t>thông</a:t>
            </a:r>
            <a:r>
              <a:rPr lang="en-US" sz="3200" dirty="0">
                <a:solidFill>
                  <a:srgbClr val="3333FF"/>
                </a:solidFill>
                <a:effectLst/>
                <a:latin typeface="Times New Roman" panose="02020603050405020304" pitchFamily="18" charset="0"/>
                <a:ea typeface="Times New Roman" panose="02020603050405020304" pitchFamily="18" charset="0"/>
              </a:rPr>
              <a:t> tin di </a:t>
            </a:r>
            <a:r>
              <a:rPr lang="en-US" sz="3200" dirty="0" err="1">
                <a:solidFill>
                  <a:srgbClr val="3333FF"/>
                </a:solidFill>
                <a:effectLst/>
                <a:latin typeface="Times New Roman" panose="02020603050405020304" pitchFamily="18" charset="0"/>
                <a:ea typeface="Times New Roman" panose="02020603050405020304" pitchFamily="18" charset="0"/>
              </a:rPr>
              <a:t>truyền</a:t>
            </a:r>
            <a:r>
              <a:rPr lang="en-US" sz="3200" dirty="0">
                <a:solidFill>
                  <a:srgbClr val="3333FF"/>
                </a:solidFill>
                <a:effectLst/>
                <a:latin typeface="Times New Roman" panose="02020603050405020304" pitchFamily="18" charset="0"/>
                <a:ea typeface="Times New Roman" panose="02020603050405020304" pitchFamily="18" charset="0"/>
              </a:rPr>
              <a:t> </a:t>
            </a:r>
            <a:r>
              <a:rPr lang="en-US" sz="3200" dirty="0" err="1">
                <a:solidFill>
                  <a:srgbClr val="3333FF"/>
                </a:solidFill>
                <a:effectLst/>
                <a:latin typeface="Times New Roman" panose="02020603050405020304" pitchFamily="18" charset="0"/>
                <a:ea typeface="Times New Roman" panose="02020603050405020304" pitchFamily="18" charset="0"/>
              </a:rPr>
              <a:t>trên</a:t>
            </a:r>
            <a:r>
              <a:rPr lang="en-US" sz="3200" dirty="0">
                <a:solidFill>
                  <a:srgbClr val="3333FF"/>
                </a:solidFill>
                <a:effectLst/>
                <a:latin typeface="Times New Roman" panose="02020603050405020304" pitchFamily="18" charset="0"/>
                <a:ea typeface="Times New Roman" panose="02020603050405020304" pitchFamily="18" charset="0"/>
              </a:rPr>
              <a:t> DNA</a:t>
            </a:r>
            <a:endParaRPr lang="en-US" sz="3200" dirty="0">
              <a:solidFill>
                <a:srgbClr val="3333FF"/>
              </a:solidFill>
              <a:latin typeface="Times New Roman" panose="02020603050405020304" pitchFamily="18" charset="0"/>
              <a:ea typeface="Times New Roman" panose="02020603050405020304" pitchFamily="18" charset="0"/>
            </a:endParaRPr>
          </a:p>
          <a:p>
            <a:pPr marL="457200" indent="-457200">
              <a:lnSpc>
                <a:spcPct val="115000"/>
              </a:lnSpc>
              <a:spcAft>
                <a:spcPts val="500"/>
              </a:spcAft>
              <a:buFontTx/>
              <a:buChar char="-"/>
            </a:pPr>
            <a:r>
              <a:rPr lang="en-US" sz="3200" dirty="0">
                <a:solidFill>
                  <a:srgbClr val="3333FF"/>
                </a:solidFill>
                <a:latin typeface="Times New Roman" panose="02020603050405020304" pitchFamily="18" charset="0"/>
                <a:ea typeface="Times New Roman" panose="02020603050405020304" pitchFamily="18" charset="0"/>
              </a:rPr>
              <a:t>D</a:t>
            </a:r>
            <a:r>
              <a:rPr lang="en-US" sz="3200" dirty="0">
                <a:solidFill>
                  <a:srgbClr val="3333FF"/>
                </a:solidFill>
                <a:effectLst/>
                <a:latin typeface="Times New Roman" panose="02020603050405020304" pitchFamily="18" charset="0"/>
                <a:ea typeface="Times New Roman" panose="02020603050405020304" pitchFamily="18" charset="0"/>
              </a:rPr>
              <a:t>o </a:t>
            </a:r>
            <a:r>
              <a:rPr lang="en-US" sz="3200" dirty="0" err="1">
                <a:solidFill>
                  <a:srgbClr val="3333FF"/>
                </a:solidFill>
                <a:effectLst/>
                <a:latin typeface="Times New Roman" panose="02020603050405020304" pitchFamily="18" charset="0"/>
                <a:ea typeface="Times New Roman" panose="02020603050405020304" pitchFamily="18" charset="0"/>
              </a:rPr>
              <a:t>sự</a:t>
            </a:r>
            <a:r>
              <a:rPr lang="en-US" sz="3200" dirty="0">
                <a:solidFill>
                  <a:srgbClr val="3333FF"/>
                </a:solidFill>
                <a:effectLst/>
                <a:latin typeface="Times New Roman" panose="02020603050405020304" pitchFamily="18" charset="0"/>
                <a:ea typeface="Times New Roman" panose="02020603050405020304" pitchFamily="18" charset="0"/>
              </a:rPr>
              <a:t> </a:t>
            </a:r>
            <a:r>
              <a:rPr lang="en-US" sz="3200" dirty="0" err="1">
                <a:solidFill>
                  <a:srgbClr val="3333FF"/>
                </a:solidFill>
                <a:effectLst/>
                <a:latin typeface="Times New Roman" panose="02020603050405020304" pitchFamily="18" charset="0"/>
                <a:ea typeface="Times New Roman" panose="02020603050405020304" pitchFamily="18" charset="0"/>
              </a:rPr>
              <a:t>khác</a:t>
            </a:r>
            <a:r>
              <a:rPr lang="en-US" sz="3200" dirty="0">
                <a:solidFill>
                  <a:srgbClr val="3333FF"/>
                </a:solidFill>
                <a:effectLst/>
                <a:latin typeface="Times New Roman" panose="02020603050405020304" pitchFamily="18" charset="0"/>
                <a:ea typeface="Times New Roman" panose="02020603050405020304" pitchFamily="18" charset="0"/>
              </a:rPr>
              <a:t> </a:t>
            </a:r>
            <a:r>
              <a:rPr lang="en-US" sz="3200" dirty="0" err="1">
                <a:solidFill>
                  <a:srgbClr val="3333FF"/>
                </a:solidFill>
                <a:effectLst/>
                <a:latin typeface="Times New Roman" panose="02020603050405020304" pitchFamily="18" charset="0"/>
                <a:ea typeface="Times New Roman" panose="02020603050405020304" pitchFamily="18" charset="0"/>
              </a:rPr>
              <a:t>biệt</a:t>
            </a:r>
            <a:r>
              <a:rPr lang="en-US" sz="3200" dirty="0">
                <a:solidFill>
                  <a:srgbClr val="3333FF"/>
                </a:solidFill>
                <a:effectLst/>
                <a:latin typeface="Times New Roman" panose="02020603050405020304" pitchFamily="18" charset="0"/>
                <a:ea typeface="Times New Roman" panose="02020603050405020304" pitchFamily="18" charset="0"/>
              </a:rPr>
              <a:t> </a:t>
            </a:r>
            <a:r>
              <a:rPr lang="en-US" sz="3200" dirty="0" err="1">
                <a:solidFill>
                  <a:srgbClr val="3333FF"/>
                </a:solidFill>
                <a:effectLst/>
                <a:latin typeface="Times New Roman" panose="02020603050405020304" pitchFamily="18" charset="0"/>
                <a:ea typeface="Times New Roman" panose="02020603050405020304" pitchFamily="18" charset="0"/>
              </a:rPr>
              <a:t>về</a:t>
            </a:r>
            <a:r>
              <a:rPr lang="en-US" sz="3200" dirty="0">
                <a:solidFill>
                  <a:srgbClr val="3333FF"/>
                </a:solidFill>
                <a:effectLst/>
                <a:latin typeface="Times New Roman" panose="02020603050405020304" pitchFamily="18" charset="0"/>
                <a:ea typeface="Times New Roman" panose="02020603050405020304" pitchFamily="18" charset="0"/>
              </a:rPr>
              <a:t> </a:t>
            </a:r>
            <a:r>
              <a:rPr lang="en-US" sz="3200" dirty="0" err="1">
                <a:solidFill>
                  <a:srgbClr val="3333FF"/>
                </a:solidFill>
                <a:effectLst/>
                <a:latin typeface="Times New Roman" panose="02020603050405020304" pitchFamily="18" charset="0"/>
                <a:ea typeface="Times New Roman" panose="02020603050405020304" pitchFamily="18" charset="0"/>
              </a:rPr>
              <a:t>số</a:t>
            </a:r>
            <a:r>
              <a:rPr lang="en-US" sz="3200" dirty="0">
                <a:solidFill>
                  <a:srgbClr val="3333FF"/>
                </a:solidFill>
                <a:effectLst/>
                <a:latin typeface="Times New Roman" panose="02020603050405020304" pitchFamily="18" charset="0"/>
                <a:ea typeface="Times New Roman" panose="02020603050405020304" pitchFamily="18" charset="0"/>
              </a:rPr>
              <a:t> </a:t>
            </a:r>
            <a:r>
              <a:rPr lang="en-US" sz="3200" dirty="0" err="1">
                <a:solidFill>
                  <a:srgbClr val="3333FF"/>
                </a:solidFill>
                <a:effectLst/>
                <a:latin typeface="Times New Roman" panose="02020603050405020304" pitchFamily="18" charset="0"/>
                <a:ea typeface="Times New Roman" panose="02020603050405020304" pitchFamily="18" charset="0"/>
              </a:rPr>
              <a:t>lượng</a:t>
            </a:r>
            <a:r>
              <a:rPr lang="en-US" sz="3200" dirty="0">
                <a:solidFill>
                  <a:srgbClr val="3333FF"/>
                </a:solidFill>
                <a:effectLst/>
                <a:latin typeface="Times New Roman" panose="02020603050405020304" pitchFamily="18" charset="0"/>
                <a:ea typeface="Times New Roman" panose="02020603050405020304" pitchFamily="18" charset="0"/>
              </a:rPr>
              <a:t>, </a:t>
            </a:r>
            <a:r>
              <a:rPr lang="en-US" sz="3200" dirty="0" err="1">
                <a:solidFill>
                  <a:srgbClr val="3333FF"/>
                </a:solidFill>
                <a:effectLst/>
                <a:latin typeface="Times New Roman" panose="02020603050405020304" pitchFamily="18" charset="0"/>
                <a:ea typeface="Times New Roman" panose="02020603050405020304" pitchFamily="18" charset="0"/>
              </a:rPr>
              <a:t>thành</a:t>
            </a:r>
            <a:r>
              <a:rPr lang="en-US" sz="3200" dirty="0">
                <a:solidFill>
                  <a:srgbClr val="3333FF"/>
                </a:solidFill>
                <a:effectLst/>
                <a:latin typeface="Times New Roman" panose="02020603050405020304" pitchFamily="18" charset="0"/>
                <a:ea typeface="Times New Roman" panose="02020603050405020304" pitchFamily="18" charset="0"/>
              </a:rPr>
              <a:t> </a:t>
            </a:r>
            <a:r>
              <a:rPr lang="en-US" sz="3200" dirty="0" err="1">
                <a:solidFill>
                  <a:srgbClr val="3333FF"/>
                </a:solidFill>
                <a:effectLst/>
                <a:latin typeface="Times New Roman" panose="02020603050405020304" pitchFamily="18" charset="0"/>
                <a:ea typeface="Times New Roman" panose="02020603050405020304" pitchFamily="18" charset="0"/>
              </a:rPr>
              <a:t>phần</a:t>
            </a:r>
            <a:r>
              <a:rPr lang="en-US" sz="3200" dirty="0">
                <a:solidFill>
                  <a:srgbClr val="3333FF"/>
                </a:solidFill>
                <a:effectLst/>
                <a:latin typeface="Times New Roman" panose="02020603050405020304" pitchFamily="18" charset="0"/>
                <a:ea typeface="Times New Roman" panose="02020603050405020304" pitchFamily="18" charset="0"/>
              </a:rPr>
              <a:t>, </a:t>
            </a:r>
            <a:r>
              <a:rPr lang="en-US" sz="3200" dirty="0" err="1">
                <a:solidFill>
                  <a:srgbClr val="3333FF"/>
                </a:solidFill>
                <a:effectLst/>
                <a:latin typeface="Times New Roman" panose="02020603050405020304" pitchFamily="18" charset="0"/>
                <a:ea typeface="Times New Roman" panose="02020603050405020304" pitchFamily="18" charset="0"/>
              </a:rPr>
              <a:t>trật</a:t>
            </a:r>
            <a:r>
              <a:rPr lang="en-US" sz="3200" dirty="0">
                <a:solidFill>
                  <a:srgbClr val="3333FF"/>
                </a:solidFill>
                <a:effectLst/>
                <a:latin typeface="Times New Roman" panose="02020603050405020304" pitchFamily="18" charset="0"/>
                <a:ea typeface="Times New Roman" panose="02020603050405020304" pitchFamily="18" charset="0"/>
              </a:rPr>
              <a:t> </a:t>
            </a:r>
            <a:r>
              <a:rPr lang="en-US" sz="3200" dirty="0" err="1">
                <a:solidFill>
                  <a:srgbClr val="3333FF"/>
                </a:solidFill>
                <a:effectLst/>
                <a:latin typeface="Times New Roman" panose="02020603050405020304" pitchFamily="18" charset="0"/>
                <a:ea typeface="Times New Roman" panose="02020603050405020304" pitchFamily="18" charset="0"/>
              </a:rPr>
              <a:t>tự</a:t>
            </a:r>
            <a:r>
              <a:rPr lang="en-US" sz="3200" dirty="0">
                <a:solidFill>
                  <a:srgbClr val="3333FF"/>
                </a:solidFill>
                <a:effectLst/>
                <a:latin typeface="Times New Roman" panose="02020603050405020304" pitchFamily="18" charset="0"/>
                <a:ea typeface="Times New Roman" panose="02020603050405020304" pitchFamily="18" charset="0"/>
              </a:rPr>
              <a:t> </a:t>
            </a:r>
            <a:r>
              <a:rPr lang="en-US" sz="3200" dirty="0" err="1">
                <a:solidFill>
                  <a:srgbClr val="3333FF"/>
                </a:solidFill>
                <a:effectLst/>
                <a:latin typeface="Times New Roman" panose="02020603050405020304" pitchFamily="18" charset="0"/>
                <a:ea typeface="Times New Roman" panose="02020603050405020304" pitchFamily="18" charset="0"/>
              </a:rPr>
              <a:t>sắp</a:t>
            </a:r>
            <a:r>
              <a:rPr lang="en-US" sz="3200" dirty="0">
                <a:solidFill>
                  <a:srgbClr val="3333FF"/>
                </a:solidFill>
                <a:effectLst/>
                <a:latin typeface="Times New Roman" panose="02020603050405020304" pitchFamily="18" charset="0"/>
                <a:ea typeface="Times New Roman" panose="02020603050405020304" pitchFamily="18" charset="0"/>
              </a:rPr>
              <a:t> </a:t>
            </a:r>
            <a:r>
              <a:rPr lang="en-US" sz="3200" dirty="0" err="1">
                <a:solidFill>
                  <a:srgbClr val="3333FF"/>
                </a:solidFill>
                <a:effectLst/>
                <a:latin typeface="Times New Roman" panose="02020603050405020304" pitchFamily="18" charset="0"/>
                <a:ea typeface="Times New Roman" panose="02020603050405020304" pitchFamily="18" charset="0"/>
              </a:rPr>
              <a:t>xếp</a:t>
            </a:r>
            <a:r>
              <a:rPr lang="en-US" sz="3200" dirty="0">
                <a:solidFill>
                  <a:srgbClr val="3333FF"/>
                </a:solidFill>
                <a:effectLst/>
                <a:latin typeface="Times New Roman" panose="02020603050405020304" pitchFamily="18" charset="0"/>
                <a:ea typeface="Times New Roman" panose="02020603050405020304" pitchFamily="18" charset="0"/>
              </a:rPr>
              <a:t> </a:t>
            </a:r>
            <a:r>
              <a:rPr lang="en-US" sz="3200" dirty="0" err="1">
                <a:solidFill>
                  <a:srgbClr val="3333FF"/>
                </a:solidFill>
                <a:effectLst/>
                <a:latin typeface="Times New Roman" panose="02020603050405020304" pitchFamily="18" charset="0"/>
                <a:ea typeface="Times New Roman" panose="02020603050405020304" pitchFamily="18" charset="0"/>
              </a:rPr>
              <a:t>các</a:t>
            </a:r>
            <a:r>
              <a:rPr lang="en-US" sz="3200" dirty="0">
                <a:solidFill>
                  <a:srgbClr val="3333FF"/>
                </a:solidFill>
                <a:effectLst/>
                <a:latin typeface="Times New Roman" panose="02020603050405020304" pitchFamily="18" charset="0"/>
                <a:ea typeface="Times New Roman" panose="02020603050405020304" pitchFamily="18" charset="0"/>
              </a:rPr>
              <a:t> </a:t>
            </a:r>
            <a:r>
              <a:rPr lang="en-US" sz="3200" dirty="0" err="1">
                <a:solidFill>
                  <a:srgbClr val="3333FF"/>
                </a:solidFill>
                <a:effectLst/>
                <a:latin typeface="Times New Roman" panose="02020603050405020304" pitchFamily="18" charset="0"/>
                <a:ea typeface="Times New Roman" panose="02020603050405020304" pitchFamily="18" charset="0"/>
              </a:rPr>
              <a:t>nucleotit</a:t>
            </a:r>
            <a:r>
              <a:rPr lang="en-US" sz="3200" dirty="0">
                <a:solidFill>
                  <a:srgbClr val="3333FF"/>
                </a:solidFill>
                <a:effectLst/>
                <a:latin typeface="Times New Roman" panose="02020603050405020304" pitchFamily="18" charset="0"/>
                <a:ea typeface="Times New Roman" panose="02020603050405020304" pitchFamily="18" charset="0"/>
              </a:rPr>
              <a:t> </a:t>
            </a:r>
            <a:r>
              <a:rPr lang="en-US" sz="3200" dirty="0" err="1">
                <a:solidFill>
                  <a:srgbClr val="3333FF"/>
                </a:solidFill>
                <a:effectLst/>
                <a:latin typeface="Times New Roman" panose="02020603050405020304" pitchFamily="18" charset="0"/>
                <a:ea typeface="Times New Roman" panose="02020603050405020304" pitchFamily="18" charset="0"/>
              </a:rPr>
              <a:t>trên</a:t>
            </a:r>
            <a:r>
              <a:rPr lang="en-US" sz="3200" dirty="0">
                <a:solidFill>
                  <a:srgbClr val="3333FF"/>
                </a:solidFill>
                <a:effectLst/>
                <a:latin typeface="Times New Roman" panose="02020603050405020304" pitchFamily="18" charset="0"/>
                <a:ea typeface="Times New Roman" panose="02020603050405020304" pitchFamily="18" charset="0"/>
              </a:rPr>
              <a:t> </a:t>
            </a:r>
            <a:r>
              <a:rPr lang="en-US" sz="3200" dirty="0" err="1">
                <a:solidFill>
                  <a:srgbClr val="3333FF"/>
                </a:solidFill>
                <a:effectLst/>
                <a:latin typeface="Times New Roman" panose="02020603050405020304" pitchFamily="18" charset="0"/>
                <a:ea typeface="Times New Roman" panose="02020603050405020304" pitchFamily="18" charset="0"/>
              </a:rPr>
              <a:t>phân</a:t>
            </a:r>
            <a:r>
              <a:rPr lang="en-US" sz="3200" dirty="0">
                <a:solidFill>
                  <a:srgbClr val="3333FF"/>
                </a:solidFill>
                <a:effectLst/>
                <a:latin typeface="Times New Roman" panose="02020603050405020304" pitchFamily="18" charset="0"/>
                <a:ea typeface="Times New Roman" panose="02020603050405020304" pitchFamily="18" charset="0"/>
              </a:rPr>
              <a:t> </a:t>
            </a:r>
            <a:r>
              <a:rPr lang="en-US" sz="3200" dirty="0" err="1">
                <a:solidFill>
                  <a:srgbClr val="3333FF"/>
                </a:solidFill>
                <a:effectLst/>
                <a:latin typeface="Times New Roman" panose="02020603050405020304" pitchFamily="18" charset="0"/>
                <a:ea typeface="Times New Roman" panose="02020603050405020304" pitchFamily="18" charset="0"/>
              </a:rPr>
              <a:t>tử</a:t>
            </a:r>
            <a:r>
              <a:rPr lang="en-US" sz="3200" dirty="0">
                <a:solidFill>
                  <a:srgbClr val="3333FF"/>
                </a:solidFill>
                <a:effectLst/>
                <a:latin typeface="Times New Roman" panose="02020603050405020304" pitchFamily="18" charset="0"/>
                <a:ea typeface="Times New Roman" panose="02020603050405020304" pitchFamily="18" charset="0"/>
              </a:rPr>
              <a:t> DNA </a:t>
            </a:r>
            <a:r>
              <a:rPr lang="en-US" sz="3200" dirty="0" err="1">
                <a:solidFill>
                  <a:srgbClr val="3333FF"/>
                </a:solidFill>
                <a:effectLst/>
                <a:latin typeface="Times New Roman" panose="02020603050405020304" pitchFamily="18" charset="0"/>
                <a:ea typeface="Times New Roman" panose="02020603050405020304" pitchFamily="18" charset="0"/>
              </a:rPr>
              <a:t>mà</a:t>
            </a:r>
            <a:r>
              <a:rPr lang="en-US" sz="3200" dirty="0">
                <a:solidFill>
                  <a:srgbClr val="3333FF"/>
                </a:solidFill>
                <a:effectLst/>
                <a:latin typeface="Times New Roman" panose="02020603050405020304" pitchFamily="18" charset="0"/>
                <a:ea typeface="Times New Roman" panose="02020603050405020304" pitchFamily="18" charset="0"/>
              </a:rPr>
              <a:t> </a:t>
            </a:r>
            <a:r>
              <a:rPr lang="en-US" sz="3200" dirty="0" err="1">
                <a:solidFill>
                  <a:srgbClr val="3333FF"/>
                </a:solidFill>
                <a:effectLst/>
                <a:latin typeface="Times New Roman" panose="02020603050405020304" pitchFamily="18" charset="0"/>
                <a:ea typeface="Times New Roman" panose="02020603050405020304" pitchFamily="18" charset="0"/>
              </a:rPr>
              <a:t>mỗi</a:t>
            </a:r>
            <a:r>
              <a:rPr lang="en-US" sz="3200" dirty="0">
                <a:solidFill>
                  <a:srgbClr val="3333FF"/>
                </a:solidFill>
                <a:effectLst/>
                <a:latin typeface="Times New Roman" panose="02020603050405020304" pitchFamily="18" charset="0"/>
                <a:ea typeface="Times New Roman" panose="02020603050405020304" pitchFamily="18" charset="0"/>
              </a:rPr>
              <a:t> </a:t>
            </a:r>
            <a:r>
              <a:rPr lang="en-US" sz="3200" dirty="0" err="1">
                <a:solidFill>
                  <a:srgbClr val="3333FF"/>
                </a:solidFill>
                <a:effectLst/>
                <a:latin typeface="Times New Roman" panose="02020603050405020304" pitchFamily="18" charset="0"/>
                <a:ea typeface="Times New Roman" panose="02020603050405020304" pitchFamily="18" charset="0"/>
              </a:rPr>
              <a:t>cá</a:t>
            </a:r>
            <a:r>
              <a:rPr lang="en-US" sz="3200" dirty="0">
                <a:solidFill>
                  <a:srgbClr val="3333FF"/>
                </a:solidFill>
                <a:effectLst/>
                <a:latin typeface="Times New Roman" panose="02020603050405020304" pitchFamily="18" charset="0"/>
                <a:ea typeface="Times New Roman" panose="02020603050405020304" pitchFamily="18" charset="0"/>
              </a:rPr>
              <a:t> </a:t>
            </a:r>
            <a:r>
              <a:rPr lang="en-US" sz="3200" dirty="0" err="1">
                <a:solidFill>
                  <a:srgbClr val="3333FF"/>
                </a:solidFill>
                <a:effectLst/>
                <a:latin typeface="Times New Roman" panose="02020603050405020304" pitchFamily="18" charset="0"/>
                <a:ea typeface="Times New Roman" panose="02020603050405020304" pitchFamily="18" charset="0"/>
              </a:rPr>
              <a:t>thể</a:t>
            </a:r>
            <a:r>
              <a:rPr lang="en-US" sz="3200" dirty="0">
                <a:solidFill>
                  <a:srgbClr val="3333FF"/>
                </a:solidFill>
                <a:effectLst/>
                <a:latin typeface="Times New Roman" panose="02020603050405020304" pitchFamily="18" charset="0"/>
                <a:ea typeface="Times New Roman" panose="02020603050405020304" pitchFamily="18" charset="0"/>
              </a:rPr>
              <a:t> </a:t>
            </a:r>
            <a:r>
              <a:rPr lang="en-US" sz="3200" dirty="0" err="1">
                <a:solidFill>
                  <a:srgbClr val="3333FF"/>
                </a:solidFill>
                <a:effectLst/>
                <a:latin typeface="Times New Roman" panose="02020603050405020304" pitchFamily="18" charset="0"/>
                <a:ea typeface="Times New Roman" panose="02020603050405020304" pitchFamily="18" charset="0"/>
              </a:rPr>
              <a:t>có</a:t>
            </a:r>
            <a:r>
              <a:rPr lang="en-US" sz="3200" dirty="0">
                <a:solidFill>
                  <a:srgbClr val="3333FF"/>
                </a:solidFill>
                <a:effectLst/>
                <a:latin typeface="Times New Roman" panose="02020603050405020304" pitchFamily="18" charset="0"/>
                <a:ea typeface="Times New Roman" panose="02020603050405020304" pitchFamily="18" charset="0"/>
              </a:rPr>
              <a:t> </a:t>
            </a:r>
            <a:r>
              <a:rPr lang="en-US" sz="3200" dirty="0" err="1">
                <a:solidFill>
                  <a:srgbClr val="3333FF"/>
                </a:solidFill>
                <a:effectLst/>
                <a:latin typeface="Times New Roman" panose="02020603050405020304" pitchFamily="18" charset="0"/>
                <a:ea typeface="Times New Roman" panose="02020603050405020304" pitchFamily="18" charset="0"/>
              </a:rPr>
              <a:t>một</a:t>
            </a:r>
            <a:r>
              <a:rPr lang="en-US" sz="3200" dirty="0">
                <a:solidFill>
                  <a:srgbClr val="3333FF"/>
                </a:solidFill>
                <a:effectLst/>
                <a:latin typeface="Times New Roman" panose="02020603050405020304" pitchFamily="18" charset="0"/>
                <a:ea typeface="Times New Roman" panose="02020603050405020304" pitchFamily="18" charset="0"/>
              </a:rPr>
              <a:t> </a:t>
            </a:r>
            <a:r>
              <a:rPr lang="en-US" sz="3200" dirty="0" err="1">
                <a:solidFill>
                  <a:srgbClr val="3333FF"/>
                </a:solidFill>
                <a:effectLst/>
                <a:latin typeface="Times New Roman" panose="02020603050405020304" pitchFamily="18" charset="0"/>
                <a:ea typeface="Times New Roman" panose="02020603050405020304" pitchFamily="18" charset="0"/>
              </a:rPr>
              <a:t>hệ</a:t>
            </a:r>
            <a:r>
              <a:rPr lang="en-US" sz="3200" dirty="0">
                <a:solidFill>
                  <a:srgbClr val="3333FF"/>
                </a:solidFill>
                <a:effectLst/>
                <a:latin typeface="Times New Roman" panose="02020603050405020304" pitchFamily="18" charset="0"/>
                <a:ea typeface="Times New Roman" panose="02020603050405020304" pitchFamily="18" charset="0"/>
              </a:rPr>
              <a:t> gen </a:t>
            </a:r>
            <a:r>
              <a:rPr lang="en-US" sz="3200" dirty="0" err="1">
                <a:solidFill>
                  <a:srgbClr val="3333FF"/>
                </a:solidFill>
                <a:effectLst/>
                <a:latin typeface="Times New Roman" panose="02020603050405020304" pitchFamily="18" charset="0"/>
                <a:ea typeface="Times New Roman" panose="02020603050405020304" pitchFamily="18" charset="0"/>
              </a:rPr>
              <a:t>đặc</a:t>
            </a:r>
            <a:r>
              <a:rPr lang="en-US" sz="3200" dirty="0">
                <a:solidFill>
                  <a:srgbClr val="3333FF"/>
                </a:solidFill>
                <a:effectLst/>
                <a:latin typeface="Times New Roman" panose="02020603050405020304" pitchFamily="18" charset="0"/>
                <a:ea typeface="Times New Roman" panose="02020603050405020304" pitchFamily="18" charset="0"/>
              </a:rPr>
              <a:t> </a:t>
            </a:r>
            <a:r>
              <a:rPr lang="en-US" sz="3200" dirty="0" err="1">
                <a:solidFill>
                  <a:srgbClr val="3333FF"/>
                </a:solidFill>
                <a:effectLst/>
                <a:latin typeface="Times New Roman" panose="02020603050405020304" pitchFamily="18" charset="0"/>
                <a:ea typeface="Times New Roman" panose="02020603050405020304" pitchFamily="18" charset="0"/>
              </a:rPr>
              <a:t>trưng</a:t>
            </a:r>
            <a:r>
              <a:rPr lang="en-US" sz="3200" dirty="0">
                <a:solidFill>
                  <a:srgbClr val="3333FF"/>
                </a:solidFill>
                <a:effectLst/>
                <a:latin typeface="Times New Roman" panose="02020603050405020304" pitchFamily="18" charset="0"/>
                <a:ea typeface="Times New Roman" panose="02020603050405020304" pitchFamily="18" charset="0"/>
              </a:rPr>
              <a:t>.</a:t>
            </a:r>
            <a:endParaRPr lang="en-US" sz="3200" dirty="0">
              <a:solidFill>
                <a:srgbClr val="3333FF"/>
              </a:solidFill>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36273150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3F62F3-9DE6-434E-B907-EE6695844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4658" y="-22798"/>
            <a:ext cx="6017342" cy="4098092"/>
          </a:xfrm>
          <a:prstGeom prst="rect">
            <a:avLst/>
          </a:prstGeom>
        </p:spPr>
      </p:pic>
      <p:pic>
        <p:nvPicPr>
          <p:cNvPr id="4" name="Picture 21" descr="j0232133">
            <a:extLst>
              <a:ext uri="{FF2B5EF4-FFF2-40B4-BE49-F238E27FC236}">
                <a16:creationId xmlns:a16="http://schemas.microsoft.com/office/drawing/2014/main" id="{1C2AAC66-A75A-4860-A8BD-A10AAAA7EA3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454013">
            <a:off x="-51185" y="5557565"/>
            <a:ext cx="1587077" cy="1383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5">
            <a:extLst>
              <a:ext uri="{FF2B5EF4-FFF2-40B4-BE49-F238E27FC236}">
                <a16:creationId xmlns:a16="http://schemas.microsoft.com/office/drawing/2014/main" id="{AD357359-1F74-4955-AF08-AD649D2894C6}"/>
              </a:ext>
            </a:extLst>
          </p:cNvPr>
          <p:cNvSpPr>
            <a:spLocks noChangeArrowheads="1"/>
          </p:cNvSpPr>
          <p:nvPr/>
        </p:nvSpPr>
        <p:spPr bwMode="auto">
          <a:xfrm>
            <a:off x="897828" y="253426"/>
            <a:ext cx="4301096" cy="3667126"/>
          </a:xfrm>
          <a:prstGeom prst="cloudCallout">
            <a:avLst>
              <a:gd name="adj1" fmla="val -38882"/>
              <a:gd name="adj2" fmla="val 58289"/>
            </a:avLst>
          </a:prstGeom>
          <a:solidFill>
            <a:srgbClr val="BBE0E3"/>
          </a:solidFill>
          <a:ln w="9525">
            <a:solidFill>
              <a:srgbClr val="000000"/>
            </a:solidFill>
            <a:round/>
            <a:headEnd/>
            <a:tailEnd/>
          </a:ln>
          <a:effectLst/>
        </p:spPr>
        <p:txBody>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lang="en-US" altLang="en-US" sz="3200" b="1" i="1" kern="0" dirty="0">
              <a:solidFill>
                <a:srgbClr val="FF0066"/>
              </a:solidFill>
              <a:effectLst>
                <a:outerShdw blurRad="38100" dist="38100" dir="2700000" algn="tl">
                  <a:srgbClr val="000000"/>
                </a:outerShdw>
              </a:effectLst>
              <a:latin typeface="Times New Roman" panose="02020603050405020304" pitchFamily="18" charset="0"/>
            </a:endParaRPr>
          </a:p>
          <a:p>
            <a:pPr marL="0" marR="0" lvl="0" indent="0" algn="ctr" defTabSz="914400" eaLnBrk="1" fontAlgn="base" latinLnBrk="0" hangingPunct="1">
              <a:lnSpc>
                <a:spcPct val="100000"/>
              </a:lnSpc>
              <a:spcBef>
                <a:spcPct val="0"/>
              </a:spcBef>
              <a:spcAft>
                <a:spcPct val="0"/>
              </a:spcAft>
              <a:buClrTx/>
              <a:buSzTx/>
              <a:buFontTx/>
              <a:buNone/>
              <a:tabLst/>
              <a:defRPr/>
            </a:pPr>
            <a:r>
              <a:rPr lang="en-US" altLang="en-US" sz="3200" b="1" i="1" kern="0" noProof="0" dirty="0">
                <a:solidFill>
                  <a:srgbClr val="FF0066"/>
                </a:solidFill>
                <a:effectLst>
                  <a:outerShdw blurRad="38100" dist="38100" dir="2700000" algn="tl">
                    <a:srgbClr val="000000"/>
                  </a:outerShdw>
                </a:effectLst>
                <a:latin typeface="Times New Roman" panose="02020603050405020304" pitchFamily="18" charset="0"/>
              </a:rPr>
              <a:t>4. </a:t>
            </a:r>
            <a:r>
              <a:rPr lang="en-US" altLang="en-US" sz="3200" b="1" i="1" kern="0" noProof="0" dirty="0" err="1">
                <a:solidFill>
                  <a:srgbClr val="FF0066"/>
                </a:solidFill>
                <a:effectLst>
                  <a:outerShdw blurRad="38100" dist="38100" dir="2700000" algn="tl">
                    <a:srgbClr val="000000"/>
                  </a:outerShdw>
                </a:effectLst>
                <a:latin typeface="Times New Roman" panose="02020603050405020304" pitchFamily="18" charset="0"/>
              </a:rPr>
              <a:t>Vì</a:t>
            </a:r>
            <a:r>
              <a:rPr lang="en-US" altLang="en-US" sz="3200" b="1" i="1" kern="0" noProof="0" dirty="0">
                <a:solidFill>
                  <a:srgbClr val="FF0066"/>
                </a:solidFill>
                <a:effectLst>
                  <a:outerShdw blurRad="38100" dist="38100" dir="2700000" algn="tl">
                    <a:srgbClr val="000000"/>
                  </a:outerShdw>
                </a:effectLst>
                <a:latin typeface="Times New Roman" panose="02020603050405020304" pitchFamily="18" charset="0"/>
              </a:rPr>
              <a:t> </a:t>
            </a:r>
            <a:r>
              <a:rPr lang="en-US" altLang="en-US" sz="3200" b="1" i="1" kern="0" noProof="0" dirty="0" err="1">
                <a:solidFill>
                  <a:srgbClr val="FF0066"/>
                </a:solidFill>
                <a:effectLst>
                  <a:outerShdw blurRad="38100" dist="38100" dir="2700000" algn="tl">
                    <a:srgbClr val="000000"/>
                  </a:outerShdw>
                </a:effectLst>
                <a:latin typeface="Times New Roman" panose="02020603050405020304" pitchFamily="18" charset="0"/>
              </a:rPr>
              <a:t>sao</a:t>
            </a:r>
            <a:r>
              <a:rPr lang="en-US" altLang="en-US" sz="3200" b="1" i="1" kern="0" noProof="0" dirty="0">
                <a:solidFill>
                  <a:srgbClr val="FF0066"/>
                </a:solidFill>
                <a:effectLst>
                  <a:outerShdw blurRad="38100" dist="38100" dir="2700000" algn="tl">
                    <a:srgbClr val="000000"/>
                  </a:outerShdw>
                </a:effectLst>
                <a:latin typeface="Times New Roman" panose="02020603050405020304" pitchFamily="18" charset="0"/>
              </a:rPr>
              <a:t> gene </a:t>
            </a:r>
            <a:r>
              <a:rPr lang="en-US" altLang="en-US" sz="3200" b="1" i="1" kern="0" noProof="0" dirty="0" err="1">
                <a:solidFill>
                  <a:srgbClr val="FF0066"/>
                </a:solidFill>
                <a:effectLst>
                  <a:outerShdw blurRad="38100" dist="38100" dir="2700000" algn="tl">
                    <a:srgbClr val="000000"/>
                  </a:outerShdw>
                </a:effectLst>
                <a:latin typeface="Times New Roman" panose="02020603050405020304" pitchFamily="18" charset="0"/>
              </a:rPr>
              <a:t>là</a:t>
            </a:r>
            <a:r>
              <a:rPr lang="en-US" altLang="en-US" sz="3200" b="1" i="1" kern="0" noProof="0" dirty="0">
                <a:solidFill>
                  <a:srgbClr val="FF0066"/>
                </a:solidFill>
                <a:effectLst>
                  <a:outerShdw blurRad="38100" dist="38100" dir="2700000" algn="tl">
                    <a:srgbClr val="000000"/>
                  </a:outerShdw>
                </a:effectLst>
                <a:latin typeface="Times New Roman" panose="02020603050405020304" pitchFamily="18" charset="0"/>
              </a:rPr>
              <a:t> </a:t>
            </a:r>
            <a:r>
              <a:rPr lang="en-US" altLang="en-US" sz="3200" b="1" i="1" kern="0" noProof="0" dirty="0" err="1">
                <a:solidFill>
                  <a:srgbClr val="FF0066"/>
                </a:solidFill>
                <a:effectLst>
                  <a:outerShdw blurRad="38100" dist="38100" dir="2700000" algn="tl">
                    <a:srgbClr val="000000"/>
                  </a:outerShdw>
                </a:effectLst>
                <a:latin typeface="Times New Roman" panose="02020603050405020304" pitchFamily="18" charset="0"/>
              </a:rPr>
              <a:t>trung</a:t>
            </a:r>
            <a:r>
              <a:rPr lang="en-US" altLang="en-US" sz="3200" b="1" i="1" kern="0" noProof="0" dirty="0">
                <a:solidFill>
                  <a:srgbClr val="FF0066"/>
                </a:solidFill>
                <a:effectLst>
                  <a:outerShdw blurRad="38100" dist="38100" dir="2700000" algn="tl">
                    <a:srgbClr val="000000"/>
                  </a:outerShdw>
                </a:effectLst>
                <a:latin typeface="Times New Roman" panose="02020603050405020304" pitchFamily="18" charset="0"/>
              </a:rPr>
              <a:t> </a:t>
            </a:r>
            <a:r>
              <a:rPr lang="en-US" altLang="en-US" sz="3200" b="1" i="1" kern="0" noProof="0" dirty="0" err="1">
                <a:solidFill>
                  <a:srgbClr val="FF0066"/>
                </a:solidFill>
                <a:effectLst>
                  <a:outerShdw blurRad="38100" dist="38100" dir="2700000" algn="tl">
                    <a:srgbClr val="000000"/>
                  </a:outerShdw>
                </a:effectLst>
                <a:latin typeface="Times New Roman" panose="02020603050405020304" pitchFamily="18" charset="0"/>
              </a:rPr>
              <a:t>tâm</a:t>
            </a:r>
            <a:r>
              <a:rPr lang="en-US" altLang="en-US" sz="3200" b="1" i="1" kern="0" noProof="0" dirty="0">
                <a:solidFill>
                  <a:srgbClr val="FF0066"/>
                </a:solidFill>
                <a:effectLst>
                  <a:outerShdw blurRad="38100" dist="38100" dir="2700000" algn="tl">
                    <a:srgbClr val="000000"/>
                  </a:outerShdw>
                </a:effectLst>
                <a:latin typeface="Times New Roman" panose="02020603050405020304" pitchFamily="18" charset="0"/>
              </a:rPr>
              <a:t> </a:t>
            </a:r>
            <a:r>
              <a:rPr lang="en-US" altLang="en-US" sz="3200" b="1" i="1" kern="0" noProof="0" dirty="0" err="1">
                <a:solidFill>
                  <a:srgbClr val="FF0066"/>
                </a:solidFill>
                <a:effectLst>
                  <a:outerShdw blurRad="38100" dist="38100" dir="2700000" algn="tl">
                    <a:srgbClr val="000000"/>
                  </a:outerShdw>
                </a:effectLst>
                <a:latin typeface="Times New Roman" panose="02020603050405020304" pitchFamily="18" charset="0"/>
              </a:rPr>
              <a:t>của</a:t>
            </a:r>
            <a:r>
              <a:rPr lang="en-US" altLang="en-US" sz="3200" b="1" i="1" kern="0" noProof="0" dirty="0">
                <a:solidFill>
                  <a:srgbClr val="FF0066"/>
                </a:solidFill>
                <a:effectLst>
                  <a:outerShdw blurRad="38100" dist="38100" dir="2700000" algn="tl">
                    <a:srgbClr val="000000"/>
                  </a:outerShdw>
                </a:effectLst>
                <a:latin typeface="Times New Roman" panose="02020603050405020304" pitchFamily="18" charset="0"/>
              </a:rPr>
              <a:t> di </a:t>
            </a:r>
            <a:r>
              <a:rPr lang="en-US" altLang="en-US" sz="3200" b="1" i="1" kern="0" noProof="0" dirty="0" err="1">
                <a:solidFill>
                  <a:srgbClr val="FF0066"/>
                </a:solidFill>
                <a:effectLst>
                  <a:outerShdw blurRad="38100" dist="38100" dir="2700000" algn="tl">
                    <a:srgbClr val="000000"/>
                  </a:outerShdw>
                </a:effectLst>
                <a:latin typeface="Times New Roman" panose="02020603050405020304" pitchFamily="18" charset="0"/>
              </a:rPr>
              <a:t>truyền</a:t>
            </a:r>
            <a:r>
              <a:rPr lang="en-US" altLang="en-US" sz="3200" b="1" i="1" kern="0" noProof="0" dirty="0">
                <a:solidFill>
                  <a:srgbClr val="FF0066"/>
                </a:solidFill>
                <a:effectLst>
                  <a:outerShdw blurRad="38100" dist="38100" dir="2700000" algn="tl">
                    <a:srgbClr val="000000"/>
                  </a:outerShdw>
                </a:effectLst>
                <a:latin typeface="Times New Roman" panose="02020603050405020304" pitchFamily="18" charset="0"/>
              </a:rPr>
              <a:t> </a:t>
            </a:r>
            <a:r>
              <a:rPr lang="en-US" altLang="en-US" sz="3200" b="1" i="1" kern="0" noProof="0" dirty="0" err="1">
                <a:solidFill>
                  <a:srgbClr val="FF0066"/>
                </a:solidFill>
                <a:effectLst>
                  <a:outerShdw blurRad="38100" dist="38100" dir="2700000" algn="tl">
                    <a:srgbClr val="000000"/>
                  </a:outerShdw>
                </a:effectLst>
                <a:latin typeface="Times New Roman" panose="02020603050405020304" pitchFamily="18" charset="0"/>
              </a:rPr>
              <a:t>học</a:t>
            </a:r>
            <a:r>
              <a:rPr lang="en-US" altLang="en-US" sz="3200" b="1" i="1" kern="0" noProof="0" dirty="0">
                <a:solidFill>
                  <a:srgbClr val="FF0066"/>
                </a:solidFill>
                <a:effectLst>
                  <a:outerShdw blurRad="38100" dist="38100" dir="2700000" algn="tl">
                    <a:srgbClr val="000000"/>
                  </a:outerShdw>
                </a:effectLst>
                <a:latin typeface="Times New Roman" panose="02020603050405020304" pitchFamily="18" charset="0"/>
              </a:rPr>
              <a:t>? </a:t>
            </a:r>
            <a:endParaRPr kumimoji="0" lang="en-US" altLang="en-US" sz="3200" b="1" i="1" u="none" strike="noStrike" kern="0" cap="none" spc="0" normalizeH="0" baseline="0" noProof="0" dirty="0">
              <a:ln>
                <a:noFill/>
              </a:ln>
              <a:solidFill>
                <a:srgbClr val="FF0066"/>
              </a:solidFill>
              <a:effectLst>
                <a:outerShdw blurRad="38100" dist="38100" dir="2700000" algn="tl">
                  <a:srgbClr val="000000"/>
                </a:outerShdw>
              </a:effectLst>
              <a:uLnTx/>
              <a:uFillTx/>
              <a:latin typeface="Times New Roman" panose="02020603050405020304" pitchFamily="18" charset="0"/>
            </a:endParaRPr>
          </a:p>
        </p:txBody>
      </p:sp>
      <p:sp>
        <p:nvSpPr>
          <p:cNvPr id="6" name="TextBox 5">
            <a:extLst>
              <a:ext uri="{FF2B5EF4-FFF2-40B4-BE49-F238E27FC236}">
                <a16:creationId xmlns:a16="http://schemas.microsoft.com/office/drawing/2014/main" id="{0BF29E3C-EB15-487D-BBF1-3981430643B5}"/>
              </a:ext>
            </a:extLst>
          </p:cNvPr>
          <p:cNvSpPr txBox="1"/>
          <p:nvPr/>
        </p:nvSpPr>
        <p:spPr>
          <a:xfrm>
            <a:off x="324464" y="4336610"/>
            <a:ext cx="11798709" cy="2375779"/>
          </a:xfrm>
          <a:prstGeom prst="rect">
            <a:avLst/>
          </a:prstGeom>
          <a:noFill/>
        </p:spPr>
        <p:txBody>
          <a:bodyPr wrap="square" rtlCol="0">
            <a:spAutoFit/>
          </a:bodyPr>
          <a:lstStyle/>
          <a:p>
            <a:pPr>
              <a:lnSpc>
                <a:spcPct val="115000"/>
              </a:lnSpc>
              <a:spcAft>
                <a:spcPts val="500"/>
              </a:spcAft>
            </a:pPr>
            <a:r>
              <a:rPr lang="en-US" sz="3200" dirty="0">
                <a:solidFill>
                  <a:srgbClr val="3333FF"/>
                </a:solidFill>
                <a:effectLst/>
                <a:latin typeface="Times New Roman" panose="02020603050405020304" pitchFamily="18" charset="0"/>
                <a:ea typeface="Times New Roman" panose="02020603050405020304" pitchFamily="18" charset="0"/>
              </a:rPr>
              <a:t>- </a:t>
            </a:r>
            <a:r>
              <a:rPr lang="en-US" sz="3200" dirty="0" err="1">
                <a:solidFill>
                  <a:srgbClr val="3333FF"/>
                </a:solidFill>
                <a:effectLst/>
                <a:latin typeface="Times New Roman" panose="02020603050405020304" pitchFamily="18" charset="0"/>
                <a:ea typeface="Times New Roman" panose="02020603050405020304" pitchFamily="18" charset="0"/>
              </a:rPr>
              <a:t>Trong</a:t>
            </a:r>
            <a:r>
              <a:rPr lang="en-US" sz="3200" dirty="0">
                <a:solidFill>
                  <a:srgbClr val="3333FF"/>
                </a:solidFill>
                <a:effectLst/>
                <a:latin typeface="Times New Roman" panose="02020603050405020304" pitchFamily="18" charset="0"/>
                <a:ea typeface="Times New Roman" panose="02020603050405020304" pitchFamily="18" charset="0"/>
              </a:rPr>
              <a:t> </a:t>
            </a:r>
            <a:r>
              <a:rPr lang="en-US" sz="3200" dirty="0" err="1">
                <a:solidFill>
                  <a:srgbClr val="3333FF"/>
                </a:solidFill>
                <a:effectLst/>
                <a:latin typeface="Times New Roman" panose="02020603050405020304" pitchFamily="18" charset="0"/>
                <a:ea typeface="Times New Roman" panose="02020603050405020304" pitchFamily="18" charset="0"/>
              </a:rPr>
              <a:t>quá</a:t>
            </a:r>
            <a:r>
              <a:rPr lang="en-US" sz="3200" dirty="0">
                <a:solidFill>
                  <a:srgbClr val="3333FF"/>
                </a:solidFill>
                <a:effectLst/>
                <a:latin typeface="Times New Roman" panose="02020603050405020304" pitchFamily="18" charset="0"/>
                <a:ea typeface="Times New Roman" panose="02020603050405020304" pitchFamily="18" charset="0"/>
              </a:rPr>
              <a:t> </a:t>
            </a:r>
            <a:r>
              <a:rPr lang="en-US" sz="3200" dirty="0" err="1">
                <a:solidFill>
                  <a:srgbClr val="3333FF"/>
                </a:solidFill>
                <a:effectLst/>
                <a:latin typeface="Times New Roman" panose="02020603050405020304" pitchFamily="18" charset="0"/>
                <a:ea typeface="Times New Roman" panose="02020603050405020304" pitchFamily="18" charset="0"/>
              </a:rPr>
              <a:t>trình</a:t>
            </a:r>
            <a:r>
              <a:rPr lang="en-US" sz="3200" dirty="0">
                <a:solidFill>
                  <a:srgbClr val="3333FF"/>
                </a:solidFill>
                <a:effectLst/>
                <a:latin typeface="Times New Roman" panose="02020603050405020304" pitchFamily="18" charset="0"/>
                <a:ea typeface="Times New Roman" panose="02020603050405020304" pitchFamily="18" charset="0"/>
              </a:rPr>
              <a:t> di </a:t>
            </a:r>
            <a:r>
              <a:rPr lang="en-US" sz="3200" dirty="0" err="1">
                <a:solidFill>
                  <a:srgbClr val="3333FF"/>
                </a:solidFill>
                <a:effectLst/>
                <a:latin typeface="Times New Roman" panose="02020603050405020304" pitchFamily="18" charset="0"/>
                <a:ea typeface="Times New Roman" panose="02020603050405020304" pitchFamily="18" charset="0"/>
              </a:rPr>
              <a:t>truyền</a:t>
            </a:r>
            <a:r>
              <a:rPr lang="en-US" sz="3200" dirty="0">
                <a:solidFill>
                  <a:srgbClr val="3333FF"/>
                </a:solidFill>
                <a:effectLst/>
                <a:latin typeface="Times New Roman" panose="02020603050405020304" pitchFamily="18" charset="0"/>
                <a:ea typeface="Times New Roman" panose="02020603050405020304" pitchFamily="18" charset="0"/>
              </a:rPr>
              <a:t> gene </a:t>
            </a:r>
            <a:r>
              <a:rPr lang="en-US" sz="3200" dirty="0" err="1">
                <a:solidFill>
                  <a:srgbClr val="3333FF"/>
                </a:solidFill>
                <a:effectLst/>
                <a:latin typeface="Times New Roman" panose="02020603050405020304" pitchFamily="18" charset="0"/>
                <a:ea typeface="Times New Roman" panose="02020603050405020304" pitchFamily="18" charset="0"/>
              </a:rPr>
              <a:t>có</a:t>
            </a:r>
            <a:r>
              <a:rPr lang="en-US" sz="3200" dirty="0">
                <a:solidFill>
                  <a:srgbClr val="3333FF"/>
                </a:solidFill>
                <a:effectLst/>
                <a:latin typeface="Times New Roman" panose="02020603050405020304" pitchFamily="18" charset="0"/>
                <a:ea typeface="Times New Roman" panose="02020603050405020304" pitchFamily="18" charset="0"/>
              </a:rPr>
              <a:t> </a:t>
            </a:r>
            <a:r>
              <a:rPr lang="en-US" sz="3200" dirty="0" err="1">
                <a:solidFill>
                  <a:srgbClr val="3333FF"/>
                </a:solidFill>
                <a:effectLst/>
                <a:latin typeface="Times New Roman" panose="02020603050405020304" pitchFamily="18" charset="0"/>
                <a:ea typeface="Times New Roman" panose="02020603050405020304" pitchFamily="18" charset="0"/>
              </a:rPr>
              <a:t>khả</a:t>
            </a:r>
            <a:r>
              <a:rPr lang="en-US" sz="3200" dirty="0">
                <a:solidFill>
                  <a:srgbClr val="3333FF"/>
                </a:solidFill>
                <a:effectLst/>
                <a:latin typeface="Times New Roman" panose="02020603050405020304" pitchFamily="18" charset="0"/>
                <a:ea typeface="Times New Roman" panose="02020603050405020304" pitchFamily="18" charset="0"/>
              </a:rPr>
              <a:t> </a:t>
            </a:r>
            <a:r>
              <a:rPr lang="en-US" sz="3200" dirty="0" err="1">
                <a:solidFill>
                  <a:srgbClr val="3333FF"/>
                </a:solidFill>
                <a:effectLst/>
                <a:latin typeface="Times New Roman" panose="02020603050405020304" pitchFamily="18" charset="0"/>
                <a:ea typeface="Times New Roman" panose="02020603050405020304" pitchFamily="18" charset="0"/>
              </a:rPr>
              <a:t>năng</a:t>
            </a:r>
            <a:r>
              <a:rPr lang="en-US" sz="3200" dirty="0">
                <a:solidFill>
                  <a:srgbClr val="3333FF"/>
                </a:solidFill>
                <a:effectLst/>
                <a:latin typeface="Times New Roman" panose="02020603050405020304" pitchFamily="18" charset="0"/>
                <a:ea typeface="Times New Roman" panose="02020603050405020304" pitchFamily="18" charset="0"/>
              </a:rPr>
              <a:t> </a:t>
            </a:r>
            <a:r>
              <a:rPr lang="en-US" sz="3200" dirty="0" err="1">
                <a:solidFill>
                  <a:srgbClr val="3333FF"/>
                </a:solidFill>
                <a:effectLst/>
                <a:latin typeface="Times New Roman" panose="02020603050405020304" pitchFamily="18" charset="0"/>
                <a:ea typeface="Times New Roman" panose="02020603050405020304" pitchFamily="18" charset="0"/>
              </a:rPr>
              <a:t>truyền</a:t>
            </a:r>
            <a:r>
              <a:rPr lang="en-US" sz="3200" dirty="0">
                <a:solidFill>
                  <a:srgbClr val="3333FF"/>
                </a:solidFill>
                <a:effectLst/>
                <a:latin typeface="Times New Roman" panose="02020603050405020304" pitchFamily="18" charset="0"/>
                <a:ea typeface="Times New Roman" panose="02020603050405020304" pitchFamily="18" charset="0"/>
              </a:rPr>
              <a:t> </a:t>
            </a:r>
            <a:r>
              <a:rPr lang="en-US" sz="3200" dirty="0" err="1">
                <a:solidFill>
                  <a:srgbClr val="3333FF"/>
                </a:solidFill>
                <a:effectLst/>
                <a:latin typeface="Times New Roman" panose="02020603050405020304" pitchFamily="18" charset="0"/>
                <a:ea typeface="Times New Roman" panose="02020603050405020304" pitchFamily="18" charset="0"/>
              </a:rPr>
              <a:t>lại</a:t>
            </a:r>
            <a:r>
              <a:rPr lang="en-US" sz="3200" dirty="0">
                <a:solidFill>
                  <a:srgbClr val="3333FF"/>
                </a:solidFill>
                <a:effectLst/>
                <a:latin typeface="Times New Roman" panose="02020603050405020304" pitchFamily="18" charset="0"/>
                <a:ea typeface="Times New Roman" panose="02020603050405020304" pitchFamily="18" charset="0"/>
              </a:rPr>
              <a:t> </a:t>
            </a:r>
            <a:r>
              <a:rPr lang="en-US" sz="3200" dirty="0" err="1">
                <a:solidFill>
                  <a:srgbClr val="3333FF"/>
                </a:solidFill>
                <a:effectLst/>
                <a:latin typeface="Times New Roman" panose="02020603050405020304" pitchFamily="18" charset="0"/>
                <a:ea typeface="Times New Roman" panose="02020603050405020304" pitchFamily="18" charset="0"/>
              </a:rPr>
              <a:t>các</a:t>
            </a:r>
            <a:r>
              <a:rPr lang="en-US" sz="3200" dirty="0">
                <a:solidFill>
                  <a:srgbClr val="3333FF"/>
                </a:solidFill>
                <a:effectLst/>
                <a:latin typeface="Times New Roman" panose="02020603050405020304" pitchFamily="18" charset="0"/>
                <a:ea typeface="Times New Roman" panose="02020603050405020304" pitchFamily="18" charset="0"/>
              </a:rPr>
              <a:t> </a:t>
            </a:r>
            <a:r>
              <a:rPr lang="en-US" sz="3200" dirty="0" err="1">
                <a:solidFill>
                  <a:srgbClr val="3333FF"/>
                </a:solidFill>
                <a:effectLst/>
                <a:latin typeface="Times New Roman" panose="02020603050405020304" pitchFamily="18" charset="0"/>
                <a:ea typeface="Times New Roman" panose="02020603050405020304" pitchFamily="18" charset="0"/>
              </a:rPr>
              <a:t>đặc</a:t>
            </a:r>
            <a:r>
              <a:rPr lang="en-US" sz="3200" dirty="0">
                <a:solidFill>
                  <a:srgbClr val="3333FF"/>
                </a:solidFill>
                <a:effectLst/>
                <a:latin typeface="Times New Roman" panose="02020603050405020304" pitchFamily="18" charset="0"/>
                <a:ea typeface="Times New Roman" panose="02020603050405020304" pitchFamily="18" charset="0"/>
              </a:rPr>
              <a:t> </a:t>
            </a:r>
            <a:r>
              <a:rPr lang="en-US" sz="3200" dirty="0" err="1">
                <a:solidFill>
                  <a:srgbClr val="3333FF"/>
                </a:solidFill>
                <a:effectLst/>
                <a:latin typeface="Times New Roman" panose="02020603050405020304" pitchFamily="18" charset="0"/>
                <a:ea typeface="Times New Roman" panose="02020603050405020304" pitchFamily="18" charset="0"/>
              </a:rPr>
              <a:t>điểm</a:t>
            </a:r>
            <a:r>
              <a:rPr lang="en-US" sz="3200" dirty="0">
                <a:solidFill>
                  <a:srgbClr val="3333FF"/>
                </a:solidFill>
                <a:effectLst/>
                <a:latin typeface="Times New Roman" panose="02020603050405020304" pitchFamily="18" charset="0"/>
                <a:ea typeface="Times New Roman" panose="02020603050405020304" pitchFamily="18" charset="0"/>
              </a:rPr>
              <a:t> </a:t>
            </a:r>
            <a:r>
              <a:rPr lang="en-US" sz="3200" dirty="0" err="1">
                <a:solidFill>
                  <a:srgbClr val="3333FF"/>
                </a:solidFill>
                <a:effectLst/>
                <a:latin typeface="Times New Roman" panose="02020603050405020304" pitchFamily="18" charset="0"/>
                <a:ea typeface="Times New Roman" panose="02020603050405020304" pitchFamily="18" charset="0"/>
              </a:rPr>
              <a:t>của</a:t>
            </a:r>
            <a:r>
              <a:rPr lang="en-US" sz="3200" dirty="0">
                <a:solidFill>
                  <a:srgbClr val="3333FF"/>
                </a:solidFill>
                <a:effectLst/>
                <a:latin typeface="Times New Roman" panose="02020603050405020304" pitchFamily="18" charset="0"/>
                <a:ea typeface="Times New Roman" panose="02020603050405020304" pitchFamily="18" charset="0"/>
              </a:rPr>
              <a:t> </a:t>
            </a:r>
            <a:r>
              <a:rPr lang="en-US" sz="3200" dirty="0" err="1">
                <a:solidFill>
                  <a:srgbClr val="3333FF"/>
                </a:solidFill>
                <a:effectLst/>
                <a:latin typeface="Times New Roman" panose="02020603050405020304" pitchFamily="18" charset="0"/>
                <a:ea typeface="Times New Roman" panose="02020603050405020304" pitchFamily="18" charset="0"/>
              </a:rPr>
              <a:t>bố</a:t>
            </a:r>
            <a:r>
              <a:rPr lang="en-US" sz="3200" dirty="0">
                <a:solidFill>
                  <a:srgbClr val="3333FF"/>
                </a:solidFill>
                <a:effectLst/>
                <a:latin typeface="Times New Roman" panose="02020603050405020304" pitchFamily="18" charset="0"/>
                <a:ea typeface="Times New Roman" panose="02020603050405020304" pitchFamily="18" charset="0"/>
              </a:rPr>
              <a:t>, </a:t>
            </a:r>
            <a:r>
              <a:rPr lang="en-US" sz="3200" dirty="0" err="1">
                <a:solidFill>
                  <a:srgbClr val="3333FF"/>
                </a:solidFill>
                <a:effectLst/>
                <a:latin typeface="Times New Roman" panose="02020603050405020304" pitchFamily="18" charset="0"/>
                <a:ea typeface="Times New Roman" panose="02020603050405020304" pitchFamily="18" charset="0"/>
              </a:rPr>
              <a:t>mẹ</a:t>
            </a:r>
            <a:r>
              <a:rPr lang="en-US" sz="3200" dirty="0">
                <a:solidFill>
                  <a:srgbClr val="3333FF"/>
                </a:solidFill>
                <a:effectLst/>
                <a:latin typeface="Times New Roman" panose="02020603050405020304" pitchFamily="18" charset="0"/>
                <a:ea typeface="Times New Roman" panose="02020603050405020304" pitchFamily="18" charset="0"/>
              </a:rPr>
              <a:t> </a:t>
            </a:r>
            <a:r>
              <a:rPr lang="en-US" sz="3200" dirty="0" err="1">
                <a:solidFill>
                  <a:srgbClr val="3333FF"/>
                </a:solidFill>
                <a:effectLst/>
                <a:latin typeface="Times New Roman" panose="02020603050405020304" pitchFamily="18" charset="0"/>
                <a:ea typeface="Times New Roman" panose="02020603050405020304" pitchFamily="18" charset="0"/>
              </a:rPr>
              <a:t>cho</a:t>
            </a:r>
            <a:r>
              <a:rPr lang="en-US" sz="3200" dirty="0">
                <a:solidFill>
                  <a:srgbClr val="3333FF"/>
                </a:solidFill>
                <a:effectLst/>
                <a:latin typeface="Times New Roman" panose="02020603050405020304" pitchFamily="18" charset="0"/>
                <a:ea typeface="Times New Roman" panose="02020603050405020304" pitchFamily="18" charset="0"/>
              </a:rPr>
              <a:t> con </a:t>
            </a:r>
            <a:r>
              <a:rPr lang="en-US" sz="3200" dirty="0" err="1">
                <a:solidFill>
                  <a:srgbClr val="3333FF"/>
                </a:solidFill>
                <a:effectLst/>
                <a:latin typeface="Times New Roman" panose="02020603050405020304" pitchFamily="18" charset="0"/>
                <a:ea typeface="Times New Roman" panose="02020603050405020304" pitchFamily="18" charset="0"/>
              </a:rPr>
              <a:t>cái</a:t>
            </a:r>
            <a:r>
              <a:rPr lang="en-US" sz="3200" dirty="0">
                <a:solidFill>
                  <a:srgbClr val="3333FF"/>
                </a:solidFill>
                <a:effectLst/>
                <a:latin typeface="Times New Roman" panose="02020603050405020304" pitchFamily="18" charset="0"/>
                <a:ea typeface="Times New Roman" panose="02020603050405020304" pitchFamily="18" charset="0"/>
              </a:rPr>
              <a:t>, </a:t>
            </a:r>
            <a:r>
              <a:rPr lang="en-US" sz="3200" dirty="0" err="1">
                <a:solidFill>
                  <a:srgbClr val="3333FF"/>
                </a:solidFill>
                <a:effectLst/>
                <a:latin typeface="Times New Roman" panose="02020603050405020304" pitchFamily="18" charset="0"/>
                <a:ea typeface="Times New Roman" panose="02020603050405020304" pitchFamily="18" charset="0"/>
              </a:rPr>
              <a:t>đồng</a:t>
            </a:r>
            <a:r>
              <a:rPr lang="en-US" sz="3200" dirty="0">
                <a:solidFill>
                  <a:srgbClr val="3333FF"/>
                </a:solidFill>
                <a:effectLst/>
                <a:latin typeface="Times New Roman" panose="02020603050405020304" pitchFamily="18" charset="0"/>
                <a:ea typeface="Times New Roman" panose="02020603050405020304" pitchFamily="18" charset="0"/>
              </a:rPr>
              <a:t> </a:t>
            </a:r>
            <a:r>
              <a:rPr lang="en-US" sz="3200" dirty="0" err="1">
                <a:solidFill>
                  <a:srgbClr val="3333FF"/>
                </a:solidFill>
                <a:effectLst/>
                <a:latin typeface="Times New Roman" panose="02020603050405020304" pitchFamily="18" charset="0"/>
                <a:ea typeface="Times New Roman" panose="02020603050405020304" pitchFamily="18" charset="0"/>
              </a:rPr>
              <a:t>thời</a:t>
            </a:r>
            <a:r>
              <a:rPr lang="en-US" sz="3200" dirty="0">
                <a:solidFill>
                  <a:srgbClr val="3333FF"/>
                </a:solidFill>
                <a:effectLst/>
                <a:latin typeface="Times New Roman" panose="02020603050405020304" pitchFamily="18" charset="0"/>
                <a:ea typeface="Times New Roman" panose="02020603050405020304" pitchFamily="18" charset="0"/>
              </a:rPr>
              <a:t> gene </a:t>
            </a:r>
            <a:r>
              <a:rPr lang="en-US" sz="3200" dirty="0" err="1">
                <a:solidFill>
                  <a:srgbClr val="3333FF"/>
                </a:solidFill>
                <a:effectLst/>
                <a:latin typeface="Times New Roman" panose="02020603050405020304" pitchFamily="18" charset="0"/>
                <a:ea typeface="Times New Roman" panose="02020603050405020304" pitchFamily="18" charset="0"/>
              </a:rPr>
              <a:t>cũng</a:t>
            </a:r>
            <a:r>
              <a:rPr lang="en-US" sz="3200" dirty="0">
                <a:solidFill>
                  <a:srgbClr val="3333FF"/>
                </a:solidFill>
                <a:effectLst/>
                <a:latin typeface="Times New Roman" panose="02020603050405020304" pitchFamily="18" charset="0"/>
                <a:ea typeface="Times New Roman" panose="02020603050405020304" pitchFamily="18" charset="0"/>
              </a:rPr>
              <a:t> </a:t>
            </a:r>
            <a:r>
              <a:rPr lang="en-US" sz="3200" dirty="0" err="1">
                <a:solidFill>
                  <a:srgbClr val="3333FF"/>
                </a:solidFill>
                <a:effectLst/>
                <a:latin typeface="Times New Roman" panose="02020603050405020304" pitchFamily="18" charset="0"/>
                <a:ea typeface="Times New Roman" panose="02020603050405020304" pitchFamily="18" charset="0"/>
              </a:rPr>
              <a:t>có</a:t>
            </a:r>
            <a:r>
              <a:rPr lang="en-US" sz="3200" dirty="0">
                <a:solidFill>
                  <a:srgbClr val="3333FF"/>
                </a:solidFill>
                <a:effectLst/>
                <a:latin typeface="Times New Roman" panose="02020603050405020304" pitchFamily="18" charset="0"/>
                <a:ea typeface="Times New Roman" panose="02020603050405020304" pitchFamily="18" charset="0"/>
              </a:rPr>
              <a:t> </a:t>
            </a:r>
            <a:r>
              <a:rPr lang="en-US" sz="3200" dirty="0" err="1">
                <a:solidFill>
                  <a:srgbClr val="3333FF"/>
                </a:solidFill>
                <a:effectLst/>
                <a:latin typeface="Times New Roman" panose="02020603050405020304" pitchFamily="18" charset="0"/>
                <a:ea typeface="Times New Roman" panose="02020603050405020304" pitchFamily="18" charset="0"/>
              </a:rPr>
              <a:t>thể</a:t>
            </a:r>
            <a:r>
              <a:rPr lang="en-US" sz="3200" dirty="0">
                <a:solidFill>
                  <a:srgbClr val="3333FF"/>
                </a:solidFill>
                <a:effectLst/>
                <a:latin typeface="Times New Roman" panose="02020603050405020304" pitchFamily="18" charset="0"/>
                <a:ea typeface="Times New Roman" panose="02020603050405020304" pitchFamily="18" charset="0"/>
              </a:rPr>
              <a:t> </a:t>
            </a:r>
            <a:r>
              <a:rPr lang="en-US" sz="3200" dirty="0" err="1">
                <a:solidFill>
                  <a:srgbClr val="3333FF"/>
                </a:solidFill>
                <a:effectLst/>
                <a:latin typeface="Times New Roman" panose="02020603050405020304" pitchFamily="18" charset="0"/>
                <a:ea typeface="Times New Roman" panose="02020603050405020304" pitchFamily="18" charset="0"/>
              </a:rPr>
              <a:t>tạo</a:t>
            </a:r>
            <a:r>
              <a:rPr lang="en-US" sz="3200" dirty="0">
                <a:solidFill>
                  <a:srgbClr val="3333FF"/>
                </a:solidFill>
                <a:effectLst/>
                <a:latin typeface="Times New Roman" panose="02020603050405020304" pitchFamily="18" charset="0"/>
                <a:ea typeface="Times New Roman" panose="02020603050405020304" pitchFamily="18" charset="0"/>
              </a:rPr>
              <a:t>  ra </a:t>
            </a:r>
            <a:r>
              <a:rPr lang="en-US" sz="3200" dirty="0" err="1">
                <a:solidFill>
                  <a:srgbClr val="3333FF"/>
                </a:solidFill>
                <a:effectLst/>
                <a:latin typeface="Times New Roman" panose="02020603050405020304" pitchFamily="18" charset="0"/>
                <a:ea typeface="Times New Roman" panose="02020603050405020304" pitchFamily="18" charset="0"/>
              </a:rPr>
              <a:t>các</a:t>
            </a:r>
            <a:r>
              <a:rPr lang="en-US" sz="3200" dirty="0">
                <a:solidFill>
                  <a:srgbClr val="3333FF"/>
                </a:solidFill>
                <a:effectLst/>
                <a:latin typeface="Times New Roman" panose="02020603050405020304" pitchFamily="18" charset="0"/>
                <a:ea typeface="Times New Roman" panose="02020603050405020304" pitchFamily="18" charset="0"/>
              </a:rPr>
              <a:t> </a:t>
            </a:r>
            <a:r>
              <a:rPr lang="en-US" sz="3200" dirty="0" err="1">
                <a:solidFill>
                  <a:srgbClr val="3333FF"/>
                </a:solidFill>
                <a:effectLst/>
                <a:latin typeface="Times New Roman" panose="02020603050405020304" pitchFamily="18" charset="0"/>
                <a:ea typeface="Times New Roman" panose="02020603050405020304" pitchFamily="18" charset="0"/>
              </a:rPr>
              <a:t>biến</a:t>
            </a:r>
            <a:r>
              <a:rPr lang="en-US" sz="3200" dirty="0">
                <a:solidFill>
                  <a:srgbClr val="3333FF"/>
                </a:solidFill>
                <a:effectLst/>
                <a:latin typeface="Times New Roman" panose="02020603050405020304" pitchFamily="18" charset="0"/>
                <a:ea typeface="Times New Roman" panose="02020603050405020304" pitchFamily="18" charset="0"/>
              </a:rPr>
              <a:t> di </a:t>
            </a:r>
            <a:r>
              <a:rPr lang="en-US" sz="3200" dirty="0" err="1">
                <a:solidFill>
                  <a:srgbClr val="3333FF"/>
                </a:solidFill>
                <a:effectLst/>
                <a:latin typeface="Times New Roman" panose="02020603050405020304" pitchFamily="18" charset="0"/>
                <a:ea typeface="Times New Roman" panose="02020603050405020304" pitchFamily="18" charset="0"/>
              </a:rPr>
              <a:t>và</a:t>
            </a:r>
            <a:r>
              <a:rPr lang="en-US" sz="3200" dirty="0">
                <a:solidFill>
                  <a:srgbClr val="3333FF"/>
                </a:solidFill>
                <a:effectLst/>
                <a:latin typeface="Times New Roman" panose="02020603050405020304" pitchFamily="18" charset="0"/>
                <a:ea typeface="Times New Roman" panose="02020603050405020304" pitchFamily="18" charset="0"/>
              </a:rPr>
              <a:t> di </a:t>
            </a:r>
            <a:r>
              <a:rPr lang="en-US" sz="3200" dirty="0" err="1">
                <a:solidFill>
                  <a:srgbClr val="3333FF"/>
                </a:solidFill>
                <a:effectLst/>
                <a:latin typeface="Times New Roman" panose="02020603050405020304" pitchFamily="18" charset="0"/>
                <a:ea typeface="Times New Roman" panose="02020603050405020304" pitchFamily="18" charset="0"/>
              </a:rPr>
              <a:t>truyền</a:t>
            </a:r>
            <a:r>
              <a:rPr lang="en-US" sz="3200" dirty="0">
                <a:solidFill>
                  <a:srgbClr val="3333FF"/>
                </a:solidFill>
                <a:effectLst/>
                <a:latin typeface="Times New Roman" panose="02020603050405020304" pitchFamily="18" charset="0"/>
                <a:ea typeface="Times New Roman" panose="02020603050405020304" pitchFamily="18" charset="0"/>
              </a:rPr>
              <a:t> </a:t>
            </a:r>
            <a:r>
              <a:rPr lang="en-US" sz="3200" dirty="0" err="1">
                <a:solidFill>
                  <a:srgbClr val="3333FF"/>
                </a:solidFill>
                <a:effectLst/>
                <a:latin typeface="Times New Roman" panose="02020603050405020304" pitchFamily="18" charset="0"/>
                <a:ea typeface="Times New Roman" panose="02020603050405020304" pitchFamily="18" charset="0"/>
              </a:rPr>
              <a:t>lại</a:t>
            </a:r>
            <a:r>
              <a:rPr lang="en-US" sz="3200" dirty="0">
                <a:solidFill>
                  <a:srgbClr val="3333FF"/>
                </a:solidFill>
                <a:effectLst/>
                <a:latin typeface="Times New Roman" panose="02020603050405020304" pitchFamily="18" charset="0"/>
                <a:ea typeface="Times New Roman" panose="02020603050405020304" pitchFamily="18" charset="0"/>
              </a:rPr>
              <a:t> </a:t>
            </a:r>
            <a:r>
              <a:rPr lang="en-US" sz="3200" dirty="0" err="1">
                <a:solidFill>
                  <a:srgbClr val="3333FF"/>
                </a:solidFill>
                <a:effectLst/>
                <a:latin typeface="Times New Roman" panose="02020603050405020304" pitchFamily="18" charset="0"/>
                <a:ea typeface="Times New Roman" panose="02020603050405020304" pitchFamily="18" charset="0"/>
              </a:rPr>
              <a:t>cho</a:t>
            </a:r>
            <a:r>
              <a:rPr lang="en-US" sz="3200" dirty="0">
                <a:solidFill>
                  <a:srgbClr val="3333FF"/>
                </a:solidFill>
                <a:effectLst/>
                <a:latin typeface="Times New Roman" panose="02020603050405020304" pitchFamily="18" charset="0"/>
                <a:ea typeface="Times New Roman" panose="02020603050405020304" pitchFamily="18" charset="0"/>
              </a:rPr>
              <a:t> </a:t>
            </a:r>
            <a:r>
              <a:rPr lang="en-US" sz="3200" dirty="0" err="1">
                <a:solidFill>
                  <a:srgbClr val="3333FF"/>
                </a:solidFill>
                <a:effectLst/>
                <a:latin typeface="Times New Roman" panose="02020603050405020304" pitchFamily="18" charset="0"/>
                <a:ea typeface="Times New Roman" panose="02020603050405020304" pitchFamily="18" charset="0"/>
              </a:rPr>
              <a:t>thế</a:t>
            </a:r>
            <a:r>
              <a:rPr lang="en-US" sz="3200" dirty="0">
                <a:solidFill>
                  <a:srgbClr val="3333FF"/>
                </a:solidFill>
                <a:effectLst/>
                <a:latin typeface="Times New Roman" panose="02020603050405020304" pitchFamily="18" charset="0"/>
                <a:ea typeface="Times New Roman" panose="02020603050405020304" pitchFamily="18" charset="0"/>
              </a:rPr>
              <a:t> </a:t>
            </a:r>
            <a:r>
              <a:rPr lang="en-US" sz="3200" dirty="0" err="1">
                <a:solidFill>
                  <a:srgbClr val="3333FF"/>
                </a:solidFill>
                <a:effectLst/>
                <a:latin typeface="Times New Roman" panose="02020603050405020304" pitchFamily="18" charset="0"/>
                <a:ea typeface="Times New Roman" panose="02020603050405020304" pitchFamily="18" charset="0"/>
              </a:rPr>
              <a:t>hệ</a:t>
            </a:r>
            <a:r>
              <a:rPr lang="en-US" sz="3200" dirty="0">
                <a:solidFill>
                  <a:srgbClr val="3333FF"/>
                </a:solidFill>
                <a:effectLst/>
                <a:latin typeface="Times New Roman" panose="02020603050405020304" pitchFamily="18" charset="0"/>
                <a:ea typeface="Times New Roman" panose="02020603050405020304" pitchFamily="18" charset="0"/>
              </a:rPr>
              <a:t> </a:t>
            </a:r>
            <a:r>
              <a:rPr lang="en-US" sz="3200" dirty="0" err="1">
                <a:solidFill>
                  <a:srgbClr val="3333FF"/>
                </a:solidFill>
                <a:effectLst/>
                <a:latin typeface="Times New Roman" panose="02020603050405020304" pitchFamily="18" charset="0"/>
                <a:ea typeface="Times New Roman" panose="02020603050405020304" pitchFamily="18" charset="0"/>
              </a:rPr>
              <a:t>sau</a:t>
            </a:r>
            <a:r>
              <a:rPr lang="en-US" sz="3200" dirty="0">
                <a:solidFill>
                  <a:srgbClr val="3333FF"/>
                </a:solidFill>
                <a:effectLst/>
                <a:latin typeface="Times New Roman" panose="02020603050405020304" pitchFamily="18" charset="0"/>
                <a:ea typeface="Times New Roman" panose="02020603050405020304" pitchFamily="18" charset="0"/>
              </a:rPr>
              <a:t>.</a:t>
            </a:r>
            <a:endParaRPr lang="en-US" sz="3200" dirty="0">
              <a:solidFill>
                <a:srgbClr val="3333FF"/>
              </a:solidFill>
              <a:effectLst/>
              <a:latin typeface="Arial" panose="020B0604020202020204" pitchFamily="34" charset="0"/>
              <a:ea typeface="Arial" panose="020B0604020202020204" pitchFamily="34" charset="0"/>
            </a:endParaRPr>
          </a:p>
          <a:p>
            <a:pPr>
              <a:lnSpc>
                <a:spcPct val="115000"/>
              </a:lnSpc>
              <a:spcAft>
                <a:spcPts val="500"/>
              </a:spcAft>
            </a:pPr>
            <a:r>
              <a:rPr lang="en-US" sz="3200" dirty="0">
                <a:solidFill>
                  <a:srgbClr val="3333FF"/>
                </a:solidFill>
                <a:effectLst/>
                <a:latin typeface="Times New Roman" panose="02020603050405020304" pitchFamily="18" charset="0"/>
                <a:ea typeface="Times New Roman" panose="02020603050405020304" pitchFamily="18" charset="0"/>
              </a:rPr>
              <a:t>- Gene </a:t>
            </a:r>
            <a:r>
              <a:rPr lang="en-US" sz="3200" dirty="0" err="1">
                <a:solidFill>
                  <a:srgbClr val="3333FF"/>
                </a:solidFill>
                <a:effectLst/>
                <a:latin typeface="Times New Roman" panose="02020603050405020304" pitchFamily="18" charset="0"/>
                <a:ea typeface="Times New Roman" panose="02020603050405020304" pitchFamily="18" charset="0"/>
              </a:rPr>
              <a:t>được</a:t>
            </a:r>
            <a:r>
              <a:rPr lang="en-US" sz="3200" dirty="0">
                <a:solidFill>
                  <a:srgbClr val="3333FF"/>
                </a:solidFill>
                <a:effectLst/>
                <a:latin typeface="Times New Roman" panose="02020603050405020304" pitchFamily="18" charset="0"/>
                <a:ea typeface="Times New Roman" panose="02020603050405020304" pitchFamily="18" charset="0"/>
              </a:rPr>
              <a:t> </a:t>
            </a:r>
            <a:r>
              <a:rPr lang="en-US" sz="3200" dirty="0" err="1">
                <a:solidFill>
                  <a:srgbClr val="3333FF"/>
                </a:solidFill>
                <a:effectLst/>
                <a:latin typeface="Times New Roman" panose="02020603050405020304" pitchFamily="18" charset="0"/>
                <a:ea typeface="Times New Roman" panose="02020603050405020304" pitchFamily="18" charset="0"/>
              </a:rPr>
              <a:t>xem</a:t>
            </a:r>
            <a:r>
              <a:rPr lang="en-US" sz="3200" dirty="0">
                <a:solidFill>
                  <a:srgbClr val="3333FF"/>
                </a:solidFill>
                <a:effectLst/>
                <a:latin typeface="Times New Roman" panose="02020603050405020304" pitchFamily="18" charset="0"/>
                <a:ea typeface="Times New Roman" panose="02020603050405020304" pitchFamily="18" charset="0"/>
              </a:rPr>
              <a:t> </a:t>
            </a:r>
            <a:r>
              <a:rPr lang="en-US" sz="3200" dirty="0" err="1">
                <a:solidFill>
                  <a:srgbClr val="3333FF"/>
                </a:solidFill>
                <a:effectLst/>
                <a:latin typeface="Times New Roman" panose="02020603050405020304" pitchFamily="18" charset="0"/>
                <a:ea typeface="Times New Roman" panose="02020603050405020304" pitchFamily="18" charset="0"/>
              </a:rPr>
              <a:t>là</a:t>
            </a:r>
            <a:r>
              <a:rPr lang="en-US" sz="3200" dirty="0">
                <a:solidFill>
                  <a:srgbClr val="3333FF"/>
                </a:solidFill>
                <a:effectLst/>
                <a:latin typeface="Times New Roman" panose="02020603050405020304" pitchFamily="18" charset="0"/>
                <a:ea typeface="Times New Roman" panose="02020603050405020304" pitchFamily="18" charset="0"/>
              </a:rPr>
              <a:t> </a:t>
            </a:r>
            <a:r>
              <a:rPr lang="en-US" sz="3200" dirty="0" err="1">
                <a:solidFill>
                  <a:srgbClr val="3333FF"/>
                </a:solidFill>
                <a:effectLst/>
                <a:latin typeface="Times New Roman" panose="02020603050405020304" pitchFamily="18" charset="0"/>
                <a:ea typeface="Times New Roman" panose="02020603050405020304" pitchFamily="18" charset="0"/>
              </a:rPr>
              <a:t>trung</a:t>
            </a:r>
            <a:r>
              <a:rPr lang="en-US" sz="3200" dirty="0">
                <a:solidFill>
                  <a:srgbClr val="3333FF"/>
                </a:solidFill>
                <a:effectLst/>
                <a:latin typeface="Times New Roman" panose="02020603050405020304" pitchFamily="18" charset="0"/>
                <a:ea typeface="Times New Roman" panose="02020603050405020304" pitchFamily="18" charset="0"/>
              </a:rPr>
              <a:t> </a:t>
            </a:r>
            <a:r>
              <a:rPr lang="en-US" sz="3200" dirty="0" err="1">
                <a:solidFill>
                  <a:srgbClr val="3333FF"/>
                </a:solidFill>
                <a:effectLst/>
                <a:latin typeface="Times New Roman" panose="02020603050405020304" pitchFamily="18" charset="0"/>
                <a:ea typeface="Times New Roman" panose="02020603050405020304" pitchFamily="18" charset="0"/>
              </a:rPr>
              <a:t>tâm</a:t>
            </a:r>
            <a:r>
              <a:rPr lang="en-US" sz="3200" dirty="0">
                <a:solidFill>
                  <a:srgbClr val="3333FF"/>
                </a:solidFill>
                <a:effectLst/>
                <a:latin typeface="Times New Roman" panose="02020603050405020304" pitchFamily="18" charset="0"/>
                <a:ea typeface="Times New Roman" panose="02020603050405020304" pitchFamily="18" charset="0"/>
              </a:rPr>
              <a:t> </a:t>
            </a:r>
            <a:r>
              <a:rPr lang="en-US" sz="3200" dirty="0" err="1">
                <a:solidFill>
                  <a:srgbClr val="3333FF"/>
                </a:solidFill>
                <a:effectLst/>
                <a:latin typeface="Times New Roman" panose="02020603050405020304" pitchFamily="18" charset="0"/>
                <a:ea typeface="Times New Roman" panose="02020603050405020304" pitchFamily="18" charset="0"/>
              </a:rPr>
              <a:t>của</a:t>
            </a:r>
            <a:r>
              <a:rPr lang="en-US" sz="3200" dirty="0">
                <a:solidFill>
                  <a:srgbClr val="3333FF"/>
                </a:solidFill>
                <a:effectLst/>
                <a:latin typeface="Times New Roman" panose="02020603050405020304" pitchFamily="18" charset="0"/>
                <a:ea typeface="Times New Roman" panose="02020603050405020304" pitchFamily="18" charset="0"/>
              </a:rPr>
              <a:t> di </a:t>
            </a:r>
            <a:r>
              <a:rPr lang="en-US" sz="3200" dirty="0" err="1">
                <a:solidFill>
                  <a:srgbClr val="3333FF"/>
                </a:solidFill>
                <a:effectLst/>
                <a:latin typeface="Times New Roman" panose="02020603050405020304" pitchFamily="18" charset="0"/>
                <a:ea typeface="Times New Roman" panose="02020603050405020304" pitchFamily="18" charset="0"/>
              </a:rPr>
              <a:t>truyền</a:t>
            </a:r>
            <a:r>
              <a:rPr lang="en-US" sz="3200" dirty="0">
                <a:solidFill>
                  <a:srgbClr val="3333FF"/>
                </a:solidFill>
                <a:effectLst/>
                <a:latin typeface="Times New Roman" panose="02020603050405020304" pitchFamily="18" charset="0"/>
                <a:ea typeface="Times New Roman" panose="02020603050405020304" pitchFamily="18" charset="0"/>
              </a:rPr>
              <a:t> </a:t>
            </a:r>
            <a:r>
              <a:rPr lang="en-US" sz="3200" dirty="0" err="1">
                <a:solidFill>
                  <a:srgbClr val="3333FF"/>
                </a:solidFill>
                <a:effectLst/>
                <a:latin typeface="Times New Roman" panose="02020603050405020304" pitchFamily="18" charset="0"/>
                <a:ea typeface="Times New Roman" panose="02020603050405020304" pitchFamily="18" charset="0"/>
              </a:rPr>
              <a:t>học</a:t>
            </a:r>
            <a:r>
              <a:rPr lang="en-US" sz="3200" dirty="0">
                <a:solidFill>
                  <a:srgbClr val="3333FF"/>
                </a:solidFill>
                <a:effectLst/>
                <a:latin typeface="Times New Roman" panose="02020603050405020304" pitchFamily="18" charset="0"/>
                <a:ea typeface="Times New Roman" panose="02020603050405020304" pitchFamily="18" charset="0"/>
              </a:rPr>
              <a:t>.</a:t>
            </a:r>
            <a:endParaRPr lang="en-US" sz="3200" dirty="0">
              <a:solidFill>
                <a:srgbClr val="3333FF"/>
              </a:solidFill>
              <a:effectLst/>
              <a:latin typeface="Arial" panose="020B0604020202020204" pitchFamily="34" charset="0"/>
              <a:ea typeface="Arial" panose="020B0604020202020204" pitchFamily="34" charset="0"/>
            </a:endParaRPr>
          </a:p>
        </p:txBody>
      </p:sp>
      <p:pic>
        <p:nvPicPr>
          <p:cNvPr id="7" name="Picture 6" descr="19 Background ý tưởng | sandbox, mạng máy tính, cắt bao quy đầu">
            <a:extLst>
              <a:ext uri="{FF2B5EF4-FFF2-40B4-BE49-F238E27FC236}">
                <a16:creationId xmlns:a16="http://schemas.microsoft.com/office/drawing/2014/main" id="{78560D25-7AAC-4759-B17B-7014560EA35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827" y="3848446"/>
            <a:ext cx="954775" cy="560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4481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nodeType="clickEffect">
                                  <p:stCondLst>
                                    <p:cond delay="0"/>
                                  </p:stCondLst>
                                  <p:childTnLst>
                                    <p:animEffect transition="out" filter="blinds(horizontal)">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1" descr="j0232133">
            <a:extLst>
              <a:ext uri="{FF2B5EF4-FFF2-40B4-BE49-F238E27FC236}">
                <a16:creationId xmlns:a16="http://schemas.microsoft.com/office/drawing/2014/main" id="{5987D98E-D358-4D51-BEE5-599B65283D5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454013">
            <a:off x="276045" y="5441859"/>
            <a:ext cx="1587077" cy="1383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utoShape 5">
            <a:extLst>
              <a:ext uri="{FF2B5EF4-FFF2-40B4-BE49-F238E27FC236}">
                <a16:creationId xmlns:a16="http://schemas.microsoft.com/office/drawing/2014/main" id="{642BEF04-28D4-40E3-8E69-16BAEB3119AA}"/>
              </a:ext>
            </a:extLst>
          </p:cNvPr>
          <p:cNvSpPr>
            <a:spLocks noChangeArrowheads="1"/>
          </p:cNvSpPr>
          <p:nvPr/>
        </p:nvSpPr>
        <p:spPr bwMode="auto">
          <a:xfrm>
            <a:off x="2708806" y="370184"/>
            <a:ext cx="5284819" cy="4831080"/>
          </a:xfrm>
          <a:prstGeom prst="cloudCallout">
            <a:avLst>
              <a:gd name="adj1" fmla="val -74045"/>
              <a:gd name="adj2" fmla="val 48113"/>
            </a:avLst>
          </a:prstGeom>
          <a:solidFill>
            <a:srgbClr val="BBE0E3"/>
          </a:solidFill>
          <a:ln w="9525">
            <a:solidFill>
              <a:srgbClr val="000000"/>
            </a:solidFill>
            <a:round/>
            <a:headEnd/>
            <a:tailEnd/>
          </a:ln>
          <a:effectLst/>
        </p:spPr>
        <p:txBody>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lang="en-US" altLang="en-US" sz="3200" b="1" i="1" kern="0" dirty="0">
              <a:solidFill>
                <a:srgbClr val="FF0066"/>
              </a:solidFill>
              <a:effectLst>
                <a:outerShdw blurRad="38100" dist="38100" dir="2700000" algn="tl">
                  <a:srgbClr val="000000"/>
                </a:outerShdw>
              </a:effectLst>
              <a:latin typeface="Times New Roman" panose="02020603050405020304" pitchFamily="18" charset="0"/>
            </a:endParaRPr>
          </a:p>
          <a:p>
            <a:pPr marL="0" marR="0" lvl="0" indent="0" algn="ctr" defTabSz="914400" eaLnBrk="1" fontAlgn="base" latinLnBrk="0" hangingPunct="1">
              <a:lnSpc>
                <a:spcPct val="100000"/>
              </a:lnSpc>
              <a:spcBef>
                <a:spcPct val="0"/>
              </a:spcBef>
              <a:spcAft>
                <a:spcPct val="0"/>
              </a:spcAft>
              <a:buClrTx/>
              <a:buSzTx/>
              <a:buFontTx/>
              <a:buNone/>
              <a:tabLst/>
              <a:defRPr/>
            </a:pPr>
            <a:r>
              <a:rPr lang="en-US" altLang="en-US" sz="3200" b="1" i="1" kern="0" dirty="0">
                <a:solidFill>
                  <a:srgbClr val="FF0066"/>
                </a:solidFill>
                <a:effectLst>
                  <a:outerShdw blurRad="38100" dist="38100" dir="2700000" algn="tl">
                    <a:srgbClr val="000000"/>
                  </a:outerShdw>
                </a:effectLst>
                <a:latin typeface="Times New Roman" panose="02020603050405020304" pitchFamily="18" charset="0"/>
              </a:rPr>
              <a:t>5. Khi </a:t>
            </a:r>
            <a:r>
              <a:rPr lang="en-US" altLang="en-US" sz="3200" b="1" i="1" kern="0" dirty="0" err="1">
                <a:solidFill>
                  <a:srgbClr val="FF0066"/>
                </a:solidFill>
                <a:effectLst>
                  <a:outerShdw blurRad="38100" dist="38100" dir="2700000" algn="tl">
                    <a:srgbClr val="000000"/>
                  </a:outerShdw>
                </a:effectLst>
                <a:latin typeface="Times New Roman" panose="02020603050405020304" pitchFamily="18" charset="0"/>
              </a:rPr>
              <a:t>phân</a:t>
            </a:r>
            <a:r>
              <a:rPr lang="en-US" altLang="en-US" sz="3200" b="1" i="1" kern="0" dirty="0">
                <a:solidFill>
                  <a:srgbClr val="FF0066"/>
                </a:solidFill>
                <a:effectLst>
                  <a:outerShdw blurRad="38100" dist="38100" dir="2700000" algn="tl">
                    <a:srgbClr val="000000"/>
                  </a:outerShdw>
                </a:effectLst>
                <a:latin typeface="Times New Roman" panose="02020603050405020304" pitchFamily="18" charset="0"/>
              </a:rPr>
              <a:t> </a:t>
            </a:r>
            <a:r>
              <a:rPr lang="en-US" altLang="en-US" sz="3200" b="1" i="1" kern="0" dirty="0" err="1">
                <a:solidFill>
                  <a:srgbClr val="FF0066"/>
                </a:solidFill>
                <a:effectLst>
                  <a:outerShdw blurRad="38100" dist="38100" dir="2700000" algn="tl">
                    <a:srgbClr val="000000"/>
                  </a:outerShdw>
                </a:effectLst>
                <a:latin typeface="Times New Roman" panose="02020603050405020304" pitchFamily="18" charset="0"/>
              </a:rPr>
              <a:t>tích</a:t>
            </a:r>
            <a:r>
              <a:rPr lang="en-US" altLang="en-US" sz="3200" b="1" i="1" kern="0" dirty="0">
                <a:solidFill>
                  <a:srgbClr val="FF0066"/>
                </a:solidFill>
                <a:effectLst>
                  <a:outerShdw blurRad="38100" dist="38100" dir="2700000" algn="tl">
                    <a:srgbClr val="000000"/>
                  </a:outerShdw>
                </a:effectLst>
                <a:latin typeface="Times New Roman" panose="02020603050405020304" pitchFamily="18" charset="0"/>
              </a:rPr>
              <a:t> </a:t>
            </a:r>
            <a:r>
              <a:rPr lang="en-US" altLang="en-US" sz="3200" b="1" i="1" kern="0" dirty="0" err="1">
                <a:solidFill>
                  <a:srgbClr val="FF0066"/>
                </a:solidFill>
                <a:effectLst>
                  <a:outerShdw blurRad="38100" dist="38100" dir="2700000" algn="tl">
                    <a:srgbClr val="000000"/>
                  </a:outerShdw>
                </a:effectLst>
                <a:latin typeface="Times New Roman" panose="02020603050405020304" pitchFamily="18" charset="0"/>
              </a:rPr>
              <a:t>được</a:t>
            </a:r>
            <a:r>
              <a:rPr lang="en-US" altLang="en-US" sz="3200" b="1" i="1" kern="0" dirty="0">
                <a:solidFill>
                  <a:srgbClr val="FF0066"/>
                </a:solidFill>
                <a:effectLst>
                  <a:outerShdw blurRad="38100" dist="38100" dir="2700000" algn="tl">
                    <a:srgbClr val="000000"/>
                  </a:outerShdw>
                </a:effectLst>
                <a:latin typeface="Times New Roman" panose="02020603050405020304" pitchFamily="18" charset="0"/>
              </a:rPr>
              <a:t> DNA con </a:t>
            </a:r>
            <a:r>
              <a:rPr lang="en-US" altLang="en-US" sz="3200" b="1" i="1" kern="0" dirty="0" err="1">
                <a:solidFill>
                  <a:srgbClr val="FF0066"/>
                </a:solidFill>
                <a:effectLst>
                  <a:outerShdw blurRad="38100" dist="38100" dir="2700000" algn="tl">
                    <a:srgbClr val="000000"/>
                  </a:outerShdw>
                </a:effectLst>
                <a:latin typeface="Times New Roman" panose="02020603050405020304" pitchFamily="18" charset="0"/>
              </a:rPr>
              <a:t>người</a:t>
            </a:r>
            <a:r>
              <a:rPr lang="en-US" altLang="en-US" sz="3200" b="1" i="1" kern="0" dirty="0">
                <a:solidFill>
                  <a:srgbClr val="FF0066"/>
                </a:solidFill>
                <a:effectLst>
                  <a:outerShdw blurRad="38100" dist="38100" dir="2700000" algn="tl">
                    <a:srgbClr val="000000"/>
                  </a:outerShdw>
                </a:effectLst>
                <a:latin typeface="Times New Roman" panose="02020603050405020304" pitchFamily="18" charset="0"/>
              </a:rPr>
              <a:t> </a:t>
            </a:r>
            <a:r>
              <a:rPr lang="en-US" altLang="en-US" sz="3200" b="1" i="1" kern="0" dirty="0" err="1">
                <a:solidFill>
                  <a:srgbClr val="FF0066"/>
                </a:solidFill>
                <a:effectLst>
                  <a:outerShdw blurRad="38100" dist="38100" dir="2700000" algn="tl">
                    <a:srgbClr val="000000"/>
                  </a:outerShdw>
                </a:effectLst>
                <a:latin typeface="Times New Roman" panose="02020603050405020304" pitchFamily="18" charset="0"/>
              </a:rPr>
              <a:t>đã</a:t>
            </a:r>
            <a:r>
              <a:rPr lang="en-US" altLang="en-US" sz="3200" b="1" i="1" kern="0" dirty="0">
                <a:solidFill>
                  <a:srgbClr val="FF0066"/>
                </a:solidFill>
                <a:effectLst>
                  <a:outerShdw blurRad="38100" dist="38100" dir="2700000" algn="tl">
                    <a:srgbClr val="000000"/>
                  </a:outerShdw>
                </a:effectLst>
                <a:latin typeface="Times New Roman" panose="02020603050405020304" pitchFamily="18" charset="0"/>
              </a:rPr>
              <a:t> </a:t>
            </a:r>
            <a:r>
              <a:rPr lang="en-US" altLang="en-US" sz="3200" b="1" i="1" kern="0" dirty="0" err="1">
                <a:solidFill>
                  <a:srgbClr val="FF0066"/>
                </a:solidFill>
                <a:effectLst>
                  <a:outerShdw blurRad="38100" dist="38100" dir="2700000" algn="tl">
                    <a:srgbClr val="000000"/>
                  </a:outerShdw>
                </a:effectLst>
                <a:latin typeface="Times New Roman" panose="02020603050405020304" pitchFamily="18" charset="0"/>
              </a:rPr>
              <a:t>ứng</a:t>
            </a:r>
            <a:r>
              <a:rPr lang="en-US" altLang="en-US" sz="3200" b="1" i="1" kern="0" dirty="0">
                <a:solidFill>
                  <a:srgbClr val="FF0066"/>
                </a:solidFill>
                <a:effectLst>
                  <a:outerShdw blurRad="38100" dist="38100" dir="2700000" algn="tl">
                    <a:srgbClr val="000000"/>
                  </a:outerShdw>
                </a:effectLst>
                <a:latin typeface="Times New Roman" panose="02020603050405020304" pitchFamily="18" charset="0"/>
              </a:rPr>
              <a:t> </a:t>
            </a:r>
            <a:r>
              <a:rPr lang="en-US" altLang="en-US" sz="3200" b="1" i="1" kern="0" dirty="0" err="1">
                <a:solidFill>
                  <a:srgbClr val="FF0066"/>
                </a:solidFill>
                <a:effectLst>
                  <a:outerShdw blurRad="38100" dist="38100" dir="2700000" algn="tl">
                    <a:srgbClr val="000000"/>
                  </a:outerShdw>
                </a:effectLst>
                <a:latin typeface="Times New Roman" panose="02020603050405020304" pitchFamily="18" charset="0"/>
              </a:rPr>
              <a:t>dụng</a:t>
            </a:r>
            <a:r>
              <a:rPr lang="en-US" altLang="en-US" sz="3200" b="1" i="1" kern="0" dirty="0">
                <a:solidFill>
                  <a:srgbClr val="FF0066"/>
                </a:solidFill>
                <a:effectLst>
                  <a:outerShdw blurRad="38100" dist="38100" dir="2700000" algn="tl">
                    <a:srgbClr val="000000"/>
                  </a:outerShdw>
                </a:effectLst>
                <a:latin typeface="Times New Roman" panose="02020603050405020304" pitchFamily="18" charset="0"/>
              </a:rPr>
              <a:t> </a:t>
            </a:r>
            <a:r>
              <a:rPr lang="en-US" altLang="en-US" sz="3200" b="1" i="1" kern="0" dirty="0" err="1">
                <a:solidFill>
                  <a:srgbClr val="FF0066"/>
                </a:solidFill>
                <a:effectLst>
                  <a:outerShdw blurRad="38100" dist="38100" dir="2700000" algn="tl">
                    <a:srgbClr val="000000"/>
                  </a:outerShdw>
                </a:effectLst>
                <a:latin typeface="Times New Roman" panose="02020603050405020304" pitchFamily="18" charset="0"/>
              </a:rPr>
              <a:t>vào</a:t>
            </a:r>
            <a:r>
              <a:rPr lang="en-US" altLang="en-US" sz="3200" b="1" i="1" kern="0" dirty="0">
                <a:solidFill>
                  <a:srgbClr val="FF0066"/>
                </a:solidFill>
                <a:effectLst>
                  <a:outerShdw blurRad="38100" dist="38100" dir="2700000" algn="tl">
                    <a:srgbClr val="000000"/>
                  </a:outerShdw>
                </a:effectLst>
                <a:latin typeface="Times New Roman" panose="02020603050405020304" pitchFamily="18" charset="0"/>
              </a:rPr>
              <a:t> </a:t>
            </a:r>
            <a:r>
              <a:rPr lang="en-US" altLang="en-US" sz="3200" b="1" i="1" kern="0" dirty="0" err="1">
                <a:solidFill>
                  <a:srgbClr val="FF0066"/>
                </a:solidFill>
                <a:effectLst>
                  <a:outerShdw blurRad="38100" dist="38100" dir="2700000" algn="tl">
                    <a:srgbClr val="000000"/>
                  </a:outerShdw>
                </a:effectLst>
                <a:latin typeface="Times New Roman" panose="02020603050405020304" pitchFamily="18" charset="0"/>
              </a:rPr>
              <a:t>những</a:t>
            </a:r>
            <a:r>
              <a:rPr lang="en-US" altLang="en-US" sz="3200" b="1" i="1" kern="0" dirty="0">
                <a:solidFill>
                  <a:srgbClr val="FF0066"/>
                </a:solidFill>
                <a:effectLst>
                  <a:outerShdw blurRad="38100" dist="38100" dir="2700000" algn="tl">
                    <a:srgbClr val="000000"/>
                  </a:outerShdw>
                </a:effectLst>
                <a:latin typeface="Times New Roman" panose="02020603050405020304" pitchFamily="18" charset="0"/>
              </a:rPr>
              <a:t> </a:t>
            </a:r>
            <a:r>
              <a:rPr lang="en-US" altLang="en-US" sz="3200" b="1" i="1" kern="0" dirty="0" err="1">
                <a:solidFill>
                  <a:srgbClr val="FF0066"/>
                </a:solidFill>
                <a:effectLst>
                  <a:outerShdw blurRad="38100" dist="38100" dir="2700000" algn="tl">
                    <a:srgbClr val="000000"/>
                  </a:outerShdw>
                </a:effectLst>
                <a:latin typeface="Times New Roman" panose="02020603050405020304" pitchFamily="18" charset="0"/>
              </a:rPr>
              <a:t>lĩnh</a:t>
            </a:r>
            <a:r>
              <a:rPr lang="en-US" altLang="en-US" sz="3200" b="1" i="1" kern="0" dirty="0">
                <a:solidFill>
                  <a:srgbClr val="FF0066"/>
                </a:solidFill>
                <a:effectLst>
                  <a:outerShdw blurRad="38100" dist="38100" dir="2700000" algn="tl">
                    <a:srgbClr val="000000"/>
                  </a:outerShdw>
                </a:effectLst>
                <a:latin typeface="Times New Roman" panose="02020603050405020304" pitchFamily="18" charset="0"/>
              </a:rPr>
              <a:t> </a:t>
            </a:r>
            <a:r>
              <a:rPr lang="en-US" altLang="en-US" sz="3200" b="1" i="1" kern="0" dirty="0" err="1">
                <a:solidFill>
                  <a:srgbClr val="FF0066"/>
                </a:solidFill>
                <a:effectLst>
                  <a:outerShdw blurRad="38100" dist="38100" dir="2700000" algn="tl">
                    <a:srgbClr val="000000"/>
                  </a:outerShdw>
                </a:effectLst>
                <a:latin typeface="Times New Roman" panose="02020603050405020304" pitchFamily="18" charset="0"/>
              </a:rPr>
              <a:t>vực</a:t>
            </a:r>
            <a:r>
              <a:rPr lang="en-US" altLang="en-US" sz="3200" b="1" i="1" kern="0" dirty="0">
                <a:solidFill>
                  <a:srgbClr val="FF0066"/>
                </a:solidFill>
                <a:effectLst>
                  <a:outerShdw blurRad="38100" dist="38100" dir="2700000" algn="tl">
                    <a:srgbClr val="000000"/>
                  </a:outerShdw>
                </a:effectLst>
                <a:latin typeface="Times New Roman" panose="02020603050405020304" pitchFamily="18" charset="0"/>
              </a:rPr>
              <a:t> </a:t>
            </a:r>
            <a:r>
              <a:rPr lang="en-US" altLang="en-US" sz="3200" b="1" i="1" kern="0" dirty="0" err="1">
                <a:solidFill>
                  <a:srgbClr val="FF0066"/>
                </a:solidFill>
                <a:effectLst>
                  <a:outerShdw blurRad="38100" dist="38100" dir="2700000" algn="tl">
                    <a:srgbClr val="000000"/>
                  </a:outerShdw>
                </a:effectLst>
                <a:latin typeface="Times New Roman" panose="02020603050405020304" pitchFamily="18" charset="0"/>
              </a:rPr>
              <a:t>nào</a:t>
            </a:r>
            <a:r>
              <a:rPr lang="en-US" altLang="en-US" sz="3200" b="1" i="1" kern="0" dirty="0">
                <a:solidFill>
                  <a:srgbClr val="FF0066"/>
                </a:solidFill>
                <a:effectLst>
                  <a:outerShdw blurRad="38100" dist="38100" dir="2700000" algn="tl">
                    <a:srgbClr val="000000"/>
                  </a:outerShdw>
                </a:effectLst>
                <a:latin typeface="Times New Roman" panose="02020603050405020304" pitchFamily="18" charset="0"/>
              </a:rPr>
              <a:t>? </a:t>
            </a:r>
            <a:endParaRPr kumimoji="0" lang="en-US" altLang="en-US" sz="3200" b="1" i="1" u="none" strike="noStrike" kern="0" cap="none" spc="0" normalizeH="0" baseline="0" noProof="0" dirty="0">
              <a:ln>
                <a:noFill/>
              </a:ln>
              <a:solidFill>
                <a:srgbClr val="FF0066"/>
              </a:solidFill>
              <a:effectLst>
                <a:outerShdw blurRad="38100" dist="38100" dir="2700000" algn="tl">
                  <a:srgbClr val="000000"/>
                </a:outerShdw>
              </a:effectLst>
              <a:uLnTx/>
              <a:uFillTx/>
              <a:latin typeface="Times New Roman" panose="02020603050405020304" pitchFamily="18" charset="0"/>
            </a:endParaRPr>
          </a:p>
        </p:txBody>
      </p:sp>
    </p:spTree>
    <p:extLst>
      <p:ext uri="{BB962C8B-B14F-4D97-AF65-F5344CB8AC3E}">
        <p14:creationId xmlns:p14="http://schemas.microsoft.com/office/powerpoint/2010/main" val="154265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B6B370-83A8-45B0-A192-C211FFF4917F}"/>
              </a:ext>
            </a:extLst>
          </p:cNvPr>
          <p:cNvSpPr txBox="1"/>
          <p:nvPr/>
        </p:nvSpPr>
        <p:spPr>
          <a:xfrm>
            <a:off x="537111" y="1972544"/>
            <a:ext cx="1720646" cy="3416320"/>
          </a:xfrm>
          <a:prstGeom prst="rect">
            <a:avLst/>
          </a:prstGeom>
          <a:noFill/>
        </p:spPr>
        <p:txBody>
          <a:bodyPr wrap="square" rtlCol="0">
            <a:spAutoFit/>
          </a:bodyPr>
          <a:lstStyle/>
          <a:p>
            <a:r>
              <a:rPr lang="en-US" sz="3600" dirty="0" err="1">
                <a:latin typeface="Times New Roman" panose="02020603050405020304" pitchFamily="18" charset="0"/>
                <a:cs typeface="Times New Roman" panose="02020603050405020304" pitchFamily="18" charset="0"/>
              </a:rPr>
              <a:t>Ứng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dụng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việc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nghiên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cứu</a:t>
            </a:r>
            <a:r>
              <a:rPr lang="en-US" sz="3600" dirty="0">
                <a:latin typeface="Times New Roman" panose="02020603050405020304" pitchFamily="18" charset="0"/>
                <a:cs typeface="Times New Roman" panose="02020603050405020304" pitchFamily="18" charset="0"/>
              </a:rPr>
              <a:t> DNA </a:t>
            </a:r>
          </a:p>
        </p:txBody>
      </p:sp>
      <p:sp>
        <p:nvSpPr>
          <p:cNvPr id="3" name="Arrow: Down 2">
            <a:extLst>
              <a:ext uri="{FF2B5EF4-FFF2-40B4-BE49-F238E27FC236}">
                <a16:creationId xmlns:a16="http://schemas.microsoft.com/office/drawing/2014/main" id="{12319AC5-9A63-419E-8838-BB3DBACD81D2}"/>
              </a:ext>
            </a:extLst>
          </p:cNvPr>
          <p:cNvSpPr/>
          <p:nvPr/>
        </p:nvSpPr>
        <p:spPr>
          <a:xfrm rot="14676246">
            <a:off x="4055006" y="305411"/>
            <a:ext cx="177331" cy="4020038"/>
          </a:xfrm>
          <a:prstGeom prst="downArrow">
            <a:avLst>
              <a:gd name="adj1" fmla="val 50000"/>
              <a:gd name="adj2" fmla="val 428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Down 4">
            <a:extLst>
              <a:ext uri="{FF2B5EF4-FFF2-40B4-BE49-F238E27FC236}">
                <a16:creationId xmlns:a16="http://schemas.microsoft.com/office/drawing/2014/main" id="{DA2106CC-69B8-4BBB-94ED-1A0AC14C7B71}"/>
              </a:ext>
            </a:extLst>
          </p:cNvPr>
          <p:cNvSpPr/>
          <p:nvPr/>
        </p:nvSpPr>
        <p:spPr>
          <a:xfrm rot="15622869">
            <a:off x="5675766" y="-258421"/>
            <a:ext cx="160501" cy="6757882"/>
          </a:xfrm>
          <a:prstGeom prst="downArrow">
            <a:avLst>
              <a:gd name="adj1" fmla="val 50000"/>
              <a:gd name="adj2" fmla="val 428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Down 5">
            <a:extLst>
              <a:ext uri="{FF2B5EF4-FFF2-40B4-BE49-F238E27FC236}">
                <a16:creationId xmlns:a16="http://schemas.microsoft.com/office/drawing/2014/main" id="{09FB27CF-8A55-4EA7-9266-35D7A1E49590}"/>
              </a:ext>
            </a:extLst>
          </p:cNvPr>
          <p:cNvSpPr/>
          <p:nvPr/>
        </p:nvSpPr>
        <p:spPr>
          <a:xfrm rot="16200000" flipH="1">
            <a:off x="4336179" y="2027563"/>
            <a:ext cx="208444" cy="4058456"/>
          </a:xfrm>
          <a:prstGeom prst="downArrow">
            <a:avLst>
              <a:gd name="adj1" fmla="val 50000"/>
              <a:gd name="adj2" fmla="val 428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Down 6">
            <a:extLst>
              <a:ext uri="{FF2B5EF4-FFF2-40B4-BE49-F238E27FC236}">
                <a16:creationId xmlns:a16="http://schemas.microsoft.com/office/drawing/2014/main" id="{0AB6363A-2321-4E55-8D57-36804839BD3E}"/>
              </a:ext>
            </a:extLst>
          </p:cNvPr>
          <p:cNvSpPr/>
          <p:nvPr/>
        </p:nvSpPr>
        <p:spPr>
          <a:xfrm rot="17089179" flipH="1">
            <a:off x="5421305" y="2243109"/>
            <a:ext cx="236410" cy="6299113"/>
          </a:xfrm>
          <a:prstGeom prst="downArrow">
            <a:avLst>
              <a:gd name="adj1" fmla="val 50000"/>
              <a:gd name="adj2" fmla="val 428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89BF870-5C5D-4D6B-AD30-A54B245E1F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6108" y="3324848"/>
            <a:ext cx="2392650" cy="1768925"/>
          </a:xfrm>
          <a:prstGeom prst="rect">
            <a:avLst/>
          </a:prstGeom>
        </p:spPr>
      </p:pic>
      <p:pic>
        <p:nvPicPr>
          <p:cNvPr id="13" name="Picture 12">
            <a:extLst>
              <a:ext uri="{FF2B5EF4-FFF2-40B4-BE49-F238E27FC236}">
                <a16:creationId xmlns:a16="http://schemas.microsoft.com/office/drawing/2014/main" id="{C3BE7BBC-5F95-49C2-8D94-E1A709D093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00864" y="1653755"/>
            <a:ext cx="2637507" cy="1733542"/>
          </a:xfrm>
          <a:prstGeom prst="rect">
            <a:avLst/>
          </a:prstGeom>
        </p:spPr>
      </p:pic>
      <p:pic>
        <p:nvPicPr>
          <p:cNvPr id="17" name="Picture 16">
            <a:extLst>
              <a:ext uri="{FF2B5EF4-FFF2-40B4-BE49-F238E27FC236}">
                <a16:creationId xmlns:a16="http://schemas.microsoft.com/office/drawing/2014/main" id="{1B91E625-42F5-4A05-9946-107FA7DD16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3137" y="5018285"/>
            <a:ext cx="2794620" cy="1839716"/>
          </a:xfrm>
          <a:prstGeom prst="rect">
            <a:avLst/>
          </a:prstGeom>
        </p:spPr>
      </p:pic>
      <p:pic>
        <p:nvPicPr>
          <p:cNvPr id="19" name="Picture 18">
            <a:extLst>
              <a:ext uri="{FF2B5EF4-FFF2-40B4-BE49-F238E27FC236}">
                <a16:creationId xmlns:a16="http://schemas.microsoft.com/office/drawing/2014/main" id="{0D56FF3A-48D6-4B42-9E25-B05904701C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07288" y="-27060"/>
            <a:ext cx="2755849" cy="1768925"/>
          </a:xfrm>
          <a:prstGeom prst="rect">
            <a:avLst/>
          </a:prstGeom>
        </p:spPr>
      </p:pic>
      <p:sp>
        <p:nvSpPr>
          <p:cNvPr id="20" name="TextBox 19">
            <a:extLst>
              <a:ext uri="{FF2B5EF4-FFF2-40B4-BE49-F238E27FC236}">
                <a16:creationId xmlns:a16="http://schemas.microsoft.com/office/drawing/2014/main" id="{CA795D9F-CB75-41D6-A54E-73F25955BA13}"/>
              </a:ext>
            </a:extLst>
          </p:cNvPr>
          <p:cNvSpPr txBox="1"/>
          <p:nvPr/>
        </p:nvSpPr>
        <p:spPr>
          <a:xfrm rot="20121858">
            <a:off x="3723128" y="1361367"/>
            <a:ext cx="1770036" cy="584775"/>
          </a:xfrm>
          <a:prstGeom prst="rect">
            <a:avLst/>
          </a:prstGeom>
          <a:noFill/>
        </p:spPr>
        <p:txBody>
          <a:bodyPr wrap="none" rtlCol="0">
            <a:spAutoFit/>
          </a:bodyPr>
          <a:lstStyle/>
          <a:p>
            <a:r>
              <a:rPr lang="en-US" sz="3200" dirty="0">
                <a:solidFill>
                  <a:srgbClr val="3333FF"/>
                </a:solidFill>
                <a:latin typeface="Times New Roman" panose="02020603050405020304" pitchFamily="18" charset="0"/>
                <a:cs typeface="Times New Roman" panose="02020603050405020304" pitchFamily="18" charset="0"/>
              </a:rPr>
              <a:t>Khoa </a:t>
            </a:r>
            <a:r>
              <a:rPr lang="en-US" sz="3200" dirty="0" err="1">
                <a:solidFill>
                  <a:srgbClr val="3333FF"/>
                </a:solidFill>
                <a:latin typeface="Times New Roman" panose="02020603050405020304" pitchFamily="18" charset="0"/>
                <a:cs typeface="Times New Roman" panose="02020603050405020304" pitchFamily="18" charset="0"/>
              </a:rPr>
              <a:t>học</a:t>
            </a:r>
            <a:endParaRPr lang="en-US" sz="3200" dirty="0">
              <a:solidFill>
                <a:srgbClr val="3333FF"/>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967960F5-2D26-46E7-BB5B-7092A522324D}"/>
              </a:ext>
            </a:extLst>
          </p:cNvPr>
          <p:cNvSpPr txBox="1"/>
          <p:nvPr/>
        </p:nvSpPr>
        <p:spPr>
          <a:xfrm rot="20998879">
            <a:off x="4931534" y="2610522"/>
            <a:ext cx="1161665" cy="584775"/>
          </a:xfrm>
          <a:prstGeom prst="rect">
            <a:avLst/>
          </a:prstGeom>
          <a:noFill/>
        </p:spPr>
        <p:txBody>
          <a:bodyPr wrap="none" rtlCol="0">
            <a:spAutoFit/>
          </a:bodyPr>
          <a:lstStyle/>
          <a:p>
            <a:r>
              <a:rPr lang="en-US" sz="3200" dirty="0">
                <a:solidFill>
                  <a:srgbClr val="3333FF"/>
                </a:solidFill>
                <a:latin typeface="Times New Roman" panose="02020603050405020304" pitchFamily="18" charset="0"/>
                <a:cs typeface="Times New Roman" panose="02020603050405020304" pitchFamily="18" charset="0"/>
              </a:rPr>
              <a:t>Y </a:t>
            </a:r>
            <a:r>
              <a:rPr lang="en-US" sz="3200" dirty="0" err="1">
                <a:solidFill>
                  <a:srgbClr val="3333FF"/>
                </a:solidFill>
                <a:latin typeface="Times New Roman" panose="02020603050405020304" pitchFamily="18" charset="0"/>
                <a:cs typeface="Times New Roman" panose="02020603050405020304" pitchFamily="18" charset="0"/>
              </a:rPr>
              <a:t>học</a:t>
            </a:r>
            <a:endParaRPr lang="en-US" sz="3200" dirty="0">
              <a:solidFill>
                <a:srgbClr val="3333FF"/>
              </a:solidFill>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BBA33289-9950-4F98-9295-FF069E36B0ED}"/>
              </a:ext>
            </a:extLst>
          </p:cNvPr>
          <p:cNvSpPr txBox="1"/>
          <p:nvPr/>
        </p:nvSpPr>
        <p:spPr>
          <a:xfrm>
            <a:off x="3681804" y="3465856"/>
            <a:ext cx="1313180" cy="584775"/>
          </a:xfrm>
          <a:prstGeom prst="rect">
            <a:avLst/>
          </a:prstGeom>
          <a:noFill/>
        </p:spPr>
        <p:txBody>
          <a:bodyPr wrap="none" rtlCol="0">
            <a:spAutoFit/>
          </a:bodyPr>
          <a:lstStyle/>
          <a:p>
            <a:r>
              <a:rPr lang="en-US" sz="3200" dirty="0" err="1">
                <a:solidFill>
                  <a:srgbClr val="3333FF"/>
                </a:solidFill>
                <a:latin typeface="Times New Roman" panose="02020603050405020304" pitchFamily="18" charset="0"/>
                <a:cs typeface="Times New Roman" panose="02020603050405020304" pitchFamily="18" charset="0"/>
              </a:rPr>
              <a:t>Pháp</a:t>
            </a:r>
            <a:r>
              <a:rPr lang="en-US" sz="3200" dirty="0">
                <a:solidFill>
                  <a:srgbClr val="3333FF"/>
                </a:solidFill>
                <a:latin typeface="Times New Roman" panose="02020603050405020304" pitchFamily="18" charset="0"/>
                <a:cs typeface="Times New Roman" panose="02020603050405020304" pitchFamily="18" charset="0"/>
              </a:rPr>
              <a:t> y</a:t>
            </a:r>
          </a:p>
        </p:txBody>
      </p:sp>
      <p:sp>
        <p:nvSpPr>
          <p:cNvPr id="24" name="TextBox 23">
            <a:extLst>
              <a:ext uri="{FF2B5EF4-FFF2-40B4-BE49-F238E27FC236}">
                <a16:creationId xmlns:a16="http://schemas.microsoft.com/office/drawing/2014/main" id="{A65356BE-D204-4662-9F80-D8772FDD5AAA}"/>
              </a:ext>
            </a:extLst>
          </p:cNvPr>
          <p:cNvSpPr txBox="1"/>
          <p:nvPr/>
        </p:nvSpPr>
        <p:spPr>
          <a:xfrm rot="801406">
            <a:off x="4487306" y="4575359"/>
            <a:ext cx="1689886" cy="584775"/>
          </a:xfrm>
          <a:prstGeom prst="rect">
            <a:avLst/>
          </a:prstGeom>
          <a:noFill/>
        </p:spPr>
        <p:txBody>
          <a:bodyPr wrap="none" rtlCol="0">
            <a:spAutoFit/>
          </a:bodyPr>
          <a:lstStyle/>
          <a:p>
            <a:r>
              <a:rPr lang="en-US" sz="3200" dirty="0" err="1">
                <a:solidFill>
                  <a:srgbClr val="3333FF"/>
                </a:solidFill>
                <a:latin typeface="Times New Roman" panose="02020603050405020304" pitchFamily="18" charset="0"/>
                <a:cs typeface="Times New Roman" panose="02020603050405020304" pitchFamily="18" charset="0"/>
              </a:rPr>
              <a:t>Đời</a:t>
            </a:r>
            <a:r>
              <a:rPr lang="en-US" sz="3200" dirty="0">
                <a:solidFill>
                  <a:srgbClr val="3333FF"/>
                </a:solidFill>
                <a:latin typeface="Times New Roman" panose="02020603050405020304" pitchFamily="18" charset="0"/>
                <a:cs typeface="Times New Roman" panose="02020603050405020304" pitchFamily="18" charset="0"/>
              </a:rPr>
              <a:t> </a:t>
            </a:r>
            <a:r>
              <a:rPr lang="en-US" sz="3200" dirty="0" err="1">
                <a:solidFill>
                  <a:srgbClr val="3333FF"/>
                </a:solidFill>
                <a:latin typeface="Times New Roman" panose="02020603050405020304" pitchFamily="18" charset="0"/>
                <a:cs typeface="Times New Roman" panose="02020603050405020304" pitchFamily="18" charset="0"/>
              </a:rPr>
              <a:t>sống</a:t>
            </a:r>
            <a:endParaRPr lang="en-US" sz="3200" dirty="0">
              <a:solidFill>
                <a:srgbClr val="3333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3436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additive="base">
                                        <p:cTn id="14" dur="500" fill="hold"/>
                                        <p:tgtEl>
                                          <p:spTgt spid="20"/>
                                        </p:tgtEl>
                                        <p:attrNameLst>
                                          <p:attrName>ppt_x</p:attrName>
                                        </p:attrNameLst>
                                      </p:cBhvr>
                                      <p:tavLst>
                                        <p:tav tm="0">
                                          <p:val>
                                            <p:strVal val="#ppt_x"/>
                                          </p:val>
                                        </p:tav>
                                        <p:tav tm="100000">
                                          <p:val>
                                            <p:strVal val="#ppt_x"/>
                                          </p:val>
                                        </p:tav>
                                      </p:tavLst>
                                    </p:anim>
                                    <p:anim calcmode="lin" valueType="num">
                                      <p:cBhvr additive="base">
                                        <p:cTn id="15" dur="500" fill="hold"/>
                                        <p:tgtEl>
                                          <p:spTgt spid="20"/>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ppt_x"/>
                                          </p:val>
                                        </p:tav>
                                        <p:tav tm="100000">
                                          <p:val>
                                            <p:strVal val="#ppt_x"/>
                                          </p:val>
                                        </p:tav>
                                      </p:tavLst>
                                    </p:anim>
                                    <p:anim calcmode="lin" valueType="num">
                                      <p:cBhvr additive="base">
                                        <p:cTn id="29" dur="500" fill="hold"/>
                                        <p:tgtEl>
                                          <p:spTgt spid="5"/>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additive="base">
                                        <p:cTn id="32" dur="500" fill="hold"/>
                                        <p:tgtEl>
                                          <p:spTgt spid="22"/>
                                        </p:tgtEl>
                                        <p:attrNameLst>
                                          <p:attrName>ppt_x</p:attrName>
                                        </p:attrNameLst>
                                      </p:cBhvr>
                                      <p:tavLst>
                                        <p:tav tm="0">
                                          <p:val>
                                            <p:strVal val="#ppt_x"/>
                                          </p:val>
                                        </p:tav>
                                        <p:tav tm="100000">
                                          <p:val>
                                            <p:strVal val="#ppt_x"/>
                                          </p:val>
                                        </p:tav>
                                      </p:tavLst>
                                    </p:anim>
                                    <p:anim calcmode="lin" valueType="num">
                                      <p:cBhvr additive="base">
                                        <p:cTn id="33" dur="500" fill="hold"/>
                                        <p:tgtEl>
                                          <p:spTgt spid="22"/>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ppt_x"/>
                                          </p:val>
                                        </p:tav>
                                        <p:tav tm="100000">
                                          <p:val>
                                            <p:strVal val="#ppt_x"/>
                                          </p:val>
                                        </p:tav>
                                      </p:tavLst>
                                    </p:anim>
                                    <p:anim calcmode="lin" valueType="num">
                                      <p:cBhvr additive="base">
                                        <p:cTn id="3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additive="base">
                                        <p:cTn id="42" dur="500" fill="hold"/>
                                        <p:tgtEl>
                                          <p:spTgt spid="23"/>
                                        </p:tgtEl>
                                        <p:attrNameLst>
                                          <p:attrName>ppt_x</p:attrName>
                                        </p:attrNameLst>
                                      </p:cBhvr>
                                      <p:tavLst>
                                        <p:tav tm="0">
                                          <p:val>
                                            <p:strVal val="#ppt_x"/>
                                          </p:val>
                                        </p:tav>
                                        <p:tav tm="100000">
                                          <p:val>
                                            <p:strVal val="#ppt_x"/>
                                          </p:val>
                                        </p:tav>
                                      </p:tavLst>
                                    </p:anim>
                                    <p:anim calcmode="lin" valueType="num">
                                      <p:cBhvr additive="base">
                                        <p:cTn id="43" dur="500" fill="hold"/>
                                        <p:tgtEl>
                                          <p:spTgt spid="23"/>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6"/>
                                        </p:tgtEl>
                                        <p:attrNameLst>
                                          <p:attrName>style.visibility</p:attrName>
                                        </p:attrNameLst>
                                      </p:cBhvr>
                                      <p:to>
                                        <p:strVal val="visible"/>
                                      </p:to>
                                    </p:set>
                                    <p:anim calcmode="lin" valueType="num">
                                      <p:cBhvr additive="base">
                                        <p:cTn id="46" dur="500" fill="hold"/>
                                        <p:tgtEl>
                                          <p:spTgt spid="6"/>
                                        </p:tgtEl>
                                        <p:attrNameLst>
                                          <p:attrName>ppt_x</p:attrName>
                                        </p:attrNameLst>
                                      </p:cBhvr>
                                      <p:tavLst>
                                        <p:tav tm="0">
                                          <p:val>
                                            <p:strVal val="#ppt_x"/>
                                          </p:val>
                                        </p:tav>
                                        <p:tav tm="100000">
                                          <p:val>
                                            <p:strVal val="#ppt_x"/>
                                          </p:val>
                                        </p:tav>
                                      </p:tavLst>
                                    </p:anim>
                                    <p:anim calcmode="lin" valueType="num">
                                      <p:cBhvr additive="base">
                                        <p:cTn id="47" dur="500" fill="hold"/>
                                        <p:tgtEl>
                                          <p:spTgt spid="6"/>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additive="base">
                                        <p:cTn id="50" dur="500" fill="hold"/>
                                        <p:tgtEl>
                                          <p:spTgt spid="11"/>
                                        </p:tgtEl>
                                        <p:attrNameLst>
                                          <p:attrName>ppt_x</p:attrName>
                                        </p:attrNameLst>
                                      </p:cBhvr>
                                      <p:tavLst>
                                        <p:tav tm="0">
                                          <p:val>
                                            <p:strVal val="#ppt_x"/>
                                          </p:val>
                                        </p:tav>
                                        <p:tav tm="100000">
                                          <p:val>
                                            <p:strVal val="#ppt_x"/>
                                          </p:val>
                                        </p:tav>
                                      </p:tavLst>
                                    </p:anim>
                                    <p:anim calcmode="lin" valueType="num">
                                      <p:cBhvr additive="base">
                                        <p:cTn id="5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7"/>
                                        </p:tgtEl>
                                        <p:attrNameLst>
                                          <p:attrName>style.visibility</p:attrName>
                                        </p:attrNameLst>
                                      </p:cBhvr>
                                      <p:to>
                                        <p:strVal val="visible"/>
                                      </p:to>
                                    </p:set>
                                    <p:anim calcmode="lin" valueType="num">
                                      <p:cBhvr additive="base">
                                        <p:cTn id="56" dur="500" fill="hold"/>
                                        <p:tgtEl>
                                          <p:spTgt spid="7"/>
                                        </p:tgtEl>
                                        <p:attrNameLst>
                                          <p:attrName>ppt_x</p:attrName>
                                        </p:attrNameLst>
                                      </p:cBhvr>
                                      <p:tavLst>
                                        <p:tav tm="0">
                                          <p:val>
                                            <p:strVal val="#ppt_x"/>
                                          </p:val>
                                        </p:tav>
                                        <p:tav tm="100000">
                                          <p:val>
                                            <p:strVal val="#ppt_x"/>
                                          </p:val>
                                        </p:tav>
                                      </p:tavLst>
                                    </p:anim>
                                    <p:anim calcmode="lin" valueType="num">
                                      <p:cBhvr additive="base">
                                        <p:cTn id="57" dur="500" fill="hold"/>
                                        <p:tgtEl>
                                          <p:spTgt spid="7"/>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24"/>
                                        </p:tgtEl>
                                        <p:attrNameLst>
                                          <p:attrName>style.visibility</p:attrName>
                                        </p:attrNameLst>
                                      </p:cBhvr>
                                      <p:to>
                                        <p:strVal val="visible"/>
                                      </p:to>
                                    </p:set>
                                    <p:anim calcmode="lin" valueType="num">
                                      <p:cBhvr additive="base">
                                        <p:cTn id="60" dur="500" fill="hold"/>
                                        <p:tgtEl>
                                          <p:spTgt spid="24"/>
                                        </p:tgtEl>
                                        <p:attrNameLst>
                                          <p:attrName>ppt_x</p:attrName>
                                        </p:attrNameLst>
                                      </p:cBhvr>
                                      <p:tavLst>
                                        <p:tav tm="0">
                                          <p:val>
                                            <p:strVal val="#ppt_x"/>
                                          </p:val>
                                        </p:tav>
                                        <p:tav tm="100000">
                                          <p:val>
                                            <p:strVal val="#ppt_x"/>
                                          </p:val>
                                        </p:tav>
                                      </p:tavLst>
                                    </p:anim>
                                    <p:anim calcmode="lin" valueType="num">
                                      <p:cBhvr additive="base">
                                        <p:cTn id="61" dur="500" fill="hold"/>
                                        <p:tgtEl>
                                          <p:spTgt spid="24"/>
                                        </p:tgtEl>
                                        <p:attrNameLst>
                                          <p:attrName>ppt_y</p:attrName>
                                        </p:attrNameLst>
                                      </p:cBhvr>
                                      <p:tavLst>
                                        <p:tav tm="0">
                                          <p:val>
                                            <p:strVal val="1+#ppt_h/2"/>
                                          </p:val>
                                        </p:tav>
                                        <p:tav tm="100000">
                                          <p:val>
                                            <p:strVal val="#ppt_y"/>
                                          </p:val>
                                        </p:tav>
                                      </p:tavLst>
                                    </p:anim>
                                  </p:childTnLst>
                                </p:cTn>
                              </p:par>
                              <p:par>
                                <p:cTn id="62" presetID="2" presetClass="entr" presetSubtype="4" fill="hold" nodeType="withEffect">
                                  <p:stCondLst>
                                    <p:cond delay="0"/>
                                  </p:stCondLst>
                                  <p:childTnLst>
                                    <p:set>
                                      <p:cBhvr>
                                        <p:cTn id="63" dur="1" fill="hold">
                                          <p:stCondLst>
                                            <p:cond delay="0"/>
                                          </p:stCondLst>
                                        </p:cTn>
                                        <p:tgtEl>
                                          <p:spTgt spid="17"/>
                                        </p:tgtEl>
                                        <p:attrNameLst>
                                          <p:attrName>style.visibility</p:attrName>
                                        </p:attrNameLst>
                                      </p:cBhvr>
                                      <p:to>
                                        <p:strVal val="visible"/>
                                      </p:to>
                                    </p:set>
                                    <p:anim calcmode="lin" valueType="num">
                                      <p:cBhvr additive="base">
                                        <p:cTn id="64" dur="500" fill="hold"/>
                                        <p:tgtEl>
                                          <p:spTgt spid="17"/>
                                        </p:tgtEl>
                                        <p:attrNameLst>
                                          <p:attrName>ppt_x</p:attrName>
                                        </p:attrNameLst>
                                      </p:cBhvr>
                                      <p:tavLst>
                                        <p:tav tm="0">
                                          <p:val>
                                            <p:strVal val="#ppt_x"/>
                                          </p:val>
                                        </p:tav>
                                        <p:tav tm="100000">
                                          <p:val>
                                            <p:strVal val="#ppt_x"/>
                                          </p:val>
                                        </p:tav>
                                      </p:tavLst>
                                    </p:anim>
                                    <p:anim calcmode="lin" valueType="num">
                                      <p:cBhvr additive="base">
                                        <p:cTn id="6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animBg="1"/>
      <p:bldP spid="6" grpId="0" animBg="1"/>
      <p:bldP spid="7" grpId="0" animBg="1"/>
      <p:bldP spid="20" grpId="0"/>
      <p:bldP spid="22" grpId="0"/>
      <p:bldP spid="23" grpId="0"/>
      <p:bldP spid="2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2E4E02-CDA1-43A1-8BBB-AE8059235E7D}"/>
              </a:ext>
            </a:extLst>
          </p:cNvPr>
          <p:cNvSpPr txBox="1"/>
          <p:nvPr/>
        </p:nvSpPr>
        <p:spPr>
          <a:xfrm>
            <a:off x="78657" y="0"/>
            <a:ext cx="12113343" cy="5960606"/>
          </a:xfrm>
          <a:prstGeom prst="rect">
            <a:avLst/>
          </a:prstGeom>
          <a:noFill/>
        </p:spPr>
        <p:txBody>
          <a:bodyPr wrap="square" rtlCol="0">
            <a:spAutoFit/>
          </a:bodyPr>
          <a:lstStyle/>
          <a:p>
            <a:pPr marL="457200" algn="l">
              <a:lnSpc>
                <a:spcPct val="115000"/>
              </a:lnSpc>
              <a:spcAft>
                <a:spcPts val="1000"/>
              </a:spcAft>
            </a:pPr>
            <a:r>
              <a:rPr lang="es-VE" sz="2400" b="1"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III. </a:t>
            </a:r>
            <a:r>
              <a:rPr lang="en-US" sz="2400" b="1"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GEN VÀ HỆ GEN</a:t>
            </a:r>
            <a:endParaRPr lang="en-US" sz="2400" dirty="0">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pPr>
            <a:r>
              <a:rPr lang="en-US" sz="2400" b="1" dirty="0">
                <a:solidFill>
                  <a:srgbClr val="3333FF"/>
                </a:solidFill>
                <a:effectLst/>
                <a:latin typeface="Times New Roman" panose="02020603050405020304" pitchFamily="18" charset="0"/>
                <a:ea typeface="Arial" panose="020B0604020202020204" pitchFamily="34" charset="0"/>
                <a:cs typeface="Times New Roman" panose="02020603050405020304" pitchFamily="18" charset="0"/>
              </a:rPr>
              <a:t>       1. Gen</a:t>
            </a:r>
            <a:r>
              <a:rPr lang="vi-VN" sz="2400" b="1" dirty="0">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b="1" dirty="0">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500"/>
              </a:spcAft>
            </a:pPr>
            <a:r>
              <a:rPr lang="en-US" sz="2400"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Gene </a:t>
            </a:r>
            <a:r>
              <a:rPr lang="en-US" sz="2400"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400"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DNA </a:t>
            </a:r>
            <a:r>
              <a:rPr lang="en-US" sz="2400"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2400"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tin di </a:t>
            </a:r>
            <a:r>
              <a:rPr lang="en-US" sz="2400"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2400"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mã</a:t>
            </a:r>
            <a:r>
              <a:rPr lang="en-US" sz="2400"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2400"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chuỗi</a:t>
            </a:r>
            <a:r>
              <a:rPr lang="en-US" sz="2400"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polypeptide </a:t>
            </a:r>
            <a:r>
              <a:rPr lang="en-US" sz="2400"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2400"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400"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tử</a:t>
            </a:r>
            <a:r>
              <a:rPr lang="en-US" sz="2400"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RNA.</a:t>
            </a:r>
            <a:endParaRPr lang="en-US" sz="2400" dirty="0">
              <a:solidFill>
                <a:srgbClr val="3333FF"/>
              </a:solidFill>
              <a:effectLst/>
              <a:latin typeface="Times New Roman" panose="02020603050405020304" pitchFamily="18" charset="0"/>
              <a:ea typeface="Arial" panose="020B0604020202020204" pitchFamily="34" charset="0"/>
              <a:cs typeface="Times New Roman" panose="02020603050405020304" pitchFamily="18" charset="0"/>
            </a:endParaRPr>
          </a:p>
          <a:p>
            <a:pPr marL="457200" algn="l">
              <a:lnSpc>
                <a:spcPct val="115000"/>
              </a:lnSpc>
              <a:spcAft>
                <a:spcPts val="1000"/>
              </a:spcAft>
            </a:pPr>
            <a:r>
              <a:rPr lang="en-US" sz="2400" b="1" dirty="0">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2. </a:t>
            </a:r>
            <a:r>
              <a:rPr lang="en-US" sz="2400" b="1" dirty="0" err="1">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Hệ</a:t>
            </a:r>
            <a:r>
              <a:rPr lang="en-US" sz="2400" b="1" dirty="0">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 gen</a:t>
            </a:r>
          </a:p>
          <a:p>
            <a:pPr>
              <a:lnSpc>
                <a:spcPct val="115000"/>
              </a:lnSpc>
              <a:spcAft>
                <a:spcPts val="500"/>
              </a:spcAft>
            </a:pPr>
            <a:r>
              <a:rPr lang="en-US" sz="2400"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2400"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gene </a:t>
            </a:r>
            <a:r>
              <a:rPr lang="en-US" sz="2400"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400"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tất</a:t>
            </a:r>
            <a:r>
              <a:rPr lang="en-US" sz="2400"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2400"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tin di </a:t>
            </a:r>
            <a:r>
              <a:rPr lang="en-US" sz="2400"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2400"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DNA, do </a:t>
            </a:r>
            <a:r>
              <a:rPr lang="en-US" sz="2400"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400"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biệt</a:t>
            </a:r>
            <a:r>
              <a:rPr lang="en-US" sz="2400"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400"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400"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400"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trật</a:t>
            </a:r>
            <a:r>
              <a:rPr lang="en-US" sz="2400"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400"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sắp</a:t>
            </a:r>
            <a:r>
              <a:rPr lang="en-US" sz="2400"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xếp</a:t>
            </a:r>
            <a:r>
              <a:rPr lang="en-US" sz="2400"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nucleotit</a:t>
            </a:r>
            <a:r>
              <a:rPr lang="en-US" sz="2400"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400"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tử</a:t>
            </a:r>
            <a:r>
              <a:rPr lang="en-US" sz="2400"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DNA </a:t>
            </a:r>
            <a:r>
              <a:rPr lang="en-US" sz="2400"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400"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2400"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cá</a:t>
            </a:r>
            <a:r>
              <a:rPr lang="en-US" sz="2400"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2400"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gen </a:t>
            </a:r>
            <a:r>
              <a:rPr lang="en-US" sz="2400"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400"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trưng</a:t>
            </a:r>
            <a:r>
              <a:rPr lang="en-US" sz="2400"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3333FF"/>
              </a:solidFill>
              <a:effectLst/>
              <a:latin typeface="Times New Roman" panose="02020603050405020304" pitchFamily="18" charset="0"/>
              <a:ea typeface="Arial" panose="020B0604020202020204" pitchFamily="34" charset="0"/>
              <a:cs typeface="Times New Roman" panose="02020603050405020304" pitchFamily="18" charset="0"/>
            </a:endParaRPr>
          </a:p>
          <a:p>
            <a:pPr>
              <a:lnSpc>
                <a:spcPct val="115000"/>
              </a:lnSpc>
              <a:spcAft>
                <a:spcPts val="500"/>
              </a:spcAft>
            </a:pPr>
            <a:r>
              <a:rPr lang="en-US" sz="2400"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quá</a:t>
            </a:r>
            <a:r>
              <a:rPr lang="en-US" sz="2400"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400"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di </a:t>
            </a:r>
            <a:r>
              <a:rPr lang="en-US" sz="2400"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2400"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gene </a:t>
            </a:r>
            <a:r>
              <a:rPr lang="en-US" sz="2400"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khả</a:t>
            </a:r>
            <a:r>
              <a:rPr lang="en-US" sz="2400"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400"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2400"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400"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400"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2400"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400"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400"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400"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400"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gene </a:t>
            </a:r>
            <a:r>
              <a:rPr lang="en-US" sz="2400"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2400"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400"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ra </a:t>
            </a:r>
            <a:r>
              <a:rPr lang="en-US" sz="2400"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2400"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di </a:t>
            </a:r>
            <a:r>
              <a:rPr lang="en-US" sz="2400"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di </a:t>
            </a:r>
            <a:r>
              <a:rPr lang="en-US" sz="2400"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2400"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400"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2400"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400"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3333FF"/>
              </a:solidFill>
              <a:effectLst/>
              <a:latin typeface="Times New Roman" panose="02020603050405020304" pitchFamily="18" charset="0"/>
              <a:ea typeface="Arial" panose="020B0604020202020204" pitchFamily="34" charset="0"/>
              <a:cs typeface="Times New Roman" panose="02020603050405020304" pitchFamily="18" charset="0"/>
            </a:endParaRPr>
          </a:p>
          <a:p>
            <a:pPr>
              <a:lnSpc>
                <a:spcPct val="115000"/>
              </a:lnSpc>
              <a:spcAft>
                <a:spcPts val="500"/>
              </a:spcAft>
            </a:pPr>
            <a:r>
              <a:rPr lang="en-US" sz="2400"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Gene </a:t>
            </a:r>
            <a:r>
              <a:rPr lang="en-US" sz="2400"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xem</a:t>
            </a:r>
            <a:r>
              <a:rPr lang="en-US" sz="2400"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trung</a:t>
            </a:r>
            <a:r>
              <a:rPr lang="en-US" sz="2400"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400"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di </a:t>
            </a:r>
            <a:r>
              <a:rPr lang="en-US" sz="2400"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2400"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3333FF"/>
              </a:solidFill>
              <a:effectLst/>
              <a:latin typeface="Times New Roman" panose="02020603050405020304" pitchFamily="18" charset="0"/>
              <a:ea typeface="Arial" panose="020B0604020202020204" pitchFamily="34" charset="0"/>
              <a:cs typeface="Times New Roman" panose="02020603050405020304" pitchFamily="18" charset="0"/>
            </a:endParaRPr>
          </a:p>
          <a:p>
            <a:r>
              <a:rPr lang="en-US" sz="2400" dirty="0">
                <a:solidFill>
                  <a:srgbClr val="3333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3333FF"/>
                </a:solidFill>
                <a:effectLst/>
                <a:latin typeface="Times New Roman" panose="02020603050405020304" pitchFamily="18" charset="0"/>
                <a:ea typeface="Arial" panose="020B0604020202020204" pitchFamily="34" charset="0"/>
                <a:cs typeface="Times New Roman" panose="02020603050405020304" pitchFamily="18" charset="0"/>
              </a:rPr>
              <a:t>Phân</a:t>
            </a:r>
            <a:r>
              <a:rPr lang="en-US" sz="2400" dirty="0">
                <a:solidFill>
                  <a:srgbClr val="3333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3333FF"/>
                </a:solidFill>
                <a:effectLst/>
                <a:latin typeface="Times New Roman" panose="02020603050405020304" pitchFamily="18" charset="0"/>
                <a:ea typeface="Arial" panose="020B0604020202020204" pitchFamily="34" charset="0"/>
                <a:cs typeface="Times New Roman" panose="02020603050405020304" pitchFamily="18" charset="0"/>
              </a:rPr>
              <a:t>tích</a:t>
            </a:r>
            <a:r>
              <a:rPr lang="en-US" sz="2400" dirty="0">
                <a:solidFill>
                  <a:srgbClr val="3333FF"/>
                </a:solidFill>
                <a:effectLst/>
                <a:latin typeface="Times New Roman" panose="02020603050405020304" pitchFamily="18" charset="0"/>
                <a:ea typeface="Arial" panose="020B0604020202020204" pitchFamily="34" charset="0"/>
                <a:cs typeface="Times New Roman" panose="02020603050405020304" pitchFamily="18" charset="0"/>
              </a:rPr>
              <a:t> DNA </a:t>
            </a:r>
            <a:r>
              <a:rPr lang="en-US" sz="2400" dirty="0" err="1">
                <a:solidFill>
                  <a:srgbClr val="3333FF"/>
                </a:solidFill>
                <a:effectLst/>
                <a:latin typeface="Times New Roman" panose="02020603050405020304" pitchFamily="18" charset="0"/>
                <a:ea typeface="Arial" panose="020B0604020202020204" pitchFamily="34" charset="0"/>
                <a:cs typeface="Times New Roman" panose="02020603050405020304" pitchFamily="18" charset="0"/>
              </a:rPr>
              <a:t>được</a:t>
            </a:r>
            <a:r>
              <a:rPr lang="en-US" sz="2400" dirty="0">
                <a:solidFill>
                  <a:srgbClr val="3333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3333FF"/>
                </a:solidFill>
                <a:effectLst/>
                <a:latin typeface="Times New Roman" panose="02020603050405020304" pitchFamily="18" charset="0"/>
                <a:ea typeface="Arial" panose="020B0604020202020204" pitchFamily="34" charset="0"/>
                <a:cs typeface="Times New Roman" panose="02020603050405020304" pitchFamily="18" charset="0"/>
              </a:rPr>
              <a:t>ứng</a:t>
            </a:r>
            <a:r>
              <a:rPr lang="en-US" sz="2400" dirty="0">
                <a:solidFill>
                  <a:srgbClr val="3333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3333FF"/>
                </a:solidFill>
                <a:effectLst/>
                <a:latin typeface="Times New Roman" panose="02020603050405020304" pitchFamily="18" charset="0"/>
                <a:ea typeface="Arial" panose="020B0604020202020204" pitchFamily="34" charset="0"/>
                <a:cs typeface="Times New Roman" panose="02020603050405020304" pitchFamily="18" charset="0"/>
              </a:rPr>
              <a:t>dụng</a:t>
            </a:r>
            <a:r>
              <a:rPr lang="en-US" sz="2400" dirty="0">
                <a:solidFill>
                  <a:srgbClr val="3333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3333FF"/>
                </a:solidFill>
                <a:effectLst/>
                <a:latin typeface="Times New Roman" panose="02020603050405020304" pitchFamily="18" charset="0"/>
                <a:ea typeface="Arial" panose="020B0604020202020204" pitchFamily="34" charset="0"/>
                <a:cs typeface="Times New Roman" panose="02020603050405020304" pitchFamily="18" charset="0"/>
              </a:rPr>
              <a:t>trong</a:t>
            </a:r>
            <a:r>
              <a:rPr lang="en-US" sz="2400" dirty="0">
                <a:solidFill>
                  <a:srgbClr val="3333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3333FF"/>
                </a:solidFill>
                <a:effectLst/>
                <a:latin typeface="Times New Roman" panose="02020603050405020304" pitchFamily="18" charset="0"/>
                <a:ea typeface="Arial" panose="020B0604020202020204" pitchFamily="34" charset="0"/>
                <a:cs typeface="Times New Roman" panose="02020603050405020304" pitchFamily="18" charset="0"/>
              </a:rPr>
              <a:t>các</a:t>
            </a:r>
            <a:r>
              <a:rPr lang="en-US" sz="2400" dirty="0">
                <a:solidFill>
                  <a:srgbClr val="3333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3333FF"/>
                </a:solidFill>
                <a:effectLst/>
                <a:latin typeface="Times New Roman" panose="02020603050405020304" pitchFamily="18" charset="0"/>
                <a:ea typeface="Arial" panose="020B0604020202020204" pitchFamily="34" charset="0"/>
                <a:cs typeface="Times New Roman" panose="02020603050405020304" pitchFamily="18" charset="0"/>
              </a:rPr>
              <a:t>lĩnh</a:t>
            </a:r>
            <a:r>
              <a:rPr lang="en-US" sz="2400" dirty="0">
                <a:solidFill>
                  <a:srgbClr val="3333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3333FF"/>
                </a:solidFill>
                <a:effectLst/>
                <a:latin typeface="Times New Roman" panose="02020603050405020304" pitchFamily="18" charset="0"/>
                <a:ea typeface="Arial" panose="020B0604020202020204" pitchFamily="34" charset="0"/>
                <a:cs typeface="Times New Roman" panose="02020603050405020304" pitchFamily="18" charset="0"/>
              </a:rPr>
              <a:t>vực</a:t>
            </a:r>
            <a:r>
              <a:rPr lang="en-US" sz="2400" dirty="0">
                <a:solidFill>
                  <a:srgbClr val="3333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3333FF"/>
                </a:solidFill>
                <a:effectLst/>
                <a:latin typeface="Times New Roman" panose="02020603050405020304" pitchFamily="18" charset="0"/>
                <a:ea typeface="Arial" panose="020B0604020202020204" pitchFamily="34" charset="0"/>
                <a:cs typeface="Times New Roman" panose="02020603050405020304" pitchFamily="18" charset="0"/>
              </a:rPr>
              <a:t>như</a:t>
            </a:r>
            <a:r>
              <a:rPr lang="en-US" sz="2400" dirty="0">
                <a:solidFill>
                  <a:srgbClr val="3333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3333FF"/>
                </a:solidFill>
                <a:effectLst/>
                <a:latin typeface="Times New Roman" panose="02020603050405020304" pitchFamily="18" charset="0"/>
                <a:ea typeface="Arial" panose="020B0604020202020204" pitchFamily="34" charset="0"/>
                <a:cs typeface="Times New Roman" panose="02020603050405020304" pitchFamily="18" charset="0"/>
              </a:rPr>
              <a:t>nghiên</a:t>
            </a:r>
            <a:r>
              <a:rPr lang="en-US" sz="2400" dirty="0">
                <a:solidFill>
                  <a:srgbClr val="3333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3333FF"/>
                </a:solidFill>
                <a:effectLst/>
                <a:latin typeface="Times New Roman" panose="02020603050405020304" pitchFamily="18" charset="0"/>
                <a:ea typeface="Arial" panose="020B0604020202020204" pitchFamily="34" charset="0"/>
                <a:cs typeface="Times New Roman" panose="02020603050405020304" pitchFamily="18" charset="0"/>
              </a:rPr>
              <a:t>cứu</a:t>
            </a:r>
            <a:r>
              <a:rPr lang="en-US" sz="2400" dirty="0">
                <a:solidFill>
                  <a:srgbClr val="3333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3333FF"/>
                </a:solidFill>
                <a:effectLst/>
                <a:latin typeface="Times New Roman" panose="02020603050405020304" pitchFamily="18" charset="0"/>
                <a:ea typeface="Arial" panose="020B0604020202020204" pitchFamily="34" charset="0"/>
                <a:cs typeface="Times New Roman" panose="02020603050405020304" pitchFamily="18" charset="0"/>
              </a:rPr>
              <a:t>học</a:t>
            </a:r>
            <a:r>
              <a:rPr lang="en-US" sz="2400" dirty="0">
                <a:solidFill>
                  <a:srgbClr val="3333FF"/>
                </a:solidFill>
                <a:effectLst/>
                <a:latin typeface="Times New Roman" panose="02020603050405020304" pitchFamily="18" charset="0"/>
                <a:ea typeface="Arial" panose="020B0604020202020204" pitchFamily="34" charset="0"/>
                <a:cs typeface="Times New Roman" panose="02020603050405020304" pitchFamily="18" charset="0"/>
              </a:rPr>
              <a:t>, Y </a:t>
            </a:r>
            <a:r>
              <a:rPr lang="en-US" sz="2400" dirty="0" err="1">
                <a:solidFill>
                  <a:srgbClr val="3333FF"/>
                </a:solidFill>
                <a:effectLst/>
                <a:latin typeface="Times New Roman" panose="02020603050405020304" pitchFamily="18" charset="0"/>
                <a:ea typeface="Arial" panose="020B0604020202020204" pitchFamily="34" charset="0"/>
                <a:cs typeface="Times New Roman" panose="02020603050405020304" pitchFamily="18" charset="0"/>
              </a:rPr>
              <a:t>học</a:t>
            </a:r>
            <a:r>
              <a:rPr lang="en-US" sz="2400" dirty="0">
                <a:solidFill>
                  <a:srgbClr val="3333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3333FF"/>
                </a:solidFill>
                <a:effectLst/>
                <a:latin typeface="Times New Roman" panose="02020603050405020304" pitchFamily="18" charset="0"/>
                <a:ea typeface="Arial" panose="020B0604020202020204" pitchFamily="34" charset="0"/>
                <a:cs typeface="Times New Roman" panose="02020603050405020304" pitchFamily="18" charset="0"/>
              </a:rPr>
              <a:t>Pháp</a:t>
            </a:r>
            <a:r>
              <a:rPr lang="en-US" sz="2400" dirty="0">
                <a:solidFill>
                  <a:srgbClr val="3333FF"/>
                </a:solidFill>
                <a:effectLst/>
                <a:latin typeface="Times New Roman" panose="02020603050405020304" pitchFamily="18" charset="0"/>
                <a:ea typeface="Arial" panose="020B0604020202020204" pitchFamily="34" charset="0"/>
                <a:cs typeface="Times New Roman" panose="02020603050405020304" pitchFamily="18" charset="0"/>
              </a:rPr>
              <a:t> y </a:t>
            </a:r>
            <a:r>
              <a:rPr lang="en-US" sz="2400" dirty="0" err="1">
                <a:solidFill>
                  <a:srgbClr val="3333FF"/>
                </a:solidFill>
                <a:effectLst/>
                <a:latin typeface="Times New Roman" panose="02020603050405020304" pitchFamily="18" charset="0"/>
                <a:ea typeface="Arial" panose="020B0604020202020204" pitchFamily="34" charset="0"/>
                <a:cs typeface="Times New Roman" panose="02020603050405020304" pitchFamily="18" charset="0"/>
              </a:rPr>
              <a:t>và</a:t>
            </a:r>
            <a:r>
              <a:rPr lang="en-US" sz="2400" dirty="0">
                <a:solidFill>
                  <a:srgbClr val="3333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3333FF"/>
                </a:solidFill>
                <a:effectLst/>
                <a:latin typeface="Times New Roman" panose="02020603050405020304" pitchFamily="18" charset="0"/>
                <a:ea typeface="Arial" panose="020B0604020202020204" pitchFamily="34" charset="0"/>
                <a:cs typeface="Times New Roman" panose="02020603050405020304" pitchFamily="18" charset="0"/>
              </a:rPr>
              <a:t>đời</a:t>
            </a:r>
            <a:r>
              <a:rPr lang="en-US" sz="2400" dirty="0">
                <a:solidFill>
                  <a:srgbClr val="3333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3333FF"/>
                </a:solidFill>
                <a:effectLst/>
                <a:latin typeface="Times New Roman" panose="02020603050405020304" pitchFamily="18" charset="0"/>
                <a:ea typeface="Arial" panose="020B0604020202020204" pitchFamily="34" charset="0"/>
                <a:cs typeface="Times New Roman" panose="02020603050405020304" pitchFamily="18" charset="0"/>
              </a:rPr>
              <a:t>sống</a:t>
            </a:r>
            <a:r>
              <a:rPr lang="en-US" sz="2400" dirty="0">
                <a:solidFill>
                  <a:srgbClr val="3333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a:solidFill>
                  <a:srgbClr val="3333FF"/>
                </a:solidFill>
                <a:latin typeface="Times New Roman" panose="02020603050405020304" pitchFamily="18" charset="0"/>
                <a:cs typeface="Times New Roman" panose="02020603050405020304" pitchFamily="18" charset="0"/>
              </a:rPr>
              <a:t> </a:t>
            </a:r>
          </a:p>
          <a:p>
            <a:endParaRPr lang="en-US" sz="2400" dirty="0">
              <a:solidFill>
                <a:srgbClr val="3333FF"/>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2C626624-06DC-4425-8788-AE74043FF6C7}"/>
              </a:ext>
            </a:extLst>
          </p:cNvPr>
          <p:cNvPicPr>
            <a:picLocks noChangeAspect="1"/>
          </p:cNvPicPr>
          <p:nvPr/>
        </p:nvPicPr>
        <p:blipFill>
          <a:blip r:embed="rId2"/>
          <a:stretch>
            <a:fillRect/>
          </a:stretch>
        </p:blipFill>
        <p:spPr>
          <a:xfrm>
            <a:off x="171450" y="63981"/>
            <a:ext cx="951058" cy="560881"/>
          </a:xfrm>
          <a:prstGeom prst="rect">
            <a:avLst/>
          </a:prstGeom>
        </p:spPr>
      </p:pic>
    </p:spTree>
    <p:extLst>
      <p:ext uri="{BB962C8B-B14F-4D97-AF65-F5344CB8AC3E}">
        <p14:creationId xmlns:p14="http://schemas.microsoft.com/office/powerpoint/2010/main" val="4074915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181472" y="140486"/>
            <a:ext cx="3975551" cy="709684"/>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Luyện</a:t>
            </a: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tập</a:t>
            </a:r>
            <a:endPar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85577375-F8DE-4B2D-B989-867AEDB4C955}"/>
              </a:ext>
            </a:extLst>
          </p:cNvPr>
          <p:cNvSpPr txBox="1"/>
          <p:nvPr/>
        </p:nvSpPr>
        <p:spPr>
          <a:xfrm>
            <a:off x="1126435" y="1268732"/>
            <a:ext cx="8555727" cy="1243674"/>
          </a:xfrm>
          <a:prstGeom prst="rect">
            <a:avLst/>
          </a:prstGeom>
          <a:noFill/>
        </p:spPr>
        <p:txBody>
          <a:bodyPr wrap="square">
            <a:spAutoFit/>
          </a:bodyPr>
          <a:lstStyle/>
          <a:p>
            <a:pPr>
              <a:lnSpc>
                <a:spcPct val="115000"/>
              </a:lnSpc>
              <a:spcAft>
                <a:spcPts val="500"/>
              </a:spcAft>
            </a:pPr>
            <a:r>
              <a:rPr lang="en-US" sz="3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32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Vẽ</a:t>
            </a:r>
            <a:r>
              <a:rPr lang="en-US" sz="3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sơ</a:t>
            </a:r>
            <a:r>
              <a:rPr lang="en-US" sz="3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3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3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duy</a:t>
            </a:r>
            <a:r>
              <a:rPr lang="en-US" sz="3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tóm</a:t>
            </a:r>
            <a:r>
              <a:rPr lang="en-US" sz="3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tắt</a:t>
            </a:r>
            <a:r>
              <a:rPr lang="en-US" sz="3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3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p>
            <a:pPr>
              <a:lnSpc>
                <a:spcPct val="115000"/>
              </a:lnSpc>
              <a:spcAft>
                <a:spcPts val="500"/>
              </a:spcAft>
            </a:pPr>
            <a:r>
              <a:rPr lang="en-US" sz="32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2. </a:t>
            </a:r>
            <a:r>
              <a:rPr lang="en-US" sz="32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Trả</a:t>
            </a:r>
            <a:r>
              <a:rPr lang="en-US" sz="32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lời</a:t>
            </a:r>
            <a:r>
              <a:rPr lang="en-US" sz="32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các</a:t>
            </a:r>
            <a:r>
              <a:rPr lang="en-US" sz="32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câu</a:t>
            </a:r>
            <a:r>
              <a:rPr lang="en-US" sz="32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hỏi</a:t>
            </a:r>
            <a:r>
              <a:rPr lang="en-US" sz="32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trắc</a:t>
            </a:r>
            <a:r>
              <a:rPr lang="en-US" sz="32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nghiệm</a:t>
            </a:r>
            <a:r>
              <a:rPr lang="en-US" sz="32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a:t>
            </a:r>
          </a:p>
        </p:txBody>
      </p:sp>
    </p:spTree>
    <p:extLst>
      <p:ext uri="{BB962C8B-B14F-4D97-AF65-F5344CB8AC3E}">
        <p14:creationId xmlns:p14="http://schemas.microsoft.com/office/powerpoint/2010/main" val="74870409"/>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EF3EDF-D76A-BD43-D562-7B330B6AA4AC}"/>
              </a:ext>
            </a:extLst>
          </p:cNvPr>
          <p:cNvPicPr>
            <a:picLocks noChangeAspect="1"/>
          </p:cNvPicPr>
          <p:nvPr/>
        </p:nvPicPr>
        <p:blipFill rotWithShape="1">
          <a:blip r:embed="rId8">
            <a:extLst>
              <a:ext uri="{28A0092B-C50C-407E-A947-70E740481C1C}">
                <a14:useLocalDpi xmlns:a14="http://schemas.microsoft.com/office/drawing/2010/main" val="0"/>
              </a:ext>
            </a:extLst>
          </a:blip>
          <a:srcRect t="33026" b="10899"/>
          <a:stretch/>
        </p:blipFill>
        <p:spPr>
          <a:xfrm>
            <a:off x="-38100" y="0"/>
            <a:ext cx="12230100" cy="6858000"/>
          </a:xfrm>
          <a:prstGeom prst="rect">
            <a:avLst/>
          </a:prstGeom>
        </p:spPr>
      </p:pic>
      <p:grpSp>
        <p:nvGrpSpPr>
          <p:cNvPr id="42" name="Group 41">
            <a:extLst>
              <a:ext uri="{FF2B5EF4-FFF2-40B4-BE49-F238E27FC236}">
                <a16:creationId xmlns:a16="http://schemas.microsoft.com/office/drawing/2014/main" id="{9905CDB2-EEB7-49B9-ADB2-66FCF558DF54}"/>
              </a:ext>
            </a:extLst>
          </p:cNvPr>
          <p:cNvGrpSpPr/>
          <p:nvPr/>
        </p:nvGrpSpPr>
        <p:grpSpPr>
          <a:xfrm>
            <a:off x="2434106" y="246185"/>
            <a:ext cx="9486901" cy="3182815"/>
            <a:chOff x="2434106" y="246185"/>
            <a:chExt cx="9486901" cy="3182815"/>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9"/>
            <a:stretch>
              <a:fillRect/>
            </a:stretch>
          </p:blipFill>
          <p:spPr>
            <a:xfrm>
              <a:off x="2434106" y="246185"/>
              <a:ext cx="9486901" cy="3182815"/>
            </a:xfrm>
            <a:prstGeom prst="rect">
              <a:avLst/>
            </a:prstGeom>
          </p:spPr>
        </p:pic>
        <p:sp>
          <p:nvSpPr>
            <p:cNvPr id="33" name="TextBox 32">
              <a:extLst>
                <a:ext uri="{FF2B5EF4-FFF2-40B4-BE49-F238E27FC236}">
                  <a16:creationId xmlns:a16="http://schemas.microsoft.com/office/drawing/2014/main" id="{74025C03-BBC1-4E41-924B-1D89C7CB42D3}"/>
                </a:ext>
              </a:extLst>
            </p:cNvPr>
            <p:cNvSpPr txBox="1"/>
            <p:nvPr/>
          </p:nvSpPr>
          <p:spPr>
            <a:xfrm>
              <a:off x="2666994" y="1113838"/>
              <a:ext cx="9029103" cy="763479"/>
            </a:xfrm>
            <a:prstGeom prst="rect">
              <a:avLst/>
            </a:prstGeom>
            <a:noFill/>
          </p:spPr>
          <p:txBody>
            <a:bodyPr wrap="square" lIns="0" tIns="0" rIns="0" bIns="0" rtlCol="0">
              <a:spAutoFit/>
            </a:bodyPr>
            <a:lstStyle/>
            <a:p>
              <a:pPr marL="0" marR="0" lvl="0" indent="0" algn="ctr" defTabSz="914400" rtl="0" eaLnBrk="1" fontAlgn="auto" latinLnBrk="0" hangingPunct="1">
                <a:lnSpc>
                  <a:spcPct val="121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ED7D31">
                      <a:lumMod val="75000"/>
                    </a:srgbClr>
                  </a:solidFill>
                  <a:effectLst/>
                  <a:uLnTx/>
                  <a:uFillTx/>
                  <a:latin typeface="#9Slide07 IcielPony" panose="02000000000000000000" pitchFamily="2" charset="0"/>
                  <a:ea typeface="+mn-ea"/>
                  <a:cs typeface="+mn-cs"/>
                </a:rPr>
                <a:t>1. Di </a:t>
              </a:r>
              <a:r>
                <a:rPr kumimoji="0" lang="en-US" sz="4400" b="0" i="0" u="none" strike="noStrike" kern="1200" cap="none" spc="0" normalizeH="0" baseline="0" noProof="0" dirty="0" err="1">
                  <a:ln>
                    <a:noFill/>
                  </a:ln>
                  <a:solidFill>
                    <a:srgbClr val="ED7D31">
                      <a:lumMod val="75000"/>
                    </a:srgbClr>
                  </a:solidFill>
                  <a:effectLst/>
                  <a:uLnTx/>
                  <a:uFillTx/>
                  <a:latin typeface="#9Slide07 IcielPony" panose="02000000000000000000" pitchFamily="2" charset="0"/>
                  <a:ea typeface="+mn-ea"/>
                  <a:cs typeface="+mn-cs"/>
                </a:rPr>
                <a:t>truyền</a:t>
              </a:r>
              <a:r>
                <a:rPr kumimoji="0" lang="en-US" sz="4400" b="0" i="0" u="none" strike="noStrike" kern="1200" cap="none" spc="0" normalizeH="0" baseline="0" noProof="0" dirty="0">
                  <a:ln>
                    <a:noFill/>
                  </a:ln>
                  <a:solidFill>
                    <a:srgbClr val="ED7D31">
                      <a:lumMod val="75000"/>
                    </a:srgbClr>
                  </a:solidFill>
                  <a:effectLst/>
                  <a:uLnTx/>
                  <a:uFillTx/>
                  <a:latin typeface="#9Slide07 IcielPony" panose="02000000000000000000" pitchFamily="2" charset="0"/>
                  <a:ea typeface="+mn-ea"/>
                  <a:cs typeface="+mn-cs"/>
                </a:rPr>
                <a:t> </a:t>
              </a:r>
              <a:r>
                <a:rPr kumimoji="0" lang="en-US" sz="4400" b="0" i="0" u="none" strike="noStrike" kern="1200" cap="none" spc="0" normalizeH="0" baseline="0" noProof="0" dirty="0" err="1">
                  <a:ln>
                    <a:noFill/>
                  </a:ln>
                  <a:solidFill>
                    <a:srgbClr val="ED7D31">
                      <a:lumMod val="75000"/>
                    </a:srgbClr>
                  </a:solidFill>
                  <a:effectLst/>
                  <a:uLnTx/>
                  <a:uFillTx/>
                  <a:latin typeface="#9Slide07 IcielPony" panose="02000000000000000000" pitchFamily="2" charset="0"/>
                  <a:ea typeface="+mn-ea"/>
                  <a:cs typeface="+mn-cs"/>
                </a:rPr>
                <a:t>là</a:t>
              </a:r>
              <a:r>
                <a:rPr kumimoji="0" lang="en-US" sz="4400" b="0" i="0" u="none" strike="noStrike" kern="1200" cap="none" spc="0" normalizeH="0" baseline="0" noProof="0" dirty="0">
                  <a:ln>
                    <a:noFill/>
                  </a:ln>
                  <a:solidFill>
                    <a:srgbClr val="ED7D31">
                      <a:lumMod val="75000"/>
                    </a:srgbClr>
                  </a:solidFill>
                  <a:effectLst/>
                  <a:uLnTx/>
                  <a:uFillTx/>
                  <a:latin typeface="#9Slide07 IcielPony" panose="02000000000000000000" pitchFamily="2" charset="0"/>
                  <a:ea typeface="+mn-ea"/>
                  <a:cs typeface="+mn-cs"/>
                </a:rPr>
                <a:t> </a:t>
              </a:r>
              <a:r>
                <a:rPr kumimoji="0" lang="en-US" sz="4400" b="0" i="0" u="none" strike="noStrike" kern="1200" cap="none" spc="0" normalizeH="0" baseline="0" noProof="0" dirty="0" err="1">
                  <a:ln>
                    <a:noFill/>
                  </a:ln>
                  <a:solidFill>
                    <a:srgbClr val="ED7D31">
                      <a:lumMod val="75000"/>
                    </a:srgbClr>
                  </a:solidFill>
                  <a:effectLst/>
                  <a:uLnTx/>
                  <a:uFillTx/>
                  <a:latin typeface="#9Slide07 IcielPony" panose="02000000000000000000" pitchFamily="2" charset="0"/>
                  <a:ea typeface="+mn-ea"/>
                  <a:cs typeface="+mn-cs"/>
                </a:rPr>
                <a:t>gì</a:t>
              </a:r>
              <a:r>
                <a:rPr kumimoji="0" lang="en-US" sz="4400" b="0" i="0" u="none" strike="noStrike" kern="1200" cap="none" spc="0" normalizeH="0" baseline="0" noProof="0" dirty="0">
                  <a:ln>
                    <a:noFill/>
                  </a:ln>
                  <a:solidFill>
                    <a:srgbClr val="ED7D31">
                      <a:lumMod val="75000"/>
                    </a:srgbClr>
                  </a:solidFill>
                  <a:effectLst/>
                  <a:uLnTx/>
                  <a:uFillTx/>
                  <a:latin typeface="#9Slide07 IcielPony" panose="02000000000000000000" pitchFamily="2" charset="0"/>
                  <a:ea typeface="+mn-ea"/>
                  <a:cs typeface="+mn-cs"/>
                </a:rPr>
                <a:t>?</a:t>
              </a:r>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00047" y="633073"/>
            <a:ext cx="1828800" cy="1423763"/>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11">
            <a:alphaModFix amt="67000"/>
            <a:extLst>
              <a:ext uri="{28A0092B-C50C-407E-A947-70E740481C1C}">
                <a14:useLocalDpi xmlns:a14="http://schemas.microsoft.com/office/drawing/2010/main" val="0"/>
              </a:ext>
            </a:extLst>
          </a:blip>
          <a:srcRect/>
          <a:stretch/>
        </p:blipFill>
        <p:spPr>
          <a:xfrm>
            <a:off x="506205" y="1832330"/>
            <a:ext cx="1619694" cy="4454159"/>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2"/>
          <a:stretch>
            <a:fillRect/>
          </a:stretch>
        </p:blipFill>
        <p:spPr>
          <a:xfrm>
            <a:off x="534674" y="4696912"/>
            <a:ext cx="1480559" cy="1524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637393" y="4786086"/>
            <a:ext cx="1354108" cy="1495472"/>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637580" y="4669357"/>
            <a:ext cx="1353734" cy="1622746"/>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06516" y="1358810"/>
            <a:ext cx="487363" cy="487363"/>
          </a:xfrm>
          <a:prstGeom prst="rect">
            <a:avLst/>
          </a:prstGeom>
        </p:spPr>
      </p:pic>
      <p:grpSp>
        <p:nvGrpSpPr>
          <p:cNvPr id="38" name="Group 37">
            <a:extLst>
              <a:ext uri="{FF2B5EF4-FFF2-40B4-BE49-F238E27FC236}">
                <a16:creationId xmlns:a16="http://schemas.microsoft.com/office/drawing/2014/main" id="{E66CE2CC-C6FC-4C02-8800-255EB55AE7A1}"/>
              </a:ext>
            </a:extLst>
          </p:cNvPr>
          <p:cNvGrpSpPr/>
          <p:nvPr/>
        </p:nvGrpSpPr>
        <p:grpSpPr>
          <a:xfrm>
            <a:off x="2256516" y="3429000"/>
            <a:ext cx="4798863" cy="1584673"/>
            <a:chOff x="2256516" y="3433557"/>
            <a:chExt cx="4798863" cy="1584673"/>
          </a:xfrm>
        </p:grpSpPr>
        <p:sp>
          <p:nvSpPr>
            <p:cNvPr id="2" name="Rectangle: Rounded Corners 1">
              <a:extLst>
                <a:ext uri="{FF2B5EF4-FFF2-40B4-BE49-F238E27FC236}">
                  <a16:creationId xmlns:a16="http://schemas.microsoft.com/office/drawing/2014/main" id="{65A52592-0BB8-4E56-8777-98E51EF60298}"/>
                </a:ext>
              </a:extLst>
            </p:cNvPr>
            <p:cNvSpPr/>
            <p:nvPr/>
          </p:nvSpPr>
          <p:spPr>
            <a:xfrm>
              <a:off x="2711979" y="370759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333FF"/>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EE24F6AB-4202-4A41-B1CC-10AFAD074062}"/>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p:blipFill>
          <p:spPr>
            <a:xfrm>
              <a:off x="2256516" y="3433557"/>
              <a:ext cx="1154488" cy="1549923"/>
            </a:xfrm>
            <a:prstGeom prst="rect">
              <a:avLst/>
            </a:prstGeom>
          </p:spPr>
        </p:pic>
        <p:sp>
          <p:nvSpPr>
            <p:cNvPr id="34" name="TextBox 33">
              <a:extLst>
                <a:ext uri="{FF2B5EF4-FFF2-40B4-BE49-F238E27FC236}">
                  <a16:creationId xmlns:a16="http://schemas.microsoft.com/office/drawing/2014/main" id="{7974302B-8BF6-442B-A767-DCF07F5816C6}"/>
                </a:ext>
              </a:extLst>
            </p:cNvPr>
            <p:cNvSpPr txBox="1"/>
            <p:nvPr/>
          </p:nvSpPr>
          <p:spPr>
            <a:xfrm>
              <a:off x="3672202" y="3882770"/>
              <a:ext cx="2949143"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33FF"/>
                  </a:solidFill>
                  <a:effectLst/>
                  <a:uLnTx/>
                  <a:uFillTx/>
                  <a:latin typeface="#9Slide07 IcielPony" panose="02000000000000000000" pitchFamily="2" charset="0"/>
                  <a:ea typeface="+mn-ea"/>
                  <a:cs typeface="+mn-cs"/>
                </a:rPr>
                <a:t>A. </a:t>
              </a:r>
              <a:r>
                <a:rPr kumimoji="0" lang="en-US" sz="2400" b="0" i="0" u="none" strike="noStrike" kern="1200" cap="none" spc="0" normalizeH="0" baseline="0" noProof="0" dirty="0" err="1">
                  <a:ln>
                    <a:noFill/>
                  </a:ln>
                  <a:solidFill>
                    <a:srgbClr val="3333FF"/>
                  </a:solidFill>
                  <a:effectLst/>
                  <a:uLnTx/>
                  <a:uFillTx/>
                  <a:latin typeface="#9Slide07 IcielPony" panose="02000000000000000000" pitchFamily="2" charset="0"/>
                  <a:ea typeface="+mn-ea"/>
                  <a:cs typeface="+mn-cs"/>
                </a:rPr>
                <a:t>Là</a:t>
              </a:r>
              <a:r>
                <a:rPr kumimoji="0" lang="en-US" sz="2400" b="0" i="0" u="none" strike="noStrike" kern="1200" cap="none" spc="0" normalizeH="0" baseline="0" noProof="0" dirty="0">
                  <a:ln>
                    <a:noFill/>
                  </a:ln>
                  <a:solidFill>
                    <a:srgbClr val="3333FF"/>
                  </a:solidFill>
                  <a:effectLst/>
                  <a:uLnTx/>
                  <a:uFillTx/>
                  <a:latin typeface="#9Slide07 IcielPony" panose="02000000000000000000" pitchFamily="2" charset="0"/>
                  <a:ea typeface="+mn-ea"/>
                  <a:cs typeface="+mn-cs"/>
                </a:rPr>
                <a:t> </a:t>
              </a:r>
              <a:r>
                <a:rPr kumimoji="0" lang="en-US" sz="2400" b="0" i="0" u="none" strike="noStrike" kern="1200" cap="none" spc="0" normalizeH="0" baseline="0" noProof="0" dirty="0" err="1">
                  <a:ln>
                    <a:noFill/>
                  </a:ln>
                  <a:solidFill>
                    <a:srgbClr val="3333FF"/>
                  </a:solidFill>
                  <a:effectLst/>
                  <a:uLnTx/>
                  <a:uFillTx/>
                  <a:latin typeface="#9Slide07 IcielPony" panose="02000000000000000000" pitchFamily="2" charset="0"/>
                  <a:ea typeface="+mn-ea"/>
                  <a:cs typeface="+mn-cs"/>
                </a:rPr>
                <a:t>quá</a:t>
              </a:r>
              <a:r>
                <a:rPr kumimoji="0" lang="en-US" sz="2400" b="0" i="0" u="none" strike="noStrike" kern="1200" cap="none" spc="0" normalizeH="0" baseline="0" noProof="0" dirty="0">
                  <a:ln>
                    <a:noFill/>
                  </a:ln>
                  <a:solidFill>
                    <a:srgbClr val="3333FF"/>
                  </a:solidFill>
                  <a:effectLst/>
                  <a:uLnTx/>
                  <a:uFillTx/>
                  <a:latin typeface="#9Slide07 IcielPony" panose="02000000000000000000" pitchFamily="2" charset="0"/>
                  <a:ea typeface="+mn-ea"/>
                  <a:cs typeface="+mn-cs"/>
                </a:rPr>
                <a:t> </a:t>
              </a:r>
              <a:r>
                <a:rPr kumimoji="0" lang="en-US" sz="2400" b="0" i="0" u="none" strike="noStrike" kern="1200" cap="none" spc="0" normalizeH="0" baseline="0" noProof="0" dirty="0" err="1">
                  <a:ln>
                    <a:noFill/>
                  </a:ln>
                  <a:solidFill>
                    <a:srgbClr val="3333FF"/>
                  </a:solidFill>
                  <a:effectLst/>
                  <a:uLnTx/>
                  <a:uFillTx/>
                  <a:latin typeface="#9Slide07 IcielPony" panose="02000000000000000000" pitchFamily="2" charset="0"/>
                  <a:ea typeface="+mn-ea"/>
                  <a:cs typeface="+mn-cs"/>
                </a:rPr>
                <a:t>trình</a:t>
              </a:r>
              <a:r>
                <a:rPr kumimoji="0" lang="en-US" sz="2400" b="0" i="0" u="none" strike="noStrike" kern="1200" cap="none" spc="0" normalizeH="0" baseline="0" noProof="0" dirty="0">
                  <a:ln>
                    <a:noFill/>
                  </a:ln>
                  <a:solidFill>
                    <a:srgbClr val="3333FF"/>
                  </a:solidFill>
                  <a:effectLst/>
                  <a:uLnTx/>
                  <a:uFillTx/>
                  <a:latin typeface="#9Slide07 IcielPony" panose="02000000000000000000" pitchFamily="2" charset="0"/>
                  <a:ea typeface="+mn-ea"/>
                  <a:cs typeface="+mn-cs"/>
                </a:rPr>
                <a:t> </a:t>
              </a:r>
              <a:r>
                <a:rPr kumimoji="0" lang="en-US" sz="2400" b="0" i="0" u="none" strike="noStrike" kern="1200" cap="none" spc="0" normalizeH="0" baseline="0" noProof="0" dirty="0" err="1">
                  <a:ln>
                    <a:noFill/>
                  </a:ln>
                  <a:solidFill>
                    <a:srgbClr val="3333FF"/>
                  </a:solidFill>
                  <a:effectLst/>
                  <a:uLnTx/>
                  <a:uFillTx/>
                  <a:latin typeface="#9Slide07 IcielPony" panose="02000000000000000000" pitchFamily="2" charset="0"/>
                  <a:ea typeface="+mn-ea"/>
                  <a:cs typeface="+mn-cs"/>
                </a:rPr>
                <a:t>truyền</a:t>
              </a:r>
              <a:r>
                <a:rPr kumimoji="0" lang="en-US" sz="2400" b="0" i="0" u="none" strike="noStrike" kern="1200" cap="none" spc="0" normalizeH="0" baseline="0" noProof="0" dirty="0">
                  <a:ln>
                    <a:noFill/>
                  </a:ln>
                  <a:solidFill>
                    <a:srgbClr val="3333FF"/>
                  </a:solidFill>
                  <a:effectLst/>
                  <a:uLnTx/>
                  <a:uFillTx/>
                  <a:latin typeface="#9Slide07 IcielPony" panose="02000000000000000000" pitchFamily="2" charset="0"/>
                  <a:ea typeface="+mn-ea"/>
                  <a:cs typeface="+mn-cs"/>
                </a:rPr>
                <a:t> </a:t>
              </a:r>
              <a:r>
                <a:rPr kumimoji="0" lang="en-US" sz="2400" b="0" i="0" u="none" strike="noStrike" kern="1200" cap="none" spc="0" normalizeH="0" baseline="0" noProof="0" dirty="0" err="1">
                  <a:ln>
                    <a:noFill/>
                  </a:ln>
                  <a:solidFill>
                    <a:srgbClr val="3333FF"/>
                  </a:solidFill>
                  <a:effectLst/>
                  <a:uLnTx/>
                  <a:uFillTx/>
                  <a:latin typeface="#9Slide07 IcielPony" panose="02000000000000000000" pitchFamily="2" charset="0"/>
                  <a:ea typeface="+mn-ea"/>
                  <a:cs typeface="+mn-cs"/>
                </a:rPr>
                <a:t>thông</a:t>
              </a:r>
              <a:r>
                <a:rPr kumimoji="0" lang="en-US" sz="2400" b="0" i="0" u="none" strike="noStrike" kern="1200" cap="none" spc="0" normalizeH="0" baseline="0" noProof="0" dirty="0">
                  <a:ln>
                    <a:noFill/>
                  </a:ln>
                  <a:solidFill>
                    <a:srgbClr val="3333FF"/>
                  </a:solidFill>
                  <a:effectLst/>
                  <a:uLnTx/>
                  <a:uFillTx/>
                  <a:latin typeface="#9Slide07 IcielPony" panose="02000000000000000000" pitchFamily="2" charset="0"/>
                  <a:ea typeface="+mn-ea"/>
                  <a:cs typeface="+mn-cs"/>
                </a:rPr>
                <a:t> tin di </a:t>
              </a:r>
              <a:r>
                <a:rPr kumimoji="0" lang="en-US" sz="2400" b="0" i="0" u="none" strike="noStrike" kern="1200" cap="none" spc="0" normalizeH="0" baseline="0" noProof="0" dirty="0" err="1">
                  <a:ln>
                    <a:noFill/>
                  </a:ln>
                  <a:solidFill>
                    <a:srgbClr val="3333FF"/>
                  </a:solidFill>
                  <a:effectLst/>
                  <a:uLnTx/>
                  <a:uFillTx/>
                  <a:latin typeface="#9Slide07 IcielPony" panose="02000000000000000000" pitchFamily="2" charset="0"/>
                  <a:ea typeface="+mn-ea"/>
                  <a:cs typeface="+mn-cs"/>
                </a:rPr>
                <a:t>động</a:t>
              </a:r>
              <a:endParaRPr kumimoji="0" lang="en-US" sz="2400" b="0" i="0" u="none" strike="noStrike" kern="1200" cap="none" spc="0" normalizeH="0" baseline="0" noProof="0" dirty="0">
                <a:ln>
                  <a:noFill/>
                </a:ln>
                <a:solidFill>
                  <a:srgbClr val="3333FF"/>
                </a:solidFill>
                <a:effectLst/>
                <a:uLnTx/>
                <a:uFillTx/>
                <a:latin typeface="#9Slide07 IcielPony" panose="02000000000000000000" pitchFamily="2" charset="0"/>
                <a:ea typeface="+mn-ea"/>
                <a:cs typeface="+mn-cs"/>
              </a:endParaRPr>
            </a:p>
          </p:txBody>
        </p:sp>
      </p:grpSp>
      <p:grpSp>
        <p:nvGrpSpPr>
          <p:cNvPr id="39" name="Group 38">
            <a:extLst>
              <a:ext uri="{FF2B5EF4-FFF2-40B4-BE49-F238E27FC236}">
                <a16:creationId xmlns:a16="http://schemas.microsoft.com/office/drawing/2014/main" id="{86401136-2892-4E74-8408-0ECBBDBDCC02}"/>
              </a:ext>
            </a:extLst>
          </p:cNvPr>
          <p:cNvGrpSpPr/>
          <p:nvPr/>
        </p:nvGrpSpPr>
        <p:grpSpPr>
          <a:xfrm>
            <a:off x="7167386" y="3353692"/>
            <a:ext cx="4658191" cy="1678288"/>
            <a:chOff x="7167386" y="3353692"/>
            <a:chExt cx="4658191" cy="1678288"/>
          </a:xfrm>
        </p:grpSpPr>
        <p:sp>
          <p:nvSpPr>
            <p:cNvPr id="28" name="Rectangle: Rounded Corners 27">
              <a:extLst>
                <a:ext uri="{FF2B5EF4-FFF2-40B4-BE49-F238E27FC236}">
                  <a16:creationId xmlns:a16="http://schemas.microsoft.com/office/drawing/2014/main" id="{ADED7621-90B0-4A1A-9CEE-2AF593FBD5ED}"/>
                </a:ext>
              </a:extLst>
            </p:cNvPr>
            <p:cNvSpPr/>
            <p:nvPr/>
          </p:nvSpPr>
          <p:spPr>
            <a:xfrm>
              <a:off x="7391400" y="367284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333FF"/>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29C561F4-337C-4F74-B8C1-E9E1657F0181}"/>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7167386" y="3353692"/>
              <a:ext cx="987997" cy="1678288"/>
            </a:xfrm>
            <a:prstGeom prst="rect">
              <a:avLst/>
            </a:prstGeom>
          </p:spPr>
        </p:pic>
        <p:sp>
          <p:nvSpPr>
            <p:cNvPr id="35" name="TextBox 34">
              <a:extLst>
                <a:ext uri="{FF2B5EF4-FFF2-40B4-BE49-F238E27FC236}">
                  <a16:creationId xmlns:a16="http://schemas.microsoft.com/office/drawing/2014/main" id="{30405B9B-8989-4F0C-8CCF-4509B3A6EECA}"/>
                </a:ext>
              </a:extLst>
            </p:cNvPr>
            <p:cNvSpPr txBox="1"/>
            <p:nvPr/>
          </p:nvSpPr>
          <p:spPr>
            <a:xfrm>
              <a:off x="8313675" y="3682704"/>
              <a:ext cx="3511902" cy="110799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3333FF"/>
                  </a:solidFill>
                  <a:latin typeface="#9Slide07 IcielPony" panose="02000000000000000000" pitchFamily="2" charset="0"/>
                </a:rPr>
                <a:t>B. </a:t>
              </a:r>
              <a:r>
                <a:rPr lang="en-US" sz="2400" dirty="0" err="1">
                  <a:solidFill>
                    <a:srgbClr val="3333FF"/>
                  </a:solidFill>
                  <a:latin typeface="#9Slide07 IcielPony" panose="02000000000000000000" pitchFamily="2" charset="0"/>
                </a:rPr>
                <a:t>Là</a:t>
              </a:r>
              <a:r>
                <a:rPr lang="en-US" sz="2400" dirty="0">
                  <a:solidFill>
                    <a:srgbClr val="3333FF"/>
                  </a:solidFill>
                  <a:latin typeface="#9Slide07 IcielPony" panose="02000000000000000000" pitchFamily="2" charset="0"/>
                </a:rPr>
                <a:t> </a:t>
              </a:r>
              <a:r>
                <a:rPr lang="en-US" sz="2400" dirty="0" err="1">
                  <a:solidFill>
                    <a:srgbClr val="3333FF"/>
                  </a:solidFill>
                  <a:latin typeface="#9Slide07 IcielPony" panose="02000000000000000000" pitchFamily="2" charset="0"/>
                </a:rPr>
                <a:t>quá</a:t>
              </a:r>
              <a:r>
                <a:rPr lang="en-US" sz="2400" dirty="0">
                  <a:solidFill>
                    <a:srgbClr val="3333FF"/>
                  </a:solidFill>
                  <a:latin typeface="#9Slide07 IcielPony" panose="02000000000000000000" pitchFamily="2" charset="0"/>
                </a:rPr>
                <a:t> </a:t>
              </a:r>
              <a:r>
                <a:rPr lang="en-US" sz="2400" dirty="0" err="1">
                  <a:solidFill>
                    <a:srgbClr val="3333FF"/>
                  </a:solidFill>
                  <a:latin typeface="#9Slide07 IcielPony" panose="02000000000000000000" pitchFamily="2" charset="0"/>
                </a:rPr>
                <a:t>trình</a:t>
              </a:r>
              <a:r>
                <a:rPr lang="en-US" sz="2400" dirty="0">
                  <a:solidFill>
                    <a:srgbClr val="3333FF"/>
                  </a:solidFill>
                  <a:latin typeface="#9Slide07 IcielPony" panose="02000000000000000000" pitchFamily="2" charset="0"/>
                </a:rPr>
                <a:t> </a:t>
              </a:r>
              <a:r>
                <a:rPr lang="en-US" sz="2400" dirty="0" err="1">
                  <a:solidFill>
                    <a:srgbClr val="3333FF"/>
                  </a:solidFill>
                  <a:latin typeface="#9Slide07 IcielPony" panose="02000000000000000000" pitchFamily="2" charset="0"/>
                </a:rPr>
                <a:t>truyền</a:t>
              </a:r>
              <a:r>
                <a:rPr lang="en-US" sz="2400" dirty="0">
                  <a:solidFill>
                    <a:srgbClr val="3333FF"/>
                  </a:solidFill>
                  <a:latin typeface="#9Slide07 IcielPony" panose="02000000000000000000" pitchFamily="2" charset="0"/>
                </a:rPr>
                <a:t> </a:t>
              </a:r>
              <a:r>
                <a:rPr lang="en-US" sz="2400" dirty="0" err="1">
                  <a:solidFill>
                    <a:srgbClr val="3333FF"/>
                  </a:solidFill>
                  <a:latin typeface="#9Slide07 IcielPony" panose="02000000000000000000" pitchFamily="2" charset="0"/>
                </a:rPr>
                <a:t>thông</a:t>
              </a:r>
              <a:r>
                <a:rPr lang="en-US" sz="2400" dirty="0">
                  <a:solidFill>
                    <a:srgbClr val="3333FF"/>
                  </a:solidFill>
                  <a:latin typeface="#9Slide07 IcielPony" panose="02000000000000000000" pitchFamily="2" charset="0"/>
                </a:rPr>
                <a:t> tin </a:t>
              </a:r>
              <a:r>
                <a:rPr lang="en-US" sz="2400" dirty="0" err="1">
                  <a:solidFill>
                    <a:srgbClr val="3333FF"/>
                  </a:solidFill>
                  <a:latin typeface="#9Slide07 IcielPony" panose="02000000000000000000" pitchFamily="2" charset="0"/>
                </a:rPr>
                <a:t>trong</a:t>
              </a:r>
              <a:r>
                <a:rPr lang="en-US" sz="2400" dirty="0">
                  <a:solidFill>
                    <a:srgbClr val="3333FF"/>
                  </a:solidFill>
                  <a:latin typeface="#9Slide07 IcielPony" panose="02000000000000000000" pitchFamily="2" charset="0"/>
                </a:rPr>
                <a:t> </a:t>
              </a:r>
              <a:r>
                <a:rPr lang="en-US" sz="2400" dirty="0" err="1">
                  <a:solidFill>
                    <a:srgbClr val="3333FF"/>
                  </a:solidFill>
                  <a:latin typeface="#9Slide07 IcielPony" panose="02000000000000000000" pitchFamily="2" charset="0"/>
                </a:rPr>
                <a:t>trên</a:t>
              </a:r>
              <a:r>
                <a:rPr lang="en-US" sz="2400" dirty="0">
                  <a:solidFill>
                    <a:srgbClr val="3333FF"/>
                  </a:solidFill>
                  <a:latin typeface="#9Slide07 IcielPony" panose="02000000000000000000" pitchFamily="2" charset="0"/>
                </a:rPr>
                <a:t> internet.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3333FF"/>
                </a:solidFill>
                <a:effectLst/>
                <a:uLnTx/>
                <a:uFillTx/>
                <a:latin typeface="#9Slide07 IcielPony" panose="02000000000000000000" pitchFamily="2" charset="0"/>
                <a:ea typeface="+mn-ea"/>
                <a:cs typeface="+mn-cs"/>
              </a:endParaRPr>
            </a:p>
          </p:txBody>
        </p:sp>
      </p:grpSp>
      <p:grpSp>
        <p:nvGrpSpPr>
          <p:cNvPr id="40" name="Group 39">
            <a:extLst>
              <a:ext uri="{FF2B5EF4-FFF2-40B4-BE49-F238E27FC236}">
                <a16:creationId xmlns:a16="http://schemas.microsoft.com/office/drawing/2014/main" id="{FC13E8F7-E341-4A4A-8467-9009F4679AEA}"/>
              </a:ext>
            </a:extLst>
          </p:cNvPr>
          <p:cNvGrpSpPr/>
          <p:nvPr/>
        </p:nvGrpSpPr>
        <p:grpSpPr>
          <a:xfrm>
            <a:off x="2228026" y="5129048"/>
            <a:ext cx="4706174" cy="1549923"/>
            <a:chOff x="2228026" y="5129048"/>
            <a:chExt cx="4706174" cy="1549923"/>
          </a:xfrm>
        </p:grpSpPr>
        <p:sp>
          <p:nvSpPr>
            <p:cNvPr id="25" name="Rectangle: Rounded Corners 24">
              <a:extLst>
                <a:ext uri="{FF2B5EF4-FFF2-40B4-BE49-F238E27FC236}">
                  <a16:creationId xmlns:a16="http://schemas.microsoft.com/office/drawing/2014/main" id="{F1D00E1D-A2B2-4255-A5D2-8BDE9DF92CF0}"/>
                </a:ext>
              </a:extLst>
            </p:cNvPr>
            <p:cNvSpPr/>
            <p:nvPr/>
          </p:nvSpPr>
          <p:spPr>
            <a:xfrm>
              <a:off x="25908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333FF"/>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62E08832-3DCC-49A4-AC1D-099A79C0EFB9}"/>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2228026" y="5129048"/>
              <a:ext cx="929351" cy="1549923"/>
            </a:xfrm>
            <a:prstGeom prst="rect">
              <a:avLst/>
            </a:prstGeom>
          </p:spPr>
        </p:pic>
        <p:sp>
          <p:nvSpPr>
            <p:cNvPr id="36" name="TextBox 35">
              <a:extLst>
                <a:ext uri="{FF2B5EF4-FFF2-40B4-BE49-F238E27FC236}">
                  <a16:creationId xmlns:a16="http://schemas.microsoft.com/office/drawing/2014/main" id="{37128BEF-07EE-4FEE-9225-7F18ADBAC7D5}"/>
                </a:ext>
              </a:extLst>
            </p:cNvPr>
            <p:cNvSpPr txBox="1"/>
            <p:nvPr/>
          </p:nvSpPr>
          <p:spPr>
            <a:xfrm>
              <a:off x="3248154" y="5584818"/>
              <a:ext cx="3594372"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33FF"/>
                  </a:solidFill>
                  <a:effectLst/>
                  <a:uLnTx/>
                  <a:uFillTx/>
                  <a:latin typeface="#9Slide07 IcielPony" panose="02000000000000000000" pitchFamily="2" charset="0"/>
                  <a:ea typeface="+mn-ea"/>
                  <a:cs typeface="+mn-cs"/>
                </a:rPr>
                <a:t>C. </a:t>
              </a:r>
              <a:r>
                <a:rPr kumimoji="0" lang="en-US" sz="2400" b="0" i="0" u="none" strike="noStrike" kern="1200" cap="none" spc="0" normalizeH="0" baseline="0" noProof="0" dirty="0" err="1">
                  <a:ln>
                    <a:noFill/>
                  </a:ln>
                  <a:solidFill>
                    <a:srgbClr val="3333FF"/>
                  </a:solidFill>
                  <a:effectLst/>
                  <a:uLnTx/>
                  <a:uFillTx/>
                  <a:latin typeface="#9Slide07 IcielPony" panose="02000000000000000000" pitchFamily="2" charset="0"/>
                  <a:ea typeface="+mn-ea"/>
                  <a:cs typeface="+mn-cs"/>
                </a:rPr>
                <a:t>Là</a:t>
              </a:r>
              <a:r>
                <a:rPr kumimoji="0" lang="en-US" sz="2400" b="0" i="0" u="none" strike="noStrike" kern="1200" cap="none" spc="0" normalizeH="0" baseline="0" noProof="0" dirty="0">
                  <a:ln>
                    <a:noFill/>
                  </a:ln>
                  <a:solidFill>
                    <a:srgbClr val="3333FF"/>
                  </a:solidFill>
                  <a:effectLst/>
                  <a:uLnTx/>
                  <a:uFillTx/>
                  <a:latin typeface="#9Slide07 IcielPony" panose="02000000000000000000" pitchFamily="2" charset="0"/>
                  <a:ea typeface="+mn-ea"/>
                  <a:cs typeface="+mn-cs"/>
                </a:rPr>
                <a:t> </a:t>
              </a:r>
              <a:r>
                <a:rPr kumimoji="0" lang="en-US" sz="2400" b="0" i="0" u="none" strike="noStrike" kern="1200" cap="none" spc="0" normalizeH="0" baseline="0" noProof="0" dirty="0" err="1">
                  <a:ln>
                    <a:noFill/>
                  </a:ln>
                  <a:solidFill>
                    <a:srgbClr val="3333FF"/>
                  </a:solidFill>
                  <a:effectLst/>
                  <a:uLnTx/>
                  <a:uFillTx/>
                  <a:latin typeface="#9Slide07 IcielPony" panose="02000000000000000000" pitchFamily="2" charset="0"/>
                  <a:ea typeface="+mn-ea"/>
                  <a:cs typeface="+mn-cs"/>
                </a:rPr>
                <a:t>quá</a:t>
              </a:r>
              <a:r>
                <a:rPr kumimoji="0" lang="en-US" sz="2400" b="0" i="0" u="none" strike="noStrike" kern="1200" cap="none" spc="0" normalizeH="0" baseline="0" noProof="0" dirty="0">
                  <a:ln>
                    <a:noFill/>
                  </a:ln>
                  <a:solidFill>
                    <a:srgbClr val="3333FF"/>
                  </a:solidFill>
                  <a:effectLst/>
                  <a:uLnTx/>
                  <a:uFillTx/>
                  <a:latin typeface="#9Slide07 IcielPony" panose="02000000000000000000" pitchFamily="2" charset="0"/>
                  <a:ea typeface="+mn-ea"/>
                  <a:cs typeface="+mn-cs"/>
                </a:rPr>
                <a:t> </a:t>
              </a:r>
              <a:r>
                <a:rPr kumimoji="0" lang="en-US" sz="2400" b="0" i="0" u="none" strike="noStrike" kern="1200" cap="none" spc="0" normalizeH="0" baseline="0" noProof="0" dirty="0" err="1">
                  <a:ln>
                    <a:noFill/>
                  </a:ln>
                  <a:solidFill>
                    <a:srgbClr val="3333FF"/>
                  </a:solidFill>
                  <a:effectLst/>
                  <a:uLnTx/>
                  <a:uFillTx/>
                  <a:latin typeface="#9Slide07 IcielPony" panose="02000000000000000000" pitchFamily="2" charset="0"/>
                  <a:ea typeface="+mn-ea"/>
                  <a:cs typeface="+mn-cs"/>
                </a:rPr>
                <a:t>trình</a:t>
              </a:r>
              <a:r>
                <a:rPr kumimoji="0" lang="en-US" sz="2400" b="0" i="0" u="none" strike="noStrike" kern="1200" cap="none" spc="0" normalizeH="0" baseline="0" noProof="0" dirty="0">
                  <a:ln>
                    <a:noFill/>
                  </a:ln>
                  <a:solidFill>
                    <a:srgbClr val="3333FF"/>
                  </a:solidFill>
                  <a:effectLst/>
                  <a:uLnTx/>
                  <a:uFillTx/>
                  <a:latin typeface="#9Slide07 IcielPony" panose="02000000000000000000" pitchFamily="2" charset="0"/>
                  <a:ea typeface="+mn-ea"/>
                  <a:cs typeface="+mn-cs"/>
                </a:rPr>
                <a:t> </a:t>
              </a:r>
              <a:r>
                <a:rPr kumimoji="0" lang="en-US" sz="2400" b="0" i="0" u="none" strike="noStrike" kern="1200" cap="none" spc="0" normalizeH="0" baseline="0" noProof="0" dirty="0" err="1">
                  <a:ln>
                    <a:noFill/>
                  </a:ln>
                  <a:solidFill>
                    <a:srgbClr val="3333FF"/>
                  </a:solidFill>
                  <a:effectLst/>
                  <a:uLnTx/>
                  <a:uFillTx/>
                  <a:latin typeface="#9Slide07 IcielPony" panose="02000000000000000000" pitchFamily="2" charset="0"/>
                  <a:ea typeface="+mn-ea"/>
                  <a:cs typeface="+mn-cs"/>
                </a:rPr>
                <a:t>truyền</a:t>
              </a:r>
              <a:r>
                <a:rPr kumimoji="0" lang="en-US" sz="2400" b="0" i="0" u="none" strike="noStrike" kern="1200" cap="none" spc="0" normalizeH="0" baseline="0" noProof="0" dirty="0">
                  <a:ln>
                    <a:noFill/>
                  </a:ln>
                  <a:solidFill>
                    <a:srgbClr val="3333FF"/>
                  </a:solidFill>
                  <a:effectLst/>
                  <a:uLnTx/>
                  <a:uFillTx/>
                  <a:latin typeface="#9Slide07 IcielPony" panose="02000000000000000000" pitchFamily="2" charset="0"/>
                  <a:ea typeface="+mn-ea"/>
                  <a:cs typeface="+mn-cs"/>
                </a:rPr>
                <a:t> </a:t>
              </a:r>
              <a:r>
                <a:rPr kumimoji="0" lang="en-US" sz="2400" b="0" i="0" u="none" strike="noStrike" kern="1200" cap="none" spc="0" normalizeH="0" baseline="0" noProof="0" dirty="0" err="1">
                  <a:ln>
                    <a:noFill/>
                  </a:ln>
                  <a:solidFill>
                    <a:srgbClr val="3333FF"/>
                  </a:solidFill>
                  <a:effectLst/>
                  <a:uLnTx/>
                  <a:uFillTx/>
                  <a:latin typeface="#9Slide07 IcielPony" panose="02000000000000000000" pitchFamily="2" charset="0"/>
                  <a:ea typeface="+mn-ea"/>
                  <a:cs typeface="+mn-cs"/>
                </a:rPr>
                <a:t>thông</a:t>
              </a:r>
              <a:r>
                <a:rPr kumimoji="0" lang="en-US" sz="2400" b="0" i="0" u="none" strike="noStrike" kern="1200" cap="none" spc="0" normalizeH="0" baseline="0" noProof="0" dirty="0">
                  <a:ln>
                    <a:noFill/>
                  </a:ln>
                  <a:solidFill>
                    <a:srgbClr val="3333FF"/>
                  </a:solidFill>
                  <a:effectLst/>
                  <a:uLnTx/>
                  <a:uFillTx/>
                  <a:latin typeface="#9Slide07 IcielPony" panose="02000000000000000000" pitchFamily="2" charset="0"/>
                  <a:ea typeface="+mn-ea"/>
                  <a:cs typeface="+mn-cs"/>
                </a:rPr>
                <a:t> tin </a:t>
              </a:r>
              <a:r>
                <a:rPr kumimoji="0" lang="en-US" sz="2400" b="0" i="0" u="none" strike="noStrike" kern="1200" cap="none" spc="0" normalizeH="0" baseline="0" noProof="0" dirty="0" err="1">
                  <a:ln>
                    <a:noFill/>
                  </a:ln>
                  <a:solidFill>
                    <a:srgbClr val="3333FF"/>
                  </a:solidFill>
                  <a:effectLst/>
                  <a:uLnTx/>
                  <a:uFillTx/>
                  <a:latin typeface="#9Slide07 IcielPony" panose="02000000000000000000" pitchFamily="2" charset="0"/>
                  <a:ea typeface="+mn-ea"/>
                  <a:cs typeface="+mn-cs"/>
                </a:rPr>
                <a:t>bằng</a:t>
              </a:r>
              <a:r>
                <a:rPr kumimoji="0" lang="en-US" sz="2400" b="0" i="0" u="none" strike="noStrike" kern="1200" cap="none" spc="0" normalizeH="0" baseline="0" noProof="0" dirty="0">
                  <a:ln>
                    <a:noFill/>
                  </a:ln>
                  <a:solidFill>
                    <a:srgbClr val="3333FF"/>
                  </a:solidFill>
                  <a:effectLst/>
                  <a:uLnTx/>
                  <a:uFillTx/>
                  <a:latin typeface="#9Slide07 IcielPony" panose="02000000000000000000" pitchFamily="2" charset="0"/>
                  <a:ea typeface="+mn-ea"/>
                  <a:cs typeface="+mn-cs"/>
                </a:rPr>
                <a:t> </a:t>
              </a:r>
              <a:r>
                <a:rPr kumimoji="0" lang="en-US" sz="2400" b="0" i="0" u="none" strike="noStrike" kern="1200" cap="none" spc="0" normalizeH="0" baseline="0" noProof="0" dirty="0" err="1">
                  <a:ln>
                    <a:noFill/>
                  </a:ln>
                  <a:solidFill>
                    <a:srgbClr val="3333FF"/>
                  </a:solidFill>
                  <a:effectLst/>
                  <a:uLnTx/>
                  <a:uFillTx/>
                  <a:latin typeface="#9Slide07 IcielPony" panose="02000000000000000000" pitchFamily="2" charset="0"/>
                  <a:ea typeface="+mn-ea"/>
                  <a:cs typeface="+mn-cs"/>
                </a:rPr>
                <a:t>miệng</a:t>
              </a:r>
              <a:r>
                <a:rPr kumimoji="0" lang="en-US" sz="2400" b="0" i="0" u="none" strike="noStrike" kern="1200" cap="none" spc="0" normalizeH="0" baseline="0" noProof="0" dirty="0">
                  <a:ln>
                    <a:noFill/>
                  </a:ln>
                  <a:solidFill>
                    <a:srgbClr val="3333FF"/>
                  </a:solidFill>
                  <a:effectLst/>
                  <a:uLnTx/>
                  <a:uFillTx/>
                  <a:latin typeface="#9Slide07 IcielPony" panose="02000000000000000000" pitchFamily="2" charset="0"/>
                  <a:ea typeface="+mn-ea"/>
                  <a:cs typeface="+mn-cs"/>
                </a:rPr>
                <a:t>.</a:t>
              </a:r>
            </a:p>
          </p:txBody>
        </p:sp>
      </p:grpSp>
      <p:grpSp>
        <p:nvGrpSpPr>
          <p:cNvPr id="41" name="Group 40">
            <a:extLst>
              <a:ext uri="{FF2B5EF4-FFF2-40B4-BE49-F238E27FC236}">
                <a16:creationId xmlns:a16="http://schemas.microsoft.com/office/drawing/2014/main" id="{330854B2-F80C-4FF7-88D5-341CFE138CE3}"/>
              </a:ext>
            </a:extLst>
          </p:cNvPr>
          <p:cNvGrpSpPr/>
          <p:nvPr/>
        </p:nvGrpSpPr>
        <p:grpSpPr>
          <a:xfrm>
            <a:off x="7177556" y="5146478"/>
            <a:ext cx="4589812" cy="1548524"/>
            <a:chOff x="7144988" y="5089690"/>
            <a:chExt cx="4589812" cy="1548524"/>
          </a:xfrm>
        </p:grpSpPr>
        <p:sp>
          <p:nvSpPr>
            <p:cNvPr id="27" name="Rectangle: Rounded Corners 26">
              <a:extLst>
                <a:ext uri="{FF2B5EF4-FFF2-40B4-BE49-F238E27FC236}">
                  <a16:creationId xmlns:a16="http://schemas.microsoft.com/office/drawing/2014/main" id="{BD814C31-9D0A-41B1-ADED-E8FF4ABD4B00}"/>
                </a:ext>
              </a:extLst>
            </p:cNvPr>
            <p:cNvSpPr/>
            <p:nvPr/>
          </p:nvSpPr>
          <p:spPr>
            <a:xfrm>
              <a:off x="73914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333FF"/>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A8B0FE3D-55AC-44FB-900D-361A2433CCD6}"/>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p:blipFill>
          <p:spPr>
            <a:xfrm>
              <a:off x="7144988" y="5089690"/>
              <a:ext cx="951590" cy="1548524"/>
            </a:xfrm>
            <a:prstGeom prst="rect">
              <a:avLst/>
            </a:prstGeom>
          </p:spPr>
        </p:pic>
        <p:sp>
          <p:nvSpPr>
            <p:cNvPr id="37" name="TextBox 36">
              <a:extLst>
                <a:ext uri="{FF2B5EF4-FFF2-40B4-BE49-F238E27FC236}">
                  <a16:creationId xmlns:a16="http://schemas.microsoft.com/office/drawing/2014/main" id="{DA81D0B3-76A8-47AE-B788-8A81D806EC61}"/>
                </a:ext>
              </a:extLst>
            </p:cNvPr>
            <p:cNvSpPr txBox="1"/>
            <p:nvPr/>
          </p:nvSpPr>
          <p:spPr>
            <a:xfrm>
              <a:off x="8187355" y="5347566"/>
              <a:ext cx="3437404" cy="110799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3333FF"/>
                  </a:solidFill>
                  <a:effectLst/>
                  <a:uLnTx/>
                  <a:uFillTx/>
                  <a:latin typeface="#9Slide07 IcielPony" panose="02000000000000000000" pitchFamily="2" charset="0"/>
                  <a:ea typeface="+mn-ea"/>
                  <a:cs typeface="+mn-cs"/>
                </a:rPr>
                <a:t>D. </a:t>
              </a:r>
              <a:r>
                <a:rPr kumimoji="0" lang="es-ES" sz="2400" b="0" i="0" u="none" strike="noStrike" kern="1200" cap="none" spc="0" normalizeH="0" baseline="0" noProof="0" dirty="0" err="1">
                  <a:ln>
                    <a:noFill/>
                  </a:ln>
                  <a:solidFill>
                    <a:srgbClr val="3333FF"/>
                  </a:solidFill>
                  <a:effectLst/>
                  <a:uLnTx/>
                  <a:uFillTx/>
                  <a:latin typeface="#9Slide07 IcielPony" panose="02000000000000000000" pitchFamily="2" charset="0"/>
                  <a:ea typeface="+mn-ea"/>
                  <a:cs typeface="+mn-cs"/>
                </a:rPr>
                <a:t>Là</a:t>
              </a:r>
              <a:r>
                <a:rPr kumimoji="0" lang="es-ES" sz="2400" b="0" i="0" u="none" strike="noStrike" kern="1200" cap="none" spc="0" normalizeH="0" baseline="0" noProof="0" dirty="0">
                  <a:ln>
                    <a:noFill/>
                  </a:ln>
                  <a:solidFill>
                    <a:srgbClr val="3333FF"/>
                  </a:solidFill>
                  <a:effectLst/>
                  <a:uLnTx/>
                  <a:uFillTx/>
                  <a:latin typeface="#9Slide07 IcielPony" panose="02000000000000000000" pitchFamily="2" charset="0"/>
                  <a:ea typeface="+mn-ea"/>
                  <a:cs typeface="+mn-cs"/>
                </a:rPr>
                <a:t> </a:t>
              </a:r>
              <a:r>
                <a:rPr kumimoji="0" lang="es-ES" sz="2400" b="0" i="0" u="none" strike="noStrike" kern="1200" cap="none" spc="0" normalizeH="0" baseline="0" noProof="0" dirty="0" err="1">
                  <a:ln>
                    <a:noFill/>
                  </a:ln>
                  <a:solidFill>
                    <a:srgbClr val="3333FF"/>
                  </a:solidFill>
                  <a:effectLst/>
                  <a:uLnTx/>
                  <a:uFillTx/>
                  <a:latin typeface="#9Slide07 IcielPony" panose="02000000000000000000" pitchFamily="2" charset="0"/>
                  <a:ea typeface="+mn-ea"/>
                  <a:cs typeface="+mn-cs"/>
                </a:rPr>
                <a:t>sự</a:t>
              </a:r>
              <a:r>
                <a:rPr kumimoji="0" lang="es-ES" sz="2400" b="0" i="0" u="none" strike="noStrike" kern="1200" cap="none" spc="0" normalizeH="0" baseline="0" noProof="0" dirty="0">
                  <a:ln>
                    <a:noFill/>
                  </a:ln>
                  <a:solidFill>
                    <a:srgbClr val="3333FF"/>
                  </a:solidFill>
                  <a:effectLst/>
                  <a:uLnTx/>
                  <a:uFillTx/>
                  <a:latin typeface="#9Slide07 IcielPony" panose="02000000000000000000" pitchFamily="2" charset="0"/>
                  <a:ea typeface="+mn-ea"/>
                  <a:cs typeface="+mn-cs"/>
                </a:rPr>
                <a:t> </a:t>
              </a:r>
              <a:r>
                <a:rPr kumimoji="0" lang="es-ES" sz="2400" b="0" i="0" u="none" strike="noStrike" kern="1200" cap="none" spc="0" normalizeH="0" baseline="0" noProof="0" dirty="0" err="1">
                  <a:ln>
                    <a:noFill/>
                  </a:ln>
                  <a:solidFill>
                    <a:srgbClr val="3333FF"/>
                  </a:solidFill>
                  <a:effectLst/>
                  <a:uLnTx/>
                  <a:uFillTx/>
                  <a:latin typeface="#9Slide07 IcielPony" panose="02000000000000000000" pitchFamily="2" charset="0"/>
                  <a:ea typeface="+mn-ea"/>
                  <a:cs typeface="+mn-cs"/>
                </a:rPr>
                <a:t>truyền</a:t>
              </a:r>
              <a:r>
                <a:rPr kumimoji="0" lang="es-ES" sz="2400" b="0" i="0" u="none" strike="noStrike" kern="1200" cap="none" spc="0" normalizeH="0" baseline="0" noProof="0" dirty="0">
                  <a:ln>
                    <a:noFill/>
                  </a:ln>
                  <a:solidFill>
                    <a:srgbClr val="3333FF"/>
                  </a:solidFill>
                  <a:effectLst/>
                  <a:uLnTx/>
                  <a:uFillTx/>
                  <a:latin typeface="#9Slide07 IcielPony" panose="02000000000000000000" pitchFamily="2" charset="0"/>
                  <a:ea typeface="+mn-ea"/>
                  <a:cs typeface="+mn-cs"/>
                </a:rPr>
                <a:t> </a:t>
              </a:r>
              <a:r>
                <a:rPr kumimoji="0" lang="es-ES" sz="2400" b="0" i="0" u="none" strike="noStrike" kern="1200" cap="none" spc="0" normalizeH="0" baseline="0" noProof="0" dirty="0" err="1">
                  <a:ln>
                    <a:noFill/>
                  </a:ln>
                  <a:solidFill>
                    <a:srgbClr val="3333FF"/>
                  </a:solidFill>
                  <a:effectLst/>
                  <a:uLnTx/>
                  <a:uFillTx/>
                  <a:latin typeface="#9Slide07 IcielPony" panose="02000000000000000000" pitchFamily="2" charset="0"/>
                  <a:ea typeface="+mn-ea"/>
                  <a:cs typeface="+mn-cs"/>
                </a:rPr>
                <a:t>đạt</a:t>
              </a:r>
              <a:r>
                <a:rPr kumimoji="0" lang="es-ES" sz="2400" b="0" i="0" u="none" strike="noStrike" kern="1200" cap="none" spc="0" normalizeH="0" baseline="0" noProof="0" dirty="0">
                  <a:ln>
                    <a:noFill/>
                  </a:ln>
                  <a:solidFill>
                    <a:srgbClr val="3333FF"/>
                  </a:solidFill>
                  <a:effectLst/>
                  <a:uLnTx/>
                  <a:uFillTx/>
                  <a:latin typeface="#9Slide07 IcielPony" panose="02000000000000000000" pitchFamily="2" charset="0"/>
                  <a:ea typeface="+mn-ea"/>
                  <a:cs typeface="+mn-cs"/>
                </a:rPr>
                <a:t> </a:t>
              </a:r>
              <a:r>
                <a:rPr kumimoji="0" lang="es-ES" sz="2400" b="0" i="0" u="none" strike="noStrike" kern="1200" cap="none" spc="0" normalizeH="0" baseline="0" noProof="0" dirty="0" err="1">
                  <a:ln>
                    <a:noFill/>
                  </a:ln>
                  <a:solidFill>
                    <a:srgbClr val="3333FF"/>
                  </a:solidFill>
                  <a:effectLst/>
                  <a:uLnTx/>
                  <a:uFillTx/>
                  <a:latin typeface="#9Slide07 IcielPony" panose="02000000000000000000" pitchFamily="2" charset="0"/>
                  <a:ea typeface="+mn-ea"/>
                  <a:cs typeface="+mn-cs"/>
                </a:rPr>
                <a:t>các</a:t>
              </a:r>
              <a:r>
                <a:rPr kumimoji="0" lang="es-ES" sz="2400" b="0" i="0" u="none" strike="noStrike" kern="1200" cap="none" spc="0" normalizeH="0" baseline="0" noProof="0" dirty="0">
                  <a:ln>
                    <a:noFill/>
                  </a:ln>
                  <a:solidFill>
                    <a:srgbClr val="3333FF"/>
                  </a:solidFill>
                  <a:effectLst/>
                  <a:uLnTx/>
                  <a:uFillTx/>
                  <a:latin typeface="#9Slide07 IcielPony" panose="02000000000000000000" pitchFamily="2" charset="0"/>
                  <a:ea typeface="+mn-ea"/>
                  <a:cs typeface="+mn-cs"/>
                </a:rPr>
                <a:t> </a:t>
              </a:r>
              <a:r>
                <a:rPr kumimoji="0" lang="es-ES" sz="2400" b="0" i="0" u="none" strike="noStrike" kern="1200" cap="none" spc="0" normalizeH="0" baseline="0" noProof="0" dirty="0" err="1">
                  <a:ln>
                    <a:noFill/>
                  </a:ln>
                  <a:solidFill>
                    <a:srgbClr val="3333FF"/>
                  </a:solidFill>
                  <a:effectLst/>
                  <a:uLnTx/>
                  <a:uFillTx/>
                  <a:latin typeface="#9Slide07 IcielPony" panose="02000000000000000000" pitchFamily="2" charset="0"/>
                  <a:ea typeface="+mn-ea"/>
                  <a:cs typeface="+mn-cs"/>
                </a:rPr>
                <a:t>đặc</a:t>
              </a:r>
              <a:r>
                <a:rPr kumimoji="0" lang="es-ES" sz="2400" b="0" i="0" u="none" strike="noStrike" kern="1200" cap="none" spc="0" normalizeH="0" baseline="0" noProof="0" dirty="0">
                  <a:ln>
                    <a:noFill/>
                  </a:ln>
                  <a:solidFill>
                    <a:srgbClr val="3333FF"/>
                  </a:solidFill>
                  <a:effectLst/>
                  <a:uLnTx/>
                  <a:uFillTx/>
                  <a:latin typeface="#9Slide07 IcielPony" panose="02000000000000000000" pitchFamily="2" charset="0"/>
                  <a:ea typeface="+mn-ea"/>
                  <a:cs typeface="+mn-cs"/>
                </a:rPr>
                <a:t> </a:t>
              </a:r>
              <a:r>
                <a:rPr kumimoji="0" lang="es-ES" sz="2400" b="0" i="0" u="none" strike="noStrike" kern="1200" cap="none" spc="0" normalizeH="0" baseline="0" noProof="0" dirty="0" err="1">
                  <a:ln>
                    <a:noFill/>
                  </a:ln>
                  <a:solidFill>
                    <a:srgbClr val="3333FF"/>
                  </a:solidFill>
                  <a:effectLst/>
                  <a:uLnTx/>
                  <a:uFillTx/>
                  <a:latin typeface="#9Slide07 IcielPony" panose="02000000000000000000" pitchFamily="2" charset="0"/>
                  <a:ea typeface="+mn-ea"/>
                  <a:cs typeface="+mn-cs"/>
                </a:rPr>
                <a:t>điểm</a:t>
              </a:r>
              <a:r>
                <a:rPr kumimoji="0" lang="es-ES" sz="2400" b="0" i="0" u="none" strike="noStrike" kern="1200" cap="none" spc="0" normalizeH="0" baseline="0" noProof="0" dirty="0">
                  <a:ln>
                    <a:noFill/>
                  </a:ln>
                  <a:solidFill>
                    <a:srgbClr val="3333FF"/>
                  </a:solidFill>
                  <a:effectLst/>
                  <a:uLnTx/>
                  <a:uFillTx/>
                  <a:latin typeface="#9Slide07 IcielPony" panose="02000000000000000000" pitchFamily="2" charset="0"/>
                  <a:ea typeface="+mn-ea"/>
                  <a:cs typeface="+mn-cs"/>
                </a:rPr>
                <a:t> </a:t>
              </a:r>
              <a:r>
                <a:rPr kumimoji="0" lang="es-ES" sz="2400" b="0" i="0" u="none" strike="noStrike" kern="1200" cap="none" spc="0" normalizeH="0" baseline="0" noProof="0" dirty="0" err="1">
                  <a:ln>
                    <a:noFill/>
                  </a:ln>
                  <a:solidFill>
                    <a:srgbClr val="3333FF"/>
                  </a:solidFill>
                  <a:effectLst/>
                  <a:uLnTx/>
                  <a:uFillTx/>
                  <a:latin typeface="#9Slide07 IcielPony" panose="02000000000000000000" pitchFamily="2" charset="0"/>
                  <a:ea typeface="+mn-ea"/>
                  <a:cs typeface="+mn-cs"/>
                </a:rPr>
                <a:t>từ</a:t>
              </a:r>
              <a:r>
                <a:rPr kumimoji="0" lang="es-ES" sz="2400" b="0" i="0" u="none" strike="noStrike" kern="1200" cap="none" spc="0" normalizeH="0" baseline="0" noProof="0" dirty="0">
                  <a:ln>
                    <a:noFill/>
                  </a:ln>
                  <a:solidFill>
                    <a:srgbClr val="3333FF"/>
                  </a:solidFill>
                  <a:effectLst/>
                  <a:uLnTx/>
                  <a:uFillTx/>
                  <a:latin typeface="#9Slide07 IcielPony" panose="02000000000000000000" pitchFamily="2" charset="0"/>
                  <a:ea typeface="+mn-ea"/>
                  <a:cs typeface="+mn-cs"/>
                </a:rPr>
                <a:t> </a:t>
              </a:r>
              <a:r>
                <a:rPr kumimoji="0" lang="es-ES" sz="2400" b="0" i="0" u="none" strike="noStrike" kern="1200" cap="none" spc="0" normalizeH="0" baseline="0" noProof="0" dirty="0" err="1">
                  <a:ln>
                    <a:noFill/>
                  </a:ln>
                  <a:solidFill>
                    <a:srgbClr val="3333FF"/>
                  </a:solidFill>
                  <a:effectLst/>
                  <a:uLnTx/>
                  <a:uFillTx/>
                  <a:latin typeface="#9Slide07 IcielPony" panose="02000000000000000000" pitchFamily="2" charset="0"/>
                  <a:ea typeface="+mn-ea"/>
                  <a:cs typeface="+mn-cs"/>
                </a:rPr>
                <a:t>thế</a:t>
              </a:r>
              <a:r>
                <a:rPr kumimoji="0" lang="es-ES" sz="2400" b="0" i="0" u="none" strike="noStrike" kern="1200" cap="none" spc="0" normalizeH="0" baseline="0" noProof="0" dirty="0">
                  <a:ln>
                    <a:noFill/>
                  </a:ln>
                  <a:solidFill>
                    <a:srgbClr val="3333FF"/>
                  </a:solidFill>
                  <a:effectLst/>
                  <a:uLnTx/>
                  <a:uFillTx/>
                  <a:latin typeface="#9Slide07 IcielPony" panose="02000000000000000000" pitchFamily="2" charset="0"/>
                  <a:ea typeface="+mn-ea"/>
                  <a:cs typeface="+mn-cs"/>
                </a:rPr>
                <a:t> </a:t>
              </a:r>
              <a:r>
                <a:rPr kumimoji="0" lang="es-ES" sz="2400" b="0" i="0" u="none" strike="noStrike" kern="1200" cap="none" spc="0" normalizeH="0" baseline="0" noProof="0" dirty="0" err="1">
                  <a:ln>
                    <a:noFill/>
                  </a:ln>
                  <a:solidFill>
                    <a:srgbClr val="3333FF"/>
                  </a:solidFill>
                  <a:effectLst/>
                  <a:uLnTx/>
                  <a:uFillTx/>
                  <a:latin typeface="#9Slide07 IcielPony" panose="02000000000000000000" pitchFamily="2" charset="0"/>
                  <a:ea typeface="+mn-ea"/>
                  <a:cs typeface="+mn-cs"/>
                </a:rPr>
                <a:t>hệ</a:t>
              </a:r>
              <a:r>
                <a:rPr kumimoji="0" lang="es-ES" sz="2400" b="0" i="0" u="none" strike="noStrike" kern="1200" cap="none" spc="0" normalizeH="0" baseline="0" noProof="0" dirty="0">
                  <a:ln>
                    <a:noFill/>
                  </a:ln>
                  <a:solidFill>
                    <a:srgbClr val="3333FF"/>
                  </a:solidFill>
                  <a:effectLst/>
                  <a:uLnTx/>
                  <a:uFillTx/>
                  <a:latin typeface="#9Slide07 IcielPony" panose="02000000000000000000" pitchFamily="2" charset="0"/>
                  <a:ea typeface="+mn-ea"/>
                  <a:cs typeface="+mn-cs"/>
                </a:rPr>
                <a:t> </a:t>
              </a:r>
              <a:r>
                <a:rPr kumimoji="0" lang="es-ES" sz="2400" b="0" i="0" u="none" strike="noStrike" kern="1200" cap="none" spc="0" normalizeH="0" baseline="0" noProof="0" dirty="0" err="1">
                  <a:ln>
                    <a:noFill/>
                  </a:ln>
                  <a:solidFill>
                    <a:srgbClr val="3333FF"/>
                  </a:solidFill>
                  <a:effectLst/>
                  <a:uLnTx/>
                  <a:uFillTx/>
                  <a:latin typeface="#9Slide07 IcielPony" panose="02000000000000000000" pitchFamily="2" charset="0"/>
                  <a:ea typeface="+mn-ea"/>
                  <a:cs typeface="+mn-cs"/>
                </a:rPr>
                <a:t>này</a:t>
              </a:r>
              <a:r>
                <a:rPr kumimoji="0" lang="es-ES" sz="2400" b="0" i="0" u="none" strike="noStrike" kern="1200" cap="none" spc="0" normalizeH="0" baseline="0" noProof="0" dirty="0">
                  <a:ln>
                    <a:noFill/>
                  </a:ln>
                  <a:solidFill>
                    <a:srgbClr val="3333FF"/>
                  </a:solidFill>
                  <a:effectLst/>
                  <a:uLnTx/>
                  <a:uFillTx/>
                  <a:latin typeface="#9Slide07 IcielPony" panose="02000000000000000000" pitchFamily="2" charset="0"/>
                  <a:ea typeface="+mn-ea"/>
                  <a:cs typeface="+mn-cs"/>
                </a:rPr>
                <a:t> </a:t>
              </a:r>
              <a:r>
                <a:rPr kumimoji="0" lang="es-ES" sz="2400" b="0" i="0" u="none" strike="noStrike" kern="1200" cap="none" spc="0" normalizeH="0" baseline="0" noProof="0" dirty="0" err="1">
                  <a:ln>
                    <a:noFill/>
                  </a:ln>
                  <a:solidFill>
                    <a:srgbClr val="3333FF"/>
                  </a:solidFill>
                  <a:effectLst/>
                  <a:uLnTx/>
                  <a:uFillTx/>
                  <a:latin typeface="#9Slide07 IcielPony" panose="02000000000000000000" pitchFamily="2" charset="0"/>
                  <a:ea typeface="+mn-ea"/>
                  <a:cs typeface="+mn-cs"/>
                </a:rPr>
                <a:t>sang</a:t>
              </a:r>
              <a:r>
                <a:rPr kumimoji="0" lang="es-ES" sz="2400" b="0" i="0" u="none" strike="noStrike" kern="1200" cap="none" spc="0" normalizeH="0" baseline="0" noProof="0" dirty="0">
                  <a:ln>
                    <a:noFill/>
                  </a:ln>
                  <a:solidFill>
                    <a:srgbClr val="3333FF"/>
                  </a:solidFill>
                  <a:effectLst/>
                  <a:uLnTx/>
                  <a:uFillTx/>
                  <a:latin typeface="#9Slide07 IcielPony" panose="02000000000000000000" pitchFamily="2" charset="0"/>
                  <a:ea typeface="+mn-ea"/>
                  <a:cs typeface="+mn-cs"/>
                </a:rPr>
                <a:t> </a:t>
              </a:r>
              <a:r>
                <a:rPr kumimoji="0" lang="es-ES" sz="2400" b="0" i="0" u="none" strike="noStrike" kern="1200" cap="none" spc="0" normalizeH="0" baseline="0" noProof="0" dirty="0" err="1">
                  <a:ln>
                    <a:noFill/>
                  </a:ln>
                  <a:solidFill>
                    <a:srgbClr val="3333FF"/>
                  </a:solidFill>
                  <a:effectLst/>
                  <a:uLnTx/>
                  <a:uFillTx/>
                  <a:latin typeface="#9Slide07 IcielPony" panose="02000000000000000000" pitchFamily="2" charset="0"/>
                  <a:ea typeface="+mn-ea"/>
                  <a:cs typeface="+mn-cs"/>
                </a:rPr>
                <a:t>thế</a:t>
              </a:r>
              <a:r>
                <a:rPr kumimoji="0" lang="es-ES" sz="2400" b="0" i="0" u="none" strike="noStrike" kern="1200" cap="none" spc="0" normalizeH="0" baseline="0" noProof="0" dirty="0">
                  <a:ln>
                    <a:noFill/>
                  </a:ln>
                  <a:solidFill>
                    <a:srgbClr val="3333FF"/>
                  </a:solidFill>
                  <a:effectLst/>
                  <a:uLnTx/>
                  <a:uFillTx/>
                  <a:latin typeface="#9Slide07 IcielPony" panose="02000000000000000000" pitchFamily="2" charset="0"/>
                  <a:ea typeface="+mn-ea"/>
                  <a:cs typeface="+mn-cs"/>
                </a:rPr>
                <a:t> </a:t>
              </a:r>
              <a:r>
                <a:rPr kumimoji="0" lang="es-ES" sz="2400" b="0" i="0" u="none" strike="noStrike" kern="1200" cap="none" spc="0" normalizeH="0" baseline="0" noProof="0" dirty="0" err="1">
                  <a:ln>
                    <a:noFill/>
                  </a:ln>
                  <a:solidFill>
                    <a:srgbClr val="3333FF"/>
                  </a:solidFill>
                  <a:effectLst/>
                  <a:uLnTx/>
                  <a:uFillTx/>
                  <a:latin typeface="#9Slide07 IcielPony" panose="02000000000000000000" pitchFamily="2" charset="0"/>
                  <a:ea typeface="+mn-ea"/>
                  <a:cs typeface="+mn-cs"/>
                </a:rPr>
                <a:t>hệ</a:t>
              </a:r>
              <a:r>
                <a:rPr kumimoji="0" lang="es-ES" sz="2400" b="0" i="0" u="none" strike="noStrike" kern="1200" cap="none" spc="0" normalizeH="0" baseline="0" noProof="0" dirty="0">
                  <a:ln>
                    <a:noFill/>
                  </a:ln>
                  <a:solidFill>
                    <a:srgbClr val="3333FF"/>
                  </a:solidFill>
                  <a:effectLst/>
                  <a:uLnTx/>
                  <a:uFillTx/>
                  <a:latin typeface="#9Slide07 IcielPony" panose="02000000000000000000" pitchFamily="2" charset="0"/>
                  <a:ea typeface="+mn-ea"/>
                  <a:cs typeface="+mn-cs"/>
                </a:rPr>
                <a:t> </a:t>
              </a:r>
              <a:r>
                <a:rPr kumimoji="0" lang="es-ES" sz="2400" b="0" i="0" u="none" strike="noStrike" kern="1200" cap="none" spc="0" normalizeH="0" baseline="0" noProof="0" dirty="0" err="1">
                  <a:ln>
                    <a:noFill/>
                  </a:ln>
                  <a:solidFill>
                    <a:srgbClr val="3333FF"/>
                  </a:solidFill>
                  <a:effectLst/>
                  <a:uLnTx/>
                  <a:uFillTx/>
                  <a:latin typeface="#9Slide07 IcielPony" panose="02000000000000000000" pitchFamily="2" charset="0"/>
                  <a:ea typeface="+mn-ea"/>
                  <a:cs typeface="+mn-cs"/>
                </a:rPr>
                <a:t>khác</a:t>
              </a:r>
              <a:endParaRPr kumimoji="0" lang="en-US" sz="2400" b="0" i="0" u="none" strike="noStrike" kern="1200" cap="none" spc="0" normalizeH="0" baseline="0" noProof="0" dirty="0">
                <a:ln>
                  <a:noFill/>
                </a:ln>
                <a:solidFill>
                  <a:srgbClr val="3333FF"/>
                </a:solidFill>
                <a:effectLst/>
                <a:uLnTx/>
                <a:uFillTx/>
                <a:latin typeface="#9Slide07 IcielPony" panose="02000000000000000000" pitchFamily="2" charset="0"/>
                <a:ea typeface="+mn-ea"/>
                <a:cs typeface="+mn-cs"/>
              </a:endParaRPr>
            </a:p>
          </p:txBody>
        </p:sp>
      </p:grpSp>
    </p:spTree>
    <p:extLst>
      <p:ext uri="{BB962C8B-B14F-4D97-AF65-F5344CB8AC3E}">
        <p14:creationId xmlns:p14="http://schemas.microsoft.com/office/powerpoint/2010/main" val="3369138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5"/>
                                                </p:cond>
                                              </p:stCondLst>
                                              <p:endCondLst>
                                                <p:cond evt="onStopAudio" delay="0">
                                                  <p:tgtEl>
                                                    <p:sldTgt/>
                                                  </p:tgtEl>
                                                </p:cond>
                                              </p:endCondLst>
                                            </p:cTn>
                                            <p:tgtEl>
                                              <p:sndTgt r:embed="rId4"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5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14:bounceEnd="65000">
                                          <p:cBhvr additive="base">
                                            <p:cTn id="21" dur="1000" fill="hold"/>
                                            <p:tgtEl>
                                              <p:spTgt spid="3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14:bounceEnd="65000">
                                          <p:cBhvr additive="base">
                                            <p:cTn id="25" dur="1000" fill="hold"/>
                                            <p:tgtEl>
                                              <p:spTgt spid="40"/>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14:bounceEnd="65000">
                                          <p:cBhvr additive="base">
                                            <p:cTn id="29"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45"/>
                                                </p:cond>
                                              </p:stCondLst>
                                              <p:endCondLst>
                                                <p:cond evt="onStopAudio" delay="0">
                                                  <p:tgtEl>
                                                    <p:sldTgt/>
                                                  </p:tgtEl>
                                                </p:cond>
                                              </p:endCondLst>
                                            </p:cTn>
                                            <p:tgtEl>
                                              <p:sndTgt r:embed="rId5"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6"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1"/>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1"/>
                                            </p:tgtEl>
                                          </p:cBhvr>
                                        </p:animEffect>
                                        <p:animScale>
                                          <p:cBhvr>
                                            <p:cTn id="61" dur="250" autoRev="1" fill="hold"/>
                                            <p:tgtEl>
                                              <p:spTgt spid="41"/>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7"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8"/>
                                            </p:tgtEl>
                                          </p:cBhvr>
                                        </p:animEffect>
                                        <p:set>
                                          <p:cBhvr>
                                            <p:cTn id="83" dur="1" fill="hold">
                                              <p:stCondLst>
                                                <p:cond delay="499"/>
                                              </p:stCondLst>
                                            </p:cTn>
                                            <p:tgtEl>
                                              <p:spTgt spid="38"/>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9"/>
                                            </p:tgtEl>
                                          </p:cBhvr>
                                        </p:animEffect>
                                        <p:set>
                                          <p:cBhvr>
                                            <p:cTn id="86" dur="1" fill="hold">
                                              <p:stCondLst>
                                                <p:cond delay="499"/>
                                              </p:stCondLst>
                                            </p:cTn>
                                            <p:tgtEl>
                                              <p:spTgt spid="39"/>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0"/>
                                            </p:tgtEl>
                                          </p:cBhvr>
                                        </p:animEffect>
                                        <p:set>
                                          <p:cBhvr>
                                            <p:cTn id="8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5"/>
                                                </p:cond>
                                              </p:stCondLst>
                                              <p:endCondLst>
                                                <p:cond evt="onStopAudio" delay="0">
                                                  <p:tgtEl>
                                                    <p:sldTgt/>
                                                  </p:tgtEl>
                                                </p:cond>
                                              </p:endCondLst>
                                            </p:cTn>
                                            <p:tgtEl>
                                              <p:sndTgt r:embed="rId20"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45"/>
                                                </p:cond>
                                              </p:stCondLst>
                                              <p:endCondLst>
                                                <p:cond evt="onStopAudio" delay="0">
                                                  <p:tgtEl>
                                                    <p:sldTgt/>
                                                  </p:tgtEl>
                                                </p:cond>
                                              </p:endCondLst>
                                            </p:cTn>
                                            <p:tgtEl>
                                              <p:sndTgt r:embed="rId21"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2"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1"/>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1"/>
                                            </p:tgtEl>
                                          </p:cBhvr>
                                        </p:animEffect>
                                        <p:animScale>
                                          <p:cBhvr>
                                            <p:cTn id="61" dur="250" autoRev="1" fill="hold"/>
                                            <p:tgtEl>
                                              <p:spTgt spid="41"/>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23"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8"/>
                                            </p:tgtEl>
                                          </p:cBhvr>
                                        </p:animEffect>
                                        <p:set>
                                          <p:cBhvr>
                                            <p:cTn id="83" dur="1" fill="hold">
                                              <p:stCondLst>
                                                <p:cond delay="499"/>
                                              </p:stCondLst>
                                            </p:cTn>
                                            <p:tgtEl>
                                              <p:spTgt spid="38"/>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9"/>
                                            </p:tgtEl>
                                          </p:cBhvr>
                                        </p:animEffect>
                                        <p:set>
                                          <p:cBhvr>
                                            <p:cTn id="86" dur="1" fill="hold">
                                              <p:stCondLst>
                                                <p:cond delay="499"/>
                                              </p:stCondLst>
                                            </p:cTn>
                                            <p:tgtEl>
                                              <p:spTgt spid="39"/>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0"/>
                                            </p:tgtEl>
                                          </p:cBhvr>
                                        </p:animEffect>
                                        <p:set>
                                          <p:cBhvr>
                                            <p:cTn id="8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timing>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3EFC3E-5874-0881-0D37-CCFD0D32BAC3}"/>
              </a:ext>
            </a:extLst>
          </p:cNvPr>
          <p:cNvPicPr>
            <a:picLocks noChangeAspect="1"/>
          </p:cNvPicPr>
          <p:nvPr/>
        </p:nvPicPr>
        <p:blipFill rotWithShape="1">
          <a:blip r:embed="rId8">
            <a:extLst>
              <a:ext uri="{28A0092B-C50C-407E-A947-70E740481C1C}">
                <a14:useLocalDpi xmlns:a14="http://schemas.microsoft.com/office/drawing/2010/main" val="0"/>
              </a:ext>
            </a:extLst>
          </a:blip>
          <a:srcRect t="33026" b="10899"/>
          <a:stretch/>
        </p:blipFill>
        <p:spPr>
          <a:xfrm>
            <a:off x="0" y="0"/>
            <a:ext cx="12230100" cy="6858000"/>
          </a:xfrm>
          <a:prstGeom prst="rect">
            <a:avLst/>
          </a:prstGeom>
        </p:spPr>
      </p:pic>
      <p:grpSp>
        <p:nvGrpSpPr>
          <p:cNvPr id="42" name="Group 41">
            <a:extLst>
              <a:ext uri="{FF2B5EF4-FFF2-40B4-BE49-F238E27FC236}">
                <a16:creationId xmlns:a16="http://schemas.microsoft.com/office/drawing/2014/main" id="{9905CDB2-EEB7-49B9-ADB2-66FCF558DF54}"/>
              </a:ext>
            </a:extLst>
          </p:cNvPr>
          <p:cNvGrpSpPr/>
          <p:nvPr/>
        </p:nvGrpSpPr>
        <p:grpSpPr>
          <a:xfrm>
            <a:off x="2305052" y="331897"/>
            <a:ext cx="9486901" cy="3182815"/>
            <a:chOff x="2305052" y="331897"/>
            <a:chExt cx="9486901" cy="3182815"/>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9"/>
            <a:stretch>
              <a:fillRect/>
            </a:stretch>
          </p:blipFill>
          <p:spPr>
            <a:xfrm>
              <a:off x="2305052" y="331897"/>
              <a:ext cx="9486901" cy="3182815"/>
            </a:xfrm>
            <a:prstGeom prst="rect">
              <a:avLst/>
            </a:prstGeom>
          </p:spPr>
        </p:pic>
        <p:sp>
          <p:nvSpPr>
            <p:cNvPr id="33" name="TextBox 32">
              <a:extLst>
                <a:ext uri="{FF2B5EF4-FFF2-40B4-BE49-F238E27FC236}">
                  <a16:creationId xmlns:a16="http://schemas.microsoft.com/office/drawing/2014/main" id="{74025C03-BBC1-4E41-924B-1D89C7CB42D3}"/>
                </a:ext>
              </a:extLst>
            </p:cNvPr>
            <p:cNvSpPr txBox="1"/>
            <p:nvPr/>
          </p:nvSpPr>
          <p:spPr>
            <a:xfrm>
              <a:off x="3157377" y="1125920"/>
              <a:ext cx="8302573" cy="1294970"/>
            </a:xfrm>
            <a:prstGeom prst="rect">
              <a:avLst/>
            </a:prstGeom>
            <a:noFill/>
          </p:spPr>
          <p:txBody>
            <a:bodyPr wrap="square" lIns="0" tIns="0" rIns="0" bIns="0" rtlCol="0">
              <a:spAutoFit/>
            </a:bodyPr>
            <a:lstStyle/>
            <a:p>
              <a:pPr marL="0" marR="0" lvl="0" indent="0" algn="ctr" defTabSz="914400" rtl="0" eaLnBrk="1" fontAlgn="auto" latinLnBrk="0" hangingPunct="1">
                <a:lnSpc>
                  <a:spcPct val="121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D7D31">
                      <a:lumMod val="75000"/>
                    </a:srgbClr>
                  </a:solidFill>
                  <a:effectLst/>
                  <a:uLnTx/>
                  <a:uFillTx/>
                  <a:latin typeface="#9Slide07 IcielPony" panose="02000000000000000000" pitchFamily="2" charset="0"/>
                  <a:ea typeface="+mn-ea"/>
                  <a:cs typeface="+mn-cs"/>
                </a:rPr>
                <a:t>2. </a:t>
              </a:r>
              <a:r>
                <a:rPr kumimoji="0" lang="vi-VN" sz="3600" b="0" i="0" u="none" strike="noStrike" kern="1200" cap="none" spc="0" normalizeH="0" baseline="0" noProof="0" dirty="0">
                  <a:ln>
                    <a:noFill/>
                  </a:ln>
                  <a:solidFill>
                    <a:srgbClr val="ED7D31">
                      <a:lumMod val="75000"/>
                    </a:srgbClr>
                  </a:solidFill>
                  <a:effectLst/>
                  <a:uLnTx/>
                  <a:uFillTx/>
                  <a:latin typeface="#9Slide07 IcielPony" panose="02000000000000000000" pitchFamily="2" charset="0"/>
                  <a:ea typeface="+mn-ea"/>
                  <a:cs typeface="+mn-cs"/>
                </a:rPr>
                <a:t>Nội dung nào dưới đây không đúng khi nói về biến dị? </a:t>
              </a:r>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00047" y="633073"/>
            <a:ext cx="1828800" cy="1423763"/>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11">
            <a:alphaModFix amt="67000"/>
            <a:extLst>
              <a:ext uri="{28A0092B-C50C-407E-A947-70E740481C1C}">
                <a14:useLocalDpi xmlns:a14="http://schemas.microsoft.com/office/drawing/2010/main" val="0"/>
              </a:ext>
            </a:extLst>
          </a:blip>
          <a:srcRect/>
          <a:stretch/>
        </p:blipFill>
        <p:spPr>
          <a:xfrm>
            <a:off x="506205" y="1832330"/>
            <a:ext cx="1619694" cy="4454159"/>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2"/>
          <a:stretch>
            <a:fillRect/>
          </a:stretch>
        </p:blipFill>
        <p:spPr>
          <a:xfrm>
            <a:off x="534674" y="4696912"/>
            <a:ext cx="1480559" cy="1524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637393" y="4786086"/>
            <a:ext cx="1354108" cy="1495472"/>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637580" y="4669357"/>
            <a:ext cx="1353734" cy="1622746"/>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06516" y="1358810"/>
            <a:ext cx="487363" cy="487363"/>
          </a:xfrm>
          <a:prstGeom prst="rect">
            <a:avLst/>
          </a:prstGeom>
        </p:spPr>
      </p:pic>
      <p:grpSp>
        <p:nvGrpSpPr>
          <p:cNvPr id="38" name="Group 37">
            <a:extLst>
              <a:ext uri="{FF2B5EF4-FFF2-40B4-BE49-F238E27FC236}">
                <a16:creationId xmlns:a16="http://schemas.microsoft.com/office/drawing/2014/main" id="{E66CE2CC-C6FC-4C02-8800-255EB55AE7A1}"/>
              </a:ext>
            </a:extLst>
          </p:cNvPr>
          <p:cNvGrpSpPr/>
          <p:nvPr/>
        </p:nvGrpSpPr>
        <p:grpSpPr>
          <a:xfrm>
            <a:off x="2256516" y="3429000"/>
            <a:ext cx="4731716" cy="1549923"/>
            <a:chOff x="2256516" y="3433557"/>
            <a:chExt cx="4731716" cy="1549923"/>
          </a:xfrm>
        </p:grpSpPr>
        <p:sp>
          <p:nvSpPr>
            <p:cNvPr id="2" name="Rectangle: Rounded Corners 1">
              <a:extLst>
                <a:ext uri="{FF2B5EF4-FFF2-40B4-BE49-F238E27FC236}">
                  <a16:creationId xmlns:a16="http://schemas.microsoft.com/office/drawing/2014/main" id="{65A52592-0BB8-4E56-8777-98E51EF60298}"/>
                </a:ext>
              </a:extLst>
            </p:cNvPr>
            <p:cNvSpPr/>
            <p:nvPr/>
          </p:nvSpPr>
          <p:spPr>
            <a:xfrm>
              <a:off x="2590800" y="364236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333FF"/>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EE24F6AB-4202-4A41-B1CC-10AFAD074062}"/>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p:blipFill>
          <p:spPr>
            <a:xfrm>
              <a:off x="2256516" y="3433557"/>
              <a:ext cx="1154488" cy="1549923"/>
            </a:xfrm>
            <a:prstGeom prst="rect">
              <a:avLst/>
            </a:prstGeom>
          </p:spPr>
        </p:pic>
        <p:sp>
          <p:nvSpPr>
            <p:cNvPr id="34" name="TextBox 33">
              <a:extLst>
                <a:ext uri="{FF2B5EF4-FFF2-40B4-BE49-F238E27FC236}">
                  <a16:creationId xmlns:a16="http://schemas.microsoft.com/office/drawing/2014/main" id="{7974302B-8BF6-442B-A767-DCF07F5816C6}"/>
                </a:ext>
              </a:extLst>
            </p:cNvPr>
            <p:cNvSpPr txBox="1"/>
            <p:nvPr/>
          </p:nvSpPr>
          <p:spPr>
            <a:xfrm>
              <a:off x="3411003" y="3865655"/>
              <a:ext cx="3577229"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3333FF"/>
                  </a:solidFill>
                  <a:effectLst/>
                  <a:uLnTx/>
                  <a:uFillTx/>
                  <a:latin typeface="#9Slide07 IcielPony" panose="02000000000000000000" pitchFamily="2" charset="0"/>
                  <a:ea typeface="+mn-ea"/>
                  <a:cs typeface="+mn-cs"/>
                </a:rPr>
                <a:t>A. Con </a:t>
              </a:r>
              <a:r>
                <a:rPr kumimoji="0" lang="fr-FR" sz="2400" b="0" i="0" u="none" strike="noStrike" kern="1200" cap="none" spc="0" normalizeH="0" baseline="0" noProof="0" dirty="0" err="1">
                  <a:ln>
                    <a:noFill/>
                  </a:ln>
                  <a:solidFill>
                    <a:srgbClr val="3333FF"/>
                  </a:solidFill>
                  <a:effectLst/>
                  <a:uLnTx/>
                  <a:uFillTx/>
                  <a:latin typeface="#9Slide07 IcielPony" panose="02000000000000000000" pitchFamily="2" charset="0"/>
                  <a:ea typeface="+mn-ea"/>
                  <a:cs typeface="+mn-cs"/>
                </a:rPr>
                <a:t>cái</a:t>
              </a:r>
              <a:r>
                <a:rPr kumimoji="0" lang="fr-FR" sz="2400" b="0" i="0" u="none" strike="noStrike" kern="1200" cap="none" spc="0" normalizeH="0" baseline="0" noProof="0" dirty="0">
                  <a:ln>
                    <a:noFill/>
                  </a:ln>
                  <a:solidFill>
                    <a:srgbClr val="3333FF"/>
                  </a:solidFill>
                  <a:effectLst/>
                  <a:uLnTx/>
                  <a:uFillTx/>
                  <a:latin typeface="#9Slide07 IcielPony" panose="02000000000000000000" pitchFamily="2" charset="0"/>
                  <a:ea typeface="+mn-ea"/>
                  <a:cs typeface="+mn-cs"/>
                </a:rPr>
                <a:t> </a:t>
              </a:r>
              <a:r>
                <a:rPr kumimoji="0" lang="fr-FR" sz="2400" b="0" i="0" u="none" strike="noStrike" kern="1200" cap="none" spc="0" normalizeH="0" baseline="0" noProof="0" dirty="0" err="1">
                  <a:ln>
                    <a:noFill/>
                  </a:ln>
                  <a:solidFill>
                    <a:srgbClr val="3333FF"/>
                  </a:solidFill>
                  <a:effectLst/>
                  <a:uLnTx/>
                  <a:uFillTx/>
                  <a:latin typeface="#9Slide07 IcielPony" panose="02000000000000000000" pitchFamily="2" charset="0"/>
                  <a:ea typeface="+mn-ea"/>
                  <a:cs typeface="+mn-cs"/>
                </a:rPr>
                <a:t>sinh</a:t>
              </a:r>
              <a:r>
                <a:rPr kumimoji="0" lang="fr-FR" sz="2400" b="0" i="0" u="none" strike="noStrike" kern="1200" cap="none" spc="0" normalizeH="0" baseline="0" noProof="0" dirty="0">
                  <a:ln>
                    <a:noFill/>
                  </a:ln>
                  <a:solidFill>
                    <a:srgbClr val="3333FF"/>
                  </a:solidFill>
                  <a:effectLst/>
                  <a:uLnTx/>
                  <a:uFillTx/>
                  <a:latin typeface="#9Slide07 IcielPony" panose="02000000000000000000" pitchFamily="2" charset="0"/>
                  <a:ea typeface="+mn-ea"/>
                  <a:cs typeface="+mn-cs"/>
                </a:rPr>
                <a:t> ra </a:t>
              </a:r>
              <a:r>
                <a:rPr kumimoji="0" lang="fr-FR" sz="2400" b="0" i="0" u="none" strike="noStrike" kern="1200" cap="none" spc="0" normalizeH="0" baseline="0" noProof="0" dirty="0" err="1">
                  <a:ln>
                    <a:noFill/>
                  </a:ln>
                  <a:solidFill>
                    <a:srgbClr val="3333FF"/>
                  </a:solidFill>
                  <a:effectLst/>
                  <a:uLnTx/>
                  <a:uFillTx/>
                  <a:latin typeface="#9Slide07 IcielPony" panose="02000000000000000000" pitchFamily="2" charset="0"/>
                  <a:ea typeface="+mn-ea"/>
                  <a:cs typeface="+mn-cs"/>
                </a:rPr>
                <a:t>không</a:t>
              </a:r>
              <a:r>
                <a:rPr kumimoji="0" lang="fr-FR" sz="2400" b="0" i="0" u="none" strike="noStrike" kern="1200" cap="none" spc="0" normalizeH="0" baseline="0" noProof="0" dirty="0">
                  <a:ln>
                    <a:noFill/>
                  </a:ln>
                  <a:solidFill>
                    <a:srgbClr val="3333FF"/>
                  </a:solidFill>
                  <a:effectLst/>
                  <a:uLnTx/>
                  <a:uFillTx/>
                  <a:latin typeface="#9Slide07 IcielPony" panose="02000000000000000000" pitchFamily="2" charset="0"/>
                  <a:ea typeface="+mn-ea"/>
                  <a:cs typeface="+mn-cs"/>
                </a:rPr>
                <a:t> </a:t>
              </a:r>
              <a:r>
                <a:rPr kumimoji="0" lang="fr-FR" sz="2400" b="0" i="0" u="none" strike="noStrike" kern="1200" cap="none" spc="0" normalizeH="0" baseline="0" noProof="0" dirty="0" err="1">
                  <a:ln>
                    <a:noFill/>
                  </a:ln>
                  <a:solidFill>
                    <a:srgbClr val="3333FF"/>
                  </a:solidFill>
                  <a:effectLst/>
                  <a:uLnTx/>
                  <a:uFillTx/>
                  <a:latin typeface="#9Slide07 IcielPony" panose="02000000000000000000" pitchFamily="2" charset="0"/>
                  <a:ea typeface="+mn-ea"/>
                  <a:cs typeface="+mn-cs"/>
                </a:rPr>
                <a:t>giống</a:t>
              </a:r>
              <a:r>
                <a:rPr kumimoji="0" lang="fr-FR" sz="2400" b="0" i="0" u="none" strike="noStrike" kern="1200" cap="none" spc="0" normalizeH="0" baseline="0" noProof="0" dirty="0">
                  <a:ln>
                    <a:noFill/>
                  </a:ln>
                  <a:solidFill>
                    <a:srgbClr val="3333FF"/>
                  </a:solidFill>
                  <a:effectLst/>
                  <a:uLnTx/>
                  <a:uFillTx/>
                  <a:latin typeface="#9Slide07 IcielPony" panose="02000000000000000000" pitchFamily="2" charset="0"/>
                  <a:ea typeface="+mn-ea"/>
                  <a:cs typeface="+mn-cs"/>
                </a:rPr>
                <a:t> </a:t>
              </a:r>
              <a:r>
                <a:rPr kumimoji="0" lang="fr-FR" sz="2400" b="0" i="0" u="none" strike="noStrike" kern="1200" cap="none" spc="0" normalizeH="0" baseline="0" noProof="0" dirty="0" err="1">
                  <a:ln>
                    <a:noFill/>
                  </a:ln>
                  <a:solidFill>
                    <a:srgbClr val="3333FF"/>
                  </a:solidFill>
                  <a:effectLst/>
                  <a:uLnTx/>
                  <a:uFillTx/>
                  <a:latin typeface="#9Slide07 IcielPony" panose="02000000000000000000" pitchFamily="2" charset="0"/>
                  <a:ea typeface="+mn-ea"/>
                  <a:cs typeface="+mn-cs"/>
                </a:rPr>
                <a:t>với</a:t>
              </a:r>
              <a:r>
                <a:rPr kumimoji="0" lang="fr-FR" sz="2400" b="0" i="0" u="none" strike="noStrike" kern="1200" cap="none" spc="0" normalizeH="0" baseline="0" noProof="0" dirty="0">
                  <a:ln>
                    <a:noFill/>
                  </a:ln>
                  <a:solidFill>
                    <a:srgbClr val="3333FF"/>
                  </a:solidFill>
                  <a:effectLst/>
                  <a:uLnTx/>
                  <a:uFillTx/>
                  <a:latin typeface="#9Slide07 IcielPony" panose="02000000000000000000" pitchFamily="2" charset="0"/>
                  <a:ea typeface="+mn-ea"/>
                  <a:cs typeface="+mn-cs"/>
                </a:rPr>
                <a:t> </a:t>
              </a:r>
              <a:r>
                <a:rPr kumimoji="0" lang="fr-FR" sz="2400" b="0" i="0" u="none" strike="noStrike" kern="1200" cap="none" spc="0" normalizeH="0" baseline="0" noProof="0" dirty="0" err="1">
                  <a:ln>
                    <a:noFill/>
                  </a:ln>
                  <a:solidFill>
                    <a:srgbClr val="3333FF"/>
                  </a:solidFill>
                  <a:effectLst/>
                  <a:uLnTx/>
                  <a:uFillTx/>
                  <a:latin typeface="#9Slide07 IcielPony" panose="02000000000000000000" pitchFamily="2" charset="0"/>
                  <a:ea typeface="+mn-ea"/>
                  <a:cs typeface="+mn-cs"/>
                </a:rPr>
                <a:t>bố</a:t>
              </a:r>
              <a:r>
                <a:rPr kumimoji="0" lang="fr-FR" sz="2400" b="0" i="0" u="none" strike="noStrike" kern="1200" cap="none" spc="0" normalizeH="0" baseline="0" noProof="0" dirty="0">
                  <a:ln>
                    <a:noFill/>
                  </a:ln>
                  <a:solidFill>
                    <a:srgbClr val="3333FF"/>
                  </a:solidFill>
                  <a:effectLst/>
                  <a:uLnTx/>
                  <a:uFillTx/>
                  <a:latin typeface="#9Slide07 IcielPony" panose="02000000000000000000" pitchFamily="2" charset="0"/>
                  <a:ea typeface="+mn-ea"/>
                  <a:cs typeface="+mn-cs"/>
                </a:rPr>
                <a:t>, </a:t>
              </a:r>
              <a:r>
                <a:rPr kumimoji="0" lang="fr-FR" sz="2400" b="0" i="0" u="none" strike="noStrike" kern="1200" cap="none" spc="0" normalizeH="0" baseline="0" noProof="0" dirty="0" err="1">
                  <a:ln>
                    <a:noFill/>
                  </a:ln>
                  <a:solidFill>
                    <a:srgbClr val="3333FF"/>
                  </a:solidFill>
                  <a:effectLst/>
                  <a:uLnTx/>
                  <a:uFillTx/>
                  <a:latin typeface="#9Slide07 IcielPony" panose="02000000000000000000" pitchFamily="2" charset="0"/>
                  <a:ea typeface="+mn-ea"/>
                  <a:cs typeface="+mn-cs"/>
                </a:rPr>
                <a:t>mẹ</a:t>
              </a:r>
              <a:r>
                <a:rPr kumimoji="0" lang="fr-FR" sz="2400" b="0" i="0" u="none" strike="noStrike" kern="1200" cap="none" spc="0" normalizeH="0" baseline="0" noProof="0" dirty="0">
                  <a:ln>
                    <a:noFill/>
                  </a:ln>
                  <a:solidFill>
                    <a:srgbClr val="3333FF"/>
                  </a:solidFill>
                  <a:effectLst/>
                  <a:uLnTx/>
                  <a:uFillTx/>
                  <a:latin typeface="#9Slide07 IcielPony" panose="02000000000000000000" pitchFamily="2" charset="0"/>
                  <a:ea typeface="+mn-ea"/>
                  <a:cs typeface="+mn-cs"/>
                </a:rPr>
                <a:t> </a:t>
              </a:r>
              <a:r>
                <a:rPr kumimoji="0" lang="fr-FR" sz="2400" b="0" i="0" u="none" strike="noStrike" kern="1200" cap="none" spc="0" normalizeH="0" baseline="0" noProof="0" dirty="0" err="1">
                  <a:ln>
                    <a:noFill/>
                  </a:ln>
                  <a:solidFill>
                    <a:srgbClr val="3333FF"/>
                  </a:solidFill>
                  <a:effectLst/>
                  <a:uLnTx/>
                  <a:uFillTx/>
                  <a:latin typeface="#9Slide07 IcielPony" panose="02000000000000000000" pitchFamily="2" charset="0"/>
                  <a:ea typeface="+mn-ea"/>
                  <a:cs typeface="+mn-cs"/>
                </a:rPr>
                <a:t>chúng</a:t>
              </a:r>
              <a:endParaRPr kumimoji="0" lang="en-US" sz="2400" b="0" i="0" u="none" strike="noStrike" kern="1200" cap="none" spc="0" normalizeH="0" baseline="0" noProof="0" dirty="0">
                <a:ln>
                  <a:noFill/>
                </a:ln>
                <a:solidFill>
                  <a:srgbClr val="3333FF"/>
                </a:solidFill>
                <a:effectLst/>
                <a:uLnTx/>
                <a:uFillTx/>
                <a:latin typeface="#9Slide07 IcielPony" panose="02000000000000000000" pitchFamily="2" charset="0"/>
                <a:ea typeface="+mn-ea"/>
                <a:cs typeface="+mn-cs"/>
              </a:endParaRPr>
            </a:p>
          </p:txBody>
        </p:sp>
      </p:grpSp>
      <p:grpSp>
        <p:nvGrpSpPr>
          <p:cNvPr id="39" name="Group 38">
            <a:extLst>
              <a:ext uri="{FF2B5EF4-FFF2-40B4-BE49-F238E27FC236}">
                <a16:creationId xmlns:a16="http://schemas.microsoft.com/office/drawing/2014/main" id="{86401136-2892-4E74-8408-0ECBBDBDCC02}"/>
              </a:ext>
            </a:extLst>
          </p:cNvPr>
          <p:cNvGrpSpPr/>
          <p:nvPr/>
        </p:nvGrpSpPr>
        <p:grpSpPr>
          <a:xfrm>
            <a:off x="7167385" y="3353692"/>
            <a:ext cx="4420751" cy="1678288"/>
            <a:chOff x="7167386" y="3353692"/>
            <a:chExt cx="4567414" cy="1678288"/>
          </a:xfrm>
        </p:grpSpPr>
        <p:sp>
          <p:nvSpPr>
            <p:cNvPr id="28" name="Rectangle: Rounded Corners 27">
              <a:extLst>
                <a:ext uri="{FF2B5EF4-FFF2-40B4-BE49-F238E27FC236}">
                  <a16:creationId xmlns:a16="http://schemas.microsoft.com/office/drawing/2014/main" id="{ADED7621-90B0-4A1A-9CEE-2AF593FBD5ED}"/>
                </a:ext>
              </a:extLst>
            </p:cNvPr>
            <p:cNvSpPr/>
            <p:nvPr/>
          </p:nvSpPr>
          <p:spPr>
            <a:xfrm>
              <a:off x="7391400" y="367284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333FF"/>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29C561F4-337C-4F74-B8C1-E9E1657F0181}"/>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7167386" y="3353692"/>
              <a:ext cx="987997" cy="1678288"/>
            </a:xfrm>
            <a:prstGeom prst="rect">
              <a:avLst/>
            </a:prstGeom>
          </p:spPr>
        </p:pic>
        <p:sp>
          <p:nvSpPr>
            <p:cNvPr id="35" name="TextBox 34">
              <a:extLst>
                <a:ext uri="{FF2B5EF4-FFF2-40B4-BE49-F238E27FC236}">
                  <a16:creationId xmlns:a16="http://schemas.microsoft.com/office/drawing/2014/main" id="{30405B9B-8989-4F0C-8CCF-4509B3A6EECA}"/>
                </a:ext>
              </a:extLst>
            </p:cNvPr>
            <p:cNvSpPr txBox="1"/>
            <p:nvPr/>
          </p:nvSpPr>
          <p:spPr>
            <a:xfrm>
              <a:off x="8163382" y="3846609"/>
              <a:ext cx="3438979" cy="110799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3333FF"/>
                  </a:solidFill>
                  <a:latin typeface="#9Slide07 IcielPony" panose="02000000000000000000" pitchFamily="2" charset="0"/>
                </a:rPr>
                <a:t>B. </a:t>
              </a:r>
              <a:r>
                <a:rPr lang="en-US" sz="2400" dirty="0" err="1">
                  <a:solidFill>
                    <a:srgbClr val="3333FF"/>
                  </a:solidFill>
                  <a:latin typeface="#9Slide07 IcielPony" panose="02000000000000000000" pitchFamily="2" charset="0"/>
                </a:rPr>
                <a:t>Bố</a:t>
              </a:r>
              <a:r>
                <a:rPr lang="en-US" sz="2400" dirty="0">
                  <a:solidFill>
                    <a:srgbClr val="3333FF"/>
                  </a:solidFill>
                  <a:latin typeface="#9Slide07 IcielPony" panose="02000000000000000000" pitchFamily="2" charset="0"/>
                </a:rPr>
                <a:t> </a:t>
              </a:r>
              <a:r>
                <a:rPr lang="en-US" sz="2400" dirty="0" err="1">
                  <a:solidFill>
                    <a:srgbClr val="3333FF"/>
                  </a:solidFill>
                  <a:latin typeface="#9Slide07 IcielPony" panose="02000000000000000000" pitchFamily="2" charset="0"/>
                </a:rPr>
                <a:t>mắt</a:t>
              </a:r>
              <a:r>
                <a:rPr lang="en-US" sz="2400" dirty="0">
                  <a:solidFill>
                    <a:srgbClr val="3333FF"/>
                  </a:solidFill>
                  <a:latin typeface="#9Slide07 IcielPony" panose="02000000000000000000" pitchFamily="2" charset="0"/>
                </a:rPr>
                <a:t> </a:t>
              </a:r>
              <a:r>
                <a:rPr lang="en-US" sz="2400" dirty="0" err="1">
                  <a:solidFill>
                    <a:srgbClr val="3333FF"/>
                  </a:solidFill>
                  <a:latin typeface="#9Slide07 IcielPony" panose="02000000000000000000" pitchFamily="2" charset="0"/>
                </a:rPr>
                <a:t>đen</a:t>
              </a:r>
              <a:r>
                <a:rPr lang="en-US" sz="2400" dirty="0">
                  <a:solidFill>
                    <a:srgbClr val="3333FF"/>
                  </a:solidFill>
                  <a:latin typeface="#9Slide07 IcielPony" panose="02000000000000000000" pitchFamily="2" charset="0"/>
                </a:rPr>
                <a:t> </a:t>
              </a:r>
              <a:r>
                <a:rPr lang="en-US" sz="2400" dirty="0" err="1">
                  <a:solidFill>
                    <a:srgbClr val="3333FF"/>
                  </a:solidFill>
                  <a:latin typeface="#9Slide07 IcielPony" panose="02000000000000000000" pitchFamily="2" charset="0"/>
                </a:rPr>
                <a:t>sinh</a:t>
              </a:r>
              <a:r>
                <a:rPr lang="en-US" sz="2400" dirty="0">
                  <a:solidFill>
                    <a:srgbClr val="3333FF"/>
                  </a:solidFill>
                  <a:latin typeface="#9Slide07 IcielPony" panose="02000000000000000000" pitchFamily="2" charset="0"/>
                </a:rPr>
                <a:t> ra con </a:t>
              </a:r>
              <a:r>
                <a:rPr lang="en-US" sz="2400" dirty="0" err="1">
                  <a:solidFill>
                    <a:srgbClr val="3333FF"/>
                  </a:solidFill>
                  <a:latin typeface="#9Slide07 IcielPony" panose="02000000000000000000" pitchFamily="2" charset="0"/>
                </a:rPr>
                <a:t>mắt</a:t>
              </a:r>
              <a:r>
                <a:rPr lang="en-US" sz="2400" dirty="0">
                  <a:solidFill>
                    <a:srgbClr val="3333FF"/>
                  </a:solidFill>
                  <a:latin typeface="#9Slide07 IcielPony" panose="02000000000000000000" pitchFamily="2" charset="0"/>
                </a:rPr>
                <a:t> </a:t>
              </a:r>
              <a:r>
                <a:rPr lang="en-US" sz="2400" dirty="0" err="1">
                  <a:solidFill>
                    <a:srgbClr val="3333FF"/>
                  </a:solidFill>
                  <a:latin typeface="#9Slide07 IcielPony" panose="02000000000000000000" pitchFamily="2" charset="0"/>
                </a:rPr>
                <a:t>đen</a:t>
              </a:r>
              <a:r>
                <a:rPr lang="en-US" sz="2400" dirty="0">
                  <a:solidFill>
                    <a:srgbClr val="3333FF"/>
                  </a:solidFill>
                  <a:latin typeface="#9Slide07 IcielPony" panose="02000000000000000000" pitchFamily="2" charset="0"/>
                </a:rPr>
                <a:t> </a:t>
              </a:r>
              <a:r>
                <a:rPr lang="en-US" sz="2400" dirty="0" err="1">
                  <a:solidFill>
                    <a:srgbClr val="3333FF"/>
                  </a:solidFill>
                  <a:latin typeface="#9Slide07 IcielPony" panose="02000000000000000000" pitchFamily="2" charset="0"/>
                </a:rPr>
                <a:t>là</a:t>
              </a:r>
              <a:r>
                <a:rPr lang="en-US" sz="2400" dirty="0">
                  <a:solidFill>
                    <a:srgbClr val="3333FF"/>
                  </a:solidFill>
                  <a:latin typeface="#9Slide07 IcielPony" panose="02000000000000000000" pitchFamily="2" charset="0"/>
                </a:rPr>
                <a:t> </a:t>
              </a:r>
              <a:r>
                <a:rPr lang="en-US" sz="2400" dirty="0" err="1">
                  <a:solidFill>
                    <a:srgbClr val="3333FF"/>
                  </a:solidFill>
                  <a:latin typeface="#9Slide07 IcielPony" panose="02000000000000000000" pitchFamily="2" charset="0"/>
                </a:rPr>
                <a:t>một</a:t>
              </a:r>
              <a:r>
                <a:rPr lang="en-US" sz="2400" dirty="0">
                  <a:solidFill>
                    <a:srgbClr val="3333FF"/>
                  </a:solidFill>
                  <a:latin typeface="#9Slide07 IcielPony" panose="02000000000000000000" pitchFamily="2" charset="0"/>
                </a:rPr>
                <a:t> </a:t>
              </a:r>
              <a:r>
                <a:rPr lang="en-US" sz="2400" dirty="0" err="1">
                  <a:solidFill>
                    <a:srgbClr val="3333FF"/>
                  </a:solidFill>
                  <a:latin typeface="#9Slide07 IcielPony" panose="02000000000000000000" pitchFamily="2" charset="0"/>
                </a:rPr>
                <a:t>biến</a:t>
              </a:r>
              <a:r>
                <a:rPr lang="en-US" sz="2400" dirty="0">
                  <a:solidFill>
                    <a:srgbClr val="3333FF"/>
                  </a:solidFill>
                  <a:latin typeface="#9Slide07 IcielPony" panose="02000000000000000000" pitchFamily="2" charset="0"/>
                </a:rPr>
                <a:t> </a:t>
              </a:r>
              <a:r>
                <a:rPr lang="en-US" sz="2400" dirty="0" err="1">
                  <a:solidFill>
                    <a:srgbClr val="3333FF"/>
                  </a:solidFill>
                  <a:latin typeface="#9Slide07 IcielPony" panose="02000000000000000000" pitchFamily="2" charset="0"/>
                </a:rPr>
                <a:t>dị</a:t>
              </a:r>
              <a:r>
                <a:rPr lang="en-US" sz="2400" dirty="0">
                  <a:solidFill>
                    <a:srgbClr val="3333FF"/>
                  </a:solidFill>
                  <a:latin typeface="#9Slide07 IcielPony" panose="02000000000000000000" pitchFamily="2"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33FF"/>
                  </a:solidFill>
                  <a:effectLst/>
                  <a:uLnTx/>
                  <a:uFillTx/>
                  <a:latin typeface="#9Slide07 IcielPony" panose="02000000000000000000" pitchFamily="2" charset="0"/>
                  <a:ea typeface="+mn-ea"/>
                  <a:cs typeface="+mn-cs"/>
                </a:rPr>
                <a:t> </a:t>
              </a:r>
            </a:p>
          </p:txBody>
        </p:sp>
      </p:grpSp>
      <p:grpSp>
        <p:nvGrpSpPr>
          <p:cNvPr id="40" name="Group 39">
            <a:extLst>
              <a:ext uri="{FF2B5EF4-FFF2-40B4-BE49-F238E27FC236}">
                <a16:creationId xmlns:a16="http://schemas.microsoft.com/office/drawing/2014/main" id="{FC13E8F7-E341-4A4A-8467-9009F4679AEA}"/>
              </a:ext>
            </a:extLst>
          </p:cNvPr>
          <p:cNvGrpSpPr/>
          <p:nvPr/>
        </p:nvGrpSpPr>
        <p:grpSpPr>
          <a:xfrm>
            <a:off x="2228026" y="5129048"/>
            <a:ext cx="4706174" cy="1815086"/>
            <a:chOff x="2228026" y="5129048"/>
            <a:chExt cx="4706174" cy="1815086"/>
          </a:xfrm>
        </p:grpSpPr>
        <p:sp>
          <p:nvSpPr>
            <p:cNvPr id="25" name="Rectangle: Rounded Corners 24">
              <a:extLst>
                <a:ext uri="{FF2B5EF4-FFF2-40B4-BE49-F238E27FC236}">
                  <a16:creationId xmlns:a16="http://schemas.microsoft.com/office/drawing/2014/main" id="{F1D00E1D-A2B2-4255-A5D2-8BDE9DF92CF0}"/>
                </a:ext>
              </a:extLst>
            </p:cNvPr>
            <p:cNvSpPr/>
            <p:nvPr/>
          </p:nvSpPr>
          <p:spPr>
            <a:xfrm>
              <a:off x="25908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333FF"/>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62E08832-3DCC-49A4-AC1D-099A79C0EFB9}"/>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2228026" y="5129048"/>
              <a:ext cx="929351" cy="1549923"/>
            </a:xfrm>
            <a:prstGeom prst="rect">
              <a:avLst/>
            </a:prstGeom>
          </p:spPr>
        </p:pic>
        <p:sp>
          <p:nvSpPr>
            <p:cNvPr id="36" name="TextBox 35">
              <a:extLst>
                <a:ext uri="{FF2B5EF4-FFF2-40B4-BE49-F238E27FC236}">
                  <a16:creationId xmlns:a16="http://schemas.microsoft.com/office/drawing/2014/main" id="{37128BEF-07EE-4FEE-9225-7F18ADBAC7D5}"/>
                </a:ext>
              </a:extLst>
            </p:cNvPr>
            <p:cNvSpPr txBox="1"/>
            <p:nvPr/>
          </p:nvSpPr>
          <p:spPr>
            <a:xfrm>
              <a:off x="3277403" y="5466806"/>
              <a:ext cx="3072471" cy="147732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33FF"/>
                  </a:solidFill>
                  <a:effectLst/>
                  <a:uLnTx/>
                  <a:uFillTx/>
                  <a:latin typeface="#9Slide07 IcielPony" panose="02000000000000000000" pitchFamily="2" charset="0"/>
                  <a:ea typeface="+mn-ea"/>
                  <a:cs typeface="+mn-cs"/>
                </a:rPr>
                <a:t>C. </a:t>
              </a:r>
              <a:r>
                <a:rPr kumimoji="0" lang="vi-VN" sz="2400" b="0" i="0" u="none" strike="noStrike" kern="1200" cap="none" spc="0" normalizeH="0" baseline="0" noProof="0" dirty="0">
                  <a:ln>
                    <a:noFill/>
                  </a:ln>
                  <a:solidFill>
                    <a:srgbClr val="3333FF"/>
                  </a:solidFill>
                  <a:effectLst/>
                  <a:uLnTx/>
                  <a:uFillTx/>
                  <a:latin typeface="#9Slide07 IcielPony" panose="02000000000000000000" pitchFamily="2" charset="0"/>
                  <a:ea typeface="+mn-ea"/>
                  <a:cs typeface="+mn-cs"/>
                </a:rPr>
                <a:t>Bố, mẹ bình thường sinh con mắc bệnh Đao là một biến dị.</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3333FF"/>
                </a:solidFill>
                <a:effectLst/>
                <a:uLnTx/>
                <a:uFillTx/>
                <a:latin typeface="#9Slide07 IcielPony" panose="02000000000000000000" pitchFamily="2" charset="0"/>
                <a:ea typeface="+mn-ea"/>
                <a:cs typeface="+mn-cs"/>
              </a:endParaRPr>
            </a:p>
          </p:txBody>
        </p:sp>
      </p:grpSp>
      <p:grpSp>
        <p:nvGrpSpPr>
          <p:cNvPr id="41" name="Group 40">
            <a:extLst>
              <a:ext uri="{FF2B5EF4-FFF2-40B4-BE49-F238E27FC236}">
                <a16:creationId xmlns:a16="http://schemas.microsoft.com/office/drawing/2014/main" id="{330854B2-F80C-4FF7-88D5-341CFE138CE3}"/>
              </a:ext>
            </a:extLst>
          </p:cNvPr>
          <p:cNvGrpSpPr/>
          <p:nvPr/>
        </p:nvGrpSpPr>
        <p:grpSpPr>
          <a:xfrm>
            <a:off x="7167385" y="5075766"/>
            <a:ext cx="4589812" cy="1868368"/>
            <a:chOff x="7144988" y="5089690"/>
            <a:chExt cx="4589812" cy="1868368"/>
          </a:xfrm>
        </p:grpSpPr>
        <p:sp>
          <p:nvSpPr>
            <p:cNvPr id="27" name="Rectangle: Rounded Corners 26">
              <a:extLst>
                <a:ext uri="{FF2B5EF4-FFF2-40B4-BE49-F238E27FC236}">
                  <a16:creationId xmlns:a16="http://schemas.microsoft.com/office/drawing/2014/main" id="{BD814C31-9D0A-41B1-ADED-E8FF4ABD4B00}"/>
                </a:ext>
              </a:extLst>
            </p:cNvPr>
            <p:cNvSpPr/>
            <p:nvPr/>
          </p:nvSpPr>
          <p:spPr>
            <a:xfrm>
              <a:off x="73914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333FF"/>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A8B0FE3D-55AC-44FB-900D-361A2433CCD6}"/>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p:blipFill>
          <p:spPr>
            <a:xfrm>
              <a:off x="7144988" y="5089690"/>
              <a:ext cx="951590" cy="1548524"/>
            </a:xfrm>
            <a:prstGeom prst="rect">
              <a:avLst/>
            </a:prstGeom>
          </p:spPr>
        </p:pic>
        <p:sp>
          <p:nvSpPr>
            <p:cNvPr id="37" name="TextBox 36">
              <a:extLst>
                <a:ext uri="{FF2B5EF4-FFF2-40B4-BE49-F238E27FC236}">
                  <a16:creationId xmlns:a16="http://schemas.microsoft.com/office/drawing/2014/main" id="{DA81D0B3-76A8-47AE-B788-8A81D806EC61}"/>
                </a:ext>
              </a:extLst>
            </p:cNvPr>
            <p:cNvSpPr txBox="1"/>
            <p:nvPr/>
          </p:nvSpPr>
          <p:spPr>
            <a:xfrm>
              <a:off x="8131400" y="5480730"/>
              <a:ext cx="3501944" cy="147732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33FF"/>
                  </a:solidFill>
                  <a:effectLst/>
                  <a:uLnTx/>
                  <a:uFillTx/>
                  <a:latin typeface="#9Slide07 IcielPony" panose="02000000000000000000" pitchFamily="2" charset="0"/>
                  <a:ea typeface="+mn-ea"/>
                  <a:cs typeface="+mn-cs"/>
                </a:rPr>
                <a:t>D. Ở </a:t>
              </a:r>
              <a:r>
                <a:rPr kumimoji="0" lang="en-US" sz="2400" b="0" i="0" u="none" strike="noStrike" kern="1200" cap="none" spc="0" normalizeH="0" baseline="0" noProof="0" dirty="0" err="1">
                  <a:ln>
                    <a:noFill/>
                  </a:ln>
                  <a:solidFill>
                    <a:srgbClr val="3333FF"/>
                  </a:solidFill>
                  <a:effectLst/>
                  <a:uLnTx/>
                  <a:uFillTx/>
                  <a:latin typeface="#9Slide07 IcielPony" panose="02000000000000000000" pitchFamily="2" charset="0"/>
                  <a:ea typeface="+mn-ea"/>
                  <a:cs typeface="+mn-cs"/>
                </a:rPr>
                <a:t>loài</a:t>
              </a:r>
              <a:r>
                <a:rPr kumimoji="0" lang="en-US" sz="2400" b="0" i="0" u="none" strike="noStrike" kern="1200" cap="none" spc="0" normalizeH="0" baseline="0" noProof="0" dirty="0">
                  <a:ln>
                    <a:noFill/>
                  </a:ln>
                  <a:solidFill>
                    <a:srgbClr val="3333FF"/>
                  </a:solidFill>
                  <a:effectLst/>
                  <a:uLnTx/>
                  <a:uFillTx/>
                  <a:latin typeface="#9Slide07 IcielPony" panose="02000000000000000000" pitchFamily="2" charset="0"/>
                  <a:ea typeface="+mn-ea"/>
                  <a:cs typeface="+mn-cs"/>
                </a:rPr>
                <a:t> </a:t>
              </a:r>
              <a:r>
                <a:rPr kumimoji="0" lang="en-US" sz="2400" b="0" i="0" u="none" strike="noStrike" kern="1200" cap="none" spc="0" normalizeH="0" baseline="0" noProof="0" dirty="0" err="1">
                  <a:ln>
                    <a:noFill/>
                  </a:ln>
                  <a:solidFill>
                    <a:srgbClr val="3333FF"/>
                  </a:solidFill>
                  <a:effectLst/>
                  <a:uLnTx/>
                  <a:uFillTx/>
                  <a:latin typeface="#9Slide07 IcielPony" panose="02000000000000000000" pitchFamily="2" charset="0"/>
                  <a:ea typeface="+mn-ea"/>
                  <a:cs typeface="+mn-cs"/>
                </a:rPr>
                <a:t>sinh</a:t>
              </a:r>
              <a:r>
                <a:rPr kumimoji="0" lang="en-US" sz="2400" b="0" i="0" u="none" strike="noStrike" kern="1200" cap="none" spc="0" normalizeH="0" baseline="0" noProof="0" dirty="0">
                  <a:ln>
                    <a:noFill/>
                  </a:ln>
                  <a:solidFill>
                    <a:srgbClr val="3333FF"/>
                  </a:solidFill>
                  <a:effectLst/>
                  <a:uLnTx/>
                  <a:uFillTx/>
                  <a:latin typeface="#9Slide07 IcielPony" panose="02000000000000000000" pitchFamily="2" charset="0"/>
                  <a:ea typeface="+mn-ea"/>
                  <a:cs typeface="+mn-cs"/>
                </a:rPr>
                <a:t> </a:t>
              </a:r>
              <a:r>
                <a:rPr kumimoji="0" lang="en-US" sz="2400" b="0" i="0" u="none" strike="noStrike" kern="1200" cap="none" spc="0" normalizeH="0" baseline="0" noProof="0" dirty="0" err="1">
                  <a:ln>
                    <a:noFill/>
                  </a:ln>
                  <a:solidFill>
                    <a:srgbClr val="3333FF"/>
                  </a:solidFill>
                  <a:effectLst/>
                  <a:uLnTx/>
                  <a:uFillTx/>
                  <a:latin typeface="#9Slide07 IcielPony" panose="02000000000000000000" pitchFamily="2" charset="0"/>
                  <a:ea typeface="+mn-ea"/>
                  <a:cs typeface="+mn-cs"/>
                </a:rPr>
                <a:t>sản</a:t>
              </a:r>
              <a:r>
                <a:rPr kumimoji="0" lang="en-US" sz="2400" b="0" i="0" u="none" strike="noStrike" kern="1200" cap="none" spc="0" normalizeH="0" baseline="0" noProof="0" dirty="0">
                  <a:ln>
                    <a:noFill/>
                  </a:ln>
                  <a:solidFill>
                    <a:srgbClr val="3333FF"/>
                  </a:solidFill>
                  <a:effectLst/>
                  <a:uLnTx/>
                  <a:uFillTx/>
                  <a:latin typeface="#9Slide07 IcielPony" panose="02000000000000000000" pitchFamily="2" charset="0"/>
                  <a:ea typeface="+mn-ea"/>
                  <a:cs typeface="+mn-cs"/>
                </a:rPr>
                <a:t> </a:t>
              </a:r>
              <a:r>
                <a:rPr kumimoji="0" lang="en-US" sz="2400" b="0" i="0" u="none" strike="noStrike" kern="1200" cap="none" spc="0" normalizeH="0" baseline="0" noProof="0" dirty="0" err="1">
                  <a:ln>
                    <a:noFill/>
                  </a:ln>
                  <a:solidFill>
                    <a:srgbClr val="3333FF"/>
                  </a:solidFill>
                  <a:effectLst/>
                  <a:uLnTx/>
                  <a:uFillTx/>
                  <a:latin typeface="#9Slide07 IcielPony" panose="02000000000000000000" pitchFamily="2" charset="0"/>
                  <a:ea typeface="+mn-ea"/>
                  <a:cs typeface="+mn-cs"/>
                </a:rPr>
                <a:t>hữu</a:t>
              </a:r>
              <a:r>
                <a:rPr kumimoji="0" lang="en-US" sz="2400" b="0" i="0" u="none" strike="noStrike" kern="1200" cap="none" spc="0" normalizeH="0" baseline="0" noProof="0" dirty="0">
                  <a:ln>
                    <a:noFill/>
                  </a:ln>
                  <a:solidFill>
                    <a:srgbClr val="3333FF"/>
                  </a:solidFill>
                  <a:effectLst/>
                  <a:uLnTx/>
                  <a:uFillTx/>
                  <a:latin typeface="#9Slide07 IcielPony" panose="02000000000000000000" pitchFamily="2" charset="0"/>
                  <a:ea typeface="+mn-ea"/>
                  <a:cs typeface="+mn-cs"/>
                </a:rPr>
                <a:t> </a:t>
              </a:r>
              <a:r>
                <a:rPr kumimoji="0" lang="en-US" sz="2400" b="0" i="0" u="none" strike="noStrike" kern="1200" cap="none" spc="0" normalizeH="0" baseline="0" noProof="0" dirty="0" err="1">
                  <a:ln>
                    <a:noFill/>
                  </a:ln>
                  <a:solidFill>
                    <a:srgbClr val="3333FF"/>
                  </a:solidFill>
                  <a:effectLst/>
                  <a:uLnTx/>
                  <a:uFillTx/>
                  <a:latin typeface="#9Slide07 IcielPony" panose="02000000000000000000" pitchFamily="2" charset="0"/>
                  <a:ea typeface="+mn-ea"/>
                  <a:cs typeface="+mn-cs"/>
                </a:rPr>
                <a:t>tính</a:t>
              </a:r>
              <a:r>
                <a:rPr kumimoji="0" lang="en-US" sz="2400" b="0" i="0" u="none" strike="noStrike" kern="1200" cap="none" spc="0" normalizeH="0" baseline="0" noProof="0" dirty="0">
                  <a:ln>
                    <a:noFill/>
                  </a:ln>
                  <a:solidFill>
                    <a:srgbClr val="3333FF"/>
                  </a:solidFill>
                  <a:effectLst/>
                  <a:uLnTx/>
                  <a:uFillTx/>
                  <a:latin typeface="#9Slide07 IcielPony" panose="02000000000000000000" pitchFamily="2" charset="0"/>
                  <a:ea typeface="+mn-ea"/>
                  <a:cs typeface="+mn-cs"/>
                </a:rPr>
                <a:t>, </a:t>
              </a:r>
              <a:r>
                <a:rPr kumimoji="0" lang="en-US" sz="2400" b="0" i="0" u="none" strike="noStrike" kern="1200" cap="none" spc="0" normalizeH="0" baseline="0" noProof="0" dirty="0" err="1">
                  <a:ln>
                    <a:noFill/>
                  </a:ln>
                  <a:solidFill>
                    <a:srgbClr val="3333FF"/>
                  </a:solidFill>
                  <a:effectLst/>
                  <a:uLnTx/>
                  <a:uFillTx/>
                  <a:latin typeface="#9Slide07 IcielPony" panose="02000000000000000000" pitchFamily="2" charset="0"/>
                  <a:ea typeface="+mn-ea"/>
                  <a:cs typeface="+mn-cs"/>
                </a:rPr>
                <a:t>có</a:t>
              </a:r>
              <a:r>
                <a:rPr kumimoji="0" lang="en-US" sz="2400" b="0" i="0" u="none" strike="noStrike" kern="1200" cap="none" spc="0" normalizeH="0" baseline="0" noProof="0" dirty="0">
                  <a:ln>
                    <a:noFill/>
                  </a:ln>
                  <a:solidFill>
                    <a:srgbClr val="3333FF"/>
                  </a:solidFill>
                  <a:effectLst/>
                  <a:uLnTx/>
                  <a:uFillTx/>
                  <a:latin typeface="#9Slide07 IcielPony" panose="02000000000000000000" pitchFamily="2" charset="0"/>
                  <a:ea typeface="+mn-ea"/>
                  <a:cs typeface="+mn-cs"/>
                </a:rPr>
                <a:t> </a:t>
              </a:r>
              <a:r>
                <a:rPr kumimoji="0" lang="en-US" sz="2400" b="0" i="0" u="none" strike="noStrike" kern="1200" cap="none" spc="0" normalizeH="0" baseline="0" noProof="0" dirty="0" err="1">
                  <a:ln>
                    <a:noFill/>
                  </a:ln>
                  <a:solidFill>
                    <a:srgbClr val="3333FF"/>
                  </a:solidFill>
                  <a:effectLst/>
                  <a:uLnTx/>
                  <a:uFillTx/>
                  <a:latin typeface="#9Slide07 IcielPony" panose="02000000000000000000" pitchFamily="2" charset="0"/>
                  <a:ea typeface="+mn-ea"/>
                  <a:cs typeface="+mn-cs"/>
                </a:rPr>
                <a:t>sự</a:t>
              </a:r>
              <a:r>
                <a:rPr kumimoji="0" lang="en-US" sz="2400" b="0" i="0" u="none" strike="noStrike" kern="1200" cap="none" spc="0" normalizeH="0" baseline="0" noProof="0" dirty="0">
                  <a:ln>
                    <a:noFill/>
                  </a:ln>
                  <a:solidFill>
                    <a:srgbClr val="3333FF"/>
                  </a:solidFill>
                  <a:effectLst/>
                  <a:uLnTx/>
                  <a:uFillTx/>
                  <a:latin typeface="#9Slide07 IcielPony" panose="02000000000000000000" pitchFamily="2" charset="0"/>
                  <a:ea typeface="+mn-ea"/>
                  <a:cs typeface="+mn-cs"/>
                </a:rPr>
                <a:t> </a:t>
              </a:r>
              <a:r>
                <a:rPr kumimoji="0" lang="en-US" sz="2400" b="0" i="0" u="none" strike="noStrike" kern="1200" cap="none" spc="0" normalizeH="0" baseline="0" noProof="0" dirty="0" err="1">
                  <a:ln>
                    <a:noFill/>
                  </a:ln>
                  <a:solidFill>
                    <a:srgbClr val="3333FF"/>
                  </a:solidFill>
                  <a:effectLst/>
                  <a:uLnTx/>
                  <a:uFillTx/>
                  <a:latin typeface="#9Slide07 IcielPony" panose="02000000000000000000" pitchFamily="2" charset="0"/>
                  <a:ea typeface="+mn-ea"/>
                  <a:cs typeface="+mn-cs"/>
                </a:rPr>
                <a:t>tổ</a:t>
              </a:r>
              <a:r>
                <a:rPr kumimoji="0" lang="en-US" sz="2400" b="0" i="0" u="none" strike="noStrike" kern="1200" cap="none" spc="0" normalizeH="0" baseline="0" noProof="0" dirty="0">
                  <a:ln>
                    <a:noFill/>
                  </a:ln>
                  <a:solidFill>
                    <a:srgbClr val="3333FF"/>
                  </a:solidFill>
                  <a:effectLst/>
                  <a:uLnTx/>
                  <a:uFillTx/>
                  <a:latin typeface="#9Slide07 IcielPony" panose="02000000000000000000" pitchFamily="2" charset="0"/>
                  <a:ea typeface="+mn-ea"/>
                  <a:cs typeface="+mn-cs"/>
                </a:rPr>
                <a:t> </a:t>
              </a:r>
              <a:r>
                <a:rPr kumimoji="0" lang="en-US" sz="2400" b="0" i="0" u="none" strike="noStrike" kern="1200" cap="none" spc="0" normalizeH="0" baseline="0" noProof="0" dirty="0" err="1">
                  <a:ln>
                    <a:noFill/>
                  </a:ln>
                  <a:solidFill>
                    <a:srgbClr val="3333FF"/>
                  </a:solidFill>
                  <a:effectLst/>
                  <a:uLnTx/>
                  <a:uFillTx/>
                  <a:latin typeface="#9Slide07 IcielPony" panose="02000000000000000000" pitchFamily="2" charset="0"/>
                  <a:ea typeface="+mn-ea"/>
                  <a:cs typeface="+mn-cs"/>
                </a:rPr>
                <a:t>hợp</a:t>
              </a:r>
              <a:r>
                <a:rPr kumimoji="0" lang="en-US" sz="2400" b="0" i="0" u="none" strike="noStrike" kern="1200" cap="none" spc="0" normalizeH="0" baseline="0" noProof="0" dirty="0">
                  <a:ln>
                    <a:noFill/>
                  </a:ln>
                  <a:solidFill>
                    <a:srgbClr val="3333FF"/>
                  </a:solidFill>
                  <a:effectLst/>
                  <a:uLnTx/>
                  <a:uFillTx/>
                  <a:latin typeface="#9Slide07 IcielPony" panose="02000000000000000000" pitchFamily="2" charset="0"/>
                  <a:ea typeface="+mn-ea"/>
                  <a:cs typeface="+mn-cs"/>
                </a:rPr>
                <a:t> </a:t>
              </a:r>
              <a:r>
                <a:rPr kumimoji="0" lang="en-US" sz="2400" b="0" i="0" u="none" strike="noStrike" kern="1200" cap="none" spc="0" normalizeH="0" baseline="0" noProof="0" dirty="0" err="1">
                  <a:ln>
                    <a:noFill/>
                  </a:ln>
                  <a:solidFill>
                    <a:srgbClr val="3333FF"/>
                  </a:solidFill>
                  <a:effectLst/>
                  <a:uLnTx/>
                  <a:uFillTx/>
                  <a:latin typeface="#9Slide07 IcielPony" panose="02000000000000000000" pitchFamily="2" charset="0"/>
                  <a:ea typeface="+mn-ea"/>
                  <a:cs typeface="+mn-cs"/>
                </a:rPr>
                <a:t>các</a:t>
              </a:r>
              <a:r>
                <a:rPr kumimoji="0" lang="en-US" sz="2400" b="0" i="0" u="none" strike="noStrike" kern="1200" cap="none" spc="0" normalizeH="0" baseline="0" noProof="0" dirty="0">
                  <a:ln>
                    <a:noFill/>
                  </a:ln>
                  <a:solidFill>
                    <a:srgbClr val="3333FF"/>
                  </a:solidFill>
                  <a:effectLst/>
                  <a:uLnTx/>
                  <a:uFillTx/>
                  <a:latin typeface="#9Slide07 IcielPony" panose="02000000000000000000" pitchFamily="2" charset="0"/>
                  <a:ea typeface="+mn-ea"/>
                  <a:cs typeface="+mn-cs"/>
                </a:rPr>
                <a:t> gene </a:t>
              </a:r>
              <a:r>
                <a:rPr kumimoji="0" lang="en-US" sz="2400" b="0" i="0" u="none" strike="noStrike" kern="1200" cap="none" spc="0" normalizeH="0" baseline="0" noProof="0" dirty="0" err="1">
                  <a:ln>
                    <a:noFill/>
                  </a:ln>
                  <a:solidFill>
                    <a:srgbClr val="3333FF"/>
                  </a:solidFill>
                  <a:effectLst/>
                  <a:uLnTx/>
                  <a:uFillTx/>
                  <a:latin typeface="#9Slide07 IcielPony" panose="02000000000000000000" pitchFamily="2" charset="0"/>
                  <a:ea typeface="+mn-ea"/>
                  <a:cs typeface="+mn-cs"/>
                </a:rPr>
                <a:t>của</a:t>
              </a:r>
              <a:r>
                <a:rPr kumimoji="0" lang="en-US" sz="2400" b="0" i="0" u="none" strike="noStrike" kern="1200" cap="none" spc="0" normalizeH="0" baseline="0" noProof="0" dirty="0">
                  <a:ln>
                    <a:noFill/>
                  </a:ln>
                  <a:solidFill>
                    <a:srgbClr val="3333FF"/>
                  </a:solidFill>
                  <a:effectLst/>
                  <a:uLnTx/>
                  <a:uFillTx/>
                  <a:latin typeface="#9Slide07 IcielPony" panose="02000000000000000000" pitchFamily="2" charset="0"/>
                  <a:ea typeface="+mn-ea"/>
                  <a:cs typeface="+mn-cs"/>
                </a:rPr>
                <a:t> </a:t>
              </a:r>
              <a:r>
                <a:rPr kumimoji="0" lang="en-US" sz="2400" b="0" i="0" u="none" strike="noStrike" kern="1200" cap="none" spc="0" normalizeH="0" baseline="0" noProof="0" dirty="0" err="1">
                  <a:ln>
                    <a:noFill/>
                  </a:ln>
                  <a:solidFill>
                    <a:srgbClr val="3333FF"/>
                  </a:solidFill>
                  <a:effectLst/>
                  <a:uLnTx/>
                  <a:uFillTx/>
                  <a:latin typeface="#9Slide07 IcielPony" panose="02000000000000000000" pitchFamily="2" charset="0"/>
                  <a:ea typeface="+mn-ea"/>
                  <a:cs typeface="+mn-cs"/>
                </a:rPr>
                <a:t>bố</a:t>
              </a:r>
              <a:r>
                <a:rPr kumimoji="0" lang="en-US" sz="2400" b="0" i="0" u="none" strike="noStrike" kern="1200" cap="none" spc="0" normalizeH="0" baseline="0" noProof="0" dirty="0">
                  <a:ln>
                    <a:noFill/>
                  </a:ln>
                  <a:solidFill>
                    <a:srgbClr val="3333FF"/>
                  </a:solidFill>
                  <a:effectLst/>
                  <a:uLnTx/>
                  <a:uFillTx/>
                  <a:latin typeface="#9Slide07 IcielPony" panose="02000000000000000000" pitchFamily="2" charset="0"/>
                  <a:ea typeface="+mn-ea"/>
                  <a:cs typeface="+mn-cs"/>
                </a:rPr>
                <a:t>, </a:t>
              </a:r>
              <a:r>
                <a:rPr kumimoji="0" lang="en-US" sz="2400" b="0" i="0" u="none" strike="noStrike" kern="1200" cap="none" spc="0" normalizeH="0" baseline="0" noProof="0" dirty="0" err="1">
                  <a:ln>
                    <a:noFill/>
                  </a:ln>
                  <a:solidFill>
                    <a:srgbClr val="3333FF"/>
                  </a:solidFill>
                  <a:effectLst/>
                  <a:uLnTx/>
                  <a:uFillTx/>
                  <a:latin typeface="#9Slide07 IcielPony" panose="02000000000000000000" pitchFamily="2" charset="0"/>
                  <a:ea typeface="+mn-ea"/>
                  <a:cs typeface="+mn-cs"/>
                </a:rPr>
                <a:t>mẹ</a:t>
              </a:r>
              <a:r>
                <a:rPr kumimoji="0" lang="en-US" sz="2400" b="0" i="0" u="none" strike="noStrike" kern="1200" cap="none" spc="0" normalizeH="0" baseline="0" noProof="0" dirty="0">
                  <a:ln>
                    <a:noFill/>
                  </a:ln>
                  <a:solidFill>
                    <a:srgbClr val="3333FF"/>
                  </a:solidFill>
                  <a:effectLst/>
                  <a:uLnTx/>
                  <a:uFillTx/>
                  <a:latin typeface="#9Slide07 IcielPony" panose="02000000000000000000" pitchFamily="2" charset="0"/>
                  <a:ea typeface="+mn-ea"/>
                  <a:cs typeface="+mn-cs"/>
                </a:rPr>
                <a:t> </a:t>
              </a:r>
              <a:r>
                <a:rPr kumimoji="0" lang="en-US" sz="2400" b="0" i="0" u="none" strike="noStrike" kern="1200" cap="none" spc="0" normalizeH="0" baseline="0" noProof="0" dirty="0" err="1">
                  <a:ln>
                    <a:noFill/>
                  </a:ln>
                  <a:solidFill>
                    <a:srgbClr val="3333FF"/>
                  </a:solidFill>
                  <a:effectLst/>
                  <a:uLnTx/>
                  <a:uFillTx/>
                  <a:latin typeface="#9Slide07 IcielPony" panose="02000000000000000000" pitchFamily="2" charset="0"/>
                  <a:ea typeface="+mn-ea"/>
                  <a:cs typeface="+mn-cs"/>
                </a:rPr>
                <a:t>tạo</a:t>
              </a:r>
              <a:r>
                <a:rPr kumimoji="0" lang="en-US" sz="2400" b="0" i="0" u="none" strike="noStrike" kern="1200" cap="none" spc="0" normalizeH="0" baseline="0" noProof="0" dirty="0">
                  <a:ln>
                    <a:noFill/>
                  </a:ln>
                  <a:solidFill>
                    <a:srgbClr val="3333FF"/>
                  </a:solidFill>
                  <a:effectLst/>
                  <a:uLnTx/>
                  <a:uFillTx/>
                  <a:latin typeface="#9Slide07 IcielPony" panose="02000000000000000000" pitchFamily="2" charset="0"/>
                  <a:ea typeface="+mn-ea"/>
                  <a:cs typeface="+mn-cs"/>
                </a:rPr>
                <a:t> ra </a:t>
              </a:r>
              <a:r>
                <a:rPr kumimoji="0" lang="en-US" sz="2400" b="0" i="0" u="none" strike="noStrike" kern="1200" cap="none" spc="0" normalizeH="0" baseline="0" noProof="0" dirty="0" err="1">
                  <a:ln>
                    <a:noFill/>
                  </a:ln>
                  <a:solidFill>
                    <a:srgbClr val="3333FF"/>
                  </a:solidFill>
                  <a:effectLst/>
                  <a:uLnTx/>
                  <a:uFillTx/>
                  <a:latin typeface="#9Slide07 IcielPony" panose="02000000000000000000" pitchFamily="2" charset="0"/>
                  <a:ea typeface="+mn-ea"/>
                  <a:cs typeface="+mn-cs"/>
                </a:rPr>
                <a:t>các</a:t>
              </a:r>
              <a:r>
                <a:rPr kumimoji="0" lang="en-US" sz="2400" b="0" i="0" u="none" strike="noStrike" kern="1200" cap="none" spc="0" normalizeH="0" baseline="0" noProof="0" dirty="0">
                  <a:ln>
                    <a:noFill/>
                  </a:ln>
                  <a:solidFill>
                    <a:srgbClr val="3333FF"/>
                  </a:solidFill>
                  <a:effectLst/>
                  <a:uLnTx/>
                  <a:uFillTx/>
                  <a:latin typeface="#9Slide07 IcielPony" panose="02000000000000000000" pitchFamily="2" charset="0"/>
                  <a:ea typeface="+mn-ea"/>
                  <a:cs typeface="+mn-cs"/>
                </a:rPr>
                <a:t> </a:t>
              </a:r>
              <a:r>
                <a:rPr kumimoji="0" lang="en-US" sz="2400" b="0" i="0" u="none" strike="noStrike" kern="1200" cap="none" spc="0" normalizeH="0" baseline="0" noProof="0" dirty="0" err="1">
                  <a:ln>
                    <a:noFill/>
                  </a:ln>
                  <a:solidFill>
                    <a:srgbClr val="3333FF"/>
                  </a:solidFill>
                  <a:effectLst/>
                  <a:uLnTx/>
                  <a:uFillTx/>
                  <a:latin typeface="#9Slide07 IcielPony" panose="02000000000000000000" pitchFamily="2" charset="0"/>
                  <a:ea typeface="+mn-ea"/>
                  <a:cs typeface="+mn-cs"/>
                </a:rPr>
                <a:t>biến</a:t>
              </a:r>
              <a:r>
                <a:rPr kumimoji="0" lang="en-US" sz="2400" b="0" i="0" u="none" strike="noStrike" kern="1200" cap="none" spc="0" normalizeH="0" baseline="0" noProof="0" dirty="0">
                  <a:ln>
                    <a:noFill/>
                  </a:ln>
                  <a:solidFill>
                    <a:srgbClr val="3333FF"/>
                  </a:solidFill>
                  <a:effectLst/>
                  <a:uLnTx/>
                  <a:uFillTx/>
                  <a:latin typeface="#9Slide07 IcielPony" panose="02000000000000000000" pitchFamily="2" charset="0"/>
                  <a:ea typeface="+mn-ea"/>
                  <a:cs typeface="+mn-cs"/>
                </a:rPr>
                <a:t> </a:t>
              </a:r>
              <a:r>
                <a:rPr kumimoji="0" lang="en-US" sz="2400" b="0" i="0" u="none" strike="noStrike" kern="1200" cap="none" spc="0" normalizeH="0" baseline="0" noProof="0" dirty="0" err="1">
                  <a:ln>
                    <a:noFill/>
                  </a:ln>
                  <a:solidFill>
                    <a:srgbClr val="3333FF"/>
                  </a:solidFill>
                  <a:effectLst/>
                  <a:uLnTx/>
                  <a:uFillTx/>
                  <a:latin typeface="#9Slide07 IcielPony" panose="02000000000000000000" pitchFamily="2" charset="0"/>
                  <a:ea typeface="+mn-ea"/>
                  <a:cs typeface="+mn-cs"/>
                </a:rPr>
                <a:t>dị</a:t>
              </a:r>
              <a:r>
                <a:rPr kumimoji="0" lang="en-US" sz="2400" b="0" i="0" u="none" strike="noStrike" kern="1200" cap="none" spc="0" normalizeH="0" baseline="0" noProof="0" dirty="0">
                  <a:ln>
                    <a:noFill/>
                  </a:ln>
                  <a:solidFill>
                    <a:srgbClr val="3333FF"/>
                  </a:solidFill>
                  <a:effectLst/>
                  <a:uLnTx/>
                  <a:uFillTx/>
                  <a:latin typeface="#9Slide07 IcielPony" panose="02000000000000000000" pitchFamily="2"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3333FF"/>
                </a:solidFill>
                <a:effectLst/>
                <a:uLnTx/>
                <a:uFillTx/>
                <a:latin typeface="#9Slide07 IcielPony" panose="02000000000000000000" pitchFamily="2" charset="0"/>
                <a:ea typeface="+mn-ea"/>
                <a:cs typeface="+mn-cs"/>
              </a:endParaRPr>
            </a:p>
          </p:txBody>
        </p:sp>
      </p:grpSp>
    </p:spTree>
    <p:extLst>
      <p:ext uri="{BB962C8B-B14F-4D97-AF65-F5344CB8AC3E}">
        <p14:creationId xmlns:p14="http://schemas.microsoft.com/office/powerpoint/2010/main" val="3763151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4"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5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14:bounceEnd="65000">
                                          <p:cBhvr additive="base">
                                            <p:cTn id="21" dur="1000" fill="hold"/>
                                            <p:tgtEl>
                                              <p:spTgt spid="3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14:bounceEnd="65000">
                                          <p:cBhvr additive="base">
                                            <p:cTn id="25" dur="1000" fill="hold"/>
                                            <p:tgtEl>
                                              <p:spTgt spid="40"/>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14:bounceEnd="65000">
                                          <p:cBhvr additive="base">
                                            <p:cTn id="29"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1000">
                                            <p:cTn display="0" masterRel="sameClick">
                                              <p:stCondLst>
                                                <p:cond evt="begin" delay="0">
                                                  <p:tn val="45"/>
                                                </p:cond>
                                              </p:stCondLst>
                                              <p:endCondLst>
                                                <p:cond evt="onStopAudio" delay="0">
                                                  <p:tgtEl>
                                                    <p:sldTgt/>
                                                  </p:tgtEl>
                                                </p:cond>
                                              </p:endCondLst>
                                            </p:cTn>
                                            <p:tgtEl>
                                              <p:sndTgt r:embed="rId5"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6"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38"/>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38"/>
                                            </p:tgtEl>
                                          </p:cBhvr>
                                        </p:animEffect>
                                        <p:animScale>
                                          <p:cBhvr>
                                            <p:cTn id="61" dur="250" autoRev="1" fill="hold"/>
                                            <p:tgtEl>
                                              <p:spTgt spid="38"/>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7"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9"/>
                                            </p:tgtEl>
                                          </p:cBhvr>
                                        </p:animEffect>
                                        <p:set>
                                          <p:cBhvr>
                                            <p:cTn id="83" dur="1" fill="hold">
                                              <p:stCondLst>
                                                <p:cond delay="499"/>
                                              </p:stCondLst>
                                            </p:cTn>
                                            <p:tgtEl>
                                              <p:spTgt spid="39"/>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40"/>
                                            </p:tgtEl>
                                          </p:cBhvr>
                                        </p:animEffect>
                                        <p:set>
                                          <p:cBhvr>
                                            <p:cTn id="86" dur="1" fill="hold">
                                              <p:stCondLst>
                                                <p:cond delay="499"/>
                                              </p:stCondLst>
                                            </p:cTn>
                                            <p:tgtEl>
                                              <p:spTgt spid="40"/>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1"/>
                                            </p:tgtEl>
                                          </p:cBhvr>
                                        </p:animEffect>
                                        <p:set>
                                          <p:cBhvr>
                                            <p:cTn id="89"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20"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1000">
                                            <p:cTn display="0" masterRel="sameClick">
                                              <p:stCondLst>
                                                <p:cond evt="begin" delay="0">
                                                  <p:tn val="45"/>
                                                </p:cond>
                                              </p:stCondLst>
                                              <p:endCondLst>
                                                <p:cond evt="onStopAudio" delay="0">
                                                  <p:tgtEl>
                                                    <p:sldTgt/>
                                                  </p:tgtEl>
                                                </p:cond>
                                              </p:endCondLst>
                                            </p:cTn>
                                            <p:tgtEl>
                                              <p:sndTgt r:embed="rId21"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2"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38"/>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38"/>
                                            </p:tgtEl>
                                          </p:cBhvr>
                                        </p:animEffect>
                                        <p:animScale>
                                          <p:cBhvr>
                                            <p:cTn id="61" dur="250" autoRev="1" fill="hold"/>
                                            <p:tgtEl>
                                              <p:spTgt spid="38"/>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23"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9"/>
                                            </p:tgtEl>
                                          </p:cBhvr>
                                        </p:animEffect>
                                        <p:set>
                                          <p:cBhvr>
                                            <p:cTn id="83" dur="1" fill="hold">
                                              <p:stCondLst>
                                                <p:cond delay="499"/>
                                              </p:stCondLst>
                                            </p:cTn>
                                            <p:tgtEl>
                                              <p:spTgt spid="39"/>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40"/>
                                            </p:tgtEl>
                                          </p:cBhvr>
                                        </p:animEffect>
                                        <p:set>
                                          <p:cBhvr>
                                            <p:cTn id="86" dur="1" fill="hold">
                                              <p:stCondLst>
                                                <p:cond delay="499"/>
                                              </p:stCondLst>
                                            </p:cTn>
                                            <p:tgtEl>
                                              <p:spTgt spid="40"/>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1"/>
                                            </p:tgtEl>
                                          </p:cBhvr>
                                        </p:animEffect>
                                        <p:set>
                                          <p:cBhvr>
                                            <p:cTn id="89"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timing>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FBFB03-7458-30CE-0482-9A629D70417B}"/>
              </a:ext>
            </a:extLst>
          </p:cNvPr>
          <p:cNvPicPr>
            <a:picLocks noChangeAspect="1"/>
          </p:cNvPicPr>
          <p:nvPr/>
        </p:nvPicPr>
        <p:blipFill rotWithShape="1">
          <a:blip r:embed="rId8">
            <a:extLst>
              <a:ext uri="{28A0092B-C50C-407E-A947-70E740481C1C}">
                <a14:useLocalDpi xmlns:a14="http://schemas.microsoft.com/office/drawing/2010/main" val="0"/>
              </a:ext>
            </a:extLst>
          </a:blip>
          <a:srcRect t="33026" b="10899"/>
          <a:stretch/>
        </p:blipFill>
        <p:spPr>
          <a:xfrm>
            <a:off x="-38100" y="0"/>
            <a:ext cx="12230100" cy="6858000"/>
          </a:xfrm>
          <a:prstGeom prst="rect">
            <a:avLst/>
          </a:prstGeom>
        </p:spPr>
      </p:pic>
      <p:grpSp>
        <p:nvGrpSpPr>
          <p:cNvPr id="42" name="Group 41">
            <a:extLst>
              <a:ext uri="{FF2B5EF4-FFF2-40B4-BE49-F238E27FC236}">
                <a16:creationId xmlns:a16="http://schemas.microsoft.com/office/drawing/2014/main" id="{9905CDB2-EEB7-49B9-ADB2-66FCF558DF54}"/>
              </a:ext>
            </a:extLst>
          </p:cNvPr>
          <p:cNvGrpSpPr/>
          <p:nvPr/>
        </p:nvGrpSpPr>
        <p:grpSpPr>
          <a:xfrm>
            <a:off x="2284569" y="126322"/>
            <a:ext cx="9486901" cy="3182815"/>
            <a:chOff x="2284569" y="126322"/>
            <a:chExt cx="9486901" cy="3182815"/>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9"/>
            <a:stretch>
              <a:fillRect/>
            </a:stretch>
          </p:blipFill>
          <p:spPr>
            <a:xfrm>
              <a:off x="2284569" y="126322"/>
              <a:ext cx="9486901" cy="3182815"/>
            </a:xfrm>
            <a:prstGeom prst="rect">
              <a:avLst/>
            </a:prstGeom>
          </p:spPr>
        </p:pic>
        <p:sp>
          <p:nvSpPr>
            <p:cNvPr id="33" name="TextBox 32">
              <a:extLst>
                <a:ext uri="{FF2B5EF4-FFF2-40B4-BE49-F238E27FC236}">
                  <a16:creationId xmlns:a16="http://schemas.microsoft.com/office/drawing/2014/main" id="{74025C03-BBC1-4E41-924B-1D89C7CB42D3}"/>
                </a:ext>
              </a:extLst>
            </p:cNvPr>
            <p:cNvSpPr txBox="1"/>
            <p:nvPr/>
          </p:nvSpPr>
          <p:spPr>
            <a:xfrm>
              <a:off x="2630436" y="875456"/>
              <a:ext cx="7683603" cy="1294970"/>
            </a:xfrm>
            <a:prstGeom prst="rect">
              <a:avLst/>
            </a:prstGeom>
            <a:noFill/>
          </p:spPr>
          <p:txBody>
            <a:bodyPr wrap="square" lIns="0" tIns="0" rIns="0" bIns="0" rtlCol="0">
              <a:spAutoFit/>
            </a:bodyPr>
            <a:lstStyle/>
            <a:p>
              <a:pPr marL="0" marR="0" lvl="0" indent="0" algn="ctr" defTabSz="914400" rtl="0" eaLnBrk="1" fontAlgn="auto" latinLnBrk="0" hangingPunct="1">
                <a:lnSpc>
                  <a:spcPct val="121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ED7D31">
                      <a:lumMod val="75000"/>
                    </a:srgbClr>
                  </a:solidFill>
                  <a:effectLst/>
                  <a:uLnTx/>
                  <a:uFillTx/>
                  <a:latin typeface="#9Slide07 IcielPony" panose="02000000000000000000" pitchFamily="2" charset="0"/>
                  <a:ea typeface="+mn-ea"/>
                  <a:cs typeface="+mn-cs"/>
                </a:rPr>
                <a:t> </a:t>
              </a:r>
              <a:r>
                <a:rPr kumimoji="0" lang="en-US" sz="3600" b="0" i="0" u="none" strike="noStrike" kern="1200" cap="none" spc="0" normalizeH="0" baseline="0" noProof="0" dirty="0">
                  <a:ln>
                    <a:noFill/>
                  </a:ln>
                  <a:solidFill>
                    <a:srgbClr val="ED7D31">
                      <a:lumMod val="75000"/>
                    </a:srgbClr>
                  </a:solidFill>
                  <a:effectLst/>
                  <a:uLnTx/>
                  <a:uFillTx/>
                  <a:latin typeface="#9Slide07 IcielPony" panose="02000000000000000000" pitchFamily="2" charset="0"/>
                  <a:ea typeface="+mn-ea"/>
                  <a:cs typeface="+mn-cs"/>
                </a:rPr>
                <a:t>3. </a:t>
              </a:r>
              <a:r>
                <a:rPr kumimoji="0" lang="vi-VN" sz="3600" b="0" i="0" u="none" strike="noStrike" kern="1200" cap="none" spc="0" normalizeH="0" baseline="0" noProof="0" dirty="0">
                  <a:ln>
                    <a:noFill/>
                  </a:ln>
                  <a:solidFill>
                    <a:srgbClr val="ED7D31">
                      <a:lumMod val="75000"/>
                    </a:srgbClr>
                  </a:solidFill>
                  <a:effectLst/>
                  <a:uLnTx/>
                  <a:uFillTx/>
                  <a:latin typeface="#9Slide07 IcielPony" panose="02000000000000000000" pitchFamily="2" charset="0"/>
                  <a:ea typeface="+mn-ea"/>
                  <a:cs typeface="+mn-cs"/>
                </a:rPr>
                <a:t>Một nucleotide được cấu tạo từ các thành phần nào? </a:t>
              </a:r>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00047" y="633073"/>
            <a:ext cx="1828800" cy="1423763"/>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11">
            <a:alphaModFix amt="67000"/>
            <a:extLst>
              <a:ext uri="{28A0092B-C50C-407E-A947-70E740481C1C}">
                <a14:useLocalDpi xmlns:a14="http://schemas.microsoft.com/office/drawing/2010/main" val="0"/>
              </a:ext>
            </a:extLst>
          </a:blip>
          <a:srcRect/>
          <a:stretch/>
        </p:blipFill>
        <p:spPr>
          <a:xfrm>
            <a:off x="532461" y="1827399"/>
            <a:ext cx="1619694" cy="4454159"/>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2"/>
          <a:stretch>
            <a:fillRect/>
          </a:stretch>
        </p:blipFill>
        <p:spPr>
          <a:xfrm>
            <a:off x="534674" y="4696912"/>
            <a:ext cx="1480559" cy="1524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637393" y="4786086"/>
            <a:ext cx="1354108" cy="1495472"/>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637580" y="4669357"/>
            <a:ext cx="1353734" cy="1622746"/>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06516" y="1358810"/>
            <a:ext cx="487363" cy="487363"/>
          </a:xfrm>
          <a:prstGeom prst="rect">
            <a:avLst/>
          </a:prstGeom>
        </p:spPr>
      </p:pic>
      <p:grpSp>
        <p:nvGrpSpPr>
          <p:cNvPr id="38" name="Group 37">
            <a:extLst>
              <a:ext uri="{FF2B5EF4-FFF2-40B4-BE49-F238E27FC236}">
                <a16:creationId xmlns:a16="http://schemas.microsoft.com/office/drawing/2014/main" id="{E66CE2CC-C6FC-4C02-8800-255EB55AE7A1}"/>
              </a:ext>
            </a:extLst>
          </p:cNvPr>
          <p:cNvGrpSpPr/>
          <p:nvPr/>
        </p:nvGrpSpPr>
        <p:grpSpPr>
          <a:xfrm>
            <a:off x="2256516" y="3429000"/>
            <a:ext cx="4677684" cy="1549923"/>
            <a:chOff x="2256516" y="3433557"/>
            <a:chExt cx="4677684" cy="1549923"/>
          </a:xfrm>
        </p:grpSpPr>
        <p:sp>
          <p:nvSpPr>
            <p:cNvPr id="2" name="Rectangle: Rounded Corners 1">
              <a:extLst>
                <a:ext uri="{FF2B5EF4-FFF2-40B4-BE49-F238E27FC236}">
                  <a16:creationId xmlns:a16="http://schemas.microsoft.com/office/drawing/2014/main" id="{65A52592-0BB8-4E56-8777-98E51EF60298}"/>
                </a:ext>
              </a:extLst>
            </p:cNvPr>
            <p:cNvSpPr/>
            <p:nvPr/>
          </p:nvSpPr>
          <p:spPr>
            <a:xfrm>
              <a:off x="2590800" y="364236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3333FF"/>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EE24F6AB-4202-4A41-B1CC-10AFAD074062}"/>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p:blipFill>
          <p:spPr>
            <a:xfrm>
              <a:off x="2256516" y="3433557"/>
              <a:ext cx="1154488" cy="1549923"/>
            </a:xfrm>
            <a:prstGeom prst="rect">
              <a:avLst/>
            </a:prstGeom>
          </p:spPr>
        </p:pic>
        <p:sp>
          <p:nvSpPr>
            <p:cNvPr id="34" name="TextBox 33">
              <a:extLst>
                <a:ext uri="{FF2B5EF4-FFF2-40B4-BE49-F238E27FC236}">
                  <a16:creationId xmlns:a16="http://schemas.microsoft.com/office/drawing/2014/main" id="{7974302B-8BF6-442B-A767-DCF07F5816C6}"/>
                </a:ext>
              </a:extLst>
            </p:cNvPr>
            <p:cNvSpPr txBox="1"/>
            <p:nvPr/>
          </p:nvSpPr>
          <p:spPr>
            <a:xfrm>
              <a:off x="3459302" y="3866793"/>
              <a:ext cx="3317558" cy="923330"/>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333FF"/>
                  </a:solidFill>
                  <a:effectLst/>
                  <a:uLnTx/>
                  <a:uFillTx/>
                  <a:latin typeface="#9Slide07 IcielPony" panose="02000000000000000000" pitchFamily="2" charset="0"/>
                  <a:ea typeface="+mn-ea"/>
                  <a:cs typeface="+mn-cs"/>
                </a:rPr>
                <a:t>A. </a:t>
              </a:r>
              <a:r>
                <a:rPr kumimoji="0" lang="vi-VN" sz="2000" b="0" i="0" u="none" strike="noStrike" kern="1200" cap="none" spc="0" normalizeH="0" baseline="0" noProof="0" dirty="0">
                  <a:ln>
                    <a:noFill/>
                  </a:ln>
                  <a:solidFill>
                    <a:srgbClr val="3333FF"/>
                  </a:solidFill>
                  <a:effectLst/>
                  <a:uLnTx/>
                  <a:uFillTx/>
                  <a:latin typeface="#9Slide07 IcielPony" panose="02000000000000000000" pitchFamily="2" charset="0"/>
                  <a:ea typeface="+mn-ea"/>
                  <a:cs typeface="+mn-cs"/>
                </a:rPr>
                <a:t>Một nhóm phosphate,</a:t>
              </a:r>
              <a:endParaRPr kumimoji="0" lang="en-US" sz="2000" b="0" i="0" u="none" strike="noStrike" kern="1200" cap="none" spc="0" normalizeH="0" baseline="0" noProof="0" dirty="0">
                <a:ln>
                  <a:noFill/>
                </a:ln>
                <a:solidFill>
                  <a:srgbClr val="3333FF"/>
                </a:solidFill>
                <a:effectLst/>
                <a:uLnTx/>
                <a:uFillTx/>
                <a:latin typeface="#9Slide07 IcielPony" panose="02000000000000000000" pitchFamily="2" charset="0"/>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solidFill>
                    <a:srgbClr val="3333FF"/>
                  </a:solidFill>
                  <a:latin typeface="#9Slide07 IcielPony" panose="02000000000000000000" pitchFamily="2" charset="0"/>
                </a:rPr>
                <a:t>M</a:t>
              </a:r>
              <a:r>
                <a:rPr kumimoji="0" lang="vi-VN" sz="2000" b="0" i="0" u="none" strike="noStrike" kern="1200" cap="none" spc="0" normalizeH="0" baseline="0" noProof="0" dirty="0">
                  <a:ln>
                    <a:noFill/>
                  </a:ln>
                  <a:solidFill>
                    <a:srgbClr val="3333FF"/>
                  </a:solidFill>
                  <a:effectLst/>
                  <a:uLnTx/>
                  <a:uFillTx/>
                  <a:latin typeface="#9Slide07 IcielPony" panose="02000000000000000000" pitchFamily="2" charset="0"/>
                  <a:ea typeface="+mn-ea"/>
                  <a:cs typeface="+mn-cs"/>
                </a:rPr>
                <a:t>ột nitrogenous base và </a:t>
              </a:r>
              <a:endParaRPr kumimoji="0" lang="en-US" sz="2000" b="0" i="0" u="none" strike="noStrike" kern="1200" cap="none" spc="0" normalizeH="0" baseline="0" noProof="0" dirty="0">
                <a:ln>
                  <a:noFill/>
                </a:ln>
                <a:solidFill>
                  <a:srgbClr val="3333FF"/>
                </a:solidFill>
                <a:effectLst/>
                <a:uLnTx/>
                <a:uFillTx/>
                <a:latin typeface="#9Slide07 IcielPony" panose="02000000000000000000" pitchFamily="2" charset="0"/>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333FF"/>
                  </a:solidFill>
                  <a:effectLst/>
                  <a:uLnTx/>
                  <a:uFillTx/>
                  <a:latin typeface="#9Slide07 IcielPony" panose="02000000000000000000" pitchFamily="2" charset="0"/>
                  <a:ea typeface="+mn-ea"/>
                  <a:cs typeface="+mn-cs"/>
                </a:rPr>
                <a:t>M</a:t>
              </a:r>
              <a:r>
                <a:rPr kumimoji="0" lang="vi-VN" sz="2000" b="0" i="0" u="none" strike="noStrike" kern="1200" cap="none" spc="0" normalizeH="0" baseline="0" noProof="0" dirty="0">
                  <a:ln>
                    <a:noFill/>
                  </a:ln>
                  <a:solidFill>
                    <a:srgbClr val="3333FF"/>
                  </a:solidFill>
                  <a:effectLst/>
                  <a:uLnTx/>
                  <a:uFillTx/>
                  <a:latin typeface="#9Slide07 IcielPony" panose="02000000000000000000" pitchFamily="2" charset="0"/>
                  <a:ea typeface="+mn-ea"/>
                  <a:cs typeface="+mn-cs"/>
                </a:rPr>
                <a:t>ột</a:t>
              </a:r>
              <a:r>
                <a:rPr kumimoji="0" lang="en-US" sz="2000" b="0" i="0" u="none" strike="noStrike" kern="1200" cap="none" spc="0" normalizeH="0" baseline="0" noProof="0" dirty="0">
                  <a:ln>
                    <a:noFill/>
                  </a:ln>
                  <a:solidFill>
                    <a:srgbClr val="3333FF"/>
                  </a:solidFill>
                  <a:effectLst/>
                  <a:uLnTx/>
                  <a:uFillTx/>
                  <a:latin typeface="#9Slide07 IcielPony" panose="02000000000000000000" pitchFamily="2" charset="0"/>
                  <a:ea typeface="+mn-ea"/>
                  <a:cs typeface="+mn-cs"/>
                </a:rPr>
                <a:t> </a:t>
              </a:r>
              <a:r>
                <a:rPr kumimoji="0" lang="vi-VN" sz="2000" b="0" i="0" u="none" strike="noStrike" kern="1200" cap="none" spc="0" normalizeH="0" baseline="0" noProof="0" dirty="0">
                  <a:ln>
                    <a:noFill/>
                  </a:ln>
                  <a:solidFill>
                    <a:srgbClr val="3333FF"/>
                  </a:solidFill>
                  <a:effectLst/>
                  <a:uLnTx/>
                  <a:uFillTx/>
                  <a:latin typeface="#9Slide07 IcielPony" panose="02000000000000000000" pitchFamily="2" charset="0"/>
                  <a:ea typeface="+mn-ea"/>
                  <a:cs typeface="+mn-cs"/>
                </a:rPr>
                <a:t>glixerol</a:t>
              </a:r>
            </a:p>
          </p:txBody>
        </p:sp>
      </p:grpSp>
      <p:grpSp>
        <p:nvGrpSpPr>
          <p:cNvPr id="39" name="Group 38">
            <a:extLst>
              <a:ext uri="{FF2B5EF4-FFF2-40B4-BE49-F238E27FC236}">
                <a16:creationId xmlns:a16="http://schemas.microsoft.com/office/drawing/2014/main" id="{86401136-2892-4E74-8408-0ECBBDBDCC02}"/>
              </a:ext>
            </a:extLst>
          </p:cNvPr>
          <p:cNvGrpSpPr/>
          <p:nvPr/>
        </p:nvGrpSpPr>
        <p:grpSpPr>
          <a:xfrm>
            <a:off x="7167386" y="3353692"/>
            <a:ext cx="5002174" cy="1775356"/>
            <a:chOff x="7167386" y="3353692"/>
            <a:chExt cx="5002174" cy="1775356"/>
          </a:xfrm>
        </p:grpSpPr>
        <p:sp>
          <p:nvSpPr>
            <p:cNvPr id="28" name="Rectangle: Rounded Corners 27">
              <a:extLst>
                <a:ext uri="{FF2B5EF4-FFF2-40B4-BE49-F238E27FC236}">
                  <a16:creationId xmlns:a16="http://schemas.microsoft.com/office/drawing/2014/main" id="{ADED7621-90B0-4A1A-9CEE-2AF593FBD5ED}"/>
                </a:ext>
              </a:extLst>
            </p:cNvPr>
            <p:cNvSpPr/>
            <p:nvPr/>
          </p:nvSpPr>
          <p:spPr>
            <a:xfrm>
              <a:off x="7496011" y="3818409"/>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3333FF"/>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29C561F4-337C-4F74-B8C1-E9E1657F0181}"/>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7167386" y="3353692"/>
              <a:ext cx="987997" cy="1678288"/>
            </a:xfrm>
            <a:prstGeom prst="rect">
              <a:avLst/>
            </a:prstGeom>
          </p:spPr>
        </p:pic>
        <p:sp>
          <p:nvSpPr>
            <p:cNvPr id="35" name="TextBox 34">
              <a:extLst>
                <a:ext uri="{FF2B5EF4-FFF2-40B4-BE49-F238E27FC236}">
                  <a16:creationId xmlns:a16="http://schemas.microsoft.com/office/drawing/2014/main" id="{30405B9B-8989-4F0C-8CCF-4509B3A6EECA}"/>
                </a:ext>
              </a:extLst>
            </p:cNvPr>
            <p:cNvSpPr txBox="1"/>
            <p:nvPr/>
          </p:nvSpPr>
          <p:spPr>
            <a:xfrm>
              <a:off x="8426235" y="3954202"/>
              <a:ext cx="3743325" cy="923330"/>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333FF"/>
                  </a:solidFill>
                  <a:effectLst/>
                  <a:uLnTx/>
                  <a:uFillTx/>
                  <a:latin typeface="#9Slide07 IcielPony" panose="02000000000000000000" pitchFamily="2" charset="0"/>
                  <a:ea typeface="+mn-ea"/>
                  <a:cs typeface="+mn-cs"/>
                </a:rPr>
                <a:t>B. </a:t>
              </a:r>
              <a:r>
                <a:rPr kumimoji="0" lang="vi-VN" sz="2000" b="0" i="0" u="none" strike="noStrike" kern="1200" cap="none" spc="0" normalizeH="0" baseline="0" noProof="0" dirty="0">
                  <a:ln>
                    <a:noFill/>
                  </a:ln>
                  <a:solidFill>
                    <a:srgbClr val="3333FF"/>
                  </a:solidFill>
                  <a:effectLst/>
                  <a:uLnTx/>
                  <a:uFillTx/>
                  <a:latin typeface="#9Slide07 IcielPony" panose="02000000000000000000" pitchFamily="2" charset="0"/>
                  <a:ea typeface="+mn-ea"/>
                  <a:cs typeface="+mn-cs"/>
                </a:rPr>
                <a:t>Một nhóm phosphate</a:t>
              </a:r>
              <a:r>
                <a:rPr kumimoji="0" lang="en-US" sz="2000" b="0" i="0" u="none" strike="noStrike" kern="1200" cap="none" spc="0" normalizeH="0" baseline="0" noProof="0" dirty="0">
                  <a:ln>
                    <a:noFill/>
                  </a:ln>
                  <a:solidFill>
                    <a:srgbClr val="3333FF"/>
                  </a:solidFill>
                  <a:effectLst/>
                  <a:uLnTx/>
                  <a:uFillTx/>
                  <a:latin typeface="#9Slide07 IcielPony" panose="02000000000000000000" pitchFamily="2" charset="0"/>
                  <a:ea typeface="+mn-ea"/>
                  <a:cs typeface="+mn-cs"/>
                </a:rPr>
                <a:t>,</a:t>
              </a:r>
            </a:p>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solidFill>
                    <a:srgbClr val="3333FF"/>
                  </a:solidFill>
                  <a:latin typeface="#9Slide07 IcielPony" panose="02000000000000000000" pitchFamily="2" charset="0"/>
                </a:rPr>
                <a:t>M</a:t>
              </a:r>
              <a:r>
                <a:rPr kumimoji="0" lang="vi-VN" sz="2000" b="0" i="0" u="none" strike="noStrike" kern="1200" cap="none" spc="0" normalizeH="0" baseline="0" noProof="0" dirty="0">
                  <a:ln>
                    <a:noFill/>
                  </a:ln>
                  <a:solidFill>
                    <a:srgbClr val="3333FF"/>
                  </a:solidFill>
                  <a:effectLst/>
                  <a:uLnTx/>
                  <a:uFillTx/>
                  <a:latin typeface="#9Slide07 IcielPony" panose="02000000000000000000" pitchFamily="2" charset="0"/>
                  <a:ea typeface="+mn-ea"/>
                  <a:cs typeface="+mn-cs"/>
                </a:rPr>
                <a:t>ột nitrogenous base và </a:t>
              </a:r>
              <a:endParaRPr kumimoji="0" lang="en-US" sz="2000" b="0" i="0" u="none" strike="noStrike" kern="1200" cap="none" spc="0" normalizeH="0" baseline="0" noProof="0" dirty="0">
                <a:ln>
                  <a:noFill/>
                </a:ln>
                <a:solidFill>
                  <a:srgbClr val="3333FF"/>
                </a:solidFill>
                <a:effectLst/>
                <a:uLnTx/>
                <a:uFillTx/>
                <a:latin typeface="#9Slide07 IcielPony" panose="02000000000000000000" pitchFamily="2" charset="0"/>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333FF"/>
                  </a:solidFill>
                  <a:effectLst/>
                  <a:uLnTx/>
                  <a:uFillTx/>
                  <a:latin typeface="#9Slide07 IcielPony" panose="02000000000000000000" pitchFamily="2" charset="0"/>
                  <a:ea typeface="+mn-ea"/>
                  <a:cs typeface="+mn-cs"/>
                </a:rPr>
                <a:t>M</a:t>
              </a:r>
              <a:r>
                <a:rPr kumimoji="0" lang="vi-VN" sz="2000" b="0" i="0" u="none" strike="noStrike" kern="1200" cap="none" spc="0" normalizeH="0" baseline="0" noProof="0" dirty="0">
                  <a:ln>
                    <a:noFill/>
                  </a:ln>
                  <a:solidFill>
                    <a:srgbClr val="3333FF"/>
                  </a:solidFill>
                  <a:effectLst/>
                  <a:uLnTx/>
                  <a:uFillTx/>
                  <a:latin typeface="#9Slide07 IcielPony" panose="02000000000000000000" pitchFamily="2" charset="0"/>
                  <a:ea typeface="+mn-ea"/>
                  <a:cs typeface="+mn-cs"/>
                </a:rPr>
                <a:t>ột phân tử đường pentose</a:t>
              </a:r>
              <a:endParaRPr kumimoji="0" lang="en-US" sz="2000" b="0" i="0" u="none" strike="noStrike" kern="1200" cap="none" spc="0" normalizeH="0" baseline="0" noProof="0" dirty="0">
                <a:ln>
                  <a:noFill/>
                </a:ln>
                <a:solidFill>
                  <a:srgbClr val="3333FF"/>
                </a:solidFill>
                <a:effectLst/>
                <a:uLnTx/>
                <a:uFillTx/>
                <a:latin typeface="#9Slide07 IcielPony" panose="02000000000000000000" pitchFamily="2" charset="0"/>
                <a:ea typeface="+mn-ea"/>
                <a:cs typeface="+mn-cs"/>
              </a:endParaRPr>
            </a:p>
          </p:txBody>
        </p:sp>
      </p:grpSp>
      <p:grpSp>
        <p:nvGrpSpPr>
          <p:cNvPr id="40" name="Group 39">
            <a:extLst>
              <a:ext uri="{FF2B5EF4-FFF2-40B4-BE49-F238E27FC236}">
                <a16:creationId xmlns:a16="http://schemas.microsoft.com/office/drawing/2014/main" id="{FC13E8F7-E341-4A4A-8467-9009F4679AEA}"/>
              </a:ext>
            </a:extLst>
          </p:cNvPr>
          <p:cNvGrpSpPr/>
          <p:nvPr/>
        </p:nvGrpSpPr>
        <p:grpSpPr>
          <a:xfrm>
            <a:off x="2228026" y="5129048"/>
            <a:ext cx="4706174" cy="1549923"/>
            <a:chOff x="2228026" y="5129048"/>
            <a:chExt cx="4706174" cy="1549923"/>
          </a:xfrm>
        </p:grpSpPr>
        <p:sp>
          <p:nvSpPr>
            <p:cNvPr id="25" name="Rectangle: Rounded Corners 24">
              <a:extLst>
                <a:ext uri="{FF2B5EF4-FFF2-40B4-BE49-F238E27FC236}">
                  <a16:creationId xmlns:a16="http://schemas.microsoft.com/office/drawing/2014/main" id="{F1D00E1D-A2B2-4255-A5D2-8BDE9DF92CF0}"/>
                </a:ext>
              </a:extLst>
            </p:cNvPr>
            <p:cNvSpPr/>
            <p:nvPr/>
          </p:nvSpPr>
          <p:spPr>
            <a:xfrm>
              <a:off x="25908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3333FF"/>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62E08832-3DCC-49A4-AC1D-099A79C0EFB9}"/>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2228026" y="5129048"/>
              <a:ext cx="929351" cy="1549923"/>
            </a:xfrm>
            <a:prstGeom prst="rect">
              <a:avLst/>
            </a:prstGeom>
          </p:spPr>
        </p:pic>
        <p:sp>
          <p:nvSpPr>
            <p:cNvPr id="36" name="TextBox 35">
              <a:extLst>
                <a:ext uri="{FF2B5EF4-FFF2-40B4-BE49-F238E27FC236}">
                  <a16:creationId xmlns:a16="http://schemas.microsoft.com/office/drawing/2014/main" id="{37128BEF-07EE-4FEE-9225-7F18ADBAC7D5}"/>
                </a:ext>
              </a:extLst>
            </p:cNvPr>
            <p:cNvSpPr txBox="1"/>
            <p:nvPr/>
          </p:nvSpPr>
          <p:spPr>
            <a:xfrm>
              <a:off x="3157377" y="5428546"/>
              <a:ext cx="3710149" cy="615553"/>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solidFill>
                    <a:srgbClr val="3333FF"/>
                  </a:solidFill>
                  <a:latin typeface="#9Slide07 IcielPony" panose="02000000000000000000" pitchFamily="2" charset="0"/>
                </a:rPr>
                <a:t>C. M</a:t>
              </a:r>
              <a:r>
                <a:rPr kumimoji="0" lang="vi-VN" sz="2000" b="0" i="0" u="none" strike="noStrike" kern="1200" cap="none" spc="0" normalizeH="0" baseline="0" noProof="0" dirty="0">
                  <a:ln>
                    <a:noFill/>
                  </a:ln>
                  <a:solidFill>
                    <a:srgbClr val="3333FF"/>
                  </a:solidFill>
                  <a:effectLst/>
                  <a:uLnTx/>
                  <a:uFillTx/>
                  <a:latin typeface="#9Slide07 IcielPony" panose="02000000000000000000" pitchFamily="2" charset="0"/>
                  <a:ea typeface="+mn-ea"/>
                  <a:cs typeface="+mn-cs"/>
                </a:rPr>
                <a:t>ột nitrogenous base</a:t>
              </a:r>
              <a:endParaRPr kumimoji="0" lang="en-US" sz="2000" b="0" i="0" u="none" strike="noStrike" kern="1200" cap="none" spc="0" normalizeH="0" baseline="0" noProof="0" dirty="0">
                <a:ln>
                  <a:noFill/>
                </a:ln>
                <a:solidFill>
                  <a:srgbClr val="3333FF"/>
                </a:solidFill>
                <a:effectLst/>
                <a:uLnTx/>
                <a:uFillTx/>
                <a:latin typeface="#9Slide07 IcielPony" panose="02000000000000000000" pitchFamily="2" charset="0"/>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solidFill>
                    <a:srgbClr val="3333FF"/>
                  </a:solidFill>
                  <a:latin typeface="#9Slide07 IcielPony" panose="02000000000000000000" pitchFamily="2" charset="0"/>
                </a:rPr>
                <a:t>M</a:t>
              </a:r>
              <a:r>
                <a:rPr kumimoji="0" lang="vi-VN" sz="2000" b="0" i="0" u="none" strike="noStrike" kern="1200" cap="none" spc="0" normalizeH="0" baseline="0" noProof="0" dirty="0">
                  <a:ln>
                    <a:noFill/>
                  </a:ln>
                  <a:solidFill>
                    <a:srgbClr val="3333FF"/>
                  </a:solidFill>
                  <a:effectLst/>
                  <a:uLnTx/>
                  <a:uFillTx/>
                  <a:latin typeface="#9Slide07 IcielPony" panose="02000000000000000000" pitchFamily="2" charset="0"/>
                  <a:ea typeface="+mn-ea"/>
                  <a:cs typeface="+mn-cs"/>
                </a:rPr>
                <a:t>ột phân tử đường</a:t>
              </a:r>
              <a:r>
                <a:rPr kumimoji="0" lang="en-US" sz="2000" b="0" i="0" u="none" strike="noStrike" kern="1200" cap="none" spc="0" normalizeH="0" baseline="0" noProof="0" dirty="0">
                  <a:ln>
                    <a:noFill/>
                  </a:ln>
                  <a:solidFill>
                    <a:srgbClr val="3333FF"/>
                  </a:solidFill>
                  <a:effectLst/>
                  <a:uLnTx/>
                  <a:uFillTx/>
                  <a:latin typeface="#9Slide07 IcielPony" panose="02000000000000000000" pitchFamily="2" charset="0"/>
                  <a:ea typeface="+mn-ea"/>
                  <a:cs typeface="+mn-cs"/>
                </a:rPr>
                <a:t> </a:t>
              </a:r>
              <a:r>
                <a:rPr kumimoji="0" lang="vi-VN" sz="2000" b="0" i="0" u="none" strike="noStrike" kern="1200" cap="none" spc="0" normalizeH="0" baseline="0" noProof="0" dirty="0">
                  <a:ln>
                    <a:noFill/>
                  </a:ln>
                  <a:solidFill>
                    <a:srgbClr val="3333FF"/>
                  </a:solidFill>
                  <a:effectLst/>
                  <a:uLnTx/>
                  <a:uFillTx/>
                  <a:latin typeface="#9Slide07 IcielPony" panose="02000000000000000000" pitchFamily="2" charset="0"/>
                  <a:ea typeface="+mn-ea"/>
                  <a:cs typeface="+mn-cs"/>
                </a:rPr>
                <a:t>pentose.</a:t>
              </a:r>
            </a:p>
          </p:txBody>
        </p:sp>
      </p:grpSp>
      <p:grpSp>
        <p:nvGrpSpPr>
          <p:cNvPr id="41" name="Group 40">
            <a:extLst>
              <a:ext uri="{FF2B5EF4-FFF2-40B4-BE49-F238E27FC236}">
                <a16:creationId xmlns:a16="http://schemas.microsoft.com/office/drawing/2014/main" id="{330854B2-F80C-4FF7-88D5-341CFE138CE3}"/>
              </a:ext>
            </a:extLst>
          </p:cNvPr>
          <p:cNvGrpSpPr/>
          <p:nvPr/>
        </p:nvGrpSpPr>
        <p:grpSpPr>
          <a:xfrm>
            <a:off x="7144988" y="5089690"/>
            <a:ext cx="5058878" cy="1548524"/>
            <a:chOff x="7144988" y="5089690"/>
            <a:chExt cx="5058878" cy="1548524"/>
          </a:xfrm>
        </p:grpSpPr>
        <p:sp>
          <p:nvSpPr>
            <p:cNvPr id="27" name="Rectangle: Rounded Corners 26">
              <a:extLst>
                <a:ext uri="{FF2B5EF4-FFF2-40B4-BE49-F238E27FC236}">
                  <a16:creationId xmlns:a16="http://schemas.microsoft.com/office/drawing/2014/main" id="{BD814C31-9D0A-41B1-ADED-E8FF4ABD4B00}"/>
                </a:ext>
              </a:extLst>
            </p:cNvPr>
            <p:cNvSpPr/>
            <p:nvPr/>
          </p:nvSpPr>
          <p:spPr>
            <a:xfrm>
              <a:off x="73914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3333FF"/>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A8B0FE3D-55AC-44FB-900D-361A2433CCD6}"/>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p:blipFill>
          <p:spPr>
            <a:xfrm>
              <a:off x="7144988" y="5089690"/>
              <a:ext cx="951590" cy="1548524"/>
            </a:xfrm>
            <a:prstGeom prst="rect">
              <a:avLst/>
            </a:prstGeom>
          </p:spPr>
        </p:pic>
        <p:sp>
          <p:nvSpPr>
            <p:cNvPr id="37" name="TextBox 36">
              <a:extLst>
                <a:ext uri="{FF2B5EF4-FFF2-40B4-BE49-F238E27FC236}">
                  <a16:creationId xmlns:a16="http://schemas.microsoft.com/office/drawing/2014/main" id="{DA81D0B3-76A8-47AE-B788-8A81D806EC61}"/>
                </a:ext>
              </a:extLst>
            </p:cNvPr>
            <p:cNvSpPr txBox="1"/>
            <p:nvPr/>
          </p:nvSpPr>
          <p:spPr>
            <a:xfrm>
              <a:off x="8411536" y="5368773"/>
              <a:ext cx="3792330" cy="923330"/>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333FF"/>
                  </a:solidFill>
                  <a:effectLst/>
                  <a:uLnTx/>
                  <a:uFillTx/>
                  <a:latin typeface="#9Slide07 IcielPony" panose="02000000000000000000" pitchFamily="2" charset="0"/>
                  <a:ea typeface="+mn-ea"/>
                  <a:cs typeface="+mn-cs"/>
                </a:rPr>
                <a:t>D. </a:t>
              </a:r>
              <a:r>
                <a:rPr kumimoji="0" lang="vi-VN" sz="2000" b="0" i="0" u="none" strike="noStrike" kern="1200" cap="none" spc="0" normalizeH="0" baseline="0" noProof="0" dirty="0">
                  <a:ln>
                    <a:noFill/>
                  </a:ln>
                  <a:solidFill>
                    <a:srgbClr val="3333FF"/>
                  </a:solidFill>
                  <a:effectLst/>
                  <a:uLnTx/>
                  <a:uFillTx/>
                  <a:latin typeface="#9Slide07 IcielPony" panose="02000000000000000000" pitchFamily="2" charset="0"/>
                  <a:ea typeface="+mn-ea"/>
                  <a:cs typeface="+mn-cs"/>
                </a:rPr>
                <a:t>Một nhóm amino, </a:t>
              </a:r>
              <a:endParaRPr kumimoji="0" lang="en-US" sz="2000" b="0" i="0" u="none" strike="noStrike" kern="1200" cap="none" spc="0" normalizeH="0" baseline="0" noProof="0" dirty="0">
                <a:ln>
                  <a:noFill/>
                </a:ln>
                <a:solidFill>
                  <a:srgbClr val="3333FF"/>
                </a:solidFill>
                <a:effectLst/>
                <a:uLnTx/>
                <a:uFillTx/>
                <a:latin typeface="#9Slide07 IcielPony" panose="02000000000000000000" pitchFamily="2" charset="0"/>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solidFill>
                    <a:srgbClr val="3333FF"/>
                  </a:solidFill>
                  <a:latin typeface="#9Slide07 IcielPony" panose="02000000000000000000" pitchFamily="2" charset="0"/>
                </a:rPr>
                <a:t>M</a:t>
              </a:r>
              <a:r>
                <a:rPr kumimoji="0" lang="vi-VN" sz="2000" b="0" i="0" u="none" strike="noStrike" kern="1200" cap="none" spc="0" normalizeH="0" baseline="0" noProof="0" dirty="0">
                  <a:ln>
                    <a:noFill/>
                  </a:ln>
                  <a:solidFill>
                    <a:srgbClr val="3333FF"/>
                  </a:solidFill>
                  <a:effectLst/>
                  <a:uLnTx/>
                  <a:uFillTx/>
                  <a:latin typeface="#9Slide07 IcielPony" panose="02000000000000000000" pitchFamily="2" charset="0"/>
                  <a:ea typeface="+mn-ea"/>
                  <a:cs typeface="+mn-cs"/>
                </a:rPr>
                <a:t>ột nitrogenous base, </a:t>
              </a:r>
              <a:endParaRPr kumimoji="0" lang="en-US" sz="2000" b="0" i="0" u="none" strike="noStrike" kern="1200" cap="none" spc="0" normalizeH="0" baseline="0" noProof="0" dirty="0">
                <a:ln>
                  <a:noFill/>
                </a:ln>
                <a:solidFill>
                  <a:srgbClr val="3333FF"/>
                </a:solidFill>
                <a:effectLst/>
                <a:uLnTx/>
                <a:uFillTx/>
                <a:latin typeface="#9Slide07 IcielPony" panose="02000000000000000000" pitchFamily="2" charset="0"/>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solidFill>
                    <a:srgbClr val="3333FF"/>
                  </a:solidFill>
                  <a:latin typeface="#9Slide07 IcielPony" panose="02000000000000000000" pitchFamily="2" charset="0"/>
                </a:rPr>
                <a:t>M</a:t>
              </a:r>
              <a:r>
                <a:rPr kumimoji="0" lang="vi-VN" sz="2000" b="0" i="0" u="none" strike="noStrike" kern="1200" cap="none" spc="0" normalizeH="0" baseline="0" noProof="0" dirty="0">
                  <a:ln>
                    <a:noFill/>
                  </a:ln>
                  <a:solidFill>
                    <a:srgbClr val="3333FF"/>
                  </a:solidFill>
                  <a:effectLst/>
                  <a:uLnTx/>
                  <a:uFillTx/>
                  <a:latin typeface="#9Slide07 IcielPony" panose="02000000000000000000" pitchFamily="2" charset="0"/>
                  <a:ea typeface="+mn-ea"/>
                  <a:cs typeface="+mn-cs"/>
                </a:rPr>
                <a:t>ột phân tử đường pentose</a:t>
              </a:r>
              <a:endParaRPr kumimoji="0" lang="en-US" sz="2000" b="0" i="0" u="none" strike="noStrike" kern="1200" cap="none" spc="0" normalizeH="0" baseline="0" noProof="0" dirty="0">
                <a:ln>
                  <a:noFill/>
                </a:ln>
                <a:solidFill>
                  <a:srgbClr val="3333FF"/>
                </a:solidFill>
                <a:effectLst/>
                <a:uLnTx/>
                <a:uFillTx/>
                <a:latin typeface="Calibri Light" panose="020F0302020204030204"/>
                <a:ea typeface="+mn-ea"/>
                <a:cs typeface="+mn-cs"/>
              </a:endParaRPr>
            </a:p>
          </p:txBody>
        </p:sp>
      </p:grpSp>
    </p:spTree>
    <p:extLst>
      <p:ext uri="{BB962C8B-B14F-4D97-AF65-F5344CB8AC3E}">
        <p14:creationId xmlns:p14="http://schemas.microsoft.com/office/powerpoint/2010/main" val="2594691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4"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5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14:bounceEnd="65000">
                                          <p:cBhvr additive="base">
                                            <p:cTn id="21" dur="1000" fill="hold"/>
                                            <p:tgtEl>
                                              <p:spTgt spid="3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14:bounceEnd="65000">
                                          <p:cBhvr additive="base">
                                            <p:cTn id="25" dur="1000" fill="hold"/>
                                            <p:tgtEl>
                                              <p:spTgt spid="40"/>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14:bounceEnd="65000">
                                          <p:cBhvr additive="base">
                                            <p:cTn id="29"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5000">
                                            <p:cTn display="0" masterRel="sameClick">
                                              <p:stCondLst>
                                                <p:cond evt="begin" delay="0">
                                                  <p:tn val="45"/>
                                                </p:cond>
                                              </p:stCondLst>
                                              <p:endCondLst>
                                                <p:cond evt="onStopAudio" delay="0">
                                                  <p:tgtEl>
                                                    <p:sldTgt/>
                                                  </p:tgtEl>
                                                </p:cond>
                                              </p:endCondLst>
                                            </p:cTn>
                                            <p:tgtEl>
                                              <p:sndTgt r:embed="rId5"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6"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39"/>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39"/>
                                            </p:tgtEl>
                                          </p:cBhvr>
                                        </p:animEffect>
                                        <p:animScale>
                                          <p:cBhvr>
                                            <p:cTn id="61" dur="250" autoRev="1" fill="hold"/>
                                            <p:tgtEl>
                                              <p:spTgt spid="39"/>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7"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40"/>
                                            </p:tgtEl>
                                          </p:cBhvr>
                                        </p:animEffect>
                                        <p:set>
                                          <p:cBhvr>
                                            <p:cTn id="83" dur="1" fill="hold">
                                              <p:stCondLst>
                                                <p:cond delay="499"/>
                                              </p:stCondLst>
                                            </p:cTn>
                                            <p:tgtEl>
                                              <p:spTgt spid="40"/>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41"/>
                                            </p:tgtEl>
                                          </p:cBhvr>
                                        </p:animEffect>
                                        <p:set>
                                          <p:cBhvr>
                                            <p:cTn id="86" dur="1" fill="hold">
                                              <p:stCondLst>
                                                <p:cond delay="499"/>
                                              </p:stCondLst>
                                            </p:cTn>
                                            <p:tgtEl>
                                              <p:spTgt spid="41"/>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38"/>
                                            </p:tgtEl>
                                          </p:cBhvr>
                                        </p:animEffect>
                                        <p:set>
                                          <p:cBhvr>
                                            <p:cTn id="89"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20"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5000">
                                            <p:cTn display="0" masterRel="sameClick">
                                              <p:stCondLst>
                                                <p:cond evt="begin" delay="0">
                                                  <p:tn val="45"/>
                                                </p:cond>
                                              </p:stCondLst>
                                              <p:endCondLst>
                                                <p:cond evt="onStopAudio" delay="0">
                                                  <p:tgtEl>
                                                    <p:sldTgt/>
                                                  </p:tgtEl>
                                                </p:cond>
                                              </p:endCondLst>
                                            </p:cTn>
                                            <p:tgtEl>
                                              <p:sndTgt r:embed="rId21"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2"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39"/>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39"/>
                                            </p:tgtEl>
                                          </p:cBhvr>
                                        </p:animEffect>
                                        <p:animScale>
                                          <p:cBhvr>
                                            <p:cTn id="61" dur="250" autoRev="1" fill="hold"/>
                                            <p:tgtEl>
                                              <p:spTgt spid="39"/>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23"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40"/>
                                            </p:tgtEl>
                                          </p:cBhvr>
                                        </p:animEffect>
                                        <p:set>
                                          <p:cBhvr>
                                            <p:cTn id="83" dur="1" fill="hold">
                                              <p:stCondLst>
                                                <p:cond delay="499"/>
                                              </p:stCondLst>
                                            </p:cTn>
                                            <p:tgtEl>
                                              <p:spTgt spid="40"/>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41"/>
                                            </p:tgtEl>
                                          </p:cBhvr>
                                        </p:animEffect>
                                        <p:set>
                                          <p:cBhvr>
                                            <p:cTn id="86" dur="1" fill="hold">
                                              <p:stCondLst>
                                                <p:cond delay="499"/>
                                              </p:stCondLst>
                                            </p:cTn>
                                            <p:tgtEl>
                                              <p:spTgt spid="41"/>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38"/>
                                            </p:tgtEl>
                                          </p:cBhvr>
                                        </p:animEffect>
                                        <p:set>
                                          <p:cBhvr>
                                            <p:cTn id="89"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9 Background ý tưởng | sandbox, mạng máy tính, cắt bao quy đầ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1159" y="313187"/>
            <a:ext cx="954775" cy="56027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6"/>
          <p:cNvSpPr txBox="1">
            <a:spLocks noChangeArrowheads="1"/>
          </p:cNvSpPr>
          <p:nvPr/>
        </p:nvSpPr>
        <p:spPr bwMode="auto">
          <a:xfrm>
            <a:off x="708546" y="1124613"/>
            <a:ext cx="747783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800" b="1" dirty="0">
                <a:latin typeface="Times New Roman" panose="02020603050405020304" pitchFamily="18" charset="0"/>
              </a:rPr>
              <a:t>I</a:t>
            </a:r>
            <a:r>
              <a:rPr lang="vi-VN" altLang="en-US" sz="2800" b="1" dirty="0">
                <a:latin typeface="Times New Roman" panose="02020603050405020304" pitchFamily="18" charset="0"/>
              </a:rPr>
              <a:t>. DI TRUYỀN VÀ BIẾN DỊ</a:t>
            </a:r>
            <a:endParaRPr lang="en-US" altLang="en-US" sz="2800" b="1" i="1" u="sng" dirty="0">
              <a:latin typeface="Times New Roman" panose="02020603050405020304" pitchFamily="18" charset="0"/>
            </a:endParaRPr>
          </a:p>
        </p:txBody>
      </p:sp>
      <p:pic>
        <p:nvPicPr>
          <p:cNvPr id="5" name="Picture 4">
            <a:extLst>
              <a:ext uri="{FF2B5EF4-FFF2-40B4-BE49-F238E27FC236}">
                <a16:creationId xmlns:a16="http://schemas.microsoft.com/office/drawing/2014/main" id="{752AA8CF-D823-9A91-73AB-BCA43B2AE6BF}"/>
              </a:ext>
            </a:extLst>
          </p:cNvPr>
          <p:cNvPicPr>
            <a:picLocks noChangeAspect="1"/>
          </p:cNvPicPr>
          <p:nvPr/>
        </p:nvPicPr>
        <p:blipFill rotWithShape="1">
          <a:blip r:embed="rId3">
            <a:extLst>
              <a:ext uri="{28A0092B-C50C-407E-A947-70E740481C1C}">
                <a14:useLocalDpi xmlns:a14="http://schemas.microsoft.com/office/drawing/2010/main" val="0"/>
              </a:ext>
            </a:extLst>
          </a:blip>
          <a:srcRect l="38520" t="14375" r="38256" b="10625"/>
          <a:stretch/>
        </p:blipFill>
        <p:spPr>
          <a:xfrm>
            <a:off x="1141569" y="1647833"/>
            <a:ext cx="7044813" cy="4524367"/>
          </a:xfrm>
          <a:prstGeom prst="rect">
            <a:avLst/>
          </a:prstGeom>
        </p:spPr>
      </p:pic>
      <p:sp>
        <p:nvSpPr>
          <p:cNvPr id="2" name="Rounded Rectangle 7">
            <a:extLst>
              <a:ext uri="{FF2B5EF4-FFF2-40B4-BE49-F238E27FC236}">
                <a16:creationId xmlns:a16="http://schemas.microsoft.com/office/drawing/2014/main" id="{68587C59-7030-9007-AD9A-DFFBEE4F3172}"/>
              </a:ext>
            </a:extLst>
          </p:cNvPr>
          <p:cNvSpPr/>
          <p:nvPr/>
        </p:nvSpPr>
        <p:spPr>
          <a:xfrm>
            <a:off x="1784216" y="38637"/>
            <a:ext cx="9651697" cy="1017431"/>
          </a:xfrm>
          <a:prstGeom prst="roundRect">
            <a:avLst/>
          </a:prstGeom>
          <a:solidFill>
            <a:schemeClr val="bg1"/>
          </a:solidFill>
          <a:ln>
            <a:solidFill>
              <a:srgbClr val="FF0000"/>
            </a:solidFill>
          </a:ln>
          <a:effectLst>
            <a:glow rad="101600">
              <a:schemeClr val="accent5">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kern="10" dirty="0">
                <a:ln w="12700">
                  <a:solidFill>
                    <a:srgbClr val="009999"/>
                  </a:solidFill>
                  <a:round/>
                  <a:headEnd/>
                  <a:tailEnd/>
                </a:ln>
                <a:solidFill>
                  <a:srgbClr val="3333FF"/>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TIẾT ...: GENE LÀ TRUNG TÂM CỦA DI TRUYỀN HỌC </a:t>
            </a:r>
            <a:r>
              <a:rPr lang="en-US" sz="2800" b="1" dirty="0">
                <a:solidFill>
                  <a:srgbClr val="3333FF"/>
                </a:solidFill>
                <a:latin typeface="Times New Roman" panose="02020603050405020304" pitchFamily="18" charset="0"/>
                <a:cs typeface="Times New Roman" panose="02020603050405020304" pitchFamily="18" charset="0"/>
              </a:rPr>
              <a:t>(</a:t>
            </a:r>
            <a:r>
              <a:rPr lang="en-US" sz="2800" b="1" dirty="0" err="1">
                <a:solidFill>
                  <a:srgbClr val="3333FF"/>
                </a:solidFill>
                <a:latin typeface="Times New Roman" panose="02020603050405020304" pitchFamily="18" charset="0"/>
                <a:cs typeface="Times New Roman" panose="02020603050405020304" pitchFamily="18" charset="0"/>
              </a:rPr>
              <a:t>Tiết</a:t>
            </a:r>
            <a:r>
              <a:rPr lang="en-US" sz="2800" b="1" dirty="0">
                <a:solidFill>
                  <a:srgbClr val="3333FF"/>
                </a:solidFill>
                <a:latin typeface="Times New Roman" panose="02020603050405020304" pitchFamily="18" charset="0"/>
                <a:cs typeface="Times New Roman" panose="02020603050405020304" pitchFamily="18" charset="0"/>
              </a:rPr>
              <a:t> 1)</a:t>
            </a:r>
            <a:endParaRPr lang="en-US" sz="2800" b="1" kern="10" dirty="0">
              <a:ln w="12700">
                <a:solidFill>
                  <a:srgbClr val="009999"/>
                </a:solidFill>
                <a:round/>
                <a:headEnd/>
                <a:tailEnd/>
              </a:ln>
              <a:solidFill>
                <a:srgbClr val="3333FF"/>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41743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38872" y="129708"/>
            <a:ext cx="7323916" cy="709684"/>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Times New Roman" panose="02020603050405020304" pitchFamily="18" charset="0"/>
                <a:cs typeface="Times New Roman" panose="02020603050405020304" pitchFamily="18" charset="0"/>
              </a:rPr>
              <a:t>Vận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dụng</a:t>
            </a:r>
            <a:endParaRPr lang="en-US" sz="4400"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9208C1E2-D28E-4A16-BA0F-624CA8BA9DC3}"/>
              </a:ext>
            </a:extLst>
          </p:cNvPr>
          <p:cNvSpPr txBox="1"/>
          <p:nvPr/>
        </p:nvSpPr>
        <p:spPr>
          <a:xfrm>
            <a:off x="246840" y="1171574"/>
            <a:ext cx="11783235" cy="5327933"/>
          </a:xfrm>
          <a:prstGeom prst="rect">
            <a:avLst/>
          </a:prstGeom>
          <a:noFill/>
        </p:spPr>
        <p:txBody>
          <a:bodyPr wrap="square" rtlCol="0">
            <a:spAutoFit/>
          </a:bodyPr>
          <a:lstStyle/>
          <a:p>
            <a:pPr>
              <a:lnSpc>
                <a:spcPct val="115000"/>
              </a:lnSpc>
              <a:spcAft>
                <a:spcPts val="500"/>
              </a:spcAft>
            </a:pPr>
            <a:r>
              <a:rPr lang="en-US" sz="2800" b="1" dirty="0" err="1">
                <a:solidFill>
                  <a:srgbClr val="000000"/>
                </a:solidFill>
                <a:effectLst/>
                <a:latin typeface="Times New Roman" panose="02020603050405020304" pitchFamily="18" charset="0"/>
                <a:ea typeface="Arial" panose="020B0604020202020204" pitchFamily="34" charset="0"/>
              </a:rPr>
              <a:t>Bài</a:t>
            </a:r>
            <a:r>
              <a:rPr lang="en-US" sz="2800" b="1" dirty="0">
                <a:solidFill>
                  <a:srgbClr val="000000"/>
                </a:solidFill>
                <a:effectLst/>
                <a:latin typeface="Times New Roman" panose="02020603050405020304" pitchFamily="18" charset="0"/>
                <a:ea typeface="Arial" panose="020B0604020202020204" pitchFamily="34" charset="0"/>
              </a:rPr>
              <a:t> 1:</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Hãy</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chỉ</a:t>
            </a:r>
            <a:r>
              <a:rPr lang="en-US" sz="2800" dirty="0">
                <a:solidFill>
                  <a:srgbClr val="000000"/>
                </a:solidFill>
                <a:effectLst/>
                <a:latin typeface="Times New Roman" panose="02020603050405020304" pitchFamily="18" charset="0"/>
                <a:ea typeface="Arial" panose="020B0604020202020204" pitchFamily="34" charset="0"/>
              </a:rPr>
              <a:t> ra </a:t>
            </a:r>
            <a:r>
              <a:rPr lang="en-US" sz="2800" dirty="0" err="1">
                <a:solidFill>
                  <a:srgbClr val="000000"/>
                </a:solidFill>
                <a:effectLst/>
                <a:latin typeface="Times New Roman" panose="02020603050405020304" pitchFamily="18" charset="0"/>
                <a:ea typeface="Arial" panose="020B0604020202020204" pitchFamily="34" charset="0"/>
              </a:rPr>
              <a:t>những</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đặc</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điểm</a:t>
            </a:r>
            <a:r>
              <a:rPr lang="en-US" sz="2800" dirty="0">
                <a:solidFill>
                  <a:srgbClr val="000000"/>
                </a:solidFill>
                <a:effectLst/>
                <a:latin typeface="Times New Roman" panose="02020603050405020304" pitchFamily="18" charset="0"/>
                <a:ea typeface="Arial" panose="020B0604020202020204" pitchFamily="34" charset="0"/>
              </a:rPr>
              <a:t> di </a:t>
            </a:r>
            <a:r>
              <a:rPr lang="en-US" sz="2800" dirty="0" err="1">
                <a:solidFill>
                  <a:srgbClr val="000000"/>
                </a:solidFill>
                <a:effectLst/>
                <a:latin typeface="Times New Roman" panose="02020603050405020304" pitchFamily="18" charset="0"/>
                <a:ea typeface="Arial" panose="020B0604020202020204" pitchFamily="34" charset="0"/>
              </a:rPr>
              <a:t>truyền</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và</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biến</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dị</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trong</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đoạn</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thông</a:t>
            </a:r>
            <a:r>
              <a:rPr lang="en-US" sz="2800" dirty="0">
                <a:solidFill>
                  <a:srgbClr val="000000"/>
                </a:solidFill>
                <a:effectLst/>
                <a:latin typeface="Times New Roman" panose="02020603050405020304" pitchFamily="18" charset="0"/>
                <a:ea typeface="Arial" panose="020B0604020202020204" pitchFamily="34" charset="0"/>
              </a:rPr>
              <a:t> tin </a:t>
            </a:r>
            <a:r>
              <a:rPr lang="en-US" sz="2800" dirty="0" err="1">
                <a:solidFill>
                  <a:srgbClr val="000000"/>
                </a:solidFill>
                <a:effectLst/>
                <a:latin typeface="Times New Roman" panose="02020603050405020304" pitchFamily="18" charset="0"/>
                <a:ea typeface="Arial" panose="020B0604020202020204" pitchFamily="34" charset="0"/>
              </a:rPr>
              <a:t>sau</a:t>
            </a:r>
            <a:r>
              <a:rPr lang="en-US" sz="2800" dirty="0">
                <a:solidFill>
                  <a:srgbClr val="000000"/>
                </a:solidFill>
                <a:effectLst/>
                <a:latin typeface="Times New Roman" panose="02020603050405020304" pitchFamily="18" charset="0"/>
                <a:ea typeface="Arial" panose="020B0604020202020204" pitchFamily="34" charset="0"/>
              </a:rPr>
              <a:t>:</a:t>
            </a:r>
            <a:endParaRPr lang="en-US" sz="2800" dirty="0">
              <a:effectLst/>
              <a:latin typeface="Arial" panose="020B0604020202020204" pitchFamily="34" charset="0"/>
              <a:ea typeface="Arial" panose="020B0604020202020204" pitchFamily="34" charset="0"/>
            </a:endParaRPr>
          </a:p>
          <a:p>
            <a:pPr indent="457200">
              <a:lnSpc>
                <a:spcPct val="115000"/>
              </a:lnSpc>
              <a:spcAft>
                <a:spcPts val="500"/>
              </a:spcAft>
            </a:pPr>
            <a:r>
              <a:rPr lang="en-US" sz="2800" dirty="0">
                <a:solidFill>
                  <a:srgbClr val="000000"/>
                </a:solidFill>
                <a:effectLst/>
                <a:latin typeface="Times New Roman" panose="02020603050405020304" pitchFamily="18" charset="0"/>
                <a:ea typeface="Times New Roman" panose="02020603050405020304" pitchFamily="18" charset="0"/>
              </a:rPr>
              <a:t>Gia </a:t>
            </a:r>
            <a:r>
              <a:rPr lang="en-US" sz="2800" dirty="0" err="1">
                <a:solidFill>
                  <a:srgbClr val="000000"/>
                </a:solidFill>
                <a:effectLst/>
                <a:latin typeface="Times New Roman" panose="02020603050405020304" pitchFamily="18" charset="0"/>
                <a:ea typeface="Times New Roman" panose="02020603050405020304" pitchFamily="18" charset="0"/>
              </a:rPr>
              <a:t>đình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Hoa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mẹ</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Việt</a:t>
            </a:r>
            <a:r>
              <a:rPr lang="en-US" sz="2800" dirty="0">
                <a:solidFill>
                  <a:srgbClr val="000000"/>
                </a:solidFill>
                <a:effectLst/>
                <a:latin typeface="Times New Roman" panose="02020603050405020304" pitchFamily="18" charset="0"/>
                <a:ea typeface="Times New Roman" panose="02020603050405020304" pitchFamily="18" charset="0"/>
              </a:rPr>
              <a:t> Nam </a:t>
            </a:r>
            <a:r>
              <a:rPr lang="en-US" sz="2800" dirty="0" err="1">
                <a:solidFill>
                  <a:srgbClr val="000000"/>
                </a:solidFill>
                <a:effectLst/>
                <a:latin typeface="Times New Roman" panose="02020603050405020304" pitchFamily="18" charset="0"/>
                <a:ea typeface="Times New Roman" panose="02020603050405020304" pitchFamily="18" charset="0"/>
              </a:rPr>
              <a:t>với</a:t>
            </a:r>
            <a:r>
              <a:rPr lang="en-US" sz="2800" dirty="0">
                <a:solidFill>
                  <a:srgbClr val="000000"/>
                </a:solidFill>
                <a:effectLst/>
                <a:latin typeface="Times New Roman" panose="02020603050405020304" pitchFamily="18" charset="0"/>
                <a:ea typeface="Times New Roman" panose="02020603050405020304" pitchFamily="18" charset="0"/>
              </a:rPr>
              <a:t> da </a:t>
            </a:r>
            <a:r>
              <a:rPr lang="en-US" sz="2800" dirty="0" err="1">
                <a:solidFill>
                  <a:srgbClr val="000000"/>
                </a:solidFill>
                <a:effectLst/>
                <a:latin typeface="Times New Roman" panose="02020603050405020304" pitchFamily="18" charset="0"/>
                <a:ea typeface="Times New Roman" panose="02020603050405020304" pitchFamily="18" charset="0"/>
              </a:rPr>
              <a:t>trắng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tóc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thẳng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mắt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nâu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thường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Bố</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Nam Phi </a:t>
            </a:r>
            <a:r>
              <a:rPr lang="en-US" sz="2800" dirty="0" err="1">
                <a:solidFill>
                  <a:srgbClr val="000000"/>
                </a:solidFill>
                <a:effectLst/>
                <a:latin typeface="Times New Roman" panose="02020603050405020304" pitchFamily="18" charset="0"/>
                <a:ea typeface="Times New Roman" panose="02020603050405020304" pitchFamily="18" charset="0"/>
              </a:rPr>
              <a:t>với</a:t>
            </a:r>
            <a:r>
              <a:rPr lang="en-US" sz="2800" dirty="0">
                <a:solidFill>
                  <a:srgbClr val="000000"/>
                </a:solidFill>
                <a:effectLst/>
                <a:latin typeface="Times New Roman" panose="02020603050405020304" pitchFamily="18" charset="0"/>
                <a:ea typeface="Times New Roman" panose="02020603050405020304" pitchFamily="18" charset="0"/>
              </a:rPr>
              <a:t> da </a:t>
            </a:r>
            <a:r>
              <a:rPr lang="en-US" sz="2800" dirty="0" err="1">
                <a:solidFill>
                  <a:srgbClr val="000000"/>
                </a:solidFill>
                <a:effectLst/>
                <a:latin typeface="Times New Roman" panose="02020603050405020304" pitchFamily="18" charset="0"/>
                <a:ea typeface="Times New Roman" panose="02020603050405020304" pitchFamily="18" charset="0"/>
              </a:rPr>
              <a:t>nâu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đen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tóc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xoăn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mắt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đen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thường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Sinh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chị</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Hoa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da bánh </a:t>
            </a:r>
            <a:r>
              <a:rPr lang="en-US" sz="2800" dirty="0" err="1">
                <a:solidFill>
                  <a:srgbClr val="000000"/>
                </a:solidFill>
                <a:effectLst/>
                <a:latin typeface="Times New Roman" panose="02020603050405020304" pitchFamily="18" charset="0"/>
                <a:ea typeface="Times New Roman" panose="02020603050405020304" pitchFamily="18" charset="0"/>
              </a:rPr>
              <a:t>mật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tóc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thẳng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mắt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đen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thường</a:t>
            </a:r>
            <a:r>
              <a:rPr lang="en-US" sz="2800" dirty="0">
                <a:solidFill>
                  <a:srgbClr val="000000"/>
                </a:solidFill>
                <a:effectLst/>
                <a:latin typeface="Times New Roman" panose="02020603050405020304" pitchFamily="18" charset="0"/>
                <a:ea typeface="Times New Roman" panose="02020603050405020304" pitchFamily="18" charset="0"/>
              </a:rPr>
              <a:t>. Anh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Hoa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da </a:t>
            </a:r>
            <a:r>
              <a:rPr lang="en-US" sz="2800" dirty="0" err="1">
                <a:solidFill>
                  <a:srgbClr val="000000"/>
                </a:solidFill>
                <a:effectLst/>
                <a:latin typeface="Times New Roman" panose="02020603050405020304" pitchFamily="18" charset="0"/>
                <a:ea typeface="Times New Roman" panose="02020603050405020304" pitchFamily="18" charset="0"/>
              </a:rPr>
              <a:t>nâu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đen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tóc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xoăn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mắt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đen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bị</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lác</a:t>
            </a:r>
            <a:r>
              <a:rPr lang="en-US" sz="2800" dirty="0">
                <a:solidFill>
                  <a:srgbClr val="000000"/>
                </a:solidFill>
                <a:effectLst/>
                <a:latin typeface="Times New Roman" panose="02020603050405020304" pitchFamily="18" charset="0"/>
                <a:ea typeface="Times New Roman" panose="02020603050405020304" pitchFamily="18" charset="0"/>
              </a:rPr>
              <a:t>. </a:t>
            </a:r>
            <a:endParaRPr lang="en-US" sz="2800" dirty="0">
              <a:effectLst/>
              <a:latin typeface="Arial" panose="020B0604020202020204" pitchFamily="34" charset="0"/>
              <a:ea typeface="Arial" panose="020B0604020202020204" pitchFamily="34" charset="0"/>
            </a:endParaRPr>
          </a:p>
          <a:p>
            <a:pPr>
              <a:lnSpc>
                <a:spcPct val="115000"/>
              </a:lnSpc>
              <a:spcAft>
                <a:spcPts val="500"/>
              </a:spcAft>
            </a:pPr>
            <a:endParaRPr lang="en-US" sz="2800" b="1" dirty="0">
              <a:solidFill>
                <a:srgbClr val="000000"/>
              </a:solidFill>
              <a:effectLst/>
              <a:latin typeface="Times New Roman" panose="02020603050405020304" pitchFamily="18" charset="0"/>
              <a:ea typeface="Times New Roman" panose="02020603050405020304" pitchFamily="18" charset="0"/>
            </a:endParaRPr>
          </a:p>
          <a:p>
            <a:pPr>
              <a:lnSpc>
                <a:spcPct val="115000"/>
              </a:lnSpc>
              <a:spcAft>
                <a:spcPts val="500"/>
              </a:spcAft>
            </a:pPr>
            <a:r>
              <a:rPr lang="en-US" sz="2800" b="1" dirty="0" err="1">
                <a:solidFill>
                  <a:srgbClr val="000000"/>
                </a:solidFill>
                <a:effectLst/>
                <a:latin typeface="Times New Roman" panose="02020603050405020304" pitchFamily="18" charset="0"/>
                <a:ea typeface="Times New Roman" panose="02020603050405020304" pitchFamily="18" charset="0"/>
              </a:rPr>
              <a:t>Bài</a:t>
            </a:r>
            <a:r>
              <a:rPr lang="en-US" sz="2800" b="1" dirty="0">
                <a:solidFill>
                  <a:srgbClr val="000000"/>
                </a:solidFill>
                <a:effectLst/>
                <a:latin typeface="Times New Roman" panose="02020603050405020304" pitchFamily="18" charset="0"/>
                <a:ea typeface="Times New Roman" panose="02020603050405020304" pitchFamily="18" charset="0"/>
              </a:rPr>
              <a:t> 2:</a:t>
            </a:r>
            <a:r>
              <a:rPr lang="en-US" sz="2800" dirty="0">
                <a:solidFill>
                  <a:srgbClr val="000000"/>
                </a:solidFill>
                <a:effectLst/>
                <a:latin typeface="Times New Roman" panose="02020603050405020304" pitchFamily="18" charset="0"/>
                <a:ea typeface="Times New Roman" panose="02020603050405020304" pitchFamily="18" charset="0"/>
              </a:rPr>
              <a:t> Cho </a:t>
            </a:r>
            <a:r>
              <a:rPr lang="en-US" sz="2800" dirty="0" err="1">
                <a:solidFill>
                  <a:srgbClr val="000000"/>
                </a:solidFill>
                <a:effectLst/>
                <a:latin typeface="Times New Roman" panose="02020603050405020304" pitchFamily="18" charset="0"/>
                <a:ea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mạch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đoạn</a:t>
            </a:r>
            <a:r>
              <a:rPr lang="en-US" sz="2800" dirty="0">
                <a:solidFill>
                  <a:srgbClr val="000000"/>
                </a:solidFill>
                <a:effectLst/>
                <a:latin typeface="Times New Roman" panose="02020603050405020304" pitchFamily="18" charset="0"/>
                <a:ea typeface="Times New Roman" panose="02020603050405020304" pitchFamily="18" charset="0"/>
              </a:rPr>
              <a:t> DNA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tự</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như</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sau</a:t>
            </a:r>
            <a:r>
              <a:rPr lang="en-US" sz="2800" dirty="0">
                <a:solidFill>
                  <a:srgbClr val="000000"/>
                </a:solidFill>
                <a:effectLst/>
                <a:latin typeface="Times New Roman" panose="02020603050405020304" pitchFamily="18" charset="0"/>
                <a:ea typeface="Times New Roman" panose="02020603050405020304" pitchFamily="18" charset="0"/>
              </a:rPr>
              <a:t>: -C-C-G-A-T-G-G-A-C-T-G-C-A-</a:t>
            </a:r>
            <a:endParaRPr lang="en-US" sz="2800" dirty="0">
              <a:effectLst/>
              <a:latin typeface="Arial" panose="020B0604020202020204" pitchFamily="34" charset="0"/>
              <a:ea typeface="Arial" panose="020B0604020202020204" pitchFamily="34" charset="0"/>
            </a:endParaRPr>
          </a:p>
          <a:p>
            <a:pPr>
              <a:lnSpc>
                <a:spcPct val="115000"/>
              </a:lnSpc>
              <a:spcAft>
                <a:spcPts val="500"/>
              </a:spcAft>
            </a:pPr>
            <a:r>
              <a:rPr lang="en-US" sz="2800" dirty="0">
                <a:solidFill>
                  <a:srgbClr val="000000"/>
                </a:solidFill>
                <a:effectLst/>
                <a:latin typeface="Times New Roman" panose="02020603050405020304" pitchFamily="18" charset="0"/>
                <a:ea typeface="Times New Roman" panose="02020603050405020304" pitchFamily="18" charset="0"/>
              </a:rPr>
              <a:t>a) </a:t>
            </a:r>
            <a:r>
              <a:rPr lang="en-US" sz="2800" dirty="0" err="1">
                <a:solidFill>
                  <a:srgbClr val="000000"/>
                </a:solidFill>
                <a:effectLst/>
                <a:latin typeface="Times New Roman" panose="02020603050405020304" pitchFamily="18" charset="0"/>
                <a:ea typeface="Times New Roman" panose="02020603050405020304" pitchFamily="18" charset="0"/>
              </a:rPr>
              <a:t>Viết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tự</a:t>
            </a:r>
            <a:r>
              <a:rPr lang="en-US" sz="2800" dirty="0">
                <a:solidFill>
                  <a:srgbClr val="000000"/>
                </a:solidFill>
                <a:effectLst/>
                <a:latin typeface="Times New Roman" panose="02020603050405020304" pitchFamily="18" charset="0"/>
                <a:ea typeface="Times New Roman" panose="02020603050405020304" pitchFamily="18" charset="0"/>
              </a:rPr>
              <a:t> nucleotide </a:t>
            </a:r>
            <a:r>
              <a:rPr lang="en-US" sz="2800" dirty="0" err="1">
                <a:solidFill>
                  <a:srgbClr val="000000"/>
                </a:solidFill>
                <a:effectLst/>
                <a:latin typeface="Times New Roman" panose="02020603050405020304" pitchFamily="18" charset="0"/>
                <a:ea typeface="Times New Roman" panose="02020603050405020304" pitchFamily="18" charset="0"/>
              </a:rPr>
              <a:t>mach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còn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đoạn</a:t>
            </a:r>
            <a:r>
              <a:rPr lang="en-US" sz="2800" dirty="0">
                <a:solidFill>
                  <a:srgbClr val="000000"/>
                </a:solidFill>
                <a:effectLst/>
                <a:latin typeface="Times New Roman" panose="02020603050405020304" pitchFamily="18" charset="0"/>
                <a:ea typeface="Times New Roman" panose="02020603050405020304" pitchFamily="18" charset="0"/>
              </a:rPr>
              <a:t> DNA </a:t>
            </a:r>
            <a:r>
              <a:rPr lang="en-US" sz="2800" dirty="0" err="1">
                <a:solidFill>
                  <a:srgbClr val="000000"/>
                </a:solidFill>
                <a:effectLst/>
                <a:latin typeface="Times New Roman" panose="02020603050405020304" pitchFamily="18" charset="0"/>
                <a:ea typeface="Times New Roman" panose="02020603050405020304" pitchFamily="18" charset="0"/>
              </a:rPr>
              <a:t>trên</a:t>
            </a:r>
            <a:endParaRPr lang="en-US" sz="2800" dirty="0">
              <a:effectLst/>
              <a:latin typeface="Arial" panose="020B0604020202020204" pitchFamily="34" charset="0"/>
              <a:ea typeface="Arial" panose="020B0604020202020204" pitchFamily="34" charset="0"/>
            </a:endParaRPr>
          </a:p>
          <a:p>
            <a:pPr marR="38100" algn="just">
              <a:lnSpc>
                <a:spcPct val="115000"/>
              </a:lnSpc>
            </a:pPr>
            <a:r>
              <a:rPr lang="en-US" sz="2800" dirty="0">
                <a:solidFill>
                  <a:srgbClr val="000000"/>
                </a:solidFill>
                <a:effectLst/>
                <a:latin typeface="Times New Roman" panose="02020603050405020304" pitchFamily="18" charset="0"/>
                <a:ea typeface="Times New Roman" panose="02020603050405020304" pitchFamily="18" charset="0"/>
              </a:rPr>
              <a:t>b) </a:t>
            </a:r>
            <a:r>
              <a:rPr lang="en-US" sz="2800" dirty="0" err="1">
                <a:solidFill>
                  <a:srgbClr val="000000"/>
                </a:solidFill>
                <a:effectLst/>
                <a:latin typeface="Times New Roman" panose="02020603050405020304" pitchFamily="18" charset="0"/>
                <a:ea typeface="Times New Roman" panose="02020603050405020304" pitchFamily="18" charset="0"/>
              </a:rPr>
              <a:t>Tính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số</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liên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kết</a:t>
            </a:r>
            <a:r>
              <a:rPr lang="en-US" sz="2800" dirty="0">
                <a:solidFill>
                  <a:srgbClr val="000000"/>
                </a:solidFill>
                <a:effectLst/>
                <a:latin typeface="Times New Roman" panose="02020603050405020304" pitchFamily="18" charset="0"/>
                <a:ea typeface="Times New Roman" panose="02020603050405020304" pitchFamily="18" charset="0"/>
              </a:rPr>
              <a:t> hydrogen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đoạn</a:t>
            </a:r>
            <a:r>
              <a:rPr lang="en-US" sz="2800" dirty="0">
                <a:solidFill>
                  <a:srgbClr val="000000"/>
                </a:solidFill>
                <a:effectLst/>
                <a:latin typeface="Times New Roman" panose="02020603050405020304" pitchFamily="18" charset="0"/>
                <a:ea typeface="Times New Roman" panose="02020603050405020304" pitchFamily="18" charset="0"/>
              </a:rPr>
              <a:t> DNA </a:t>
            </a:r>
            <a:r>
              <a:rPr lang="en-US" sz="2800" dirty="0" err="1">
                <a:solidFill>
                  <a:srgbClr val="000000"/>
                </a:solidFill>
                <a:effectLst/>
                <a:latin typeface="Times New Roman" panose="02020603050405020304" pitchFamily="18" charset="0"/>
                <a:ea typeface="Times New Roman" panose="02020603050405020304" pitchFamily="18" charset="0"/>
              </a:rPr>
              <a:t>trên</a:t>
            </a:r>
            <a:endParaRPr lang="en-US" sz="2800"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4257065398"/>
      </p:ext>
    </p:extLst>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50"/>
          <p:cNvGrpSpPr>
            <a:grpSpLocks noChangeAspect="1"/>
          </p:cNvGrpSpPr>
          <p:nvPr/>
        </p:nvGrpSpPr>
        <p:grpSpPr>
          <a:xfrm rot="21172883">
            <a:off x="378371" y="267173"/>
            <a:ext cx="2157228" cy="2195428"/>
            <a:chOff x="5397500" y="5734050"/>
            <a:chExt cx="365125" cy="371476"/>
          </a:xfrm>
          <a:solidFill>
            <a:schemeClr val="accent1"/>
          </a:solidFill>
        </p:grpSpPr>
        <p:sp>
          <p:nvSpPr>
            <p:cNvPr id="5" name="Freeform 288"/>
            <p:cNvSpPr/>
            <p:nvPr/>
          </p:nvSpPr>
          <p:spPr bwMode="auto">
            <a:xfrm>
              <a:off x="5532438" y="5907088"/>
              <a:ext cx="71438" cy="68263"/>
            </a:xfrm>
            <a:custGeom>
              <a:avLst/>
              <a:gdLst>
                <a:gd name="T0" fmla="*/ 45 w 45"/>
                <a:gd name="T1" fmla="*/ 17 h 43"/>
                <a:gd name="T2" fmla="*/ 17 w 45"/>
                <a:gd name="T3" fmla="*/ 43 h 43"/>
                <a:gd name="T4" fmla="*/ 0 w 45"/>
                <a:gd name="T5" fmla="*/ 26 h 43"/>
                <a:gd name="T6" fmla="*/ 29 w 45"/>
                <a:gd name="T7" fmla="*/ 0 h 43"/>
                <a:gd name="T8" fmla="*/ 45 w 45"/>
                <a:gd name="T9" fmla="*/ 17 h 43"/>
              </a:gdLst>
              <a:ahLst/>
              <a:cxnLst>
                <a:cxn ang="0">
                  <a:pos x="T0" y="T1"/>
                </a:cxn>
                <a:cxn ang="0">
                  <a:pos x="T2" y="T3"/>
                </a:cxn>
                <a:cxn ang="0">
                  <a:pos x="T4" y="T5"/>
                </a:cxn>
                <a:cxn ang="0">
                  <a:pos x="T6" y="T7"/>
                </a:cxn>
                <a:cxn ang="0">
                  <a:pos x="T8" y="T9"/>
                </a:cxn>
              </a:cxnLst>
              <a:rect l="0" t="0" r="r" b="b"/>
              <a:pathLst>
                <a:path w="45" h="43">
                  <a:moveTo>
                    <a:pt x="45" y="17"/>
                  </a:moveTo>
                  <a:lnTo>
                    <a:pt x="17" y="43"/>
                  </a:lnTo>
                  <a:lnTo>
                    <a:pt x="0" y="26"/>
                  </a:lnTo>
                  <a:lnTo>
                    <a:pt x="29" y="0"/>
                  </a:lnTo>
                  <a:lnTo>
                    <a:pt x="45" y="17"/>
                  </a:lnTo>
                  <a:close/>
                </a:path>
              </a:pathLst>
            </a:custGeom>
            <a:solidFill>
              <a:srgbClr val="96D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2487"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 name="Freeform 289"/>
            <p:cNvSpPr>
              <a:spLocks noEditPoints="1"/>
            </p:cNvSpPr>
            <p:nvPr/>
          </p:nvSpPr>
          <p:spPr bwMode="auto">
            <a:xfrm>
              <a:off x="5537200" y="5734050"/>
              <a:ext cx="225425" cy="225425"/>
            </a:xfrm>
            <a:custGeom>
              <a:avLst/>
              <a:gdLst>
                <a:gd name="T0" fmla="*/ 30 w 60"/>
                <a:gd name="T1" fmla="*/ 0 h 60"/>
                <a:gd name="T2" fmla="*/ 0 w 60"/>
                <a:gd name="T3" fmla="*/ 30 h 60"/>
                <a:gd name="T4" fmla="*/ 30 w 60"/>
                <a:gd name="T5" fmla="*/ 60 h 60"/>
                <a:gd name="T6" fmla="*/ 60 w 60"/>
                <a:gd name="T7" fmla="*/ 30 h 60"/>
                <a:gd name="T8" fmla="*/ 30 w 60"/>
                <a:gd name="T9" fmla="*/ 0 h 60"/>
                <a:gd name="T10" fmla="*/ 30 w 60"/>
                <a:gd name="T11" fmla="*/ 51 h 60"/>
                <a:gd name="T12" fmla="*/ 8 w 60"/>
                <a:gd name="T13" fmla="*/ 30 h 60"/>
                <a:gd name="T14" fmla="*/ 30 w 60"/>
                <a:gd name="T15" fmla="*/ 8 h 60"/>
                <a:gd name="T16" fmla="*/ 52 w 60"/>
                <a:gd name="T17" fmla="*/ 30 h 60"/>
                <a:gd name="T18" fmla="*/ 30 w 60"/>
                <a:gd name="T19" fmla="*/ 5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0">
                  <a:moveTo>
                    <a:pt x="30" y="0"/>
                  </a:moveTo>
                  <a:cubicBezTo>
                    <a:pt x="13" y="0"/>
                    <a:pt x="0" y="13"/>
                    <a:pt x="0" y="30"/>
                  </a:cubicBezTo>
                  <a:cubicBezTo>
                    <a:pt x="0" y="47"/>
                    <a:pt x="13" y="60"/>
                    <a:pt x="30" y="60"/>
                  </a:cubicBezTo>
                  <a:cubicBezTo>
                    <a:pt x="47" y="60"/>
                    <a:pt x="60" y="47"/>
                    <a:pt x="60" y="30"/>
                  </a:cubicBezTo>
                  <a:cubicBezTo>
                    <a:pt x="60" y="13"/>
                    <a:pt x="47" y="0"/>
                    <a:pt x="30" y="0"/>
                  </a:cubicBezTo>
                  <a:close/>
                  <a:moveTo>
                    <a:pt x="30" y="51"/>
                  </a:moveTo>
                  <a:cubicBezTo>
                    <a:pt x="18" y="51"/>
                    <a:pt x="8" y="42"/>
                    <a:pt x="8" y="30"/>
                  </a:cubicBezTo>
                  <a:cubicBezTo>
                    <a:pt x="8" y="18"/>
                    <a:pt x="18" y="8"/>
                    <a:pt x="30" y="8"/>
                  </a:cubicBezTo>
                  <a:cubicBezTo>
                    <a:pt x="42" y="8"/>
                    <a:pt x="52" y="18"/>
                    <a:pt x="52" y="30"/>
                  </a:cubicBezTo>
                  <a:cubicBezTo>
                    <a:pt x="52" y="42"/>
                    <a:pt x="42" y="51"/>
                    <a:pt x="30" y="51"/>
                  </a:cubicBezTo>
                  <a:close/>
                </a:path>
              </a:pathLst>
            </a:custGeom>
            <a:solidFill>
              <a:srgbClr val="96D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2487"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 name="Freeform 291"/>
            <p:cNvSpPr/>
            <p:nvPr/>
          </p:nvSpPr>
          <p:spPr bwMode="auto">
            <a:xfrm>
              <a:off x="5397500" y="5951538"/>
              <a:ext cx="158750" cy="153988"/>
            </a:xfrm>
            <a:custGeom>
              <a:avLst/>
              <a:gdLst>
                <a:gd name="T0" fmla="*/ 30 w 42"/>
                <a:gd name="T1" fmla="*/ 0 h 41"/>
                <a:gd name="T2" fmla="*/ 3 w 42"/>
                <a:gd name="T3" fmla="*/ 26 h 41"/>
                <a:gd name="T4" fmla="*/ 3 w 42"/>
                <a:gd name="T5" fmla="*/ 38 h 41"/>
                <a:gd name="T6" fmla="*/ 15 w 42"/>
                <a:gd name="T7" fmla="*/ 38 h 41"/>
                <a:gd name="T8" fmla="*/ 42 w 42"/>
                <a:gd name="T9" fmla="*/ 12 h 41"/>
                <a:gd name="T10" fmla="*/ 30 w 42"/>
                <a:gd name="T11" fmla="*/ 0 h 41"/>
              </a:gdLst>
              <a:ahLst/>
              <a:cxnLst>
                <a:cxn ang="0">
                  <a:pos x="T0" y="T1"/>
                </a:cxn>
                <a:cxn ang="0">
                  <a:pos x="T2" y="T3"/>
                </a:cxn>
                <a:cxn ang="0">
                  <a:pos x="T4" y="T5"/>
                </a:cxn>
                <a:cxn ang="0">
                  <a:pos x="T6" y="T7"/>
                </a:cxn>
                <a:cxn ang="0">
                  <a:pos x="T8" y="T9"/>
                </a:cxn>
                <a:cxn ang="0">
                  <a:pos x="T10" y="T11"/>
                </a:cxn>
              </a:cxnLst>
              <a:rect l="0" t="0" r="r" b="b"/>
              <a:pathLst>
                <a:path w="42" h="41">
                  <a:moveTo>
                    <a:pt x="30" y="0"/>
                  </a:moveTo>
                  <a:cubicBezTo>
                    <a:pt x="3" y="26"/>
                    <a:pt x="3" y="26"/>
                    <a:pt x="3" y="26"/>
                  </a:cubicBezTo>
                  <a:cubicBezTo>
                    <a:pt x="0" y="29"/>
                    <a:pt x="0" y="34"/>
                    <a:pt x="3" y="38"/>
                  </a:cubicBezTo>
                  <a:cubicBezTo>
                    <a:pt x="6" y="41"/>
                    <a:pt x="12" y="41"/>
                    <a:pt x="15" y="38"/>
                  </a:cubicBezTo>
                  <a:cubicBezTo>
                    <a:pt x="42" y="12"/>
                    <a:pt x="42" y="12"/>
                    <a:pt x="42" y="12"/>
                  </a:cubicBezTo>
                  <a:lnTo>
                    <a:pt x="30" y="0"/>
                  </a:lnTo>
                  <a:close/>
                </a:path>
              </a:pathLst>
            </a:custGeom>
            <a:solidFill>
              <a:srgbClr val="96D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2487">
                <a:solidFill>
                  <a:srgbClr val="FFFFFF"/>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8" name="Rounded Rectangle 7"/>
          <p:cNvSpPr/>
          <p:nvPr/>
        </p:nvSpPr>
        <p:spPr>
          <a:xfrm>
            <a:off x="3216077" y="207009"/>
            <a:ext cx="6665441" cy="928915"/>
          </a:xfrm>
          <a:prstGeom prst="roundRect">
            <a:avLst/>
          </a:prstGeom>
          <a:solidFill>
            <a:schemeClr val="accent2">
              <a:lumMod val="50000"/>
            </a:schemeClr>
          </a:solidFill>
          <a:ln>
            <a:solidFill>
              <a:schemeClr val="accent2">
                <a:lumMod val="75000"/>
              </a:schemeClr>
            </a:solidFill>
          </a:ln>
          <a:effectLst>
            <a:glow rad="63500">
              <a:schemeClr val="accent1">
                <a:satMod val="175000"/>
                <a:alpha val="40000"/>
              </a:schemeClr>
            </a:glow>
          </a:effectLst>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267" b="1" dirty="0">
                <a:solidFill>
                  <a:srgbClr val="FFFF00"/>
                </a:solidFill>
                <a:latin typeface="Times New Roman" panose="02020603050405020304" pitchFamily="18" charset="0"/>
                <a:cs typeface="Times New Roman" panose="02020603050405020304" pitchFamily="18" charset="0"/>
              </a:rPr>
              <a:t>Hướ</a:t>
            </a:r>
            <a:r>
              <a:rPr lang="en-US" sz="4267" b="1" dirty="0">
                <a:solidFill>
                  <a:srgbClr val="FFFF00"/>
                </a:solidFill>
                <a:latin typeface="Times New Roman" panose="02020603050405020304" pitchFamily="18" charset="0"/>
                <a:cs typeface="Times New Roman" panose="02020603050405020304" pitchFamily="18" charset="0"/>
              </a:rPr>
              <a:t>ng </a:t>
            </a:r>
            <a:r>
              <a:rPr lang="en-US" sz="4267" b="1" dirty="0" err="1">
                <a:solidFill>
                  <a:srgbClr val="FFFF00"/>
                </a:solidFill>
                <a:latin typeface="Times New Roman" panose="02020603050405020304" pitchFamily="18" charset="0"/>
                <a:cs typeface="Times New Roman" panose="02020603050405020304" pitchFamily="18" charset="0"/>
              </a:rPr>
              <a:t>dẫn</a:t>
            </a:r>
            <a:r>
              <a:rPr lang="en-US" sz="4267" b="1" dirty="0">
                <a:solidFill>
                  <a:srgbClr val="FFFF00"/>
                </a:solidFill>
                <a:latin typeface="Times New Roman" panose="02020603050405020304" pitchFamily="18" charset="0"/>
                <a:cs typeface="Times New Roman" panose="02020603050405020304" pitchFamily="18" charset="0"/>
              </a:rPr>
              <a:t> </a:t>
            </a:r>
            <a:r>
              <a:rPr lang="en-US" sz="4267" b="1" dirty="0" err="1">
                <a:solidFill>
                  <a:srgbClr val="FFFF00"/>
                </a:solidFill>
                <a:latin typeface="Times New Roman" panose="02020603050405020304" pitchFamily="18" charset="0"/>
                <a:cs typeface="Times New Roman" panose="02020603050405020304" pitchFamily="18" charset="0"/>
              </a:rPr>
              <a:t>về</a:t>
            </a:r>
            <a:r>
              <a:rPr lang="en-US" sz="4267" b="1" dirty="0">
                <a:solidFill>
                  <a:srgbClr val="FFFF00"/>
                </a:solidFill>
                <a:latin typeface="Times New Roman" panose="02020603050405020304" pitchFamily="18" charset="0"/>
                <a:cs typeface="Times New Roman" panose="02020603050405020304" pitchFamily="18" charset="0"/>
              </a:rPr>
              <a:t> </a:t>
            </a:r>
            <a:r>
              <a:rPr lang="en-US" sz="4267" b="1" dirty="0" err="1">
                <a:solidFill>
                  <a:srgbClr val="FFFF00"/>
                </a:solidFill>
                <a:latin typeface="Times New Roman" panose="02020603050405020304" pitchFamily="18" charset="0"/>
                <a:cs typeface="Times New Roman" panose="02020603050405020304" pitchFamily="18" charset="0"/>
              </a:rPr>
              <a:t>nhà</a:t>
            </a:r>
            <a:endParaRPr lang="en-US" sz="4267" b="1" dirty="0">
              <a:solidFill>
                <a:srgbClr val="FFFF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1637289" y="2078161"/>
            <a:ext cx="8857865" cy="2354491"/>
          </a:xfrm>
          <a:prstGeom prst="rect">
            <a:avLst/>
          </a:prstGeom>
        </p:spPr>
        <p:txBody>
          <a:bodyPr wrap="square">
            <a:spAutoFit/>
          </a:bodyPr>
          <a:lstStyle/>
          <a:p>
            <a:pPr>
              <a:spcBef>
                <a:spcPts val="1200"/>
              </a:spcBef>
            </a:pP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Tóm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tắt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nội</a:t>
            </a:r>
            <a:r>
              <a:rPr lang="en-US" sz="2800" dirty="0">
                <a:latin typeface="Times New Roman" pitchFamily="18" charset="0"/>
                <a:cs typeface="Times New Roman" pitchFamily="18" charset="0"/>
              </a:rPr>
              <a:t> dung </a:t>
            </a:r>
            <a:r>
              <a:rPr lang="en-US" sz="2800" dirty="0" err="1">
                <a:latin typeface="Times New Roman" pitchFamily="18" charset="0"/>
                <a:cs typeface="Times New Roman" pitchFamily="18" charset="0"/>
              </a:rPr>
              <a:t>bài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bằng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đồ</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tư</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duy</a:t>
            </a:r>
            <a:r>
              <a:rPr lang="en-US" sz="2800" dirty="0">
                <a:latin typeface="Times New Roman" pitchFamily="18" charset="0"/>
                <a:cs typeface="Times New Roman" pitchFamily="18" charset="0"/>
              </a:rPr>
              <a:t> </a:t>
            </a:r>
          </a:p>
          <a:p>
            <a:pPr>
              <a:spcBef>
                <a:spcPts val="1200"/>
              </a:spcBef>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SBT.</a:t>
            </a:r>
          </a:p>
          <a:p>
            <a:pPr marL="457200" indent="-457200" algn="just">
              <a:spcBef>
                <a:spcPts val="1200"/>
              </a:spcBef>
              <a:spcAft>
                <a:spcPts val="600"/>
              </a:spcAft>
              <a:buFontTx/>
              <a:buChar char="-"/>
              <a:tabLst>
                <a:tab pos="742950" algn="l"/>
              </a:tabLst>
            </a:pPr>
            <a:r>
              <a:rPr lang="vi-VN" sz="2800" dirty="0">
                <a:latin typeface="Times New Roman" panose="02020603050405020304" pitchFamily="18" charset="0"/>
                <a:ea typeface="Times New Roman" panose="02020603050405020304" pitchFamily="18" charset="0"/>
                <a:cs typeface="Times New Roman" panose="02020603050405020304" pitchFamily="18" charset="0"/>
              </a:rPr>
              <a:t>Tìm hiểu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thêm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Ứng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Gen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tế</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p>
          <a:p>
            <a:pPr marL="457200" indent="-457200" algn="just">
              <a:spcBef>
                <a:spcPts val="1200"/>
              </a:spcBef>
              <a:spcAft>
                <a:spcPts val="600"/>
              </a:spcAft>
              <a:buFontTx/>
              <a:buChar char="-"/>
              <a:tabLst>
                <a:tab pos="742950" algn="l"/>
              </a:tabLst>
            </a:pP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tìm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34.</a:t>
            </a:r>
          </a:p>
        </p:txBody>
      </p:sp>
    </p:spTree>
    <p:extLst>
      <p:ext uri="{BB962C8B-B14F-4D97-AF65-F5344CB8AC3E}">
        <p14:creationId xmlns:p14="http://schemas.microsoft.com/office/powerpoint/2010/main" val="512293678"/>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A4DD316-ECDA-EF98-6D91-0E56CDC51542}"/>
              </a:ext>
            </a:extLst>
          </p:cNvPr>
          <p:cNvSpPr txBox="1"/>
          <p:nvPr/>
        </p:nvSpPr>
        <p:spPr>
          <a:xfrm>
            <a:off x="-970559" y="1031060"/>
            <a:ext cx="9408909" cy="4935311"/>
          </a:xfrm>
          <a:prstGeom prst="rect">
            <a:avLst/>
          </a:prstGeom>
          <a:noFill/>
        </p:spPr>
        <p:txBody>
          <a:bodyPr wrap="square" rtlCol="0">
            <a:spAutoFit/>
          </a:bodyPr>
          <a:lstStyle/>
          <a:p>
            <a:endParaRPr lang="en-US" dirty="0"/>
          </a:p>
        </p:txBody>
      </p:sp>
      <p:pic>
        <p:nvPicPr>
          <p:cNvPr id="1026" name="Picture 2" descr="Tổng hợp nhiều hình ảnh gia đình 4 người những lúc sum vầy đầy cảm xúc">
            <a:extLst>
              <a:ext uri="{FF2B5EF4-FFF2-40B4-BE49-F238E27FC236}">
                <a16:creationId xmlns:a16="http://schemas.microsoft.com/office/drawing/2014/main" id="{4C9B4522-56D9-0304-B442-3450AB670F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134" y="1178699"/>
            <a:ext cx="6943049" cy="408241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885AD89-383B-7D92-9E7F-ECCF2905D6A1}"/>
              </a:ext>
            </a:extLst>
          </p:cNvPr>
          <p:cNvSpPr txBox="1"/>
          <p:nvPr/>
        </p:nvSpPr>
        <p:spPr>
          <a:xfrm>
            <a:off x="3633787" y="331798"/>
            <a:ext cx="3743325" cy="523220"/>
          </a:xfrm>
          <a:prstGeom prst="rect">
            <a:avLst/>
          </a:prstGeom>
          <a:solidFill>
            <a:schemeClr val="accent1"/>
          </a:solidFill>
        </p:spPr>
        <p:txBody>
          <a:bodyPr wrap="square" rtlCol="0">
            <a:spAutoFit/>
          </a:bodyPr>
          <a:lstStyle/>
          <a:p>
            <a:r>
              <a:rPr lang="en-US" sz="2800" dirty="0">
                <a:solidFill>
                  <a:schemeClr val="bg1"/>
                </a:solidFill>
                <a:latin typeface="Times New Roman" panose="02020603050405020304" pitchFamily="18" charset="0"/>
                <a:cs typeface="Times New Roman" panose="02020603050405020304" pitchFamily="18" charset="0"/>
              </a:rPr>
              <a:t>Em</a:t>
            </a:r>
            <a:r>
              <a:rPr lang="vi-VN" sz="2800" dirty="0">
                <a:solidFill>
                  <a:schemeClr val="bg1"/>
                </a:solidFill>
                <a:latin typeface="Times New Roman" panose="02020603050405020304" pitchFamily="18" charset="0"/>
                <a:cs typeface="Times New Roman" panose="02020603050405020304" pitchFamily="18" charset="0"/>
              </a:rPr>
              <a:t> có cái mũi giống mẹ</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4CC06CE7-3E9A-F532-7FBB-F47914B1A4B3}"/>
              </a:ext>
            </a:extLst>
          </p:cNvPr>
          <p:cNvSpPr txBox="1"/>
          <p:nvPr/>
        </p:nvSpPr>
        <p:spPr>
          <a:xfrm>
            <a:off x="7961667" y="1704861"/>
            <a:ext cx="4071303" cy="2523768"/>
          </a:xfrm>
          <a:prstGeom prst="rect">
            <a:avLst/>
          </a:prstGeom>
          <a:solidFill>
            <a:schemeClr val="accent1"/>
          </a:solidFill>
        </p:spPr>
        <p:txBody>
          <a:bodyPr wrap="square" rtlCol="0">
            <a:spAutoFit/>
          </a:bodyPr>
          <a:lstStyle/>
          <a:p>
            <a:r>
              <a:rPr lang="vi-VN" sz="2800" dirty="0">
                <a:solidFill>
                  <a:schemeClr val="bg1"/>
                </a:solidFill>
                <a:latin typeface="Times New Roman" panose="02020603050405020304" pitchFamily="18" charset="0"/>
                <a:cs typeface="Times New Roman" panose="02020603050405020304" pitchFamily="18" charset="0"/>
              </a:rPr>
              <a:t>Anh có mái tóc giống ba</a:t>
            </a:r>
          </a:p>
          <a:p>
            <a:endParaRPr lang="vi-VN" sz="2800" dirty="0">
              <a:solidFill>
                <a:schemeClr val="bg1"/>
              </a:solidFill>
              <a:latin typeface="Times New Roman" panose="02020603050405020304" pitchFamily="18" charset="0"/>
              <a:cs typeface="Times New Roman" panose="02020603050405020304" pitchFamily="18" charset="0"/>
            </a:endParaRPr>
          </a:p>
          <a:p>
            <a:r>
              <a:rPr lang="vi-VN" sz="2800" dirty="0">
                <a:solidFill>
                  <a:schemeClr val="bg1"/>
                </a:solidFill>
                <a:latin typeface="Times New Roman" panose="02020603050405020304" pitchFamily="18" charset="0"/>
                <a:cs typeface="Times New Roman" panose="02020603050405020304" pitchFamily="18" charset="0"/>
              </a:rPr>
              <a:t>Nhưng ba mẹ ơi! Lông mày của con không giống ba và mẹ vậy?</a:t>
            </a:r>
            <a:endParaRPr lang="en-US" sz="2800" dirty="0">
              <a:solidFill>
                <a:schemeClr val="bg1"/>
              </a:solidFill>
              <a:latin typeface="Times New Roman" panose="02020603050405020304" pitchFamily="18" charset="0"/>
              <a:cs typeface="Times New Roman" panose="02020603050405020304" pitchFamily="18" charset="0"/>
            </a:endParaRPr>
          </a:p>
          <a:p>
            <a:endParaRPr lang="en-US" dirty="0"/>
          </a:p>
        </p:txBody>
      </p:sp>
      <p:cxnSp>
        <p:nvCxnSpPr>
          <p:cNvPr id="9" name="Straight Arrow Connector 8">
            <a:extLst>
              <a:ext uri="{FF2B5EF4-FFF2-40B4-BE49-F238E27FC236}">
                <a16:creationId xmlns:a16="http://schemas.microsoft.com/office/drawing/2014/main" id="{4921B137-BA85-FB3C-742A-F3BB899D47A0}"/>
              </a:ext>
            </a:extLst>
          </p:cNvPr>
          <p:cNvCxnSpPr>
            <a:cxnSpLocks/>
          </p:cNvCxnSpPr>
          <p:nvPr/>
        </p:nvCxnSpPr>
        <p:spPr>
          <a:xfrm>
            <a:off x="4789419" y="1178699"/>
            <a:ext cx="0" cy="1635398"/>
          </a:xfrm>
          <a:prstGeom prst="straightConnector1">
            <a:avLst/>
          </a:prstGeom>
          <a:ln w="57150">
            <a:tailEnd type="triangle"/>
          </a:ln>
        </p:spPr>
        <p:style>
          <a:lnRef idx="3">
            <a:schemeClr val="accent6"/>
          </a:lnRef>
          <a:fillRef idx="0">
            <a:schemeClr val="accent6"/>
          </a:fillRef>
          <a:effectRef idx="2">
            <a:schemeClr val="accent6"/>
          </a:effectRef>
          <a:fontRef idx="minor">
            <a:schemeClr val="tx1"/>
          </a:fontRef>
        </p:style>
      </p:cxnSp>
      <p:cxnSp>
        <p:nvCxnSpPr>
          <p:cNvPr id="13" name="Straight Arrow Connector 12">
            <a:extLst>
              <a:ext uri="{FF2B5EF4-FFF2-40B4-BE49-F238E27FC236}">
                <a16:creationId xmlns:a16="http://schemas.microsoft.com/office/drawing/2014/main" id="{304A5051-6AE0-74A6-3A2E-EF4E2A88B380}"/>
              </a:ext>
            </a:extLst>
          </p:cNvPr>
          <p:cNvCxnSpPr/>
          <p:nvPr/>
        </p:nvCxnSpPr>
        <p:spPr>
          <a:xfrm flipH="1" flipV="1">
            <a:off x="5438775" y="2695574"/>
            <a:ext cx="6667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4349C8D-A1F4-6401-9592-30B0EA510A79}"/>
              </a:ext>
            </a:extLst>
          </p:cNvPr>
          <p:cNvCxnSpPr>
            <a:cxnSpLocks/>
          </p:cNvCxnSpPr>
          <p:nvPr/>
        </p:nvCxnSpPr>
        <p:spPr>
          <a:xfrm flipH="1">
            <a:off x="5917109" y="2103368"/>
            <a:ext cx="1771650" cy="34657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BC75619-4940-D083-BAA7-A873F43CFEE9}"/>
              </a:ext>
            </a:extLst>
          </p:cNvPr>
          <p:cNvSpPr txBox="1"/>
          <p:nvPr/>
        </p:nvSpPr>
        <p:spPr>
          <a:xfrm>
            <a:off x="8659885" y="94862"/>
            <a:ext cx="1781172" cy="523220"/>
          </a:xfrm>
          <a:prstGeom prst="rect">
            <a:avLst/>
          </a:prstGeom>
          <a:solidFill>
            <a:srgbClr val="3333FF"/>
          </a:solidFill>
          <a:ln>
            <a:solidFill>
              <a:srgbClr val="3333FF"/>
            </a:solidFill>
          </a:ln>
        </p:spPr>
        <p:txBody>
          <a:bodyPr wrap="square" rtlCol="0">
            <a:spAutoFit/>
          </a:bodyPr>
          <a:lstStyle/>
          <a:p>
            <a:r>
              <a:rPr lang="vi-VN" sz="2800" b="1" dirty="0">
                <a:solidFill>
                  <a:schemeClr val="bg1"/>
                </a:solidFill>
                <a:latin typeface="Times New Roman" panose="02020603050405020304" pitchFamily="18" charset="0"/>
                <a:cs typeface="Times New Roman" panose="02020603050405020304" pitchFamily="18" charset="0"/>
              </a:rPr>
              <a:t>Di truyền</a:t>
            </a:r>
            <a:endParaRPr lang="en-US" sz="2800" b="1" dirty="0">
              <a:solidFill>
                <a:schemeClr val="bg1"/>
              </a:solidFill>
              <a:latin typeface="Times New Roman" panose="02020603050405020304" pitchFamily="18" charset="0"/>
              <a:cs typeface="Times New Roman" panose="02020603050405020304" pitchFamily="18" charset="0"/>
            </a:endParaRPr>
          </a:p>
        </p:txBody>
      </p:sp>
      <p:cxnSp>
        <p:nvCxnSpPr>
          <p:cNvPr id="8" name="Straight Arrow Connector 7">
            <a:extLst>
              <a:ext uri="{FF2B5EF4-FFF2-40B4-BE49-F238E27FC236}">
                <a16:creationId xmlns:a16="http://schemas.microsoft.com/office/drawing/2014/main" id="{7A18C4B6-B878-08E3-6723-8FF88933FD35}"/>
              </a:ext>
            </a:extLst>
          </p:cNvPr>
          <p:cNvCxnSpPr>
            <a:cxnSpLocks/>
            <a:stCxn id="4" idx="3"/>
          </p:cNvCxnSpPr>
          <p:nvPr/>
        </p:nvCxnSpPr>
        <p:spPr>
          <a:xfrm>
            <a:off x="7377112" y="593408"/>
            <a:ext cx="584556" cy="30912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4AA24632-6F4E-64E6-A2BE-23600E5A9301}"/>
              </a:ext>
            </a:extLst>
          </p:cNvPr>
          <p:cNvCxnSpPr>
            <a:cxnSpLocks/>
          </p:cNvCxnSpPr>
          <p:nvPr/>
        </p:nvCxnSpPr>
        <p:spPr>
          <a:xfrm flipV="1">
            <a:off x="9024224" y="809217"/>
            <a:ext cx="307279" cy="68232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97D4CF6-B3FD-1D09-74CE-076386600C8D}"/>
              </a:ext>
            </a:extLst>
          </p:cNvPr>
          <p:cNvCxnSpPr>
            <a:cxnSpLocks/>
          </p:cNvCxnSpPr>
          <p:nvPr/>
        </p:nvCxnSpPr>
        <p:spPr>
          <a:xfrm>
            <a:off x="7961667" y="2449946"/>
            <a:ext cx="340995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240B093-A002-A276-09B1-180CBB06D373}"/>
              </a:ext>
            </a:extLst>
          </p:cNvPr>
          <p:cNvSpPr txBox="1"/>
          <p:nvPr/>
        </p:nvSpPr>
        <p:spPr>
          <a:xfrm>
            <a:off x="9141966" y="4594750"/>
            <a:ext cx="1581150" cy="523220"/>
          </a:xfrm>
          <a:prstGeom prst="rect">
            <a:avLst/>
          </a:prstGeom>
          <a:solidFill>
            <a:srgbClr val="3333FF"/>
          </a:solidFill>
          <a:ln>
            <a:solidFill>
              <a:srgbClr val="FFC000"/>
            </a:solidFill>
          </a:ln>
        </p:spPr>
        <p:txBody>
          <a:bodyPr wrap="square" rtlCol="0">
            <a:spAutoFit/>
          </a:bodyPr>
          <a:lstStyle/>
          <a:p>
            <a:r>
              <a:rPr lang="vi-VN" sz="2800" b="1" dirty="0">
                <a:solidFill>
                  <a:schemeClr val="bg1"/>
                </a:solidFill>
                <a:latin typeface="Times New Roman" panose="02020603050405020304" pitchFamily="18" charset="0"/>
                <a:cs typeface="Times New Roman" panose="02020603050405020304" pitchFamily="18" charset="0"/>
              </a:rPr>
              <a:t>Biến dị</a:t>
            </a:r>
          </a:p>
        </p:txBody>
      </p:sp>
      <p:cxnSp>
        <p:nvCxnSpPr>
          <p:cNvPr id="19" name="Straight Arrow Connector 18">
            <a:extLst>
              <a:ext uri="{FF2B5EF4-FFF2-40B4-BE49-F238E27FC236}">
                <a16:creationId xmlns:a16="http://schemas.microsoft.com/office/drawing/2014/main" id="{74223407-3797-947E-526A-4151CF0941D7}"/>
              </a:ext>
            </a:extLst>
          </p:cNvPr>
          <p:cNvCxnSpPr>
            <a:cxnSpLocks/>
          </p:cNvCxnSpPr>
          <p:nvPr/>
        </p:nvCxnSpPr>
        <p:spPr>
          <a:xfrm>
            <a:off x="9932541" y="4228629"/>
            <a:ext cx="0" cy="42663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AC81F25-BD49-84BF-A5E9-07C2A5207577}"/>
              </a:ext>
            </a:extLst>
          </p:cNvPr>
          <p:cNvSpPr txBox="1"/>
          <p:nvPr/>
        </p:nvSpPr>
        <p:spPr>
          <a:xfrm>
            <a:off x="2173784" y="5711943"/>
            <a:ext cx="5035399" cy="523220"/>
          </a:xfrm>
          <a:prstGeom prst="rect">
            <a:avLst/>
          </a:prstGeom>
          <a:solidFill>
            <a:schemeClr val="accent1"/>
          </a:solidFill>
        </p:spPr>
        <p:txBody>
          <a:bodyPr wrap="square" rtlCol="0">
            <a:spAutoFit/>
          </a:bodyPr>
          <a:lstStyle/>
          <a:p>
            <a:r>
              <a:rPr lang="en-US" sz="2800" dirty="0">
                <a:solidFill>
                  <a:schemeClr val="bg1"/>
                </a:solidFill>
                <a:latin typeface="Times New Roman" panose="02020603050405020304" pitchFamily="18" charset="0"/>
                <a:cs typeface="Times New Roman" panose="02020603050405020304" pitchFamily="18" charset="0"/>
              </a:rPr>
              <a:t>Di </a:t>
            </a:r>
            <a:r>
              <a:rPr lang="en-US" sz="2800" dirty="0" err="1">
                <a:solidFill>
                  <a:schemeClr val="bg1"/>
                </a:solidFill>
                <a:latin typeface="Times New Roman" panose="02020603050405020304" pitchFamily="18" charset="0"/>
                <a:cs typeface="Times New Roman" panose="02020603050405020304" pitchFamily="18" charset="0"/>
              </a:rPr>
              <a:t>truyền</a:t>
            </a:r>
            <a:r>
              <a:rPr lang="en-US" sz="2800" dirty="0">
                <a:solidFill>
                  <a:schemeClr val="bg1"/>
                </a:solidFill>
                <a:latin typeface="Times New Roman" panose="02020603050405020304" pitchFamily="18" charset="0"/>
                <a:cs typeface="Times New Roman" panose="02020603050405020304" pitchFamily="18" charset="0"/>
              </a:rPr>
              <a:t> là </a:t>
            </a:r>
            <a:r>
              <a:rPr lang="en-US" sz="2800" dirty="0" err="1">
                <a:solidFill>
                  <a:schemeClr val="bg1"/>
                </a:solidFill>
                <a:latin typeface="Times New Roman" panose="02020603050405020304" pitchFamily="18" charset="0"/>
                <a:cs typeface="Times New Roman" panose="02020603050405020304" pitchFamily="18" charset="0"/>
              </a:rPr>
              <a:t>gi</a:t>
            </a:r>
            <a:r>
              <a:rPr lang="en-US" sz="2800" dirty="0">
                <a:solidFill>
                  <a:schemeClr val="bg1"/>
                </a:solidFill>
                <a:latin typeface="Times New Roman" panose="02020603050405020304" pitchFamily="18" charset="0"/>
                <a:cs typeface="Times New Roman" panose="02020603050405020304" pitchFamily="18" charset="0"/>
              </a:rPr>
              <a:t>̀ ? </a:t>
            </a:r>
            <a:r>
              <a:rPr lang="en-US" sz="2800" dirty="0" err="1">
                <a:solidFill>
                  <a:schemeClr val="bg1"/>
                </a:solidFill>
                <a:latin typeface="Times New Roman" panose="02020603050405020304" pitchFamily="18" charset="0"/>
                <a:cs typeface="Times New Roman" panose="02020603050405020304" pitchFamily="18" charset="0"/>
              </a:rPr>
              <a:t>Biến</a:t>
            </a:r>
            <a:r>
              <a:rPr lang="en-US" sz="2800" dirty="0">
                <a:solidFill>
                  <a:schemeClr val="bg1"/>
                </a:solidFill>
                <a:latin typeface="Times New Roman" panose="02020603050405020304" pitchFamily="18" charset="0"/>
                <a:cs typeface="Times New Roman" panose="02020603050405020304" pitchFamily="18" charset="0"/>
              </a:rPr>
              <a:t> dị là </a:t>
            </a:r>
            <a:r>
              <a:rPr lang="en-US" sz="2800" dirty="0" err="1">
                <a:solidFill>
                  <a:schemeClr val="bg1"/>
                </a:solidFill>
                <a:latin typeface="Times New Roman" panose="02020603050405020304" pitchFamily="18" charset="0"/>
                <a:cs typeface="Times New Roman" panose="02020603050405020304" pitchFamily="18" charset="0"/>
              </a:rPr>
              <a:t>gi</a:t>
            </a:r>
            <a:r>
              <a:rPr lang="en-US" sz="2800"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358880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9 Background ý tưởng | sandbox, mạng máy tính, cắt bao quy đầ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1159" y="313187"/>
            <a:ext cx="954775" cy="560270"/>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784216" y="38637"/>
            <a:ext cx="9651697" cy="1017431"/>
          </a:xfrm>
          <a:prstGeom prst="roundRect">
            <a:avLst/>
          </a:prstGeom>
          <a:solidFill>
            <a:schemeClr val="bg1"/>
          </a:solidFill>
          <a:ln>
            <a:solidFill>
              <a:srgbClr val="FF0000"/>
            </a:solidFill>
          </a:ln>
          <a:effectLst>
            <a:glow rad="101600">
              <a:schemeClr val="accent5">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kern="10" dirty="0">
                <a:ln w="12700">
                  <a:solidFill>
                    <a:srgbClr val="009999"/>
                  </a:solidFill>
                  <a:round/>
                  <a:headEnd/>
                  <a:tailEnd/>
                </a:ln>
                <a:solidFill>
                  <a:srgbClr val="3333FF"/>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TIẾT ...: ….. </a:t>
            </a:r>
            <a:r>
              <a:rPr lang="en-US" sz="2800" b="1" dirty="0">
                <a:solidFill>
                  <a:srgbClr val="3333FF"/>
                </a:solidFill>
                <a:latin typeface="Times New Roman" panose="02020603050405020304" pitchFamily="18" charset="0"/>
                <a:cs typeface="Times New Roman" panose="02020603050405020304" pitchFamily="18" charset="0"/>
              </a:rPr>
              <a:t>(</a:t>
            </a:r>
            <a:r>
              <a:rPr lang="en-US" sz="2800" b="1" dirty="0" err="1">
                <a:solidFill>
                  <a:srgbClr val="3333FF"/>
                </a:solidFill>
                <a:latin typeface="Times New Roman" panose="02020603050405020304" pitchFamily="18" charset="0"/>
                <a:cs typeface="Times New Roman" panose="02020603050405020304" pitchFamily="18" charset="0"/>
              </a:rPr>
              <a:t>Tiết</a:t>
            </a:r>
            <a:r>
              <a:rPr lang="en-US" sz="2800" b="1" dirty="0">
                <a:solidFill>
                  <a:srgbClr val="3333FF"/>
                </a:solidFill>
                <a:latin typeface="Times New Roman" panose="02020603050405020304" pitchFamily="18" charset="0"/>
                <a:cs typeface="Times New Roman" panose="02020603050405020304" pitchFamily="18" charset="0"/>
              </a:rPr>
              <a:t> 1)</a:t>
            </a:r>
            <a:endParaRPr lang="en-US" sz="2800" b="1" kern="10" dirty="0">
              <a:ln w="12700">
                <a:solidFill>
                  <a:srgbClr val="009999"/>
                </a:solidFill>
                <a:round/>
                <a:headEnd/>
                <a:tailEnd/>
              </a:ln>
              <a:solidFill>
                <a:srgbClr val="3333FF"/>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9" name="Text Box 6"/>
          <p:cNvSpPr txBox="1">
            <a:spLocks noChangeArrowheads="1"/>
          </p:cNvSpPr>
          <p:nvPr/>
        </p:nvSpPr>
        <p:spPr bwMode="auto">
          <a:xfrm>
            <a:off x="708546" y="1124613"/>
            <a:ext cx="747783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800" b="1" dirty="0">
                <a:latin typeface="Times New Roman" panose="02020603050405020304" pitchFamily="18" charset="0"/>
              </a:rPr>
              <a:t>I</a:t>
            </a:r>
            <a:r>
              <a:rPr lang="vi-VN" altLang="en-US" sz="2800" b="1" dirty="0">
                <a:latin typeface="Times New Roman" panose="02020603050405020304" pitchFamily="18" charset="0"/>
              </a:rPr>
              <a:t>. DI TRUYỀN VÀ BIẾN DỊ</a:t>
            </a:r>
            <a:endParaRPr lang="en-US" altLang="en-US" sz="2800" b="1" i="1" u="sng" dirty="0">
              <a:latin typeface="Times New Roman" panose="02020603050405020304" pitchFamily="18" charset="0"/>
            </a:endParaRPr>
          </a:p>
        </p:txBody>
      </p:sp>
      <p:sp>
        <p:nvSpPr>
          <p:cNvPr id="2" name="TextBox 1">
            <a:extLst>
              <a:ext uri="{FF2B5EF4-FFF2-40B4-BE49-F238E27FC236}">
                <a16:creationId xmlns:a16="http://schemas.microsoft.com/office/drawing/2014/main" id="{EE0FDE6A-477F-0AB2-A48F-FF91D903E18E}"/>
              </a:ext>
            </a:extLst>
          </p:cNvPr>
          <p:cNvSpPr txBox="1"/>
          <p:nvPr/>
        </p:nvSpPr>
        <p:spPr>
          <a:xfrm>
            <a:off x="323850" y="1716378"/>
            <a:ext cx="11382375" cy="2912336"/>
          </a:xfrm>
          <a:prstGeom prst="rect">
            <a:avLst/>
          </a:prstGeom>
          <a:noFill/>
        </p:spPr>
        <p:txBody>
          <a:bodyPr wrap="square" rtlCol="0">
            <a:spAutoFit/>
          </a:bodyPr>
          <a:lstStyle/>
          <a:p>
            <a:pPr marL="0" marR="0">
              <a:lnSpc>
                <a:spcPct val="115000"/>
              </a:lnSpc>
              <a:spcBef>
                <a:spcPts val="0"/>
              </a:spcBef>
              <a:spcAft>
                <a:spcPts val="0"/>
              </a:spcAft>
            </a:pP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l">
              <a:lnSpc>
                <a:spcPct val="115000"/>
              </a:lnSpc>
              <a:spcBef>
                <a:spcPts val="0"/>
              </a:spcBef>
              <a:spcAft>
                <a:spcPts val="0"/>
              </a:spcAft>
              <a:buFont typeface="Times New Roman" panose="02020603050405020304" pitchFamily="18" charset="0"/>
              <a:buChar char="-"/>
            </a:pPr>
            <a:r>
              <a:rPr lang="vi-VN"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Di truyền là quá trình truyền đặc điểm của sinh vật qua các thế hệ.</a:t>
            </a:r>
            <a:endParaRPr lang="en-US" sz="2800" dirty="0">
              <a:effectLst/>
              <a:latin typeface="Times New Roman" panose="02020603050405020304" pitchFamily="18" charset="0"/>
              <a:ea typeface="MS Mincho" panose="02020609040205080304" pitchFamily="49" charset="-128"/>
              <a:cs typeface="Times New Roman" panose="02020603050405020304" pitchFamily="18" charset="0"/>
            </a:endParaRPr>
          </a:p>
          <a:p>
            <a:pPr marL="30480" marR="0">
              <a:spcBef>
                <a:spcPts val="0"/>
              </a:spcBef>
              <a:spcAft>
                <a:spcPts val="0"/>
              </a:spcAft>
            </a:pP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VD: Con có màu da, hình dạng mũi, kích thước trán, ... giống bố, mẹ ông , bà.</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1000"/>
              </a:spcAft>
              <a:buFont typeface="Times New Roman" panose="02020603050405020304" pitchFamily="18" charset="0"/>
              <a:buChar char="-"/>
            </a:pPr>
            <a:r>
              <a:rPr lang="vi-VN"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Biến dị là hiện tượng cá thể được sinh ra trong cùng một thế hệ có những đặc điểm khác nhau và khác với các cá thể ở thế hệ trước.</a:t>
            </a:r>
            <a:endParaRPr lang="en-US" sz="2800" dirty="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lgn="l">
              <a:lnSpc>
                <a:spcPct val="115000"/>
              </a:lnSpc>
              <a:spcBef>
                <a:spcPts val="0"/>
              </a:spcBef>
              <a:spcAft>
                <a:spcPts val="0"/>
              </a:spcAft>
            </a:pP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VD: Chiều cao của con khác với các thế hệ trước.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749913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02">
            <a:extLst>
              <a:ext uri="{FF2B5EF4-FFF2-40B4-BE49-F238E27FC236}">
                <a16:creationId xmlns:a16="http://schemas.microsoft.com/office/drawing/2014/main" id="{38E46099-9091-763A-FAA1-2926B181A737}"/>
              </a:ext>
            </a:extLst>
          </p:cNvPr>
          <p:cNvPicPr>
            <a:picLocks noChangeAspect="1" noChangeArrowheads="1"/>
          </p:cNvPicPr>
          <p:nvPr/>
        </p:nvPicPr>
        <p:blipFill>
          <a:blip r:embed="rId2"/>
          <a:srcRect/>
          <a:stretch>
            <a:fillRect/>
          </a:stretch>
        </p:blipFill>
        <p:spPr bwMode="auto">
          <a:xfrm>
            <a:off x="7181603" y="41564"/>
            <a:ext cx="4724400" cy="2709863"/>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89F1A2B3-AB9A-53AA-D4E0-83F13BEE3A4A}"/>
              </a:ext>
            </a:extLst>
          </p:cNvPr>
          <p:cNvSpPr/>
          <p:nvPr/>
        </p:nvSpPr>
        <p:spPr>
          <a:xfrm>
            <a:off x="110207" y="2792991"/>
            <a:ext cx="11971585" cy="4114800"/>
          </a:xfrm>
          <a:prstGeom prst="rect">
            <a:avLst/>
          </a:prstGeom>
          <a:solidFill>
            <a:srgbClr val="FFFFFF"/>
          </a:solidFill>
        </p:spPr>
        <p:style>
          <a:lnRef idx="2">
            <a:schemeClr val="accent3"/>
          </a:lnRef>
          <a:fillRef idx="1">
            <a:schemeClr val="lt1"/>
          </a:fillRef>
          <a:effectRef idx="0">
            <a:schemeClr val="accent3"/>
          </a:effectRef>
          <a:fontRef idx="minor">
            <a:schemeClr val="dk1"/>
          </a:fontRef>
        </p:style>
        <p:txBody>
          <a:bodyPr anchor="ctr"/>
          <a:lstStyle/>
          <a:p>
            <a:pPr>
              <a:defRPr/>
            </a:pP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Phú</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và</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Cường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là</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hai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anh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em</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sinh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đôi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cùng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trứng</a:t>
            </a:r>
            <a:r>
              <a:rPr lang="en-US" sz="2400" dirty="0">
                <a:solidFill>
                  <a:schemeClr val="tx1"/>
                </a:solidFill>
                <a:latin typeface="Times New Roman" pitchFamily="18" charset="0"/>
                <a:cs typeface="Times New Roman" pitchFamily="18" charset="0"/>
              </a:rPr>
              <a:t> ( </a:t>
            </a:r>
            <a:r>
              <a:rPr lang="en-US" sz="2400" dirty="0" err="1">
                <a:solidFill>
                  <a:schemeClr val="tx1"/>
                </a:solidFill>
                <a:latin typeface="Times New Roman" pitchFamily="18" charset="0"/>
                <a:cs typeface="Times New Roman" pitchFamily="18" charset="0"/>
              </a:rPr>
              <a:t>cùng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kiểu</a:t>
            </a:r>
            <a:r>
              <a:rPr lang="en-US" sz="2400" dirty="0">
                <a:solidFill>
                  <a:schemeClr val="tx1"/>
                </a:solidFill>
                <a:latin typeface="Times New Roman" pitchFamily="18" charset="0"/>
                <a:cs typeface="Times New Roman" pitchFamily="18" charset="0"/>
              </a:rPr>
              <a:t> gen). </a:t>
            </a:r>
            <a:r>
              <a:rPr lang="en-US" sz="2400" dirty="0" err="1">
                <a:solidFill>
                  <a:schemeClr val="tx1"/>
                </a:solidFill>
                <a:latin typeface="Times New Roman" pitchFamily="18" charset="0"/>
                <a:cs typeface="Times New Roman" pitchFamily="18" charset="0"/>
              </a:rPr>
              <a:t>Bố</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và</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mẹ</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của</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hai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em</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đều</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là</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bộ</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đội</a:t>
            </a:r>
            <a:r>
              <a:rPr lang="en-US" sz="2400" dirty="0">
                <a:solidFill>
                  <a:schemeClr val="tx1"/>
                </a:solidFill>
                <a:latin typeface="Times New Roman" pitchFamily="18" charset="0"/>
                <a:cs typeface="Times New Roman" pitchFamily="18" charset="0"/>
              </a:rPr>
              <a:t>, hi </a:t>
            </a:r>
            <a:r>
              <a:rPr lang="en-US" sz="2400" dirty="0" err="1">
                <a:solidFill>
                  <a:schemeClr val="tx1"/>
                </a:solidFill>
                <a:latin typeface="Times New Roman" pitchFamily="18" charset="0"/>
                <a:cs typeface="Times New Roman" pitchFamily="18" charset="0"/>
              </a:rPr>
              <a:t>sinh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năm</a:t>
            </a:r>
            <a:r>
              <a:rPr lang="en-US" sz="2400" dirty="0">
                <a:solidFill>
                  <a:schemeClr val="tx1"/>
                </a:solidFill>
                <a:latin typeface="Times New Roman" pitchFamily="18" charset="0"/>
                <a:cs typeface="Times New Roman" pitchFamily="18" charset="0"/>
              </a:rPr>
              <a:t> 1975, </a:t>
            </a:r>
            <a:r>
              <a:rPr lang="en-US" sz="2400" dirty="0" err="1">
                <a:solidFill>
                  <a:schemeClr val="tx1"/>
                </a:solidFill>
                <a:latin typeface="Times New Roman" pitchFamily="18" charset="0"/>
                <a:cs typeface="Times New Roman" pitchFamily="18" charset="0"/>
              </a:rPr>
              <a:t>lúc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hai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em</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mới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được</a:t>
            </a:r>
            <a:r>
              <a:rPr lang="en-US" sz="2400" dirty="0">
                <a:solidFill>
                  <a:schemeClr val="tx1"/>
                </a:solidFill>
                <a:latin typeface="Times New Roman" pitchFamily="18" charset="0"/>
                <a:cs typeface="Times New Roman" pitchFamily="18" charset="0"/>
              </a:rPr>
              <a:t> 2 </a:t>
            </a:r>
            <a:r>
              <a:rPr lang="en-US" sz="2400" dirty="0" err="1">
                <a:solidFill>
                  <a:schemeClr val="tx1"/>
                </a:solidFill>
                <a:latin typeface="Times New Roman" pitchFamily="18" charset="0"/>
                <a:cs typeface="Times New Roman" pitchFamily="18" charset="0"/>
              </a:rPr>
              <a:t>tháng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tuổi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Sau</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ngày</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miền</a:t>
            </a:r>
            <a:r>
              <a:rPr lang="en-US" sz="2400" dirty="0">
                <a:solidFill>
                  <a:schemeClr val="tx1"/>
                </a:solidFill>
                <a:latin typeface="Times New Roman" pitchFamily="18" charset="0"/>
                <a:cs typeface="Times New Roman" pitchFamily="18" charset="0"/>
              </a:rPr>
              <a:t> Nam </a:t>
            </a:r>
            <a:r>
              <a:rPr lang="en-US" sz="2400" dirty="0" err="1">
                <a:solidFill>
                  <a:schemeClr val="tx1"/>
                </a:solidFill>
                <a:latin typeface="Times New Roman" pitchFamily="18" charset="0"/>
                <a:cs typeface="Times New Roman" pitchFamily="18" charset="0"/>
              </a:rPr>
              <a:t>hoàn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toàn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giải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phóng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một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người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bạn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chiến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đấu</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của</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bố</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đã</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đón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em</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Phú</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về</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nuôi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dạy</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tại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thành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phố</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Hồ</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Chí</a:t>
            </a:r>
            <a:r>
              <a:rPr lang="en-US" sz="2400" dirty="0">
                <a:solidFill>
                  <a:schemeClr val="tx1"/>
                </a:solidFill>
                <a:latin typeface="Times New Roman" pitchFamily="18" charset="0"/>
                <a:cs typeface="Times New Roman" pitchFamily="18" charset="0"/>
              </a:rPr>
              <a:t> Minh. </a:t>
            </a:r>
            <a:r>
              <a:rPr lang="en-US" sz="2400" dirty="0" err="1">
                <a:solidFill>
                  <a:schemeClr val="tx1"/>
                </a:solidFill>
                <a:latin typeface="Times New Roman" pitchFamily="18" charset="0"/>
                <a:cs typeface="Times New Roman" pitchFamily="18" charset="0"/>
              </a:rPr>
              <a:t>Hiện</a:t>
            </a:r>
            <a:r>
              <a:rPr lang="en-US" sz="2400" dirty="0">
                <a:solidFill>
                  <a:schemeClr val="tx1"/>
                </a:solidFill>
                <a:latin typeface="Times New Roman" pitchFamily="18" charset="0"/>
                <a:cs typeface="Times New Roman" pitchFamily="18" charset="0"/>
              </a:rPr>
              <a:t> nay </a:t>
            </a:r>
            <a:r>
              <a:rPr lang="en-US" sz="2400" dirty="0" err="1">
                <a:solidFill>
                  <a:schemeClr val="tx1"/>
                </a:solidFill>
                <a:latin typeface="Times New Roman" pitchFamily="18" charset="0"/>
                <a:cs typeface="Times New Roman" pitchFamily="18" charset="0"/>
              </a:rPr>
              <a:t>Phú</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đã</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tốt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nghiệp</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trường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Đại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học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Thể</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dục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thể</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thao</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em</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đang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là</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huấn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luyện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viên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điền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kinh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Cường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được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một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người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bạn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chiến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đấu</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của</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mẹ</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đón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về</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nuôi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dạy</a:t>
            </a:r>
            <a:r>
              <a:rPr lang="en-US" sz="2400" dirty="0">
                <a:solidFill>
                  <a:schemeClr val="tx1"/>
                </a:solidFill>
                <a:latin typeface="Times New Roman" pitchFamily="18" charset="0"/>
                <a:cs typeface="Times New Roman" pitchFamily="18" charset="0"/>
              </a:rPr>
              <a:t> ở </a:t>
            </a:r>
            <a:r>
              <a:rPr lang="en-US" sz="2400" dirty="0" err="1">
                <a:solidFill>
                  <a:schemeClr val="tx1"/>
                </a:solidFill>
                <a:latin typeface="Times New Roman" pitchFamily="18" charset="0"/>
                <a:cs typeface="Times New Roman" pitchFamily="18" charset="0"/>
              </a:rPr>
              <a:t>Hà</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Nội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Cường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đã</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tốt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nghiệp</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Đại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học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Tài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chính</a:t>
            </a:r>
            <a:r>
              <a:rPr lang="en-US" sz="2400" dirty="0">
                <a:solidFill>
                  <a:schemeClr val="tx1"/>
                </a:solidFill>
                <a:latin typeface="Times New Roman" pitchFamily="18" charset="0"/>
                <a:cs typeface="Times New Roman" pitchFamily="18" charset="0"/>
              </a:rPr>
              <a:t>, nay </a:t>
            </a:r>
            <a:r>
              <a:rPr lang="en-US" sz="2400" dirty="0" err="1">
                <a:solidFill>
                  <a:schemeClr val="tx1"/>
                </a:solidFill>
                <a:latin typeface="Times New Roman" pitchFamily="18" charset="0"/>
                <a:cs typeface="Times New Roman" pitchFamily="18" charset="0"/>
              </a:rPr>
              <a:t>là</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kế</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toán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trưởng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của</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một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công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ty</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Hai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anh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em</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giống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nhau</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như</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hai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giọt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nước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đều</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có</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mái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tóc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đen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và</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hơi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quăn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mũi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dọc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dừa</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mắt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đen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Họ</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khác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nhau</a:t>
            </a:r>
            <a:r>
              <a:rPr lang="en-US" sz="2400" dirty="0">
                <a:solidFill>
                  <a:schemeClr val="tx1"/>
                </a:solidFill>
                <a:latin typeface="Times New Roman" pitchFamily="18" charset="0"/>
                <a:cs typeface="Times New Roman" pitchFamily="18" charset="0"/>
              </a:rPr>
              <a:t> ở 3 </a:t>
            </a:r>
            <a:r>
              <a:rPr lang="en-US" sz="2400" dirty="0" err="1">
                <a:solidFill>
                  <a:schemeClr val="tx1"/>
                </a:solidFill>
                <a:latin typeface="Times New Roman" pitchFamily="18" charset="0"/>
                <a:cs typeface="Times New Roman" pitchFamily="18" charset="0"/>
              </a:rPr>
              <a:t>điểm</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rõ</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rệt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Phú</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có</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nước</a:t>
            </a:r>
            <a:r>
              <a:rPr lang="en-US" sz="2400" dirty="0">
                <a:solidFill>
                  <a:schemeClr val="tx1"/>
                </a:solidFill>
                <a:latin typeface="Times New Roman" pitchFamily="18" charset="0"/>
                <a:cs typeface="Times New Roman" pitchFamily="18" charset="0"/>
              </a:rPr>
              <a:t> da </a:t>
            </a:r>
            <a:r>
              <a:rPr lang="en-US" sz="2400" dirty="0" err="1">
                <a:solidFill>
                  <a:schemeClr val="tx1"/>
                </a:solidFill>
                <a:latin typeface="Times New Roman" pitchFamily="18" charset="0"/>
                <a:cs typeface="Times New Roman" pitchFamily="18" charset="0"/>
              </a:rPr>
              <a:t>rám</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nắng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cao</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hơn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khoảng</a:t>
            </a:r>
            <a:r>
              <a:rPr lang="en-US" sz="2400" dirty="0">
                <a:solidFill>
                  <a:schemeClr val="tx1"/>
                </a:solidFill>
                <a:latin typeface="Times New Roman" pitchFamily="18" charset="0"/>
                <a:cs typeface="Times New Roman" pitchFamily="18" charset="0"/>
              </a:rPr>
              <a:t> 10cm </a:t>
            </a:r>
            <a:r>
              <a:rPr lang="en-US" sz="2400" dirty="0" err="1">
                <a:solidFill>
                  <a:schemeClr val="tx1"/>
                </a:solidFill>
                <a:latin typeface="Times New Roman" pitchFamily="18" charset="0"/>
                <a:cs typeface="Times New Roman" pitchFamily="18" charset="0"/>
              </a:rPr>
              <a:t>và</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nói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giọng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miền</a:t>
            </a:r>
            <a:r>
              <a:rPr lang="en-US" sz="2400" dirty="0">
                <a:solidFill>
                  <a:schemeClr val="tx1"/>
                </a:solidFill>
                <a:latin typeface="Times New Roman" pitchFamily="18" charset="0"/>
                <a:cs typeface="Times New Roman" pitchFamily="18" charset="0"/>
              </a:rPr>
              <a:t> Nam, </a:t>
            </a:r>
            <a:r>
              <a:rPr lang="en-US" sz="2400" dirty="0" err="1">
                <a:solidFill>
                  <a:schemeClr val="tx1"/>
                </a:solidFill>
                <a:latin typeface="Times New Roman" pitchFamily="18" charset="0"/>
                <a:cs typeface="Times New Roman" pitchFamily="18" charset="0"/>
              </a:rPr>
              <a:t>còn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Cường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có</a:t>
            </a:r>
            <a:r>
              <a:rPr lang="en-US" sz="2400" dirty="0">
                <a:solidFill>
                  <a:schemeClr val="tx1"/>
                </a:solidFill>
                <a:latin typeface="Times New Roman" pitchFamily="18" charset="0"/>
                <a:cs typeface="Times New Roman" pitchFamily="18" charset="0"/>
              </a:rPr>
              <a:t> da </a:t>
            </a:r>
            <a:r>
              <a:rPr lang="en-US" sz="2400" dirty="0" err="1">
                <a:solidFill>
                  <a:schemeClr val="tx1"/>
                </a:solidFill>
                <a:latin typeface="Times New Roman" pitchFamily="18" charset="0"/>
                <a:cs typeface="Times New Roman" pitchFamily="18" charset="0"/>
              </a:rPr>
              <a:t>trắng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nói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giọng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miền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Bắc</a:t>
            </a:r>
            <a:r>
              <a:rPr lang="en-US" sz="2400" dirty="0">
                <a:solidFill>
                  <a:schemeClr val="tx1"/>
                </a:solidFill>
                <a:latin typeface="Times New Roman" pitchFamily="18" charset="0"/>
                <a:cs typeface="Times New Roman" pitchFamily="18" charset="0"/>
              </a:rPr>
              <a:t>.</a:t>
            </a:r>
          </a:p>
        </p:txBody>
      </p:sp>
      <p:pic>
        <p:nvPicPr>
          <p:cNvPr id="4" name="Picture 3">
            <a:extLst>
              <a:ext uri="{FF2B5EF4-FFF2-40B4-BE49-F238E27FC236}">
                <a16:creationId xmlns:a16="http://schemas.microsoft.com/office/drawing/2014/main" id="{71D30117-4331-4FB3-8BDF-84F5A4F986DB}"/>
              </a:ext>
            </a:extLst>
          </p:cNvPr>
          <p:cNvPicPr>
            <a:picLocks noChangeAspect="1"/>
          </p:cNvPicPr>
          <p:nvPr/>
        </p:nvPicPr>
        <p:blipFill>
          <a:blip r:embed="rId3"/>
          <a:stretch>
            <a:fillRect/>
          </a:stretch>
        </p:blipFill>
        <p:spPr>
          <a:xfrm>
            <a:off x="551343" y="-156617"/>
            <a:ext cx="4913802" cy="2908044"/>
          </a:xfrm>
          <a:prstGeom prst="rect">
            <a:avLst/>
          </a:prstGeom>
        </p:spPr>
      </p:pic>
    </p:spTree>
    <p:extLst>
      <p:ext uri="{BB962C8B-B14F-4D97-AF65-F5344CB8AC3E}">
        <p14:creationId xmlns:p14="http://schemas.microsoft.com/office/powerpoint/2010/main" val="29317673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341514" y="97903"/>
            <a:ext cx="4214191" cy="3308686"/>
          </a:xfrm>
          <a:prstGeom prst="cloudCallou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cs typeface="Times New Roman" panose="02020603050405020304" pitchFamily="18" charset="0"/>
              </a:rPr>
              <a:t>4. </a:t>
            </a:r>
            <a:r>
              <a:rPr lang="en-US" sz="2800" dirty="0" err="1">
                <a:solidFill>
                  <a:schemeClr val="tx1"/>
                </a:solidFill>
                <a:latin typeface="Times New Roman" panose="02020603050405020304" pitchFamily="18" charset="0"/>
                <a:cs typeface="Times New Roman" panose="02020603050405020304" pitchFamily="18" charset="0"/>
              </a:rPr>
              <a:t>Nêu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mối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quan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hê</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của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tượng</a:t>
            </a:r>
            <a:r>
              <a:rPr lang="en-US" sz="2800" dirty="0">
                <a:solidFill>
                  <a:schemeClr val="tx1"/>
                </a:solidFill>
                <a:latin typeface="Times New Roman" panose="02020603050405020304" pitchFamily="18" charset="0"/>
                <a:cs typeface="Times New Roman" panose="02020603050405020304" pitchFamily="18" charset="0"/>
              </a:rPr>
              <a:t> di </a:t>
            </a:r>
            <a:r>
              <a:rPr lang="en-US" sz="2800" dirty="0" err="1">
                <a:solidFill>
                  <a:schemeClr val="tx1"/>
                </a:solidFill>
                <a:latin typeface="Times New Roman" panose="02020603050405020304" pitchFamily="18" charset="0"/>
                <a:cs typeface="Times New Roman" panose="02020603050405020304" pitchFamily="18" charset="0"/>
              </a:rPr>
              <a:t>truyền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biến</a:t>
            </a:r>
            <a:r>
              <a:rPr lang="en-US" sz="2800" dirty="0">
                <a:solidFill>
                  <a:schemeClr val="tx1"/>
                </a:solidFill>
                <a:latin typeface="Times New Roman" panose="02020603050405020304" pitchFamily="18" charset="0"/>
                <a:cs typeface="Times New Roman" panose="02020603050405020304" pitchFamily="18" charset="0"/>
              </a:rPr>
              <a:t> dị</a:t>
            </a:r>
          </a:p>
          <a:p>
            <a:pPr algn="ct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910" y="3564293"/>
            <a:ext cx="2939143" cy="2939143"/>
          </a:xfrm>
          <a:prstGeom prst="rect">
            <a:avLst/>
          </a:prstGeom>
        </p:spPr>
      </p:pic>
      <p:sp>
        <p:nvSpPr>
          <p:cNvPr id="4" name="Rectangle 3"/>
          <p:cNvSpPr/>
          <p:nvPr/>
        </p:nvSpPr>
        <p:spPr>
          <a:xfrm>
            <a:off x="3402766" y="3124328"/>
            <a:ext cx="7924800" cy="1384995"/>
          </a:xfrm>
          <a:prstGeom prst="rect">
            <a:avLst/>
          </a:prstGeom>
        </p:spPr>
        <p:txBody>
          <a:bodyPr wrap="square">
            <a:spAutoFit/>
          </a:bodyPr>
          <a:lstStyle/>
          <a:p>
            <a:r>
              <a:rPr lang="en-US" sz="2800" b="1" dirty="0">
                <a:latin typeface="Times New Roman" panose="02020603050405020304" pitchFamily="18" charset="0"/>
                <a:cs typeface="Times New Roman" panose="02020603050405020304" pitchFamily="18" charset="0"/>
              </a:rPr>
              <a:t>Di </a:t>
            </a:r>
            <a:r>
              <a:rPr lang="en-US" sz="2800" b="1" dirty="0" err="1">
                <a:latin typeface="Times New Roman" panose="02020603050405020304" pitchFamily="18" charset="0"/>
                <a:cs typeface="Times New Roman" panose="02020603050405020304" pitchFamily="18" charset="0"/>
              </a:rPr>
              <a:t>truyền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đặc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tính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bản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diễn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ra</a:t>
            </a:r>
            <a:r>
              <a:rPr lang="en-US" sz="2800" b="1" dirty="0">
                <a:latin typeface="Times New Roman" panose="02020603050405020304" pitchFamily="18" charset="0"/>
                <a:cs typeface="Times New Roman" panose="02020603050405020304" pitchFamily="18" charset="0"/>
              </a:rPr>
              <a:t> song </a:t>
            </a:r>
            <a:r>
              <a:rPr lang="en-US" sz="2800" b="1" dirty="0" err="1">
                <a:latin typeface="Times New Roman" panose="02020603050405020304" pitchFamily="18" charset="0"/>
                <a:cs typeface="Times New Roman" panose="02020603050405020304" pitchFamily="18" charset="0"/>
              </a:rPr>
              <a:t>song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gắn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liền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sản</a:t>
            </a:r>
            <a:r>
              <a:rPr lang="en-US" sz="2800" b="1" dirty="0">
                <a:latin typeface="Times New Roman" panose="02020603050405020304" pitchFamily="18" charset="0"/>
                <a:cs typeface="Times New Roman" panose="02020603050405020304" pitchFamily="18" charset="0"/>
              </a:rPr>
              <a:t>.</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5" name="Picture 4" descr="19 Background ý tưởng | sandbox, mạng máy tính, cắt bao quy đầu">
            <a:extLst>
              <a:ext uri="{FF2B5EF4-FFF2-40B4-BE49-F238E27FC236}">
                <a16:creationId xmlns:a16="http://schemas.microsoft.com/office/drawing/2014/main" id="{6D989BCF-3F68-6E74-5546-9BD30DB251A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3521" y="5414508"/>
            <a:ext cx="954775" cy="560270"/>
          </a:xfrm>
          <a:prstGeom prst="rect">
            <a:avLst/>
          </a:prstGeom>
          <a:noFill/>
          <a:extLst>
            <a:ext uri="{909E8E84-426E-40DD-AFC4-6F175D3DCCD1}">
              <a14:hiddenFill xmlns:a14="http://schemas.microsoft.com/office/drawing/2010/main">
                <a:solidFill>
                  <a:srgbClr val="FFFFFF"/>
                </a:solidFill>
              </a14:hiddenFill>
            </a:ext>
          </a:extLst>
        </p:spPr>
      </p:pic>
      <p:sp>
        <p:nvSpPr>
          <p:cNvPr id="6" name="Cloud Callout 1">
            <a:extLst>
              <a:ext uri="{FF2B5EF4-FFF2-40B4-BE49-F238E27FC236}">
                <a16:creationId xmlns:a16="http://schemas.microsoft.com/office/drawing/2014/main" id="{33B40EBE-45B1-5CEC-59C8-C1D8E235B8FA}"/>
              </a:ext>
            </a:extLst>
          </p:cNvPr>
          <p:cNvSpPr/>
          <p:nvPr/>
        </p:nvSpPr>
        <p:spPr>
          <a:xfrm>
            <a:off x="5483357" y="686303"/>
            <a:ext cx="5449686" cy="2017140"/>
          </a:xfrm>
          <a:prstGeom prst="cloudCallou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latin typeface="Times New Roman" panose="02020603050405020304" pitchFamily="18" charset="0"/>
                <a:cs typeface="Times New Roman" panose="02020603050405020304" pitchFamily="18" charset="0"/>
              </a:rPr>
              <a:t>5. Di </a:t>
            </a:r>
            <a:r>
              <a:rPr lang="en-US" sz="2400" b="1" dirty="0" err="1">
                <a:solidFill>
                  <a:schemeClr val="tx1"/>
                </a:solidFill>
                <a:latin typeface="Times New Roman" panose="02020603050405020304" pitchFamily="18" charset="0"/>
                <a:cs typeface="Times New Roman" panose="02020603050405020304" pitchFamily="18" charset="0"/>
              </a:rPr>
              <a:t>truyền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học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là</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gi</a:t>
            </a:r>
            <a:r>
              <a:rPr lang="en-US" sz="2400" b="1" dirty="0">
                <a:solidFill>
                  <a:schemeClr val="tx1"/>
                </a:solidFill>
                <a:latin typeface="Times New Roman" panose="02020603050405020304" pitchFamily="18" charset="0"/>
                <a:cs typeface="Times New Roman" panose="02020603050405020304" pitchFamily="18" charset="0"/>
              </a:rPr>
              <a:t>̀ ?</a:t>
            </a:r>
          </a:p>
        </p:txBody>
      </p:sp>
      <p:sp>
        <p:nvSpPr>
          <p:cNvPr id="7" name="Rectangle 6">
            <a:extLst>
              <a:ext uri="{FF2B5EF4-FFF2-40B4-BE49-F238E27FC236}">
                <a16:creationId xmlns:a16="http://schemas.microsoft.com/office/drawing/2014/main" id="{BE62244D-7A09-90FB-43B7-FA12946B1CFB}"/>
              </a:ext>
            </a:extLst>
          </p:cNvPr>
          <p:cNvSpPr/>
          <p:nvPr/>
        </p:nvSpPr>
        <p:spPr>
          <a:xfrm>
            <a:off x="3552124" y="5217590"/>
            <a:ext cx="7924800" cy="954107"/>
          </a:xfrm>
          <a:prstGeom prst="rect">
            <a:avLst/>
          </a:prstGeom>
        </p:spPr>
        <p:txBody>
          <a:bodyPr wrap="square">
            <a:spAutoFit/>
          </a:bodyPr>
          <a:lstStyle/>
          <a:p>
            <a:r>
              <a:rPr lang="en-US" sz="2800" b="1" dirty="0">
                <a:latin typeface="Times New Roman" panose="02020603050405020304" pitchFamily="18" charset="0"/>
                <a:cs typeface="Times New Roman" panose="02020603050405020304" pitchFamily="18" charset="0"/>
              </a:rPr>
              <a:t>Di </a:t>
            </a:r>
            <a:r>
              <a:rPr lang="en-US" sz="2800" b="1" dirty="0" err="1">
                <a:latin typeface="Times New Roman" panose="02020603050405020304" pitchFamily="18" charset="0"/>
                <a:cs typeface="Times New Roman" panose="02020603050405020304" pitchFamily="18" charset="0"/>
              </a:rPr>
              <a:t>truyền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học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ngành</a:t>
            </a:r>
            <a:r>
              <a:rPr lang="en-US" sz="2800" b="1" dirty="0">
                <a:latin typeface="Times New Roman" panose="02020603050405020304" pitchFamily="18" charset="0"/>
                <a:cs typeface="Times New Roman" panose="02020603050405020304" pitchFamily="18" charset="0"/>
              </a:rPr>
              <a:t> khoa </a:t>
            </a:r>
            <a:r>
              <a:rPr lang="en-US" sz="2800" b="1" dirty="0" err="1">
                <a:latin typeface="Times New Roman" panose="02020603050405020304" pitchFamily="18" charset="0"/>
                <a:cs typeface="Times New Roman" panose="02020603050405020304" pitchFamily="18" charset="0"/>
              </a:rPr>
              <a:t>học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nghiên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cứu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tính</a:t>
            </a:r>
            <a:r>
              <a:rPr lang="en-US" sz="2800" b="1" dirty="0">
                <a:latin typeface="Times New Roman" panose="02020603050405020304" pitchFamily="18" charset="0"/>
                <a:cs typeface="Times New Roman" panose="02020603050405020304" pitchFamily="18" charset="0"/>
              </a:rPr>
              <a:t> di </a:t>
            </a:r>
            <a:r>
              <a:rPr lang="en-US" sz="2800" b="1" dirty="0" err="1">
                <a:latin typeface="Times New Roman" panose="02020603050405020304" pitchFamily="18" charset="0"/>
                <a:cs typeface="Times New Roman" panose="02020603050405020304" pitchFamily="18" charset="0"/>
              </a:rPr>
              <a:t>truyền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vật</a:t>
            </a:r>
            <a:r>
              <a:rPr lang="en-US" sz="2800" b="1" dirty="0">
                <a:latin typeface="Times New Roman" panose="02020603050405020304" pitchFamily="18" charset="0"/>
                <a:cs typeface="Times New Roman" panose="02020603050405020304" pitchFamily="18" charset="0"/>
              </a:rPr>
              <a:t>.</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29143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xit" presetSubtype="0" fill="hold" grpId="0" nodeType="clickEffect">
                                  <p:stCondLst>
                                    <p:cond delay="0"/>
                                  </p:stCondLst>
                                  <p:childTnLst>
                                    <p:animEffect transition="out" filter="fade">
                                      <p:cBhvr>
                                        <p:cTn id="16" dur="1000"/>
                                        <p:tgtEl>
                                          <p:spTgt spid="6"/>
                                        </p:tgtEl>
                                      </p:cBhvr>
                                    </p:animEffect>
                                    <p:anim calcmode="lin" valueType="num">
                                      <p:cBhvr>
                                        <p:cTn id="17" dur="1000"/>
                                        <p:tgtEl>
                                          <p:spTgt spid="6"/>
                                        </p:tgtEl>
                                        <p:attrNameLst>
                                          <p:attrName>ppt_x</p:attrName>
                                        </p:attrNameLst>
                                      </p:cBhvr>
                                      <p:tavLst>
                                        <p:tav tm="0">
                                          <p:val>
                                            <p:strVal val="ppt_x"/>
                                          </p:val>
                                        </p:tav>
                                        <p:tav tm="100000">
                                          <p:val>
                                            <p:strVal val="ppt_x"/>
                                          </p:val>
                                        </p:tav>
                                      </p:tavLst>
                                    </p:anim>
                                    <p:anim calcmode="lin" valueType="num">
                                      <p:cBhvr>
                                        <p:cTn id="18" dur="1000"/>
                                        <p:tgtEl>
                                          <p:spTgt spid="6"/>
                                        </p:tgtEl>
                                        <p:attrNameLst>
                                          <p:attrName>ppt_y</p:attrName>
                                        </p:attrNameLst>
                                      </p:cBhvr>
                                      <p:tavLst>
                                        <p:tav tm="0">
                                          <p:val>
                                            <p:strVal val="ppt_y"/>
                                          </p:val>
                                        </p:tav>
                                        <p:tav tm="100000">
                                          <p:val>
                                            <p:strVal val="ppt_y+.1"/>
                                          </p:val>
                                        </p:tav>
                                      </p:tavLst>
                                    </p:anim>
                                    <p:set>
                                      <p:cBhvr>
                                        <p:cTn id="19" dur="1" fill="hold">
                                          <p:stCondLst>
                                            <p:cond delay="999"/>
                                          </p:stCondLst>
                                        </p:cTn>
                                        <p:tgtEl>
                                          <p:spTgt spid="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6" grpId="0" animBg="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 name="Picture 6" descr="DNA haritası daha fazla insan grubunu kapsayacak şekilde güncellendi"/>
          <p:cNvPicPr>
            <a:picLocks noChangeAspect="1" noChangeArrowheads="1"/>
          </p:cNvPicPr>
          <p:nvPr/>
        </p:nvPicPr>
        <p:blipFill rotWithShape="1">
          <a:blip r:embed="rId2">
            <a:extLst>
              <a:ext uri="{28A0092B-C50C-407E-A947-70E740481C1C}">
                <a14:useLocalDpi xmlns:a14="http://schemas.microsoft.com/office/drawing/2010/main" val="0"/>
              </a:ext>
            </a:extLst>
          </a:blip>
          <a:srcRect l="29" t="15754" r="-29" b="69294"/>
          <a:stretch>
            <a:fillRect/>
          </a:stretch>
        </p:blipFill>
        <p:spPr bwMode="auto">
          <a:xfrm>
            <a:off x="0" y="-53135"/>
            <a:ext cx="12190994" cy="874053"/>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355600" y="147930"/>
            <a:ext cx="8693639" cy="543675"/>
          </a:xfrm>
          <a:prstGeom prst="rect">
            <a:avLst/>
          </a:prstGeom>
          <a:noFill/>
        </p:spPr>
        <p:txBody>
          <a:bodyPr wrap="square" rtlCol="0">
            <a:spAutoFit/>
          </a:bodyPr>
          <a:lstStyle/>
          <a:p>
            <a:pPr>
              <a:defRPr/>
            </a:pPr>
            <a:r>
              <a:rPr lang="en-US" sz="2933"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 DI TRUYỀN VÀ BIẾN DỊ</a:t>
            </a:r>
            <a:endParaRPr lang="vi-VN" sz="2933"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4100" name="Picture 4" descr="Bài 34: Bằng chứng tế bào học và sinh học phân tử - PHƯƠNG PHÁP DẠY HỌC  SINH HỌC LỚP 12"/>
          <p:cNvPicPr>
            <a:picLocks noChangeAspect="1" noChangeArrowheads="1"/>
          </p:cNvPicPr>
          <p:nvPr/>
        </p:nvPicPr>
        <p:blipFill rotWithShape="1">
          <a:blip r:embed="rId3">
            <a:extLst>
              <a:ext uri="{28A0092B-C50C-407E-A947-70E740481C1C}">
                <a14:useLocalDpi xmlns:a14="http://schemas.microsoft.com/office/drawing/2010/main" val="0"/>
              </a:ext>
            </a:extLst>
          </a:blip>
          <a:srcRect b="8861"/>
          <a:stretch/>
        </p:blipFill>
        <p:spPr bwMode="auto">
          <a:xfrm>
            <a:off x="153420" y="2353423"/>
            <a:ext cx="12038581" cy="407388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863600" y="1346124"/>
            <a:ext cx="6679263" cy="844334"/>
          </a:xfrm>
          <a:prstGeom prst="rect">
            <a:avLst/>
          </a:prstGeom>
          <a:solidFill>
            <a:srgbClr val="FEDE82"/>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vi-VN" dirty="0">
              <a:solidFill>
                <a:srgbClr val="FFFFFF"/>
              </a:solidFill>
            </a:endParaRPr>
          </a:p>
        </p:txBody>
      </p:sp>
      <p:sp>
        <p:nvSpPr>
          <p:cNvPr id="13" name="TextBox 12"/>
          <p:cNvSpPr txBox="1"/>
          <p:nvPr/>
        </p:nvSpPr>
        <p:spPr>
          <a:xfrm>
            <a:off x="1700863" y="1404682"/>
            <a:ext cx="9020146" cy="830997"/>
          </a:xfrm>
          <a:prstGeom prst="rect">
            <a:avLst/>
          </a:prstGeom>
          <a:noFill/>
        </p:spPr>
        <p:txBody>
          <a:bodyPr wrap="square" rtlCol="0">
            <a:spAutoFit/>
          </a:bodyPr>
          <a:lstStyle/>
          <a:p>
            <a:pPr algn="just">
              <a:defRPr/>
            </a:pPr>
            <a:r>
              <a:rPr lang="en-US" sz="2400" b="1" i="1" dirty="0" err="1">
                <a:solidFill>
                  <a:srgbClr val="002060"/>
                </a:solidFill>
                <a:latin typeface="Times New Roman" panose="02020603050405020304" pitchFamily="18" charset="0"/>
                <a:cs typeface="Times New Roman" panose="02020603050405020304" pitchFamily="18" charset="0"/>
              </a:rPr>
              <a:t>Sự</a:t>
            </a:r>
            <a:r>
              <a:rPr lang="en-US" sz="2400" b="1" i="1" dirty="0">
                <a:solidFill>
                  <a:srgbClr val="002060"/>
                </a:solidFill>
                <a:latin typeface="Times New Roman" panose="02020603050405020304" pitchFamily="18" charset="0"/>
                <a:cs typeface="Times New Roman" panose="02020603050405020304" pitchFamily="18" charset="0"/>
              </a:rPr>
              <a:t> di </a:t>
            </a:r>
            <a:r>
              <a:rPr lang="en-US" sz="2400" b="1" i="1" dirty="0" err="1">
                <a:solidFill>
                  <a:srgbClr val="002060"/>
                </a:solidFill>
                <a:latin typeface="Times New Roman" panose="02020603050405020304" pitchFamily="18" charset="0"/>
                <a:cs typeface="Times New Roman" panose="02020603050405020304" pitchFamily="18" charset="0"/>
              </a:rPr>
              <a:t>truyền</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và</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biến</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dị</a:t>
            </a:r>
            <a:r>
              <a:rPr lang="en-US" sz="2400" b="1" i="1" dirty="0">
                <a:solidFill>
                  <a:srgbClr val="002060"/>
                </a:solidFill>
                <a:latin typeface="Times New Roman" panose="02020603050405020304" pitchFamily="18" charset="0"/>
                <a:cs typeface="Times New Roman" panose="02020603050405020304" pitchFamily="18" charset="0"/>
              </a:rPr>
              <a:t> ở </a:t>
            </a:r>
            <a:r>
              <a:rPr lang="en-US" sz="2400" b="1" i="1" dirty="0" err="1">
                <a:solidFill>
                  <a:srgbClr val="002060"/>
                </a:solidFill>
                <a:latin typeface="Times New Roman" panose="02020603050405020304" pitchFamily="18" charset="0"/>
                <a:cs typeface="Times New Roman" panose="02020603050405020304" pitchFamily="18" charset="0"/>
              </a:rPr>
              <a:t>sinh</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vật</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được</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quy</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định</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bởi</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vật</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chất</a:t>
            </a:r>
            <a:r>
              <a:rPr lang="en-US" sz="2400" b="1" i="1" dirty="0">
                <a:solidFill>
                  <a:srgbClr val="FF0000"/>
                </a:solidFill>
                <a:latin typeface="Times New Roman" panose="02020603050405020304" pitchFamily="18" charset="0"/>
                <a:cs typeface="Times New Roman" panose="02020603050405020304" pitchFamily="18" charset="0"/>
              </a:rPr>
              <a:t> di </a:t>
            </a:r>
            <a:r>
              <a:rPr lang="en-US" sz="2400" b="1" i="1" dirty="0" err="1">
                <a:solidFill>
                  <a:srgbClr val="FF0000"/>
                </a:solidFill>
                <a:latin typeface="Times New Roman" panose="02020603050405020304" pitchFamily="18" charset="0"/>
                <a:cs typeface="Times New Roman" panose="02020603050405020304" pitchFamily="18" charset="0"/>
              </a:rPr>
              <a:t>truyền</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gồm</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dirty="0">
                <a:solidFill>
                  <a:srgbClr val="FF0000"/>
                </a:solidFill>
                <a:latin typeface="Times New Roman" panose="02020603050405020304" pitchFamily="18" charset="0"/>
                <a:cs typeface="Times New Roman" panose="02020603050405020304" pitchFamily="18" charset="0"/>
              </a:rPr>
              <a:t>DNA </a:t>
            </a:r>
            <a:r>
              <a:rPr lang="en-US" sz="2400" b="1" dirty="0" err="1">
                <a:solidFill>
                  <a:srgbClr val="FF0000"/>
                </a:solidFill>
                <a:latin typeface="Times New Roman" panose="02020603050405020304" pitchFamily="18" charset="0"/>
                <a:cs typeface="Times New Roman" panose="02020603050405020304" pitchFamily="18" charset="0"/>
              </a:rPr>
              <a:t>và</a:t>
            </a:r>
            <a:r>
              <a:rPr lang="en-US" sz="2400" b="1" dirty="0">
                <a:solidFill>
                  <a:srgbClr val="FF0000"/>
                </a:solidFill>
                <a:latin typeface="Times New Roman" panose="02020603050405020304" pitchFamily="18" charset="0"/>
                <a:cs typeface="Times New Roman" panose="02020603050405020304" pitchFamily="18" charset="0"/>
              </a:rPr>
              <a:t> RNA.</a:t>
            </a:r>
            <a:endParaRPr lang="vi-VN" sz="2400" b="1" i="1" dirty="0">
              <a:solidFill>
                <a:srgbClr val="FF0000"/>
              </a:solidFill>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4"/>
          <a:srcRect/>
          <a:stretch>
            <a:fillRect/>
          </a:stretch>
        </p:blipFill>
        <p:spPr>
          <a:xfrm>
            <a:off x="544661" y="1170460"/>
            <a:ext cx="1271941" cy="593295"/>
          </a:xfrm>
          <a:prstGeom prst="rect">
            <a:avLst/>
          </a:prstGeom>
        </p:spPr>
      </p:pic>
      <p:pic>
        <p:nvPicPr>
          <p:cNvPr id="2" name="Picture 1" descr="19 Background ý tưởng | sandbox, mạng máy tính, cắt bao quy đầu">
            <a:extLst>
              <a:ext uri="{FF2B5EF4-FFF2-40B4-BE49-F238E27FC236}">
                <a16:creationId xmlns:a16="http://schemas.microsoft.com/office/drawing/2014/main" id="{1D75EB28-BB4A-D391-6574-5340D9A78D7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6216" y="1540045"/>
            <a:ext cx="954775" cy="560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62764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100"/>
                                        </p:tgtEl>
                                        <p:attrNameLst>
                                          <p:attrName>style.visibility</p:attrName>
                                        </p:attrNameLst>
                                      </p:cBhvr>
                                      <p:to>
                                        <p:strVal val="visible"/>
                                      </p:to>
                                    </p:set>
                                    <p:animEffect transition="in" filter="fade">
                                      <p:cBhvr>
                                        <p:cTn id="18" dur="500"/>
                                        <p:tgtEl>
                                          <p:spTgt spid="410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theme/theme1.xml><?xml version="1.0" encoding="utf-8"?>
<a:theme xmlns:a="http://schemas.openxmlformats.org/drawingml/2006/main" name="Facet">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2421</TotalTime>
  <Words>2480</Words>
  <Application>Microsoft Office PowerPoint</Application>
  <PresentationFormat>Widescreen</PresentationFormat>
  <Paragraphs>196</Paragraphs>
  <Slides>41</Slides>
  <Notes>1</Notes>
  <HiddenSlides>0</HiddenSlides>
  <MMClips>4</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41</vt:i4>
      </vt:variant>
    </vt:vector>
  </HeadingPairs>
  <TitlesOfParts>
    <vt:vector size="54" baseType="lpstr">
      <vt:lpstr>微软雅黑</vt:lpstr>
      <vt:lpstr>MS Mincho</vt:lpstr>
      <vt:lpstr>华文新魏</vt:lpstr>
      <vt:lpstr>#9Slide07 IcielPony</vt:lpstr>
      <vt:lpstr>.VnTime</vt:lpstr>
      <vt:lpstr>Arial</vt:lpstr>
      <vt:lpstr>Calibri</vt:lpstr>
      <vt:lpstr>Calibri Light</vt:lpstr>
      <vt:lpstr>Open Sans</vt:lpstr>
      <vt:lpstr>Times New Roman</vt:lpstr>
      <vt:lpstr>Trebuchet MS</vt:lpstr>
      <vt:lpstr>Wingdings 3</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249</cp:revision>
  <dcterms:created xsi:type="dcterms:W3CDTF">2023-11-14T08:26:26Z</dcterms:created>
  <dcterms:modified xsi:type="dcterms:W3CDTF">2026-01-10T15:37:41Z</dcterms:modified>
</cp:coreProperties>
</file>