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2.svg" ContentType="image/svg+xml"/>
  <Override PartName="/ppt/media/image17.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499" r:id="rId3"/>
    <p:sldId id="359" r:id="rId4"/>
    <p:sldId id="360" r:id="rId5"/>
    <p:sldId id="416" r:id="rId6"/>
    <p:sldId id="475" r:id="rId7"/>
    <p:sldId id="531" r:id="rId8"/>
    <p:sldId id="415" r:id="rId9"/>
    <p:sldId id="480" r:id="rId10"/>
    <p:sldId id="482" r:id="rId11"/>
    <p:sldId id="479" r:id="rId12"/>
    <p:sldId id="477" r:id="rId13"/>
    <p:sldId id="484" r:id="rId14"/>
    <p:sldId id="483" r:id="rId15"/>
    <p:sldId id="418" r:id="rId16"/>
    <p:sldId id="435" r:id="rId17"/>
    <p:sldId id="434" r:id="rId18"/>
    <p:sldId id="419" r:id="rId19"/>
    <p:sldId id="457" r:id="rId20"/>
    <p:sldId id="525" r:id="rId21"/>
    <p:sldId id="526" r:id="rId22"/>
    <p:sldId id="527" r:id="rId23"/>
    <p:sldId id="528" r:id="rId24"/>
    <p:sldId id="529" r:id="rId25"/>
    <p:sldId id="451" r:id="rId26"/>
    <p:sldId id="420" r:id="rId27"/>
    <p:sldId id="485" r:id="rId28"/>
    <p:sldId id="454" r:id="rId29"/>
    <p:sldId id="455" r:id="rId30"/>
    <p:sldId id="456" r:id="rId31"/>
    <p:sldId id="486" r:id="rId32"/>
    <p:sldId id="5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37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66"/>
    <a:srgbClr val="003300"/>
    <a:srgbClr val="990000"/>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798" y="-102"/>
      </p:cViewPr>
      <p:guideLst>
        <p:guide orient="horz" pos="2200"/>
        <p:guide pos="3782"/>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EBF1F-8FD8-4DA6-AD14-78D7048AEF72}"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598C7-5867-46D6-9473-FE7F42514116}"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81"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7"/>
            <a:ext cx="7315200" cy="566739"/>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52004-8562-45E0-A04E-D577AFFDCA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5E6A0-EE8E-4176-A734-AD82A0C0E4F9}"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sv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ct -2147482624"/>
          <p:cNvGraphicFramePr>
            <a:graphicFrameLocks noChangeAspect="1"/>
          </p:cNvGraphicFramePr>
          <p:nvPr/>
        </p:nvGraphicFramePr>
        <p:xfrm>
          <a:off x="4695825" y="486410"/>
          <a:ext cx="7428230" cy="3854450"/>
        </p:xfrm>
        <a:graphic>
          <a:graphicData uri="http://schemas.openxmlformats.org/presentationml/2006/ole">
            <mc:AlternateContent xmlns:mc="http://schemas.openxmlformats.org/markup-compatibility/2006">
              <mc:Choice xmlns:v="urn:schemas-microsoft-com:vml" Requires="v">
                <p:oleObj spid="_x0000_s3076" name="" r:id="rId1" imgW="1803400" imgH="1026795" progId="MS_ClipArt_Gallery">
                  <p:embed/>
                </p:oleObj>
              </mc:Choice>
              <mc:Fallback>
                <p:oleObj name="" r:id="rId1" imgW="1803400" imgH="1026795" progId="MS_ClipArt_Gallery">
                  <p:embed/>
                  <p:pic>
                    <p:nvPicPr>
                      <p:cNvPr id="0" name="Picture 3075"/>
                      <p:cNvPicPr/>
                      <p:nvPr/>
                    </p:nvPicPr>
                    <p:blipFill>
                      <a:blip r:embed="rId2"/>
                      <a:stretch>
                        <a:fillRect/>
                      </a:stretch>
                    </p:blipFill>
                    <p:spPr>
                      <a:xfrm>
                        <a:off x="4695825" y="486410"/>
                        <a:ext cx="7428230" cy="3854450"/>
                      </a:xfrm>
                      <a:prstGeom prst="rect">
                        <a:avLst/>
                      </a:prstGeom>
                      <a:noFill/>
                      <a:ln w="38100">
                        <a:noFill/>
                        <a:miter/>
                      </a:ln>
                    </p:spPr>
                  </p:pic>
                </p:oleObj>
              </mc:Fallback>
            </mc:AlternateContent>
          </a:graphicData>
        </a:graphic>
      </p:graphicFrame>
      <p:sp>
        <p:nvSpPr>
          <p:cNvPr id="3" name="Text Box 2"/>
          <p:cNvSpPr txBox="1"/>
          <p:nvPr/>
        </p:nvSpPr>
        <p:spPr>
          <a:xfrm>
            <a:off x="838200" y="4435475"/>
            <a:ext cx="9830435" cy="1938020"/>
          </a:xfrm>
          <a:prstGeom prst="rect">
            <a:avLst/>
          </a:prstGeom>
          <a:noFill/>
        </p:spPr>
        <p:txBody>
          <a:bodyPr wrap="square" rtlCol="0">
            <a:spAutoFit/>
          </a:bodyPr>
          <a:p>
            <a:r>
              <a:rPr lang="en-US" sz="6000">
                <a:latin typeface="Times New Roman" panose="02020603050405020304" pitchFamily="18" charset="0"/>
                <a:cs typeface="Times New Roman" panose="02020603050405020304" pitchFamily="18" charset="0"/>
              </a:rPr>
              <a:t>Tiết 4 - Bài 27: </a:t>
            </a:r>
            <a:endParaRPr lang="en-US" sz="6000">
              <a:latin typeface="Times New Roman" panose="02020603050405020304" pitchFamily="18" charset="0"/>
              <a:cs typeface="Times New Roman" panose="02020603050405020304" pitchFamily="18" charset="0"/>
            </a:endParaRPr>
          </a:p>
          <a:p>
            <a:r>
              <a:rPr lang="en-US" sz="6000" b="1" dirty="0" smtClean="0">
                <a:solidFill>
                  <a:schemeClr val="accent2">
                    <a:lumMod val="75000"/>
                  </a:schemeClr>
                </a:solidFill>
                <a:latin typeface="+mj-lt"/>
                <a:cs typeface="+mj-lt"/>
                <a:sym typeface="+mn-ea"/>
              </a:rPr>
              <a:t>KHÁI QUÁT VỀ CƠ THỂ NGƯỜI</a:t>
            </a:r>
            <a:endParaRPr lang="en-US" sz="6000">
              <a:latin typeface="Times New Roman" panose="02020603050405020304" pitchFamily="18" charset="0"/>
              <a:cs typeface="Times New Roman" panose="02020603050405020304" pitchFamily="18" charset="0"/>
            </a:endParaRPr>
          </a:p>
        </p:txBody>
      </p:sp>
      <p:sp>
        <p:nvSpPr>
          <p:cNvPr id="4" name="Text Box 3"/>
          <p:cNvSpPr txBox="1"/>
          <p:nvPr/>
        </p:nvSpPr>
        <p:spPr>
          <a:xfrm>
            <a:off x="-457200" y="37465"/>
            <a:ext cx="9098915" cy="922020"/>
          </a:xfrm>
          <a:prstGeom prst="rect">
            <a:avLst/>
          </a:prstGeom>
          <a:noFill/>
        </p:spPr>
        <p:txBody>
          <a:bodyPr wrap="square" rtlCol="0" anchor="t">
            <a:spAutoFit/>
          </a:bodyPr>
          <a:p>
            <a:pPr algn="ctr"/>
            <a:r>
              <a:rPr lang="en-US" sz="5400" b="1" dirty="0" err="1">
                <a:solidFill>
                  <a:schemeClr val="accent2">
                    <a:lumMod val="75000"/>
                  </a:schemeClr>
                </a:solidFill>
                <a:latin typeface="+mj-lt"/>
                <a:cs typeface="+mj-lt"/>
                <a:sym typeface="+mn-ea"/>
              </a:rPr>
              <a:t>Chủ đề 7: Cơ thể người</a:t>
            </a:r>
            <a:endParaRPr lang="en-US" sz="5400" b="1" dirty="0" err="1">
              <a:solidFill>
                <a:schemeClr val="accent2">
                  <a:lumMod val="75000"/>
                </a:schemeClr>
              </a:solidFill>
              <a:latin typeface="+mj-lt"/>
              <a:cs typeface="+mj-lt"/>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hình 27.2 cho biết tên các hệ cơ quan trong cơ thể."/>
          <p:cNvPicPr>
            <a:picLocks noChangeAspect="1" noChangeArrowheads="1"/>
          </p:cNvPicPr>
          <p:nvPr/>
        </p:nvPicPr>
        <p:blipFill>
          <a:blip r:embed="rId1">
            <a:extLst>
              <a:ext uri="{28A0092B-C50C-407E-A947-70E740481C1C}">
                <a14:useLocalDpi xmlns:a14="http://schemas.microsoft.com/office/drawing/2010/main" val="0"/>
              </a:ext>
            </a:extLst>
          </a:blip>
          <a:srcRect t="60714" b="5201"/>
          <a:stretch>
            <a:fillRect/>
          </a:stretch>
        </p:blipFill>
        <p:spPr bwMode="auto">
          <a:xfrm>
            <a:off x="228600" y="943610"/>
            <a:ext cx="10295890" cy="5031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083310" y="18415"/>
            <a:ext cx="10457815" cy="1076325"/>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Quan sát h27.2, nhận biết các hệ cơ quan trong cơ thể người </a:t>
            </a:r>
            <a:r>
              <a:rPr lang="en-US" sz="3200">
                <a:latin typeface="Times New Roman" panose="02020603050405020304" pitchFamily="18" charset="0"/>
                <a:cs typeface="Times New Roman" panose="02020603050405020304" pitchFamily="18" charset="0"/>
                <a:sym typeface="+mn-ea"/>
              </a:rPr>
              <a:t>và xác định các cơ quan thuộc hệ cơ quan đó?</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6096000" y="5948045"/>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SINH DỤC</a:t>
            </a:r>
            <a:endParaRPr lang="en-US" sz="3200">
              <a:highlight>
                <a:srgbClr val="FFFF00"/>
              </a:highlight>
              <a:latin typeface="Times New Roman" panose="02020603050405020304" pitchFamily="18" charset="0"/>
              <a:cs typeface="Times New Roman" panose="02020603050405020304" pitchFamily="18" charset="0"/>
            </a:endParaRPr>
          </a:p>
        </p:txBody>
      </p:sp>
      <p:sp>
        <p:nvSpPr>
          <p:cNvPr id="4" name="Text Box 3"/>
          <p:cNvSpPr txBox="1"/>
          <p:nvPr/>
        </p:nvSpPr>
        <p:spPr>
          <a:xfrm>
            <a:off x="1295400" y="5943600"/>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NỘI TIẾT</a:t>
            </a:r>
            <a:endParaRPr lang="en-US" sz="320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587375" y="224155"/>
            <a:ext cx="12447905" cy="708660"/>
          </a:xfrm>
          <a:prstGeom prst="rect">
            <a:avLst/>
          </a:prstGeom>
          <a:noFill/>
        </p:spPr>
        <p:txBody>
          <a:bodyPr wrap="square" rtlCol="0">
            <a:noAutofit/>
          </a:bodyPr>
          <a:p>
            <a:pPr algn="ctr"/>
            <a:r>
              <a:rPr lang="en-US" sz="3600" b="1">
                <a:latin typeface="Cambria" panose="02040503050406030204" pitchFamily="18" charset="0"/>
                <a:cs typeface="Cambria" panose="02040503050406030204" pitchFamily="18" charset="0"/>
              </a:rPr>
              <a:t> I. CÁC HỆ CƠ QUAN TRONG CƠ THỂ</a:t>
            </a:r>
            <a:endParaRPr lang="en-US" sz="3600" b="1">
              <a:latin typeface="Cambria" panose="02040503050406030204" pitchFamily="18" charset="0"/>
              <a:cs typeface="Cambria" panose="02040503050406030204" pitchFamily="18" charset="0"/>
            </a:endParaRPr>
          </a:p>
        </p:txBody>
      </p:sp>
      <p:sp>
        <p:nvSpPr>
          <p:cNvPr id="3" name="Text Box 2"/>
          <p:cNvSpPr txBox="1"/>
          <p:nvPr/>
        </p:nvSpPr>
        <p:spPr>
          <a:xfrm>
            <a:off x="1327150" y="1181100"/>
            <a:ext cx="9704070" cy="3969385"/>
          </a:xfrm>
          <a:prstGeom prst="rect">
            <a:avLst/>
          </a:prstGeom>
          <a:noFill/>
          <a:ln w="9525">
            <a:noFill/>
          </a:ln>
        </p:spPr>
        <p:txBody>
          <a:bodyPr wrap="square">
            <a:spAutoFit/>
          </a:bodyPr>
          <a:p>
            <a:pPr indent="0"/>
            <a:r>
              <a:rPr lang="en-US" sz="3600" b="0">
                <a:solidFill>
                  <a:srgbClr val="000000"/>
                </a:solidFill>
                <a:latin typeface="Times New Roman" panose="02020603050405020304" pitchFamily="18" charset="0"/>
              </a:rPr>
              <a:t> Các hệ cơ quan trong cơ thể người gồm hệ vận động, hệ tuần hoàn, hệ hô hấp, hệ tiêu hóa, hệ bài tiết, hệ thần kinh và các giác quan, hệ nội tiết, hệ sinh dục.- Mỗi cơ quan, hệ cơ quan có một vai trò nhất định và có mối liên quan chặt chẽ với các cơ quan, hệ cơ quan khác.</a:t>
            </a:r>
            <a:endParaRPr lang="en-US" sz="3600" b="0">
              <a:solidFill>
                <a:srgbClr val="000000"/>
              </a:solidFill>
              <a:latin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8695" y="121360"/>
            <a:ext cx="846895" cy="8468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587375" y="224155"/>
            <a:ext cx="12447905" cy="708660"/>
          </a:xfrm>
          <a:prstGeom prst="rect">
            <a:avLst/>
          </a:prstGeom>
          <a:noFill/>
        </p:spPr>
        <p:txBody>
          <a:bodyPr wrap="square" rtlCol="0">
            <a:noAutofit/>
          </a:bodyPr>
          <a:p>
            <a:pPr algn="ctr"/>
            <a:r>
              <a:rPr lang="en-US" sz="3600" b="1">
                <a:latin typeface="Cambria" panose="02040503050406030204" pitchFamily="18" charset="0"/>
                <a:cs typeface="Cambria" panose="02040503050406030204" pitchFamily="18" charset="0"/>
              </a:rPr>
              <a:t> II. CÁC CƠ QUAN TRONG CƠ THỂ</a:t>
            </a:r>
            <a:endParaRPr lang="en-US" sz="3600" b="1">
              <a:latin typeface="Cambria" panose="02040503050406030204" pitchFamily="18" charset="0"/>
              <a:cs typeface="Cambria" panose="02040503050406030204" pitchFamily="18" charset="0"/>
            </a:endParaRPr>
          </a:p>
        </p:txBody>
      </p:sp>
      <p:pic>
        <p:nvPicPr>
          <p:cNvPr id="4" name="Picture 3"/>
          <p:cNvPicPr>
            <a:picLocks noChangeAspect="1"/>
          </p:cNvPicPr>
          <p:nvPr/>
        </p:nvPicPr>
        <p:blipFill>
          <a:blip r:embed="rId1"/>
          <a:stretch>
            <a:fillRect/>
          </a:stretch>
        </p:blipFill>
        <p:spPr>
          <a:xfrm>
            <a:off x="-8695" y="121360"/>
            <a:ext cx="846895" cy="846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ch12h.com/sites/default/files/styles/inbody400/public/screenshot_1_535.png?itok=Q7KBkF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530" y="889635"/>
            <a:ext cx="9043670" cy="596836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083310" y="18415"/>
            <a:ext cx="10457815" cy="583565"/>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cho biết MỖI cơ quan ở H 27.1 A thuộc Hệ cơ quan nào?</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76200" y="76200"/>
            <a:ext cx="11609705" cy="730250"/>
          </a:xfrm>
          <a:prstGeom prst="rect">
            <a:avLst/>
          </a:prstGeom>
          <a:noFill/>
          <a:ln w="9525">
            <a:noFill/>
          </a:ln>
        </p:spPr>
        <p:txBody>
          <a:bodyPr wrap="square">
            <a:noAutofit/>
          </a:bodyPr>
          <a:p>
            <a:pPr indent="0"/>
            <a:r>
              <a:rPr lang="en-US" sz="3200" b="0">
                <a:solidFill>
                  <a:srgbClr val="000000"/>
                </a:solidFill>
                <a:latin typeface="Times New Roman" panose="02020603050405020304" pitchFamily="18" charset="0"/>
              </a:rPr>
              <a:t>HS đọc thông tin mục II SGK trang 129, hoàn thiện bảng 27.1</a:t>
            </a:r>
            <a:endParaRPr lang="en-US" sz="3200" b="0">
              <a:solidFill>
                <a:srgbClr val="000000"/>
              </a:solidFill>
              <a:latin typeface="Times New Roman" panose="02020603050405020304" pitchFamily="18" charset="0"/>
            </a:endParaRPr>
          </a:p>
        </p:txBody>
      </p:sp>
      <p:graphicFrame>
        <p:nvGraphicFramePr>
          <p:cNvPr id="3" name="Table 2"/>
          <p:cNvGraphicFramePr/>
          <p:nvPr/>
        </p:nvGraphicFramePr>
        <p:xfrm>
          <a:off x="232410" y="991235"/>
          <a:ext cx="11113770" cy="5934710"/>
        </p:xfrm>
        <a:graphic>
          <a:graphicData uri="http://schemas.openxmlformats.org/drawingml/2006/table">
            <a:tbl>
              <a:tblPr/>
              <a:tblGrid>
                <a:gridCol w="3137535"/>
                <a:gridCol w="4423410"/>
                <a:gridCol w="3552825"/>
              </a:tblGrid>
              <a:tr h="1014095">
                <a:tc>
                  <a:txBody>
                    <a:bodyPr/>
                    <a:p>
                      <a:pPr indent="0" algn="ctr">
                        <a:buNone/>
                      </a:pPr>
                      <a:r>
                        <a:rPr lang="en-US" sz="2800" b="0">
                          <a:solidFill>
                            <a:srgbClr val="000000"/>
                          </a:solidFill>
                          <a:latin typeface="Times New Roman" panose="02020603050405020304" pitchFamily="18" charset="0"/>
                          <a:cs typeface="Times New Roman" panose="02020603050405020304" pitchFamily="18" charset="0"/>
                        </a:rPr>
                        <a:t>Cơ quan/ Hệ cơ quan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Times New Roman" panose="02020603050405020304" pitchFamily="18" charset="0"/>
                          <a:cs typeface="Times New Roman" panose="02020603050405020304" pitchFamily="18" charset="0"/>
                        </a:rPr>
                        <a:t>Các cơ quan trong từng </a:t>
                      </a:r>
                      <a:endParaRPr lang="en-US" sz="2800" b="0">
                        <a:solidFill>
                          <a:srgbClr val="000000"/>
                        </a:solidFill>
                        <a:latin typeface="Times New Roman" panose="02020603050405020304" pitchFamily="18" charset="0"/>
                        <a:cs typeface="Times New Roman" panose="02020603050405020304" pitchFamily="18" charset="0"/>
                      </a:endParaRPr>
                    </a:p>
                    <a:p>
                      <a:pPr indent="0" algn="ctr">
                        <a:buNone/>
                      </a:pPr>
                      <a:r>
                        <a:rPr lang="en-US" sz="2800" b="0">
                          <a:solidFill>
                            <a:srgbClr val="000000"/>
                          </a:solidFill>
                          <a:latin typeface="Times New Roman" panose="02020603050405020304" pitchFamily="18" charset="0"/>
                          <a:cs typeface="Times New Roman" panose="02020603050405020304" pitchFamily="18" charset="0"/>
                        </a:rPr>
                        <a:t>hệ cơ quan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Times New Roman" panose="02020603050405020304" pitchFamily="18" charset="0"/>
                          <a:cs typeface="Times New Roman" panose="02020603050405020304" pitchFamily="18" charset="0"/>
                        </a:rPr>
                        <a:t>Vai trò chính trong</a:t>
                      </a:r>
                      <a:endParaRPr lang="en-US" sz="2800" b="0">
                        <a:solidFill>
                          <a:srgbClr val="000000"/>
                        </a:solidFill>
                        <a:latin typeface="Times New Roman" panose="02020603050405020304" pitchFamily="18" charset="0"/>
                        <a:cs typeface="Times New Roman" panose="02020603050405020304" pitchFamily="18" charset="0"/>
                      </a:endParaRPr>
                    </a:p>
                    <a:p>
                      <a:pPr indent="0" algn="ctr">
                        <a:buNone/>
                      </a:pPr>
                      <a:r>
                        <a:rPr lang="en-US" sz="2800" b="0">
                          <a:solidFill>
                            <a:srgbClr val="000000"/>
                          </a:solidFill>
                          <a:latin typeface="Times New Roman" panose="02020603050405020304" pitchFamily="18" charset="0"/>
                          <a:cs typeface="Times New Roman" panose="02020603050405020304" pitchFamily="18" charset="0"/>
                        </a:rPr>
                        <a:t> cơ thể</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198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vận động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198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tuần hoàn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133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hô hấp</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006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tiêu hóa</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133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bài tiết</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thần kinh</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085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Các giác quan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133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nội tiết</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133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sinh dục</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nvGraphicFramePr>
        <p:xfrm>
          <a:off x="232410" y="76835"/>
          <a:ext cx="11715750" cy="6276975"/>
        </p:xfrm>
        <a:graphic>
          <a:graphicData uri="http://schemas.openxmlformats.org/drawingml/2006/table">
            <a:tbl>
              <a:tblPr/>
              <a:tblGrid>
                <a:gridCol w="2087880"/>
                <a:gridCol w="9627870"/>
              </a:tblGrid>
              <a:tr h="1042670">
                <a:tc>
                  <a:txBody>
                    <a:bodyPr/>
                    <a:p>
                      <a:pPr indent="0" algn="ctr">
                        <a:buNone/>
                      </a:pPr>
                      <a:r>
                        <a:rPr lang="en-US" sz="2800" b="0">
                          <a:solidFill>
                            <a:srgbClr val="000000"/>
                          </a:solidFill>
                          <a:latin typeface="Times New Roman" panose="02020603050405020304" pitchFamily="18" charset="0"/>
                          <a:cs typeface="Times New Roman" panose="02020603050405020304" pitchFamily="18" charset="0"/>
                        </a:rPr>
                        <a:t>Cơ quan/ Hệ cơ quan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solidFill>
                            <a:srgbClr val="000000"/>
                          </a:solidFill>
                          <a:latin typeface="Times New Roman" panose="02020603050405020304" pitchFamily="18" charset="0"/>
                          <a:cs typeface="Times New Roman" panose="02020603050405020304" pitchFamily="18" charset="0"/>
                        </a:rPr>
                        <a:t>Các cơ quan trong từng hệ cơ quan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959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vận động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83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tuần hoàn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25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hô hấp</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723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tiêu hóa</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942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bài tiết</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942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thần kinh</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039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Các giác quan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89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nội tiết</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25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Hệ sinh dục</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 </a:t>
                      </a:r>
                      <a:endParaRPr lang="en-US" sz="2800" b="0">
                        <a:solidFill>
                          <a:srgbClr val="000000"/>
                        </a:solidFill>
                        <a:latin typeface="Times New Roman" panose="02020603050405020304" pitchFamily="18" charset="0"/>
                        <a:cs typeface="Times New Roman" panose="02020603050405020304" pitchFamily="18" charset="0"/>
                      </a:endParaRPr>
                    </a:p>
                    <a:p>
                      <a:pPr indent="0">
                        <a:buNone/>
                      </a:pP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4174490" y="953135"/>
            <a:ext cx="516699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sym typeface="+mn-ea"/>
              </a:rPr>
              <a:t>Cơ, xương, khớp</a:t>
            </a:r>
            <a:endParaRPr 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endParaRPr lang="en-US" sz="3200" b="0" i="1">
              <a:solidFill>
                <a:srgbClr val="000000"/>
              </a:solidFill>
              <a:latin typeface="Times New Roman" panose="02020603050405020304" pitchFamily="18" charset="0"/>
            </a:endParaRPr>
          </a:p>
        </p:txBody>
      </p:sp>
      <p:sp>
        <p:nvSpPr>
          <p:cNvPr id="4" name="Text Box 3"/>
          <p:cNvSpPr txBox="1"/>
          <p:nvPr/>
        </p:nvSpPr>
        <p:spPr>
          <a:xfrm>
            <a:off x="3158490" y="1461135"/>
            <a:ext cx="516699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r>
              <a:rPr lang="en-US" sz="3200" b="0" i="1">
                <a:solidFill>
                  <a:srgbClr val="000000"/>
                </a:solidFill>
                <a:latin typeface="Times New Roman" panose="02020603050405020304" pitchFamily="18" charset="0"/>
              </a:rPr>
              <a:t>Tim và mạch máu</a:t>
            </a:r>
            <a:endParaRPr lang="en-US" sz="3200" b="0" i="1">
              <a:solidFill>
                <a:srgbClr val="000000"/>
              </a:solidFill>
              <a:latin typeface="Times New Roman" panose="02020603050405020304" pitchFamily="18" charset="0"/>
            </a:endParaRPr>
          </a:p>
          <a:p>
            <a:pPr indent="0"/>
            <a:endParaRPr lang="en-US" sz="3200" b="0" i="1">
              <a:solidFill>
                <a:srgbClr val="000000"/>
              </a:solidFill>
              <a:latin typeface="Times New Roman" panose="02020603050405020304" pitchFamily="18" charset="0"/>
            </a:endParaRPr>
          </a:p>
        </p:txBody>
      </p:sp>
      <p:sp>
        <p:nvSpPr>
          <p:cNvPr id="5" name="Text Box 4"/>
          <p:cNvSpPr txBox="1"/>
          <p:nvPr/>
        </p:nvSpPr>
        <p:spPr>
          <a:xfrm rot="10800000" flipV="1">
            <a:off x="2313940" y="1934210"/>
            <a:ext cx="9859645" cy="39433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r>
              <a:rPr lang="en-US" sz="2800" b="0" i="1">
                <a:solidFill>
                  <a:srgbClr val="000000"/>
                </a:solidFill>
                <a:latin typeface="Times New Roman" panose="02020603050405020304" pitchFamily="18" charset="0"/>
              </a:rPr>
              <a:t>Đường dẫn khí (mũi, họng, thanh quản, khí quản, phế quản), phổi</a:t>
            </a:r>
            <a:endParaRPr lang="en-US" sz="2800" b="0" i="1">
              <a:solidFill>
                <a:srgbClr val="000000"/>
              </a:solidFill>
              <a:latin typeface="Times New Roman" panose="02020603050405020304" pitchFamily="18" charset="0"/>
            </a:endParaRPr>
          </a:p>
          <a:p>
            <a:pPr indent="0"/>
            <a:endParaRPr lang="en-US" sz="2800" b="0" i="1">
              <a:solidFill>
                <a:srgbClr val="000000"/>
              </a:solidFill>
              <a:latin typeface="Times New Roman" panose="02020603050405020304" pitchFamily="18" charset="0"/>
            </a:endParaRPr>
          </a:p>
        </p:txBody>
      </p:sp>
      <p:sp>
        <p:nvSpPr>
          <p:cNvPr id="6" name="Text Box 5"/>
          <p:cNvSpPr txBox="1"/>
          <p:nvPr/>
        </p:nvSpPr>
        <p:spPr>
          <a:xfrm>
            <a:off x="5774690" y="1867535"/>
            <a:ext cx="516699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endParaRPr lang="en-US" sz="3600" b="0" i="1">
              <a:solidFill>
                <a:srgbClr val="000000"/>
              </a:solidFill>
              <a:latin typeface="Times New Roman" panose="02020603050405020304" pitchFamily="18" charset="0"/>
            </a:endParaRPr>
          </a:p>
          <a:p>
            <a:pPr indent="0"/>
            <a:endParaRPr lang="en-US" sz="3600" b="0" i="1">
              <a:solidFill>
                <a:srgbClr val="000000"/>
              </a:solidFill>
              <a:latin typeface="Times New Roman" panose="02020603050405020304" pitchFamily="18" charset="0"/>
            </a:endParaRPr>
          </a:p>
        </p:txBody>
      </p:sp>
      <p:sp>
        <p:nvSpPr>
          <p:cNvPr id="7" name="Text Box 6"/>
          <p:cNvSpPr txBox="1"/>
          <p:nvPr/>
        </p:nvSpPr>
        <p:spPr>
          <a:xfrm>
            <a:off x="2299970" y="2756535"/>
            <a:ext cx="9513570" cy="377825"/>
          </a:xfrm>
          <a:prstGeom prst="rect">
            <a:avLst/>
          </a:prstGeom>
          <a:noFill/>
          <a:ln w="9525">
            <a:noFill/>
          </a:ln>
        </p:spPr>
        <p:txBody>
          <a:bodyPr wrap="square">
            <a:noAutofit/>
          </a:bodyPr>
          <a:p>
            <a:pPr indent="0"/>
            <a:r>
              <a:rPr lang="en-US" sz="2400" b="0" i="1">
                <a:solidFill>
                  <a:srgbClr val="000000"/>
                </a:solidFill>
                <a:latin typeface="Times New Roman" panose="02020603050405020304" pitchFamily="18" charset="0"/>
              </a:rPr>
              <a:t>Ống tiêu hóa (miệng, thực quản, dạ dày, ruột non, ruột già, hậu môn) và các tuyến tiêu hóa </a:t>
            </a:r>
            <a:endParaRPr lang="en-US" sz="2400" b="0" i="1">
              <a:solidFill>
                <a:srgbClr val="000000"/>
              </a:solidFill>
              <a:latin typeface="Times New Roman" panose="02020603050405020304" pitchFamily="18" charset="0"/>
            </a:endParaRPr>
          </a:p>
          <a:p>
            <a:pPr indent="0"/>
            <a:endParaRPr lang="en-US" sz="2400" b="0" i="1">
              <a:solidFill>
                <a:srgbClr val="000000"/>
              </a:solidFill>
              <a:latin typeface="Times New Roman" panose="02020603050405020304" pitchFamily="18" charset="0"/>
            </a:endParaRPr>
          </a:p>
        </p:txBody>
      </p:sp>
      <p:sp>
        <p:nvSpPr>
          <p:cNvPr id="8" name="Text Box 7"/>
          <p:cNvSpPr txBox="1"/>
          <p:nvPr/>
        </p:nvSpPr>
        <p:spPr>
          <a:xfrm>
            <a:off x="6028690" y="3340735"/>
            <a:ext cx="516699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endParaRPr lang="en-US" sz="3600" b="0" i="1">
              <a:solidFill>
                <a:srgbClr val="000000"/>
              </a:solidFill>
              <a:latin typeface="Times New Roman" panose="02020603050405020304" pitchFamily="18" charset="0"/>
            </a:endParaRPr>
          </a:p>
          <a:p>
            <a:pPr indent="0"/>
            <a:endParaRPr lang="en-US" sz="3600" b="0" i="1">
              <a:solidFill>
                <a:srgbClr val="000000"/>
              </a:solidFill>
              <a:latin typeface="Times New Roman" panose="02020603050405020304" pitchFamily="18" charset="0"/>
            </a:endParaRPr>
          </a:p>
        </p:txBody>
      </p:sp>
      <p:sp>
        <p:nvSpPr>
          <p:cNvPr id="9" name="Text Box 8"/>
          <p:cNvSpPr txBox="1"/>
          <p:nvPr/>
        </p:nvSpPr>
        <p:spPr>
          <a:xfrm>
            <a:off x="3768090" y="3442335"/>
            <a:ext cx="516699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Phổi</a:t>
            </a:r>
            <a:r>
              <a:rPr lang="en-US" sz="3600">
                <a:solidFill>
                  <a:srgbClr val="000000"/>
                </a:solidFill>
                <a:latin typeface="Times New Roman" panose="02020603050405020304" pitchFamily="18" charset="0"/>
                <a:cs typeface="Times New Roman" panose="02020603050405020304" pitchFamily="18" charset="0"/>
                <a:sym typeface="+mn-ea"/>
              </a:rPr>
              <a:t>, thận, da</a:t>
            </a:r>
            <a:endParaRPr lang="en-US" sz="3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endParaRPr lang="en-US" sz="3600" b="0" i="1">
              <a:solidFill>
                <a:srgbClr val="000000"/>
              </a:solidFill>
              <a:latin typeface="Times New Roman" panose="02020603050405020304" pitchFamily="18" charset="0"/>
            </a:endParaRPr>
          </a:p>
        </p:txBody>
      </p:sp>
      <p:sp>
        <p:nvSpPr>
          <p:cNvPr id="10" name="Text Box 9"/>
          <p:cNvSpPr txBox="1"/>
          <p:nvPr/>
        </p:nvSpPr>
        <p:spPr>
          <a:xfrm>
            <a:off x="2867660" y="3899535"/>
            <a:ext cx="660082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r>
              <a:rPr lang="en-US" sz="3200" b="0" i="1">
                <a:solidFill>
                  <a:srgbClr val="000000"/>
                </a:solidFill>
                <a:latin typeface="Times New Roman" panose="02020603050405020304" pitchFamily="18" charset="0"/>
              </a:rPr>
              <a:t>Não, tủy sống, dây thần kinh,</a:t>
            </a:r>
            <a:endParaRPr lang="en-US" sz="3200" b="0" i="1">
              <a:solidFill>
                <a:srgbClr val="000000"/>
              </a:solidFill>
              <a:latin typeface="Times New Roman" panose="02020603050405020304" pitchFamily="18" charset="0"/>
            </a:endParaRPr>
          </a:p>
          <a:p>
            <a:pPr indent="0"/>
            <a:endParaRPr lang="en-US" sz="3200" b="0" i="1">
              <a:solidFill>
                <a:srgbClr val="000000"/>
              </a:solidFill>
              <a:latin typeface="Times New Roman" panose="02020603050405020304" pitchFamily="18" charset="0"/>
            </a:endParaRPr>
          </a:p>
        </p:txBody>
      </p:sp>
      <p:sp>
        <p:nvSpPr>
          <p:cNvPr id="11" name="Text Box 10"/>
          <p:cNvSpPr txBox="1"/>
          <p:nvPr/>
        </p:nvSpPr>
        <p:spPr>
          <a:xfrm>
            <a:off x="5419090" y="4483735"/>
            <a:ext cx="516699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Thị giác, thính giác</a:t>
            </a:r>
            <a:endParaRPr lang="en-US" sz="3600" b="0" i="1">
              <a:solidFill>
                <a:srgbClr val="000000"/>
              </a:solidFill>
              <a:latin typeface="Times New Roman" panose="02020603050405020304" pitchFamily="18" charset="0"/>
            </a:endParaRPr>
          </a:p>
        </p:txBody>
      </p:sp>
      <p:sp>
        <p:nvSpPr>
          <p:cNvPr id="12" name="Text Box 11"/>
          <p:cNvSpPr txBox="1"/>
          <p:nvPr/>
        </p:nvSpPr>
        <p:spPr>
          <a:xfrm>
            <a:off x="3260090" y="5372735"/>
            <a:ext cx="516699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endParaRPr lang="en-US" sz="3600" b="0" i="1">
              <a:solidFill>
                <a:srgbClr val="000000"/>
              </a:solidFill>
              <a:latin typeface="Times New Roman" panose="02020603050405020304" pitchFamily="18" charset="0"/>
            </a:endParaRPr>
          </a:p>
        </p:txBody>
      </p:sp>
      <p:sp>
        <p:nvSpPr>
          <p:cNvPr id="13" name="Text Box 12"/>
          <p:cNvSpPr txBox="1"/>
          <p:nvPr/>
        </p:nvSpPr>
        <p:spPr>
          <a:xfrm>
            <a:off x="2472055" y="5639435"/>
            <a:ext cx="9420860"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r>
              <a:rPr lang="en-US" sz="2800" b="0" i="1">
                <a:solidFill>
                  <a:srgbClr val="000000"/>
                </a:solidFill>
                <a:latin typeface="Times New Roman" panose="02020603050405020304" pitchFamily="18" charset="0"/>
              </a:rPr>
              <a:t>Ở nam: tinh hoàn, ống dẫn tinh, túi tinh, dương vật,…</a:t>
            </a:r>
            <a:endParaRPr lang="en-US" sz="2800" b="0" i="1">
              <a:solidFill>
                <a:srgbClr val="000000"/>
              </a:solidFill>
              <a:latin typeface="Times New Roman" panose="02020603050405020304" pitchFamily="18" charset="0"/>
            </a:endParaRPr>
          </a:p>
          <a:p>
            <a:pPr indent="0"/>
            <a:r>
              <a:rPr lang="en-US" sz="2800" b="0" i="1">
                <a:solidFill>
                  <a:srgbClr val="000000"/>
                </a:solidFill>
                <a:latin typeface="Times New Roman" panose="02020603050405020304" pitchFamily="18" charset="0"/>
              </a:rPr>
              <a:t>Ở nữ: buồng trứng, ống dẫn trứng, tử cung, âm đạo,…</a:t>
            </a:r>
            <a:endParaRPr lang="en-US" sz="2800" b="0" i="1">
              <a:solidFill>
                <a:srgbClr val="000000"/>
              </a:solidFill>
              <a:latin typeface="Times New Roman" panose="02020603050405020304" pitchFamily="18" charset="0"/>
            </a:endParaRPr>
          </a:p>
        </p:txBody>
      </p:sp>
      <p:sp>
        <p:nvSpPr>
          <p:cNvPr id="14" name="Text Box 13"/>
          <p:cNvSpPr txBox="1"/>
          <p:nvPr/>
        </p:nvSpPr>
        <p:spPr>
          <a:xfrm>
            <a:off x="2357120" y="4991735"/>
            <a:ext cx="9736455" cy="377825"/>
          </a:xfrm>
          <a:prstGeom prst="rect">
            <a:avLst/>
          </a:prstGeom>
          <a:noFill/>
          <a:ln w="9525">
            <a:noFill/>
          </a:ln>
        </p:spPr>
        <p:txBody>
          <a:bodyPr wrap="square">
            <a:noAutofit/>
          </a:bodyPr>
          <a:p>
            <a:pPr indent="0"/>
            <a:r>
              <a:rPr lang="en-US" sz="3600" b="0" i="1">
                <a:solidFill>
                  <a:srgbClr val="000000"/>
                </a:solidFill>
                <a:latin typeface="Times New Roman" panose="02020603050405020304" pitchFamily="18" charset="0"/>
              </a:rPr>
              <a:t> </a:t>
            </a:r>
            <a:r>
              <a:rPr lang="en-US" sz="3600">
                <a:solidFill>
                  <a:srgbClr val="000000"/>
                </a:solidFill>
                <a:latin typeface="Times New Roman" panose="02020603050405020304" pitchFamily="18" charset="0"/>
                <a:cs typeface="Times New Roman" panose="02020603050405020304" pitchFamily="18" charset="0"/>
                <a:sym typeface="+mn-ea"/>
              </a:rPr>
              <a:t>Tuyến (yên, giáp, tụy, trên thận, sinh dục,…)</a:t>
            </a:r>
            <a:endParaRPr lang="en-US" sz="3600" b="0">
              <a:solidFill>
                <a:srgbClr val="000000"/>
              </a:solidFill>
              <a:latin typeface="Times New Roman" panose="02020603050405020304" pitchFamily="18" charset="0"/>
              <a:cs typeface="Times New Roman" panose="02020603050405020304" pitchFamily="18" charset="0"/>
            </a:endParaRPr>
          </a:p>
          <a:p>
            <a:pPr indent="0"/>
            <a:endParaRPr lang="en-US" sz="3600" b="0" i="1">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7" grpId="0"/>
      <p:bldP spid="7" grpId="1"/>
      <p:bldP spid="9" grpId="0"/>
      <p:bldP spid="9" grpId="1"/>
      <p:bldP spid="10" grpId="0"/>
      <p:bldP spid="10" grpId="1"/>
      <p:bldP spid="11" grpId="0"/>
      <p:bldP spid="11" grpId="1"/>
      <p:bldP spid="14" grpId="0"/>
      <p:bldP spid="14" grpId="1"/>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51760" y="1676400"/>
            <a:ext cx="8877935" cy="645160"/>
          </a:xfrm>
          <a:prstGeom prst="rect">
            <a:avLst/>
          </a:prstGeom>
          <a:noFill/>
        </p:spPr>
        <p:txBody>
          <a:bodyPr wrap="square" rtlCol="0">
            <a:spAutoFit/>
          </a:bodyPr>
          <a:p>
            <a:r>
              <a:rPr lang="en-US" sz="3600">
                <a:latin typeface="Times New Roman" panose="02020603050405020304" pitchFamily="18" charset="0"/>
                <a:cs typeface="Times New Roman" panose="02020603050405020304" pitchFamily="18" charset="0"/>
              </a:rPr>
              <a:t>Gắn bìa nội dung: chức năng từng hệ cơ quan  </a:t>
            </a:r>
            <a:endParaRPr lang="en-US"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182880" y="210185"/>
          <a:ext cx="11765280" cy="7230110"/>
        </p:xfrm>
        <a:graphic>
          <a:graphicData uri="http://schemas.openxmlformats.org/drawingml/2006/table">
            <a:tbl>
              <a:tblPr/>
              <a:tblGrid>
                <a:gridCol w="1282700"/>
                <a:gridCol w="3628390"/>
                <a:gridCol w="6854190"/>
              </a:tblGrid>
              <a:tr h="609600">
                <a:tc>
                  <a:txBody>
                    <a:bodyPr/>
                    <a:p>
                      <a:pPr indent="0" algn="ctr">
                        <a:buNone/>
                      </a:pPr>
                      <a:r>
                        <a:rPr lang="en-US" sz="2000" b="1">
                          <a:solidFill>
                            <a:srgbClr val="000000"/>
                          </a:solidFill>
                          <a:latin typeface="Times New Roman" panose="02020603050405020304" pitchFamily="18" charset="0"/>
                          <a:cs typeface="Times New Roman" panose="02020603050405020304" pitchFamily="18" charset="0"/>
                        </a:rPr>
                        <a:t>Cơ quan/ Hệ cơ quan</a:t>
                      </a:r>
                      <a:endPar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0000"/>
                          </a:solidFill>
                          <a:latin typeface="Times New Roman" panose="02020603050405020304" pitchFamily="18" charset="0"/>
                          <a:cs typeface="Times New Roman" panose="02020603050405020304" pitchFamily="18" charset="0"/>
                        </a:rPr>
                        <a:t>Các cơ quan trong từng hệ cơ quan</a:t>
                      </a:r>
                      <a:endPar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0000"/>
                          </a:solidFill>
                          <a:latin typeface="Times New Roman" panose="02020603050405020304" pitchFamily="18" charset="0"/>
                          <a:cs typeface="Times New Roman" panose="02020603050405020304" pitchFamily="18" charset="0"/>
                        </a:rPr>
                        <a:t>Vai trò chính trong cơ thể</a:t>
                      </a:r>
                      <a:endPar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vận động</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Cơ, xương, khớp</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Định hình cơ thể, bảo vệ nội quan, giúp cơ thể cử động và di chuyển</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tuần hoàn</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Tim và mạch máu</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Vận chuyển chất dinh dưỡng, oxygen, hormone,…đến các tế bào và vận chuyển các chất thải từ tế bào đến các cơ quan bài tiết để thải ra ngoài</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hô hấp</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Đường dẫn khí (mũi, họng, thanh quản, khí-phế quản) và hai lá phổi</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Giúp cơ thể lấy khí oxygen từ môi trường và thải khí carbon dioxide ra khỏi cơ thể</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tiêu hóa</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Ống tiêu hóa (miệng, thực quản, dạ dày, ruột non, ruột già, hậu môn) và các tuyến tiêu hóa</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Biến đổi thức ăn thành các chất dinh dưỡng mà cơ thể hấp thụ được và thải chất bã ra ngoài</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179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bài tiết</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Phổi, thận, da</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Lọc các chất thải có hại cho cơ thể từ máu và thải ra môi trường.</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thần kinh</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Não, tủy sống, dây thần kinh, hạch thần kinh</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Thu nhận các kích thích từ môi trường, điều khiển, điều hòa hoạt động của các cơ quan, giúp cho cơ thể thích nghi với môi trường</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2425">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Giác quan</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Thị giác, thính giác,…</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Giúp cơ thể nhận biết được các vật và thu nhận âm thanh</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nội tiết</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Tuyến yên, tuyến giáp, tuyến tụy, tuyến trên thận, tuyến sinh dục,…</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Điều hòa hoạt động của các cơ quan trong cơ thể thông qua việc tiết một số loại hormone tác động đến cơ quan nhất định</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9095">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Hệ sinh dục</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Ở nam: tinh hoàn, ống dẫn tinh, túi tinh, dương vật,…Ở nữ: buồng trứng, ống dẫn trứng, tử cung, âm đạo,…</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Giúp cơ thể sinh sản, duy trì nòi giống</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228600" y="259715"/>
            <a:ext cx="12447905" cy="708660"/>
          </a:xfrm>
          <a:prstGeom prst="rect">
            <a:avLst/>
          </a:prstGeom>
          <a:noFill/>
        </p:spPr>
        <p:txBody>
          <a:bodyPr wrap="square" rtlCol="0">
            <a:noAutofit/>
          </a:bodyPr>
          <a:p>
            <a:pPr algn="ctr"/>
            <a:r>
              <a:rPr lang="en-US" sz="3600" b="1">
                <a:latin typeface="Cambria" panose="02040503050406030204" pitchFamily="18" charset="0"/>
                <a:cs typeface="Cambria" panose="02040503050406030204" pitchFamily="18" charset="0"/>
              </a:rPr>
              <a:t> II. CÁC CƠ QUAN TRONG CƠ THỂ</a:t>
            </a:r>
            <a:endParaRPr lang="en-US" sz="3600" b="1">
              <a:latin typeface="Cambria" panose="02040503050406030204" pitchFamily="18" charset="0"/>
              <a:cs typeface="Cambria" panose="02040503050406030204" pitchFamily="18" charset="0"/>
            </a:endParaRPr>
          </a:p>
          <a:p>
            <a:pPr algn="ctr"/>
            <a:endParaRPr lang="en-US" sz="3600" b="1">
              <a:latin typeface="Cambria" panose="02040503050406030204" pitchFamily="18" charset="0"/>
              <a:cs typeface="Cambria" panose="02040503050406030204" pitchFamily="18" charset="0"/>
            </a:endParaRPr>
          </a:p>
          <a:p>
            <a:pPr algn="l"/>
            <a:r>
              <a:rPr lang="en-US" sz="3600">
                <a:latin typeface="Times New Roman" panose="02020603050405020304" pitchFamily="18" charset="0"/>
                <a:cs typeface="Times New Roman" panose="02020603050405020304" pitchFamily="18" charset="0"/>
              </a:rPr>
              <a:t>  Mỗi hệ cơ quan </a:t>
            </a:r>
            <a:r>
              <a:rPr lang="en-US" sz="3600">
                <a:latin typeface="Times New Roman" panose="02020603050405020304" pitchFamily="18" charset="0"/>
                <a:cs typeface="Times New Roman" panose="02020603050405020304" pitchFamily="18" charset="0"/>
                <a:sym typeface="+mn-ea"/>
              </a:rPr>
              <a:t>gồm nhiều cơ quan, đảm nhận một chức năng riêng, cùng phối hợp hoạt động đảm bảo cơ thể là một thể thống nhất.</a:t>
            </a:r>
            <a:endParaRPr lang="en-US" sz="3600">
              <a:latin typeface="Times New Roman" panose="02020603050405020304" pitchFamily="18" charset="0"/>
              <a:cs typeface="Times New Roman" panose="02020603050405020304" pitchFamily="18" charset="0"/>
            </a:endParaRPr>
          </a:p>
          <a:p>
            <a:pPr algn="ctr"/>
            <a:r>
              <a:rPr lang="en-US" sz="3600">
                <a:latin typeface="Times New Roman" panose="02020603050405020304" pitchFamily="18" charset="0"/>
                <a:cs typeface="Times New Roman" panose="02020603050405020304" pitchFamily="18" charset="0"/>
              </a:rPr>
              <a:t>(bảng 27.1 sgk)</a:t>
            </a:r>
            <a:endParaRPr lang="en-US" sz="3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8695" y="121360"/>
            <a:ext cx="846895" cy="8468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752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1293325" y="787216"/>
            <a:ext cx="3957908" cy="727710"/>
          </a:xfrm>
          <a:prstGeom prst="rect">
            <a:avLst/>
          </a:prstGeom>
          <a:noFill/>
        </p:spPr>
        <p:txBody>
          <a:bodyPr wrap="square" rtlCol="0">
            <a:spAutoFit/>
          </a:bodyPr>
          <a:lstStyle/>
          <a:p>
            <a:pPr algn="ctr"/>
            <a:r>
              <a:rPr lang="en-US" sz="4135" b="1" dirty="0">
                <a:latin typeface="Arial" panose="020B0604020202020204" pitchFamily="34" charset="0"/>
                <a:ea typeface="Arial" panose="020B0604020202020204" pitchFamily="34" charset="0"/>
                <a:cs typeface="Arial" panose="020B0604020202020204" pitchFamily="34" charset="0"/>
              </a:rPr>
              <a:t>LUYỆN TẬP</a:t>
            </a:r>
            <a:endParaRPr lang="en-US" sz="4135" dirty="0">
              <a:latin typeface="Arial" panose="020B0604020202020204" pitchFamily="34" charset="0"/>
              <a:cs typeface="Arial" panose="020B0604020202020204" pitchFamily="34" charset="0"/>
            </a:endParaRPr>
          </a:p>
        </p:txBody>
      </p:sp>
      <p:sp>
        <p:nvSpPr>
          <p:cNvPr id="12" name="TextBox 11"/>
          <p:cNvSpPr txBox="1"/>
          <p:nvPr/>
        </p:nvSpPr>
        <p:spPr>
          <a:xfrm>
            <a:off x="704917" y="2040346"/>
            <a:ext cx="7135343" cy="3582670"/>
          </a:xfrm>
          <a:prstGeom prst="rect">
            <a:avLst/>
          </a:prstGeom>
          <a:noFill/>
        </p:spPr>
        <p:txBody>
          <a:bodyPr wrap="square">
            <a:spAutoFit/>
          </a:bodyPr>
          <a:lstStyle/>
          <a:p>
            <a:pPr marL="457200" algn="just">
              <a:lnSpc>
                <a:spcPct val="150000"/>
              </a:lnSpc>
              <a:spcAft>
                <a:spcPts val="800"/>
              </a:spcAft>
            </a:pPr>
            <a:r>
              <a:rPr lang="en-US" sz="2665"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2665"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Xương</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dục</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hóa</a:t>
            </a:r>
            <a:r>
              <a:rPr lang="en-US" sz="26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665" dirty="0">
              <a:effectLst/>
              <a:latin typeface="Arial" panose="020B0604020202020204" pitchFamily="34" charset="0"/>
              <a:ea typeface="Calibri" panose="020F0502020204030204" charset="0"/>
              <a:cs typeface="Arial" panose="020B0604020202020204" pitchFamily="34" charset="0"/>
            </a:endParaRPr>
          </a:p>
        </p:txBody>
      </p:sp>
      <p:sp>
        <p:nvSpPr>
          <p:cNvPr id="8" name="Freeform 2"/>
          <p:cNvSpPr/>
          <p:nvPr/>
        </p:nvSpPr>
        <p:spPr>
          <a:xfrm>
            <a:off x="5183419" y="3073400"/>
            <a:ext cx="2794000" cy="271756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sz="1200" dirty="0"/>
          </a:p>
        </p:txBody>
      </p:sp>
      <p:sp>
        <p:nvSpPr>
          <p:cNvPr id="11" name="Freeform 7"/>
          <p:cNvSpPr/>
          <p:nvPr/>
        </p:nvSpPr>
        <p:spPr>
          <a:xfrm rot="-6793149">
            <a:off x="8765281" y="3688170"/>
            <a:ext cx="4393625" cy="5222618"/>
          </a:xfrm>
          <a:custGeom>
            <a:avLst/>
            <a:gdLst/>
            <a:ahLst/>
            <a:cxnLst/>
            <a:rect l="l" t="t" r="r" b="b"/>
            <a:pathLst>
              <a:path w="7527211" h="8149539">
                <a:moveTo>
                  <a:pt x="0" y="0"/>
                </a:moveTo>
                <a:lnTo>
                  <a:pt x="7527211" y="0"/>
                </a:lnTo>
                <a:lnTo>
                  <a:pt x="7527211" y="8149540"/>
                </a:lnTo>
                <a:lnTo>
                  <a:pt x="0" y="8149540"/>
                </a:lnTo>
                <a:lnTo>
                  <a:pt x="0" y="0"/>
                </a:lnTo>
                <a:close/>
              </a:path>
            </a:pathLst>
          </a:custGeom>
          <a:blipFill>
            <a:blip r:embed="rId3"/>
            <a:stretch>
              <a:fillRect/>
            </a:stretch>
          </a:blipFill>
        </p:spPr>
      </p:sp>
      <p:sp>
        <p:nvSpPr>
          <p:cNvPr id="15" name="Freeform 3"/>
          <p:cNvSpPr/>
          <p:nvPr/>
        </p:nvSpPr>
        <p:spPr>
          <a:xfrm>
            <a:off x="7686039" y="4998329"/>
            <a:ext cx="1813686" cy="1406845"/>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Oval 16"/>
          <p:cNvSpPr/>
          <p:nvPr/>
        </p:nvSpPr>
        <p:spPr>
          <a:xfrm>
            <a:off x="1066800" y="2819400"/>
            <a:ext cx="55880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75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bldLvl="0" animBg="1"/>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1: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MỞ ĐẦU </a:t>
            </a:r>
            <a:endParaRPr lang="en-US" sz="4400" b="1">
              <a:latin typeface="Cambria" panose="02040503050406030204" pitchFamily="18" charset="0"/>
              <a:cs typeface="Cambria" panose="02040503050406030204"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8000" y="2050506"/>
            <a:ext cx="7388342" cy="4198620"/>
          </a:xfrm>
          <a:prstGeom prst="rect">
            <a:avLst/>
          </a:prstGeom>
          <a:noFill/>
        </p:spPr>
        <p:txBody>
          <a:bodyPr wrap="square">
            <a:spAutoFit/>
          </a:bodyPr>
          <a:lstStyle/>
          <a:p>
            <a:pPr marL="457200" algn="just">
              <a:lnSpc>
                <a:spcPct val="150000"/>
              </a:lnSpc>
              <a:spcAft>
                <a:spcPts val="800"/>
              </a:spcAft>
            </a:pPr>
            <a:r>
              <a:rPr lang="en-US" sz="2665" b="1" dirty="0" err="1">
                <a:effectLst/>
                <a:latin typeface="Arial" panose="020B0604020202020204" pitchFamily="34" charset="0"/>
                <a:ea typeface="Aachen" panose="02020500000000000000" pitchFamily="18" charset="0"/>
                <a:cs typeface="Arial" panose="020B0604020202020204" pitchFamily="34" charset="0"/>
              </a:rPr>
              <a:t>Câu</a:t>
            </a:r>
            <a:r>
              <a:rPr lang="en-US" sz="2665" b="1" dirty="0">
                <a:effectLst/>
                <a:latin typeface="Arial" panose="020B0604020202020204" pitchFamily="34" charset="0"/>
                <a:ea typeface="Aachen" panose="02020500000000000000" pitchFamily="18" charset="0"/>
                <a:cs typeface="Arial" panose="020B0604020202020204" pitchFamily="34" charset="0"/>
              </a:rPr>
              <a:t> 2:</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Thực</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quản</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là</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bộ</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phận</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của</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hệ</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cơ</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quan</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nào</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sau</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đây</a:t>
            </a:r>
            <a:r>
              <a:rPr lang="en-US" sz="2665" dirty="0">
                <a:effectLst/>
                <a:latin typeface="Arial" panose="020B0604020202020204" pitchFamily="34" charset="0"/>
                <a:ea typeface="Aachen" panose="02020500000000000000" pitchFamily="18" charset="0"/>
                <a:cs typeface="Arial" panose="020B0604020202020204" pitchFamily="34" charset="0"/>
              </a:rPr>
              <a:t>?</a:t>
            </a:r>
            <a:endParaRPr lang="en-US" sz="2665" dirty="0">
              <a:effectLst/>
              <a:latin typeface="Arial" panose="020B0604020202020204" pitchFamily="34" charset="0"/>
              <a:ea typeface="Aachen" panose="02020500000000000000" pitchFamily="18"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Aachen" panose="02020500000000000000" pitchFamily="18" charset="0"/>
                <a:cs typeface="Arial" panose="020B0604020202020204" pitchFamily="34" charset="0"/>
              </a:rPr>
              <a:t>A. </a:t>
            </a:r>
            <a:r>
              <a:rPr lang="en-US" sz="2665" dirty="0" err="1">
                <a:effectLst/>
                <a:latin typeface="Arial" panose="020B0604020202020204" pitchFamily="34" charset="0"/>
                <a:ea typeface="Aachen" panose="02020500000000000000" pitchFamily="18" charset="0"/>
                <a:cs typeface="Arial" panose="020B0604020202020204" pitchFamily="34" charset="0"/>
              </a:rPr>
              <a:t>Hệ</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hô</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hấp</a:t>
            </a:r>
            <a:endParaRPr lang="en-US" sz="2665" dirty="0">
              <a:effectLst/>
              <a:latin typeface="Arial" panose="020B0604020202020204" pitchFamily="34" charset="0"/>
              <a:ea typeface="Aachen" panose="02020500000000000000" pitchFamily="18"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Aachen" panose="02020500000000000000" pitchFamily="18" charset="0"/>
                <a:cs typeface="Arial" panose="020B0604020202020204" pitchFamily="34" charset="0"/>
              </a:rPr>
              <a:t>B. </a:t>
            </a:r>
            <a:r>
              <a:rPr lang="en-US" sz="2665" dirty="0" err="1">
                <a:effectLst/>
                <a:latin typeface="Arial" panose="020B0604020202020204" pitchFamily="34" charset="0"/>
                <a:ea typeface="Aachen" panose="02020500000000000000" pitchFamily="18" charset="0"/>
                <a:cs typeface="Arial" panose="020B0604020202020204" pitchFamily="34" charset="0"/>
              </a:rPr>
              <a:t>Hệ</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tiêu</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hóa</a:t>
            </a:r>
            <a:endParaRPr lang="en-US" sz="2665" dirty="0">
              <a:effectLst/>
              <a:latin typeface="Arial" panose="020B0604020202020204" pitchFamily="34" charset="0"/>
              <a:ea typeface="Aachen" panose="02020500000000000000" pitchFamily="18"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Aachen" panose="02020500000000000000" pitchFamily="18" charset="0"/>
                <a:cs typeface="Arial" panose="020B0604020202020204" pitchFamily="34" charset="0"/>
              </a:rPr>
              <a:t>C. </a:t>
            </a:r>
            <a:r>
              <a:rPr lang="en-US" sz="2665" dirty="0" err="1">
                <a:effectLst/>
                <a:latin typeface="Arial" panose="020B0604020202020204" pitchFamily="34" charset="0"/>
                <a:ea typeface="Aachen" panose="02020500000000000000" pitchFamily="18" charset="0"/>
                <a:cs typeface="Arial" panose="020B0604020202020204" pitchFamily="34" charset="0"/>
              </a:rPr>
              <a:t>Hệ</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tuần</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hoàn</a:t>
            </a:r>
            <a:endParaRPr lang="en-US" sz="2665" dirty="0">
              <a:effectLst/>
              <a:latin typeface="Arial" panose="020B0604020202020204" pitchFamily="34" charset="0"/>
              <a:ea typeface="Aachen" panose="02020500000000000000" pitchFamily="18"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Aachen" panose="02020500000000000000" pitchFamily="18" charset="0"/>
                <a:cs typeface="Arial" panose="020B0604020202020204" pitchFamily="34" charset="0"/>
              </a:rPr>
              <a:t>D. </a:t>
            </a:r>
            <a:r>
              <a:rPr lang="en-US" sz="2665" dirty="0" err="1">
                <a:effectLst/>
                <a:latin typeface="Arial" panose="020B0604020202020204" pitchFamily="34" charset="0"/>
                <a:ea typeface="Aachen" panose="02020500000000000000" pitchFamily="18" charset="0"/>
                <a:cs typeface="Arial" panose="020B0604020202020204" pitchFamily="34" charset="0"/>
              </a:rPr>
              <a:t>Hệ</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bài</a:t>
            </a:r>
            <a:r>
              <a:rPr lang="en-US" sz="2665" dirty="0">
                <a:effectLst/>
                <a:latin typeface="Arial" panose="020B0604020202020204" pitchFamily="34" charset="0"/>
                <a:ea typeface="Aachen" panose="02020500000000000000" pitchFamily="18" charset="0"/>
                <a:cs typeface="Arial" panose="020B0604020202020204" pitchFamily="34" charset="0"/>
              </a:rPr>
              <a:t> </a:t>
            </a:r>
            <a:r>
              <a:rPr lang="en-US" sz="2665" dirty="0" err="1">
                <a:effectLst/>
                <a:latin typeface="Arial" panose="020B0604020202020204" pitchFamily="34" charset="0"/>
                <a:ea typeface="Aachen" panose="02020500000000000000" pitchFamily="18" charset="0"/>
                <a:cs typeface="Arial" panose="020B0604020202020204" pitchFamily="34" charset="0"/>
              </a:rPr>
              <a:t>tiết</a:t>
            </a:r>
            <a:endParaRPr lang="en-US" sz="2665" dirty="0">
              <a:effectLst/>
              <a:latin typeface="Arial" panose="020B0604020202020204" pitchFamily="34" charset="0"/>
              <a:ea typeface="Aachen" panose="02020500000000000000" pitchFamily="18" charset="0"/>
              <a:cs typeface="Arial" panose="020B0604020202020204" pitchFamily="34" charset="0"/>
            </a:endParaRPr>
          </a:p>
        </p:txBody>
      </p:sp>
      <p:sp>
        <p:nvSpPr>
          <p:cNvPr id="15" name="Freeform 4"/>
          <p:cNvSpPr/>
          <p:nvPr/>
        </p:nvSpPr>
        <p:spPr>
          <a:xfrm>
            <a:off x="7896342" y="2531898"/>
            <a:ext cx="3725056" cy="3900582"/>
          </a:xfrm>
          <a:custGeom>
            <a:avLst/>
            <a:gdLst/>
            <a:ahLst/>
            <a:cxnLst/>
            <a:rect l="l" t="t" r="r" b="b"/>
            <a:pathLst>
              <a:path w="5587584" h="5850873">
                <a:moveTo>
                  <a:pt x="0" y="0"/>
                </a:moveTo>
                <a:lnTo>
                  <a:pt x="5587583" y="0"/>
                </a:lnTo>
                <a:lnTo>
                  <a:pt x="5587583" y="5850874"/>
                </a:lnTo>
                <a:lnTo>
                  <a:pt x="0" y="5850874"/>
                </a:lnTo>
                <a:lnTo>
                  <a:pt x="0" y="0"/>
                </a:lnTo>
                <a:close/>
              </a:path>
            </a:pathLst>
          </a:custGeom>
          <a:blipFill>
            <a:blip r:embed="rId1"/>
            <a:stretch>
              <a:fillRect/>
            </a:stretch>
          </a:blipFill>
        </p:spPr>
      </p:sp>
      <p:sp>
        <p:nvSpPr>
          <p:cNvPr id="17" name="Oval 16"/>
          <p:cNvSpPr/>
          <p:nvPr/>
        </p:nvSpPr>
        <p:spPr>
          <a:xfrm>
            <a:off x="863600" y="4165600"/>
            <a:ext cx="55880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8000" y="2118377"/>
            <a:ext cx="7388342" cy="4198620"/>
          </a:xfrm>
          <a:prstGeom prst="rect">
            <a:avLst/>
          </a:prstGeom>
          <a:noFill/>
        </p:spPr>
        <p:txBody>
          <a:bodyPr wrap="square">
            <a:spAutoFit/>
          </a:bodyPr>
          <a:lstStyle/>
          <a:p>
            <a:pPr marL="457200" algn="just">
              <a:lnSpc>
                <a:spcPct val="150000"/>
              </a:lnSpc>
              <a:spcAft>
                <a:spcPts val="800"/>
              </a:spcAft>
            </a:pPr>
            <a:r>
              <a:rPr lang="en-US" sz="2665" b="1" dirty="0" err="1">
                <a:effectLst/>
                <a:latin typeface="Arial" panose="020B0604020202020204" pitchFamily="34" charset="0"/>
                <a:ea typeface="Times New Roman" panose="02020603050405020304" pitchFamily="18" charset="0"/>
                <a:cs typeface="Arial" panose="020B0604020202020204" pitchFamily="34" charset="0"/>
              </a:rPr>
              <a:t>Câu</a:t>
            </a:r>
            <a:r>
              <a:rPr lang="en-US" sz="2665" b="1" dirty="0">
                <a:effectLst/>
                <a:latin typeface="Arial" panose="020B0604020202020204" pitchFamily="34" charset="0"/>
                <a:ea typeface="Times New Roman" panose="02020603050405020304" pitchFamily="18" charset="0"/>
                <a:cs typeface="Arial" panose="020B0604020202020204" pitchFamily="34" charset="0"/>
              </a:rPr>
              <a:t> 3: </a:t>
            </a:r>
            <a:r>
              <a:rPr lang="en-US" sz="2665" dirty="0">
                <a:effectLst/>
                <a:latin typeface="Arial" panose="020B0604020202020204" pitchFamily="34" charset="0"/>
                <a:ea typeface="Times New Roman" panose="02020603050405020304" pitchFamily="18" charset="0"/>
                <a:cs typeface="Arial" panose="020B0604020202020204" pitchFamily="34" charset="0"/>
              </a:rPr>
              <a:t>Khi </a:t>
            </a:r>
            <a:r>
              <a:rPr lang="en-US" sz="2665" dirty="0" err="1">
                <a:effectLst/>
                <a:latin typeface="Arial" panose="020B0604020202020204" pitchFamily="34" charset="0"/>
                <a:ea typeface="Times New Roman" panose="02020603050405020304" pitchFamily="18" charset="0"/>
                <a:cs typeface="Arial" panose="020B0604020202020204" pitchFamily="34" charset="0"/>
              </a:rPr>
              <a:t>chúng</a:t>
            </a:r>
            <a:r>
              <a:rPr lang="en-US" sz="2665" dirty="0">
                <a:effectLst/>
                <a:latin typeface="Arial" panose="020B0604020202020204" pitchFamily="34" charset="0"/>
                <a:ea typeface="Times New Roman" panose="02020603050405020304" pitchFamily="18" charset="0"/>
                <a:cs typeface="Arial" panose="020B0604020202020204" pitchFamily="34" charset="0"/>
              </a:rPr>
              <a:t> ta </a:t>
            </a:r>
            <a:r>
              <a:rPr lang="en-US" sz="2665" dirty="0" err="1">
                <a:effectLst/>
                <a:latin typeface="Arial" panose="020B0604020202020204" pitchFamily="34" charset="0"/>
                <a:ea typeface="Times New Roman" panose="02020603050405020304" pitchFamily="18" charset="0"/>
                <a:cs typeface="Arial" panose="020B0604020202020204" pitchFamily="34" charset="0"/>
              </a:rPr>
              <a:t>bơi</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cật</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lực</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cơ</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quan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nào</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đây</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sẽ</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tăng</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cường</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độ</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hoạt</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665" dirty="0">
                <a:effectLst/>
                <a:latin typeface="Arial" panose="020B0604020202020204" pitchFamily="34" charset="0"/>
                <a:ea typeface="Times New Roman" panose="02020603050405020304" pitchFamily="18" charset="0"/>
                <a:cs typeface="Arial" panose="020B0604020202020204" pitchFamily="34" charset="0"/>
              </a:rPr>
              <a:t>?</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A.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tuần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hoàn</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B.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hô</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hấp</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C.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vận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động</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D. </a:t>
            </a:r>
            <a:r>
              <a:rPr lang="en-US" sz="2665" dirty="0" err="1">
                <a:effectLst/>
                <a:latin typeface="Arial" panose="020B0604020202020204" pitchFamily="34" charset="0"/>
                <a:ea typeface="Times New Roman" panose="02020603050405020304" pitchFamily="18" charset="0"/>
                <a:cs typeface="Arial" panose="020B0604020202020204" pitchFamily="34" charset="0"/>
              </a:rPr>
              <a:t>Tất</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cả</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các</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án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còn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lại</a:t>
            </a:r>
            <a:endParaRPr lang="en-US" sz="2665" dirty="0">
              <a:effectLst/>
              <a:latin typeface="Arial" panose="020B0604020202020204" pitchFamily="34" charset="0"/>
              <a:ea typeface="Calibri" panose="020F0502020204030204" charset="0"/>
              <a:cs typeface="Arial" panose="020B0604020202020204" pitchFamily="34" charset="0"/>
            </a:endParaRPr>
          </a:p>
        </p:txBody>
      </p:sp>
      <p:sp>
        <p:nvSpPr>
          <p:cNvPr id="11" name="Freeform 6"/>
          <p:cNvSpPr/>
          <p:nvPr/>
        </p:nvSpPr>
        <p:spPr>
          <a:xfrm>
            <a:off x="6096000" y="3960984"/>
            <a:ext cx="6004268" cy="2331728"/>
          </a:xfrm>
          <a:custGeom>
            <a:avLst/>
            <a:gdLst/>
            <a:ahLst/>
            <a:cxnLst/>
            <a:rect l="l" t="t" r="r" b="b"/>
            <a:pathLst>
              <a:path w="16230600" h="5924169">
                <a:moveTo>
                  <a:pt x="0" y="0"/>
                </a:moveTo>
                <a:lnTo>
                  <a:pt x="16230600" y="0"/>
                </a:lnTo>
                <a:lnTo>
                  <a:pt x="16230600" y="5924168"/>
                </a:lnTo>
                <a:lnTo>
                  <a:pt x="0" y="5924168"/>
                </a:lnTo>
                <a:lnTo>
                  <a:pt x="0" y="0"/>
                </a:lnTo>
                <a:close/>
              </a:path>
            </a:pathLst>
          </a:custGeom>
          <a:blipFill>
            <a:blip r:embed="rId1"/>
            <a:stretch>
              <a:fillRect/>
            </a:stretch>
          </a:blipFill>
        </p:spPr>
      </p:sp>
      <p:sp>
        <p:nvSpPr>
          <p:cNvPr id="12" name="Oval 11"/>
          <p:cNvSpPr/>
          <p:nvPr/>
        </p:nvSpPr>
        <p:spPr>
          <a:xfrm>
            <a:off x="930569" y="5669556"/>
            <a:ext cx="55880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55600" y="1661160"/>
            <a:ext cx="10081895" cy="4523105"/>
          </a:xfrm>
          <a:prstGeom prst="rect">
            <a:avLst/>
          </a:prstGeom>
          <a:noFill/>
        </p:spPr>
        <p:txBody>
          <a:bodyPr wrap="square">
            <a:spAutoFit/>
          </a:bodyPr>
          <a:lstStyle/>
          <a:p>
            <a:pPr marL="457200" algn="just">
              <a:lnSpc>
                <a:spcPct val="150000"/>
              </a:lnSpc>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Câu</a:t>
            </a:r>
            <a:r>
              <a:rPr lang="en-US" sz="2400" b="1" dirty="0">
                <a:effectLst/>
                <a:latin typeface="Arial" panose="020B0604020202020204" pitchFamily="34" charset="0"/>
                <a:ea typeface="Times New Roman" panose="02020603050405020304" pitchFamily="18" charset="0"/>
                <a:cs typeface="Arial" panose="020B0604020202020204" pitchFamily="34" charset="0"/>
              </a:rPr>
              <a:t> 4:</a:t>
            </a:r>
            <a:r>
              <a:rPr lang="en-US" sz="2400" dirty="0">
                <a:effectLst/>
                <a:latin typeface="Arial" panose="020B0604020202020204" pitchFamily="34" charset="0"/>
                <a:ea typeface="Times New Roman" panose="02020603050405020304" pitchFamily="18" charset="0"/>
                <a:cs typeface="Arial" panose="020B0604020202020204" pitchFamily="34" charset="0"/>
              </a:rPr>
              <a:t> Khi </a:t>
            </a:r>
            <a:r>
              <a:rPr lang="en-US" sz="2400" dirty="0" err="1">
                <a:effectLst/>
                <a:latin typeface="Arial" panose="020B0604020202020204" pitchFamily="34" charset="0"/>
                <a:ea typeface="Times New Roman" panose="02020603050405020304" pitchFamily="18" charset="0"/>
                <a:cs typeface="Arial" panose="020B0604020202020204" pitchFamily="34" charset="0"/>
              </a:rPr>
              <a:t>mất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khả</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400" dirty="0">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effectLst/>
                <a:latin typeface="Arial" panose="020B0604020202020204" pitchFamily="34" charset="0"/>
                <a:ea typeface="Times New Roman" panose="02020603050405020304" pitchFamily="18" charset="0"/>
                <a:cs typeface="Arial" panose="020B0604020202020204" pitchFamily="34" charset="0"/>
              </a:rPr>
              <a:t>nạp</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dưỡng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cơ</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chúng</a:t>
            </a:r>
            <a:r>
              <a:rPr lang="en-US" sz="2400" dirty="0">
                <a:effectLst/>
                <a:latin typeface="Arial" panose="020B0604020202020204" pitchFamily="34" charset="0"/>
                <a:ea typeface="Times New Roman" panose="02020603050405020304" pitchFamily="18" charset="0"/>
                <a:cs typeface="Arial" panose="020B0604020202020204" pitchFamily="34" charset="0"/>
              </a:rPr>
              <a:t> ta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trở</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kiệt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quệ</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thời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khả</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bị</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ảnh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hưởng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nặng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nề</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Ví</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phản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ánh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gì</a:t>
            </a:r>
            <a:r>
              <a:rPr lang="en-US" sz="2400"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pPr>
            <a:r>
              <a:rPr lang="en-US" sz="2400" dirty="0">
                <a:effectLst/>
                <a:latin typeface="Arial" panose="020B0604020202020204" pitchFamily="34" charset="0"/>
                <a:ea typeface="Times New Roman" panose="02020603050405020304" pitchFamily="18" charset="0"/>
                <a:cs typeface="Arial" panose="020B0604020202020204" pitchFamily="34" charset="0"/>
              </a:rPr>
              <a:t>A.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cơ</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quan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cơ</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mối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liên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mật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nhau</a:t>
            </a:r>
            <a:endParaRPr lang="en-US" sz="2400"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pPr>
            <a:r>
              <a:rPr lang="en-US" sz="2400" dirty="0">
                <a:effectLst/>
                <a:latin typeface="Arial" panose="020B0604020202020204" pitchFamily="34" charset="0"/>
                <a:ea typeface="Times New Roman" panose="02020603050405020304" pitchFamily="18" charset="0"/>
                <a:cs typeface="Arial" panose="020B0604020202020204" pitchFamily="34" charset="0"/>
              </a:rPr>
              <a:t>B. </a:t>
            </a:r>
            <a:r>
              <a:rPr lang="en-US" sz="2400" dirty="0" err="1">
                <a:effectLst/>
                <a:latin typeface="Arial" panose="020B0604020202020204" pitchFamily="34" charset="0"/>
                <a:ea typeface="Times New Roman" panose="02020603050405020304" pitchFamily="18" charset="0"/>
                <a:cs typeface="Arial" panose="020B0604020202020204" pitchFamily="34" charset="0"/>
              </a:rPr>
              <a:t>Dinh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dưỡng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yếu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cơ</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xương</a:t>
            </a:r>
            <a:endParaRPr lang="en-US" sz="2400"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pPr>
            <a:r>
              <a:rPr lang="en-US" sz="2400" dirty="0">
                <a:effectLst/>
                <a:latin typeface="Arial" panose="020B0604020202020204" pitchFamily="34" charset="0"/>
                <a:ea typeface="Times New Roman" panose="02020603050405020304" pitchFamily="18" charset="0"/>
                <a:cs typeface="Arial" panose="020B0604020202020204" pitchFamily="34" charset="0"/>
              </a:rPr>
              <a:t>C.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thần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bị</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hủy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hoại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hoàn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toàn</a:t>
            </a:r>
            <a:r>
              <a:rPr lang="en-US" sz="2400" dirty="0">
                <a:effectLst/>
                <a:latin typeface="Arial" panose="020B0604020202020204" pitchFamily="34" charset="0"/>
                <a:ea typeface="Times New Roman" panose="02020603050405020304" pitchFamily="18" charset="0"/>
                <a:cs typeface="Arial" panose="020B0604020202020204" pitchFamily="34" charset="0"/>
              </a:rPr>
              <a:t> do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thiếu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dưỡng</a:t>
            </a:r>
            <a:endParaRPr lang="en-US" sz="2400"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pPr>
            <a:r>
              <a:rPr lang="en-US" sz="2400" dirty="0">
                <a:effectLst/>
                <a:latin typeface="Arial" panose="020B0604020202020204" pitchFamily="34" charset="0"/>
                <a:ea typeface="Times New Roman" panose="02020603050405020304" pitchFamily="18" charset="0"/>
                <a:cs typeface="Arial" panose="020B0604020202020204" pitchFamily="34" charset="0"/>
              </a:rPr>
              <a:t>D.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Tất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cả</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án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đưa</a:t>
            </a:r>
            <a:r>
              <a:rPr lang="en-US" sz="2400" dirty="0">
                <a:effectLst/>
                <a:latin typeface="Arial" panose="020B0604020202020204" pitchFamily="34" charset="0"/>
                <a:ea typeface="Times New Roman" panose="02020603050405020304" pitchFamily="18" charset="0"/>
                <a:cs typeface="Arial" panose="020B0604020202020204" pitchFamily="34" charset="0"/>
              </a:rPr>
              <a:t> ra</a:t>
            </a:r>
            <a:endParaRPr lang="en-US" sz="2400" dirty="0">
              <a:effectLst/>
              <a:latin typeface="Arial" panose="020B0604020202020204" pitchFamily="34" charset="0"/>
              <a:ea typeface="Calibri" panose="020F0502020204030204" charset="0"/>
              <a:cs typeface="Arial" panose="020B0604020202020204" pitchFamily="34" charset="0"/>
            </a:endParaRPr>
          </a:p>
        </p:txBody>
      </p:sp>
      <p:sp>
        <p:nvSpPr>
          <p:cNvPr id="12" name="Freeform 8"/>
          <p:cNvSpPr/>
          <p:nvPr/>
        </p:nvSpPr>
        <p:spPr>
          <a:xfrm>
            <a:off x="9838211" y="4336007"/>
            <a:ext cx="2353789" cy="2629126"/>
          </a:xfrm>
          <a:custGeom>
            <a:avLst/>
            <a:gdLst/>
            <a:ahLst/>
            <a:cxnLst/>
            <a:rect l="l" t="t" r="r" b="b"/>
            <a:pathLst>
              <a:path w="9006402" h="8229600">
                <a:moveTo>
                  <a:pt x="0" y="0"/>
                </a:moveTo>
                <a:lnTo>
                  <a:pt x="9006402" y="0"/>
                </a:lnTo>
                <a:lnTo>
                  <a:pt x="9006402" y="8229600"/>
                </a:lnTo>
                <a:lnTo>
                  <a:pt x="0" y="8229600"/>
                </a:lnTo>
                <a:lnTo>
                  <a:pt x="0" y="0"/>
                </a:lnTo>
                <a:close/>
              </a:path>
            </a:pathLst>
          </a:custGeom>
          <a:blipFill>
            <a:blip r:embed="rId1"/>
            <a:stretch>
              <a:fillRect/>
            </a:stretch>
          </a:blipFill>
        </p:spPr>
      </p:sp>
      <p:sp>
        <p:nvSpPr>
          <p:cNvPr id="15" name="Oval 14"/>
          <p:cNvSpPr/>
          <p:nvPr/>
        </p:nvSpPr>
        <p:spPr>
          <a:xfrm>
            <a:off x="689601" y="3505200"/>
            <a:ext cx="55880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8000" y="1051577"/>
            <a:ext cx="9499600" cy="4815205"/>
          </a:xfrm>
          <a:prstGeom prst="rect">
            <a:avLst/>
          </a:prstGeom>
          <a:noFill/>
        </p:spPr>
        <p:txBody>
          <a:bodyPr wrap="square">
            <a:spAutoFit/>
          </a:bodyPr>
          <a:lstStyle/>
          <a:p>
            <a:pPr marL="457200" algn="just">
              <a:lnSpc>
                <a:spcPct val="150000"/>
              </a:lnSpc>
              <a:spcAft>
                <a:spcPts val="800"/>
              </a:spcAft>
            </a:pPr>
            <a:r>
              <a:rPr lang="en-US" sz="2665" b="1" dirty="0" err="1">
                <a:effectLst/>
                <a:latin typeface="Arial" panose="020B0604020202020204" pitchFamily="34" charset="0"/>
                <a:ea typeface="Times New Roman" panose="02020603050405020304" pitchFamily="18" charset="0"/>
                <a:cs typeface="Arial" panose="020B0604020202020204" pitchFamily="34" charset="0"/>
              </a:rPr>
              <a:t>Câu</a:t>
            </a:r>
            <a:r>
              <a:rPr lang="en-US" sz="2665" b="1" dirty="0">
                <a:effectLst/>
                <a:latin typeface="Arial" panose="020B0604020202020204" pitchFamily="34" charset="0"/>
                <a:ea typeface="Times New Roman" panose="02020603050405020304" pitchFamily="18" charset="0"/>
                <a:cs typeface="Arial" panose="020B0604020202020204" pitchFamily="34" charset="0"/>
              </a:rPr>
              <a:t> 5:</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Vai</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trò</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tiếp</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nhận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và</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trả</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lời</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kích</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thích</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của</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môi</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hòa</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hoạt</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các</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cơ</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quan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là</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của</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cơ</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quan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nào</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A.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vận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động</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B.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tuần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hoàn</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C.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bài</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tiết</a:t>
            </a:r>
            <a:endParaRPr lang="en-US" sz="2665" dirty="0">
              <a:effectLst/>
              <a:latin typeface="Arial" panose="020B0604020202020204" pitchFamily="34" charset="0"/>
              <a:ea typeface="Calibri" panose="020F0502020204030204" charset="0"/>
              <a:cs typeface="Arial" panose="020B0604020202020204" pitchFamily="34" charset="0"/>
            </a:endParaRPr>
          </a:p>
          <a:p>
            <a:pPr marL="457200" algn="just">
              <a:lnSpc>
                <a:spcPct val="150000"/>
              </a:lnSpc>
              <a:spcAft>
                <a:spcPts val="800"/>
              </a:spcAft>
            </a:pPr>
            <a:r>
              <a:rPr lang="en-US" sz="2665" dirty="0">
                <a:effectLst/>
                <a:latin typeface="Arial" panose="020B0604020202020204" pitchFamily="34" charset="0"/>
                <a:ea typeface="Times New Roman" panose="02020603050405020304" pitchFamily="18" charset="0"/>
                <a:cs typeface="Arial" panose="020B0604020202020204" pitchFamily="34" charset="0"/>
              </a:rPr>
              <a:t>D. </a:t>
            </a:r>
            <a:r>
              <a:rPr lang="en-US" sz="2665" dirty="0" err="1">
                <a:effectLst/>
                <a:latin typeface="Arial" panose="020B0604020202020204" pitchFamily="34" charset="0"/>
                <a:ea typeface="Times New Roman" panose="02020603050405020304" pitchFamily="18" charset="0"/>
                <a:cs typeface="Arial" panose="020B0604020202020204" pitchFamily="34" charset="0"/>
              </a:rPr>
              <a:t>Hệ</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thần</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r>
              <a:rPr lang="en-US" sz="2665" dirty="0" err="1">
                <a:effectLst/>
                <a:latin typeface="Arial" panose="020B0604020202020204" pitchFamily="34" charset="0"/>
                <a:ea typeface="Times New Roman" panose="02020603050405020304" pitchFamily="18" charset="0"/>
                <a:cs typeface="Arial" panose="020B0604020202020204" pitchFamily="34" charset="0"/>
              </a:rPr>
              <a:t>kinh</a:t>
            </a:r>
            <a:r>
              <a:rPr lang="en-US" sz="2665" dirty="0">
                <a:effectLst/>
                <a:latin typeface="Arial" panose="020B0604020202020204" pitchFamily="34" charset="0"/>
                <a:ea typeface="Times New Roman" panose="02020603050405020304" pitchFamily="18" charset="0"/>
                <a:cs typeface="Arial" panose="020B0604020202020204" pitchFamily="34" charset="0"/>
              </a:rPr>
              <a:t> </a:t>
            </a:r>
            <a:endParaRPr lang="en-US" sz="2665" dirty="0">
              <a:effectLst/>
              <a:latin typeface="Arial" panose="020B0604020202020204" pitchFamily="34" charset="0"/>
              <a:ea typeface="Calibri" panose="020F0502020204030204" charset="0"/>
              <a:cs typeface="Arial" panose="020B0604020202020204" pitchFamily="34" charset="0"/>
            </a:endParaRPr>
          </a:p>
        </p:txBody>
      </p:sp>
      <p:sp>
        <p:nvSpPr>
          <p:cNvPr id="15" name="Freeform 3"/>
          <p:cNvSpPr/>
          <p:nvPr/>
        </p:nvSpPr>
        <p:spPr>
          <a:xfrm>
            <a:off x="7293299" y="3429000"/>
            <a:ext cx="4238301" cy="3403600"/>
          </a:xfrm>
          <a:custGeom>
            <a:avLst/>
            <a:gdLst/>
            <a:ahLst/>
            <a:cxnLst/>
            <a:rect l="l" t="t" r="r" b="b"/>
            <a:pathLst>
              <a:path w="5685389" h="4114800">
                <a:moveTo>
                  <a:pt x="0" y="0"/>
                </a:moveTo>
                <a:lnTo>
                  <a:pt x="5685388" y="0"/>
                </a:lnTo>
                <a:lnTo>
                  <a:pt x="568538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2" name="Oval 1"/>
          <p:cNvSpPr/>
          <p:nvPr/>
        </p:nvSpPr>
        <p:spPr>
          <a:xfrm>
            <a:off x="930569" y="5288556"/>
            <a:ext cx="55880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59130" y="1488440"/>
            <a:ext cx="10817225" cy="2245360"/>
          </a:xfrm>
          <a:prstGeom prst="rect">
            <a:avLst/>
          </a:prstGeom>
          <a:noFill/>
        </p:spPr>
        <p:txBody>
          <a:bodyPr wrap="square" rtlCol="0">
            <a:spAutoFit/>
          </a:bodyPr>
          <a:p>
            <a:pPr algn="ctr"/>
            <a:r>
              <a:rPr lang="en-US" sz="6000">
                <a:solidFill>
                  <a:srgbClr val="FF0000"/>
                </a:solidFill>
                <a:latin typeface="Times New Roman" panose="02020603050405020304" pitchFamily="18" charset="0"/>
                <a:cs typeface="Times New Roman" panose="02020603050405020304" pitchFamily="18" charset="0"/>
              </a:rPr>
              <a:t>LUYỆN TẬP</a:t>
            </a:r>
            <a:endParaRPr lang="en-US" sz="6000">
              <a:solidFill>
                <a:srgbClr val="FF0000"/>
              </a:solidFill>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 Nối ý (chức năng phù hợp hệ cơ quan)</a:t>
            </a:r>
            <a:endParaRPr lang="en-US"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nvGraphicFramePr>
        <p:xfrm>
          <a:off x="232410" y="229235"/>
          <a:ext cx="11541760" cy="6526530"/>
        </p:xfrm>
        <a:graphic>
          <a:graphicData uri="http://schemas.openxmlformats.org/drawingml/2006/table">
            <a:tbl>
              <a:tblPr/>
              <a:tblGrid>
                <a:gridCol w="2233295"/>
                <a:gridCol w="9308465"/>
              </a:tblGrid>
              <a:tr h="553720">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Cơ quan/ Hệ cơ quan</a:t>
                      </a:r>
                      <a:endParaRPr 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endParaRPr lang="en-US" sz="28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708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1.Hệ vận động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solidFill>
                            <a:srgbClr val="000000"/>
                          </a:solidFill>
                          <a:latin typeface="Times New Roman" panose="02020603050405020304" pitchFamily="18" charset="0"/>
                          <a:cs typeface="Times New Roman" panose="02020603050405020304" pitchFamily="18" charset="0"/>
                          <a:sym typeface="+mn-ea"/>
                        </a:rPr>
                        <a:t>a. Giúp cơ thể lấy khí oxygen từ môi trường và thải khí carbon dioxide ra khỏi cơ thể</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2.Hệ tuần hoàn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a:solidFill>
                            <a:srgbClr val="000000"/>
                          </a:solidFill>
                          <a:latin typeface="Times New Roman" panose="02020603050405020304" pitchFamily="18" charset="0"/>
                          <a:cs typeface="Times New Roman" panose="02020603050405020304" pitchFamily="18" charset="0"/>
                          <a:sym typeface="+mn-ea"/>
                        </a:rPr>
                        <a:t>b</a:t>
                      </a:r>
                      <a:r>
                        <a:rPr lang="en-US" sz="2400">
                          <a:solidFill>
                            <a:srgbClr val="000000"/>
                          </a:solidFill>
                          <a:latin typeface="Times New Roman" panose="02020603050405020304" pitchFamily="18" charset="0"/>
                          <a:cs typeface="Times New Roman" panose="02020603050405020304" pitchFamily="18" charset="0"/>
                          <a:sym typeface="+mn-ea"/>
                        </a:rPr>
                        <a:t>. Giúp cơ thể nhận biết được các vật và thu nhận âm thanh</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25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3.Hệ hô hấp</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solidFill>
                            <a:srgbClr val="000000"/>
                          </a:solidFill>
                          <a:latin typeface="Times New Roman" panose="02020603050405020304" pitchFamily="18" charset="0"/>
                          <a:cs typeface="Times New Roman" panose="02020603050405020304" pitchFamily="18" charset="0"/>
                          <a:sym typeface="+mn-ea"/>
                        </a:rPr>
                        <a:t>c. Biến đổi thức ăn thành các chất dinh dưỡng mà cơ thể hấp thụ được và thải chất bã ra ngoài</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863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4.Hệ tiêu hóa</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a:solidFill>
                            <a:srgbClr val="000000"/>
                          </a:solidFill>
                          <a:latin typeface="Times New Roman" panose="02020603050405020304" pitchFamily="18" charset="0"/>
                          <a:cs typeface="Times New Roman" panose="02020603050405020304" pitchFamily="18" charset="0"/>
                          <a:sym typeface="+mn-ea"/>
                        </a:rPr>
                        <a:t>d. </a:t>
                      </a:r>
                      <a:r>
                        <a:rPr lang="en-US" sz="2400">
                          <a:solidFill>
                            <a:srgbClr val="000000"/>
                          </a:solidFill>
                          <a:latin typeface="Times New Roman" panose="02020603050405020304" pitchFamily="18" charset="0"/>
                          <a:cs typeface="Times New Roman" panose="02020603050405020304" pitchFamily="18" charset="0"/>
                          <a:sym typeface="+mn-ea"/>
                        </a:rPr>
                        <a:t>Lọc các chất thải có hại cho cơ thể từ máu và thải ra môi trường.</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942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5.Hệ bài tiết</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a:solidFill>
                            <a:srgbClr val="000000"/>
                          </a:solidFill>
                          <a:latin typeface="Times New Roman" panose="02020603050405020304" pitchFamily="18" charset="0"/>
                          <a:cs typeface="Times New Roman" panose="02020603050405020304" pitchFamily="18" charset="0"/>
                          <a:sym typeface="+mn-ea"/>
                        </a:rPr>
                        <a:t>e. Điều hòa hoạt động của các cơ quan trong cơ thể thông qua việc tiết một số loại hormone tác động đến cơ quan nhất định</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248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6.Hệ thần kinh</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solidFill>
                            <a:srgbClr val="000000"/>
                          </a:solidFill>
                          <a:latin typeface="Times New Roman" panose="02020603050405020304" pitchFamily="18" charset="0"/>
                          <a:cs typeface="Times New Roman" panose="02020603050405020304" pitchFamily="18" charset="0"/>
                          <a:sym typeface="+mn-ea"/>
                        </a:rPr>
                        <a:t>f. Vận chuyển chất dinh dưỡng, oxygen, hormone,…đến các tế bào và vận chuyển các chất thải từ tế bào đến các cơ quan bài tiết để thải ra ngoài</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039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7.Giác quan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a:solidFill>
                            <a:srgbClr val="000000"/>
                          </a:solidFill>
                          <a:latin typeface="Times New Roman" panose="02020603050405020304" pitchFamily="18" charset="0"/>
                          <a:cs typeface="Times New Roman" panose="02020603050405020304" pitchFamily="18" charset="0"/>
                          <a:sym typeface="+mn-ea"/>
                        </a:rPr>
                        <a:t>g. Giúp cơ thể sinh sản, duy trì nòi giống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89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8.Hệ nội tiết</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solidFill>
                            <a:srgbClr val="000000"/>
                          </a:solidFill>
                          <a:latin typeface="Times New Roman" panose="02020603050405020304" pitchFamily="18" charset="0"/>
                          <a:cs typeface="Times New Roman" panose="02020603050405020304" pitchFamily="18" charset="0"/>
                          <a:sym typeface="+mn-ea"/>
                        </a:rPr>
                        <a:t>h. Định hình cơ thể, bảo vệ nội quan, giúp cơ thể cử động và di chuyển</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25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9.Hệ sinh dục</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2370455" y="6122035"/>
            <a:ext cx="9520555" cy="829945"/>
          </a:xfrm>
          <a:prstGeom prst="rect">
            <a:avLst/>
          </a:prstGeom>
          <a:noFill/>
        </p:spPr>
        <p:txBody>
          <a:bodyPr wrap="square" rtlCol="0" anchor="t">
            <a:spAutoFit/>
          </a:bodyPr>
          <a:p>
            <a:pPr indent="0">
              <a:buNone/>
            </a:pPr>
            <a:r>
              <a:rPr lang="en-US" sz="2400">
                <a:solidFill>
                  <a:srgbClr val="000000"/>
                </a:solidFill>
                <a:latin typeface="Times New Roman" panose="02020603050405020304" pitchFamily="18" charset="0"/>
                <a:cs typeface="Times New Roman" panose="02020603050405020304" pitchFamily="18" charset="0"/>
                <a:sym typeface="+mn-ea"/>
              </a:rPr>
              <a:t>i.Thu nhận các kích thích từ môi trường, điều khiển, điều hòa hoạt động của các cơ quan, giúp cho cơ thể thích nghi với môi trường</a:t>
            </a:r>
            <a:endParaRPr lang="en-US" sz="2400">
              <a:solidFill>
                <a:srgbClr val="000000"/>
              </a:solidFill>
              <a:latin typeface="Times New Roman" panose="02020603050405020304" pitchFamily="18" charset="0"/>
              <a:cs typeface="Times New Roman" panose="02020603050405020304" pitchFamily="18" charset="0"/>
              <a:sym typeface="+mn-ea"/>
            </a:endParaRPr>
          </a:p>
        </p:txBody>
      </p:sp>
      <p:sp>
        <p:nvSpPr>
          <p:cNvPr id="4" name="Text Box 3"/>
          <p:cNvSpPr txBox="1"/>
          <p:nvPr/>
        </p:nvSpPr>
        <p:spPr>
          <a:xfrm>
            <a:off x="2451100" y="40640"/>
            <a:ext cx="9561830" cy="678815"/>
          </a:xfrm>
          <a:prstGeom prst="rect">
            <a:avLst/>
          </a:prstGeom>
          <a:noFill/>
        </p:spPr>
        <p:txBody>
          <a:bodyPr wrap="square" rtlCol="0">
            <a:noAutofit/>
          </a:bodyPr>
          <a:p>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Đáp án:1h, 2f, 3a, 4c, 5d, 6i, 7b, 8e, 9g</a:t>
            </a:r>
            <a:endParaRPr lang="en-US" sz="40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515110" y="1248410"/>
            <a:ext cx="10144125" cy="1568450"/>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Khi một cơ quan, hệ cơ quan bị hoạt động rối loạn sẽ ảnh hưởng đến hoạt động của cơ quan, hệ cơ quan khác. Hãy lấy ví dụ chứng minh khẳng định trên?</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799465" y="-95250"/>
            <a:ext cx="10489565" cy="2799715"/>
          </a:xfrm>
          <a:prstGeom prst="rect">
            <a:avLst/>
          </a:prstGeom>
          <a:noFill/>
        </p:spPr>
        <p:txBody>
          <a:bodyPr wrap="square" rtlCol="0">
            <a:spAutoFit/>
          </a:bodyPr>
          <a:p>
            <a:pPr algn="ctr"/>
            <a:endParaRPr lang="en-US" sz="4400" b="1">
              <a:latin typeface="Cambria" panose="02040503050406030204" pitchFamily="18" charset="0"/>
              <a:cs typeface="Cambria" panose="02040503050406030204" pitchFamily="18" charset="0"/>
            </a:endParaRPr>
          </a:p>
          <a:p>
            <a:pPr algn="ctr"/>
            <a:r>
              <a:rPr lang="en-US" sz="4400" b="1">
                <a:solidFill>
                  <a:srgbClr val="FF0000"/>
                </a:solidFill>
                <a:latin typeface="Times New Roman" panose="02020603050405020304" pitchFamily="18" charset="0"/>
                <a:cs typeface="Times New Roman" panose="02020603050405020304" pitchFamily="18" charset="0"/>
              </a:rPr>
              <a:t>VẬN DỤNG</a:t>
            </a:r>
            <a:endParaRPr lang="en-US" sz="4400" b="1">
              <a:solidFill>
                <a:srgbClr val="FF0000"/>
              </a:solidFill>
              <a:latin typeface="Times New Roman" panose="02020603050405020304" pitchFamily="18" charset="0"/>
              <a:cs typeface="Times New Roman" panose="02020603050405020304" pitchFamily="18" charset="0"/>
            </a:endParaRPr>
          </a:p>
          <a:p>
            <a:pPr algn="ctr"/>
            <a:r>
              <a:rPr lang="en-US" sz="4400">
                <a:latin typeface="Times New Roman" panose="02020603050405020304" pitchFamily="18" charset="0"/>
                <a:cs typeface="Times New Roman" panose="02020603050405020304" pitchFamily="18" charset="0"/>
              </a:rPr>
              <a:t>Nêu ví dụ về sự </a:t>
            </a:r>
            <a:r>
              <a:rPr lang="en-US" sz="4400" i="1">
                <a:highlight>
                  <a:srgbClr val="FFFF00"/>
                </a:highlight>
                <a:latin typeface="Times New Roman" panose="02020603050405020304" pitchFamily="18" charset="0"/>
                <a:cs typeface="Times New Roman" panose="02020603050405020304" pitchFamily="18" charset="0"/>
              </a:rPr>
              <a:t>phối hợp của các cơ quan</a:t>
            </a:r>
            <a:r>
              <a:rPr lang="en-US" sz="4400">
                <a:latin typeface="Times New Roman" panose="02020603050405020304" pitchFamily="18" charset="0"/>
                <a:cs typeface="Times New Roman" panose="02020603050405020304" pitchFamily="18" charset="0"/>
              </a:rPr>
              <a:t> trong thực hiện chức năng của </a:t>
            </a:r>
            <a:r>
              <a:rPr lang="en-US" sz="4400">
                <a:solidFill>
                  <a:srgbClr val="0000FF"/>
                </a:solidFill>
                <a:latin typeface="Times New Roman" panose="02020603050405020304" pitchFamily="18" charset="0"/>
                <a:cs typeface="Times New Roman" panose="02020603050405020304" pitchFamily="18" charset="0"/>
              </a:rPr>
              <a:t>hệ cơ quan </a:t>
            </a:r>
            <a:endParaRPr lang="en-US" sz="44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799465" y="-95250"/>
            <a:ext cx="10489565" cy="4215765"/>
          </a:xfrm>
          <a:prstGeom prst="rect">
            <a:avLst/>
          </a:prstGeom>
          <a:noFill/>
        </p:spPr>
        <p:txBody>
          <a:bodyPr wrap="square" rtlCol="0">
            <a:spAutoFit/>
          </a:bodyPr>
          <a:p>
            <a:pPr algn="ctr"/>
            <a:endParaRPr lang="en-US" sz="4400" b="1">
              <a:latin typeface="Cambria" panose="02040503050406030204" pitchFamily="18" charset="0"/>
              <a:cs typeface="Cambria" panose="02040503050406030204" pitchFamily="18" charset="0"/>
            </a:endParaRPr>
          </a:p>
          <a:p>
            <a:pPr algn="l"/>
            <a:r>
              <a:rPr lang="en-US" sz="3200">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Ví dụ các cơ quan trong hệ tiêu hóa phối hợp để thực hiện chức năng như sau: </a:t>
            </a:r>
            <a:r>
              <a:rPr lang="en-US" sz="3200">
                <a:latin typeface="Times New Roman" panose="02020603050405020304" pitchFamily="18" charset="0"/>
                <a:cs typeface="Times New Roman" panose="02020603050405020304" pitchFamily="18" charset="0"/>
              </a:rPr>
              <a:t>miệng nhai, làm nhỏ và mềm thức ăn, thực quản nhu động đưa thức ăn xuống dạ dày, dạ dày co bóp nghiền nhuyễn thức ăn, tới ruột non thức ăn đã ở dạng nghiền nhỏ được các enzyme tiêu hóa thành các chất đơn giản và hấp thu vào máu, chất cặn bã còn lại di chuyển xuống ruột già và chất thải được thải qua hậu môn</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799465" y="-95250"/>
            <a:ext cx="10489565" cy="3230245"/>
          </a:xfrm>
          <a:prstGeom prst="rect">
            <a:avLst/>
          </a:prstGeom>
          <a:noFill/>
        </p:spPr>
        <p:txBody>
          <a:bodyPr wrap="square" rtlCol="0">
            <a:spAutoFit/>
          </a:bodyPr>
          <a:p>
            <a:pPr algn="ctr"/>
            <a:endParaRPr lang="en-US" sz="4400" b="1">
              <a:latin typeface="Cambria" panose="02040503050406030204" pitchFamily="18" charset="0"/>
              <a:cs typeface="Cambria" panose="02040503050406030204" pitchFamily="18" charset="0"/>
            </a:endParaRPr>
          </a:p>
          <a:p>
            <a:pPr algn="l"/>
            <a:r>
              <a:rPr lang="en-US" sz="3200">
                <a:latin typeface="Times New Roman" panose="02020603050405020304" pitchFamily="18" charset="0"/>
                <a:cs typeface="Times New Roman" panose="02020603050405020304" pitchFamily="18" charset="0"/>
              </a:rPr>
              <a:t>- Ví dụ các cơ quan</a:t>
            </a:r>
            <a:r>
              <a:rPr lang="en-US" sz="3200">
                <a:solidFill>
                  <a:srgbClr val="FF0000"/>
                </a:solidFill>
                <a:latin typeface="Times New Roman" panose="02020603050405020304" pitchFamily="18" charset="0"/>
                <a:cs typeface="Times New Roman" panose="02020603050405020304" pitchFamily="18" charset="0"/>
              </a:rPr>
              <a:t> trong hệ tuần hoàn phối hợp để vận chuyển máu trong cơ thể:</a:t>
            </a:r>
            <a:r>
              <a:rPr lang="en-US"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algn="l"/>
            <a:r>
              <a:rPr lang="en-US" sz="3200">
                <a:latin typeface="Times New Roman" panose="02020603050405020304" pitchFamily="18" charset="0"/>
                <a:cs typeface="Times New Roman" panose="02020603050405020304" pitchFamily="18" charset="0"/>
              </a:rPr>
              <a:t>tim- bơm hút máu, động mạch- dẫn máu từ tim đến mao mạch, mao mạch-thực hiện trao đổi chất và khí giữa máu và tế bào, tĩnh mạch-dẫn máu từ mao mạch về tim</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95630" y="685800"/>
            <a:ext cx="11036935" cy="2061210"/>
          </a:xfrm>
          <a:prstGeom prst="rect">
            <a:avLst/>
          </a:prstGeom>
          <a:noFill/>
          <a:ln w="9525">
            <a:noFill/>
          </a:ln>
        </p:spPr>
        <p:txBody>
          <a:bodyPr wrap="square">
            <a:spAutoFit/>
          </a:bodyPr>
          <a:lstStyle/>
          <a:p>
            <a:r>
              <a:rPr lang="en-US" sz="3200" b="1" dirty="0">
                <a:latin typeface="Times New Roman" panose="02020603050405020304" pitchFamily="18" charset="0"/>
                <a:cs typeface="Times New Roman" panose="02020603050405020304" pitchFamily="18" charset="0"/>
              </a:rPr>
              <a:t> Mỗi người đều có những đặc điểm riêng để phân biệt với người khác như màu da, chiều cao, nhóm máu,… Ngoài sự khác nhau đó; cấu tạo cơ thể người có những đặc điểm nào giống nhau</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bldLst>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799465" y="-704850"/>
            <a:ext cx="10489565" cy="2799715"/>
          </a:xfrm>
          <a:prstGeom prst="rect">
            <a:avLst/>
          </a:prstGeom>
          <a:noFill/>
        </p:spPr>
        <p:txBody>
          <a:bodyPr wrap="square" rtlCol="0">
            <a:spAutoFit/>
          </a:bodyPr>
          <a:p>
            <a:pPr algn="ctr"/>
            <a:endParaRPr lang="en-US" sz="4400" b="1">
              <a:latin typeface="Cambria" panose="02040503050406030204" pitchFamily="18" charset="0"/>
              <a:cs typeface="Cambria" panose="02040503050406030204" pitchFamily="18" charset="0"/>
            </a:endParaRPr>
          </a:p>
          <a:p>
            <a:pPr algn="ctr"/>
            <a:r>
              <a:rPr lang="en-US" sz="4400" b="1">
                <a:solidFill>
                  <a:srgbClr val="FF0000"/>
                </a:solidFill>
                <a:latin typeface="Times New Roman" panose="02020603050405020304" pitchFamily="18" charset="0"/>
                <a:cs typeface="Times New Roman" panose="02020603050405020304" pitchFamily="18" charset="0"/>
              </a:rPr>
              <a:t>VẬN DỤNG</a:t>
            </a:r>
            <a:endParaRPr lang="en-US" sz="4400" b="1">
              <a:solidFill>
                <a:srgbClr val="FF0000"/>
              </a:solidFill>
              <a:latin typeface="Times New Roman" panose="02020603050405020304" pitchFamily="18" charset="0"/>
              <a:cs typeface="Times New Roman" panose="02020603050405020304" pitchFamily="18" charset="0"/>
            </a:endParaRPr>
          </a:p>
          <a:p>
            <a:pPr algn="ctr"/>
            <a:r>
              <a:rPr lang="en-US" sz="4400">
                <a:latin typeface="Times New Roman" panose="02020603050405020304" pitchFamily="18" charset="0"/>
                <a:cs typeface="Times New Roman" panose="02020603050405020304" pitchFamily="18" charset="0"/>
              </a:rPr>
              <a:t>Nêu ví dụ về sự </a:t>
            </a:r>
            <a:r>
              <a:rPr lang="en-US" sz="4400" i="1">
                <a:latin typeface="Times New Roman" panose="02020603050405020304" pitchFamily="18" charset="0"/>
                <a:cs typeface="Times New Roman" panose="02020603050405020304" pitchFamily="18" charset="0"/>
              </a:rPr>
              <a:t>phối hợp của các </a:t>
            </a:r>
            <a:r>
              <a:rPr lang="en-US" sz="4400" i="1">
                <a:highlight>
                  <a:srgbClr val="FFFF00"/>
                </a:highlight>
                <a:latin typeface="Times New Roman" panose="02020603050405020304" pitchFamily="18" charset="0"/>
                <a:cs typeface="Times New Roman" panose="02020603050405020304" pitchFamily="18" charset="0"/>
              </a:rPr>
              <a:t>hệ </a:t>
            </a:r>
            <a:r>
              <a:rPr lang="en-US" sz="4400" i="1">
                <a:latin typeface="Times New Roman" panose="02020603050405020304" pitchFamily="18" charset="0"/>
                <a:cs typeface="Times New Roman" panose="02020603050405020304" pitchFamily="18" charset="0"/>
              </a:rPr>
              <a:t>cơ quan</a:t>
            </a:r>
            <a:r>
              <a:rPr lang="en-US" sz="4400">
                <a:latin typeface="Times New Roman" panose="02020603050405020304" pitchFamily="18" charset="0"/>
                <a:cs typeface="Times New Roman" panose="02020603050405020304" pitchFamily="18" charset="0"/>
              </a:rPr>
              <a:t> trong thực hiện chức năng (toàn cơ thể) </a:t>
            </a:r>
            <a:r>
              <a:rPr lang="en-US" sz="4400">
                <a:solidFill>
                  <a:srgbClr val="0000FF"/>
                </a:solidFill>
                <a:latin typeface="Times New Roman" panose="02020603050405020304" pitchFamily="18" charset="0"/>
                <a:cs typeface="Times New Roman" panose="02020603050405020304" pitchFamily="18" charset="0"/>
              </a:rPr>
              <a:t> </a:t>
            </a:r>
            <a:endParaRPr lang="en-US" sz="4400">
              <a:solidFill>
                <a:srgbClr val="0000FF"/>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951865" y="2266950"/>
            <a:ext cx="10489565" cy="3230245"/>
          </a:xfrm>
          <a:prstGeom prst="rect">
            <a:avLst/>
          </a:prstGeom>
          <a:noFill/>
        </p:spPr>
        <p:txBody>
          <a:bodyPr wrap="square" rtlCol="0">
            <a:spAutoFit/>
          </a:bodyPr>
          <a:p>
            <a:pPr algn="ctr"/>
            <a:endParaRPr lang="en-US" sz="4400" b="1">
              <a:latin typeface="Cambria" panose="02040503050406030204" pitchFamily="18" charset="0"/>
              <a:cs typeface="Cambria" panose="02040503050406030204" pitchFamily="18" charset="0"/>
            </a:endParaRPr>
          </a:p>
          <a:p>
            <a:pPr algn="l"/>
            <a:r>
              <a:rPr lang="en-US" sz="3200">
                <a:latin typeface="Times New Roman" panose="02020603050405020304" pitchFamily="18" charset="0"/>
                <a:cs typeface="Times New Roman" panose="02020603050405020304" pitchFamily="18" charset="0"/>
              </a:rPr>
              <a:t>- Ví dụ ở người đang chạy bộ, hệ thần kinh sẽ điều khiển hoạt động hệ vận động thực hiện động tác chạy của cơ thể, hệ thần kinh điều hòa giúp tăng hoạt động hô hấp, tuần hoàn để tăng cung cấp O</a:t>
            </a:r>
            <a:r>
              <a:rPr lang="en-US" sz="3200" baseline="-25000">
                <a:latin typeface="Times New Roman" panose="02020603050405020304" pitchFamily="18" charset="0"/>
                <a:cs typeface="Times New Roman" panose="02020603050405020304" pitchFamily="18" charset="0"/>
              </a:rPr>
              <a:t>2  </a:t>
            </a:r>
            <a:r>
              <a:rPr lang="en-US" sz="3200">
                <a:latin typeface="Times New Roman" panose="02020603050405020304" pitchFamily="18" charset="0"/>
                <a:cs typeface="Times New Roman" panose="02020603050405020304" pitchFamily="18" charset="0"/>
              </a:rPr>
              <a:t>, chất dinh dưỡng tới cơ xương đang hoạt động mạnh, mồ hôi tăng tiết để điều hòa thân nhiệt....</a:t>
            </a:r>
            <a:r>
              <a:rPr lang="en-US" sz="3200" baseline="30000">
                <a:latin typeface="Times New Roman" panose="02020603050405020304" pitchFamily="18" charset="0"/>
                <a:cs typeface="Times New Roman" panose="02020603050405020304" pitchFamily="18" charset="0"/>
              </a:rPr>
              <a:t>     </a:t>
            </a:r>
            <a:endParaRPr lang="en-US" sz="3200" baseline="3000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685800" y="3352800"/>
            <a:ext cx="9566910" cy="3046095"/>
          </a:xfrm>
          <a:prstGeom prst="rect">
            <a:avLst/>
          </a:prstGeom>
          <a:noFill/>
        </p:spPr>
        <p:txBody>
          <a:bodyPr wrap="square" rtlCol="0" anchor="t">
            <a:spAutoFit/>
          </a:bodyPr>
          <a:p>
            <a:pPr marL="0" marR="0" lvl="0" indent="0" algn="just" defTabSz="914400" rtl="0" eaLnBrk="1" fontAlgn="auto" latinLnBrk="0" hangingPunct="1">
              <a:lnSpc>
                <a:spcPct val="150000"/>
              </a:lnSpc>
              <a:spcBef>
                <a:spcPts val="0"/>
              </a:spcBef>
              <a:spcAft>
                <a:spcPts val="0"/>
              </a:spcAft>
              <a:buClrTx/>
              <a:buSzTx/>
              <a:buFontTx/>
              <a:buNone/>
              <a:defRPr/>
            </a:pP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Tiến</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hành</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điều</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tra</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tỉ</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lệ</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mắc</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tật</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cong</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vẹo</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cột</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sống</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tại</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trường</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học (tại lớp)</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hoặc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khu</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dân</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cư</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mình</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đang</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sống</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và</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điền</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vào</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b="1" i="1"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phiếu</a:t>
            </a:r>
            <a:r>
              <a:rPr lang="en-US" sz="3200" b="1" i="1"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b="1" i="1"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điều</a:t>
            </a:r>
            <a:r>
              <a:rPr lang="en-US" sz="3200" b="1" i="1"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b="1" i="1"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tra</a:t>
            </a:r>
            <a:r>
              <a:rPr lang="en-US" sz="3200" b="1" i="1"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b="1" i="1"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theo</a:t>
            </a:r>
            <a:r>
              <a:rPr lang="en-US" sz="3200" b="1" i="1"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b="1" i="1"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mẫu</a:t>
            </a:r>
            <a:r>
              <a:rPr lang="en-US" sz="3200" b="1" i="1"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SGK </a:t>
            </a:r>
            <a:r>
              <a:rPr lang="en-US" sz="3200" b="1" i="1"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trang</a:t>
            </a:r>
            <a:r>
              <a:rPr lang="en-US" sz="3200" b="1" i="1"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135</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Kết</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quả</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điều</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tra</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được</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báo</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cáo</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tại</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lớp</a:t>
            </a:r>
            <a:r>
              <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32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TextBox 14"/>
          <p:cNvSpPr txBox="1"/>
          <p:nvPr/>
        </p:nvSpPr>
        <p:spPr>
          <a:xfrm>
            <a:off x="930910" y="676275"/>
            <a:ext cx="9008745" cy="2452370"/>
          </a:xfrm>
          <a:prstGeom prst="rect">
            <a:avLst/>
          </a:prstGeom>
          <a:noFill/>
        </p:spPr>
        <p:txBody>
          <a:bodyPr wrap="square">
            <a:spAutoFit/>
          </a:bodyPr>
          <a:p>
            <a:pPr marL="685800" algn="just">
              <a:lnSpc>
                <a:spcPct val="150000"/>
              </a:lnSpc>
              <a:spcAft>
                <a:spcPts val="800"/>
              </a:spcAft>
              <a:tabLst>
                <a:tab pos="742950" algn="l"/>
              </a:tabLst>
            </a:pP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VỀ NHÀ</a:t>
            </a:r>
            <a:endPar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algn="just">
              <a:lnSpc>
                <a:spcPct val="150000"/>
              </a:lnSpc>
              <a:spcAft>
                <a:spcPts val="800"/>
              </a:spcAft>
              <a:tabLst>
                <a:tab pos="742950" algn="l"/>
              </a:tabLst>
            </a:pPr>
            <a:r>
              <a:rPr lang="en-US" sz="266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6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6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28: </a:t>
            </a:r>
            <a:r>
              <a:rPr lang="en-US" sz="266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6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6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6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algn="just">
              <a:lnSpc>
                <a:spcPct val="150000"/>
              </a:lnSpc>
              <a:spcAft>
                <a:spcPts val="800"/>
              </a:spcAft>
              <a:tabLst>
                <a:tab pos="742950" algn="l"/>
              </a:tabLst>
            </a:pPr>
            <a:r>
              <a:rPr lang="en-US" sz="2665" dirty="0">
                <a:effectLst/>
                <a:latin typeface="Times New Roman" panose="02020603050405020304" pitchFamily="18" charset="0"/>
                <a:ea typeface="Calibri" panose="020F0502020204030204" charset="0"/>
                <a:cs typeface="Times New Roman" panose="02020603050405020304" pitchFamily="18" charset="0"/>
              </a:rPr>
              <a:t>- Cấu tạo xương, cơ vân, khớp phù hợp chức năng</a:t>
            </a:r>
            <a:endParaRPr lang="en-US" sz="2665" dirty="0">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5952490" y="1014730"/>
            <a:ext cx="5443220" cy="4523105"/>
          </a:xfrm>
          <a:prstGeom prst="rect">
            <a:avLst/>
          </a:prstGeom>
          <a:noFill/>
          <a:ln w="9525">
            <a:noFill/>
          </a:ln>
        </p:spPr>
        <p:txBody>
          <a:bodyPr wrap="square">
            <a:spAutoFit/>
          </a:bodyPr>
          <a:p>
            <a:pPr indent="0"/>
            <a:r>
              <a:rPr lang="en-US" sz="3600" b="0">
                <a:solidFill>
                  <a:srgbClr val="000000"/>
                </a:solidFill>
                <a:latin typeface="Times New Roman" panose="02020603050405020304" pitchFamily="18" charset="0"/>
              </a:rPr>
              <a:t>- Cơ thể người bao gồm các phần: đầu, cổ, thân, hai tay và hai chân.- Toàn bộ cơ thể được bao bọc bên ngoài bởi một lớp da, dưới da là lớp mỡ, dưới lớp mỡ là cơ và xương.</a:t>
            </a:r>
            <a:endParaRPr lang="en-US" sz="3600" b="0">
              <a:solidFill>
                <a:srgbClr val="000000"/>
              </a:solidFill>
              <a:latin typeface="Times New Roman" panose="02020603050405020304" pitchFamily="18" charset="0"/>
            </a:endParaRPr>
          </a:p>
        </p:txBody>
      </p:sp>
      <p:sp>
        <p:nvSpPr>
          <p:cNvPr id="2" name="Text Box 1"/>
          <p:cNvSpPr txBox="1"/>
          <p:nvPr/>
        </p:nvSpPr>
        <p:spPr>
          <a:xfrm>
            <a:off x="3008630" y="120650"/>
            <a:ext cx="9377045" cy="645160"/>
          </a:xfrm>
          <a:prstGeom prst="rect">
            <a:avLst/>
          </a:prstGeom>
          <a:noFill/>
          <a:ln w="9525">
            <a:noFill/>
          </a:ln>
        </p:spPr>
        <p:txBody>
          <a:bodyPr wrap="square">
            <a:spAutoFit/>
          </a:bodyPr>
          <a:p>
            <a:pPr indent="0"/>
            <a:r>
              <a:rPr lang="en-US" b="0" i="1">
                <a:solidFill>
                  <a:srgbClr val="000000"/>
                </a:solidFill>
                <a:latin typeface="Times New Roman" panose="02020603050405020304" pitchFamily="18" charset="0"/>
              </a:rPr>
              <a:t> </a:t>
            </a:r>
            <a:r>
              <a:rPr lang="en-US" sz="3600" b="0" i="1">
                <a:solidFill>
                  <a:srgbClr val="000000"/>
                </a:solidFill>
                <a:latin typeface="Times New Roman" panose="02020603050405020304" pitchFamily="18" charset="0"/>
              </a:rPr>
              <a:t>Cơ thể người có cấu tạo gồm các phần nào?</a:t>
            </a:r>
            <a:endParaRPr lang="en-US" sz="3600" b="0" i="1">
              <a:solidFill>
                <a:srgbClr val="000000"/>
              </a:solidFill>
              <a:latin typeface="Times New Roman" panose="02020603050405020304" pitchFamily="18" charset="0"/>
            </a:endParaRPr>
          </a:p>
        </p:txBody>
      </p:sp>
      <p:pic>
        <p:nvPicPr>
          <p:cNvPr id="1073742851" name="Picture 72" descr="Giáo án Sinh học 8 Kết nối tri thức (năm 2023 mới nhất) | Giáo án Khoa học tự nhiên 8"/>
          <p:cNvPicPr>
            <a:picLocks noChangeAspect="1"/>
          </p:cNvPicPr>
          <p:nvPr/>
        </p:nvPicPr>
        <p:blipFill>
          <a:blip r:embed="rId1"/>
          <a:srcRect b="6993"/>
          <a:stretch>
            <a:fillRect/>
          </a:stretch>
        </p:blipFill>
        <p:spPr>
          <a:xfrm>
            <a:off x="-195580" y="925830"/>
            <a:ext cx="5836285" cy="53905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p:bldP spid="100"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ch12h.com/sites/default/files/styles/inbody400/public/screenshot_1_535.png?itok=Q7KBkF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57" y="1219200"/>
            <a:ext cx="9043843"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083310" y="18415"/>
            <a:ext cx="10457815" cy="1076325"/>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Nêu tên các cơ quan ở h27.1 A và cho biết các cơ quan đó có vị trí trong cơ thể tương ứng với các số nào ở H 27.1 B?</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2: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HÌNH THÀNH KIẾN THỨC </a:t>
            </a:r>
            <a:endParaRPr lang="en-US" sz="4400" b="1">
              <a:latin typeface="Cambria" panose="02040503050406030204" pitchFamily="18" charset="0"/>
              <a:cs typeface="Cambria" panose="020405030504060302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587375" y="224155"/>
            <a:ext cx="12447905" cy="708660"/>
          </a:xfrm>
          <a:prstGeom prst="rect">
            <a:avLst/>
          </a:prstGeom>
          <a:noFill/>
        </p:spPr>
        <p:txBody>
          <a:bodyPr wrap="square" rtlCol="0">
            <a:noAutofit/>
          </a:bodyPr>
          <a:p>
            <a:pPr algn="ctr"/>
            <a:r>
              <a:rPr lang="en-US" sz="3600" b="1">
                <a:latin typeface="Cambria" panose="02040503050406030204" pitchFamily="18" charset="0"/>
                <a:cs typeface="Cambria" panose="02040503050406030204" pitchFamily="18" charset="0"/>
              </a:rPr>
              <a:t> I. CÁC HỆ CƠ QUAN TRONG CƠ THỂ</a:t>
            </a:r>
            <a:endParaRPr lang="en-US" sz="3600" b="1">
              <a:latin typeface="Cambria" panose="02040503050406030204" pitchFamily="18" charset="0"/>
              <a:cs typeface="Cambria" panose="02040503050406030204" pitchFamily="18" charset="0"/>
            </a:endParaRPr>
          </a:p>
        </p:txBody>
      </p:sp>
      <p:pic>
        <p:nvPicPr>
          <p:cNvPr id="4" name="Picture 3"/>
          <p:cNvPicPr>
            <a:picLocks noChangeAspect="1"/>
          </p:cNvPicPr>
          <p:nvPr/>
        </p:nvPicPr>
        <p:blipFill>
          <a:blip r:embed="rId1"/>
          <a:stretch>
            <a:fillRect/>
          </a:stretch>
        </p:blipFill>
        <p:spPr>
          <a:xfrm>
            <a:off x="-8695" y="121360"/>
            <a:ext cx="846895" cy="846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hình 27.2 cho biết tên các hệ cơ quan trong cơ thể."/>
          <p:cNvPicPr>
            <a:picLocks noChangeAspect="1" noChangeArrowheads="1"/>
          </p:cNvPicPr>
          <p:nvPr/>
        </p:nvPicPr>
        <p:blipFill>
          <a:blip r:embed="rId1">
            <a:extLst>
              <a:ext uri="{28A0092B-C50C-407E-A947-70E740481C1C}">
                <a14:useLocalDpi xmlns:a14="http://schemas.microsoft.com/office/drawing/2010/main" val="0"/>
              </a:ext>
            </a:extLst>
          </a:blip>
          <a:srcRect r="37706" b="67857"/>
          <a:stretch>
            <a:fillRect/>
          </a:stretch>
        </p:blipFill>
        <p:spPr bwMode="auto">
          <a:xfrm>
            <a:off x="0" y="542925"/>
            <a:ext cx="9373235" cy="589216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083310" y="18415"/>
            <a:ext cx="11033760" cy="1076325"/>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Quan sát h27.2, nhận biết tên các hệ cơ quan trong cơ thể người và xác định các cơ quan thuộc hệ cơ quan đó?</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2026285" y="6226810"/>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VẬN ĐỘNG</a:t>
            </a:r>
            <a:endParaRPr lang="en-US" sz="3200">
              <a:highlight>
                <a:srgbClr val="FFFF00"/>
              </a:highlight>
              <a:latin typeface="Times New Roman" panose="02020603050405020304" pitchFamily="18" charset="0"/>
              <a:cs typeface="Times New Roman" panose="02020603050405020304" pitchFamily="18" charset="0"/>
            </a:endParaRPr>
          </a:p>
        </p:txBody>
      </p:sp>
      <p:sp>
        <p:nvSpPr>
          <p:cNvPr id="4" name="Text Box 3"/>
          <p:cNvSpPr txBox="1"/>
          <p:nvPr/>
        </p:nvSpPr>
        <p:spPr>
          <a:xfrm>
            <a:off x="6191885" y="6201410"/>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TIÊU HÓA</a:t>
            </a:r>
            <a:endParaRPr lang="en-US" sz="320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hình 27.2 cho biết tên các hệ cơ quan trong cơ thể."/>
          <p:cNvPicPr>
            <a:picLocks noChangeAspect="1" noChangeArrowheads="1"/>
          </p:cNvPicPr>
          <p:nvPr/>
        </p:nvPicPr>
        <p:blipFill>
          <a:blip r:embed="rId1">
            <a:extLst>
              <a:ext uri="{28A0092B-C50C-407E-A947-70E740481C1C}">
                <a14:useLocalDpi xmlns:a14="http://schemas.microsoft.com/office/drawing/2010/main" val="0"/>
              </a:ext>
            </a:extLst>
          </a:blip>
          <a:srcRect t="30952" b="36905"/>
          <a:stretch>
            <a:fillRect/>
          </a:stretch>
        </p:blipFill>
        <p:spPr bwMode="auto">
          <a:xfrm>
            <a:off x="319405" y="830580"/>
            <a:ext cx="12144375" cy="5557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083310" y="18415"/>
            <a:ext cx="10457815" cy="1568450"/>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Quan sát h27.2, cho biết các hệ cơ quan trong cơ thể người </a:t>
            </a:r>
            <a:r>
              <a:rPr lang="en-US" sz="3200">
                <a:latin typeface="Times New Roman" panose="02020603050405020304" pitchFamily="18" charset="0"/>
                <a:cs typeface="Times New Roman" panose="02020603050405020304" pitchFamily="18" charset="0"/>
                <a:sym typeface="+mn-ea"/>
              </a:rPr>
              <a:t>và xác định các cơ quan thuộc hệ cơ quan đó?</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183515" y="5998210"/>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TUẦN HOÀN</a:t>
            </a:r>
            <a:endParaRPr lang="en-US" sz="3200">
              <a:highlight>
                <a:srgbClr val="FFFF00"/>
              </a:highlight>
              <a:latin typeface="Times New Roman" panose="02020603050405020304" pitchFamily="18" charset="0"/>
              <a:cs typeface="Times New Roman" panose="02020603050405020304" pitchFamily="18" charset="0"/>
            </a:endParaRPr>
          </a:p>
        </p:txBody>
      </p:sp>
      <p:sp>
        <p:nvSpPr>
          <p:cNvPr id="5" name="Text Box 4"/>
          <p:cNvSpPr txBox="1"/>
          <p:nvPr/>
        </p:nvSpPr>
        <p:spPr>
          <a:xfrm>
            <a:off x="3372485" y="6201410"/>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HÔ HẤP</a:t>
            </a:r>
            <a:endParaRPr lang="en-US" sz="3200">
              <a:highlight>
                <a:srgbClr val="FFFF00"/>
              </a:highlight>
              <a:latin typeface="Times New Roman" panose="02020603050405020304" pitchFamily="18" charset="0"/>
              <a:cs typeface="Times New Roman" panose="02020603050405020304" pitchFamily="18" charset="0"/>
            </a:endParaRPr>
          </a:p>
        </p:txBody>
      </p:sp>
      <p:sp>
        <p:nvSpPr>
          <p:cNvPr id="6" name="Text Box 5"/>
          <p:cNvSpPr txBox="1"/>
          <p:nvPr/>
        </p:nvSpPr>
        <p:spPr>
          <a:xfrm>
            <a:off x="6014085" y="5947410"/>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BÀI TIẾT</a:t>
            </a:r>
            <a:endParaRPr lang="en-US" sz="3200">
              <a:highlight>
                <a:srgbClr val="FFFF00"/>
              </a:highlight>
              <a:latin typeface="Times New Roman" panose="02020603050405020304" pitchFamily="18" charset="0"/>
              <a:cs typeface="Times New Roman" panose="02020603050405020304" pitchFamily="18" charset="0"/>
            </a:endParaRPr>
          </a:p>
        </p:txBody>
      </p:sp>
      <p:sp>
        <p:nvSpPr>
          <p:cNvPr id="7" name="Text Box 6"/>
          <p:cNvSpPr txBox="1"/>
          <p:nvPr/>
        </p:nvSpPr>
        <p:spPr>
          <a:xfrm>
            <a:off x="8915400" y="6172200"/>
            <a:ext cx="4064000" cy="583565"/>
          </a:xfrm>
          <a:prstGeom prst="rect">
            <a:avLst/>
          </a:prstGeom>
          <a:noFill/>
        </p:spPr>
        <p:txBody>
          <a:bodyPr wrap="square" rtlCol="0">
            <a:spAutoFit/>
          </a:bodyPr>
          <a:p>
            <a:r>
              <a:rPr lang="en-US" sz="3200">
                <a:highlight>
                  <a:srgbClr val="FFFF00"/>
                </a:highlight>
                <a:latin typeface="Times New Roman" panose="02020603050405020304" pitchFamily="18" charset="0"/>
                <a:cs typeface="Times New Roman" panose="02020603050405020304" pitchFamily="18" charset="0"/>
              </a:rPr>
              <a:t>HỆ THẦN KINH</a:t>
            </a:r>
            <a:endParaRPr lang="en-US" sz="320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7417</Words>
  <Application>WPS Presentation</Application>
  <PresentationFormat>Custom</PresentationFormat>
  <Paragraphs>360</Paragraphs>
  <Slides>31</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3" baseType="lpstr">
      <vt:lpstr>Arial</vt:lpstr>
      <vt:lpstr>SimSun</vt:lpstr>
      <vt:lpstr>Wingdings</vt:lpstr>
      <vt:lpstr>Times New Roman</vt:lpstr>
      <vt:lpstr>Cambria</vt:lpstr>
      <vt:lpstr>Microsoft YaHei</vt:lpstr>
      <vt:lpstr>Arial Unicode MS</vt:lpstr>
      <vt:lpstr>Calibri</vt:lpstr>
      <vt:lpstr>Aachen</vt:lpstr>
      <vt:lpstr>MV Boli</vt:lpstr>
      <vt:lpstr>5_Office Theme</vt:lpstr>
      <vt:lpstr>MS_ClipArt_Gallery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May01</dc:creator>
  <cp:lastModifiedBy>ADMIN</cp:lastModifiedBy>
  <cp:revision>402</cp:revision>
  <dcterms:created xsi:type="dcterms:W3CDTF">2021-04-18T08:12:00Z</dcterms:created>
  <dcterms:modified xsi:type="dcterms:W3CDTF">2023-09-08T09:25:56Z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95C6C8B3A2474E08B97456D6F7A5FF3C_12</vt:lpwstr>
  </property>
  <property fmtid="{D5CDD505-2E9C-101B-9397-08002B2CF9AE}" pid="3" name="KSOProductBuildVer">
    <vt:lpwstr>1033-12.2.0.13201</vt:lpwstr>
  </property>
</Properties>
</file>