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305" r:id="rId24"/>
    <p:sldId id="306" r:id="rId25"/>
    <p:sldId id="282" r:id="rId26"/>
    <p:sldId id="307" r:id="rId27"/>
    <p:sldId id="285" r:id="rId28"/>
    <p:sldId id="308" r:id="rId29"/>
    <p:sldId id="309" r:id="rId30"/>
    <p:sldId id="290" r:id="rId31"/>
    <p:sldId id="291" r:id="rId32"/>
    <p:sldId id="292" r:id="rId33"/>
    <p:sldId id="293" r:id="rId34"/>
    <p:sldId id="294" r:id="rId35"/>
    <p:sldId id="295" r:id="rId36"/>
    <p:sldId id="296" r:id="rId37"/>
    <p:sldId id="297" r:id="rId38"/>
    <p:sldId id="298" r:id="rId39"/>
    <p:sldId id="299" r:id="rId40"/>
  </p:sldIdLst>
  <p:sldSz cx="12188825" cy="6858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7" y="55"/>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6A4DC-88A1-484F-A783-24365CA7186E}" type="datetimeFigureOut">
              <a:rPr lang="vi-VN" smtClean="0"/>
              <a:t>11/01/2026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FE97F-CC01-4CB1-BB2A-0512E1812E13}" type="slidenum">
              <a:rPr lang="vi-VN" smtClean="0"/>
              <a:t>‹#›</a:t>
            </a:fld>
            <a:endParaRPr lang="vi-VN"/>
          </a:p>
        </p:txBody>
      </p:sp>
    </p:spTree>
    <p:extLst>
      <p:ext uri="{BB962C8B-B14F-4D97-AF65-F5344CB8AC3E}">
        <p14:creationId xmlns:p14="http://schemas.microsoft.com/office/powerpoint/2010/main" val="25720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03FE97F-CC01-4CB1-BB2A-0512E1812E13}" type="slidenum">
              <a:rPr lang="vi-VN" smtClean="0"/>
              <a:t>2</a:t>
            </a:fld>
            <a:endParaRPr lang="vi-VN"/>
          </a:p>
        </p:txBody>
      </p:sp>
    </p:spTree>
    <p:extLst>
      <p:ext uri="{BB962C8B-B14F-4D97-AF65-F5344CB8AC3E}">
        <p14:creationId xmlns:p14="http://schemas.microsoft.com/office/powerpoint/2010/main" val="2620313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5.svg"/><Relationship Id="rId4" Type="http://schemas.openxmlformats.org/officeDocument/2006/relationships/image" Target="../media/image28.png"/><Relationship Id="rId9" Type="http://schemas.openxmlformats.org/officeDocument/2006/relationships/image" Target="../media/image69.svg"/></Relationships>
</file>

<file path=ppt/slides/_rels/slide3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622" y="2836706"/>
            <a:ext cx="4060426" cy="3335494"/>
          </a:xfrm>
          <a:prstGeom prst="rect">
            <a:avLst/>
          </a:prstGeom>
        </p:spPr>
      </p:pic>
      <p:grpSp>
        <p:nvGrpSpPr>
          <p:cNvPr id="3" name="Group 3"/>
          <p:cNvGrpSpPr>
            <a:grpSpLocks noChangeAspect="1"/>
          </p:cNvGrpSpPr>
          <p:nvPr/>
        </p:nvGrpSpPr>
        <p:grpSpPr>
          <a:xfrm rot="-5400000">
            <a:off x="6276561" y="-32602"/>
            <a:ext cx="8717201" cy="7382059"/>
            <a:chOff x="0" y="0"/>
            <a:chExt cx="2374900" cy="2011680"/>
          </a:xfrm>
        </p:grpSpPr>
        <p:sp>
          <p:nvSpPr>
            <p:cNvPr id="4" name="Freeform 4"/>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EB9B"/>
            </a:solidFill>
            <a:ln w="12700">
              <a:solidFill>
                <a:srgbClr val="000000"/>
              </a:solidFill>
            </a:ln>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05259" y="2836706"/>
            <a:ext cx="1279663" cy="3335494"/>
          </a:xfrm>
          <a:prstGeom prst="rect">
            <a:avLst/>
          </a:prstGeom>
        </p:spPr>
      </p:pic>
      <p:pic>
        <p:nvPicPr>
          <p:cNvPr id="7" name="Picture 7"/>
          <p:cNvPicPr>
            <a:picLocks noChangeAspect="1"/>
          </p:cNvPicPr>
          <p:nvPr/>
        </p:nvPicPr>
        <p:blipFill>
          <a:blip r:embed="rId5"/>
          <a:srcRect/>
          <a:stretch>
            <a:fillRect/>
          </a:stretch>
        </p:blipFill>
        <p:spPr>
          <a:xfrm>
            <a:off x="8092701" y="1130316"/>
            <a:ext cx="3740135" cy="4597369"/>
          </a:xfrm>
          <a:prstGeom prst="rect">
            <a:avLst/>
          </a:prstGeom>
        </p:spPr>
      </p:pic>
      <p:sp>
        <p:nvSpPr>
          <p:cNvPr id="8" name="TextBox 8"/>
          <p:cNvSpPr txBox="1"/>
          <p:nvPr/>
        </p:nvSpPr>
        <p:spPr>
          <a:xfrm>
            <a:off x="685622" y="363009"/>
            <a:ext cx="3700817" cy="614335"/>
          </a:xfrm>
          <a:prstGeom prst="rect">
            <a:avLst/>
          </a:prstGeom>
        </p:spPr>
        <p:txBody>
          <a:bodyPr lIns="0" tIns="0" rIns="0" bIns="0" rtlCol="0" anchor="t">
            <a:spAutoFit/>
          </a:bodyPr>
          <a:lstStyle/>
          <a:p>
            <a:pPr>
              <a:lnSpc>
                <a:spcPts val="4666"/>
              </a:lnSpc>
            </a:pPr>
            <a:r>
              <a:rPr lang="en-US" sz="5400" b="1" dirty="0" err="1" smtClean="0">
                <a:solidFill>
                  <a:srgbClr val="2952A1"/>
                </a:solidFill>
                <a:latin typeface="Times New Roman" panose="02020603050405020304" pitchFamily="18" charset="0"/>
                <a:cs typeface="Times New Roman" panose="02020603050405020304" pitchFamily="18" charset="0"/>
              </a:rPr>
              <a:t>Chủ</a:t>
            </a:r>
            <a:r>
              <a:rPr lang="en-US" sz="5400" b="1" dirty="0" smtClean="0">
                <a:solidFill>
                  <a:srgbClr val="2952A1"/>
                </a:solidFill>
                <a:latin typeface="Times New Roman" panose="02020603050405020304" pitchFamily="18" charset="0"/>
                <a:cs typeface="Times New Roman" panose="02020603050405020304" pitchFamily="18" charset="0"/>
              </a:rPr>
              <a:t> </a:t>
            </a:r>
            <a:r>
              <a:rPr lang="en-US" sz="5400" b="1" dirty="0" err="1" smtClean="0">
                <a:solidFill>
                  <a:srgbClr val="2952A1"/>
                </a:solidFill>
                <a:latin typeface="Times New Roman" panose="02020603050405020304" pitchFamily="18" charset="0"/>
                <a:cs typeface="Times New Roman" panose="02020603050405020304" pitchFamily="18" charset="0"/>
              </a:rPr>
              <a:t>đề</a:t>
            </a:r>
            <a:r>
              <a:rPr lang="en-US" sz="5400" b="1" dirty="0" smtClean="0">
                <a:solidFill>
                  <a:srgbClr val="2952A1"/>
                </a:solidFill>
                <a:latin typeface="Times New Roman" panose="02020603050405020304" pitchFamily="18" charset="0"/>
                <a:cs typeface="Times New Roman" panose="02020603050405020304" pitchFamily="18" charset="0"/>
              </a:rPr>
              <a:t> 7</a:t>
            </a:r>
            <a:endParaRPr lang="en-US" sz="5400" b="1" dirty="0">
              <a:solidFill>
                <a:srgbClr val="2952A1"/>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685621" y="1344084"/>
            <a:ext cx="8139860" cy="1090042"/>
          </a:xfrm>
          <a:prstGeom prst="rect">
            <a:avLst/>
          </a:prstGeom>
        </p:spPr>
        <p:txBody>
          <a:bodyPr lIns="0" tIns="0" rIns="0" bIns="0" rtlCol="0" anchor="t">
            <a:spAutoFit/>
          </a:bodyPr>
          <a:lstStyle/>
          <a:p>
            <a:pPr>
              <a:lnSpc>
                <a:spcPts val="9330"/>
              </a:lnSpc>
            </a:pPr>
            <a:r>
              <a:rPr lang="en-US" sz="6700" b="1" dirty="0" err="1">
                <a:solidFill>
                  <a:srgbClr val="D61F27"/>
                </a:solidFill>
                <a:latin typeface="Times New Roman" panose="02020603050405020304" pitchFamily="18" charset="0"/>
                <a:cs typeface="Times New Roman" panose="02020603050405020304" pitchFamily="18" charset="0"/>
              </a:rPr>
              <a:t>CƠ</a:t>
            </a:r>
            <a:r>
              <a:rPr lang="en-US" sz="6700" b="1" dirty="0">
                <a:solidFill>
                  <a:srgbClr val="D61F27"/>
                </a:solidFill>
                <a:latin typeface="Times New Roman" panose="02020603050405020304" pitchFamily="18" charset="0"/>
                <a:cs typeface="Times New Roman" panose="02020603050405020304" pitchFamily="18" charset="0"/>
              </a:rPr>
              <a:t> </a:t>
            </a:r>
            <a:r>
              <a:rPr lang="en-US" sz="6700" b="1" dirty="0" err="1">
                <a:solidFill>
                  <a:srgbClr val="D61F27"/>
                </a:solidFill>
                <a:latin typeface="Times New Roman" panose="02020603050405020304" pitchFamily="18" charset="0"/>
                <a:cs typeface="Times New Roman" panose="02020603050405020304" pitchFamily="18" charset="0"/>
              </a:rPr>
              <a:t>THỂ</a:t>
            </a:r>
            <a:r>
              <a:rPr lang="en-US" sz="6700" b="1" dirty="0">
                <a:solidFill>
                  <a:srgbClr val="D61F27"/>
                </a:solidFill>
                <a:latin typeface="Times New Roman" panose="02020603050405020304" pitchFamily="18" charset="0"/>
                <a:cs typeface="Times New Roman" panose="02020603050405020304" pitchFamily="18" charset="0"/>
              </a:rPr>
              <a:t> </a:t>
            </a:r>
            <a:r>
              <a:rPr lang="en-US" sz="6700" b="1" dirty="0" err="1">
                <a:solidFill>
                  <a:srgbClr val="D61F27"/>
                </a:solidFill>
                <a:latin typeface="Times New Roman" panose="02020603050405020304" pitchFamily="18" charset="0"/>
                <a:cs typeface="Times New Roman" panose="02020603050405020304" pitchFamily="18" charset="0"/>
              </a:rPr>
              <a:t>NGƯỜI</a:t>
            </a:r>
            <a:endParaRPr lang="en-US" sz="6700" b="1" dirty="0">
              <a:solidFill>
                <a:srgbClr val="D61F27"/>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2570694"/>
            <a:ext cx="10817590" cy="398992"/>
            <a:chOff x="0" y="-42330"/>
            <a:chExt cx="21640816" cy="797985"/>
          </a:xfrm>
        </p:grpSpPr>
        <p:grpSp>
          <p:nvGrpSpPr>
            <p:cNvPr id="4" name="Group 4"/>
            <p:cNvGrpSpPr/>
            <p:nvPr/>
          </p:nvGrpSpPr>
          <p:grpSpPr>
            <a:xfrm>
              <a:off x="0" y="0"/>
              <a:ext cx="755655" cy="75565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1: để nguyên</a:t>
              </a:r>
            </a:p>
          </p:txBody>
        </p:sp>
      </p:grpSp>
      <p:grpSp>
        <p:nvGrpSpPr>
          <p:cNvPr id="8" name="Group 8"/>
          <p:cNvGrpSpPr/>
          <p:nvPr/>
        </p:nvGrpSpPr>
        <p:grpSpPr>
          <a:xfrm>
            <a:off x="685614" y="3189821"/>
            <a:ext cx="10817590" cy="398992"/>
            <a:chOff x="0" y="-42330"/>
            <a:chExt cx="21640816" cy="797985"/>
          </a:xfrm>
        </p:grpSpPr>
        <p:grpSp>
          <p:nvGrpSpPr>
            <p:cNvPr id="9" name="Group 9"/>
            <p:cNvGrpSpPr/>
            <p:nvPr/>
          </p:nvGrpSpPr>
          <p:grpSpPr>
            <a:xfrm>
              <a:off x="0" y="0"/>
              <a:ext cx="755655" cy="75565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2: ngâm trong dung dịch HCl 10% khoảng 15 phút</a:t>
              </a:r>
            </a:p>
          </p:txBody>
        </p:sp>
      </p:grpSp>
      <p:grpSp>
        <p:nvGrpSpPr>
          <p:cNvPr id="13" name="Group 13"/>
          <p:cNvGrpSpPr/>
          <p:nvPr/>
        </p:nvGrpSpPr>
        <p:grpSpPr>
          <a:xfrm>
            <a:off x="685613" y="3808948"/>
            <a:ext cx="10817592" cy="807722"/>
            <a:chOff x="0" y="-42331"/>
            <a:chExt cx="21640818" cy="1615444"/>
          </a:xfrm>
        </p:grpSpPr>
        <p:grpSp>
          <p:nvGrpSpPr>
            <p:cNvPr id="14" name="Group 14"/>
            <p:cNvGrpSpPr/>
            <p:nvPr/>
          </p:nvGrpSpPr>
          <p:grpSpPr>
            <a:xfrm>
              <a:off x="0" y="0"/>
              <a:ext cx="755655" cy="75565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108623" y="-42331"/>
              <a:ext cx="20532195" cy="161544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Xương 3: đốt lên ngọn lửa đèn cồn cho đến khi không còn thấy khói bay lên</a:t>
              </a:r>
            </a:p>
          </p:txBody>
        </p:sp>
      </p:grpSp>
      <p:grpSp>
        <p:nvGrpSpPr>
          <p:cNvPr id="18" name="Group 18"/>
          <p:cNvGrpSpPr/>
          <p:nvPr/>
        </p:nvGrpSpPr>
        <p:grpSpPr>
          <a:xfrm>
            <a:off x="685613" y="4849819"/>
            <a:ext cx="10817613" cy="1689275"/>
            <a:chOff x="0" y="0"/>
            <a:chExt cx="4274738" cy="667368"/>
          </a:xfrm>
        </p:grpSpPr>
        <p:sp>
          <p:nvSpPr>
            <p:cNvPr id="19" name="Freeform 19"/>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1" name="Group 21"/>
          <p:cNvGrpSpPr/>
          <p:nvPr/>
        </p:nvGrpSpPr>
        <p:grpSpPr>
          <a:xfrm>
            <a:off x="927164" y="5273062"/>
            <a:ext cx="10334531" cy="868660"/>
            <a:chOff x="0" y="336194"/>
            <a:chExt cx="20674445" cy="1737319"/>
          </a:xfrm>
        </p:grpSpPr>
        <p:grpSp>
          <p:nvGrpSpPr>
            <p:cNvPr id="22" name="Group 22"/>
            <p:cNvGrpSpPr/>
            <p:nvPr/>
          </p:nvGrpSpPr>
          <p:grpSpPr>
            <a:xfrm rot="5400000">
              <a:off x="-105349" y="441543"/>
              <a:ext cx="1685579" cy="147488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24" name="TextBox 24"/>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1803458" y="458070"/>
              <a:ext cx="1887098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Tiến hành thí nghiệm, sau đó uốn cong xương, bóp nhẹ đầu xương và quan sát hiện tượng. Kết quả thí nghiệm thể hiện ở bảng</a:t>
              </a:r>
            </a:p>
          </p:txBody>
        </p:sp>
      </p:grpSp>
      <p:sp>
        <p:nvSpPr>
          <p:cNvPr id="26" name="TextBox 2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7" name="TextBox 2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8" name="TextBox 28"/>
          <p:cNvSpPr txBox="1"/>
          <p:nvPr/>
        </p:nvSpPr>
        <p:spPr>
          <a:xfrm>
            <a:off x="685633" y="1539875"/>
            <a:ext cx="10817593"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Thành phần hóa học của xương động vật cũng tương tự xương người. Thực hiện thí nghiệm với ba chiếc xương đùi ếch như sau: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502638648"/>
              </p:ext>
            </p:extLst>
          </p:nvPr>
        </p:nvGraphicFramePr>
        <p:xfrm>
          <a:off x="685633" y="1584325"/>
          <a:ext cx="10817592" cy="3251200"/>
        </p:xfrm>
        <a:graphic>
          <a:graphicData uri="http://schemas.openxmlformats.org/drawingml/2006/table">
            <a:tbl>
              <a:tblPr/>
              <a:tblGrid>
                <a:gridCol w="6160597">
                  <a:extLst>
                    <a:ext uri="{9D8B030D-6E8A-4147-A177-3AD203B41FA5}">
                      <a16:colId xmlns:a16="http://schemas.microsoft.com/office/drawing/2014/main" val="20000"/>
                    </a:ext>
                  </a:extLst>
                </a:gridCol>
                <a:gridCol w="1566489">
                  <a:extLst>
                    <a:ext uri="{9D8B030D-6E8A-4147-A177-3AD203B41FA5}">
                      <a16:colId xmlns:a16="http://schemas.microsoft.com/office/drawing/2014/main" val="20001"/>
                    </a:ext>
                  </a:extLst>
                </a:gridCol>
                <a:gridCol w="1568309">
                  <a:extLst>
                    <a:ext uri="{9D8B030D-6E8A-4147-A177-3AD203B41FA5}">
                      <a16:colId xmlns:a16="http://schemas.microsoft.com/office/drawing/2014/main" val="20002"/>
                    </a:ext>
                  </a:extLst>
                </a:gridCol>
                <a:gridCol w="1522197">
                  <a:extLst>
                    <a:ext uri="{9D8B030D-6E8A-4147-A177-3AD203B41FA5}">
                      <a16:colId xmlns:a16="http://schemas.microsoft.com/office/drawing/2014/main" val="20003"/>
                    </a:ext>
                  </a:extLst>
                </a:gridCol>
              </a:tblGrid>
              <a:tr h="750094">
                <a:tc>
                  <a:txBody>
                    <a:bodyPr/>
                    <a:lstStyle/>
                    <a:p>
                      <a:pPr algn="ctr">
                        <a:lnSpc>
                          <a:spcPts val="4900"/>
                        </a:lnSpc>
                        <a:defRPr/>
                      </a:pPr>
                      <a:r>
                        <a:rPr lang="en-US" sz="2300" b="1">
                          <a:solidFill>
                            <a:srgbClr val="000000"/>
                          </a:solidFill>
                          <a:latin typeface="Arial" pitchFamily="34" charset="0"/>
                        </a:rPr>
                        <a:t>Hiện tượng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3</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extLst>
                  <a:ext uri="{0D108BD9-81ED-4DB2-BD59-A6C34878D82A}">
                    <a16:rowId xmlns:a16="http://schemas.microsoft.com/office/drawing/2014/main" val="10000"/>
                  </a:ext>
                </a:extLst>
              </a:tr>
              <a:tr h="750094">
                <a:tc>
                  <a:txBody>
                    <a:bodyPr/>
                    <a:lstStyle/>
                    <a:p>
                      <a:pPr algn="l">
                        <a:lnSpc>
                          <a:spcPts val="4900"/>
                        </a:lnSpc>
                        <a:defRPr/>
                      </a:pPr>
                      <a:r>
                        <a:rPr lang="en-US" sz="2300" b="1">
                          <a:solidFill>
                            <a:srgbClr val="000000"/>
                          </a:solidFill>
                          <a:latin typeface="Arial" pitchFamily="34" charset="0"/>
                        </a:rPr>
                        <a:t>Có thể uốn cong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6813">
                <a:tc>
                  <a:txBody>
                    <a:bodyPr/>
                    <a:lstStyle/>
                    <a:p>
                      <a:pPr algn="l">
                        <a:lnSpc>
                          <a:spcPts val="4900"/>
                        </a:lnSpc>
                        <a:defRPr/>
                      </a:pPr>
                      <a:r>
                        <a:rPr lang="en-US" sz="2300" b="1">
                          <a:solidFill>
                            <a:srgbClr val="000000"/>
                          </a:solidFill>
                          <a:latin typeface="Arial" pitchFamily="34" charset="0"/>
                        </a:rPr>
                        <a:t>Xương vỡ vụn khi bóp nhẹ vào đầu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 </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Box 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5" name="TextBox 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grpSp>
        <p:nvGrpSpPr>
          <p:cNvPr id="6" name="Group 6"/>
          <p:cNvGrpSpPr/>
          <p:nvPr/>
        </p:nvGrpSpPr>
        <p:grpSpPr>
          <a:xfrm>
            <a:off x="685591" y="4787725"/>
            <a:ext cx="10817613" cy="1689275"/>
            <a:chOff x="0" y="0"/>
            <a:chExt cx="4274738" cy="667368"/>
          </a:xfrm>
        </p:grpSpPr>
        <p:sp>
          <p:nvSpPr>
            <p:cNvPr id="7" name="Freeform 7"/>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927142" y="5210968"/>
            <a:ext cx="10409299" cy="842789"/>
            <a:chOff x="0" y="0"/>
            <a:chExt cx="20824022" cy="1685579"/>
          </a:xfrm>
        </p:grpSpPr>
        <p:grpSp>
          <p:nvGrpSpPr>
            <p:cNvPr id="10" name="Group 10"/>
            <p:cNvGrpSpPr/>
            <p:nvPr/>
          </p:nvGrpSpPr>
          <p:grpSpPr>
            <a:xfrm rot="5400000">
              <a:off x="-105349" y="105349"/>
              <a:ext cx="1685579" cy="1474881"/>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3" name="TextBox 13"/>
            <p:cNvSpPr txBox="1"/>
            <p:nvPr/>
          </p:nvSpPr>
          <p:spPr>
            <a:xfrm>
              <a:off x="1953035" y="9880"/>
              <a:ext cx="1887098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Vận dụng kiến thức về phản ứng của acid, phản ứng cháy và thành phần hóa học của xương, giải thích kết quả thí nghiệm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pic>
        <p:nvPicPr>
          <p:cNvPr id="8" name="Picture 8"/>
          <p:cNvPicPr>
            <a:picLocks noChangeAspect="1"/>
          </p:cNvPicPr>
          <p:nvPr/>
        </p:nvPicPr>
        <p:blipFill>
          <a:blip r:embed="rId2"/>
          <a:srcRect/>
          <a:stretch>
            <a:fillRect/>
          </a:stretch>
        </p:blipFill>
        <p:spPr>
          <a:xfrm>
            <a:off x="5570365" y="3054273"/>
            <a:ext cx="4946324" cy="3413852"/>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grpSp>
        <p:nvGrpSpPr>
          <p:cNvPr id="11" name="Group 11"/>
          <p:cNvGrpSpPr/>
          <p:nvPr/>
        </p:nvGrpSpPr>
        <p:grpSpPr>
          <a:xfrm>
            <a:off x="685633" y="3647120"/>
            <a:ext cx="3805005" cy="1114079"/>
            <a:chOff x="0" y="0"/>
            <a:chExt cx="7611992" cy="2228157"/>
          </a:xfrm>
        </p:grpSpPr>
        <p:grpSp>
          <p:nvGrpSpPr>
            <p:cNvPr id="12" name="Group 12"/>
            <p:cNvGrpSpPr/>
            <p:nvPr/>
          </p:nvGrpSpPr>
          <p:grpSpPr>
            <a:xfrm>
              <a:off x="0" y="0"/>
              <a:ext cx="7611992" cy="2228157"/>
              <a:chOff x="0" y="0"/>
              <a:chExt cx="1503603" cy="440130"/>
            </a:xfrm>
          </p:grpSpPr>
          <p:sp>
            <p:nvSpPr>
              <p:cNvPr id="13" name="Freeform 13"/>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sp>
        <p:nvSpPr>
          <p:cNvPr id="16" name="TextBox 16"/>
          <p:cNvSpPr txBox="1"/>
          <p:nvPr/>
        </p:nvSpPr>
        <p:spPr>
          <a:xfrm>
            <a:off x="1534013" y="5027899"/>
            <a:ext cx="210824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ở hộp sọ</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pic>
        <p:nvPicPr>
          <p:cNvPr id="13" name="Picture 13"/>
          <p:cNvPicPr>
            <a:picLocks noChangeAspect="1"/>
          </p:cNvPicPr>
          <p:nvPr/>
        </p:nvPicPr>
        <p:blipFill>
          <a:blip r:embed="rId2"/>
          <a:srcRect t="4079" b="4079"/>
          <a:stretch>
            <a:fillRect/>
          </a:stretch>
        </p:blipFill>
        <p:spPr>
          <a:xfrm>
            <a:off x="4737854" y="3069900"/>
            <a:ext cx="6765342" cy="3382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xương sườn và xương ức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b) Khớp động </a:t>
              </a:r>
            </a:p>
          </p:txBody>
        </p:sp>
      </p:grpSp>
      <p:pic>
        <p:nvPicPr>
          <p:cNvPr id="13" name="Picture 13"/>
          <p:cNvPicPr>
            <a:picLocks noChangeAspect="1"/>
          </p:cNvPicPr>
          <p:nvPr/>
        </p:nvPicPr>
        <p:blipFill>
          <a:blip r:embed="rId2"/>
          <a:srcRect t="16625" b="7796"/>
          <a:stretch>
            <a:fillRect/>
          </a:stretch>
        </p:blipFill>
        <p:spPr>
          <a:xfrm>
            <a:off x="5314496" y="3034651"/>
            <a:ext cx="5935679" cy="3453095"/>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a:t>
            </a:r>
            <a:r>
              <a:rPr lang="en-US" sz="2300" b="1" smtClean="0">
                <a:solidFill>
                  <a:srgbClr val="000000"/>
                </a:solidFill>
                <a:latin typeface="Arial" pitchFamily="34" charset="0"/>
              </a:rPr>
              <a:t>gối</a:t>
            </a:r>
            <a:endParaRPr lang="en-US" sz="2300" b="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 Khớp bán động</a:t>
              </a:r>
            </a:p>
          </p:txBody>
        </p:sp>
      </p:grpSp>
      <p:pic>
        <p:nvPicPr>
          <p:cNvPr id="13" name="Picture 13"/>
          <p:cNvPicPr>
            <a:picLocks noChangeAspect="1"/>
          </p:cNvPicPr>
          <p:nvPr/>
        </p:nvPicPr>
        <p:blipFill>
          <a:blip r:embed="rId2"/>
          <a:srcRect b="5653"/>
          <a:stretch>
            <a:fillRect/>
          </a:stretch>
        </p:blipFill>
        <p:spPr>
          <a:xfrm>
            <a:off x="5266060" y="3046900"/>
            <a:ext cx="5486573" cy="3428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các</a:t>
            </a:r>
          </a:p>
          <a:p>
            <a:pPr algn="ctr">
              <a:lnSpc>
                <a:spcPts val="3266"/>
              </a:lnSpc>
            </a:pPr>
            <a:r>
              <a:rPr lang="en-US" sz="2300" b="1">
                <a:solidFill>
                  <a:srgbClr val="000000"/>
                </a:solidFill>
                <a:latin typeface="Arial" pitchFamily="34" charset="0"/>
              </a:rPr>
              <a:t>đốt sống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7" name="TextBox 7"/>
          <p:cNvSpPr txBox="1"/>
          <p:nvPr/>
        </p:nvSpPr>
        <p:spPr>
          <a:xfrm>
            <a:off x="531813" y="945092"/>
            <a:ext cx="8991600" cy="423193"/>
          </a:xfrm>
          <a:prstGeom prst="rect">
            <a:avLst/>
          </a:prstGeom>
        </p:spPr>
        <p:txBody>
          <a:bodyPr wrap="square" lIns="0" tIns="0" rIns="0" bIns="0" rtlCol="0" anchor="t">
            <a:spAutoFit/>
          </a:bodyPr>
          <a:lstStyle/>
          <a:p>
            <a:pPr algn="ctr">
              <a:lnSpc>
                <a:spcPts val="3266"/>
              </a:lnSpc>
              <a:spcBef>
                <a:spcPct val="0"/>
              </a:spcBef>
            </a:pPr>
            <a:r>
              <a:rPr lang="en-US" sz="2800" b="1" dirty="0">
                <a:solidFill>
                  <a:srgbClr val="D61F27"/>
                </a:solidFill>
                <a:latin typeface="Arial" pitchFamily="34" charset="0"/>
              </a:rPr>
              <a:t>2. </a:t>
            </a:r>
            <a:r>
              <a:rPr lang="en-US" sz="2800" b="1" dirty="0" err="1">
                <a:solidFill>
                  <a:srgbClr val="D61F27"/>
                </a:solidFill>
                <a:latin typeface="Arial" pitchFamily="34" charset="0"/>
              </a:rPr>
              <a:t>Cấu</a:t>
            </a:r>
            <a:r>
              <a:rPr lang="en-US" sz="2800" b="1" dirty="0">
                <a:solidFill>
                  <a:srgbClr val="D61F27"/>
                </a:solidFill>
                <a:latin typeface="Arial" pitchFamily="34" charset="0"/>
              </a:rPr>
              <a:t> </a:t>
            </a:r>
            <a:r>
              <a:rPr lang="en-US" sz="2800" b="1" dirty="0" err="1">
                <a:solidFill>
                  <a:srgbClr val="D61F27"/>
                </a:solidFill>
                <a:latin typeface="Arial" pitchFamily="34" charset="0"/>
              </a:rPr>
              <a:t>tạo</a:t>
            </a:r>
            <a:r>
              <a:rPr lang="en-US" sz="2800" b="1" dirty="0">
                <a:solidFill>
                  <a:srgbClr val="D61F27"/>
                </a:solidFill>
                <a:latin typeface="Arial" pitchFamily="34" charset="0"/>
              </a:rPr>
              <a:t> </a:t>
            </a:r>
            <a:r>
              <a:rPr lang="en-US" sz="2800" b="1" dirty="0" err="1">
                <a:solidFill>
                  <a:srgbClr val="D61F27"/>
                </a:solidFill>
                <a:latin typeface="Arial" pitchFamily="34" charset="0"/>
              </a:rPr>
              <a:t>của</a:t>
            </a:r>
            <a:r>
              <a:rPr lang="en-US" sz="2800" b="1" dirty="0">
                <a:solidFill>
                  <a:srgbClr val="D61F27"/>
                </a:solidFill>
                <a:latin typeface="Arial" pitchFamily="34" charset="0"/>
              </a:rPr>
              <a:t> </a:t>
            </a:r>
            <a:r>
              <a:rPr lang="en-US" sz="2800" b="1" dirty="0" err="1">
                <a:solidFill>
                  <a:srgbClr val="D61F27"/>
                </a:solidFill>
                <a:latin typeface="Arial" pitchFamily="34" charset="0"/>
              </a:rPr>
              <a:t>khớp</a:t>
            </a:r>
            <a:r>
              <a:rPr lang="en-US" sz="2800" b="1" dirty="0">
                <a:solidFill>
                  <a:srgbClr val="D61F27"/>
                </a:solidFill>
                <a:latin typeface="Arial" pitchFamily="34" charset="0"/>
              </a:rPr>
              <a:t> </a:t>
            </a:r>
            <a:r>
              <a:rPr lang="en-US" sz="2800" b="1" dirty="0" err="1">
                <a:solidFill>
                  <a:srgbClr val="D61F27"/>
                </a:solidFill>
                <a:latin typeface="Arial" pitchFamily="34" charset="0"/>
              </a:rPr>
              <a:t>phù</a:t>
            </a:r>
            <a:r>
              <a:rPr lang="en-US" sz="2800" b="1" dirty="0">
                <a:solidFill>
                  <a:srgbClr val="D61F27"/>
                </a:solidFill>
                <a:latin typeface="Arial" pitchFamily="34" charset="0"/>
              </a:rPr>
              <a:t> </a:t>
            </a:r>
            <a:r>
              <a:rPr lang="en-US" sz="2800" b="1" dirty="0" err="1">
                <a:solidFill>
                  <a:srgbClr val="D61F27"/>
                </a:solidFill>
                <a:latin typeface="Arial" pitchFamily="34" charset="0"/>
              </a:rPr>
              <a:t>hợp</a:t>
            </a:r>
            <a:r>
              <a:rPr lang="en-US" sz="2800" b="1" dirty="0">
                <a:solidFill>
                  <a:srgbClr val="D61F27"/>
                </a:solidFill>
                <a:latin typeface="Arial" pitchFamily="34" charset="0"/>
              </a:rPr>
              <a:t> </a:t>
            </a:r>
            <a:r>
              <a:rPr lang="en-US" sz="2800" b="1" dirty="0" err="1">
                <a:solidFill>
                  <a:srgbClr val="D61F27"/>
                </a:solidFill>
                <a:latin typeface="Arial" pitchFamily="34" charset="0"/>
              </a:rPr>
              <a:t>với</a:t>
            </a:r>
            <a:r>
              <a:rPr lang="en-US" sz="2800" b="1" dirty="0">
                <a:solidFill>
                  <a:srgbClr val="D61F27"/>
                </a:solidFill>
                <a:latin typeface="Arial" pitchFamily="34" charset="0"/>
              </a:rPr>
              <a:t> </a:t>
            </a:r>
            <a:r>
              <a:rPr lang="en-US" sz="2800" b="1" dirty="0" err="1">
                <a:solidFill>
                  <a:srgbClr val="D61F27"/>
                </a:solidFill>
                <a:latin typeface="Arial" pitchFamily="34" charset="0"/>
              </a:rPr>
              <a:t>chức</a:t>
            </a:r>
            <a:r>
              <a:rPr lang="en-US" sz="2800" b="1" dirty="0">
                <a:solidFill>
                  <a:srgbClr val="D61F27"/>
                </a:solidFill>
                <a:latin typeface="Arial" pitchFamily="34" charset="0"/>
              </a:rPr>
              <a:t> </a:t>
            </a:r>
            <a:r>
              <a:rPr lang="en-US" sz="2800" b="1" dirty="0" err="1">
                <a:solidFill>
                  <a:srgbClr val="D61F27"/>
                </a:solidFill>
                <a:latin typeface="Arial" pitchFamily="34" charset="0"/>
              </a:rPr>
              <a:t>năng</a:t>
            </a:r>
            <a:endParaRPr lang="en-US" sz="2800" b="1" dirty="0">
              <a:solidFill>
                <a:srgbClr val="D61F27"/>
              </a:solidFill>
              <a:latin typeface="Arial" pitchFamily="34" charset="0"/>
            </a:endParaRPr>
          </a:p>
        </p:txBody>
      </p:sp>
      <p:sp>
        <p:nvSpPr>
          <p:cNvPr id="8" name="TextBox 8"/>
          <p:cNvSpPr txBox="1"/>
          <p:nvPr/>
        </p:nvSpPr>
        <p:spPr>
          <a:xfrm>
            <a:off x="1024046" y="2036992"/>
            <a:ext cx="10140725" cy="807722"/>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Mỗi loại khớp cho phép các xương hoạt động ở các mức độ khác nhau phù hợp với chức năng</a:t>
            </a:r>
          </a:p>
        </p:txBody>
      </p:sp>
      <p:grpSp>
        <p:nvGrpSpPr>
          <p:cNvPr id="9" name="Group 9"/>
          <p:cNvGrpSpPr/>
          <p:nvPr/>
        </p:nvGrpSpPr>
        <p:grpSpPr>
          <a:xfrm>
            <a:off x="1056182" y="3055638"/>
            <a:ext cx="10108589" cy="849463"/>
            <a:chOff x="64288" y="-66674"/>
            <a:chExt cx="20222445" cy="1698927"/>
          </a:xfrm>
        </p:grpSpPr>
        <p:sp>
          <p:nvSpPr>
            <p:cNvPr id="12" name="TextBox 12"/>
            <p:cNvSpPr txBox="1"/>
            <p:nvPr/>
          </p:nvSpPr>
          <p:spPr>
            <a:xfrm>
              <a:off x="64288" y="455508"/>
              <a:ext cx="557161" cy="589304"/>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13" name="TextBox 1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ở </a:t>
              </a:r>
              <a:r>
                <a:rPr lang="en-US" sz="2300" b="1" dirty="0" err="1">
                  <a:solidFill>
                    <a:srgbClr val="000000"/>
                  </a:solidFill>
                  <a:latin typeface="Arial" pitchFamily="34" charset="0"/>
                </a:rPr>
                <a:t>hộp</a:t>
              </a:r>
              <a:r>
                <a:rPr lang="en-US" sz="2300" b="1" dirty="0">
                  <a:solidFill>
                    <a:srgbClr val="000000"/>
                  </a:solidFill>
                  <a:latin typeface="Arial" pitchFamily="34" charset="0"/>
                </a:rPr>
                <a:t> </a:t>
              </a:r>
              <a:r>
                <a:rPr lang="en-US" sz="2300" b="1" dirty="0" err="1">
                  <a:solidFill>
                    <a:srgbClr val="000000"/>
                  </a:solidFill>
                  <a:latin typeface="Arial" pitchFamily="34" charset="0"/>
                </a:rPr>
                <a:t>sọ</a:t>
              </a:r>
              <a:r>
                <a:rPr lang="en-US" sz="2300" b="1" dirty="0">
                  <a:solidFill>
                    <a:srgbClr val="000000"/>
                  </a:solidFill>
                  <a:latin typeface="Arial" pitchFamily="34" charset="0"/>
                </a:rPr>
                <a:t> </a:t>
              </a:r>
              <a:r>
                <a:rPr lang="en-US" sz="2300" b="1" dirty="0" err="1">
                  <a:solidFill>
                    <a:srgbClr val="000000"/>
                  </a:solidFill>
                  <a:latin typeface="Arial" pitchFamily="34" charset="0"/>
                </a:rPr>
                <a:t>liên</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bằng</a:t>
              </a:r>
              <a:r>
                <a:rPr lang="en-US" sz="2300" b="1" dirty="0">
                  <a:solidFill>
                    <a:srgbClr val="000000"/>
                  </a:solidFill>
                  <a:latin typeface="Arial" pitchFamily="34" charset="0"/>
                </a:rPr>
                <a:t> </a:t>
              </a:r>
              <a:r>
                <a:rPr lang="en-US" sz="2300" b="1" dirty="0" err="1">
                  <a:solidFill>
                    <a:srgbClr val="C00000"/>
                  </a:solidFill>
                  <a:latin typeface="Arial" pitchFamily="34" charset="0"/>
                </a:rPr>
                <a:t>khớp</a:t>
              </a:r>
              <a:r>
                <a:rPr lang="en-US" sz="2300" b="1" dirty="0">
                  <a:solidFill>
                    <a:srgbClr val="C00000"/>
                  </a:solidFill>
                  <a:latin typeface="Arial" pitchFamily="34" charset="0"/>
                </a:rPr>
                <a:t> </a:t>
              </a:r>
              <a:r>
                <a:rPr lang="en-US" sz="2300" b="1" dirty="0" err="1">
                  <a:solidFill>
                    <a:srgbClr val="C00000"/>
                  </a:solidFill>
                  <a:latin typeface="Arial" pitchFamily="34" charset="0"/>
                </a:rPr>
                <a:t>bất</a:t>
              </a:r>
              <a:r>
                <a:rPr lang="en-US" sz="2300" b="1" dirty="0">
                  <a:solidFill>
                    <a:srgbClr val="C00000"/>
                  </a:solidFill>
                  <a:latin typeface="Arial" pitchFamily="34" charset="0"/>
                </a:rPr>
                <a:t> </a:t>
              </a:r>
              <a:r>
                <a:rPr lang="en-US" sz="2300" b="1" dirty="0" err="1">
                  <a:solidFill>
                    <a:srgbClr val="C00000"/>
                  </a:solidFill>
                  <a:latin typeface="Arial" pitchFamily="34" charset="0"/>
                </a:rPr>
                <a:t>động</a:t>
              </a:r>
              <a:r>
                <a:rPr lang="en-US" sz="2300" b="1" dirty="0">
                  <a:solidFill>
                    <a:srgbClr val="C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não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thị</a:t>
              </a:r>
              <a:r>
                <a:rPr lang="en-US" sz="2300" b="1" dirty="0">
                  <a:solidFill>
                    <a:srgbClr val="000000"/>
                  </a:solidFill>
                  <a:latin typeface="Arial" pitchFamily="34" charset="0"/>
                </a:rPr>
                <a:t> </a:t>
              </a:r>
              <a:r>
                <a:rPr lang="en-US" sz="2300" b="1" dirty="0" err="1">
                  <a:solidFill>
                    <a:srgbClr val="000000"/>
                  </a:solidFill>
                  <a:latin typeface="Arial" pitchFamily="34" charset="0"/>
                </a:rPr>
                <a:t>giác</a:t>
              </a:r>
              <a:r>
                <a:rPr lang="en-US" sz="2300" b="1" dirty="0">
                  <a:solidFill>
                    <a:srgbClr val="000000"/>
                  </a:solidFill>
                  <a:latin typeface="Arial" pitchFamily="34" charset="0"/>
                </a:rPr>
                <a:t>, </a:t>
              </a:r>
              <a:r>
                <a:rPr lang="en-US" sz="2300" b="1" dirty="0" err="1">
                  <a:solidFill>
                    <a:srgbClr val="000000"/>
                  </a:solidFill>
                  <a:latin typeface="Arial" pitchFamily="34" charset="0"/>
                </a:rPr>
                <a:t>thính</a:t>
              </a:r>
              <a:r>
                <a:rPr lang="en-US" sz="2300" b="1" dirty="0">
                  <a:solidFill>
                    <a:srgbClr val="000000"/>
                  </a:solidFill>
                  <a:latin typeface="Arial" pitchFamily="34" charset="0"/>
                </a:rPr>
                <a:t> </a:t>
              </a:r>
              <a:r>
                <a:rPr lang="en-US" sz="2300" b="1" dirty="0" err="1">
                  <a:solidFill>
                    <a:srgbClr val="000000"/>
                  </a:solidFill>
                  <a:latin typeface="Arial" pitchFamily="34" charset="0"/>
                </a:rPr>
                <a:t>giác</a:t>
              </a:r>
              <a:r>
                <a:rPr lang="en-US" sz="2300" b="1" dirty="0">
                  <a:solidFill>
                    <a:srgbClr val="000000"/>
                  </a:solidFill>
                  <a:latin typeface="Arial" pitchFamily="34" charset="0"/>
                </a:rPr>
                <a:t>,…</a:t>
              </a:r>
            </a:p>
          </p:txBody>
        </p:sp>
      </p:grpSp>
      <p:grpSp>
        <p:nvGrpSpPr>
          <p:cNvPr id="14" name="Group 14"/>
          <p:cNvGrpSpPr/>
          <p:nvPr/>
        </p:nvGrpSpPr>
        <p:grpSpPr>
          <a:xfrm>
            <a:off x="1056182" y="4063171"/>
            <a:ext cx="10108589" cy="849463"/>
            <a:chOff x="64288" y="-66674"/>
            <a:chExt cx="20222445" cy="1698927"/>
          </a:xfrm>
        </p:grpSpPr>
        <p:sp>
          <p:nvSpPr>
            <p:cNvPr id="17" name="TextBox 17"/>
            <p:cNvSpPr txBox="1"/>
            <p:nvPr/>
          </p:nvSpPr>
          <p:spPr>
            <a:xfrm>
              <a:off x="64288" y="455508"/>
              <a:ext cx="557161" cy="589304"/>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18" name="TextBox 18"/>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đốt</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liên</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bằng</a:t>
              </a:r>
              <a:r>
                <a:rPr lang="en-US" sz="2300" b="1" dirty="0">
                  <a:solidFill>
                    <a:srgbClr val="000000"/>
                  </a:solidFill>
                  <a:latin typeface="Arial" pitchFamily="34" charset="0"/>
                </a:rPr>
                <a:t> </a:t>
              </a:r>
              <a:r>
                <a:rPr lang="en-US" sz="2300" b="1" dirty="0" err="1">
                  <a:solidFill>
                    <a:srgbClr val="C00000"/>
                  </a:solidFill>
                  <a:latin typeface="Arial" pitchFamily="34" charset="0"/>
                </a:rPr>
                <a:t>khớp</a:t>
              </a:r>
              <a:r>
                <a:rPr lang="en-US" sz="2300" b="1" dirty="0">
                  <a:solidFill>
                    <a:srgbClr val="C00000"/>
                  </a:solidFill>
                  <a:latin typeface="Arial" pitchFamily="34" charset="0"/>
                </a:rPr>
                <a:t> </a:t>
              </a:r>
              <a:r>
                <a:rPr lang="en-US" sz="2300" b="1" dirty="0" err="1">
                  <a:solidFill>
                    <a:srgbClr val="C00000"/>
                  </a:solidFill>
                  <a:latin typeface="Arial" pitchFamily="34" charset="0"/>
                </a:rPr>
                <a:t>bán</a:t>
              </a:r>
              <a:r>
                <a:rPr lang="en-US" sz="2300" b="1" dirty="0">
                  <a:solidFill>
                    <a:srgbClr val="C00000"/>
                  </a:solidFill>
                  <a:latin typeface="Arial" pitchFamily="34" charset="0"/>
                </a:rPr>
                <a:t> </a:t>
              </a:r>
              <a:r>
                <a:rPr lang="en-US" sz="2300" b="1" dirty="0" err="1">
                  <a:solidFill>
                    <a:srgbClr val="C00000"/>
                  </a:solidFill>
                  <a:latin typeface="Arial" pitchFamily="34" charset="0"/>
                </a:rPr>
                <a:t>động</a:t>
              </a:r>
              <a:r>
                <a:rPr lang="en-US" sz="2300" b="1" dirty="0">
                  <a:solidFill>
                    <a:srgbClr val="C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cột</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cử</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ở </a:t>
              </a:r>
              <a:r>
                <a:rPr lang="en-US" sz="2300" b="1" dirty="0" err="1">
                  <a:solidFill>
                    <a:srgbClr val="000000"/>
                  </a:solidFill>
                  <a:latin typeface="Arial" pitchFamily="34" charset="0"/>
                </a:rPr>
                <a:t>mức</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nhất</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tủy</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endParaRPr lang="en-US" sz="2300" b="1" dirty="0">
                <a:solidFill>
                  <a:srgbClr val="000000"/>
                </a:solidFill>
                <a:latin typeface="Arial" pitchFamily="34" charset="0"/>
              </a:endParaRPr>
            </a:p>
          </p:txBody>
        </p:sp>
      </p:grpSp>
      <p:grpSp>
        <p:nvGrpSpPr>
          <p:cNvPr id="19" name="Group 19"/>
          <p:cNvGrpSpPr/>
          <p:nvPr/>
        </p:nvGrpSpPr>
        <p:grpSpPr>
          <a:xfrm>
            <a:off x="1056182" y="5070705"/>
            <a:ext cx="10108589" cy="849463"/>
            <a:chOff x="64288" y="-66674"/>
            <a:chExt cx="20222445" cy="1698927"/>
          </a:xfrm>
        </p:grpSpPr>
        <p:sp>
          <p:nvSpPr>
            <p:cNvPr id="22" name="TextBox 22"/>
            <p:cNvSpPr txBox="1"/>
            <p:nvPr/>
          </p:nvSpPr>
          <p:spPr>
            <a:xfrm>
              <a:off x="64288" y="455508"/>
              <a:ext cx="557161" cy="589304"/>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23" name="TextBox 2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ở </a:t>
              </a:r>
              <a:r>
                <a:rPr lang="en-US" sz="2300" b="1" dirty="0" err="1">
                  <a:solidFill>
                    <a:srgbClr val="000000"/>
                  </a:solidFill>
                  <a:latin typeface="Arial" pitchFamily="34" charset="0"/>
                </a:rPr>
                <a:t>đầu</a:t>
              </a:r>
              <a:r>
                <a:rPr lang="en-US" sz="2300" b="1" dirty="0">
                  <a:solidFill>
                    <a:srgbClr val="000000"/>
                  </a:solidFill>
                  <a:latin typeface="Arial" pitchFamily="34" charset="0"/>
                </a:rPr>
                <a:t> </a:t>
              </a:r>
              <a:r>
                <a:rPr lang="en-US" sz="2300" b="1" dirty="0" err="1">
                  <a:solidFill>
                    <a:srgbClr val="000000"/>
                  </a:solidFill>
                  <a:latin typeface="Arial" pitchFamily="34" charset="0"/>
                </a:rPr>
                <a:t>gối</a:t>
              </a:r>
              <a:r>
                <a:rPr lang="en-US" sz="2300" b="1" dirty="0">
                  <a:solidFill>
                    <a:srgbClr val="000000"/>
                  </a:solidFill>
                  <a:latin typeface="Arial" pitchFamily="34" charset="0"/>
                </a:rPr>
                <a:t> </a:t>
              </a:r>
              <a:r>
                <a:rPr lang="en-US" sz="2300" b="1" dirty="0" err="1">
                  <a:solidFill>
                    <a:srgbClr val="000000"/>
                  </a:solidFill>
                  <a:latin typeface="Arial" pitchFamily="34" charset="0"/>
                </a:rPr>
                <a:t>liên</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bằng</a:t>
              </a:r>
              <a:r>
                <a:rPr lang="en-US" sz="2300" b="1" dirty="0">
                  <a:solidFill>
                    <a:srgbClr val="000000"/>
                  </a:solidFill>
                  <a:latin typeface="Arial" pitchFamily="34" charset="0"/>
                </a:rPr>
                <a:t> </a:t>
              </a:r>
              <a:r>
                <a:rPr lang="en-US" sz="2300" b="1" dirty="0" err="1">
                  <a:solidFill>
                    <a:srgbClr val="C00000"/>
                  </a:solidFill>
                  <a:latin typeface="Arial" pitchFamily="34" charset="0"/>
                </a:rPr>
                <a:t>khớp</a:t>
              </a:r>
              <a:r>
                <a:rPr lang="en-US" sz="2300" b="1" dirty="0">
                  <a:solidFill>
                    <a:srgbClr val="C00000"/>
                  </a:solidFill>
                  <a:latin typeface="Arial" pitchFamily="34" charset="0"/>
                </a:rPr>
                <a:t> </a:t>
              </a:r>
              <a:r>
                <a:rPr lang="en-US" sz="2300" b="1" dirty="0" err="1">
                  <a:solidFill>
                    <a:srgbClr val="C00000"/>
                  </a:solidFill>
                  <a:latin typeface="Arial" pitchFamily="34" charset="0"/>
                </a:rPr>
                <a:t>động</a:t>
              </a:r>
              <a:r>
                <a:rPr lang="en-US" sz="2300" b="1" dirty="0">
                  <a:solidFill>
                    <a:srgbClr val="C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cử</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dễ</a:t>
              </a:r>
              <a:r>
                <a:rPr lang="en-US" sz="2300" b="1" dirty="0">
                  <a:solidFill>
                    <a:srgbClr val="000000"/>
                  </a:solidFill>
                  <a:latin typeface="Arial" pitchFamily="34" charset="0"/>
                </a:rPr>
                <a:t> </a:t>
              </a:r>
              <a:r>
                <a:rPr lang="en-US" sz="2300" b="1" dirty="0" err="1">
                  <a:solidFill>
                    <a:srgbClr val="000000"/>
                  </a:solidFill>
                  <a:latin typeface="Arial" pitchFamily="34" charset="0"/>
                </a:rPr>
                <a:t>dàng</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6889773" cy="2163693"/>
            <a:chOff x="0" y="0"/>
            <a:chExt cx="13783135" cy="4327385"/>
          </a:xfrm>
        </p:grpSpPr>
        <p:grpSp>
          <p:nvGrpSpPr>
            <p:cNvPr id="4" name="Group 4"/>
            <p:cNvGrpSpPr/>
            <p:nvPr/>
          </p:nvGrpSpPr>
          <p:grpSpPr>
            <a:xfrm>
              <a:off x="0" y="0"/>
              <a:ext cx="13783135" cy="4327385"/>
              <a:chOff x="0" y="0"/>
              <a:chExt cx="2722594" cy="854792"/>
            </a:xfrm>
          </p:grpSpPr>
          <p:sp>
            <p:nvSpPr>
              <p:cNvPr id="5" name="Freeform 5"/>
              <p:cNvSpPr/>
              <p:nvPr/>
            </p:nvSpPr>
            <p:spPr>
              <a:xfrm>
                <a:off x="0" y="0"/>
                <a:ext cx="2722594" cy="854792"/>
              </a:xfrm>
              <a:custGeom>
                <a:avLst/>
                <a:gdLst/>
                <a:ahLst/>
                <a:cxnLst/>
                <a:rect l="l" t="t" r="r" b="b"/>
                <a:pathLst>
                  <a:path w="2722594" h="854792">
                    <a:moveTo>
                      <a:pt x="2722594" y="0"/>
                    </a:moveTo>
                    <a:lnTo>
                      <a:pt x="0" y="0"/>
                    </a:lnTo>
                    <a:lnTo>
                      <a:pt x="0" y="666832"/>
                    </a:lnTo>
                    <a:lnTo>
                      <a:pt x="157480" y="666832"/>
                    </a:lnTo>
                    <a:lnTo>
                      <a:pt x="157480" y="854792"/>
                    </a:lnTo>
                    <a:lnTo>
                      <a:pt x="463550" y="666832"/>
                    </a:lnTo>
                    <a:lnTo>
                      <a:pt x="2722594" y="666832"/>
                    </a:lnTo>
                    <a:lnTo>
                      <a:pt x="2722594"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371963" y="403236"/>
              <a:ext cx="13039211" cy="2539155"/>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bắp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chỉ</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endParaRPr lang="en-US" sz="2300" b="1" dirty="0">
                <a:solidFill>
                  <a:srgbClr val="000000"/>
                </a:solidFill>
                <a:latin typeface="Arial" pitchFamily="34" charset="0"/>
              </a:endParaRPr>
            </a:p>
          </p:txBody>
        </p:sp>
      </p:grpSp>
      <p:pic>
        <p:nvPicPr>
          <p:cNvPr id="8" name="Picture 8"/>
          <p:cNvPicPr>
            <a:picLocks noChangeAspect="1"/>
          </p:cNvPicPr>
          <p:nvPr/>
        </p:nvPicPr>
        <p:blipFill>
          <a:blip r:embed="rId2"/>
          <a:srcRect/>
          <a:stretch>
            <a:fillRect/>
          </a:stretch>
        </p:blipFill>
        <p:spPr>
          <a:xfrm>
            <a:off x="7575386" y="1584325"/>
            <a:ext cx="3927818" cy="5128541"/>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575386" y="1584325"/>
            <a:ext cx="3927818" cy="5128541"/>
          </a:xfrm>
          <a:prstGeom prst="rect">
            <a:avLst/>
          </a:prstGeom>
        </p:spPr>
      </p:pic>
      <p:pic>
        <p:nvPicPr>
          <p:cNvPr id="13" name="Picture 13"/>
          <p:cNvPicPr>
            <a:picLocks noChangeAspect="1"/>
          </p:cNvPicPr>
          <p:nvPr/>
        </p:nvPicPr>
        <p:blipFill>
          <a:blip r:embed="rId3"/>
          <a:srcRect t="746" b="746"/>
          <a:stretch>
            <a:fillRect/>
          </a:stretch>
        </p:blipFill>
        <p:spPr>
          <a:xfrm>
            <a:off x="2699538" y="4831775"/>
            <a:ext cx="3643348" cy="1881091"/>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6" name="TextBox 16"/>
          <p:cNvSpPr txBox="1"/>
          <p:nvPr/>
        </p:nvSpPr>
        <p:spPr>
          <a:xfrm>
            <a:off x="455612" y="1603415"/>
            <a:ext cx="6921047" cy="849463"/>
          </a:xfrm>
          <a:prstGeom prst="rect">
            <a:avLst/>
          </a:prstGeom>
        </p:spPr>
        <p:txBody>
          <a:bodyPr wrap="square"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bắp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tơ</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nằm</a:t>
            </a:r>
            <a:r>
              <a:rPr lang="en-US" sz="2300" b="1" dirty="0">
                <a:solidFill>
                  <a:srgbClr val="000000"/>
                </a:solidFill>
                <a:latin typeface="Arial" pitchFamily="34" charset="0"/>
              </a:rPr>
              <a:t> song song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chiều</a:t>
            </a:r>
            <a:r>
              <a:rPr lang="en-US" sz="2300" b="1" dirty="0">
                <a:solidFill>
                  <a:srgbClr val="000000"/>
                </a:solidFill>
                <a:latin typeface="Arial" pitchFamily="34" charset="0"/>
              </a:rPr>
              <a:t> </a:t>
            </a:r>
            <a:r>
              <a:rPr lang="en-US" sz="2300" b="1" dirty="0" err="1">
                <a:solidFill>
                  <a:srgbClr val="000000"/>
                </a:solidFill>
                <a:latin typeface="Arial" pitchFamily="34" charset="0"/>
              </a:rPr>
              <a:t>dọc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sợi</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sp>
        <p:nvSpPr>
          <p:cNvPr id="17" name="TextBox 17"/>
          <p:cNvSpPr txBox="1"/>
          <p:nvPr/>
        </p:nvSpPr>
        <p:spPr>
          <a:xfrm>
            <a:off x="455612" y="2738026"/>
            <a:ext cx="6921027" cy="849463"/>
          </a:xfrm>
          <a:prstGeom prst="rect">
            <a:avLst/>
          </a:prstGeom>
        </p:spPr>
        <p:txBody>
          <a:bodyPr wrap="square"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Tơ</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khả</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thay</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chiều</a:t>
            </a:r>
            <a:r>
              <a:rPr lang="en-US" sz="2300" b="1" dirty="0">
                <a:solidFill>
                  <a:srgbClr val="000000"/>
                </a:solidFill>
                <a:latin typeface="Arial" pitchFamily="34" charset="0"/>
              </a:rPr>
              <a:t> </a:t>
            </a:r>
            <a:r>
              <a:rPr lang="en-US" sz="2300" b="1" dirty="0" err="1">
                <a:solidFill>
                  <a:srgbClr val="000000"/>
                </a:solidFill>
                <a:latin typeface="Arial" pitchFamily="34" charset="0"/>
              </a:rPr>
              <a:t>dài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kính</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bắp</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cơ</a:t>
            </a:r>
            <a:endParaRPr lang="en-US" sz="2300" b="1" dirty="0">
              <a:solidFill>
                <a:srgbClr val="000000"/>
              </a:solidFill>
              <a:latin typeface="Arial" pitchFamily="34" charset="0"/>
            </a:endParaRPr>
          </a:p>
        </p:txBody>
      </p:sp>
      <p:sp>
        <p:nvSpPr>
          <p:cNvPr id="18" name="TextBox 18"/>
          <p:cNvSpPr txBox="1"/>
          <p:nvPr/>
        </p:nvSpPr>
        <p:spPr>
          <a:xfrm>
            <a:off x="455612" y="3872637"/>
            <a:ext cx="6921027" cy="849463"/>
          </a:xfrm>
          <a:prstGeom prst="rect">
            <a:avLst/>
          </a:prstGeom>
        </p:spPr>
        <p:txBody>
          <a:bodyPr wrap="square"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087129" y="3016250"/>
            <a:ext cx="6416075" cy="3245895"/>
            <a:chOff x="0" y="0"/>
            <a:chExt cx="12835492" cy="6491790"/>
          </a:xfrm>
        </p:grpSpPr>
        <p:pic>
          <p:nvPicPr>
            <p:cNvPr id="6" name="Picture 6"/>
            <p:cNvPicPr>
              <a:picLocks noChangeAspect="1"/>
            </p:cNvPicPr>
            <p:nvPr/>
          </p:nvPicPr>
          <p:blipFill>
            <a:blip r:embed="rId2"/>
            <a:srcRect t="2732" b="746"/>
            <a:stretch>
              <a:fillRect/>
            </a:stretch>
          </p:blipFill>
          <p:spPr>
            <a:xfrm>
              <a:off x="0" y="0"/>
              <a:ext cx="12835492" cy="6491790"/>
            </a:xfrm>
            <a:prstGeom prst="rect">
              <a:avLst/>
            </a:prstGeom>
          </p:spPr>
        </p:pic>
        <p:sp>
          <p:nvSpPr>
            <p:cNvPr id="7" name="AutoShape 7"/>
            <p:cNvSpPr/>
            <p:nvPr/>
          </p:nvSpPr>
          <p:spPr>
            <a:xfrm rot="-7292344">
              <a:off x="2818684" y="4013211"/>
              <a:ext cx="1934722" cy="0"/>
            </a:xfrm>
            <a:prstGeom prst="line">
              <a:avLst/>
            </a:prstGeom>
            <a:ln w="114300" cap="flat">
              <a:solidFill>
                <a:srgbClr val="000000"/>
              </a:solidFill>
              <a:prstDash val="solid"/>
              <a:headEnd type="none" w="sm" len="sm"/>
              <a:tailEnd type="triangle" w="lg" len="med"/>
            </a:ln>
          </p:spPr>
        </p:sp>
      </p:grpSp>
      <p:grpSp>
        <p:nvGrpSpPr>
          <p:cNvPr id="8" name="Group 8"/>
          <p:cNvGrpSpPr/>
          <p:nvPr/>
        </p:nvGrpSpPr>
        <p:grpSpPr>
          <a:xfrm>
            <a:off x="685622" y="1265307"/>
            <a:ext cx="10817582" cy="1750943"/>
            <a:chOff x="0" y="0"/>
            <a:chExt cx="21640800" cy="3501885"/>
          </a:xfrm>
        </p:grpSpPr>
        <p:grpSp>
          <p:nvGrpSpPr>
            <p:cNvPr id="9" name="Group 9"/>
            <p:cNvGrpSpPr/>
            <p:nvPr/>
          </p:nvGrpSpPr>
          <p:grpSpPr>
            <a:xfrm>
              <a:off x="0" y="0"/>
              <a:ext cx="21640800" cy="3501885"/>
              <a:chOff x="0" y="0"/>
              <a:chExt cx="4274726" cy="691730"/>
            </a:xfrm>
          </p:grpSpPr>
          <p:sp>
            <p:nvSpPr>
              <p:cNvPr id="10" name="Freeform 10"/>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11" name="TextBox 11"/>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TextBox 12"/>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dựa</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tắc</a:t>
              </a:r>
              <a:r>
                <a:rPr lang="en-US" sz="2300" b="1" dirty="0">
                  <a:solidFill>
                    <a:srgbClr val="000000"/>
                  </a:solidFill>
                  <a:latin typeface="Arial" pitchFamily="34" charset="0"/>
                </a:rPr>
                <a:t> </a:t>
              </a:r>
              <a:r>
                <a:rPr lang="en-US" sz="2300" b="1" dirty="0" err="1">
                  <a:solidFill>
                    <a:srgbClr val="000000"/>
                  </a:solidFill>
                  <a:latin typeface="Arial" pitchFamily="34" charset="0"/>
                </a:rPr>
                <a:t>đòn</a:t>
              </a:r>
              <a:r>
                <a:rPr lang="en-US" sz="2300" b="1" dirty="0">
                  <a:solidFill>
                    <a:srgbClr val="000000"/>
                  </a:solidFill>
                  <a:latin typeface="Arial" pitchFamily="34" charset="0"/>
                </a:rPr>
                <a:t> </a:t>
              </a:r>
              <a:r>
                <a:rPr lang="en-US" sz="2300" b="1" dirty="0" err="1">
                  <a:solidFill>
                    <a:srgbClr val="000000"/>
                  </a:solidFill>
                  <a:latin typeface="Arial" pitchFamily="34" charset="0"/>
                </a:rPr>
                <a:t>bẩy</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khớp</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thế</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ta co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grpSp>
      <p:sp>
        <p:nvSpPr>
          <p:cNvPr id="13" name="TextBox 13"/>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latin typeface="Arial" pitchFamily="34" charset="0"/>
              </a:rPr>
              <a:t>II.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PHỐI</a:t>
            </a:r>
            <a:r>
              <a:rPr lang="en-US" sz="2300" b="1" dirty="0">
                <a:latin typeface="Arial" pitchFamily="34" charset="0"/>
              </a:rPr>
              <a:t> </a:t>
            </a:r>
            <a:r>
              <a:rPr lang="en-US" sz="2300" b="1" dirty="0" err="1">
                <a:latin typeface="Arial" pitchFamily="34" charset="0"/>
              </a:rPr>
              <a:t>HỢP</a:t>
            </a:r>
            <a:r>
              <a:rPr lang="en-US" sz="2300" b="1" dirty="0">
                <a:latin typeface="Arial" pitchFamily="34" charset="0"/>
              </a:rPr>
              <a:t> </a:t>
            </a:r>
            <a:r>
              <a:rPr lang="en-US" sz="2300" b="1" dirty="0" err="1">
                <a:latin typeface="Arial" pitchFamily="34" charset="0"/>
              </a:rPr>
              <a:t>HOẠT</a:t>
            </a:r>
            <a:r>
              <a:rPr lang="en-US" sz="2300" b="1" dirty="0">
                <a:latin typeface="Arial" pitchFamily="34" charset="0"/>
              </a:rPr>
              <a:t> </a:t>
            </a:r>
            <a:r>
              <a:rPr lang="en-US" sz="2300" b="1" dirty="0" err="1">
                <a:latin typeface="Arial" pitchFamily="34" charset="0"/>
              </a:rPr>
              <a:t>ĐỘNG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 </a:t>
            </a:r>
            <a:r>
              <a:rPr lang="en-US" sz="2300" b="1" dirty="0" err="1">
                <a:latin typeface="Arial" pitchFamily="34" charset="0"/>
              </a:rPr>
              <a:t>XƯƠNG</a:t>
            </a:r>
            <a:r>
              <a:rPr lang="en-US" sz="2300" b="1" dirty="0">
                <a:latin typeface="Arial" pitchFamily="34" charset="0"/>
              </a:rPr>
              <a:t> – </a:t>
            </a:r>
            <a:r>
              <a:rPr lang="en-US" sz="2300" b="1" dirty="0" err="1">
                <a:latin typeface="Arial" pitchFamily="34" charset="0"/>
              </a:rPr>
              <a:t>KHỚP</a:t>
            </a:r>
            <a:endParaRPr lang="en-US" sz="23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5871226" y="-84229"/>
            <a:ext cx="8717201" cy="7382059"/>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D63940"/>
            </a:solidFill>
            <a:ln w="12700">
              <a:solidFill>
                <a:srgbClr val="000000"/>
              </a:solidFill>
            </a:ln>
          </p:spPr>
        </p:sp>
      </p:grpSp>
      <p:pic>
        <p:nvPicPr>
          <p:cNvPr id="4" name="Picture 4"/>
          <p:cNvPicPr>
            <a:picLocks noChangeAspect="1"/>
          </p:cNvPicPr>
          <p:nvPr/>
        </p:nvPicPr>
        <p:blipFill>
          <a:blip r:embed="rId3"/>
          <a:srcRect/>
          <a:stretch>
            <a:fillRect/>
          </a:stretch>
        </p:blipFill>
        <p:spPr>
          <a:xfrm>
            <a:off x="7115227" y="685800"/>
            <a:ext cx="4387977" cy="5486400"/>
          </a:xfrm>
          <a:prstGeom prst="rect">
            <a:avLst/>
          </a:prstGeom>
        </p:spPr>
      </p:pic>
      <p:grpSp>
        <p:nvGrpSpPr>
          <p:cNvPr id="5" name="Group 5"/>
          <p:cNvGrpSpPr/>
          <p:nvPr/>
        </p:nvGrpSpPr>
        <p:grpSpPr>
          <a:xfrm>
            <a:off x="685621" y="1371600"/>
            <a:ext cx="5408791" cy="2057400"/>
            <a:chOff x="0" y="0"/>
            <a:chExt cx="2137363" cy="812800"/>
          </a:xfrm>
          <a:solidFill>
            <a:schemeClr val="bg1"/>
          </a:solidFill>
        </p:grpSpPr>
        <p:sp>
          <p:nvSpPr>
            <p:cNvPr id="6" name="Freeform 6"/>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8" name="Picture 8"/>
          <p:cNvPicPr>
            <a:picLocks noChangeAspect="1"/>
          </p:cNvPicPr>
          <p:nvPr/>
        </p:nvPicPr>
        <p:blipFill>
          <a:blip r:embed="rId4"/>
          <a:srcRect/>
          <a:stretch>
            <a:fillRect/>
          </a:stretch>
        </p:blipFill>
        <p:spPr>
          <a:xfrm>
            <a:off x="685621" y="3606800"/>
            <a:ext cx="3008483" cy="2565400"/>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38805" y="3606800"/>
            <a:ext cx="1955608" cy="2565400"/>
          </a:xfrm>
          <a:prstGeom prst="rect">
            <a:avLst/>
          </a:prstGeom>
        </p:spPr>
      </p:pic>
      <p:sp>
        <p:nvSpPr>
          <p:cNvPr id="10" name="TextBox 10"/>
          <p:cNvSpPr txBox="1"/>
          <p:nvPr/>
        </p:nvSpPr>
        <p:spPr>
          <a:xfrm>
            <a:off x="685621" y="615950"/>
            <a:ext cx="5408791" cy="602729"/>
          </a:xfrm>
          <a:prstGeom prst="rect">
            <a:avLst/>
          </a:prstGeom>
        </p:spPr>
        <p:txBody>
          <a:bodyPr lIns="0" tIns="0" rIns="0" bIns="0" rtlCol="0" anchor="t">
            <a:spAutoFit/>
          </a:bodyPr>
          <a:lstStyle/>
          <a:p>
            <a:pPr algn="ctr">
              <a:lnSpc>
                <a:spcPts val="4666"/>
              </a:lnSpc>
            </a:pPr>
            <a:r>
              <a:rPr lang="en-US" sz="3600" b="1" dirty="0" err="1" smtClean="0">
                <a:solidFill>
                  <a:srgbClr val="2952A1"/>
                </a:solidFill>
                <a:latin typeface="Times New Roman" panose="02020603050405020304" pitchFamily="18" charset="0"/>
                <a:cs typeface="Times New Roman" panose="02020603050405020304" pitchFamily="18" charset="0"/>
              </a:rPr>
              <a:t>Bài</a:t>
            </a:r>
            <a:r>
              <a:rPr lang="en-US" sz="3600" b="1" dirty="0" smtClean="0">
                <a:solidFill>
                  <a:srgbClr val="2952A1"/>
                </a:solidFill>
                <a:latin typeface="Times New Roman" panose="02020603050405020304" pitchFamily="18" charset="0"/>
                <a:cs typeface="Times New Roman" panose="02020603050405020304" pitchFamily="18" charset="0"/>
              </a:rPr>
              <a:t> </a:t>
            </a:r>
            <a:r>
              <a:rPr lang="en-US" sz="3600" b="1" dirty="0">
                <a:solidFill>
                  <a:srgbClr val="2952A1"/>
                </a:solidFill>
                <a:latin typeface="Times New Roman" panose="02020603050405020304" pitchFamily="18" charset="0"/>
                <a:cs typeface="Times New Roman" panose="02020603050405020304" pitchFamily="18" charset="0"/>
              </a:rPr>
              <a:t>28</a:t>
            </a:r>
          </a:p>
        </p:txBody>
      </p:sp>
      <p:sp>
        <p:nvSpPr>
          <p:cNvPr id="11" name="TextBox 11"/>
          <p:cNvSpPr txBox="1"/>
          <p:nvPr/>
        </p:nvSpPr>
        <p:spPr>
          <a:xfrm>
            <a:off x="685621" y="1420284"/>
            <a:ext cx="5408791" cy="1837875"/>
          </a:xfrm>
          <a:prstGeom prst="rect">
            <a:avLst/>
          </a:prstGeom>
          <a:solidFill>
            <a:schemeClr val="bg1"/>
          </a:solidFill>
        </p:spPr>
        <p:txBody>
          <a:bodyPr lIns="0" tIns="0" rIns="0" bIns="0" rtlCol="0" anchor="t">
            <a:spAutoFit/>
          </a:bodyPr>
          <a:lstStyle/>
          <a:p>
            <a:pPr algn="ctr">
              <a:lnSpc>
                <a:spcPts val="7465"/>
              </a:lnSpc>
            </a:pPr>
            <a:r>
              <a:rPr lang="en-US" sz="5300" b="1" dirty="0" err="1">
                <a:solidFill>
                  <a:srgbClr val="D61F27"/>
                </a:solidFill>
                <a:latin typeface="Times New Roman" panose="02020603050405020304" pitchFamily="18" charset="0"/>
                <a:cs typeface="Times New Roman" panose="02020603050405020304" pitchFamily="18" charset="0"/>
              </a:rPr>
              <a:t>HỆ</a:t>
            </a:r>
            <a:r>
              <a:rPr lang="en-US" sz="5300" b="1" dirty="0">
                <a:solidFill>
                  <a:srgbClr val="D61F27"/>
                </a:solidFill>
                <a:latin typeface="Times New Roman" panose="02020603050405020304" pitchFamily="18" charset="0"/>
                <a:cs typeface="Times New Roman" panose="02020603050405020304" pitchFamily="18" charset="0"/>
              </a:rPr>
              <a:t> </a:t>
            </a:r>
            <a:r>
              <a:rPr lang="en-US" sz="5300" b="1" dirty="0" err="1">
                <a:solidFill>
                  <a:srgbClr val="D61F27"/>
                </a:solidFill>
                <a:latin typeface="Times New Roman" panose="02020603050405020304" pitchFamily="18" charset="0"/>
                <a:cs typeface="Times New Roman" panose="02020603050405020304" pitchFamily="18" charset="0"/>
              </a:rPr>
              <a:t>VẬN</a:t>
            </a:r>
            <a:r>
              <a:rPr lang="en-US" sz="5300" b="1" dirty="0">
                <a:solidFill>
                  <a:srgbClr val="D61F27"/>
                </a:solidFill>
                <a:latin typeface="Times New Roman" panose="02020603050405020304" pitchFamily="18" charset="0"/>
                <a:cs typeface="Times New Roman" panose="02020603050405020304" pitchFamily="18" charset="0"/>
              </a:rPr>
              <a:t> </a:t>
            </a:r>
            <a:r>
              <a:rPr lang="en-US" sz="5300" b="1" dirty="0" err="1">
                <a:solidFill>
                  <a:srgbClr val="D61F27"/>
                </a:solidFill>
                <a:latin typeface="Times New Roman" panose="02020603050405020304" pitchFamily="18" charset="0"/>
                <a:cs typeface="Times New Roman" panose="02020603050405020304" pitchFamily="18" charset="0"/>
              </a:rPr>
              <a:t>ĐỘNG</a:t>
            </a:r>
            <a:endParaRPr lang="en-US" sz="5300" b="1" dirty="0">
              <a:solidFill>
                <a:srgbClr val="D61F27"/>
              </a:solidFill>
              <a:latin typeface="Times New Roman" panose="02020603050405020304" pitchFamily="18" charset="0"/>
              <a:cs typeface="Times New Roman" panose="02020603050405020304" pitchFamily="18" charset="0"/>
            </a:endParaRPr>
          </a:p>
          <a:p>
            <a:pPr algn="ctr">
              <a:lnSpc>
                <a:spcPts val="7465"/>
              </a:lnSpc>
            </a:pPr>
            <a:r>
              <a:rPr lang="en-US" sz="5300" b="1" dirty="0">
                <a:solidFill>
                  <a:srgbClr val="D61F27"/>
                </a:solidFill>
                <a:latin typeface="Times New Roman" panose="02020603050405020304" pitchFamily="18" charset="0"/>
                <a:cs typeface="Times New Roman" panose="02020603050405020304" pitchFamily="18" charset="0"/>
              </a:rPr>
              <a:t>Ở </a:t>
            </a:r>
            <a:r>
              <a:rPr lang="en-US" sz="5300" b="1" dirty="0" err="1">
                <a:solidFill>
                  <a:srgbClr val="D61F27"/>
                </a:solidFill>
                <a:latin typeface="Times New Roman" panose="02020603050405020304" pitchFamily="18" charset="0"/>
                <a:cs typeface="Times New Roman" panose="02020603050405020304" pitchFamily="18" charset="0"/>
              </a:rPr>
              <a:t>NGƯỜI</a:t>
            </a:r>
            <a:endParaRPr lang="en-US" sz="5300" b="1" dirty="0">
              <a:solidFill>
                <a:srgbClr val="D61F27"/>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094413" y="1310840"/>
            <a:ext cx="5408791" cy="2736309"/>
            <a:chOff x="0" y="0"/>
            <a:chExt cx="10820400" cy="5472619"/>
          </a:xfrm>
        </p:grpSpPr>
        <p:pic>
          <p:nvPicPr>
            <p:cNvPr id="6" name="Picture 6"/>
            <p:cNvPicPr>
              <a:picLocks noChangeAspect="1"/>
            </p:cNvPicPr>
            <p:nvPr/>
          </p:nvPicPr>
          <p:blipFill>
            <a:blip r:embed="rId2"/>
            <a:srcRect t="2732" b="746"/>
            <a:stretch>
              <a:fillRect/>
            </a:stretch>
          </p:blipFill>
          <p:spPr>
            <a:xfrm>
              <a:off x="0" y="0"/>
              <a:ext cx="10820400" cy="5472619"/>
            </a:xfrm>
            <a:prstGeom prst="rect">
              <a:avLst/>
            </a:prstGeom>
          </p:spPr>
        </p:pic>
        <p:sp>
          <p:nvSpPr>
            <p:cNvPr id="7" name="AutoShape 7"/>
            <p:cNvSpPr/>
            <p:nvPr/>
          </p:nvSpPr>
          <p:spPr>
            <a:xfrm rot="-7292344">
              <a:off x="2376168" y="3383162"/>
              <a:ext cx="1630983" cy="0"/>
            </a:xfrm>
            <a:prstGeom prst="line">
              <a:avLst/>
            </a:prstGeom>
            <a:ln w="96356" cap="flat">
              <a:solidFill>
                <a:srgbClr val="000000"/>
              </a:solidFill>
              <a:prstDash val="solid"/>
              <a:headEnd type="none" w="sm" len="sm"/>
              <a:tailEnd type="triangle" w="lg" len="med"/>
            </a:ln>
          </p:spPr>
        </p:sp>
      </p:grpSp>
      <p:grpSp>
        <p:nvGrpSpPr>
          <p:cNvPr id="8" name="Group 8"/>
          <p:cNvGrpSpPr/>
          <p:nvPr/>
        </p:nvGrpSpPr>
        <p:grpSpPr>
          <a:xfrm>
            <a:off x="227012" y="1310840"/>
            <a:ext cx="5724832" cy="2736309"/>
            <a:chOff x="0" y="0"/>
            <a:chExt cx="2081025" cy="1081011"/>
          </a:xfrm>
        </p:grpSpPr>
        <p:sp>
          <p:nvSpPr>
            <p:cNvPr id="9" name="Freeform 9"/>
            <p:cNvSpPr/>
            <p:nvPr/>
          </p:nvSpPr>
          <p:spPr>
            <a:xfrm>
              <a:off x="0" y="0"/>
              <a:ext cx="2081025" cy="1081011"/>
            </a:xfrm>
            <a:custGeom>
              <a:avLst/>
              <a:gdLst/>
              <a:ahLst/>
              <a:cxnLst/>
              <a:rect l="l" t="t" r="r" b="b"/>
              <a:pathLst>
                <a:path w="2081025" h="1081011">
                  <a:moveTo>
                    <a:pt x="0" y="0"/>
                  </a:moveTo>
                  <a:lnTo>
                    <a:pt x="2081025" y="0"/>
                  </a:lnTo>
                  <a:lnTo>
                    <a:pt x="2081025" y="1081011"/>
                  </a:lnTo>
                  <a:lnTo>
                    <a:pt x="0" y="1081011"/>
                  </a:lnTo>
                  <a:close/>
                </a:path>
              </a:pathLst>
            </a:custGeom>
            <a:solidFill>
              <a:srgbClr val="FBCBBB"/>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227012" y="4529751"/>
            <a:ext cx="11811000" cy="1823079"/>
            <a:chOff x="0" y="0"/>
            <a:chExt cx="4274726" cy="720229"/>
          </a:xfrm>
        </p:grpSpPr>
        <p:sp>
          <p:nvSpPr>
            <p:cNvPr id="12" name="Freeform 12"/>
            <p:cNvSpPr/>
            <p:nvPr/>
          </p:nvSpPr>
          <p:spPr>
            <a:xfrm>
              <a:off x="0" y="0"/>
              <a:ext cx="4274726" cy="720229"/>
            </a:xfrm>
            <a:custGeom>
              <a:avLst/>
              <a:gdLst/>
              <a:ahLst/>
              <a:cxnLst/>
              <a:rect l="l" t="t" r="r" b="b"/>
              <a:pathLst>
                <a:path w="4274726" h="720229">
                  <a:moveTo>
                    <a:pt x="0" y="0"/>
                  </a:moveTo>
                  <a:lnTo>
                    <a:pt x="4274726" y="0"/>
                  </a:lnTo>
                  <a:lnTo>
                    <a:pt x="4274726" y="720229"/>
                  </a:lnTo>
                  <a:lnTo>
                    <a:pt x="0" y="720229"/>
                  </a:lnTo>
                  <a:close/>
                </a:path>
              </a:pathLst>
            </a:custGeom>
            <a:solidFill>
              <a:srgbClr val="FFEB9B"/>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latin typeface="Arial" pitchFamily="34" charset="0"/>
              </a:rPr>
              <a:t>II.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PHỐI</a:t>
            </a:r>
            <a:r>
              <a:rPr lang="en-US" sz="2300" b="1" dirty="0">
                <a:latin typeface="Arial" pitchFamily="34" charset="0"/>
              </a:rPr>
              <a:t> </a:t>
            </a:r>
            <a:r>
              <a:rPr lang="en-US" sz="2300" b="1" dirty="0" err="1">
                <a:latin typeface="Arial" pitchFamily="34" charset="0"/>
              </a:rPr>
              <a:t>HỢP</a:t>
            </a:r>
            <a:r>
              <a:rPr lang="en-US" sz="2300" b="1" dirty="0">
                <a:latin typeface="Arial" pitchFamily="34" charset="0"/>
              </a:rPr>
              <a:t> </a:t>
            </a:r>
            <a:r>
              <a:rPr lang="en-US" sz="2300" b="1" dirty="0" err="1">
                <a:latin typeface="Arial" pitchFamily="34" charset="0"/>
              </a:rPr>
              <a:t>HOẠT</a:t>
            </a:r>
            <a:r>
              <a:rPr lang="en-US" sz="2300" b="1" dirty="0">
                <a:latin typeface="Arial" pitchFamily="34" charset="0"/>
              </a:rPr>
              <a:t> </a:t>
            </a:r>
            <a:r>
              <a:rPr lang="en-US" sz="2300" b="1" dirty="0" err="1">
                <a:latin typeface="Arial" pitchFamily="34" charset="0"/>
              </a:rPr>
              <a:t>ĐỘNG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 </a:t>
            </a:r>
            <a:r>
              <a:rPr lang="en-US" sz="2300" b="1" dirty="0" err="1">
                <a:latin typeface="Arial" pitchFamily="34" charset="0"/>
              </a:rPr>
              <a:t>XƯƠNG</a:t>
            </a:r>
            <a:r>
              <a:rPr lang="en-US" sz="2300" b="1" dirty="0">
                <a:latin typeface="Arial" pitchFamily="34" charset="0"/>
              </a:rPr>
              <a:t> – </a:t>
            </a:r>
            <a:r>
              <a:rPr lang="en-US" sz="2300" b="1" dirty="0" err="1">
                <a:latin typeface="Arial" pitchFamily="34" charset="0"/>
              </a:rPr>
              <a:t>KHỚP</a:t>
            </a:r>
            <a:endParaRPr lang="en-US" sz="2300" b="1" dirty="0">
              <a:latin typeface="Arial" pitchFamily="34" charset="0"/>
            </a:endParaRPr>
          </a:p>
        </p:txBody>
      </p:sp>
      <p:sp>
        <p:nvSpPr>
          <p:cNvPr id="15" name="TextBox 15"/>
          <p:cNvSpPr txBox="1"/>
          <p:nvPr/>
        </p:nvSpPr>
        <p:spPr>
          <a:xfrm>
            <a:off x="227012" y="1255012"/>
            <a:ext cx="5711265" cy="2954655"/>
          </a:xfrm>
          <a:prstGeom prst="rect">
            <a:avLst/>
          </a:prstGeom>
        </p:spPr>
        <p:txBody>
          <a:bodyPr wrap="square" lIns="0" tIns="0" rIns="0" bIns="0" rtlCol="0" anchor="t">
            <a:spAutoFit/>
          </a:bodyPr>
          <a:lstStyle/>
          <a:p>
            <a:pPr algn="just">
              <a:lnSpc>
                <a:spcPct val="120000"/>
              </a:lnSpc>
              <a:spcBef>
                <a:spcPct val="0"/>
              </a:spcBef>
            </a:pP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Nhờ</a:t>
            </a:r>
            <a:r>
              <a:rPr lang="en-US" sz="3200" b="1" dirty="0" smtClean="0">
                <a:solidFill>
                  <a:srgbClr val="000000"/>
                </a:solidFill>
                <a:latin typeface="Arial" pitchFamily="34" charset="0"/>
              </a:rPr>
              <a:t> </a:t>
            </a:r>
            <a:r>
              <a:rPr lang="en-US" sz="3200" b="1" dirty="0" err="1">
                <a:solidFill>
                  <a:srgbClr val="000000"/>
                </a:solidFill>
                <a:latin typeface="Arial" pitchFamily="34" charset="0"/>
              </a:rPr>
              <a:t>sự</a:t>
            </a:r>
            <a:r>
              <a:rPr lang="en-US" sz="3200" b="1" dirty="0">
                <a:solidFill>
                  <a:srgbClr val="000000"/>
                </a:solidFill>
                <a:latin typeface="Arial" pitchFamily="34" charset="0"/>
              </a:rPr>
              <a:t> </a:t>
            </a:r>
            <a:r>
              <a:rPr lang="en-US" sz="3200" b="1" dirty="0" err="1">
                <a:solidFill>
                  <a:srgbClr val="000000"/>
                </a:solidFill>
                <a:latin typeface="Arial" pitchFamily="34" charset="0"/>
              </a:rPr>
              <a:t>điều</a:t>
            </a:r>
            <a:r>
              <a:rPr lang="en-US" sz="3200" b="1" dirty="0">
                <a:solidFill>
                  <a:srgbClr val="000000"/>
                </a:solidFill>
                <a:latin typeface="Arial" pitchFamily="34" charset="0"/>
              </a:rPr>
              <a:t> </a:t>
            </a:r>
            <a:r>
              <a:rPr lang="en-US" sz="3200" b="1" dirty="0" err="1">
                <a:solidFill>
                  <a:srgbClr val="000000"/>
                </a:solidFill>
                <a:latin typeface="Arial" pitchFamily="34" charset="0"/>
              </a:rPr>
              <a:t>khiển</a:t>
            </a:r>
            <a:r>
              <a:rPr lang="en-US" sz="3200" b="1" dirty="0">
                <a:solidFill>
                  <a:srgbClr val="000000"/>
                </a:solidFill>
                <a:latin typeface="Arial" pitchFamily="34" charset="0"/>
              </a:rPr>
              <a:t> </a:t>
            </a:r>
            <a:r>
              <a:rPr lang="en-US" sz="3200" b="1" dirty="0" err="1">
                <a:solidFill>
                  <a:srgbClr val="000000"/>
                </a:solidFill>
                <a:latin typeface="Arial" pitchFamily="34" charset="0"/>
              </a:rPr>
              <a:t>của</a:t>
            </a:r>
            <a:r>
              <a:rPr lang="en-US" sz="3200" b="1" dirty="0">
                <a:solidFill>
                  <a:srgbClr val="000000"/>
                </a:solidFill>
                <a:latin typeface="Arial" pitchFamily="34" charset="0"/>
              </a:rPr>
              <a:t> </a:t>
            </a:r>
            <a:r>
              <a:rPr lang="en-US" sz="3200" b="1" dirty="0" err="1">
                <a:solidFill>
                  <a:srgbClr val="000000"/>
                </a:solidFill>
                <a:latin typeface="Arial" pitchFamily="34" charset="0"/>
              </a:rPr>
              <a:t>hệ</a:t>
            </a:r>
            <a:r>
              <a:rPr lang="en-US" sz="3200" b="1" dirty="0">
                <a:solidFill>
                  <a:srgbClr val="000000"/>
                </a:solidFill>
                <a:latin typeface="Arial" pitchFamily="34" charset="0"/>
              </a:rPr>
              <a:t> </a:t>
            </a:r>
            <a:r>
              <a:rPr lang="en-US" sz="3200" b="1" dirty="0" err="1">
                <a:solidFill>
                  <a:srgbClr val="000000"/>
                </a:solidFill>
                <a:latin typeface="Arial" pitchFamily="34" charset="0"/>
              </a:rPr>
              <a:t>thần</a:t>
            </a:r>
            <a:r>
              <a:rPr lang="en-US" sz="3200" b="1" dirty="0">
                <a:solidFill>
                  <a:srgbClr val="000000"/>
                </a:solidFill>
                <a:latin typeface="Arial" pitchFamily="34" charset="0"/>
              </a:rPr>
              <a:t> </a:t>
            </a:r>
            <a:r>
              <a:rPr lang="en-US" sz="3200" b="1" dirty="0" err="1">
                <a:solidFill>
                  <a:srgbClr val="000000"/>
                </a:solidFill>
                <a:latin typeface="Arial" pitchFamily="34" charset="0"/>
              </a:rPr>
              <a:t>kinh</a:t>
            </a:r>
            <a:r>
              <a:rPr lang="en-US" sz="3200" b="1" dirty="0">
                <a:solidFill>
                  <a:srgbClr val="000000"/>
                </a:solidFill>
                <a:latin typeface="Arial" pitchFamily="34" charset="0"/>
              </a:rPr>
              <a:t>, </a:t>
            </a:r>
            <a:r>
              <a:rPr lang="en-US" sz="3200" b="1" dirty="0" err="1">
                <a:solidFill>
                  <a:srgbClr val="000000"/>
                </a:solidFill>
                <a:latin typeface="Arial" pitchFamily="34" charset="0"/>
              </a:rPr>
              <a:t>cơ</a:t>
            </a:r>
            <a:r>
              <a:rPr lang="en-US" sz="3200" b="1" dirty="0">
                <a:solidFill>
                  <a:srgbClr val="000000"/>
                </a:solidFill>
                <a:latin typeface="Arial" pitchFamily="34" charset="0"/>
              </a:rPr>
              <a:t> co </a:t>
            </a:r>
            <a:r>
              <a:rPr lang="en-US" sz="3200" b="1" dirty="0" err="1">
                <a:solidFill>
                  <a:srgbClr val="000000"/>
                </a:solidFill>
                <a:latin typeface="Arial" pitchFamily="34" charset="0"/>
              </a:rPr>
              <a:t>dãn</a:t>
            </a:r>
            <a:r>
              <a:rPr lang="en-US" sz="3200" b="1" dirty="0">
                <a:solidFill>
                  <a:srgbClr val="000000"/>
                </a:solidFill>
                <a:latin typeface="Arial" pitchFamily="34" charset="0"/>
              </a:rPr>
              <a:t>, </a:t>
            </a:r>
            <a:r>
              <a:rPr lang="en-US" sz="3200" b="1" dirty="0" err="1">
                <a:solidFill>
                  <a:srgbClr val="000000"/>
                </a:solidFill>
                <a:latin typeface="Arial" pitchFamily="34" charset="0"/>
              </a:rPr>
              <a:t>phối</a:t>
            </a:r>
            <a:r>
              <a:rPr lang="en-US" sz="3200" b="1" dirty="0">
                <a:solidFill>
                  <a:srgbClr val="000000"/>
                </a:solidFill>
                <a:latin typeface="Arial" pitchFamily="34" charset="0"/>
              </a:rPr>
              <a:t> </a:t>
            </a:r>
            <a:r>
              <a:rPr lang="en-US" sz="3200" b="1" dirty="0" err="1">
                <a:solidFill>
                  <a:srgbClr val="000000"/>
                </a:solidFill>
                <a:latin typeface="Arial" pitchFamily="34" charset="0"/>
              </a:rPr>
              <a:t>hợp</a:t>
            </a:r>
            <a:r>
              <a:rPr lang="en-US" sz="3200" b="1" dirty="0">
                <a:solidFill>
                  <a:srgbClr val="000000"/>
                </a:solidFill>
                <a:latin typeface="Arial" pitchFamily="34" charset="0"/>
              </a:rPr>
              <a:t> </a:t>
            </a:r>
            <a:r>
              <a:rPr lang="en-US" sz="3200" b="1" dirty="0" err="1">
                <a:solidFill>
                  <a:srgbClr val="000000"/>
                </a:solidFill>
                <a:latin typeface="Arial" pitchFamily="34" charset="0"/>
              </a:rPr>
              <a:t>cùng</a:t>
            </a:r>
            <a:r>
              <a:rPr lang="en-US" sz="3200" b="1" dirty="0">
                <a:solidFill>
                  <a:srgbClr val="000000"/>
                </a:solidFill>
                <a:latin typeface="Arial" pitchFamily="34" charset="0"/>
              </a:rPr>
              <a:t> </a:t>
            </a:r>
            <a:r>
              <a:rPr lang="en-US" sz="3200" b="1" dirty="0" err="1">
                <a:solidFill>
                  <a:srgbClr val="000000"/>
                </a:solidFill>
                <a:latin typeface="Arial" pitchFamily="34" charset="0"/>
              </a:rPr>
              <a:t>sự</a:t>
            </a:r>
            <a:r>
              <a:rPr lang="en-US" sz="3200" b="1" dirty="0">
                <a:solidFill>
                  <a:srgbClr val="000000"/>
                </a:solidFill>
                <a:latin typeface="Arial" pitchFamily="34" charset="0"/>
              </a:rPr>
              <a:t> </a:t>
            </a:r>
            <a:r>
              <a:rPr lang="en-US" sz="3200" b="1" dirty="0" err="1">
                <a:solidFill>
                  <a:srgbClr val="000000"/>
                </a:solidFill>
                <a:latin typeface="Arial" pitchFamily="34" charset="0"/>
              </a:rPr>
              <a:t>hoạt</a:t>
            </a:r>
            <a:r>
              <a:rPr lang="en-US" sz="3200" b="1" dirty="0">
                <a:solidFill>
                  <a:srgbClr val="000000"/>
                </a:solidFill>
                <a:latin typeface="Arial" pitchFamily="34" charset="0"/>
              </a:rPr>
              <a:t> </a:t>
            </a:r>
            <a:r>
              <a:rPr lang="en-US" sz="3200" b="1" dirty="0" err="1">
                <a:solidFill>
                  <a:srgbClr val="000000"/>
                </a:solidFill>
                <a:latin typeface="Arial" pitchFamily="34" charset="0"/>
              </a:rPr>
              <a:t>động</a:t>
            </a:r>
            <a:r>
              <a:rPr lang="en-US" sz="3200" b="1" dirty="0">
                <a:solidFill>
                  <a:srgbClr val="000000"/>
                </a:solidFill>
                <a:latin typeface="Arial" pitchFamily="34" charset="0"/>
              </a:rPr>
              <a:t> </a:t>
            </a:r>
            <a:r>
              <a:rPr lang="en-US" sz="3200" b="1" dirty="0" err="1">
                <a:solidFill>
                  <a:srgbClr val="000000"/>
                </a:solidFill>
                <a:latin typeface="Arial" pitchFamily="34" charset="0"/>
              </a:rPr>
              <a:t>của</a:t>
            </a:r>
            <a:r>
              <a:rPr lang="en-US" sz="3200" b="1" dirty="0">
                <a:solidFill>
                  <a:srgbClr val="000000"/>
                </a:solidFill>
                <a:latin typeface="Arial" pitchFamily="34" charset="0"/>
              </a:rPr>
              <a:t> </a:t>
            </a:r>
            <a:r>
              <a:rPr lang="en-US" sz="3200" b="1" dirty="0" err="1">
                <a:solidFill>
                  <a:srgbClr val="000000"/>
                </a:solidFill>
                <a:latin typeface="Arial" pitchFamily="34" charset="0"/>
              </a:rPr>
              <a:t>các</a:t>
            </a:r>
            <a:r>
              <a:rPr lang="en-US" sz="3200" b="1" dirty="0">
                <a:solidFill>
                  <a:srgbClr val="000000"/>
                </a:solidFill>
                <a:latin typeface="Arial" pitchFamily="34" charset="0"/>
              </a:rPr>
              <a:t> </a:t>
            </a:r>
            <a:r>
              <a:rPr lang="en-US" sz="3200" b="1" dirty="0" err="1">
                <a:solidFill>
                  <a:srgbClr val="000000"/>
                </a:solidFill>
                <a:latin typeface="Arial" pitchFamily="34" charset="0"/>
              </a:rPr>
              <a:t>khớp</a:t>
            </a:r>
            <a:r>
              <a:rPr lang="en-US" sz="3200" b="1" dirty="0">
                <a:solidFill>
                  <a:srgbClr val="000000"/>
                </a:solidFill>
                <a:latin typeface="Arial" pitchFamily="34" charset="0"/>
              </a:rPr>
              <a:t> </a:t>
            </a:r>
            <a:r>
              <a:rPr lang="en-US" sz="3200" b="1" dirty="0" err="1">
                <a:solidFill>
                  <a:srgbClr val="000000"/>
                </a:solidFill>
                <a:latin typeface="Arial" pitchFamily="34" charset="0"/>
              </a:rPr>
              <a:t>làm</a:t>
            </a:r>
            <a:r>
              <a:rPr lang="en-US" sz="3200" b="1" dirty="0">
                <a:solidFill>
                  <a:srgbClr val="000000"/>
                </a:solidFill>
                <a:latin typeface="Arial" pitchFamily="34" charset="0"/>
              </a:rPr>
              <a:t> </a:t>
            </a:r>
            <a:r>
              <a:rPr lang="en-US" sz="3200" b="1" dirty="0" err="1">
                <a:solidFill>
                  <a:srgbClr val="000000"/>
                </a:solidFill>
                <a:latin typeface="Arial" pitchFamily="34" charset="0"/>
              </a:rPr>
              <a:t>xương</a:t>
            </a:r>
            <a:r>
              <a:rPr lang="en-US" sz="3200" b="1" dirty="0">
                <a:solidFill>
                  <a:srgbClr val="000000"/>
                </a:solidFill>
                <a:latin typeface="Arial" pitchFamily="34" charset="0"/>
              </a:rPr>
              <a:t> </a:t>
            </a:r>
            <a:r>
              <a:rPr lang="en-US" sz="3200" b="1" dirty="0" err="1">
                <a:solidFill>
                  <a:srgbClr val="000000"/>
                </a:solidFill>
                <a:latin typeface="Arial" pitchFamily="34" charset="0"/>
              </a:rPr>
              <a:t>chuyển</a:t>
            </a:r>
            <a:r>
              <a:rPr lang="en-US" sz="3200" b="1" dirty="0">
                <a:solidFill>
                  <a:srgbClr val="000000"/>
                </a:solidFill>
                <a:latin typeface="Arial" pitchFamily="34" charset="0"/>
              </a:rPr>
              <a:t> </a:t>
            </a:r>
            <a:r>
              <a:rPr lang="en-US" sz="3200" b="1" dirty="0" err="1">
                <a:solidFill>
                  <a:srgbClr val="000000"/>
                </a:solidFill>
                <a:latin typeface="Arial" pitchFamily="34" charset="0"/>
              </a:rPr>
              <a:t>động</a:t>
            </a:r>
            <a:endParaRPr lang="en-US" sz="3200" b="1" dirty="0">
              <a:solidFill>
                <a:srgbClr val="000000"/>
              </a:solidFill>
              <a:latin typeface="Arial" pitchFamily="34" charset="0"/>
            </a:endParaRPr>
          </a:p>
        </p:txBody>
      </p:sp>
      <p:sp>
        <p:nvSpPr>
          <p:cNvPr id="16" name="TextBox 16"/>
          <p:cNvSpPr txBox="1"/>
          <p:nvPr/>
        </p:nvSpPr>
        <p:spPr>
          <a:xfrm>
            <a:off x="379412" y="4828200"/>
            <a:ext cx="11658600" cy="1503681"/>
          </a:xfrm>
          <a:prstGeom prst="rect">
            <a:avLst/>
          </a:prstGeom>
        </p:spPr>
        <p:txBody>
          <a:bodyPr wrap="square" lIns="0" tIns="0" rIns="0" bIns="0" rtlCol="0" anchor="t">
            <a:spAutoFit/>
          </a:bodyPr>
          <a:lstStyle/>
          <a:p>
            <a:pPr algn="just">
              <a:lnSpc>
                <a:spcPct val="120000"/>
              </a:lnSpc>
              <a:spcBef>
                <a:spcPct val="0"/>
              </a:spcBef>
            </a:pP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Sự</a:t>
            </a:r>
            <a:r>
              <a:rPr lang="en-US" sz="2800" b="1" dirty="0" smtClean="0">
                <a:solidFill>
                  <a:srgbClr val="000000"/>
                </a:solidFill>
                <a:latin typeface="Arial" pitchFamily="34" charset="0"/>
              </a:rPr>
              <a:t> </a:t>
            </a:r>
            <a:r>
              <a:rPr lang="en-US" sz="2800" b="1" dirty="0" err="1">
                <a:solidFill>
                  <a:srgbClr val="000000"/>
                </a:solidFill>
                <a:latin typeface="Arial" pitchFamily="34" charset="0"/>
              </a:rPr>
              <a:t>sắp</a:t>
            </a:r>
            <a:r>
              <a:rPr lang="en-US" sz="2800" b="1" dirty="0">
                <a:solidFill>
                  <a:srgbClr val="000000"/>
                </a:solidFill>
                <a:latin typeface="Arial" pitchFamily="34" charset="0"/>
              </a:rPr>
              <a:t> </a:t>
            </a:r>
            <a:r>
              <a:rPr lang="en-US" sz="2800" b="1" dirty="0" err="1">
                <a:solidFill>
                  <a:srgbClr val="000000"/>
                </a:solidFill>
                <a:latin typeface="Arial" pitchFamily="34" charset="0"/>
              </a:rPr>
              <a:t>xếp</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a:t>
            </a:r>
            <a:r>
              <a:rPr lang="en-US" sz="2800" b="1" dirty="0" err="1">
                <a:solidFill>
                  <a:srgbClr val="000000"/>
                </a:solidFill>
                <a:latin typeface="Arial" pitchFamily="34" charset="0"/>
              </a:rPr>
              <a:t>xương</a:t>
            </a:r>
            <a:r>
              <a:rPr lang="en-US" sz="2800" b="1" dirty="0">
                <a:solidFill>
                  <a:srgbClr val="000000"/>
                </a:solidFill>
                <a:latin typeface="Arial" pitchFamily="34" charset="0"/>
              </a:rPr>
              <a:t>, </a:t>
            </a:r>
            <a:r>
              <a:rPr lang="en-US" sz="2800" b="1" dirty="0" err="1">
                <a:solidFill>
                  <a:srgbClr val="000000"/>
                </a:solidFill>
                <a:latin typeface="Arial" pitchFamily="34" charset="0"/>
              </a:rPr>
              <a:t>khớp</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hình</a:t>
            </a:r>
            <a:r>
              <a:rPr lang="en-US" sz="2800" b="1" dirty="0">
                <a:solidFill>
                  <a:srgbClr val="000000"/>
                </a:solidFill>
                <a:latin typeface="Arial" pitchFamily="34" charset="0"/>
              </a:rPr>
              <a:t> </a:t>
            </a:r>
            <a:r>
              <a:rPr lang="en-US" sz="2800" b="1" dirty="0" err="1">
                <a:solidFill>
                  <a:srgbClr val="000000"/>
                </a:solidFill>
                <a:latin typeface="Arial" pitchFamily="34" charset="0"/>
              </a:rPr>
              <a:t>thành</a:t>
            </a:r>
            <a:r>
              <a:rPr lang="en-US" sz="2800" b="1" dirty="0">
                <a:solidFill>
                  <a:srgbClr val="000000"/>
                </a:solidFill>
                <a:latin typeface="Arial" pitchFamily="34" charset="0"/>
              </a:rPr>
              <a:t> </a:t>
            </a:r>
            <a:r>
              <a:rPr lang="en-US" sz="2800" b="1" dirty="0" err="1">
                <a:solidFill>
                  <a:srgbClr val="000000"/>
                </a:solidFill>
                <a:latin typeface="Arial" pitchFamily="34" charset="0"/>
              </a:rPr>
              <a:t>nên</a:t>
            </a:r>
            <a:r>
              <a:rPr lang="en-US" sz="2800" b="1" dirty="0">
                <a:solidFill>
                  <a:srgbClr val="000000"/>
                </a:solidFill>
                <a:latin typeface="Arial" pitchFamily="34" charset="0"/>
              </a:rPr>
              <a:t> </a:t>
            </a:r>
            <a:r>
              <a:rPr lang="en-US" sz="2800" b="1" dirty="0" err="1">
                <a:solidFill>
                  <a:srgbClr val="C00000"/>
                </a:solidFill>
                <a:latin typeface="Arial" pitchFamily="34" charset="0"/>
              </a:rPr>
              <a:t>cấu</a:t>
            </a:r>
            <a:r>
              <a:rPr lang="en-US" sz="2800" b="1" dirty="0">
                <a:solidFill>
                  <a:srgbClr val="C00000"/>
                </a:solidFill>
                <a:latin typeface="Arial" pitchFamily="34" charset="0"/>
              </a:rPr>
              <a:t> </a:t>
            </a:r>
            <a:r>
              <a:rPr lang="en-US" sz="2800" b="1" dirty="0" err="1">
                <a:solidFill>
                  <a:srgbClr val="C00000"/>
                </a:solidFill>
                <a:latin typeface="Arial" pitchFamily="34" charset="0"/>
              </a:rPr>
              <a:t>trúc</a:t>
            </a:r>
            <a:r>
              <a:rPr lang="en-US" sz="2800" b="1" dirty="0">
                <a:solidFill>
                  <a:srgbClr val="C00000"/>
                </a:solidFill>
                <a:latin typeface="Arial" pitchFamily="34" charset="0"/>
              </a:rPr>
              <a:t> </a:t>
            </a:r>
            <a:r>
              <a:rPr lang="en-US" sz="2800" b="1" dirty="0" err="1">
                <a:solidFill>
                  <a:srgbClr val="C00000"/>
                </a:solidFill>
                <a:latin typeface="Arial" pitchFamily="34" charset="0"/>
              </a:rPr>
              <a:t>có</a:t>
            </a:r>
            <a:r>
              <a:rPr lang="en-US" sz="2800" b="1" dirty="0">
                <a:solidFill>
                  <a:srgbClr val="C00000"/>
                </a:solidFill>
                <a:latin typeface="Arial" pitchFamily="34" charset="0"/>
              </a:rPr>
              <a:t> </a:t>
            </a:r>
            <a:r>
              <a:rPr lang="en-US" sz="2800" b="1" dirty="0" err="1">
                <a:solidFill>
                  <a:srgbClr val="C00000"/>
                </a:solidFill>
                <a:latin typeface="Arial" pitchFamily="34" charset="0"/>
              </a:rPr>
              <a:t>dạng</a:t>
            </a:r>
            <a:r>
              <a:rPr lang="en-US" sz="2800" b="1" dirty="0">
                <a:solidFill>
                  <a:srgbClr val="C00000"/>
                </a:solidFill>
                <a:latin typeface="Arial" pitchFamily="34" charset="0"/>
              </a:rPr>
              <a:t> </a:t>
            </a:r>
            <a:r>
              <a:rPr lang="en-US" sz="2800" b="1" dirty="0" err="1">
                <a:solidFill>
                  <a:srgbClr val="C00000"/>
                </a:solidFill>
                <a:latin typeface="Arial" pitchFamily="34" charset="0"/>
              </a:rPr>
              <a:t>đòn</a:t>
            </a:r>
            <a:r>
              <a:rPr lang="en-US" sz="2800" b="1" dirty="0">
                <a:solidFill>
                  <a:srgbClr val="C00000"/>
                </a:solidFill>
                <a:latin typeface="Arial" pitchFamily="34" charset="0"/>
              </a:rPr>
              <a:t> </a:t>
            </a:r>
            <a:r>
              <a:rPr lang="en-US" sz="2800" b="1" dirty="0" err="1">
                <a:solidFill>
                  <a:srgbClr val="C00000"/>
                </a:solidFill>
                <a:latin typeface="Arial" pitchFamily="34" charset="0"/>
              </a:rPr>
              <a:t>bẩy</a:t>
            </a:r>
            <a:r>
              <a:rPr lang="en-US" sz="2800" b="1" dirty="0">
                <a:solidFill>
                  <a:srgbClr val="000000"/>
                </a:solidFill>
                <a:latin typeface="Arial" pitchFamily="34" charset="0"/>
              </a:rPr>
              <a:t>. </a:t>
            </a:r>
            <a:r>
              <a:rPr lang="en-US" sz="2800" b="1" dirty="0" err="1">
                <a:solidFill>
                  <a:srgbClr val="000000"/>
                </a:solidFill>
                <a:latin typeface="Arial" pitchFamily="34" charset="0"/>
              </a:rPr>
              <a:t>Trong</a:t>
            </a:r>
            <a:r>
              <a:rPr lang="en-US" sz="2800" b="1" dirty="0">
                <a:solidFill>
                  <a:srgbClr val="000000"/>
                </a:solidFill>
                <a:latin typeface="Arial" pitchFamily="34" charset="0"/>
              </a:rPr>
              <a:t> </a:t>
            </a:r>
            <a:r>
              <a:rPr lang="en-US" sz="2800" b="1" dirty="0" err="1">
                <a:solidFill>
                  <a:srgbClr val="000000"/>
                </a:solidFill>
                <a:latin typeface="Arial" pitchFamily="34" charset="0"/>
              </a:rPr>
              <a:t>đó</a:t>
            </a:r>
            <a:r>
              <a:rPr lang="en-US" sz="2800" b="1" dirty="0">
                <a:solidFill>
                  <a:srgbClr val="000000"/>
                </a:solidFill>
                <a:latin typeface="Arial" pitchFamily="34" charset="0"/>
              </a:rPr>
              <a:t>, </a:t>
            </a:r>
            <a:r>
              <a:rPr lang="en-US" sz="2800" b="1" dirty="0" err="1">
                <a:solidFill>
                  <a:srgbClr val="000000"/>
                </a:solidFill>
                <a:latin typeface="Arial" pitchFamily="34" charset="0"/>
              </a:rPr>
              <a:t>khớp</a:t>
            </a:r>
            <a:r>
              <a:rPr lang="en-US" sz="2800" b="1" dirty="0">
                <a:solidFill>
                  <a:srgbClr val="000000"/>
                </a:solidFill>
                <a:latin typeface="Arial" pitchFamily="34" charset="0"/>
              </a:rPr>
              <a:t> </a:t>
            </a:r>
            <a:r>
              <a:rPr lang="en-US" sz="2800" b="1" dirty="0" err="1">
                <a:solidFill>
                  <a:srgbClr val="000000"/>
                </a:solidFill>
                <a:latin typeface="Arial" pitchFamily="34" charset="0"/>
              </a:rPr>
              <a:t>hình</a:t>
            </a:r>
            <a:r>
              <a:rPr lang="en-US" sz="2800" b="1" dirty="0">
                <a:solidFill>
                  <a:srgbClr val="000000"/>
                </a:solidFill>
                <a:latin typeface="Arial" pitchFamily="34" charset="0"/>
              </a:rPr>
              <a:t> </a:t>
            </a:r>
            <a:r>
              <a:rPr lang="en-US" sz="2800" b="1" dirty="0" err="1">
                <a:solidFill>
                  <a:srgbClr val="000000"/>
                </a:solidFill>
                <a:latin typeface="Arial" pitchFamily="34" charset="0"/>
              </a:rPr>
              <a:t>thành</a:t>
            </a:r>
            <a:r>
              <a:rPr lang="en-US" sz="2800" b="1" dirty="0">
                <a:solidFill>
                  <a:srgbClr val="000000"/>
                </a:solidFill>
                <a:latin typeface="Arial" pitchFamily="34" charset="0"/>
              </a:rPr>
              <a:t> </a:t>
            </a:r>
            <a:r>
              <a:rPr lang="en-US" sz="2800" b="1" dirty="0" err="1">
                <a:solidFill>
                  <a:srgbClr val="000000"/>
                </a:solidFill>
                <a:latin typeface="Arial" pitchFamily="34" charset="0"/>
              </a:rPr>
              <a:t>nên</a:t>
            </a:r>
            <a:r>
              <a:rPr lang="en-US" sz="2800" b="1" dirty="0">
                <a:solidFill>
                  <a:srgbClr val="000000"/>
                </a:solidFill>
                <a:latin typeface="Arial" pitchFamily="34" charset="0"/>
              </a:rPr>
              <a:t> </a:t>
            </a:r>
            <a:r>
              <a:rPr lang="en-US" sz="2800" b="1" dirty="0" err="1">
                <a:solidFill>
                  <a:srgbClr val="000000"/>
                </a:solidFill>
                <a:latin typeface="Arial" pitchFamily="34" charset="0"/>
              </a:rPr>
              <a:t>điểm</a:t>
            </a:r>
            <a:r>
              <a:rPr lang="en-US" sz="2800" b="1" dirty="0">
                <a:solidFill>
                  <a:srgbClr val="000000"/>
                </a:solidFill>
                <a:latin typeface="Arial" pitchFamily="34" charset="0"/>
              </a:rPr>
              <a:t> </a:t>
            </a:r>
            <a:r>
              <a:rPr lang="en-US" sz="2800" b="1" dirty="0" err="1">
                <a:solidFill>
                  <a:srgbClr val="000000"/>
                </a:solidFill>
                <a:latin typeface="Arial" pitchFamily="34" charset="0"/>
              </a:rPr>
              <a:t>tựa</a:t>
            </a:r>
            <a:r>
              <a:rPr lang="en-US" sz="2800" b="1" dirty="0">
                <a:solidFill>
                  <a:srgbClr val="000000"/>
                </a:solidFill>
                <a:latin typeface="Arial" pitchFamily="34" charset="0"/>
              </a:rPr>
              <a:t>, </a:t>
            </a:r>
            <a:r>
              <a:rPr lang="en-US" sz="2800" b="1" dirty="0" err="1">
                <a:solidFill>
                  <a:srgbClr val="000000"/>
                </a:solidFill>
                <a:latin typeface="Arial" pitchFamily="34" charset="0"/>
              </a:rPr>
              <a:t>sự</a:t>
            </a:r>
            <a:r>
              <a:rPr lang="en-US" sz="2800" b="1" dirty="0">
                <a:solidFill>
                  <a:srgbClr val="000000"/>
                </a:solidFill>
                <a:latin typeface="Arial" pitchFamily="34" charset="0"/>
              </a:rPr>
              <a:t> co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tạo</a:t>
            </a:r>
            <a:r>
              <a:rPr lang="en-US" sz="2800" b="1" dirty="0">
                <a:solidFill>
                  <a:srgbClr val="000000"/>
                </a:solidFill>
                <a:latin typeface="Arial" pitchFamily="34" charset="0"/>
              </a:rPr>
              <a:t> </a:t>
            </a:r>
            <a:r>
              <a:rPr lang="en-US" sz="2800" b="1" dirty="0" err="1">
                <a:solidFill>
                  <a:srgbClr val="000000"/>
                </a:solidFill>
                <a:latin typeface="Arial" pitchFamily="34" charset="0"/>
              </a:rPr>
              <a:t>nên</a:t>
            </a:r>
            <a:r>
              <a:rPr lang="en-US" sz="2800" b="1" dirty="0">
                <a:solidFill>
                  <a:srgbClr val="000000"/>
                </a:solidFill>
                <a:latin typeface="Arial" pitchFamily="34" charset="0"/>
              </a:rPr>
              <a:t> </a:t>
            </a:r>
            <a:r>
              <a:rPr lang="en-US" sz="2800" b="1" dirty="0" err="1">
                <a:solidFill>
                  <a:srgbClr val="000000"/>
                </a:solidFill>
                <a:latin typeface="Arial" pitchFamily="34" charset="0"/>
              </a:rPr>
              <a:t>lực</a:t>
            </a:r>
            <a:r>
              <a:rPr lang="en-US" sz="2800" b="1" dirty="0">
                <a:solidFill>
                  <a:srgbClr val="000000"/>
                </a:solidFill>
                <a:latin typeface="Arial" pitchFamily="34" charset="0"/>
              </a:rPr>
              <a:t> </a:t>
            </a:r>
            <a:r>
              <a:rPr lang="en-US" sz="2800" b="1" dirty="0" err="1">
                <a:solidFill>
                  <a:srgbClr val="000000"/>
                </a:solidFill>
                <a:latin typeface="Arial" pitchFamily="34" charset="0"/>
              </a:rPr>
              <a:t>kéo</a:t>
            </a:r>
            <a:r>
              <a:rPr lang="en-US" sz="2800" b="1" dirty="0">
                <a:solidFill>
                  <a:srgbClr val="000000"/>
                </a:solidFill>
                <a:latin typeface="Arial" pitchFamily="34" charset="0"/>
              </a:rPr>
              <a:t> </a:t>
            </a:r>
            <a:r>
              <a:rPr lang="en-US" sz="2800" b="1" dirty="0" err="1">
                <a:solidFill>
                  <a:srgbClr val="000000"/>
                </a:solidFill>
                <a:latin typeface="Arial" pitchFamily="34" charset="0"/>
              </a:rPr>
              <a:t>làm</a:t>
            </a:r>
            <a:r>
              <a:rPr lang="en-US" sz="2800" b="1" dirty="0">
                <a:solidFill>
                  <a:srgbClr val="000000"/>
                </a:solidFill>
                <a:latin typeface="Arial" pitchFamily="34" charset="0"/>
              </a:rPr>
              <a:t> </a:t>
            </a:r>
            <a:r>
              <a:rPr lang="en-US" sz="2800" b="1" dirty="0" err="1">
                <a:solidFill>
                  <a:srgbClr val="000000"/>
                </a:solidFill>
                <a:latin typeface="Arial" pitchFamily="34" charset="0"/>
              </a:rPr>
              <a:t>xương</a:t>
            </a:r>
            <a:r>
              <a:rPr lang="en-US" sz="2800" b="1" dirty="0">
                <a:solidFill>
                  <a:srgbClr val="000000"/>
                </a:solidFill>
                <a:latin typeface="Arial" pitchFamily="34" charset="0"/>
              </a:rPr>
              <a:t> di </a:t>
            </a:r>
            <a:r>
              <a:rPr lang="en-US" sz="2800" b="1" dirty="0" err="1">
                <a:solidFill>
                  <a:srgbClr val="000000"/>
                </a:solidFill>
                <a:latin typeface="Arial" pitchFamily="34" charset="0"/>
              </a:rPr>
              <a:t>chuyển</a:t>
            </a:r>
            <a:r>
              <a:rPr lang="en-US" sz="2800" b="1" dirty="0">
                <a:solidFill>
                  <a:srgbClr val="000000"/>
                </a:solidFill>
                <a:latin typeface="Arial" pitchFamily="34" charset="0"/>
              </a:rPr>
              <a:t> </a:t>
            </a:r>
            <a:r>
              <a:rPr lang="en-US" sz="2800" b="1" dirty="0" err="1">
                <a:solidFill>
                  <a:srgbClr val="000000"/>
                </a:solidFill>
                <a:latin typeface="Arial" pitchFamily="34" charset="0"/>
              </a:rPr>
              <a:t>tạo</a:t>
            </a:r>
            <a:r>
              <a:rPr lang="en-US" sz="2800" b="1" dirty="0">
                <a:solidFill>
                  <a:srgbClr val="000000"/>
                </a:solidFill>
                <a:latin typeface="Arial" pitchFamily="34" charset="0"/>
              </a:rPr>
              <a:t> </a:t>
            </a:r>
            <a:r>
              <a:rPr lang="en-US" sz="2800" b="1" dirty="0" err="1">
                <a:solidFill>
                  <a:srgbClr val="000000"/>
                </a:solidFill>
                <a:latin typeface="Arial" pitchFamily="34" charset="0"/>
              </a:rPr>
              <a:t>sự</a:t>
            </a:r>
            <a:r>
              <a:rPr lang="en-US" sz="2800" b="1" dirty="0">
                <a:solidFill>
                  <a:srgbClr val="000000"/>
                </a:solidFill>
                <a:latin typeface="Arial" pitchFamily="34" charset="0"/>
              </a:rPr>
              <a:t> </a:t>
            </a:r>
            <a:r>
              <a:rPr lang="en-US" sz="2800" b="1" dirty="0" err="1">
                <a:solidFill>
                  <a:srgbClr val="000000"/>
                </a:solidFill>
                <a:latin typeface="Arial" pitchFamily="34" charset="0"/>
              </a:rPr>
              <a:t>vận</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endParaRPr lang="en-US" sz="28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2040814" y="2903476"/>
            <a:ext cx="2329573" cy="326872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85621" y="1233425"/>
            <a:ext cx="919607" cy="4938775"/>
          </a:xfrm>
          <a:prstGeom prst="rect">
            <a:avLst/>
          </a:prstGeom>
        </p:spPr>
      </p:pic>
      <p:grpSp>
        <p:nvGrpSpPr>
          <p:cNvPr id="7" name="Group 7"/>
          <p:cNvGrpSpPr/>
          <p:nvPr/>
        </p:nvGrpSpPr>
        <p:grpSpPr>
          <a:xfrm>
            <a:off x="1637364" y="1756772"/>
            <a:ext cx="8818284" cy="423193"/>
            <a:chOff x="64288" y="-66674"/>
            <a:chExt cx="17641162" cy="846387"/>
          </a:xfrm>
        </p:grpSpPr>
        <p:sp>
          <p:nvSpPr>
            <p:cNvPr id="8" name="TextBox 8"/>
            <p:cNvSpPr txBox="1"/>
            <p:nvPr/>
          </p:nvSpPr>
          <p:spPr>
            <a:xfrm>
              <a:off x="1027331" y="-66674"/>
              <a:ext cx="16678119" cy="846387"/>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Xác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tựa</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endParaRPr lang="en-US" sz="2300" b="1" dirty="0">
                <a:solidFill>
                  <a:srgbClr val="000000"/>
                </a:solidFill>
                <a:latin typeface="Arial" pitchFamily="34" charset="0"/>
              </a:endParaRPr>
            </a:p>
          </p:txBody>
        </p:sp>
        <p:sp>
          <p:nvSpPr>
            <p:cNvPr id="11" name="TextBox 11"/>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1637365" y="2313456"/>
            <a:ext cx="9239951" cy="423193"/>
            <a:chOff x="64288" y="-66674"/>
            <a:chExt cx="18484717" cy="846387"/>
          </a:xfrm>
        </p:grpSpPr>
        <p:sp>
          <p:nvSpPr>
            <p:cNvPr id="13" name="TextBox 13"/>
            <p:cNvSpPr txBox="1"/>
            <p:nvPr/>
          </p:nvSpPr>
          <p:spPr>
            <a:xfrm>
              <a:off x="1027333" y="-66674"/>
              <a:ext cx="17521672" cy="846387"/>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Nhận</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xét</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tựa</a:t>
              </a:r>
              <a:r>
                <a:rPr lang="en-US" sz="2300" b="1" dirty="0">
                  <a:solidFill>
                    <a:srgbClr val="000000"/>
                  </a:solidFill>
                  <a:latin typeface="Arial" pitchFamily="34" charset="0"/>
                </a:rPr>
                <a:t> so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endParaRPr lang="en-US" sz="2300" b="1" dirty="0">
                <a:solidFill>
                  <a:srgbClr val="000000"/>
                </a:solidFill>
                <a:latin typeface="Arial" pitchFamily="34" charset="0"/>
              </a:endParaRPr>
            </a:p>
          </p:txBody>
        </p:sp>
        <p:sp>
          <p:nvSpPr>
            <p:cNvPr id="16" name="TextBox 16"/>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7" name="Picture 17"/>
          <p:cNvPicPr>
            <a:picLocks noChangeAspect="1"/>
          </p:cNvPicPr>
          <p:nvPr/>
        </p:nvPicPr>
        <p:blipFill>
          <a:blip r:embed="rId5"/>
          <a:srcRect/>
          <a:stretch>
            <a:fillRect/>
          </a:stretch>
        </p:blipFill>
        <p:spPr>
          <a:xfrm>
            <a:off x="4434400" y="2903476"/>
            <a:ext cx="2329994" cy="3268725"/>
          </a:xfrm>
          <a:prstGeom prst="rect">
            <a:avLst/>
          </a:prstGeom>
        </p:spPr>
      </p:pic>
      <p:sp>
        <p:nvSpPr>
          <p:cNvPr id="18" name="TextBox 18"/>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latin typeface="Arial" pitchFamily="34" charset="0"/>
              </a:rPr>
              <a:t>II.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PHỐI</a:t>
            </a:r>
            <a:r>
              <a:rPr lang="en-US" sz="2300" b="1" dirty="0">
                <a:latin typeface="Arial" pitchFamily="34" charset="0"/>
              </a:rPr>
              <a:t> </a:t>
            </a:r>
            <a:r>
              <a:rPr lang="en-US" sz="2300" b="1" dirty="0" err="1">
                <a:latin typeface="Arial" pitchFamily="34" charset="0"/>
              </a:rPr>
              <a:t>HỢP</a:t>
            </a:r>
            <a:r>
              <a:rPr lang="en-US" sz="2300" b="1" dirty="0">
                <a:latin typeface="Arial" pitchFamily="34" charset="0"/>
              </a:rPr>
              <a:t> </a:t>
            </a:r>
            <a:r>
              <a:rPr lang="en-US" sz="2300" b="1" dirty="0" err="1">
                <a:latin typeface="Arial" pitchFamily="34" charset="0"/>
              </a:rPr>
              <a:t>HOẠT</a:t>
            </a:r>
            <a:r>
              <a:rPr lang="en-US" sz="2300" b="1" dirty="0">
                <a:latin typeface="Arial" pitchFamily="34" charset="0"/>
              </a:rPr>
              <a:t> </a:t>
            </a:r>
            <a:r>
              <a:rPr lang="en-US" sz="2300" b="1" dirty="0" err="1">
                <a:latin typeface="Arial" pitchFamily="34" charset="0"/>
              </a:rPr>
              <a:t>ĐỘNG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 </a:t>
            </a:r>
            <a:r>
              <a:rPr lang="en-US" sz="2300" b="1" dirty="0" err="1">
                <a:latin typeface="Arial" pitchFamily="34" charset="0"/>
              </a:rPr>
              <a:t>XƯƠNG</a:t>
            </a:r>
            <a:r>
              <a:rPr lang="en-US" sz="2300" b="1" dirty="0">
                <a:latin typeface="Arial" pitchFamily="34" charset="0"/>
              </a:rPr>
              <a:t> – </a:t>
            </a:r>
            <a:r>
              <a:rPr lang="en-US" sz="2300" b="1" dirty="0" err="1">
                <a:latin typeface="Arial" pitchFamily="34" charset="0"/>
              </a:rPr>
              <a:t>KHỚP</a:t>
            </a:r>
            <a:endParaRPr lang="en-US" sz="2300" b="1" dirty="0">
              <a:latin typeface="Arial" pitchFamily="34" charset="0"/>
            </a:endParaRPr>
          </a:p>
        </p:txBody>
      </p:sp>
      <p:sp>
        <p:nvSpPr>
          <p:cNvPr id="19" name="TextBox 19"/>
          <p:cNvSpPr txBox="1"/>
          <p:nvPr/>
        </p:nvSpPr>
        <p:spPr>
          <a:xfrm>
            <a:off x="1605229" y="1188976"/>
            <a:ext cx="84916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Khi ngửa đầu và kiễng chân, dựa vào nguyên tắc đòn bẩy: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614652" y="1"/>
            <a:ext cx="2757160" cy="1358255"/>
          </a:xfrm>
          <a:prstGeom prst="rect">
            <a:avLst/>
          </a:prstGeom>
        </p:spPr>
      </p:pic>
      <p:grpSp>
        <p:nvGrpSpPr>
          <p:cNvPr id="3" name="Group 3"/>
          <p:cNvGrpSpPr/>
          <p:nvPr/>
        </p:nvGrpSpPr>
        <p:grpSpPr>
          <a:xfrm>
            <a:off x="684212" y="2901537"/>
            <a:ext cx="5955085" cy="3262881"/>
            <a:chOff x="-518627" y="-211781"/>
            <a:chExt cx="11913273" cy="12947198"/>
          </a:xfrm>
          <a:solidFill>
            <a:schemeClr val="bg1"/>
          </a:solidFill>
        </p:grpSpPr>
        <p:sp>
          <p:nvSpPr>
            <p:cNvPr id="6" name="TextBox 6"/>
            <p:cNvSpPr txBox="1"/>
            <p:nvPr/>
          </p:nvSpPr>
          <p:spPr>
            <a:xfrm>
              <a:off x="0" y="-192881"/>
              <a:ext cx="4114800" cy="3343276"/>
            </a:xfrm>
            <a:prstGeom prst="rect">
              <a:avLst/>
            </a:prstGeom>
            <a:grpFill/>
          </p:spPr>
          <p:txBody>
            <a:bodyPr lIns="50800" tIns="50800" rIns="50800" bIns="50800" rtlCol="0" anchor="ctr"/>
            <a:lstStyle/>
            <a:p>
              <a:pPr algn="ctr">
                <a:lnSpc>
                  <a:spcPct val="120000"/>
                </a:lnSpc>
                <a:spcBef>
                  <a:spcPct val="0"/>
                </a:spcBef>
              </a:pPr>
              <a:endParaRPr b="1">
                <a:latin typeface="Arial" pitchFamily="34" charset="0"/>
              </a:endParaRPr>
            </a:p>
          </p:txBody>
        </p:sp>
        <p:sp>
          <p:nvSpPr>
            <p:cNvPr id="7" name="TextBox 7"/>
            <p:cNvSpPr txBox="1"/>
            <p:nvPr/>
          </p:nvSpPr>
          <p:spPr>
            <a:xfrm>
              <a:off x="-518627" y="-211781"/>
              <a:ext cx="11913273" cy="12947198"/>
            </a:xfrm>
            <a:prstGeom prst="rect">
              <a:avLst/>
            </a:prstGeom>
            <a:grpFill/>
          </p:spPr>
          <p:txBody>
            <a:bodyPr wrap="square" lIns="0" tIns="0" rIns="0" bIns="0" rtlCol="0" anchor="t">
              <a:spAutoFit/>
            </a:bodyPr>
            <a:lstStyle/>
            <a:p>
              <a:pPr algn="just">
                <a:lnSpc>
                  <a:spcPct val="120000"/>
                </a:lnSpc>
              </a:pPr>
              <a:r>
                <a:rPr lang="en-US" sz="3600" b="1" dirty="0" err="1">
                  <a:solidFill>
                    <a:srgbClr val="000000"/>
                  </a:solidFill>
                  <a:latin typeface="Arial" pitchFamily="34" charset="0"/>
                </a:rPr>
                <a:t>Quan</a:t>
              </a:r>
              <a:r>
                <a:rPr lang="en-US" sz="3600" b="1" dirty="0">
                  <a:solidFill>
                    <a:srgbClr val="000000"/>
                  </a:solidFill>
                  <a:latin typeface="Arial" pitchFamily="34" charset="0"/>
                </a:rPr>
                <a:t> </a:t>
              </a:r>
              <a:r>
                <a:rPr lang="en-US" sz="3600" b="1" dirty="0" err="1">
                  <a:solidFill>
                    <a:srgbClr val="000000"/>
                  </a:solidFill>
                  <a:latin typeface="Arial" pitchFamily="34" charset="0"/>
                </a:rPr>
                <a:t>sát</a:t>
              </a:r>
              <a:r>
                <a:rPr lang="en-US" sz="3600" b="1" dirty="0">
                  <a:solidFill>
                    <a:srgbClr val="000000"/>
                  </a:solidFill>
                  <a:latin typeface="Arial" pitchFamily="34" charset="0"/>
                </a:rPr>
                <a:t> </a:t>
              </a:r>
              <a:r>
                <a:rPr lang="en-US" sz="3600" b="1" dirty="0" err="1">
                  <a:solidFill>
                    <a:srgbClr val="000000"/>
                  </a:solidFill>
                  <a:latin typeface="Arial" pitchFamily="34" charset="0"/>
                </a:rPr>
                <a:t>hình</a:t>
              </a:r>
              <a:r>
                <a:rPr lang="en-US" sz="3600" b="1" dirty="0">
                  <a:solidFill>
                    <a:srgbClr val="000000"/>
                  </a:solidFill>
                  <a:latin typeface="Arial" pitchFamily="34" charset="0"/>
                </a:rPr>
                <a:t> </a:t>
              </a:r>
              <a:r>
                <a:rPr lang="en-US" sz="3600" b="1" dirty="0" err="1">
                  <a:solidFill>
                    <a:srgbClr val="000000"/>
                  </a:solidFill>
                  <a:latin typeface="Arial" pitchFamily="34" charset="0"/>
                </a:rPr>
                <a:t>và</a:t>
              </a:r>
              <a:r>
                <a:rPr lang="en-US" sz="3600" b="1" dirty="0">
                  <a:solidFill>
                    <a:srgbClr val="000000"/>
                  </a:solidFill>
                  <a:latin typeface="Arial" pitchFamily="34" charset="0"/>
                </a:rPr>
                <a:t> </a:t>
              </a:r>
              <a:r>
                <a:rPr lang="en-US" sz="3600" b="1" dirty="0" err="1">
                  <a:solidFill>
                    <a:srgbClr val="000000"/>
                  </a:solidFill>
                  <a:latin typeface="Arial" pitchFamily="34" charset="0"/>
                </a:rPr>
                <a:t>cho</a:t>
              </a:r>
              <a:r>
                <a:rPr lang="en-US" sz="3600" b="1" dirty="0">
                  <a:solidFill>
                    <a:srgbClr val="000000"/>
                  </a:solidFill>
                  <a:latin typeface="Arial" pitchFamily="34" charset="0"/>
                </a:rPr>
                <a:t> </a:t>
              </a:r>
              <a:r>
                <a:rPr lang="en-US" sz="3600" b="1" dirty="0" err="1">
                  <a:solidFill>
                    <a:srgbClr val="000000"/>
                  </a:solidFill>
                  <a:latin typeface="Arial" pitchFamily="34" charset="0"/>
                </a:rPr>
                <a:t>biết</a:t>
              </a:r>
              <a:r>
                <a:rPr lang="en-US" sz="3600" b="1" dirty="0">
                  <a:solidFill>
                    <a:srgbClr val="000000"/>
                  </a:solidFill>
                  <a:latin typeface="Arial" pitchFamily="34" charset="0"/>
                </a:rPr>
                <a:t> </a:t>
              </a:r>
              <a:r>
                <a:rPr lang="en-US" sz="3600" b="1" dirty="0" err="1">
                  <a:solidFill>
                    <a:srgbClr val="000000"/>
                  </a:solidFill>
                  <a:latin typeface="Arial" pitchFamily="34" charset="0"/>
                </a:rPr>
                <a:t>tập</a:t>
              </a:r>
              <a:r>
                <a:rPr lang="en-US" sz="3600" b="1" dirty="0">
                  <a:solidFill>
                    <a:srgbClr val="000000"/>
                  </a:solidFill>
                  <a:latin typeface="Arial" pitchFamily="34" charset="0"/>
                </a:rPr>
                <a:t> </a:t>
              </a:r>
              <a:r>
                <a:rPr lang="en-US" sz="3600" b="1" dirty="0" err="1">
                  <a:solidFill>
                    <a:srgbClr val="000000"/>
                  </a:solidFill>
                  <a:latin typeface="Arial" pitchFamily="34" charset="0"/>
                </a:rPr>
                <a:t>thể</a:t>
              </a:r>
              <a:r>
                <a:rPr lang="en-US" sz="3600" b="1" dirty="0">
                  <a:solidFill>
                    <a:srgbClr val="000000"/>
                  </a:solidFill>
                  <a:latin typeface="Arial" pitchFamily="34" charset="0"/>
                </a:rPr>
                <a:t> </a:t>
              </a:r>
              <a:r>
                <a:rPr lang="en-US" sz="3600" b="1" dirty="0" err="1">
                  <a:solidFill>
                    <a:srgbClr val="000000"/>
                  </a:solidFill>
                  <a:latin typeface="Arial" pitchFamily="34" charset="0"/>
                </a:rPr>
                <a:t>dục</a:t>
              </a:r>
              <a:r>
                <a:rPr lang="en-US" sz="3600" b="1" dirty="0">
                  <a:solidFill>
                    <a:srgbClr val="000000"/>
                  </a:solidFill>
                  <a:latin typeface="Arial" pitchFamily="34" charset="0"/>
                </a:rPr>
                <a:t>, </a:t>
              </a:r>
              <a:r>
                <a:rPr lang="en-US" sz="3600" b="1" dirty="0" err="1">
                  <a:solidFill>
                    <a:srgbClr val="000000"/>
                  </a:solidFill>
                  <a:latin typeface="Arial" pitchFamily="34" charset="0"/>
                </a:rPr>
                <a:t>thể</a:t>
              </a:r>
              <a:r>
                <a:rPr lang="en-US" sz="3600" b="1" dirty="0">
                  <a:solidFill>
                    <a:srgbClr val="000000"/>
                  </a:solidFill>
                  <a:latin typeface="Arial" pitchFamily="34" charset="0"/>
                </a:rPr>
                <a:t> </a:t>
              </a:r>
              <a:r>
                <a:rPr lang="en-US" sz="3600" b="1" dirty="0" err="1">
                  <a:solidFill>
                    <a:srgbClr val="000000"/>
                  </a:solidFill>
                  <a:latin typeface="Arial" pitchFamily="34" charset="0"/>
                </a:rPr>
                <a:t>thao</a:t>
              </a:r>
              <a:r>
                <a:rPr lang="en-US" sz="3600" b="1" dirty="0">
                  <a:solidFill>
                    <a:srgbClr val="000000"/>
                  </a:solidFill>
                  <a:latin typeface="Arial" pitchFamily="34" charset="0"/>
                </a:rPr>
                <a:t> </a:t>
              </a:r>
              <a:r>
                <a:rPr lang="en-US" sz="3600" b="1" dirty="0" err="1">
                  <a:solidFill>
                    <a:srgbClr val="000000"/>
                  </a:solidFill>
                  <a:latin typeface="Arial" pitchFamily="34" charset="0"/>
                </a:rPr>
                <a:t>có</a:t>
              </a:r>
              <a:r>
                <a:rPr lang="en-US" sz="3600" b="1" dirty="0">
                  <a:solidFill>
                    <a:srgbClr val="000000"/>
                  </a:solidFill>
                  <a:latin typeface="Arial" pitchFamily="34" charset="0"/>
                </a:rPr>
                <a:t> ý </a:t>
              </a:r>
              <a:r>
                <a:rPr lang="en-US" sz="3600" b="1" dirty="0" err="1">
                  <a:solidFill>
                    <a:srgbClr val="000000"/>
                  </a:solidFill>
                  <a:latin typeface="Arial" pitchFamily="34" charset="0"/>
                </a:rPr>
                <a:t>nghĩa</a:t>
              </a:r>
              <a:r>
                <a:rPr lang="en-US" sz="3600" b="1" dirty="0">
                  <a:solidFill>
                    <a:srgbClr val="000000"/>
                  </a:solidFill>
                  <a:latin typeface="Arial" pitchFamily="34" charset="0"/>
                </a:rPr>
                <a:t> </a:t>
              </a:r>
              <a:r>
                <a:rPr lang="en-US" sz="3600" b="1" dirty="0" err="1">
                  <a:solidFill>
                    <a:srgbClr val="000000"/>
                  </a:solidFill>
                  <a:latin typeface="Arial" pitchFamily="34" charset="0"/>
                </a:rPr>
                <a:t>như</a:t>
              </a:r>
              <a:r>
                <a:rPr lang="en-US" sz="3600" b="1" dirty="0">
                  <a:solidFill>
                    <a:srgbClr val="000000"/>
                  </a:solidFill>
                  <a:latin typeface="Arial" pitchFamily="34" charset="0"/>
                </a:rPr>
                <a:t> </a:t>
              </a:r>
              <a:r>
                <a:rPr lang="en-US" sz="3600" b="1" dirty="0" err="1">
                  <a:solidFill>
                    <a:srgbClr val="000000"/>
                  </a:solidFill>
                  <a:latin typeface="Arial" pitchFamily="34" charset="0"/>
                </a:rPr>
                <a:t>thế</a:t>
              </a:r>
              <a:r>
                <a:rPr lang="en-US" sz="3600" b="1" dirty="0">
                  <a:solidFill>
                    <a:srgbClr val="000000"/>
                  </a:solidFill>
                  <a:latin typeface="Arial" pitchFamily="34" charset="0"/>
                </a:rPr>
                <a:t> </a:t>
              </a:r>
              <a:r>
                <a:rPr lang="en-US" sz="3600" b="1" dirty="0" err="1">
                  <a:solidFill>
                    <a:srgbClr val="000000"/>
                  </a:solidFill>
                  <a:latin typeface="Arial" pitchFamily="34" charset="0"/>
                </a:rPr>
                <a:t>nào</a:t>
              </a:r>
              <a:r>
                <a:rPr lang="en-US" sz="3600" b="1" dirty="0">
                  <a:solidFill>
                    <a:srgbClr val="000000"/>
                  </a:solidFill>
                  <a:latin typeface="Arial" pitchFamily="34" charset="0"/>
                </a:rPr>
                <a:t> </a:t>
              </a:r>
              <a:r>
                <a:rPr lang="en-US" sz="3600" b="1" dirty="0" err="1">
                  <a:solidFill>
                    <a:srgbClr val="000000"/>
                  </a:solidFill>
                  <a:latin typeface="Arial" pitchFamily="34" charset="0"/>
                </a:rPr>
                <a:t>đối</a:t>
              </a:r>
              <a:r>
                <a:rPr lang="en-US" sz="3600" b="1" dirty="0">
                  <a:solidFill>
                    <a:srgbClr val="000000"/>
                  </a:solidFill>
                  <a:latin typeface="Arial" pitchFamily="34" charset="0"/>
                </a:rPr>
                <a:t> </a:t>
              </a:r>
              <a:r>
                <a:rPr lang="en-US" sz="3600" b="1" dirty="0" err="1">
                  <a:solidFill>
                    <a:srgbClr val="000000"/>
                  </a:solidFill>
                  <a:latin typeface="Arial" pitchFamily="34" charset="0"/>
                </a:rPr>
                <a:t>với</a:t>
              </a:r>
              <a:r>
                <a:rPr lang="en-US" sz="3600" b="1" dirty="0">
                  <a:solidFill>
                    <a:srgbClr val="000000"/>
                  </a:solidFill>
                  <a:latin typeface="Arial" pitchFamily="34" charset="0"/>
                </a:rPr>
                <a:t> </a:t>
              </a:r>
              <a:r>
                <a:rPr lang="en-US" sz="3600" b="1" dirty="0" err="1">
                  <a:solidFill>
                    <a:srgbClr val="000000"/>
                  </a:solidFill>
                  <a:latin typeface="Arial" pitchFamily="34" charset="0"/>
                </a:rPr>
                <a:t>sức</a:t>
              </a:r>
              <a:r>
                <a:rPr lang="en-US" sz="3600" b="1" dirty="0">
                  <a:solidFill>
                    <a:srgbClr val="000000"/>
                  </a:solidFill>
                  <a:latin typeface="Arial" pitchFamily="34" charset="0"/>
                </a:rPr>
                <a:t> </a:t>
              </a:r>
              <a:r>
                <a:rPr lang="en-US" sz="3600" b="1" dirty="0" err="1">
                  <a:solidFill>
                    <a:srgbClr val="000000"/>
                  </a:solidFill>
                  <a:latin typeface="Arial" pitchFamily="34" charset="0"/>
                </a:rPr>
                <a:t>khỏe</a:t>
              </a:r>
              <a:r>
                <a:rPr lang="en-US" sz="3600" b="1" dirty="0">
                  <a:solidFill>
                    <a:srgbClr val="000000"/>
                  </a:solidFill>
                  <a:latin typeface="Arial" pitchFamily="34" charset="0"/>
                </a:rPr>
                <a:t> </a:t>
              </a:r>
              <a:r>
                <a:rPr lang="en-US" sz="3600" b="1" dirty="0" err="1">
                  <a:solidFill>
                    <a:srgbClr val="000000"/>
                  </a:solidFill>
                  <a:latin typeface="Arial" pitchFamily="34" charset="0"/>
                </a:rPr>
                <a:t>và</a:t>
              </a:r>
              <a:r>
                <a:rPr lang="en-US" sz="3600" b="1" dirty="0">
                  <a:solidFill>
                    <a:srgbClr val="000000"/>
                  </a:solidFill>
                  <a:latin typeface="Arial" pitchFamily="34" charset="0"/>
                </a:rPr>
                <a:t> </a:t>
              </a:r>
              <a:r>
                <a:rPr lang="en-US" sz="3600" b="1" dirty="0" err="1">
                  <a:solidFill>
                    <a:srgbClr val="000000"/>
                  </a:solidFill>
                  <a:latin typeface="Arial" pitchFamily="34" charset="0"/>
                </a:rPr>
                <a:t>hệ</a:t>
              </a:r>
              <a:r>
                <a:rPr lang="en-US" sz="3600" b="1" dirty="0">
                  <a:solidFill>
                    <a:srgbClr val="000000"/>
                  </a:solidFill>
                  <a:latin typeface="Arial" pitchFamily="34" charset="0"/>
                </a:rPr>
                <a:t> </a:t>
              </a:r>
              <a:r>
                <a:rPr lang="en-US" sz="3600" b="1" dirty="0" err="1">
                  <a:solidFill>
                    <a:srgbClr val="000000"/>
                  </a:solidFill>
                  <a:latin typeface="Arial" pitchFamily="34" charset="0"/>
                </a:rPr>
                <a:t>vận</a:t>
              </a:r>
              <a:r>
                <a:rPr lang="en-US" sz="3600" b="1" dirty="0">
                  <a:solidFill>
                    <a:srgbClr val="000000"/>
                  </a:solidFill>
                  <a:latin typeface="Arial" pitchFamily="34" charset="0"/>
                </a:rPr>
                <a:t> </a:t>
              </a:r>
              <a:r>
                <a:rPr lang="en-US" sz="3600" b="1" dirty="0" err="1">
                  <a:solidFill>
                    <a:srgbClr val="000000"/>
                  </a:solidFill>
                  <a:latin typeface="Arial" pitchFamily="34" charset="0"/>
                </a:rPr>
                <a:t>động</a:t>
              </a:r>
              <a:r>
                <a:rPr lang="en-US" sz="3600" b="1" dirty="0">
                  <a:solidFill>
                    <a:srgbClr val="000000"/>
                  </a:solidFill>
                  <a:latin typeface="Arial" pitchFamily="34" charset="0"/>
                </a:rPr>
                <a:t>. </a:t>
              </a:r>
              <a:r>
                <a:rPr lang="en-US" sz="3600" b="1" dirty="0" err="1">
                  <a:solidFill>
                    <a:srgbClr val="000000"/>
                  </a:solidFill>
                  <a:latin typeface="Arial" pitchFamily="34" charset="0"/>
                </a:rPr>
                <a:t>Giải</a:t>
              </a:r>
              <a:r>
                <a:rPr lang="en-US" sz="3600" b="1" dirty="0">
                  <a:solidFill>
                    <a:srgbClr val="000000"/>
                  </a:solidFill>
                  <a:latin typeface="Arial" pitchFamily="34" charset="0"/>
                </a:rPr>
                <a:t> </a:t>
              </a:r>
              <a:r>
                <a:rPr lang="en-US" sz="3600" b="1" dirty="0" err="1">
                  <a:solidFill>
                    <a:srgbClr val="000000"/>
                  </a:solidFill>
                  <a:latin typeface="Arial" pitchFamily="34" charset="0"/>
                </a:rPr>
                <a:t>thích</a:t>
              </a:r>
              <a:endParaRPr lang="en-US" sz="3600" b="1" dirty="0">
                <a:solidFill>
                  <a:srgbClr val="000000"/>
                </a:solidFill>
                <a:latin typeface="Arial" pitchFamily="34" charset="0"/>
              </a:endParaRP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89813" y="2004535"/>
            <a:ext cx="4113366" cy="4701065"/>
          </a:xfrm>
          <a:prstGeom prst="rect">
            <a:avLst/>
          </a:prstGeom>
        </p:spPr>
      </p:pic>
      <p:sp>
        <p:nvSpPr>
          <p:cNvPr id="27" name="TextBox 27"/>
          <p:cNvSpPr txBox="1"/>
          <p:nvPr/>
        </p:nvSpPr>
        <p:spPr>
          <a:xfrm>
            <a:off x="150813" y="1469799"/>
            <a:ext cx="11734800" cy="423193"/>
          </a:xfrm>
          <a:prstGeom prst="rect">
            <a:avLst/>
          </a:prstGeom>
        </p:spPr>
        <p:txBody>
          <a:bodyPr wrap="square" lIns="0" tIns="0" rIns="0" bIns="0" rtlCol="0" anchor="t">
            <a:spAutoFit/>
          </a:bodyPr>
          <a:lstStyle/>
          <a:p>
            <a:pPr algn="just">
              <a:lnSpc>
                <a:spcPts val="3266"/>
              </a:lnSpc>
              <a:spcBef>
                <a:spcPct val="0"/>
              </a:spcBef>
            </a:pPr>
            <a:r>
              <a:rPr lang="en-US" sz="3600" b="1" dirty="0">
                <a:solidFill>
                  <a:srgbClr val="184375"/>
                </a:solidFill>
                <a:latin typeface="Times New Roman" panose="02020603050405020304" pitchFamily="18" charset="0"/>
                <a:cs typeface="Times New Roman" panose="02020603050405020304" pitchFamily="18" charset="0"/>
              </a:rPr>
              <a:t>1. </a:t>
            </a:r>
            <a:r>
              <a:rPr lang="en-US" sz="3600" b="1" dirty="0" err="1">
                <a:solidFill>
                  <a:srgbClr val="184375"/>
                </a:solidFill>
                <a:latin typeface="Times New Roman" panose="02020603050405020304" pitchFamily="18" charset="0"/>
                <a:cs typeface="Times New Roman" panose="02020603050405020304" pitchFamily="18" charset="0"/>
              </a:rPr>
              <a:t>Vai</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trò</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của</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thể</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dục</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thể</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thao</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với</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sức</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khỏe</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và</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hệ</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vận</a:t>
            </a:r>
            <a:r>
              <a:rPr lang="en-US" sz="3600" b="1" dirty="0">
                <a:solidFill>
                  <a:srgbClr val="184375"/>
                </a:solidFill>
                <a:latin typeface="Times New Roman" panose="02020603050405020304" pitchFamily="18" charset="0"/>
                <a:cs typeface="Times New Roman" panose="02020603050405020304" pitchFamily="18" charset="0"/>
              </a:rPr>
              <a:t> </a:t>
            </a:r>
            <a:r>
              <a:rPr lang="en-US" sz="3600" b="1" dirty="0" err="1">
                <a:solidFill>
                  <a:srgbClr val="184375"/>
                </a:solidFill>
                <a:latin typeface="Times New Roman" panose="02020603050405020304" pitchFamily="18" charset="0"/>
                <a:cs typeface="Times New Roman" panose="02020603050405020304" pitchFamily="18" charset="0"/>
              </a:rPr>
              <a:t>động</a:t>
            </a:r>
            <a:endParaRPr lang="en-US" sz="3600" b="1" dirty="0">
              <a:solidFill>
                <a:srgbClr val="184375"/>
              </a:solidFill>
              <a:latin typeface="Times New Roman" panose="02020603050405020304" pitchFamily="18" charset="0"/>
              <a:cs typeface="Times New Roman" panose="02020603050405020304" pitchFamily="18" charset="0"/>
            </a:endParaRPr>
          </a:p>
        </p:txBody>
      </p:sp>
      <p:sp>
        <p:nvSpPr>
          <p:cNvPr id="28" name="TextBox 28"/>
          <p:cNvSpPr txBox="1"/>
          <p:nvPr/>
        </p:nvSpPr>
        <p:spPr>
          <a:xfrm>
            <a:off x="150813" y="464609"/>
            <a:ext cx="5257799" cy="423193"/>
          </a:xfrm>
          <a:prstGeom prst="rect">
            <a:avLst/>
          </a:prstGeom>
        </p:spPr>
        <p:txBody>
          <a:bodyPr wrap="square" lIns="0" tIns="0" rIns="0" bIns="0" rtlCol="0" anchor="t">
            <a:spAutoFit/>
          </a:bodyPr>
          <a:lstStyle/>
          <a:p>
            <a:pPr>
              <a:lnSpc>
                <a:spcPts val="3266"/>
              </a:lnSpc>
              <a:spcBef>
                <a:spcPct val="0"/>
              </a:spcBef>
            </a:pPr>
            <a:r>
              <a:rPr lang="en-US" sz="3200" b="1" dirty="0">
                <a:solidFill>
                  <a:srgbClr val="000000"/>
                </a:solidFill>
                <a:latin typeface="Times New Roman" panose="02020603050405020304" pitchFamily="18" charset="0"/>
                <a:cs typeface="Times New Roman" panose="02020603050405020304" pitchFamily="18" charset="0"/>
              </a:rPr>
              <a:t>III. </a:t>
            </a:r>
            <a:r>
              <a:rPr lang="en-US" sz="3200" b="1" dirty="0" err="1">
                <a:solidFill>
                  <a:srgbClr val="000000"/>
                </a:solidFill>
                <a:latin typeface="Times New Roman" panose="02020603050405020304" pitchFamily="18" charset="0"/>
                <a:cs typeface="Times New Roman" panose="02020603050405020304" pitchFamily="18" charset="0"/>
              </a:rPr>
              <a:t>BẢO</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VỆ</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HỆ</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ĐỘNG</a:t>
            </a:r>
            <a:endParaRPr lang="en-US"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812" y="3505200"/>
            <a:ext cx="11352331" cy="2133599"/>
          </a:xfrm>
        </p:spPr>
        <p:txBody>
          <a:bodyPr>
            <a:normAutofit fontScale="90000"/>
          </a:bodyPr>
          <a:lstStyle/>
          <a:p>
            <a:pPr algn="l">
              <a:lnSpc>
                <a:spcPct val="150000"/>
              </a:lnSpc>
            </a:pPr>
            <a:r>
              <a:rPr lang="en-US" sz="4400" b="1" dirty="0" smtClean="0">
                <a:latin typeface="Times New Roman" panose="02020603050405020304" pitchFamily="18" charset="0"/>
                <a:cs typeface="Times New Roman" panose="02020603050405020304" pitchFamily="18" charset="0"/>
              </a:rPr>
              <a:t>- Tim </a:t>
            </a:r>
            <a:r>
              <a:rPr lang="en-US" sz="4400" b="1" dirty="0" err="1">
                <a:latin typeface="Times New Roman" panose="02020603050405020304" pitchFamily="18" charset="0"/>
                <a:cs typeface="Times New Roman" panose="02020603050405020304" pitchFamily="18" charset="0"/>
              </a:rPr>
              <a:t>đập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khỏe</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hơn</a:t>
            </a:r>
            <a:r>
              <a:rPr lang="en-US" sz="4400" b="1" dirty="0" smtClean="0">
                <a:latin typeface="Times New Roman" panose="02020603050405020304" pitchFamily="18" charset="0"/>
                <a:cs typeface="Times New Roman" panose="02020603050405020304" pitchFamily="18" charset="0"/>
              </a:rPr>
              <a:t>.</a:t>
            </a:r>
            <a:br>
              <a:rPr lang="en-US" sz="4400" b="1" dirty="0" smtClean="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nhờn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dẻo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khớp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khỏe</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hơn</a:t>
            </a:r>
            <a:r>
              <a:rPr lang="en-US" sz="4400" b="1" dirty="0" smtClean="0">
                <a:latin typeface="Times New Roman" panose="02020603050405020304" pitchFamily="18" charset="0"/>
                <a:cs typeface="Times New Roman" panose="02020603050405020304" pitchFamily="18" charset="0"/>
              </a:rPr>
              <a:t/>
            </a:r>
            <a:br>
              <a:rPr lang="en-US" sz="4400" b="1" dirty="0" smtClean="0">
                <a:latin typeface="Times New Roman" panose="02020603050405020304" pitchFamily="18" charset="0"/>
                <a:cs typeface="Times New Roman" panose="02020603050405020304" pitchFamily="18" charset="0"/>
              </a:rPr>
            </a:b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Kích</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sụn</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xương</a:t>
            </a:r>
            <a:r>
              <a:rPr lang="en-US" sz="4400" b="1" dirty="0">
                <a:latin typeface="Times New Roman" panose="02020603050405020304" pitchFamily="18" charset="0"/>
                <a:cs typeface="Times New Roman" panose="02020603050405020304" pitchFamily="18" charset="0"/>
              </a:rPr>
              <a:t/>
            </a:r>
            <a:br>
              <a:rPr lang="en-US" sz="44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vi-VN" sz="2800" dirty="0"/>
              <a:t/>
            </a:r>
            <a:br>
              <a:rPr lang="vi-VN" sz="2800" dirty="0"/>
            </a:b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9976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457200"/>
            <a:ext cx="11201400" cy="6400800"/>
          </a:xfrm>
        </p:spPr>
        <p:txBody>
          <a:bodyPr>
            <a:normAutofit fontScale="55000" lnSpcReduction="20000"/>
          </a:bodyPr>
          <a:lstStyle/>
          <a:p>
            <a:pPr>
              <a:lnSpc>
                <a:spcPct val="120000"/>
              </a:lnSpc>
              <a:buFontTx/>
              <a:buChar char="-"/>
            </a:pPr>
            <a:r>
              <a:rPr lang="en-US" sz="7000" dirty="0" err="1" smtClean="0">
                <a:latin typeface="Times New Roman" panose="02020603050405020304" pitchFamily="18" charset="0"/>
                <a:cs typeface="Times New Roman" panose="02020603050405020304" pitchFamily="18" charset="0"/>
              </a:rPr>
              <a:t>Tăng</a:t>
            </a:r>
            <a:r>
              <a:rPr lang="en-US" sz="7000" dirty="0" smtClean="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lượng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máu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O2</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tới</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não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nên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hệ</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thần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kinh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linh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hoạt</a:t>
            </a:r>
            <a:r>
              <a:rPr lang="en-US" sz="7000" dirty="0">
                <a:latin typeface="Times New Roman" panose="02020603050405020304" pitchFamily="18" charset="0"/>
                <a:cs typeface="Times New Roman" panose="02020603050405020304" pitchFamily="18" charset="0"/>
              </a:rPr>
              <a:t> </a:t>
            </a:r>
            <a:r>
              <a:rPr lang="en-US" sz="7000" dirty="0" err="1" smtClean="0">
                <a:latin typeface="Times New Roman" panose="02020603050405020304" pitchFamily="18" charset="0"/>
                <a:cs typeface="Times New Roman" panose="02020603050405020304" pitchFamily="18" charset="0"/>
              </a:rPr>
              <a:t>hơn</a:t>
            </a:r>
            <a:r>
              <a:rPr lang="en-US" sz="7000" dirty="0" smtClean="0">
                <a:latin typeface="Times New Roman" panose="02020603050405020304" pitchFamily="18" charset="0"/>
                <a:cs typeface="Times New Roman" panose="02020603050405020304" pitchFamily="18" charset="0"/>
              </a:rPr>
              <a:t>.</a:t>
            </a:r>
          </a:p>
          <a:p>
            <a:pPr>
              <a:lnSpc>
                <a:spcPct val="120000"/>
              </a:lnSpc>
              <a:buFontTx/>
              <a:buChar char="-"/>
            </a:pP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thế</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tích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O2</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khuếch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tán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máu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tốc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độ</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vận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động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của</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các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hô</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hấp</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nên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sức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khỏe</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hệ</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hô</a:t>
            </a:r>
            <a:r>
              <a:rPr lang="en-US" sz="7000" dirty="0">
                <a:latin typeface="Times New Roman" panose="02020603050405020304" pitchFamily="18" charset="0"/>
                <a:cs typeface="Times New Roman" panose="02020603050405020304" pitchFamily="18" charset="0"/>
              </a:rPr>
              <a:t> </a:t>
            </a:r>
            <a:r>
              <a:rPr lang="en-US" sz="7000" dirty="0" err="1" smtClean="0">
                <a:latin typeface="Times New Roman" panose="02020603050405020304" pitchFamily="18" charset="0"/>
                <a:cs typeface="Times New Roman" panose="02020603050405020304" pitchFamily="18" charset="0"/>
              </a:rPr>
              <a:t>hấp</a:t>
            </a:r>
            <a:r>
              <a:rPr lang="en-US" sz="7000" dirty="0" smtClean="0">
                <a:latin typeface="Times New Roman" panose="02020603050405020304" pitchFamily="18" charset="0"/>
                <a:cs typeface="Times New Roman" panose="02020603050405020304" pitchFamily="18" charset="0"/>
              </a:rPr>
              <a:t>.</a:t>
            </a:r>
          </a:p>
          <a:p>
            <a:pPr>
              <a:lnSpc>
                <a:spcPct val="120000"/>
              </a:lnSpc>
              <a:buFontTx/>
              <a:buChar char="-"/>
            </a:pPr>
            <a:r>
              <a:rPr lang="en-US" sz="7000" dirty="0" err="1">
                <a:latin typeface="Times New Roman" panose="02020603050405020304" pitchFamily="18" charset="0"/>
                <a:cs typeface="Times New Roman" panose="02020603050405020304" pitchFamily="18" charset="0"/>
              </a:rPr>
              <a:t>Duy</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trì</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cân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nặng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hợp</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lí</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nhờ</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phân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giải</a:t>
            </a:r>
            <a:r>
              <a:rPr lang="en-US" sz="7000" dirty="0">
                <a:latin typeface="Times New Roman" panose="02020603050405020304" pitchFamily="18" charset="0"/>
                <a:cs typeface="Times New Roman" panose="02020603050405020304" pitchFamily="18" charset="0"/>
              </a:rPr>
              <a:t> </a:t>
            </a:r>
            <a:r>
              <a:rPr lang="en-US" sz="7000" dirty="0" smtClean="0">
                <a:latin typeface="Times New Roman" panose="02020603050405020304" pitchFamily="18" charset="0"/>
                <a:cs typeface="Times New Roman" panose="02020603050405020304" pitchFamily="18" charset="0"/>
              </a:rPr>
              <a:t>lipid.</a:t>
            </a:r>
          </a:p>
          <a:p>
            <a:pPr>
              <a:lnSpc>
                <a:spcPct val="120000"/>
              </a:lnSpc>
              <a:buFontTx/>
              <a:buChar char="-"/>
            </a:pPr>
            <a:r>
              <a:rPr lang="en-US" sz="7000" dirty="0" err="1">
                <a:latin typeface="Times New Roman" panose="02020603050405020304" pitchFamily="18" charset="0"/>
                <a:cs typeface="Times New Roman" panose="02020603050405020304" pitchFamily="18" charset="0"/>
              </a:rPr>
              <a:t>Kích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thích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tạo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tế</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bào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hấp</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thu</a:t>
            </a:r>
            <a:r>
              <a:rPr lang="en-US" sz="7000" dirty="0">
                <a:latin typeface="Times New Roman" panose="02020603050405020304" pitchFamily="18" charset="0"/>
                <a:cs typeface="Times New Roman" panose="02020603050405020304" pitchFamily="18" charset="0"/>
              </a:rPr>
              <a:t> glucose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sử</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dụng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O2</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lượng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máu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đến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nên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sức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bền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của</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khối</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lượng</a:t>
            </a:r>
            <a:r>
              <a:rPr lang="en-US" sz="7000" dirty="0">
                <a:latin typeface="Times New Roman" panose="02020603050405020304" pitchFamily="18" charset="0"/>
                <a:cs typeface="Times New Roman" panose="02020603050405020304" pitchFamily="18" charset="0"/>
              </a:rPr>
              <a:t> </a:t>
            </a:r>
            <a:r>
              <a:rPr lang="en-US" sz="7000" dirty="0" err="1" smtClean="0">
                <a:latin typeface="Times New Roman" panose="02020603050405020304" pitchFamily="18" charset="0"/>
                <a:cs typeface="Times New Roman" panose="02020603050405020304" pitchFamily="18" charset="0"/>
              </a:rPr>
              <a:t>cơ</a:t>
            </a:r>
            <a:r>
              <a:rPr lang="en-US" sz="7000" dirty="0" smtClean="0">
                <a:latin typeface="Times New Roman" panose="02020603050405020304" pitchFamily="18" charset="0"/>
                <a:cs typeface="Times New Roman" panose="02020603050405020304" pitchFamily="18" charset="0"/>
              </a:rPr>
              <a:t>.</a:t>
            </a:r>
            <a:endParaRPr lang="en-US" sz="7000" dirty="0">
              <a:latin typeface="Times New Roman" panose="02020603050405020304" pitchFamily="18" charset="0"/>
              <a:cs typeface="Times New Roman" panose="02020603050405020304" pitchFamily="18" charset="0"/>
            </a:endParaRPr>
          </a:p>
          <a:p>
            <a:pPr>
              <a:lnSpc>
                <a:spcPct val="120000"/>
              </a:lnSpc>
              <a:buFontTx/>
              <a:buChar char="-"/>
            </a:pPr>
            <a:endParaRPr lang="en-US" sz="7000" b="1" dirty="0" smtClean="0">
              <a:latin typeface="Times New Roman" panose="02020603050405020304" pitchFamily="18" charset="0"/>
              <a:cs typeface="Times New Roman" panose="02020603050405020304" pitchFamily="18" charset="0"/>
            </a:endParaRPr>
          </a:p>
          <a:p>
            <a:pPr>
              <a:lnSpc>
                <a:spcPct val="120000"/>
              </a:lnSpc>
              <a:buFontTx/>
              <a:buChar char="-"/>
            </a:pPr>
            <a:endParaRPr lang="en-US" sz="2000" b="1" dirty="0"/>
          </a:p>
          <a:p>
            <a:pPr>
              <a:lnSpc>
                <a:spcPct val="120000"/>
              </a:lnSpc>
              <a:buFontTx/>
              <a:buChar char="-"/>
            </a:pPr>
            <a:endParaRPr lang="en-US" sz="2000" b="1" dirty="0"/>
          </a:p>
          <a:p>
            <a:pPr>
              <a:lnSpc>
                <a:spcPct val="120000"/>
              </a:lnSpc>
              <a:buFontTx/>
              <a:buChar char="-"/>
            </a:pPr>
            <a:endParaRPr lang="en-US" sz="2000" b="1" dirty="0"/>
          </a:p>
          <a:p>
            <a:pPr>
              <a:lnSpc>
                <a:spcPct val="120000"/>
              </a:lnSpc>
            </a:pPr>
            <a:endParaRPr lang="vi-VN" dirty="0"/>
          </a:p>
        </p:txBody>
      </p:sp>
    </p:spTree>
    <p:extLst>
      <p:ext uri="{BB962C8B-B14F-4D97-AF65-F5344CB8AC3E}">
        <p14:creationId xmlns:p14="http://schemas.microsoft.com/office/powerpoint/2010/main" val="2886857283"/>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0933" y="2212027"/>
            <a:ext cx="11232279" cy="3311982"/>
            <a:chOff x="0" y="362078"/>
            <a:chExt cx="20990064" cy="6623963"/>
          </a:xfrm>
        </p:grpSpPr>
        <p:sp>
          <p:nvSpPr>
            <p:cNvPr id="6" name="TextBox 6"/>
            <p:cNvSpPr txBox="1"/>
            <p:nvPr/>
          </p:nvSpPr>
          <p:spPr>
            <a:xfrm>
              <a:off x="815060" y="362078"/>
              <a:ext cx="4114800" cy="4307682"/>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sp>
          <p:nvSpPr>
            <p:cNvPr id="8" name="TextBox 8"/>
            <p:cNvSpPr txBox="1"/>
            <p:nvPr/>
          </p:nvSpPr>
          <p:spPr>
            <a:xfrm>
              <a:off x="0" y="1002866"/>
              <a:ext cx="20990064" cy="5983175"/>
            </a:xfrm>
            <a:prstGeom prst="rect">
              <a:avLst/>
            </a:prstGeom>
          </p:spPr>
          <p:txBody>
            <a:bodyPr wrap="square" lIns="0" tIns="0" rIns="0" bIns="0" rtlCol="0" anchor="t">
              <a:spAutoFit/>
            </a:bodyPr>
            <a:lstStyle/>
            <a:p>
              <a:pPr algn="just">
                <a:lnSpc>
                  <a:spcPct val="120000"/>
                </a:lnSpc>
                <a:spcBef>
                  <a:spcPct val="0"/>
                </a:spcBef>
              </a:pPr>
              <a:r>
                <a:rPr lang="en-US" sz="5400" dirty="0" err="1">
                  <a:solidFill>
                    <a:srgbClr val="000000"/>
                  </a:solidFill>
                  <a:latin typeface="Times New Roman" panose="02020603050405020304" pitchFamily="18" charset="0"/>
                  <a:cs typeface="Times New Roman" panose="02020603050405020304" pitchFamily="18" charset="0"/>
                </a:rPr>
                <a:t>Lập</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kế</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hoạch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luyện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tập</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thể</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dục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thể</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thao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bản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thân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nhằm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nâng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cao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thể</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lực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có</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thể</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hình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cân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cs typeface="Times New Roman" panose="02020603050405020304" pitchFamily="18" charset="0"/>
                </a:rPr>
                <a:t>đối</a:t>
              </a:r>
              <a:r>
                <a:rPr lang="en-US" sz="5400" dirty="0" smtClean="0">
                  <a:solidFill>
                    <a:srgbClr val="000000"/>
                  </a:solidFill>
                  <a:latin typeface="Times New Roman" panose="02020603050405020304" pitchFamily="18" charset="0"/>
                  <a:cs typeface="Times New Roman" panose="02020603050405020304" pitchFamily="18" charset="0"/>
                </a:rPr>
                <a:t>.</a:t>
              </a:r>
              <a:endParaRPr lang="en-US" sz="5400" dirty="0">
                <a:solidFill>
                  <a:srgbClr val="000000"/>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227012" y="1116101"/>
            <a:ext cx="10511372" cy="423193"/>
          </a:xfrm>
          <a:prstGeom prst="rect">
            <a:avLst/>
          </a:prstGeom>
        </p:spPr>
        <p:txBody>
          <a:bodyPr wrap="square" lIns="0" tIns="0" rIns="0" bIns="0" rtlCol="0" anchor="t">
            <a:spAutoFit/>
          </a:bodyPr>
          <a:lstStyle/>
          <a:p>
            <a:pPr algn="just">
              <a:lnSpc>
                <a:spcPts val="3266"/>
              </a:lnSpc>
              <a:spcBef>
                <a:spcPct val="0"/>
              </a:spcBef>
            </a:pPr>
            <a:r>
              <a:rPr lang="en-US" sz="2800" b="1" dirty="0">
                <a:solidFill>
                  <a:srgbClr val="184375"/>
                </a:solidFill>
                <a:latin typeface="Arial" pitchFamily="34" charset="0"/>
              </a:rPr>
              <a:t>1. </a:t>
            </a:r>
            <a:r>
              <a:rPr lang="en-US" sz="2800" b="1" dirty="0" err="1">
                <a:solidFill>
                  <a:srgbClr val="184375"/>
                </a:solidFill>
                <a:latin typeface="Arial" pitchFamily="34" charset="0"/>
              </a:rPr>
              <a:t>Vai</a:t>
            </a:r>
            <a:r>
              <a:rPr lang="en-US" sz="2800" b="1" dirty="0">
                <a:solidFill>
                  <a:srgbClr val="184375"/>
                </a:solidFill>
                <a:latin typeface="Arial" pitchFamily="34" charset="0"/>
              </a:rPr>
              <a:t> </a:t>
            </a:r>
            <a:r>
              <a:rPr lang="en-US" sz="2800" b="1" dirty="0" err="1">
                <a:solidFill>
                  <a:srgbClr val="184375"/>
                </a:solidFill>
                <a:latin typeface="Arial" pitchFamily="34" charset="0"/>
              </a:rPr>
              <a:t>trò</a:t>
            </a:r>
            <a:r>
              <a:rPr lang="en-US" sz="2800" b="1" dirty="0">
                <a:solidFill>
                  <a:srgbClr val="184375"/>
                </a:solidFill>
                <a:latin typeface="Arial" pitchFamily="34" charset="0"/>
              </a:rPr>
              <a:t> </a:t>
            </a:r>
            <a:r>
              <a:rPr lang="en-US" sz="2800" b="1" dirty="0" err="1">
                <a:solidFill>
                  <a:srgbClr val="184375"/>
                </a:solidFill>
                <a:latin typeface="Arial" pitchFamily="34" charset="0"/>
              </a:rPr>
              <a:t>của</a:t>
            </a:r>
            <a:r>
              <a:rPr lang="en-US" sz="2800" b="1" dirty="0">
                <a:solidFill>
                  <a:srgbClr val="184375"/>
                </a:solidFill>
                <a:latin typeface="Arial" pitchFamily="34" charset="0"/>
              </a:rPr>
              <a:t> </a:t>
            </a:r>
            <a:r>
              <a:rPr lang="en-US" sz="2800" b="1" dirty="0" err="1">
                <a:solidFill>
                  <a:srgbClr val="184375"/>
                </a:solidFill>
                <a:latin typeface="Arial" pitchFamily="34" charset="0"/>
              </a:rPr>
              <a:t>thể</a:t>
            </a:r>
            <a:r>
              <a:rPr lang="en-US" sz="2800" b="1" dirty="0">
                <a:solidFill>
                  <a:srgbClr val="184375"/>
                </a:solidFill>
                <a:latin typeface="Arial" pitchFamily="34" charset="0"/>
              </a:rPr>
              <a:t> </a:t>
            </a:r>
            <a:r>
              <a:rPr lang="en-US" sz="2800" b="1" dirty="0" err="1">
                <a:solidFill>
                  <a:srgbClr val="184375"/>
                </a:solidFill>
                <a:latin typeface="Arial" pitchFamily="34" charset="0"/>
              </a:rPr>
              <a:t>dục</a:t>
            </a:r>
            <a:r>
              <a:rPr lang="en-US" sz="2800" b="1" dirty="0">
                <a:solidFill>
                  <a:srgbClr val="184375"/>
                </a:solidFill>
                <a:latin typeface="Arial" pitchFamily="34" charset="0"/>
              </a:rPr>
              <a:t>, </a:t>
            </a:r>
            <a:r>
              <a:rPr lang="en-US" sz="2800" b="1" dirty="0" err="1">
                <a:solidFill>
                  <a:srgbClr val="184375"/>
                </a:solidFill>
                <a:latin typeface="Arial" pitchFamily="34" charset="0"/>
              </a:rPr>
              <a:t>thể</a:t>
            </a:r>
            <a:r>
              <a:rPr lang="en-US" sz="2800" b="1" dirty="0">
                <a:solidFill>
                  <a:srgbClr val="184375"/>
                </a:solidFill>
                <a:latin typeface="Arial" pitchFamily="34" charset="0"/>
              </a:rPr>
              <a:t> </a:t>
            </a:r>
            <a:r>
              <a:rPr lang="en-US" sz="2800" b="1" dirty="0" err="1">
                <a:solidFill>
                  <a:srgbClr val="184375"/>
                </a:solidFill>
                <a:latin typeface="Arial" pitchFamily="34" charset="0"/>
              </a:rPr>
              <a:t>thao</a:t>
            </a:r>
            <a:r>
              <a:rPr lang="en-US" sz="2800" b="1" dirty="0">
                <a:solidFill>
                  <a:srgbClr val="184375"/>
                </a:solidFill>
                <a:latin typeface="Arial" pitchFamily="34" charset="0"/>
              </a:rPr>
              <a:t> </a:t>
            </a:r>
            <a:r>
              <a:rPr lang="en-US" sz="2800" b="1" dirty="0" err="1">
                <a:solidFill>
                  <a:srgbClr val="184375"/>
                </a:solidFill>
                <a:latin typeface="Arial" pitchFamily="34" charset="0"/>
              </a:rPr>
              <a:t>với</a:t>
            </a:r>
            <a:r>
              <a:rPr lang="en-US" sz="2800" b="1" dirty="0">
                <a:solidFill>
                  <a:srgbClr val="184375"/>
                </a:solidFill>
                <a:latin typeface="Arial" pitchFamily="34" charset="0"/>
              </a:rPr>
              <a:t> </a:t>
            </a:r>
            <a:r>
              <a:rPr lang="en-US" sz="2800" b="1" dirty="0" err="1">
                <a:solidFill>
                  <a:srgbClr val="184375"/>
                </a:solidFill>
                <a:latin typeface="Arial" pitchFamily="34" charset="0"/>
              </a:rPr>
              <a:t>sức</a:t>
            </a:r>
            <a:r>
              <a:rPr lang="en-US" sz="2800" b="1" dirty="0">
                <a:solidFill>
                  <a:srgbClr val="184375"/>
                </a:solidFill>
                <a:latin typeface="Arial" pitchFamily="34" charset="0"/>
              </a:rPr>
              <a:t> </a:t>
            </a:r>
            <a:r>
              <a:rPr lang="en-US" sz="2800" b="1" dirty="0" err="1">
                <a:solidFill>
                  <a:srgbClr val="184375"/>
                </a:solidFill>
                <a:latin typeface="Arial" pitchFamily="34" charset="0"/>
              </a:rPr>
              <a:t>khỏe</a:t>
            </a:r>
            <a:r>
              <a:rPr lang="en-US" sz="2800" b="1" dirty="0">
                <a:solidFill>
                  <a:srgbClr val="184375"/>
                </a:solidFill>
                <a:latin typeface="Arial" pitchFamily="34" charset="0"/>
              </a:rPr>
              <a:t> </a:t>
            </a:r>
            <a:r>
              <a:rPr lang="en-US" sz="2800" b="1" dirty="0" err="1">
                <a:solidFill>
                  <a:srgbClr val="184375"/>
                </a:solidFill>
                <a:latin typeface="Arial" pitchFamily="34" charset="0"/>
              </a:rPr>
              <a:t>và</a:t>
            </a:r>
            <a:r>
              <a:rPr lang="en-US" sz="2800" b="1" dirty="0">
                <a:solidFill>
                  <a:srgbClr val="184375"/>
                </a:solidFill>
                <a:latin typeface="Arial" pitchFamily="34" charset="0"/>
              </a:rPr>
              <a:t> </a:t>
            </a:r>
            <a:r>
              <a:rPr lang="en-US" sz="2800" b="1" dirty="0" err="1">
                <a:solidFill>
                  <a:srgbClr val="184375"/>
                </a:solidFill>
                <a:latin typeface="Arial" pitchFamily="34" charset="0"/>
              </a:rPr>
              <a:t>hệ</a:t>
            </a:r>
            <a:r>
              <a:rPr lang="en-US" sz="2800" b="1" dirty="0">
                <a:solidFill>
                  <a:srgbClr val="184375"/>
                </a:solidFill>
                <a:latin typeface="Arial" pitchFamily="34" charset="0"/>
              </a:rPr>
              <a:t> </a:t>
            </a:r>
            <a:r>
              <a:rPr lang="en-US" sz="2800" b="1" dirty="0" err="1">
                <a:solidFill>
                  <a:srgbClr val="184375"/>
                </a:solidFill>
                <a:latin typeface="Arial" pitchFamily="34" charset="0"/>
              </a:rPr>
              <a:t>vận</a:t>
            </a:r>
            <a:r>
              <a:rPr lang="en-US" sz="2800" b="1" dirty="0">
                <a:solidFill>
                  <a:srgbClr val="184375"/>
                </a:solidFill>
                <a:latin typeface="Arial" pitchFamily="34" charset="0"/>
              </a:rPr>
              <a:t> </a:t>
            </a:r>
            <a:r>
              <a:rPr lang="en-US" sz="2800" b="1" dirty="0" err="1">
                <a:solidFill>
                  <a:srgbClr val="184375"/>
                </a:solidFill>
                <a:latin typeface="Arial" pitchFamily="34" charset="0"/>
              </a:rPr>
              <a:t>động</a:t>
            </a:r>
            <a:endParaRPr lang="en-US" sz="2800" b="1" dirty="0">
              <a:solidFill>
                <a:srgbClr val="184375"/>
              </a:solidFill>
              <a:latin typeface="Arial" pitchFamily="34" charset="0"/>
            </a:endParaRP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227012" y="491695"/>
            <a:ext cx="4418190" cy="423193"/>
          </a:xfrm>
          <a:prstGeom prst="rect">
            <a:avLst/>
          </a:prstGeom>
        </p:spPr>
        <p:txBody>
          <a:bodyPr wrap="square" lIns="0" tIns="0" rIns="0" bIns="0" rtlCol="0" anchor="t">
            <a:spAutoFit/>
          </a:bodyPr>
          <a:lstStyle/>
          <a:p>
            <a:pPr>
              <a:lnSpc>
                <a:spcPts val="3266"/>
              </a:lnSpc>
              <a:spcBef>
                <a:spcPct val="0"/>
              </a:spcBef>
            </a:pPr>
            <a:r>
              <a:rPr lang="en-US" sz="2400" b="1" dirty="0">
                <a:solidFill>
                  <a:srgbClr val="000000"/>
                </a:solidFill>
                <a:latin typeface="Times New Roman" panose="02020603050405020304" pitchFamily="18" charset="0"/>
                <a:cs typeface="Times New Roman" panose="02020603050405020304" pitchFamily="18" charset="0"/>
              </a:rPr>
              <a:t>III. </a:t>
            </a:r>
            <a:r>
              <a:rPr lang="en-US" sz="2400" b="1" dirty="0" err="1">
                <a:solidFill>
                  <a:srgbClr val="000000"/>
                </a:solidFill>
                <a:latin typeface="Times New Roman" panose="02020603050405020304" pitchFamily="18" charset="0"/>
                <a:cs typeface="Times New Roman" panose="02020603050405020304" pitchFamily="18" charset="0"/>
              </a:rPr>
              <a:t>BẢO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VỆ</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HỆ</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VẬN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ĐỘNG</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4724400"/>
            <a:ext cx="10744200" cy="762000"/>
          </a:xfrm>
        </p:spPr>
        <p:txBody>
          <a:bodyPr>
            <a:normAutofit fontScale="90000"/>
          </a:bodyPr>
          <a:lstStyle/>
          <a:p>
            <a:pPr algn="l">
              <a:lnSpc>
                <a:spcPct val="15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Tập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vừa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giúp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nâng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khỏe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nói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khỏe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nói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riêng</a:t>
            </a:r>
            <a:r>
              <a:rPr lang="en-US" sz="4000" dirty="0" smtClean="0">
                <a:solidFill>
                  <a:srgbClr val="000000"/>
                </a:solidFill>
                <a:latin typeface="Times New Roman" panose="02020603050405020304" pitchFamily="18" charset="0"/>
                <a:cs typeface="Times New Roman" panose="02020603050405020304" pitchFamily="18" charset="0"/>
              </a:rPr>
              <a:t>.</a:t>
            </a:r>
            <a:br>
              <a:rPr lang="en-US" sz="4000" dirty="0" smtClean="0">
                <a:solidFill>
                  <a:srgbClr val="000000"/>
                </a:solidFill>
                <a:latin typeface="Times New Roman" panose="02020603050405020304" pitchFamily="18" charset="0"/>
                <a:cs typeface="Times New Roman" panose="02020603050405020304" pitchFamily="18" charset="0"/>
              </a:rPr>
            </a:b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tập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thương</a:t>
            </a:r>
            <a:r>
              <a:rPr lang="en-US" sz="4000" dirty="0" smtClean="0">
                <a:solidFill>
                  <a:srgbClr val="000000"/>
                </a:solidFill>
                <a:latin typeface="Times New Roman" panose="02020603050405020304" pitchFamily="18" charset="0"/>
                <a:cs typeface="Times New Roman" panose="02020603050405020304" pitchFamily="18" charset="0"/>
              </a:rPr>
              <a:t>.</a:t>
            </a:r>
            <a:br>
              <a:rPr lang="en-US" sz="4000" dirty="0" smtClean="0">
                <a:solidFill>
                  <a:srgbClr val="000000"/>
                </a:solidFill>
                <a:latin typeface="Times New Roman" panose="02020603050405020304" pitchFamily="18" charset="0"/>
                <a:cs typeface="Times New Roman" panose="02020603050405020304" pitchFamily="18" charset="0"/>
              </a:rPr>
            </a:b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bổ</a:t>
            </a:r>
            <a:r>
              <a:rPr lang="en-US" sz="4000" dirty="0">
                <a:solidFill>
                  <a:srgbClr val="000000"/>
                </a:solidFill>
                <a:latin typeface="Times New Roman" panose="02020603050405020304" pitchFamily="18" charset="0"/>
                <a:cs typeface="Times New Roman" panose="02020603050405020304" pitchFamily="18" charset="0"/>
              </a:rPr>
              <a:t> sung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tập</a:t>
            </a:r>
            <a:r>
              <a:rPr lang="en-US" sz="4000" dirty="0" smtClean="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r>
            <a:br>
              <a:rPr lang="en-US" sz="4000" dirty="0">
                <a:solidFill>
                  <a:srgbClr val="000000"/>
                </a:solidFill>
                <a:latin typeface="Times New Roman" panose="02020603050405020304" pitchFamily="18" charset="0"/>
                <a:cs typeface="Times New Roman" panose="02020603050405020304" pitchFamily="18" charset="0"/>
              </a:rPr>
            </a:br>
            <a:r>
              <a:rPr lang="en-US" sz="3200" dirty="0" smtClean="0">
                <a:solidFill>
                  <a:srgbClr val="000000"/>
                </a:solidFill>
                <a:latin typeface="Times New Roman" panose="02020603050405020304" pitchFamily="18" charset="0"/>
                <a:cs typeface="Times New Roman" panose="02020603050405020304" pitchFamily="18" charset="0"/>
              </a:rPr>
              <a:t/>
            </a:r>
            <a:br>
              <a:rPr lang="en-US" sz="3200" dirty="0" smtClean="0">
                <a:solidFill>
                  <a:srgbClr val="000000"/>
                </a:solidFill>
                <a:latin typeface="Times New Roman" panose="02020603050405020304" pitchFamily="18" charset="0"/>
                <a:cs typeface="Times New Roman" panose="02020603050405020304" pitchFamily="18" charset="0"/>
              </a:rPr>
            </a:br>
            <a:r>
              <a:rPr lang="en-US" sz="3200" b="1" dirty="0">
                <a:solidFill>
                  <a:srgbClr val="000000"/>
                </a:solidFill>
              </a:rPr>
              <a:t/>
            </a:r>
            <a:br>
              <a:rPr lang="en-US" sz="3200" b="1" dirty="0">
                <a:solidFill>
                  <a:srgbClr val="000000"/>
                </a:solidFill>
              </a:rPr>
            </a:br>
            <a:r>
              <a:rPr lang="en-US" sz="3200" b="1" dirty="0">
                <a:solidFill>
                  <a:srgbClr val="000000"/>
                </a:solidFill>
              </a:rPr>
              <a:t/>
            </a:r>
            <a:br>
              <a:rPr lang="en-US" sz="3200" b="1" dirty="0">
                <a:solidFill>
                  <a:srgbClr val="000000"/>
                </a:solidFill>
              </a:rPr>
            </a:br>
            <a:r>
              <a:rPr lang="en-US" sz="3200" b="1" dirty="0" smtClean="0">
                <a:solidFill>
                  <a:srgbClr val="000000"/>
                </a:solidFill>
              </a:rPr>
              <a:t/>
            </a:r>
            <a:br>
              <a:rPr lang="en-US" sz="3200" b="1" dirty="0" smtClean="0">
                <a:solidFill>
                  <a:srgbClr val="000000"/>
                </a:solidFill>
              </a:rPr>
            </a:br>
            <a:r>
              <a:rPr lang="en-US" sz="3200" b="1" dirty="0">
                <a:solidFill>
                  <a:srgbClr val="000000"/>
                </a:solidFill>
              </a:rPr>
              <a:t/>
            </a:r>
            <a:br>
              <a:rPr lang="en-US" sz="3200" b="1" dirty="0">
                <a:solidFill>
                  <a:srgbClr val="000000"/>
                </a:solidFill>
              </a:rPr>
            </a:br>
            <a:endParaRPr lang="vi-VN" dirty="0"/>
          </a:p>
        </p:txBody>
      </p:sp>
    </p:spTree>
    <p:extLst>
      <p:ext uri="{BB962C8B-B14F-4D97-AF65-F5344CB8AC3E}">
        <p14:creationId xmlns:p14="http://schemas.microsoft.com/office/powerpoint/2010/main" val="155377749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5596" y="1261814"/>
            <a:ext cx="10310810" cy="4495136"/>
            <a:chOff x="0" y="-192881"/>
            <a:chExt cx="20626992" cy="8990269"/>
          </a:xfrm>
        </p:grpSpPr>
        <p:sp>
          <p:nvSpPr>
            <p:cNvPr id="7" name="TextBox 7"/>
            <p:cNvSpPr txBox="1"/>
            <p:nvPr/>
          </p:nvSpPr>
          <p:spPr>
            <a:xfrm>
              <a:off x="0" y="-192881"/>
              <a:ext cx="4114800" cy="3343277"/>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sp>
          <p:nvSpPr>
            <p:cNvPr id="8" name="TextBox 8"/>
            <p:cNvSpPr txBox="1"/>
            <p:nvPr/>
          </p:nvSpPr>
          <p:spPr>
            <a:xfrm>
              <a:off x="154220" y="2342674"/>
              <a:ext cx="20472772" cy="6454714"/>
            </a:xfrm>
            <a:prstGeom prst="rect">
              <a:avLst/>
            </a:prstGeom>
          </p:spPr>
          <p:txBody>
            <a:bodyPr lIns="0" tIns="0" rIns="0" bIns="0" rtlCol="0" anchor="t">
              <a:spAutoFit/>
            </a:bodyPr>
            <a:lstStyle/>
            <a:p>
              <a:pPr algn="just">
                <a:lnSpc>
                  <a:spcPct val="120000"/>
                </a:lnSpc>
              </a:pPr>
              <a:r>
                <a:rPr lang="en-US" sz="6000" dirty="0" err="1">
                  <a:solidFill>
                    <a:srgbClr val="000000"/>
                  </a:solidFill>
                  <a:latin typeface="Times New Roman" panose="02020603050405020304" pitchFamily="18" charset="0"/>
                  <a:cs typeface="Times New Roman" panose="02020603050405020304" pitchFamily="18" charset="0"/>
                </a:rPr>
                <a:t>Nêu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nguyên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nhân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phòng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bệnh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liên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quan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đến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hệ</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smtClean="0">
                  <a:solidFill>
                    <a:srgbClr val="000000"/>
                  </a:solidFill>
                  <a:latin typeface="Times New Roman" panose="02020603050405020304" pitchFamily="18" charset="0"/>
                  <a:cs typeface="Times New Roman" panose="02020603050405020304" pitchFamily="18" charset="0"/>
                </a:rPr>
                <a:t>động</a:t>
              </a:r>
              <a:r>
                <a:rPr lang="en-US" sz="6000" dirty="0" smtClean="0">
                  <a:solidFill>
                    <a:srgbClr val="000000"/>
                  </a:solidFill>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685596" y="1416950"/>
            <a:ext cx="10133216" cy="423193"/>
          </a:xfrm>
          <a:prstGeom prst="rect">
            <a:avLst/>
          </a:prstGeom>
        </p:spPr>
        <p:txBody>
          <a:bodyPr wrap="square" lIns="0" tIns="0" rIns="0" bIns="0" rtlCol="0" anchor="t">
            <a:spAutoFit/>
          </a:bodyPr>
          <a:lstStyle/>
          <a:p>
            <a:pPr algn="just">
              <a:lnSpc>
                <a:spcPts val="3266"/>
              </a:lnSpc>
              <a:spcBef>
                <a:spcPct val="0"/>
              </a:spcBef>
            </a:pPr>
            <a:r>
              <a:rPr lang="en-US" sz="2800" b="1" dirty="0">
                <a:solidFill>
                  <a:srgbClr val="184375"/>
                </a:solidFill>
                <a:latin typeface="Arial" pitchFamily="34" charset="0"/>
              </a:rPr>
              <a:t>2 </a:t>
            </a:r>
            <a:r>
              <a:rPr lang="en-US" sz="2800" b="1" dirty="0" err="1">
                <a:solidFill>
                  <a:srgbClr val="184375"/>
                </a:solidFill>
                <a:latin typeface="Arial" pitchFamily="34" charset="0"/>
              </a:rPr>
              <a:t>Bệnh</a:t>
            </a:r>
            <a:r>
              <a:rPr lang="en-US" sz="2800" b="1" dirty="0">
                <a:solidFill>
                  <a:srgbClr val="184375"/>
                </a:solidFill>
                <a:latin typeface="Arial" pitchFamily="34" charset="0"/>
              </a:rPr>
              <a:t>, </a:t>
            </a:r>
            <a:r>
              <a:rPr lang="en-US" sz="2800" b="1" dirty="0" err="1">
                <a:solidFill>
                  <a:srgbClr val="184375"/>
                </a:solidFill>
                <a:latin typeface="Arial" pitchFamily="34" charset="0"/>
              </a:rPr>
              <a:t>tật</a:t>
            </a:r>
            <a:r>
              <a:rPr lang="en-US" sz="2800" b="1" dirty="0">
                <a:solidFill>
                  <a:srgbClr val="184375"/>
                </a:solidFill>
                <a:latin typeface="Arial" pitchFamily="34" charset="0"/>
              </a:rPr>
              <a:t> </a:t>
            </a:r>
            <a:r>
              <a:rPr lang="en-US" sz="2800" b="1" dirty="0" err="1">
                <a:solidFill>
                  <a:srgbClr val="184375"/>
                </a:solidFill>
                <a:latin typeface="Arial" pitchFamily="34" charset="0"/>
              </a:rPr>
              <a:t>liên</a:t>
            </a:r>
            <a:r>
              <a:rPr lang="en-US" sz="2800" b="1" dirty="0">
                <a:solidFill>
                  <a:srgbClr val="184375"/>
                </a:solidFill>
                <a:latin typeface="Arial" pitchFamily="34" charset="0"/>
              </a:rPr>
              <a:t> </a:t>
            </a:r>
            <a:r>
              <a:rPr lang="en-US" sz="2800" b="1" dirty="0" err="1">
                <a:solidFill>
                  <a:srgbClr val="184375"/>
                </a:solidFill>
                <a:latin typeface="Arial" pitchFamily="34" charset="0"/>
              </a:rPr>
              <a:t>quan</a:t>
            </a:r>
            <a:r>
              <a:rPr lang="en-US" sz="2800" b="1" dirty="0">
                <a:solidFill>
                  <a:srgbClr val="184375"/>
                </a:solidFill>
                <a:latin typeface="Arial" pitchFamily="34" charset="0"/>
              </a:rPr>
              <a:t> </a:t>
            </a:r>
            <a:r>
              <a:rPr lang="en-US" sz="2800" b="1" dirty="0" err="1">
                <a:solidFill>
                  <a:srgbClr val="184375"/>
                </a:solidFill>
                <a:latin typeface="Arial" pitchFamily="34" charset="0"/>
              </a:rPr>
              <a:t>đến</a:t>
            </a:r>
            <a:r>
              <a:rPr lang="en-US" sz="2800" b="1" dirty="0">
                <a:solidFill>
                  <a:srgbClr val="184375"/>
                </a:solidFill>
                <a:latin typeface="Arial" pitchFamily="34" charset="0"/>
              </a:rPr>
              <a:t> </a:t>
            </a:r>
            <a:r>
              <a:rPr lang="en-US" sz="2800" b="1" dirty="0" err="1">
                <a:solidFill>
                  <a:srgbClr val="184375"/>
                </a:solidFill>
                <a:latin typeface="Arial" pitchFamily="34" charset="0"/>
              </a:rPr>
              <a:t>hệ</a:t>
            </a:r>
            <a:r>
              <a:rPr lang="en-US" sz="2800" b="1" dirty="0">
                <a:solidFill>
                  <a:srgbClr val="184375"/>
                </a:solidFill>
                <a:latin typeface="Arial" pitchFamily="34" charset="0"/>
              </a:rPr>
              <a:t> </a:t>
            </a:r>
            <a:r>
              <a:rPr lang="en-US" sz="2800" b="1" dirty="0" err="1">
                <a:solidFill>
                  <a:srgbClr val="184375"/>
                </a:solidFill>
                <a:latin typeface="Arial" pitchFamily="34" charset="0"/>
              </a:rPr>
              <a:t>vận</a:t>
            </a:r>
            <a:r>
              <a:rPr lang="en-US" sz="2800" b="1" dirty="0">
                <a:solidFill>
                  <a:srgbClr val="184375"/>
                </a:solidFill>
                <a:latin typeface="Arial" pitchFamily="34" charset="0"/>
              </a:rPr>
              <a:t> </a:t>
            </a:r>
            <a:r>
              <a:rPr lang="en-US" sz="2800" b="1" dirty="0" err="1">
                <a:solidFill>
                  <a:srgbClr val="184375"/>
                </a:solidFill>
                <a:latin typeface="Arial" pitchFamily="34" charset="0"/>
              </a:rPr>
              <a:t>động</a:t>
            </a:r>
            <a:r>
              <a:rPr lang="en-US" sz="2800" b="1" dirty="0">
                <a:solidFill>
                  <a:srgbClr val="184375"/>
                </a:solidFill>
                <a:latin typeface="Arial" pitchFamily="34" charset="0"/>
              </a:rPr>
              <a:t> </a:t>
            </a:r>
            <a:r>
              <a:rPr lang="en-US" sz="2800" b="1" dirty="0" err="1">
                <a:solidFill>
                  <a:srgbClr val="184375"/>
                </a:solidFill>
                <a:latin typeface="Arial" pitchFamily="34" charset="0"/>
              </a:rPr>
              <a:t>và</a:t>
            </a:r>
            <a:r>
              <a:rPr lang="en-US" sz="2800" b="1" dirty="0">
                <a:solidFill>
                  <a:srgbClr val="184375"/>
                </a:solidFill>
                <a:latin typeface="Arial" pitchFamily="34" charset="0"/>
              </a:rPr>
              <a:t> </a:t>
            </a:r>
            <a:r>
              <a:rPr lang="en-US" sz="2800" b="1" dirty="0" err="1">
                <a:solidFill>
                  <a:srgbClr val="184375"/>
                </a:solidFill>
                <a:latin typeface="Arial" pitchFamily="34" charset="0"/>
              </a:rPr>
              <a:t>cách</a:t>
            </a:r>
            <a:r>
              <a:rPr lang="en-US" sz="2800" b="1" dirty="0">
                <a:solidFill>
                  <a:srgbClr val="184375"/>
                </a:solidFill>
                <a:latin typeface="Arial" pitchFamily="34" charset="0"/>
              </a:rPr>
              <a:t> </a:t>
            </a:r>
            <a:r>
              <a:rPr lang="en-US" sz="2800" b="1" dirty="0" err="1">
                <a:solidFill>
                  <a:srgbClr val="184375"/>
                </a:solidFill>
                <a:latin typeface="Arial" pitchFamily="34" charset="0"/>
              </a:rPr>
              <a:t>phòng</a:t>
            </a:r>
            <a:r>
              <a:rPr lang="en-US" sz="2800" b="1" dirty="0">
                <a:solidFill>
                  <a:srgbClr val="184375"/>
                </a:solidFill>
                <a:latin typeface="Arial" pitchFamily="34" charset="0"/>
              </a:rPr>
              <a:t> </a:t>
            </a:r>
            <a:r>
              <a:rPr lang="en-US" sz="2800" b="1" dirty="0" err="1">
                <a:solidFill>
                  <a:srgbClr val="184375"/>
                </a:solidFill>
                <a:latin typeface="Arial" pitchFamily="34" charset="0"/>
              </a:rPr>
              <a:t>tránh</a:t>
            </a:r>
            <a:endParaRPr lang="en-US" sz="2800" b="1" dirty="0">
              <a:solidFill>
                <a:srgbClr val="184375"/>
              </a:solidFill>
              <a:latin typeface="Arial" pitchFamily="34" charset="0"/>
            </a:endParaRP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28575"/>
            <a:ext cx="10820400" cy="9140964"/>
          </a:xfrm>
          <a:prstGeom prst="rect">
            <a:avLst/>
          </a:prstGeom>
        </p:spPr>
        <p:txBody>
          <a:bodyPr wrap="square">
            <a:spAutoFit/>
          </a:bodyPr>
          <a:lstStyle/>
          <a:p>
            <a:pPr>
              <a:lnSpc>
                <a:spcPct val="120000"/>
              </a:lnSpc>
              <a:spcBef>
                <a:spcPct val="0"/>
              </a:spcBef>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Loãng</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thiếu</a:t>
            </a:r>
            <a:r>
              <a:rPr lang="en-US" sz="4000" dirty="0">
                <a:latin typeface="Times New Roman" panose="02020603050405020304" pitchFamily="18" charset="0"/>
                <a:cs typeface="Times New Roman" panose="02020603050405020304" pitchFamily="18" charset="0"/>
              </a:rPr>
              <a:t> calcium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vitamin D; </a:t>
            </a:r>
            <a:r>
              <a:rPr lang="en-US" sz="4000" dirty="0" err="1">
                <a:latin typeface="Times New Roman" panose="02020603050405020304" pitchFamily="18" charset="0"/>
                <a:cs typeface="Times New Roman" panose="02020603050405020304" pitchFamily="18" charset="0"/>
              </a:rPr>
              <a:t>tuổi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hormone,…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dễ</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gãy</a:t>
            </a:r>
            <a:r>
              <a:rPr lang="en-US" sz="4000" dirty="0" smtClean="0">
                <a:latin typeface="Times New Roman" panose="02020603050405020304" pitchFamily="18" charset="0"/>
                <a:cs typeface="Times New Roman" panose="02020603050405020304" pitchFamily="18" charset="0"/>
              </a:rPr>
              <a:t>.</a:t>
            </a:r>
          </a:p>
          <a:p>
            <a:pPr>
              <a:lnSpc>
                <a:spcPct val="150000"/>
              </a:lnSpc>
            </a:pPr>
            <a:r>
              <a:rPr lang="en-US" sz="4000" dirty="0" smtClean="0">
                <a:latin typeface="Times New Roman" panose="02020603050405020304" pitchFamily="18" charset="0"/>
                <a:cs typeface="Times New Roman" panose="02020603050405020304" pitchFamily="18" charset="0"/>
              </a:rPr>
              <a:t>- Bong </a:t>
            </a:r>
            <a:r>
              <a:rPr lang="en-US" sz="4000" dirty="0" err="1">
                <a:latin typeface="Times New Roman" panose="02020603050405020304" pitchFamily="18" charset="0"/>
                <a:cs typeface="Times New Roman" panose="02020603050405020304" pitchFamily="18" charset="0"/>
              </a:rPr>
              <a:t>gân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xương</a:t>
            </a:r>
            <a:r>
              <a:rPr lang="en-US" sz="4000" dirty="0">
                <a:latin typeface="Times New Roman" panose="02020603050405020304" pitchFamily="18" charset="0"/>
                <a:cs typeface="Times New Roman" panose="02020603050405020304" pitchFamily="18" charset="0"/>
              </a:rPr>
              <a:t> do:</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Chấn</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thao</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Tai </a:t>
            </a:r>
            <a:r>
              <a:rPr lang="en-US" sz="4000" dirty="0" err="1">
                <a:latin typeface="Times New Roman" panose="02020603050405020304" pitchFamily="18" charset="0"/>
                <a:cs typeface="Times New Roman" panose="02020603050405020304" pitchFamily="18" charset="0"/>
              </a:rPr>
              <a:t>nạn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Bê</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endParaRPr lang="en-US" sz="4000" dirty="0">
              <a:latin typeface="Times New Roman" panose="02020603050405020304" pitchFamily="18" charset="0"/>
              <a:cs typeface="Times New Roman" panose="02020603050405020304" pitchFamily="18" charset="0"/>
            </a:endParaRPr>
          </a:p>
          <a:p>
            <a:pPr algn="just">
              <a:lnSpc>
                <a:spcPct val="150000"/>
              </a:lnSpc>
              <a:spcBef>
                <a:spcPct val="0"/>
              </a:spcBef>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Vận</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endParaRPr lang="en-US" sz="4000" dirty="0">
              <a:latin typeface="Times New Roman" panose="02020603050405020304" pitchFamily="18" charset="0"/>
              <a:cs typeface="Times New Roman" panose="02020603050405020304" pitchFamily="18" charset="0"/>
            </a:endParaRPr>
          </a:p>
          <a:p>
            <a:pPr marL="571500" indent="-571500" algn="just">
              <a:lnSpc>
                <a:spcPct val="120000"/>
              </a:lnSpc>
              <a:spcBef>
                <a:spcPct val="0"/>
              </a:spcBef>
              <a:buFontTx/>
              <a:buChar char="-"/>
            </a:pPr>
            <a:endParaRPr lang="en-US" sz="4000" dirty="0" smtClean="0">
              <a:latin typeface="Times New Roman" panose="02020603050405020304" pitchFamily="18" charset="0"/>
              <a:cs typeface="Times New Roman" panose="02020603050405020304" pitchFamily="18" charset="0"/>
            </a:endParaRPr>
          </a:p>
          <a:p>
            <a:pPr marL="571500" indent="-571500" algn="just">
              <a:lnSpc>
                <a:spcPct val="120000"/>
              </a:lnSpc>
              <a:spcBef>
                <a:spcPct val="0"/>
              </a:spcBef>
              <a:buFontTx/>
              <a:buChar char="-"/>
            </a:pPr>
            <a:endParaRPr lang="en-US" sz="4000" dirty="0">
              <a:latin typeface="Times New Roman" panose="02020603050405020304" pitchFamily="18" charset="0"/>
              <a:cs typeface="Times New Roman" panose="02020603050405020304" pitchFamily="18" charset="0"/>
            </a:endParaRPr>
          </a:p>
          <a:p>
            <a:pPr algn="just">
              <a:lnSpc>
                <a:spcPct val="120000"/>
              </a:lnSpc>
              <a:spcBef>
                <a:spcPct val="0"/>
              </a:spcBef>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615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circle(in)">
                                      <p:cBhvr>
                                        <p:cTn id="18" dur="2000"/>
                                        <p:tgtEl>
                                          <p:spTgt spid="2">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circle(in)">
                                      <p:cBhvr>
                                        <p:cTn id="21" dur="2000"/>
                                        <p:tgtEl>
                                          <p:spTgt spid="2">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circle(in)">
                                      <p:cBhvr>
                                        <p:cTn id="24"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812" y="0"/>
            <a:ext cx="10744200" cy="7163499"/>
          </a:xfrm>
          <a:prstGeom prst="rect">
            <a:avLst/>
          </a:prstGeom>
        </p:spPr>
        <p:txBody>
          <a:bodyPr wrap="square">
            <a:spAutoFit/>
          </a:bodyPr>
          <a:lstStyle/>
          <a:p>
            <a:pPr>
              <a:lnSpc>
                <a:spcPct val="150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Viêm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do:</a:t>
            </a:r>
          </a:p>
          <a:p>
            <a:pPr>
              <a:lnSpc>
                <a:spcPct val="150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da</a:t>
            </a:r>
          </a:p>
          <a:p>
            <a:pPr>
              <a:lnSpc>
                <a:spcPct val="150000"/>
              </a:lnSpc>
              <a:spcBef>
                <a:spcPct val="0"/>
              </a:spcBef>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phẫu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trùng</a:t>
            </a:r>
            <a:endParaRPr lang="en-US" sz="3600" dirty="0" smtClean="0">
              <a:latin typeface="Times New Roman" panose="02020603050405020304" pitchFamily="18" charset="0"/>
              <a:cs typeface="Times New Roman" panose="02020603050405020304" pitchFamily="18" charset="0"/>
            </a:endParaRPr>
          </a:p>
          <a:p>
            <a:pPr>
              <a:lnSpc>
                <a:spcPct val="150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Viêm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khớp</a:t>
            </a:r>
            <a:r>
              <a:rPr lang="en-US" sz="3600" dirty="0">
                <a:latin typeface="Times New Roman" panose="02020603050405020304" pitchFamily="18" charset="0"/>
                <a:cs typeface="Times New Roman" panose="02020603050405020304" pitchFamily="18" charset="0"/>
              </a:rPr>
              <a:t> do:</a:t>
            </a:r>
          </a:p>
          <a:p>
            <a:pPr>
              <a:lnSpc>
                <a:spcPct val="150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khớp</a:t>
            </a:r>
            <a:endParaRPr lang="en-US" sz="3600" dirty="0">
              <a:latin typeface="Times New Roman" panose="02020603050405020304" pitchFamily="18" charset="0"/>
              <a:cs typeface="Times New Roman" panose="02020603050405020304" pitchFamily="18" charset="0"/>
            </a:endParaRPr>
          </a:p>
          <a:p>
            <a:pPr>
              <a:lnSpc>
                <a:spcPct val="150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Rối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endParaRPr lang="en-US" sz="3600" dirty="0">
              <a:latin typeface="Times New Roman" panose="02020603050405020304" pitchFamily="18" charset="0"/>
              <a:cs typeface="Times New Roman" panose="02020603050405020304" pitchFamily="18" charset="0"/>
            </a:endParaRPr>
          </a:p>
          <a:p>
            <a:pPr>
              <a:lnSpc>
                <a:spcPct val="150000"/>
              </a:lnSpc>
              <a:spcBef>
                <a:spcPct val="0"/>
              </a:spcBef>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Thừa</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phì</a:t>
            </a:r>
            <a:r>
              <a:rPr lang="en-US" sz="3600" dirty="0">
                <a:latin typeface="Times New Roman" panose="02020603050405020304" pitchFamily="18" charset="0"/>
                <a:cs typeface="Times New Roman" panose="02020603050405020304" pitchFamily="18" charset="0"/>
              </a:rPr>
              <a:t>,…</a:t>
            </a:r>
          </a:p>
          <a:p>
            <a:pPr algn="just">
              <a:lnSpc>
                <a:spcPts val="3266"/>
              </a:lnSpc>
              <a:spcBef>
                <a:spcPct val="0"/>
              </a:spcBef>
            </a:pPr>
            <a:endParaRPr lang="en-US" b="1" dirty="0">
              <a:latin typeface="Arial" pitchFamily="34" charset="0"/>
            </a:endParaRPr>
          </a:p>
        </p:txBody>
      </p:sp>
    </p:spTree>
    <p:extLst>
      <p:ext uri="{BB962C8B-B14F-4D97-AF65-F5344CB8AC3E}">
        <p14:creationId xmlns:p14="http://schemas.microsoft.com/office/powerpoint/2010/main" val="141640563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00151"/>
            <a:ext cx="10817582" cy="1156171"/>
            <a:chOff x="0" y="0"/>
            <a:chExt cx="4274726" cy="456759"/>
          </a:xfrm>
        </p:grpSpPr>
        <p:sp>
          <p:nvSpPr>
            <p:cNvPr id="3" name="Freeform 3"/>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2534122"/>
            <a:ext cx="10817582" cy="1156171"/>
            <a:chOff x="0" y="0"/>
            <a:chExt cx="4274726" cy="456759"/>
          </a:xfrm>
        </p:grpSpPr>
        <p:sp>
          <p:nvSpPr>
            <p:cNvPr id="6" name="Freeform 6"/>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685622" y="3868094"/>
            <a:ext cx="10817582" cy="1156171"/>
            <a:chOff x="0" y="0"/>
            <a:chExt cx="4274726" cy="456759"/>
          </a:xfrm>
        </p:grpSpPr>
        <p:sp>
          <p:nvSpPr>
            <p:cNvPr id="9" name="Freeform 9"/>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5202065"/>
            <a:ext cx="10817582" cy="1156171"/>
            <a:chOff x="0" y="0"/>
            <a:chExt cx="4274726" cy="456759"/>
          </a:xfrm>
        </p:grpSpPr>
        <p:sp>
          <p:nvSpPr>
            <p:cNvPr id="12" name="Freeform 12"/>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4053916" y="446617"/>
            <a:ext cx="4080995"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NỘI DUNG BÀI HỌC</a:t>
            </a:r>
          </a:p>
        </p:txBody>
      </p:sp>
      <p:sp>
        <p:nvSpPr>
          <p:cNvPr id="15" name="TextBox 15"/>
          <p:cNvSpPr txBox="1"/>
          <p:nvPr/>
        </p:nvSpPr>
        <p:spPr>
          <a:xfrm>
            <a:off x="971571" y="1557044"/>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SỰ PHÙ HỢP GIỮA CẤU TẠO VÀ CHỨC NĂNG CỦA HỆ VẬN ĐỘNG</a:t>
            </a:r>
          </a:p>
        </p:txBody>
      </p:sp>
      <p:sp>
        <p:nvSpPr>
          <p:cNvPr id="16" name="TextBox 16"/>
          <p:cNvSpPr txBox="1"/>
          <p:nvPr/>
        </p:nvSpPr>
        <p:spPr>
          <a:xfrm>
            <a:off x="971571" y="2891016"/>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SỰ PHỐI HỢP HOẠT ĐỘNG CỦA CƠ – XƯƠNG – KHỚP</a:t>
            </a:r>
          </a:p>
        </p:txBody>
      </p:sp>
      <p:sp>
        <p:nvSpPr>
          <p:cNvPr id="17" name="TextBox 17"/>
          <p:cNvSpPr txBox="1"/>
          <p:nvPr/>
        </p:nvSpPr>
        <p:spPr>
          <a:xfrm>
            <a:off x="971571" y="4224988"/>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BẢO VỆ HỆ VẬN ĐỘNG</a:t>
            </a:r>
          </a:p>
        </p:txBody>
      </p:sp>
      <p:sp>
        <p:nvSpPr>
          <p:cNvPr id="18" name="TextBox 18"/>
          <p:cNvSpPr txBox="1"/>
          <p:nvPr/>
        </p:nvSpPr>
        <p:spPr>
          <a:xfrm>
            <a:off x="971571" y="5558959"/>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l="2604" r="2604"/>
          <a:stretch>
            <a:fillRect/>
          </a:stretch>
        </p:blipFill>
        <p:spPr>
          <a:xfrm>
            <a:off x="6506849" y="3203203"/>
            <a:ext cx="4996355" cy="3295147"/>
          </a:xfrm>
          <a:prstGeom prst="rect">
            <a:avLst/>
          </a:prstGeom>
        </p:spPr>
      </p:pic>
      <p:sp>
        <p:nvSpPr>
          <p:cNvPr id="13" name="TextBox 13"/>
          <p:cNvSpPr txBox="1"/>
          <p:nvPr/>
        </p:nvSpPr>
        <p:spPr>
          <a:xfrm>
            <a:off x="685622" y="993156"/>
            <a:ext cx="8761590" cy="423193"/>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184375"/>
                </a:solidFill>
                <a:latin typeface="Arial" pitchFamily="34" charset="0"/>
              </a:rPr>
              <a:t>2 </a:t>
            </a:r>
            <a:r>
              <a:rPr lang="en-US" sz="2300" b="1" dirty="0" err="1">
                <a:solidFill>
                  <a:srgbClr val="184375"/>
                </a:solidFill>
                <a:latin typeface="Arial" pitchFamily="34" charset="0"/>
              </a:rPr>
              <a:t>Bệnh</a:t>
            </a:r>
            <a:r>
              <a:rPr lang="en-US" sz="2300" b="1" dirty="0">
                <a:solidFill>
                  <a:srgbClr val="184375"/>
                </a:solidFill>
                <a:latin typeface="Arial" pitchFamily="34" charset="0"/>
              </a:rPr>
              <a:t>, </a:t>
            </a:r>
            <a:r>
              <a:rPr lang="en-US" sz="2300" b="1" dirty="0" err="1">
                <a:solidFill>
                  <a:srgbClr val="184375"/>
                </a:solidFill>
                <a:latin typeface="Arial" pitchFamily="34" charset="0"/>
              </a:rPr>
              <a:t>tật</a:t>
            </a:r>
            <a:r>
              <a:rPr lang="en-US" sz="2300" b="1" dirty="0">
                <a:solidFill>
                  <a:srgbClr val="184375"/>
                </a:solidFill>
                <a:latin typeface="Arial" pitchFamily="34" charset="0"/>
              </a:rPr>
              <a:t> </a:t>
            </a:r>
            <a:r>
              <a:rPr lang="en-US" sz="2300" b="1" dirty="0" err="1">
                <a:solidFill>
                  <a:srgbClr val="184375"/>
                </a:solidFill>
                <a:latin typeface="Arial" pitchFamily="34" charset="0"/>
              </a:rPr>
              <a:t>liên</a:t>
            </a:r>
            <a:r>
              <a:rPr lang="en-US" sz="2300" b="1" dirty="0">
                <a:solidFill>
                  <a:srgbClr val="184375"/>
                </a:solidFill>
                <a:latin typeface="Arial" pitchFamily="34" charset="0"/>
              </a:rPr>
              <a:t> </a:t>
            </a:r>
            <a:r>
              <a:rPr lang="en-US" sz="2300" b="1" dirty="0" err="1">
                <a:solidFill>
                  <a:srgbClr val="184375"/>
                </a:solidFill>
                <a:latin typeface="Arial" pitchFamily="34" charset="0"/>
              </a:rPr>
              <a:t>quan</a:t>
            </a:r>
            <a:r>
              <a:rPr lang="en-US" sz="2300" b="1" dirty="0">
                <a:solidFill>
                  <a:srgbClr val="184375"/>
                </a:solidFill>
                <a:latin typeface="Arial" pitchFamily="34" charset="0"/>
              </a:rPr>
              <a:t> </a:t>
            </a:r>
            <a:r>
              <a:rPr lang="en-US" sz="2300" b="1" dirty="0" err="1">
                <a:solidFill>
                  <a:srgbClr val="184375"/>
                </a:solidFill>
                <a:latin typeface="Arial" pitchFamily="34" charset="0"/>
              </a:rPr>
              <a:t>đến</a:t>
            </a:r>
            <a:r>
              <a:rPr lang="en-US" sz="2300" b="1" dirty="0">
                <a:solidFill>
                  <a:srgbClr val="184375"/>
                </a:solidFill>
                <a:latin typeface="Arial" pitchFamily="34" charset="0"/>
              </a:rPr>
              <a:t> </a:t>
            </a:r>
            <a:r>
              <a:rPr lang="en-US" sz="2300" b="1" dirty="0" err="1">
                <a:solidFill>
                  <a:srgbClr val="184375"/>
                </a:solidFill>
                <a:latin typeface="Arial" pitchFamily="34" charset="0"/>
              </a:rPr>
              <a:t>hệ</a:t>
            </a:r>
            <a:r>
              <a:rPr lang="en-US" sz="2300" b="1" dirty="0">
                <a:solidFill>
                  <a:srgbClr val="184375"/>
                </a:solidFill>
                <a:latin typeface="Arial" pitchFamily="34" charset="0"/>
              </a:rPr>
              <a:t> </a:t>
            </a:r>
            <a:r>
              <a:rPr lang="en-US" sz="2300" b="1" dirty="0" err="1">
                <a:solidFill>
                  <a:srgbClr val="184375"/>
                </a:solidFill>
                <a:latin typeface="Arial" pitchFamily="34" charset="0"/>
              </a:rPr>
              <a:t>vận</a:t>
            </a:r>
            <a:r>
              <a:rPr lang="en-US" sz="2300" b="1" dirty="0">
                <a:solidFill>
                  <a:srgbClr val="184375"/>
                </a:solidFill>
                <a:latin typeface="Arial" pitchFamily="34" charset="0"/>
              </a:rPr>
              <a:t> </a:t>
            </a:r>
            <a:r>
              <a:rPr lang="en-US" sz="2300" b="1" dirty="0" err="1">
                <a:solidFill>
                  <a:srgbClr val="184375"/>
                </a:solidFill>
                <a:latin typeface="Arial" pitchFamily="34" charset="0"/>
              </a:rPr>
              <a:t>động</a:t>
            </a:r>
            <a:r>
              <a:rPr lang="en-US" sz="2300" b="1" dirty="0">
                <a:solidFill>
                  <a:srgbClr val="184375"/>
                </a:solidFill>
                <a:latin typeface="Arial" pitchFamily="34" charset="0"/>
              </a:rPr>
              <a:t> </a:t>
            </a:r>
            <a:r>
              <a:rPr lang="en-US" sz="2300" b="1" dirty="0" err="1">
                <a:solidFill>
                  <a:srgbClr val="184375"/>
                </a:solidFill>
                <a:latin typeface="Arial" pitchFamily="34" charset="0"/>
              </a:rPr>
              <a:t>và</a:t>
            </a:r>
            <a:r>
              <a:rPr lang="en-US" sz="2300" b="1" dirty="0">
                <a:solidFill>
                  <a:srgbClr val="184375"/>
                </a:solidFill>
                <a:latin typeface="Arial" pitchFamily="34" charset="0"/>
              </a:rPr>
              <a:t> </a:t>
            </a:r>
            <a:r>
              <a:rPr lang="en-US" sz="2300" b="1" dirty="0" err="1">
                <a:solidFill>
                  <a:srgbClr val="184375"/>
                </a:solidFill>
                <a:latin typeface="Arial" pitchFamily="34" charset="0"/>
              </a:rPr>
              <a:t>cách</a:t>
            </a:r>
            <a:r>
              <a:rPr lang="en-US" sz="2300" b="1" dirty="0">
                <a:solidFill>
                  <a:srgbClr val="184375"/>
                </a:solidFill>
                <a:latin typeface="Arial" pitchFamily="34" charset="0"/>
              </a:rPr>
              <a:t> </a:t>
            </a:r>
            <a:r>
              <a:rPr lang="en-US" sz="2300" b="1" dirty="0" err="1">
                <a:solidFill>
                  <a:srgbClr val="184375"/>
                </a:solidFill>
                <a:latin typeface="Arial" pitchFamily="34" charset="0"/>
              </a:rPr>
              <a:t>phòng</a:t>
            </a:r>
            <a:r>
              <a:rPr lang="en-US" sz="2300" b="1" dirty="0">
                <a:solidFill>
                  <a:srgbClr val="184375"/>
                </a:solidFill>
                <a:latin typeface="Arial" pitchFamily="34" charset="0"/>
              </a:rPr>
              <a:t> </a:t>
            </a:r>
            <a:r>
              <a:rPr lang="en-US" sz="2300" b="1" dirty="0" err="1">
                <a:solidFill>
                  <a:srgbClr val="184375"/>
                </a:solidFill>
                <a:latin typeface="Arial" pitchFamily="34" charset="0"/>
              </a:rPr>
              <a:t>tránh</a:t>
            </a:r>
            <a:endParaRPr lang="en-US" sz="2300" b="1" dirty="0">
              <a:solidFill>
                <a:srgbClr val="184375"/>
              </a:solidFill>
              <a:latin typeface="Arial" pitchFamily="34" charset="0"/>
            </a:endParaRPr>
          </a:p>
        </p:txBody>
      </p:sp>
      <p:sp>
        <p:nvSpPr>
          <p:cNvPr id="14" name="TextBox 14"/>
          <p:cNvSpPr txBox="1"/>
          <p:nvPr/>
        </p:nvSpPr>
        <p:spPr>
          <a:xfrm>
            <a:off x="483782" y="1855120"/>
            <a:ext cx="11019421" cy="423193"/>
          </a:xfrm>
          <a:prstGeom prst="rect">
            <a:avLst/>
          </a:prstGeom>
        </p:spPr>
        <p:txBody>
          <a:bodyPr wrap="square" lIns="0" tIns="0" rIns="0" bIns="0" rtlCol="0" anchor="t">
            <a:spAutoFit/>
          </a:bodyPr>
          <a:lstStyle/>
          <a:p>
            <a:pPr algn="ctr">
              <a:lnSpc>
                <a:spcPts val="3266"/>
              </a:lnSpc>
            </a:pPr>
            <a:r>
              <a:rPr lang="en-US" sz="3600" dirty="0" err="1">
                <a:latin typeface="Arial" pitchFamily="34" charset="0"/>
              </a:rPr>
              <a:t>Còi</a:t>
            </a:r>
            <a:r>
              <a:rPr lang="en-US" sz="3600" dirty="0">
                <a:latin typeface="Arial" pitchFamily="34" charset="0"/>
              </a:rPr>
              <a:t> </a:t>
            </a:r>
            <a:r>
              <a:rPr lang="en-US" sz="3600" dirty="0" err="1">
                <a:latin typeface="Arial" pitchFamily="34" charset="0"/>
              </a:rPr>
              <a:t>xương</a:t>
            </a:r>
            <a:r>
              <a:rPr lang="en-US" sz="3600" dirty="0">
                <a:latin typeface="Arial" pitchFamily="34" charset="0"/>
              </a:rPr>
              <a:t>, </a:t>
            </a:r>
            <a:r>
              <a:rPr lang="en-US" sz="3600" dirty="0" err="1">
                <a:latin typeface="Arial" pitchFamily="34" charset="0"/>
              </a:rPr>
              <a:t>mềm</a:t>
            </a:r>
            <a:r>
              <a:rPr lang="en-US" sz="3600" dirty="0">
                <a:latin typeface="Arial" pitchFamily="34" charset="0"/>
              </a:rPr>
              <a:t> </a:t>
            </a:r>
            <a:r>
              <a:rPr lang="en-US" sz="3600" dirty="0" err="1">
                <a:latin typeface="Arial" pitchFamily="34" charset="0"/>
              </a:rPr>
              <a:t>xương</a:t>
            </a:r>
            <a:r>
              <a:rPr lang="en-US" sz="3600" dirty="0">
                <a:latin typeface="Arial" pitchFamily="34" charset="0"/>
              </a:rPr>
              <a:t>, </a:t>
            </a:r>
            <a:r>
              <a:rPr lang="en-US" sz="3600" dirty="0" err="1">
                <a:latin typeface="Arial" pitchFamily="34" charset="0"/>
              </a:rPr>
              <a:t>cọng</a:t>
            </a:r>
            <a:r>
              <a:rPr lang="en-US" sz="3600" dirty="0">
                <a:latin typeface="Arial" pitchFamily="34" charset="0"/>
              </a:rPr>
              <a:t> </a:t>
            </a:r>
            <a:r>
              <a:rPr lang="en-US" sz="3600" dirty="0" err="1">
                <a:latin typeface="Arial" pitchFamily="34" charset="0"/>
              </a:rPr>
              <a:t>vẹo</a:t>
            </a:r>
            <a:r>
              <a:rPr lang="en-US" sz="3600" dirty="0">
                <a:latin typeface="Arial" pitchFamily="34" charset="0"/>
              </a:rPr>
              <a:t> </a:t>
            </a:r>
            <a:r>
              <a:rPr lang="en-US" sz="3600" dirty="0" err="1">
                <a:latin typeface="Arial" pitchFamily="34" charset="0"/>
              </a:rPr>
              <a:t>cột</a:t>
            </a:r>
            <a:r>
              <a:rPr lang="en-US" sz="3600" dirty="0">
                <a:latin typeface="Arial" pitchFamily="34" charset="0"/>
              </a:rPr>
              <a:t> </a:t>
            </a:r>
            <a:r>
              <a:rPr lang="en-US" sz="3600" dirty="0" err="1">
                <a:latin typeface="Arial" pitchFamily="34" charset="0"/>
              </a:rPr>
              <a:t>sống</a:t>
            </a:r>
            <a:r>
              <a:rPr lang="en-US" sz="3600" dirty="0">
                <a:latin typeface="Arial" pitchFamily="34" charset="0"/>
              </a:rPr>
              <a:t> </a:t>
            </a:r>
          </a:p>
        </p:txBody>
      </p:sp>
      <p:sp>
        <p:nvSpPr>
          <p:cNvPr id="15" name="TextBox 15"/>
          <p:cNvSpPr txBox="1"/>
          <p:nvPr/>
        </p:nvSpPr>
        <p:spPr>
          <a:xfrm>
            <a:off x="404498" y="2278313"/>
            <a:ext cx="6096000" cy="4446858"/>
          </a:xfrm>
          <a:prstGeom prst="rect">
            <a:avLst/>
          </a:prstGeom>
        </p:spPr>
        <p:txBody>
          <a:bodyPr wrap="square" lIns="0" tIns="0" rIns="0" bIns="0" rtlCol="0" anchor="t">
            <a:spAutoFit/>
          </a:bodyPr>
          <a:lstStyle/>
          <a:p>
            <a:pPr>
              <a:lnSpc>
                <a:spcPct val="150000"/>
              </a:lnSpc>
            </a:pPr>
            <a:r>
              <a:rPr lang="en-US" sz="2800" kern="1100" dirty="0" smtClean="0">
                <a:latin typeface="Times New Roman" panose="02020603050405020304" pitchFamily="18" charset="0"/>
                <a:cs typeface="Times New Roman" panose="02020603050405020304" pitchFamily="18" charset="0"/>
              </a:rPr>
              <a:t>- </a:t>
            </a:r>
            <a:r>
              <a:rPr lang="en-US" sz="2800" kern="1100" dirty="0" err="1" smtClean="0">
                <a:latin typeface="Times New Roman" panose="02020603050405020304" pitchFamily="18" charset="0"/>
                <a:cs typeface="Times New Roman" panose="02020603050405020304" pitchFamily="18" charset="0"/>
              </a:rPr>
              <a:t>Còi</a:t>
            </a:r>
            <a:r>
              <a:rPr lang="en-US" sz="2800" kern="1100" dirty="0" smtClean="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xương</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mềm</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xương</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cọng</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vẹo</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cột</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sống</a:t>
            </a:r>
            <a:r>
              <a:rPr lang="en-US" sz="2800" kern="1100" dirty="0">
                <a:latin typeface="Times New Roman" panose="02020603050405020304" pitchFamily="18" charset="0"/>
                <a:cs typeface="Times New Roman" panose="02020603050405020304" pitchFamily="18" charset="0"/>
              </a:rPr>
              <a:t> do:</a:t>
            </a:r>
          </a:p>
          <a:p>
            <a:pPr>
              <a:lnSpc>
                <a:spcPct val="150000"/>
              </a:lnSpc>
            </a:pPr>
            <a:r>
              <a:rPr lang="en-US" sz="2800" kern="1100" dirty="0" smtClean="0">
                <a:latin typeface="Times New Roman" panose="02020603050405020304" pitchFamily="18" charset="0"/>
                <a:cs typeface="Times New Roman" panose="02020603050405020304" pitchFamily="18" charset="0"/>
              </a:rPr>
              <a:t>+ </a:t>
            </a:r>
            <a:r>
              <a:rPr lang="en-US" sz="2800" kern="1100" dirty="0" err="1" smtClean="0">
                <a:latin typeface="Times New Roman" panose="02020603050405020304" pitchFamily="18" charset="0"/>
                <a:cs typeface="Times New Roman" panose="02020603050405020304" pitchFamily="18" charset="0"/>
              </a:rPr>
              <a:t>Cơ</a:t>
            </a:r>
            <a:r>
              <a:rPr lang="en-US" sz="2800" kern="1100" dirty="0" smtClean="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thể</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thiếu</a:t>
            </a:r>
            <a:r>
              <a:rPr lang="en-US" sz="2800" kern="1100" dirty="0">
                <a:latin typeface="Times New Roman" panose="02020603050405020304" pitchFamily="18" charset="0"/>
                <a:cs typeface="Times New Roman" panose="02020603050405020304" pitchFamily="18" charset="0"/>
              </a:rPr>
              <a:t> calcium </a:t>
            </a:r>
            <a:r>
              <a:rPr lang="en-US" sz="2800" kern="1100" dirty="0" err="1">
                <a:latin typeface="Times New Roman" panose="02020603050405020304" pitchFamily="18" charset="0"/>
                <a:cs typeface="Times New Roman" panose="02020603050405020304" pitchFamily="18" charset="0"/>
              </a:rPr>
              <a:t>và</a:t>
            </a:r>
            <a:r>
              <a:rPr lang="en-US" sz="2800" kern="1100" dirty="0">
                <a:latin typeface="Times New Roman" panose="02020603050405020304" pitchFamily="18" charset="0"/>
                <a:cs typeface="Times New Roman" panose="02020603050405020304" pitchFamily="18" charset="0"/>
              </a:rPr>
              <a:t> vitamin D</a:t>
            </a:r>
          </a:p>
          <a:p>
            <a:pPr>
              <a:lnSpc>
                <a:spcPct val="150000"/>
              </a:lnSpc>
            </a:pPr>
            <a:r>
              <a:rPr lang="en-US" sz="2800" kern="1100" dirty="0" smtClean="0">
                <a:latin typeface="Times New Roman" panose="02020603050405020304" pitchFamily="18" charset="0"/>
                <a:cs typeface="Times New Roman" panose="02020603050405020304" pitchFamily="18" charset="0"/>
              </a:rPr>
              <a:t>+ </a:t>
            </a:r>
            <a:r>
              <a:rPr lang="en-US" sz="2800" kern="1100" dirty="0" err="1" smtClean="0">
                <a:latin typeface="Times New Roman" panose="02020603050405020304" pitchFamily="18" charset="0"/>
                <a:cs typeface="Times New Roman" panose="02020603050405020304" pitchFamily="18" charset="0"/>
              </a:rPr>
              <a:t>Rối</a:t>
            </a:r>
            <a:r>
              <a:rPr lang="en-US" sz="2800" kern="1100" dirty="0" smtClean="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loạn</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chuyển</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hóa</a:t>
            </a:r>
            <a:r>
              <a:rPr lang="en-US" sz="2800" kern="1100" dirty="0">
                <a:latin typeface="Times New Roman" panose="02020603050405020304" pitchFamily="18" charset="0"/>
                <a:cs typeface="Times New Roman" panose="02020603050405020304" pitchFamily="18" charset="0"/>
              </a:rPr>
              <a:t> vitamin D</a:t>
            </a:r>
          </a:p>
          <a:p>
            <a:pPr>
              <a:lnSpc>
                <a:spcPct val="150000"/>
              </a:lnSpc>
            </a:pPr>
            <a:r>
              <a:rPr lang="en-US" sz="2800" kern="1100" dirty="0" smtClean="0">
                <a:latin typeface="Times New Roman" panose="02020603050405020304" pitchFamily="18" charset="0"/>
                <a:cs typeface="Times New Roman" panose="02020603050405020304" pitchFamily="18" charset="0"/>
              </a:rPr>
              <a:t>+ </a:t>
            </a:r>
            <a:r>
              <a:rPr lang="en-US" sz="2800" kern="1100" dirty="0" err="1" smtClean="0">
                <a:latin typeface="Times New Roman" panose="02020603050405020304" pitchFamily="18" charset="0"/>
                <a:cs typeface="Times New Roman" panose="02020603050405020304" pitchFamily="18" charset="0"/>
              </a:rPr>
              <a:t>Tư</a:t>
            </a:r>
            <a:r>
              <a:rPr lang="en-US" sz="2800" kern="1100" dirty="0" smtClean="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thế</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sinh</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hoạt</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không</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phù</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hợp</a:t>
            </a:r>
            <a:endParaRPr lang="en-US" sz="2800" kern="1100" dirty="0">
              <a:latin typeface="Times New Roman" panose="02020603050405020304" pitchFamily="18" charset="0"/>
              <a:cs typeface="Times New Roman" panose="02020603050405020304" pitchFamily="18" charset="0"/>
            </a:endParaRPr>
          </a:p>
          <a:p>
            <a:pPr>
              <a:lnSpc>
                <a:spcPct val="150000"/>
              </a:lnSpc>
              <a:spcBef>
                <a:spcPct val="0"/>
              </a:spcBef>
            </a:pPr>
            <a:r>
              <a:rPr lang="en-US" sz="2800" kern="1100" dirty="0" smtClean="0">
                <a:latin typeface="Times New Roman" panose="02020603050405020304" pitchFamily="18" charset="0"/>
                <a:cs typeface="Times New Roman" panose="02020603050405020304" pitchFamily="18" charset="0"/>
              </a:rPr>
              <a:t>+ </a:t>
            </a:r>
            <a:r>
              <a:rPr lang="en-US" sz="2800" kern="1100" dirty="0" err="1" smtClean="0">
                <a:latin typeface="Times New Roman" panose="02020603050405020304" pitchFamily="18" charset="0"/>
                <a:cs typeface="Times New Roman" panose="02020603050405020304" pitchFamily="18" charset="0"/>
              </a:rPr>
              <a:t>Cường</a:t>
            </a:r>
            <a:r>
              <a:rPr lang="en-US" sz="2800" kern="1100" dirty="0" smtClean="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độ</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lao</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động</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không</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phù</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hợp</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với</a:t>
            </a:r>
            <a:r>
              <a:rPr lang="en-US" sz="2800" kern="1100" dirty="0">
                <a:latin typeface="Times New Roman" panose="02020603050405020304" pitchFamily="18" charset="0"/>
                <a:cs typeface="Times New Roman" panose="02020603050405020304" pitchFamily="18" charset="0"/>
              </a:rPr>
              <a:t> </a:t>
            </a:r>
            <a:r>
              <a:rPr lang="en-US" sz="2800" kern="1100" dirty="0" err="1">
                <a:latin typeface="Times New Roman" panose="02020603050405020304" pitchFamily="18" charset="0"/>
                <a:cs typeface="Times New Roman" panose="02020603050405020304" pitchFamily="18" charset="0"/>
              </a:rPr>
              <a:t>lứa</a:t>
            </a:r>
            <a:r>
              <a:rPr lang="en-US" sz="2800" kern="1100" dirty="0">
                <a:latin typeface="Times New Roman" panose="02020603050405020304" pitchFamily="18" charset="0"/>
                <a:cs typeface="Times New Roman" panose="02020603050405020304" pitchFamily="18" charset="0"/>
              </a:rPr>
              <a:t> </a:t>
            </a:r>
            <a:r>
              <a:rPr lang="en-US" sz="2800" kern="1100" dirty="0" err="1" smtClean="0">
                <a:latin typeface="Times New Roman" panose="02020603050405020304" pitchFamily="18" charset="0"/>
                <a:cs typeface="Times New Roman" panose="02020603050405020304" pitchFamily="18" charset="0"/>
              </a:rPr>
              <a:t>tuổi</a:t>
            </a:r>
            <a:r>
              <a:rPr lang="en-US" sz="2800" kern="1100" dirty="0" smtClean="0">
                <a:latin typeface="Times New Roman" panose="02020603050405020304" pitchFamily="18" charset="0"/>
                <a:cs typeface="Times New Roman" panose="02020603050405020304" pitchFamily="18" charset="0"/>
              </a:rPr>
              <a:t>.</a:t>
            </a:r>
            <a:endParaRPr lang="en-US" sz="2800" kern="1100" dirty="0">
              <a:latin typeface="Times New Roman" panose="02020603050405020304" pitchFamily="18" charset="0"/>
              <a:cs typeface="Times New Roman" panose="02020603050405020304" pitchFamily="18" charset="0"/>
            </a:endParaRPr>
          </a:p>
        </p:txBody>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grpSp>
        <p:nvGrpSpPr>
          <p:cNvPr id="5" name="Group 5"/>
          <p:cNvGrpSpPr/>
          <p:nvPr/>
        </p:nvGrpSpPr>
        <p:grpSpPr>
          <a:xfrm>
            <a:off x="685614" y="1192650"/>
            <a:ext cx="10817590" cy="5174742"/>
            <a:chOff x="0" y="0"/>
            <a:chExt cx="4274729" cy="2044343"/>
          </a:xfrm>
        </p:grpSpPr>
        <p:sp>
          <p:nvSpPr>
            <p:cNvPr id="6" name="Freeform 6"/>
            <p:cNvSpPr/>
            <p:nvPr/>
          </p:nvSpPr>
          <p:spPr>
            <a:xfrm>
              <a:off x="0" y="0"/>
              <a:ext cx="4274729" cy="2044343"/>
            </a:xfrm>
            <a:custGeom>
              <a:avLst/>
              <a:gdLst/>
              <a:ahLst/>
              <a:cxnLst/>
              <a:rect l="l" t="t" r="r" b="b"/>
              <a:pathLst>
                <a:path w="4274729" h="2044343">
                  <a:moveTo>
                    <a:pt x="0" y="0"/>
                  </a:moveTo>
                  <a:lnTo>
                    <a:pt x="4274729" y="0"/>
                  </a:lnTo>
                  <a:lnTo>
                    <a:pt x="4274729" y="2044343"/>
                  </a:lnTo>
                  <a:lnTo>
                    <a:pt x="0" y="2044343"/>
                  </a:lnTo>
                  <a:close/>
                </a:path>
              </a:pathLst>
            </a:custGeom>
            <a:solidFill>
              <a:srgbClr val="FBCBA5">
                <a:alpha val="49804"/>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8" name="Group 8"/>
          <p:cNvGrpSpPr/>
          <p:nvPr/>
        </p:nvGrpSpPr>
        <p:grpSpPr>
          <a:xfrm>
            <a:off x="884643" y="2722605"/>
            <a:ext cx="10108589" cy="846386"/>
            <a:chOff x="64288" y="-66674"/>
            <a:chExt cx="20222445" cy="1692773"/>
          </a:xfrm>
        </p:grpSpPr>
        <p:sp>
          <p:nvSpPr>
            <p:cNvPr id="11" name="TextBox 11"/>
            <p:cNvSpPr txBox="1"/>
            <p:nvPr/>
          </p:nvSpPr>
          <p:spPr>
            <a:xfrm>
              <a:off x="64288" y="455508"/>
              <a:ext cx="557161" cy="589304"/>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12" name="TextBox 12"/>
            <p:cNvSpPr txBox="1"/>
            <p:nvPr/>
          </p:nvSpPr>
          <p:spPr>
            <a:xfrm>
              <a:off x="407455" y="-66674"/>
              <a:ext cx="19879278" cy="1692773"/>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Duy</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đủ</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cân</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bổ</a:t>
              </a:r>
              <a:r>
                <a:rPr lang="en-US" sz="2300" b="1" dirty="0">
                  <a:solidFill>
                    <a:srgbClr val="000000"/>
                  </a:solidFill>
                  <a:latin typeface="Arial" pitchFamily="34" charset="0"/>
                </a:rPr>
                <a:t> sung vitamin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khoáng</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thiết</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endParaRPr lang="en-US" sz="2300" b="1" dirty="0">
                <a:solidFill>
                  <a:srgbClr val="000000"/>
                </a:solidFill>
                <a:latin typeface="Arial" pitchFamily="34" charset="0"/>
              </a:endParaRPr>
            </a:p>
          </p:txBody>
        </p:sp>
      </p:grpSp>
      <p:grpSp>
        <p:nvGrpSpPr>
          <p:cNvPr id="13" name="Group 13"/>
          <p:cNvGrpSpPr/>
          <p:nvPr/>
        </p:nvGrpSpPr>
        <p:grpSpPr>
          <a:xfrm>
            <a:off x="1056182" y="4087168"/>
            <a:ext cx="10108595" cy="423193"/>
            <a:chOff x="64276" y="-66674"/>
            <a:chExt cx="20222457" cy="846387"/>
          </a:xfrm>
        </p:grpSpPr>
        <p:sp>
          <p:nvSpPr>
            <p:cNvPr id="16" name="TextBox 16"/>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17" name="TextBox 17"/>
            <p:cNvSpPr txBox="1"/>
            <p:nvPr/>
          </p:nvSpPr>
          <p:spPr>
            <a:xfrm>
              <a:off x="64276" y="-66674"/>
              <a:ext cx="20222457" cy="846387"/>
            </a:xfrm>
            <a:prstGeom prst="rect">
              <a:avLst/>
            </a:prstGeom>
          </p:spPr>
          <p:txBody>
            <a:bodyPr wrap="square" lIns="0" tIns="0" rIns="0" bIns="0" rtlCol="0" anchor="t">
              <a:spAutoFit/>
            </a:bodyPr>
            <a:lstStyle/>
            <a:p>
              <a:pPr algn="just">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đúng</a:t>
              </a:r>
              <a:r>
                <a:rPr lang="en-US" sz="2300" b="1" dirty="0">
                  <a:solidFill>
                    <a:srgbClr val="000000"/>
                  </a:solidFill>
                  <a:latin typeface="Arial" pitchFamily="34" charset="0"/>
                </a:rPr>
                <a:t> </a:t>
              </a:r>
              <a:r>
                <a:rPr lang="en-US" sz="2300" b="1" dirty="0" err="1">
                  <a:solidFill>
                    <a:srgbClr val="000000"/>
                  </a:solidFill>
                  <a:latin typeface="Arial" pitchFamily="34" charset="0"/>
                </a:rPr>
                <a:t>cách</a:t>
              </a:r>
              <a:endParaRPr lang="en-US" sz="2300" b="1" dirty="0">
                <a:solidFill>
                  <a:srgbClr val="000000"/>
                </a:solidFill>
                <a:latin typeface="Arial" pitchFamily="34" charset="0"/>
              </a:endParaRPr>
            </a:p>
          </p:txBody>
        </p:sp>
      </p:grpSp>
      <p:grpSp>
        <p:nvGrpSpPr>
          <p:cNvPr id="18" name="Group 18"/>
          <p:cNvGrpSpPr/>
          <p:nvPr/>
        </p:nvGrpSpPr>
        <p:grpSpPr>
          <a:xfrm>
            <a:off x="1056182" y="3625736"/>
            <a:ext cx="10108589" cy="423193"/>
            <a:chOff x="64288" y="-66674"/>
            <a:chExt cx="20222445" cy="846387"/>
          </a:xfrm>
        </p:grpSpPr>
        <p:sp>
          <p:nvSpPr>
            <p:cNvPr id="21" name="TextBox 21"/>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22" name="TextBox 22"/>
            <p:cNvSpPr txBox="1"/>
            <p:nvPr/>
          </p:nvSpPr>
          <p:spPr>
            <a:xfrm>
              <a:off x="64288" y="-66674"/>
              <a:ext cx="20222445" cy="846387"/>
            </a:xfrm>
            <a:prstGeom prst="rect">
              <a:avLst/>
            </a:prstGeom>
          </p:spPr>
          <p:txBody>
            <a:bodyPr wrap="square" lIns="0" tIns="0" rIns="0" bIns="0" rtlCol="0" anchor="t">
              <a:spAutoFit/>
            </a:bodyPr>
            <a:lstStyle/>
            <a:p>
              <a:pPr algn="just">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Tắm</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nắng</a:t>
              </a:r>
              <a:endParaRPr lang="en-US" sz="2300" b="1" dirty="0">
                <a:solidFill>
                  <a:srgbClr val="000000"/>
                </a:solidFill>
                <a:latin typeface="Arial" pitchFamily="34" charset="0"/>
              </a:endParaRPr>
            </a:p>
          </p:txBody>
        </p:sp>
      </p:grpSp>
      <p:grpSp>
        <p:nvGrpSpPr>
          <p:cNvPr id="23" name="Group 23"/>
          <p:cNvGrpSpPr/>
          <p:nvPr/>
        </p:nvGrpSpPr>
        <p:grpSpPr>
          <a:xfrm>
            <a:off x="1056182" y="4548602"/>
            <a:ext cx="10108595" cy="423193"/>
            <a:chOff x="64276" y="-66674"/>
            <a:chExt cx="20222457" cy="846387"/>
          </a:xfrm>
        </p:grpSpPr>
        <p:sp>
          <p:nvSpPr>
            <p:cNvPr id="26" name="TextBox 26"/>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27" name="TextBox 27"/>
            <p:cNvSpPr txBox="1"/>
            <p:nvPr/>
          </p:nvSpPr>
          <p:spPr>
            <a:xfrm>
              <a:off x="64276" y="-66674"/>
              <a:ext cx="20222457" cy="846387"/>
            </a:xfrm>
            <a:prstGeom prst="rect">
              <a:avLst/>
            </a:prstGeom>
          </p:spPr>
          <p:txBody>
            <a:bodyPr wrap="square" lIns="0" tIns="0" rIns="0" bIns="0" rtlCol="0" anchor="t">
              <a:spAutoFit/>
            </a:bodyPr>
            <a:lstStyle/>
            <a:p>
              <a:pPr algn="just">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a:t>
              </a:r>
              <a:r>
                <a:rPr lang="en-US" sz="2300" b="1" dirty="0">
                  <a:solidFill>
                    <a:srgbClr val="000000"/>
                  </a:solidFill>
                  <a:latin typeface="Arial" pitchFamily="34" charset="0"/>
                </a:rPr>
                <a:t>, </a:t>
              </a:r>
              <a:r>
                <a:rPr lang="en-US" sz="2300" b="1" dirty="0" err="1">
                  <a:solidFill>
                    <a:srgbClr val="000000"/>
                  </a:solidFill>
                  <a:latin typeface="Arial" pitchFamily="34" charset="0"/>
                </a:rPr>
                <a:t>đứng</a:t>
              </a:r>
              <a:r>
                <a:rPr lang="en-US" sz="2300" b="1" dirty="0">
                  <a:solidFill>
                    <a:srgbClr val="000000"/>
                  </a:solidFill>
                  <a:latin typeface="Arial" pitchFamily="34" charset="0"/>
                </a:rPr>
                <a:t>, </a:t>
              </a:r>
              <a:r>
                <a:rPr lang="en-US" sz="2300" b="1" dirty="0" err="1">
                  <a:solidFill>
                    <a:srgbClr val="000000"/>
                  </a:solidFill>
                  <a:latin typeface="Arial" pitchFamily="34" charset="0"/>
                </a:rPr>
                <a:t>ngồi</a:t>
              </a:r>
              <a:r>
                <a:rPr lang="en-US" sz="2300" b="1" dirty="0">
                  <a:solidFill>
                    <a:srgbClr val="000000"/>
                  </a:solidFill>
                  <a:latin typeface="Arial" pitchFamily="34" charset="0"/>
                </a:rPr>
                <a:t> </a:t>
              </a:r>
              <a:r>
                <a:rPr lang="en-US" sz="2300" b="1" dirty="0" err="1">
                  <a:solidFill>
                    <a:srgbClr val="000000"/>
                  </a:solidFill>
                  <a:latin typeface="Arial" pitchFamily="34" charset="0"/>
                </a:rPr>
                <a:t>đúng</a:t>
              </a:r>
              <a:r>
                <a:rPr lang="en-US" sz="2300" b="1" dirty="0">
                  <a:solidFill>
                    <a:srgbClr val="000000"/>
                  </a:solidFill>
                  <a:latin typeface="Arial" pitchFamily="34" charset="0"/>
                </a:rPr>
                <a:t> </a:t>
              </a:r>
              <a:r>
                <a:rPr lang="en-US" sz="2300" b="1" dirty="0" err="1">
                  <a:solidFill>
                    <a:srgbClr val="000000"/>
                  </a:solidFill>
                  <a:latin typeface="Arial" pitchFamily="34" charset="0"/>
                </a:rPr>
                <a:t>tư</a:t>
              </a:r>
              <a:r>
                <a:rPr lang="en-US" sz="2300" b="1" dirty="0">
                  <a:solidFill>
                    <a:srgbClr val="000000"/>
                  </a:solidFill>
                  <a:latin typeface="Arial" pitchFamily="34" charset="0"/>
                </a:rPr>
                <a:t> </a:t>
              </a:r>
              <a:r>
                <a:rPr lang="en-US" sz="2300" b="1" dirty="0" err="1">
                  <a:solidFill>
                    <a:srgbClr val="000000"/>
                  </a:solidFill>
                  <a:latin typeface="Arial" pitchFamily="34" charset="0"/>
                </a:rPr>
                <a:t>thế</a:t>
              </a:r>
              <a:endParaRPr lang="en-US" sz="2300" b="1" dirty="0">
                <a:solidFill>
                  <a:srgbClr val="000000"/>
                </a:solidFill>
                <a:latin typeface="Arial" pitchFamily="34" charset="0"/>
              </a:endParaRPr>
            </a:p>
          </p:txBody>
        </p:sp>
      </p:grpSp>
      <p:grpSp>
        <p:nvGrpSpPr>
          <p:cNvPr id="28" name="Group 28"/>
          <p:cNvGrpSpPr/>
          <p:nvPr/>
        </p:nvGrpSpPr>
        <p:grpSpPr>
          <a:xfrm>
            <a:off x="1056182" y="5010035"/>
            <a:ext cx="10108591" cy="423193"/>
            <a:chOff x="64284" y="-66674"/>
            <a:chExt cx="20222449" cy="846387"/>
          </a:xfrm>
        </p:grpSpPr>
        <p:sp>
          <p:nvSpPr>
            <p:cNvPr id="31" name="TextBox 31"/>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32" name="TextBox 32"/>
            <p:cNvSpPr txBox="1"/>
            <p:nvPr/>
          </p:nvSpPr>
          <p:spPr>
            <a:xfrm>
              <a:off x="64284" y="-66674"/>
              <a:ext cx="20222449" cy="846387"/>
            </a:xfrm>
            <a:prstGeom prst="rect">
              <a:avLst/>
            </a:prstGeom>
          </p:spPr>
          <p:txBody>
            <a:bodyPr wrap="square" lIns="0" tIns="0" rIns="0" bIns="0" rtlCol="0" anchor="t">
              <a:spAutoFit/>
            </a:bodyPr>
            <a:lstStyle/>
            <a:p>
              <a:pPr algn="just">
                <a:lnSpc>
                  <a:spcPts val="3266"/>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Điều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chỉnh</a:t>
              </a:r>
              <a:r>
                <a:rPr lang="en-US" sz="2300" b="1" dirty="0">
                  <a:solidFill>
                    <a:srgbClr val="000000"/>
                  </a:solidFill>
                  <a:latin typeface="Arial" pitchFamily="34" charset="0"/>
                </a:rPr>
                <a:t> </a:t>
              </a:r>
              <a:r>
                <a:rPr lang="en-US" sz="2300" b="1" dirty="0" err="1">
                  <a:solidFill>
                    <a:srgbClr val="000000"/>
                  </a:solidFill>
                  <a:latin typeface="Arial" pitchFamily="34" charset="0"/>
                </a:rPr>
                <a:t>cân</a:t>
              </a:r>
              <a:r>
                <a:rPr lang="en-US" sz="2300" b="1" dirty="0">
                  <a:solidFill>
                    <a:srgbClr val="000000"/>
                  </a:solidFill>
                  <a:latin typeface="Arial" pitchFamily="34" charset="0"/>
                </a:rPr>
                <a:t> </a:t>
              </a:r>
              <a:r>
                <a:rPr lang="en-US" sz="2300" b="1" dirty="0" err="1">
                  <a:solidFill>
                    <a:srgbClr val="000000"/>
                  </a:solidFill>
                  <a:latin typeface="Arial" pitchFamily="34" charset="0"/>
                </a:rPr>
                <a:t>nặng</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endParaRPr lang="en-US" sz="2300" b="1" dirty="0">
                <a:solidFill>
                  <a:srgbClr val="000000"/>
                </a:solidFill>
                <a:latin typeface="Arial" pitchFamily="34" charset="0"/>
              </a:endParaRPr>
            </a:p>
          </p:txBody>
        </p:sp>
      </p:grpSp>
      <p:grpSp>
        <p:nvGrpSpPr>
          <p:cNvPr id="33" name="Group 33"/>
          <p:cNvGrpSpPr/>
          <p:nvPr/>
        </p:nvGrpSpPr>
        <p:grpSpPr>
          <a:xfrm>
            <a:off x="1056182" y="5471468"/>
            <a:ext cx="10447021" cy="846386"/>
            <a:chOff x="64278" y="-66674"/>
            <a:chExt cx="14717549" cy="1692773"/>
          </a:xfrm>
        </p:grpSpPr>
        <p:sp>
          <p:nvSpPr>
            <p:cNvPr id="36" name="TextBox 36"/>
            <p:cNvSpPr txBox="1"/>
            <p:nvPr/>
          </p:nvSpPr>
          <p:spPr>
            <a:xfrm>
              <a:off x="64288" y="455508"/>
              <a:ext cx="557161" cy="589304"/>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37" name="TextBox 37"/>
            <p:cNvSpPr txBox="1"/>
            <p:nvPr/>
          </p:nvSpPr>
          <p:spPr>
            <a:xfrm>
              <a:off x="64278" y="-66674"/>
              <a:ext cx="14717549" cy="1692773"/>
            </a:xfrm>
            <a:prstGeom prst="rect">
              <a:avLst/>
            </a:prstGeom>
          </p:spPr>
          <p:txBody>
            <a:bodyPr wrap="square" lIns="0" tIns="0" rIns="0" bIns="0" rtlCol="0" anchor="t">
              <a:spAutoFit/>
            </a:bodyPr>
            <a:lstStyle/>
            <a:p>
              <a:pPr algn="just">
                <a:lnSpc>
                  <a:spcPts val="3266"/>
                </a:lnSpc>
                <a:spcBef>
                  <a:spcPct val="0"/>
                </a:spcBef>
              </a:pPr>
              <a:r>
                <a:rPr lang="en-US" sz="2300" b="1" dirty="0" smtClean="0">
                  <a:solidFill>
                    <a:srgbClr val="000000"/>
                  </a:solidFill>
                  <a:latin typeface="Arial" pitchFamily="34" charset="0"/>
                </a:rPr>
                <a:t>-</a:t>
              </a:r>
              <a:r>
                <a:rPr lang="en-US" sz="2300" b="1" dirty="0" err="1" smtClean="0">
                  <a:solidFill>
                    <a:srgbClr val="000000"/>
                  </a:solidFill>
                  <a:latin typeface="Arial" pitchFamily="34" charset="0"/>
                </a:rPr>
                <a:t>Tránh</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thói</a:t>
              </a:r>
              <a:r>
                <a:rPr lang="en-US" sz="2300" b="1" dirty="0">
                  <a:solidFill>
                    <a:srgbClr val="000000"/>
                  </a:solidFill>
                  <a:latin typeface="Arial" pitchFamily="34" charset="0"/>
                </a:rPr>
                <a:t> </a:t>
              </a:r>
              <a:r>
                <a:rPr lang="en-US" sz="2300" b="1" dirty="0" err="1">
                  <a:solidFill>
                    <a:srgbClr val="000000"/>
                  </a:solidFill>
                  <a:latin typeface="Arial" pitchFamily="34" charset="0"/>
                </a:rPr>
                <a:t>quen</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tốt</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mang</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nặng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bên</a:t>
              </a:r>
              <a:r>
                <a:rPr lang="en-US" sz="2300" b="1" dirty="0">
                  <a:solidFill>
                    <a:srgbClr val="000000"/>
                  </a:solidFill>
                  <a:latin typeface="Arial" pitchFamily="34" charset="0"/>
                </a:rPr>
                <a:t>,…)</a:t>
              </a:r>
            </a:p>
          </p:txBody>
        </p:sp>
      </p:grpSp>
      <p:sp>
        <p:nvSpPr>
          <p:cNvPr id="39" name="TextBox 39"/>
          <p:cNvSpPr txBox="1"/>
          <p:nvPr/>
        </p:nvSpPr>
        <p:spPr>
          <a:xfrm>
            <a:off x="4763833" y="87843"/>
            <a:ext cx="4723853" cy="846386"/>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40" name="TextBox 40"/>
          <p:cNvSpPr txBox="1"/>
          <p:nvPr/>
        </p:nvSpPr>
        <p:spPr>
          <a:xfrm>
            <a:off x="1024048" y="1453506"/>
            <a:ext cx="10140725"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bệnh</a:t>
            </a:r>
            <a:r>
              <a:rPr lang="en-US" sz="2300" b="1" dirty="0">
                <a:solidFill>
                  <a:srgbClr val="D61F27"/>
                </a:solidFill>
                <a:latin typeface="Arial" pitchFamily="34" charset="0"/>
              </a:rPr>
              <a:t> </a:t>
            </a:r>
            <a:r>
              <a:rPr lang="en-US" sz="2300" b="1" dirty="0" err="1">
                <a:solidFill>
                  <a:srgbClr val="D61F27"/>
                </a:solidFill>
                <a:latin typeface="Arial" pitchFamily="34" charset="0"/>
              </a:rPr>
              <a:t>về</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gây</a:t>
            </a:r>
            <a:r>
              <a:rPr lang="en-US" sz="2300" b="1" dirty="0">
                <a:solidFill>
                  <a:srgbClr val="D61F27"/>
                </a:solidFill>
                <a:latin typeface="Arial" pitchFamily="34" charset="0"/>
              </a:rPr>
              <a:t> </a:t>
            </a:r>
            <a:r>
              <a:rPr lang="en-US" sz="2300" b="1" dirty="0" err="1">
                <a:solidFill>
                  <a:srgbClr val="D61F27"/>
                </a:solidFill>
                <a:latin typeface="Arial" pitchFamily="34" charset="0"/>
              </a:rPr>
              <a:t>tổn</a:t>
            </a:r>
            <a:r>
              <a:rPr lang="en-US" sz="2300" b="1" dirty="0">
                <a:solidFill>
                  <a:srgbClr val="D61F27"/>
                </a:solidFill>
                <a:latin typeface="Arial" pitchFamily="34" charset="0"/>
              </a:rPr>
              <a:t> </a:t>
            </a:r>
            <a:r>
              <a:rPr lang="en-US" sz="2300" b="1" dirty="0" err="1">
                <a:solidFill>
                  <a:srgbClr val="D61F27"/>
                </a:solidFill>
                <a:latin typeface="Arial" pitchFamily="34" charset="0"/>
              </a:rPr>
              <a:t>thương</a:t>
            </a:r>
            <a:r>
              <a:rPr lang="en-US" sz="2300" b="1" dirty="0">
                <a:solidFill>
                  <a:srgbClr val="D61F27"/>
                </a:solidFill>
                <a:latin typeface="Arial" pitchFamily="34" charset="0"/>
              </a:rPr>
              <a:t>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trúc</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cơ</a:t>
            </a:r>
            <a:r>
              <a:rPr lang="en-US" sz="2300" b="1" dirty="0">
                <a:solidFill>
                  <a:srgbClr val="D61F27"/>
                </a:solidFill>
                <a:latin typeface="Arial" pitchFamily="34" charset="0"/>
              </a:rPr>
              <a:t>, </a:t>
            </a:r>
            <a:r>
              <a:rPr lang="en-US" sz="2300" b="1" dirty="0" err="1">
                <a:solidFill>
                  <a:srgbClr val="D61F27"/>
                </a:solidFill>
                <a:latin typeface="Arial" pitchFamily="34" charset="0"/>
              </a:rPr>
              <a:t>xương</a:t>
            </a:r>
            <a:r>
              <a:rPr lang="en-US" sz="2300" b="1" dirty="0">
                <a:solidFill>
                  <a:srgbClr val="D61F27"/>
                </a:solidFill>
                <a:latin typeface="Arial" pitchFamily="34" charset="0"/>
              </a:rPr>
              <a:t>, </a:t>
            </a:r>
            <a:r>
              <a:rPr lang="en-US" sz="2300" b="1" dirty="0" err="1">
                <a:solidFill>
                  <a:srgbClr val="D61F27"/>
                </a:solidFill>
                <a:latin typeface="Arial" pitchFamily="34" charset="0"/>
              </a:rPr>
              <a:t>khớp</a:t>
            </a:r>
            <a:r>
              <a:rPr lang="en-US" sz="2300" b="1" dirty="0">
                <a:solidFill>
                  <a:srgbClr val="D61F27"/>
                </a:solidFill>
                <a:latin typeface="Arial" pitchFamily="34" charset="0"/>
              </a:rPr>
              <a:t>, </a:t>
            </a:r>
            <a:r>
              <a:rPr lang="en-US" sz="2300" b="1" dirty="0" err="1">
                <a:solidFill>
                  <a:srgbClr val="D61F27"/>
                </a:solidFill>
                <a:latin typeface="Arial" pitchFamily="34" charset="0"/>
              </a:rPr>
              <a:t>gân</a:t>
            </a:r>
            <a:r>
              <a:rPr lang="en-US" sz="2300" b="1" dirty="0">
                <a:solidFill>
                  <a:srgbClr val="D61F27"/>
                </a:solidFill>
                <a:latin typeface="Arial" pitchFamily="34" charset="0"/>
              </a:rPr>
              <a:t> </a:t>
            </a:r>
            <a:r>
              <a:rPr lang="en-US" sz="2300" b="1" dirty="0" err="1">
                <a:solidFill>
                  <a:srgbClr val="D61F27"/>
                </a:solidFill>
                <a:latin typeface="Arial" pitchFamily="34" charset="0"/>
              </a:rPr>
              <a:t>và</a:t>
            </a:r>
            <a:r>
              <a:rPr lang="en-US" sz="2300" b="1" dirty="0">
                <a:solidFill>
                  <a:srgbClr val="D61F27"/>
                </a:solidFill>
                <a:latin typeface="Arial" pitchFamily="34" charset="0"/>
              </a:rPr>
              <a:t> </a:t>
            </a:r>
            <a:r>
              <a:rPr lang="en-US" sz="2300" b="1" dirty="0" err="1">
                <a:solidFill>
                  <a:srgbClr val="D61F27"/>
                </a:solidFill>
                <a:latin typeface="Arial" pitchFamily="34" charset="0"/>
              </a:rPr>
              <a:t>dây</a:t>
            </a:r>
            <a:r>
              <a:rPr lang="en-US" sz="2300" b="1" dirty="0">
                <a:solidFill>
                  <a:srgbClr val="D61F27"/>
                </a:solidFill>
                <a:latin typeface="Arial" pitchFamily="34" charset="0"/>
              </a:rPr>
              <a:t> </a:t>
            </a:r>
            <a:r>
              <a:rPr lang="en-US" sz="2300" b="1" dirty="0" err="1">
                <a:solidFill>
                  <a:srgbClr val="D61F27"/>
                </a:solidFill>
                <a:latin typeface="Arial" pitchFamily="34" charset="0"/>
              </a:rPr>
              <a:t>chằng</a:t>
            </a:r>
            <a:r>
              <a:rPr lang="en-US" sz="2300" b="1" dirty="0">
                <a:solidFill>
                  <a:srgbClr val="D61F27"/>
                </a:solidFill>
                <a:latin typeface="Arial" pitchFamily="34" charset="0"/>
              </a:rPr>
              <a:t>, </a:t>
            </a:r>
            <a:r>
              <a:rPr lang="en-US" sz="2300" b="1" dirty="0" err="1">
                <a:solidFill>
                  <a:srgbClr val="D61F27"/>
                </a:solidFill>
                <a:latin typeface="Arial" pitchFamily="34" charset="0"/>
              </a:rPr>
              <a:t>từ</a:t>
            </a:r>
            <a:r>
              <a:rPr lang="en-US" sz="2300" b="1" dirty="0">
                <a:solidFill>
                  <a:srgbClr val="D61F27"/>
                </a:solidFill>
                <a:latin typeface="Arial" pitchFamily="34" charset="0"/>
              </a:rPr>
              <a:t> </a:t>
            </a:r>
            <a:r>
              <a:rPr lang="en-US" sz="2300" b="1" dirty="0" err="1">
                <a:solidFill>
                  <a:srgbClr val="D61F27"/>
                </a:solidFill>
                <a:latin typeface="Arial" pitchFamily="34" charset="0"/>
              </a:rPr>
              <a:t>đó</a:t>
            </a:r>
            <a:r>
              <a:rPr lang="en-US" sz="2300" b="1" dirty="0">
                <a:solidFill>
                  <a:srgbClr val="D61F27"/>
                </a:solidFill>
                <a:latin typeface="Arial" pitchFamily="34" charset="0"/>
              </a:rPr>
              <a:t> </a:t>
            </a:r>
            <a:r>
              <a:rPr lang="en-US" sz="2300" b="1" dirty="0" err="1">
                <a:solidFill>
                  <a:srgbClr val="D61F27"/>
                </a:solidFill>
                <a:latin typeface="Arial" pitchFamily="34" charset="0"/>
              </a:rPr>
              <a:t>làm</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suy</a:t>
            </a:r>
            <a:r>
              <a:rPr lang="en-US" sz="2300" b="1" dirty="0">
                <a:solidFill>
                  <a:srgbClr val="D61F27"/>
                </a:solidFill>
                <a:latin typeface="Arial" pitchFamily="34" charset="0"/>
              </a:rPr>
              <a:t> </a:t>
            </a:r>
            <a:r>
              <a:rPr lang="en-US" sz="2300" b="1" dirty="0" err="1">
                <a:solidFill>
                  <a:srgbClr val="D61F27"/>
                </a:solidFill>
                <a:latin typeface="Arial" pitchFamily="34" charset="0"/>
              </a:rPr>
              <a:t>yếu</a:t>
            </a:r>
            <a:r>
              <a:rPr lang="en-US" sz="2300" b="1" dirty="0">
                <a:solidFill>
                  <a:srgbClr val="D61F27"/>
                </a:solidFill>
                <a:latin typeface="Arial" pitchFamily="34" charset="0"/>
              </a:rPr>
              <a:t>. </a:t>
            </a:r>
            <a:r>
              <a:rPr lang="en-US" sz="2300" b="1" dirty="0" err="1">
                <a:solidFill>
                  <a:srgbClr val="D61F27"/>
                </a:solidFill>
                <a:latin typeface="Arial" pitchFamily="34" charset="0"/>
              </a:rPr>
              <a:t>Để</a:t>
            </a:r>
            <a:r>
              <a:rPr lang="en-US" sz="2300" b="1" dirty="0">
                <a:solidFill>
                  <a:srgbClr val="D61F27"/>
                </a:solidFill>
                <a:latin typeface="Arial" pitchFamily="34" charset="0"/>
              </a:rPr>
              <a:t> </a:t>
            </a:r>
            <a:r>
              <a:rPr lang="en-US" sz="2300" b="1" dirty="0" err="1">
                <a:solidFill>
                  <a:srgbClr val="D61F27"/>
                </a:solidFill>
                <a:latin typeface="Arial" pitchFamily="34" charset="0"/>
              </a:rPr>
              <a:t>phòng</a:t>
            </a:r>
            <a:r>
              <a:rPr lang="en-US" sz="2300" b="1" dirty="0">
                <a:solidFill>
                  <a:srgbClr val="D61F27"/>
                </a:solidFill>
                <a:latin typeface="Arial" pitchFamily="34" charset="0"/>
              </a:rPr>
              <a:t> </a:t>
            </a: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bệnh</a:t>
            </a:r>
            <a:r>
              <a:rPr lang="en-US" sz="2300" b="1" dirty="0">
                <a:solidFill>
                  <a:srgbClr val="D61F27"/>
                </a:solidFill>
                <a:latin typeface="Arial" pitchFamily="34" charset="0"/>
              </a:rPr>
              <a:t> </a:t>
            </a:r>
            <a:r>
              <a:rPr lang="en-US" sz="2300" b="1" dirty="0" err="1">
                <a:solidFill>
                  <a:srgbClr val="D61F27"/>
                </a:solidFill>
                <a:latin typeface="Arial" pitchFamily="34" charset="0"/>
              </a:rPr>
              <a:t>về</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smtClean="0">
                <a:solidFill>
                  <a:srgbClr val="D61F27"/>
                </a:solidFill>
                <a:latin typeface="Arial" pitchFamily="34" charset="0"/>
              </a:rPr>
              <a:t>cần</a:t>
            </a:r>
            <a:r>
              <a:rPr lang="en-US" sz="2300" b="1" dirty="0" smtClean="0">
                <a:solidFill>
                  <a:srgbClr val="D61F27"/>
                </a:solidFill>
                <a:latin typeface="Arial" pitchFamily="34" charset="0"/>
              </a:rPr>
              <a:t>:</a:t>
            </a:r>
            <a:endParaRPr lang="en-US" sz="2300" b="1" dirty="0">
              <a:solidFill>
                <a:srgbClr val="D61F27"/>
              </a:solidFill>
              <a:latin typeface="Arial" pitchFamily="34" charset="0"/>
            </a:endParaRPr>
          </a:p>
        </p:txBody>
      </p:sp>
      <p:sp>
        <p:nvSpPr>
          <p:cNvPr id="41" name="TextBox 41"/>
          <p:cNvSpPr txBox="1"/>
          <p:nvPr/>
        </p:nvSpPr>
        <p:spPr>
          <a:xfrm>
            <a:off x="685622" y="464609"/>
            <a:ext cx="3944900"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pic>
        <p:nvPicPr>
          <p:cNvPr id="5" name="Picture 5"/>
          <p:cNvPicPr>
            <a:picLocks noChangeAspect="1"/>
          </p:cNvPicPr>
          <p:nvPr/>
        </p:nvPicPr>
        <p:blipFill>
          <a:blip r:embed="rId3"/>
          <a:srcRect b="2772"/>
          <a:stretch>
            <a:fillRect/>
          </a:stretch>
        </p:blipFill>
        <p:spPr>
          <a:xfrm>
            <a:off x="360588" y="2349581"/>
            <a:ext cx="4713173" cy="410500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77051" y="2349581"/>
            <a:ext cx="4291694" cy="4105001"/>
          </a:xfrm>
          <a:prstGeom prst="rect">
            <a:avLst/>
          </a:prstGeom>
        </p:spPr>
      </p:pic>
      <p:sp>
        <p:nvSpPr>
          <p:cNvPr id="7" name="TextBox 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
        <p:nvSpPr>
          <p:cNvPr id="8" name="TextBox 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9" name="TextBox 9"/>
          <p:cNvSpPr txBox="1"/>
          <p:nvPr/>
        </p:nvSpPr>
        <p:spPr>
          <a:xfrm>
            <a:off x="1289509" y="1313806"/>
            <a:ext cx="9609809" cy="807722"/>
          </a:xfrm>
          <a:prstGeom prst="rect">
            <a:avLst/>
          </a:prstGeom>
        </p:spPr>
        <p:txBody>
          <a:bodyPr lIns="0" tIns="0" rIns="0" bIns="0" rtlCol="0" anchor="t">
            <a:spAutoFit/>
          </a:bodyPr>
          <a:lstStyle/>
          <a:p>
            <a:pPr algn="ctr">
              <a:lnSpc>
                <a:spcPct val="120000"/>
              </a:lnSpc>
              <a:spcBef>
                <a:spcPct val="0"/>
              </a:spcBef>
            </a:pPr>
            <a:r>
              <a:rPr lang="en-US" sz="2300" b="1">
                <a:solidFill>
                  <a:srgbClr val="D61F27"/>
                </a:solidFill>
                <a:latin typeface="Arial" pitchFamily="34" charset="0"/>
              </a:rPr>
              <a:t>THỰC HIỆN DỰ ÁN ĐIỀU TRA TỈ LỆ MẮC TẬT CONG VẸO CỘT SỐNG </a:t>
            </a:r>
          </a:p>
          <a:p>
            <a:pPr algn="ctr">
              <a:lnSpc>
                <a:spcPct val="120000"/>
              </a:lnSpc>
              <a:spcBef>
                <a:spcPct val="0"/>
              </a:spcBef>
            </a:pPr>
            <a:r>
              <a:rPr lang="en-US" sz="2300" b="1">
                <a:solidFill>
                  <a:srgbClr val="D61F27"/>
                </a:solidFill>
                <a:latin typeface="Arial" pitchFamily="34" charset="0"/>
              </a:rPr>
              <a:t>TRONG TRƯỜNG HỢP HOẶC KHU DÂN CƯ</a:t>
            </a:r>
          </a:p>
        </p:txBody>
      </p:sp>
      <p:sp>
        <p:nvSpPr>
          <p:cNvPr id="10" name="TextBox 10"/>
          <p:cNvSpPr txBox="1"/>
          <p:nvPr/>
        </p:nvSpPr>
        <p:spPr>
          <a:xfrm>
            <a:off x="6387712" y="3489799"/>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Thực hiện điều tra ở trường hợp hoặc khu dân cư</a:t>
            </a:r>
          </a:p>
        </p:txBody>
      </p:sp>
      <p:sp>
        <p:nvSpPr>
          <p:cNvPr id="11" name="TextBox 11"/>
          <p:cNvSpPr txBox="1"/>
          <p:nvPr/>
        </p:nvSpPr>
        <p:spPr>
          <a:xfrm>
            <a:off x="6387712" y="2361948"/>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Xác định vấn đề cần điều tra và chuẩn bị mẫu phiếu điều tra</a:t>
            </a:r>
          </a:p>
        </p:txBody>
      </p:sp>
      <p:sp>
        <p:nvSpPr>
          <p:cNvPr id="12" name="TextBox 12"/>
          <p:cNvSpPr txBox="1"/>
          <p:nvPr/>
        </p:nvSpPr>
        <p:spPr>
          <a:xfrm>
            <a:off x="6387712" y="4484632"/>
            <a:ext cx="5115492"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Tính tỉ lệ mắc tật cong vẹo cột sống</a:t>
            </a:r>
          </a:p>
        </p:txBody>
      </p:sp>
      <p:sp>
        <p:nvSpPr>
          <p:cNvPr id="13" name="TextBox 13"/>
          <p:cNvSpPr txBox="1"/>
          <p:nvPr/>
        </p:nvSpPr>
        <p:spPr>
          <a:xfrm>
            <a:off x="6387712" y="5288965"/>
            <a:ext cx="5115492" cy="1269578"/>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Viết báo cáo nhận xét về tỉ lệ người mắc tật cong vẹo cột sống; đề xuất một số cách phòng tránh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1813553"/>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3139013" y="2410453"/>
            <a:ext cx="2341544" cy="61481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3139013" y="4136519"/>
            <a:ext cx="2341544" cy="6148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334974">
            <a:off x="3663924" y="4433372"/>
            <a:ext cx="1724787" cy="274248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1. Cơ sở lý thuyết</a:t>
            </a:r>
          </a:p>
        </p:txBody>
      </p:sp>
      <p:sp>
        <p:nvSpPr>
          <p:cNvPr id="12" name="TextBox 12"/>
          <p:cNvSpPr txBox="1"/>
          <p:nvPr/>
        </p:nvSpPr>
        <p:spPr>
          <a:xfrm>
            <a:off x="5570464" y="2597703"/>
            <a:ext cx="593274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Gãy xương gây sưng, đau nhức, khó hoặc không cử động được</a:t>
            </a:r>
          </a:p>
        </p:txBody>
      </p:sp>
      <p:sp>
        <p:nvSpPr>
          <p:cNvPr id="13" name="TextBox 13"/>
          <p:cNvSpPr txBox="1"/>
          <p:nvPr/>
        </p:nvSpPr>
        <p:spPr>
          <a:xfrm>
            <a:off x="5570464" y="3911018"/>
            <a:ext cx="606088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xương bị gãy nếu được </a:t>
            </a:r>
            <a:r>
              <a:rPr lang="en-US" sz="2300" b="1">
                <a:solidFill>
                  <a:srgbClr val="C00000"/>
                </a:solidFill>
                <a:latin typeface="Arial" pitchFamily="34" charset="0"/>
              </a:rPr>
              <a:t>nắn thẳng trục</a:t>
            </a:r>
            <a:r>
              <a:rPr lang="en-US" sz="2300" b="1">
                <a:solidFill>
                  <a:srgbClr val="000000"/>
                </a:solidFill>
                <a:latin typeface="Arial" pitchFamily="34" charset="0"/>
              </a:rPr>
              <a:t> và </a:t>
            </a:r>
            <a:r>
              <a:rPr lang="en-US" sz="2300" b="1">
                <a:solidFill>
                  <a:srgbClr val="C00000"/>
                </a:solidFill>
                <a:latin typeface="Arial" pitchFamily="34" charset="0"/>
              </a:rPr>
              <a:t>cố định tốt </a:t>
            </a:r>
            <a:r>
              <a:rPr lang="en-US" sz="2300" b="1">
                <a:solidFill>
                  <a:srgbClr val="000000"/>
                </a:solidFill>
                <a:latin typeface="Arial" pitchFamily="34" charset="0"/>
              </a:rPr>
              <a:t>sẽ tự liền lại được do tế bào tạo xương ở màng xương liên tục sản sinh ra các tế bào xương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a:stretch>
            <a:fillRect/>
          </a:stretch>
        </p:blipFill>
        <p:spPr>
          <a:xfrm>
            <a:off x="6222556" y="4851001"/>
            <a:ext cx="4268034" cy="173611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4946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5980301" cy="384529"/>
          </a:xfrm>
          <a:prstGeom prst="rect">
            <a:avLst/>
          </a:prstGeom>
        </p:spPr>
        <p:txBody>
          <a:bodyPr wrap="square" lIns="0" tIns="0" rIns="0" bIns="0" rtlCol="0" anchor="t">
            <a:spAutoFit/>
          </a:bodyPr>
          <a:lstStyle/>
          <a:p>
            <a:pPr>
              <a:lnSpc>
                <a:spcPts val="3266"/>
              </a:lnSpc>
              <a:spcBef>
                <a:spcPct val="0"/>
              </a:spcBef>
            </a:pPr>
            <a:r>
              <a:rPr lang="en-US" sz="2300" b="1" i="1">
                <a:solidFill>
                  <a:srgbClr val="C00000"/>
                </a:solidFill>
                <a:latin typeface="Arial" pitchFamily="34" charset="0"/>
              </a:rPr>
              <a:t>Bước 1: Đặt nẹp cố định xương gãy</a:t>
            </a:r>
          </a:p>
        </p:txBody>
      </p:sp>
      <p:sp>
        <p:nvSpPr>
          <p:cNvPr id="14" name="TextBox 14"/>
          <p:cNvSpPr txBox="1"/>
          <p:nvPr/>
        </p:nvSpPr>
        <p:spPr>
          <a:xfrm>
            <a:off x="813766" y="3897763"/>
            <a:ext cx="10004552"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 Đặt hai nẹp dọc theo xương bị gãy</a:t>
            </a:r>
          </a:p>
          <a:p>
            <a:pPr>
              <a:lnSpc>
                <a:spcPct val="120000"/>
              </a:lnSpc>
              <a:spcBef>
                <a:spcPct val="0"/>
              </a:spcBef>
            </a:pPr>
            <a:r>
              <a:rPr lang="en-US" sz="2300" b="1">
                <a:solidFill>
                  <a:srgbClr val="000000"/>
                </a:solidFill>
                <a:latin typeface="Arial" pitchFamily="34" charset="0"/>
              </a:rPr>
              <a:t>. Lót băng, gạc, vải hoặc quần áo sạch ở đầu nẹp và chỗ sát xương</a:t>
            </a:r>
          </a:p>
          <a:p>
            <a:pPr>
              <a:lnSpc>
                <a:spcPct val="120000"/>
              </a:lnSpc>
              <a:spcBef>
                <a:spcPct val="0"/>
              </a:spcBef>
            </a:pPr>
            <a:r>
              <a:rPr lang="en-US" sz="2300" b="1">
                <a:solidFill>
                  <a:srgbClr val="000000"/>
                </a:solidFill>
                <a:latin typeface="Arial" pitchFamily="34" charset="0"/>
              </a:rPr>
              <a:t>. Buộc cố định phía trên và phía </a:t>
            </a:r>
          </a:p>
          <a:p>
            <a:pPr>
              <a:lnSpc>
                <a:spcPct val="120000"/>
              </a:lnSpc>
              <a:spcBef>
                <a:spcPct val="0"/>
              </a:spcBef>
            </a:pPr>
            <a:r>
              <a:rPr lang="en-US" sz="2300" b="1">
                <a:solidFill>
                  <a:srgbClr val="000000"/>
                </a:solidFill>
                <a:latin typeface="Arial" pitchFamily="34" charset="0"/>
              </a:rPr>
              <a:t>dưới vị trí gãy</a:t>
            </a:r>
          </a:p>
          <a:p>
            <a:pPr>
              <a:lnSpc>
                <a:spcPct val="120000"/>
              </a:lnSpc>
              <a:spcBef>
                <a:spcPct val="0"/>
              </a:spcBef>
            </a:pPr>
            <a:r>
              <a:rPr lang="en-US" sz="2300" b="1">
                <a:solidFill>
                  <a:srgbClr val="000000"/>
                </a:solidFill>
                <a:latin typeface="Arial" pitchFamily="34" charset="0"/>
              </a:rPr>
              <a:t>. Dùng băng hoặc dây vải sạch </a:t>
            </a:r>
          </a:p>
          <a:p>
            <a:pPr>
              <a:lnSpc>
                <a:spcPct val="120000"/>
              </a:lnSpc>
              <a:spcBef>
                <a:spcPct val="0"/>
              </a:spcBef>
            </a:pPr>
            <a:r>
              <a:rPr lang="en-US" sz="2300" b="1">
                <a:solidFill>
                  <a:srgbClr val="000000"/>
                </a:solidFill>
                <a:latin typeface="Arial" pitchFamily="34" charset="0"/>
              </a:rPr>
              <a:t>cuốn các vòng tròn quanh nẹ</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l="3249" r="3249"/>
          <a:stretch>
            <a:fillRect/>
          </a:stretch>
        </p:blipFill>
        <p:spPr>
          <a:xfrm>
            <a:off x="7225053" y="3474430"/>
            <a:ext cx="4406295" cy="288530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07722"/>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475684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Bước 2: Cố định xương</a:t>
            </a:r>
          </a:p>
        </p:txBody>
      </p:sp>
      <p:sp>
        <p:nvSpPr>
          <p:cNvPr id="14" name="TextBox 14"/>
          <p:cNvSpPr txBox="1"/>
          <p:nvPr/>
        </p:nvSpPr>
        <p:spPr>
          <a:xfrm>
            <a:off x="813766" y="3897763"/>
            <a:ext cx="6338718" cy="2548390"/>
          </a:xfrm>
          <a:prstGeom prst="rect">
            <a:avLst/>
          </a:prstGeom>
        </p:spPr>
        <p:txBody>
          <a:bodyPr wrap="square" lIns="0" tIns="0" rIns="0" bIns="0" rtlCol="0" anchor="t">
            <a:spAutoFit/>
          </a:bodyPr>
          <a:lstStyle/>
          <a:p>
            <a:pPr>
              <a:lnSpc>
                <a:spcPct val="120000"/>
              </a:lnSpc>
            </a:pPr>
            <a:r>
              <a:rPr lang="en-US" sz="2300" b="1">
                <a:solidFill>
                  <a:srgbClr val="000000"/>
                </a:solidFill>
                <a:latin typeface="Arial" pitchFamily="34" charset="0"/>
              </a:rPr>
              <a:t>. Cố định xương tùy theo tư thế gãy xương. </a:t>
            </a:r>
          </a:p>
          <a:p>
            <a:pPr>
              <a:lnSpc>
                <a:spcPct val="120000"/>
              </a:lnSpc>
            </a:pPr>
            <a:r>
              <a:rPr lang="en-US" sz="2300" b="1" smtClean="0">
                <a:solidFill>
                  <a:srgbClr val="000000"/>
                </a:solidFill>
                <a:latin typeface="Arial" pitchFamily="34" charset="0"/>
              </a:rPr>
              <a:t>	</a:t>
            </a:r>
            <a:r>
              <a:rPr lang="en-US" sz="2300" b="1" i="1" smtClean="0">
                <a:solidFill>
                  <a:srgbClr val="C00000"/>
                </a:solidFill>
                <a:latin typeface="Arial" pitchFamily="34" charset="0"/>
              </a:rPr>
              <a:t>Ví </a:t>
            </a:r>
            <a:r>
              <a:rPr lang="en-US" sz="2300" b="1" i="1">
                <a:solidFill>
                  <a:srgbClr val="C00000"/>
                </a:solidFill>
                <a:latin typeface="Arial" pitchFamily="34" charset="0"/>
              </a:rPr>
              <a:t>dụ: gãy xương cẳng tay thì cố định </a:t>
            </a:r>
            <a:r>
              <a:rPr lang="en-US" sz="2300" b="1" i="1" smtClean="0">
                <a:solidFill>
                  <a:srgbClr val="C00000"/>
                </a:solidFill>
                <a:latin typeface="Arial" pitchFamily="34" charset="0"/>
              </a:rPr>
              <a:t>	bằng </a:t>
            </a:r>
            <a:r>
              <a:rPr lang="en-US" sz="2300" b="1" i="1">
                <a:solidFill>
                  <a:srgbClr val="C00000"/>
                </a:solidFill>
                <a:latin typeface="Arial" pitchFamily="34" charset="0"/>
              </a:rPr>
              <a:t>cách treo tay trước ngực ở tư thế </a:t>
            </a:r>
            <a:r>
              <a:rPr lang="en-US" sz="2300" b="1" i="1" smtClean="0">
                <a:solidFill>
                  <a:srgbClr val="C00000"/>
                </a:solidFill>
                <a:latin typeface="Arial" pitchFamily="34" charset="0"/>
              </a:rPr>
              <a:t>	cẳng </a:t>
            </a:r>
            <a:r>
              <a:rPr lang="en-US" sz="2300" b="1" i="1">
                <a:solidFill>
                  <a:srgbClr val="C00000"/>
                </a:solidFill>
                <a:latin typeface="Arial" pitchFamily="34" charset="0"/>
              </a:rPr>
              <a:t>tay tương đối vuông </a:t>
            </a:r>
            <a:r>
              <a:rPr lang="en-US" sz="2300" b="1" i="1" smtClean="0">
                <a:solidFill>
                  <a:srgbClr val="C00000"/>
                </a:solidFill>
                <a:latin typeface="Arial" pitchFamily="34" charset="0"/>
              </a:rPr>
              <a:t>góc </a:t>
            </a:r>
            <a:r>
              <a:rPr lang="en-US" sz="2300" b="1" i="1">
                <a:solidFill>
                  <a:srgbClr val="C00000"/>
                </a:solidFill>
                <a:latin typeface="Arial" pitchFamily="34" charset="0"/>
              </a:rPr>
              <a:t>cánh tay</a:t>
            </a:r>
          </a:p>
          <a:p>
            <a:pPr>
              <a:lnSpc>
                <a:spcPct val="120000"/>
              </a:lnSpc>
              <a:spcBef>
                <a:spcPct val="0"/>
              </a:spcBef>
            </a:pPr>
            <a:r>
              <a:rPr lang="en-US" sz="2300" b="1" smtClean="0">
                <a:solidFill>
                  <a:srgbClr val="000000"/>
                </a:solidFill>
                <a:latin typeface="Arial" pitchFamily="34" charset="0"/>
              </a:rPr>
              <a:t>. Đưa </a:t>
            </a:r>
            <a:r>
              <a:rPr lang="en-US" sz="2300" b="1">
                <a:solidFill>
                  <a:srgbClr val="000000"/>
                </a:solidFill>
                <a:latin typeface="Arial" pitchFamily="34" charset="0"/>
              </a:rPr>
              <a:t>ngay người bị thương đến CSYT </a:t>
            </a:r>
            <a:r>
              <a:rPr lang="en-US" sz="2300" b="1" smtClean="0">
                <a:solidFill>
                  <a:srgbClr val="000000"/>
                </a:solidFill>
                <a:latin typeface="Arial" pitchFamily="34" charset="0"/>
              </a:rPr>
              <a:t>	gần </a:t>
            </a:r>
            <a:r>
              <a:rPr lang="en-US" sz="2300" b="1">
                <a:solidFill>
                  <a:srgbClr val="000000"/>
                </a:solidFill>
                <a:latin typeface="Arial" pitchFamily="34" charset="0"/>
              </a:rPr>
              <a:t>nhất</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sp>
        <p:nvSpPr>
          <p:cNvPr id="6" name="TextBox 6"/>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grpSp>
        <p:nvGrpSpPr>
          <p:cNvPr id="7" name="Group 7"/>
          <p:cNvGrpSpPr/>
          <p:nvPr/>
        </p:nvGrpSpPr>
        <p:grpSpPr>
          <a:xfrm>
            <a:off x="685622" y="1978653"/>
            <a:ext cx="10817582" cy="3613877"/>
            <a:chOff x="0" y="0"/>
            <a:chExt cx="4274726" cy="1427705"/>
          </a:xfrm>
        </p:grpSpPr>
        <p:sp>
          <p:nvSpPr>
            <p:cNvPr id="8" name="Freeform 8"/>
            <p:cNvSpPr/>
            <p:nvPr/>
          </p:nvSpPr>
          <p:spPr>
            <a:xfrm>
              <a:off x="0" y="0"/>
              <a:ext cx="4274726" cy="1427705"/>
            </a:xfrm>
            <a:custGeom>
              <a:avLst/>
              <a:gdLst/>
              <a:ahLst/>
              <a:cxnLst/>
              <a:rect l="l" t="t" r="r" b="b"/>
              <a:pathLst>
                <a:path w="4274726" h="1427705">
                  <a:moveTo>
                    <a:pt x="24327" y="0"/>
                  </a:moveTo>
                  <a:lnTo>
                    <a:pt x="4250399" y="0"/>
                  </a:lnTo>
                  <a:cubicBezTo>
                    <a:pt x="4263834" y="0"/>
                    <a:pt x="4274726" y="10891"/>
                    <a:pt x="4274726" y="24327"/>
                  </a:cubicBezTo>
                  <a:lnTo>
                    <a:pt x="4274726" y="1403378"/>
                  </a:lnTo>
                  <a:cubicBezTo>
                    <a:pt x="4274726" y="1416813"/>
                    <a:pt x="4263834" y="1427705"/>
                    <a:pt x="4250399" y="1427705"/>
                  </a:cubicBezTo>
                  <a:lnTo>
                    <a:pt x="24327" y="1427705"/>
                  </a:lnTo>
                  <a:cubicBezTo>
                    <a:pt x="10891" y="1427705"/>
                    <a:pt x="0" y="1416813"/>
                    <a:pt x="0" y="14033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978653"/>
            <a:ext cx="2650863" cy="825296"/>
          </a:xfrm>
          <a:prstGeom prst="rect">
            <a:avLst/>
          </a:prstGeom>
        </p:spPr>
      </p:pic>
      <p:sp>
        <p:nvSpPr>
          <p:cNvPr id="11" name="TextBox 11"/>
          <p:cNvSpPr txBox="1"/>
          <p:nvPr/>
        </p:nvSpPr>
        <p:spPr>
          <a:xfrm>
            <a:off x="3470165" y="2170110"/>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sp>
        <p:nvSpPr>
          <p:cNvPr id="12" name="TextBox 12"/>
          <p:cNvSpPr txBox="1"/>
          <p:nvPr/>
        </p:nvSpPr>
        <p:spPr>
          <a:xfrm>
            <a:off x="1370366" y="2899200"/>
            <a:ext cx="9746765"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cho người bị thương bất động theo nguyên tắc: bất động trên một khớp và dưới một khớp của đoạn xương gãy</a:t>
            </a:r>
          </a:p>
        </p:txBody>
      </p:sp>
      <p:grpSp>
        <p:nvGrpSpPr>
          <p:cNvPr id="13" name="Group 13"/>
          <p:cNvGrpSpPr/>
          <p:nvPr/>
        </p:nvGrpSpPr>
        <p:grpSpPr>
          <a:xfrm>
            <a:off x="856834" y="2954265"/>
            <a:ext cx="342779" cy="34286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6" name="Group 16"/>
          <p:cNvGrpSpPr/>
          <p:nvPr/>
        </p:nvGrpSpPr>
        <p:grpSpPr>
          <a:xfrm>
            <a:off x="903348" y="3828946"/>
            <a:ext cx="10213784" cy="386820"/>
            <a:chOff x="0" y="-66674"/>
            <a:chExt cx="20432890" cy="773641"/>
          </a:xfrm>
        </p:grpSpPr>
        <p:sp>
          <p:nvSpPr>
            <p:cNvPr id="17" name="TextBox 17"/>
            <p:cNvSpPr txBox="1"/>
            <p:nvPr/>
          </p:nvSpPr>
          <p:spPr>
            <a:xfrm>
              <a:off x="1027332" y="-66674"/>
              <a:ext cx="19405558"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Buộc cố định không quá lỏng cũng không quá chặt</a:t>
              </a:r>
            </a:p>
          </p:txBody>
        </p:sp>
        <p:grpSp>
          <p:nvGrpSpPr>
            <p:cNvPr id="18" name="Group 18"/>
            <p:cNvGrpSpPr/>
            <p:nvPr/>
          </p:nvGrpSpPr>
          <p:grpSpPr>
            <a:xfrm>
              <a:off x="0" y="21231"/>
              <a:ext cx="685736" cy="685736"/>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21" name="Group 21"/>
          <p:cNvGrpSpPr/>
          <p:nvPr/>
        </p:nvGrpSpPr>
        <p:grpSpPr>
          <a:xfrm>
            <a:off x="903348" y="4487229"/>
            <a:ext cx="10213784" cy="807722"/>
            <a:chOff x="0" y="-66674"/>
            <a:chExt cx="20432890" cy="1615445"/>
          </a:xfrm>
        </p:grpSpPr>
        <p:sp>
          <p:nvSpPr>
            <p:cNvPr id="22" name="TextBox 22"/>
            <p:cNvSpPr txBox="1"/>
            <p:nvPr/>
          </p:nvSpPr>
          <p:spPr>
            <a:xfrm>
              <a:off x="1027332" y="-66674"/>
              <a:ext cx="19405558"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Với gãy xương hở cần vô trùng và cầm máu đúng cách trước khi cố định xương</a:t>
              </a:r>
            </a:p>
          </p:txBody>
        </p:sp>
        <p:grpSp>
          <p:nvGrpSpPr>
            <p:cNvPr id="23" name="Group 23"/>
            <p:cNvGrpSpPr/>
            <p:nvPr/>
          </p:nvGrpSpPr>
          <p:grpSpPr>
            <a:xfrm>
              <a:off x="0" y="21231"/>
              <a:ext cx="685736" cy="68573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6" name="TextBox 26"/>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1979260"/>
            <a:ext cx="926719" cy="9375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3081866"/>
            <a:ext cx="926719" cy="937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4184473"/>
            <a:ext cx="926719" cy="937507"/>
          </a:xfrm>
          <a:prstGeom prst="rect">
            <a:avLst/>
          </a:prstGeom>
        </p:spPr>
      </p:pic>
      <p:sp>
        <p:nvSpPr>
          <p:cNvPr id="9" name="TextBox 9"/>
          <p:cNvSpPr txBox="1"/>
          <p:nvPr/>
        </p:nvSpPr>
        <p:spPr>
          <a:xfrm>
            <a:off x="3586192" y="1416227"/>
            <a:ext cx="531511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3. Đánh giá kết quả và câu hỏi</a:t>
            </a:r>
          </a:p>
        </p:txBody>
      </p:sp>
      <p:sp>
        <p:nvSpPr>
          <p:cNvPr id="10" name="TextBox 10"/>
          <p:cNvSpPr txBox="1"/>
          <p:nvPr/>
        </p:nvSpPr>
        <p:spPr>
          <a:xfrm>
            <a:off x="1756920" y="2020447"/>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Nêu ý nghĩa mỗi việc làm ở các bước tiến hành khi sơ cứu và băng bó cho người bị gãy xương</a:t>
            </a:r>
          </a:p>
        </p:txBody>
      </p:sp>
      <p:sp>
        <p:nvSpPr>
          <p:cNvPr id="11" name="TextBox 11"/>
          <p:cNvSpPr txBox="1"/>
          <p:nvPr/>
        </p:nvSpPr>
        <p:spPr>
          <a:xfrm>
            <a:off x="1756920" y="3329429"/>
            <a:ext cx="9746284"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Nhận xét sản phẩm băng bó của em và các bạn</a:t>
            </a:r>
          </a:p>
        </p:txBody>
      </p:sp>
      <p:sp>
        <p:nvSpPr>
          <p:cNvPr id="12" name="TextBox 12"/>
          <p:cNvSpPr txBox="1"/>
          <p:nvPr/>
        </p:nvSpPr>
        <p:spPr>
          <a:xfrm>
            <a:off x="1756920" y="4222662"/>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Khi bị gãy xương, làm thế nào để thúc đẩy nhanh quá trình liền xương?</a:t>
            </a:r>
          </a:p>
        </p:txBody>
      </p:sp>
      <p:sp>
        <p:nvSpPr>
          <p:cNvPr id="13" name="TextBox 13"/>
          <p:cNvSpPr txBox="1"/>
          <p:nvPr/>
        </p:nvSpPr>
        <p:spPr>
          <a:xfrm>
            <a:off x="685622" y="5534730"/>
            <a:ext cx="284991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
        <p:nvSpPr>
          <p:cNvPr id="14" name="TextBox 14"/>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74195"/>
            <a:chOff x="0" y="-66674"/>
            <a:chExt cx="21203356" cy="2548391"/>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254839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vận động gồm xương, khớp, cơ vân hoạt động phối hợp với nhau làm cho cơ thể, các cơ quan, bộ phận của cơ thể có thể di chuyển và cử động được</a:t>
              </a:r>
            </a:p>
          </p:txBody>
        </p:sp>
      </p:grpSp>
      <p:grpSp>
        <p:nvGrpSpPr>
          <p:cNvPr id="14" name="Group 14"/>
          <p:cNvGrpSpPr/>
          <p:nvPr/>
        </p:nvGrpSpPr>
        <p:grpSpPr>
          <a:xfrm>
            <a:off x="771294" y="2945328"/>
            <a:ext cx="10598917" cy="849463"/>
            <a:chOff x="0" y="-66675"/>
            <a:chExt cx="21203356" cy="1698924"/>
          </a:xfrm>
        </p:grpSpPr>
        <p:grpSp>
          <p:nvGrpSpPr>
            <p:cNvPr id="15" name="Group 15"/>
            <p:cNvGrpSpPr/>
            <p:nvPr/>
          </p:nvGrpSpPr>
          <p:grpSpPr>
            <a:xfrm>
              <a:off x="0" y="0"/>
              <a:ext cx="785642" cy="78564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4" y="-66675"/>
              <a:ext cx="20129252" cy="169892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Xương, khớp, cơ có cấu tạo phù hợp với chức năng mà chúng đảm nhiệm</a:t>
              </a:r>
            </a:p>
          </p:txBody>
        </p:sp>
      </p:grpSp>
      <p:grpSp>
        <p:nvGrpSpPr>
          <p:cNvPr id="19" name="Group 19"/>
          <p:cNvGrpSpPr/>
          <p:nvPr/>
        </p:nvGrpSpPr>
        <p:grpSpPr>
          <a:xfrm>
            <a:off x="771294" y="3876662"/>
            <a:ext cx="10598917" cy="1269578"/>
            <a:chOff x="0" y="-66674"/>
            <a:chExt cx="21203356" cy="2539157"/>
          </a:xfrm>
        </p:grpSpPr>
        <p:grpSp>
          <p:nvGrpSpPr>
            <p:cNvPr id="20" name="Group 20"/>
            <p:cNvGrpSpPr/>
            <p:nvPr/>
          </p:nvGrpSpPr>
          <p:grpSpPr>
            <a:xfrm>
              <a:off x="0" y="0"/>
              <a:ext cx="785642" cy="78564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Sư sắp xếp của xương, khớp, cơ tạo cấu trúc có dạng đòn bẩy. Nhờ sự điều khiển của hệ thần kinh, cơ co dãn, phối hợp cùng sự hoạt động của các khớp làm xương chuyển động</a:t>
              </a:r>
            </a:p>
          </p:txBody>
        </p:sp>
      </p:grpSp>
      <p:grpSp>
        <p:nvGrpSpPr>
          <p:cNvPr id="24" name="Group 24"/>
          <p:cNvGrpSpPr/>
          <p:nvPr/>
        </p:nvGrpSpPr>
        <p:grpSpPr>
          <a:xfrm>
            <a:off x="794955" y="5220745"/>
            <a:ext cx="10598917" cy="849463"/>
            <a:chOff x="0" y="-66674"/>
            <a:chExt cx="21203356" cy="1698927"/>
          </a:xfrm>
        </p:grpSpPr>
        <p:grpSp>
          <p:nvGrpSpPr>
            <p:cNvPr id="25" name="Group 25"/>
            <p:cNvGrpSpPr/>
            <p:nvPr/>
          </p:nvGrpSpPr>
          <p:grpSpPr>
            <a:xfrm>
              <a:off x="0" y="0"/>
              <a:ext cx="785642" cy="78564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8" name="TextBox 28"/>
            <p:cNvSpPr txBox="1"/>
            <p:nvPr/>
          </p:nvSpPr>
          <p:spPr>
            <a:xfrm>
              <a:off x="1074104" y="-66674"/>
              <a:ext cx="2012925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và đều đặn giúp nâng cao sức khỏe của hệ vận động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69578"/>
            <a:chOff x="0" y="-66674"/>
            <a:chExt cx="21203356" cy="2539157"/>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các bệnh, tật liên quan đến hệ vận động, cần duy trì chế độ ăn, uống đủ chất và cân đối; vận động đúng cách; đi, đứng, nằm, ngồi đúng tư thế; điều chỉnh cân nặng phù hợp;…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1656" y="1265308"/>
            <a:ext cx="10939155" cy="1338193"/>
            <a:chOff x="-87999" y="0"/>
            <a:chExt cx="21884009" cy="2676385"/>
          </a:xfrm>
        </p:grpSpPr>
        <p:grpSp>
          <p:nvGrpSpPr>
            <p:cNvPr id="4" name="Group 4"/>
            <p:cNvGrpSpPr/>
            <p:nvPr/>
          </p:nvGrpSpPr>
          <p:grpSpPr>
            <a:xfrm>
              <a:off x="0" y="0"/>
              <a:ext cx="21640800" cy="2676385"/>
              <a:chOff x="0" y="0"/>
              <a:chExt cx="4274726" cy="528669"/>
            </a:xfrm>
          </p:grpSpPr>
          <p:sp>
            <p:nvSpPr>
              <p:cNvPr id="5" name="Freeform 5"/>
              <p:cNvSpPr/>
              <p:nvPr/>
            </p:nvSpPr>
            <p:spPr>
              <a:xfrm>
                <a:off x="0" y="0"/>
                <a:ext cx="4274726" cy="528669"/>
              </a:xfrm>
              <a:custGeom>
                <a:avLst/>
                <a:gdLst/>
                <a:ahLst/>
                <a:cxnLst/>
                <a:rect l="l" t="t" r="r" b="b"/>
                <a:pathLst>
                  <a:path w="4274726" h="528669">
                    <a:moveTo>
                      <a:pt x="4274726" y="0"/>
                    </a:moveTo>
                    <a:lnTo>
                      <a:pt x="0" y="0"/>
                    </a:lnTo>
                    <a:lnTo>
                      <a:pt x="0" y="340709"/>
                    </a:lnTo>
                    <a:lnTo>
                      <a:pt x="157480" y="340709"/>
                    </a:lnTo>
                    <a:lnTo>
                      <a:pt x="157480" y="528669"/>
                    </a:lnTo>
                    <a:lnTo>
                      <a:pt x="463550" y="340709"/>
                    </a:lnTo>
                    <a:lnTo>
                      <a:pt x="4274726" y="340709"/>
                    </a:lnTo>
                    <a:lnTo>
                      <a:pt x="4274726" y="0"/>
                    </a:lnTo>
                    <a:close/>
                  </a:path>
                </a:pathLst>
              </a:custGeom>
              <a:solidFill>
                <a:schemeClr val="bg1"/>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87999" y="403236"/>
              <a:ext cx="21884009" cy="846386"/>
            </a:xfrm>
            <a:prstGeom prst="rect">
              <a:avLst/>
            </a:prstGeom>
          </p:spPr>
          <p:txBody>
            <a:bodyPr wrap="square" lIns="0" tIns="0" rIns="0" bIns="0" rtlCol="0" anchor="t">
              <a:spAutoFit/>
            </a:bodyPr>
            <a:lstStyle/>
            <a:p>
              <a:pPr algn="just">
                <a:lnSpc>
                  <a:spcPts val="3266"/>
                </a:lnSpc>
              </a:pP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hình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biết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hệ</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gồm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những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nào</a:t>
              </a:r>
              <a:r>
                <a:rPr lang="en-US" sz="2800" b="1" dirty="0">
                  <a:solidFill>
                    <a:srgbClr val="000000"/>
                  </a:solidFill>
                  <a:latin typeface="Times New Roman" panose="02020603050405020304" pitchFamily="18" charset="0"/>
                  <a:cs typeface="Times New Roman" panose="02020603050405020304" pitchFamily="18" charset="0"/>
                </a:rPr>
                <a:t>?</a:t>
              </a:r>
            </a:p>
          </p:txBody>
        </p:sp>
      </p:grpSp>
      <p:pic>
        <p:nvPicPr>
          <p:cNvPr id="8" name="Picture 8"/>
          <p:cNvPicPr>
            <a:picLocks noChangeAspect="1"/>
          </p:cNvPicPr>
          <p:nvPr/>
        </p:nvPicPr>
        <p:blipFill>
          <a:blip r:embed="rId2"/>
          <a:srcRect t="1287" b="2253"/>
          <a:stretch>
            <a:fillRect/>
          </a:stretch>
        </p:blipFill>
        <p:spPr>
          <a:xfrm>
            <a:off x="2897605" y="2270655"/>
            <a:ext cx="3436298" cy="4420650"/>
          </a:xfrm>
          <a:prstGeom prst="rect">
            <a:avLst/>
          </a:prstGeom>
        </p:spPr>
      </p:pic>
      <p:sp>
        <p:nvSpPr>
          <p:cNvPr id="9" name="TextBox 9"/>
          <p:cNvSpPr txBox="1"/>
          <p:nvPr/>
        </p:nvSpPr>
        <p:spPr>
          <a:xfrm>
            <a:off x="685633" y="350309"/>
            <a:ext cx="10817570" cy="386516"/>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Times New Roman" panose="02020603050405020304" pitchFamily="18" charset="0"/>
                <a:cs typeface="Times New Roman" panose="02020603050405020304" pitchFamily="18" charset="0"/>
              </a:rPr>
              <a:t>I. </a:t>
            </a:r>
            <a:r>
              <a:rPr lang="en-US" sz="2300" b="1" dirty="0" err="1">
                <a:solidFill>
                  <a:srgbClr val="D61F27"/>
                </a:solidFill>
                <a:latin typeface="Times New Roman" panose="02020603050405020304" pitchFamily="18" charset="0"/>
                <a:cs typeface="Times New Roman" panose="02020603050405020304" pitchFamily="18" charset="0"/>
              </a:rPr>
              <a:t>SỰ</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PHÙ</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HỢP</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GIỮA</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CẤU</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TẠO</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VÀ</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CHỨC</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NĂNG</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CỦA</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HỆ</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VẬN</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ĐỘNG</a:t>
            </a:r>
            <a:endParaRPr lang="en-US" sz="2300" b="1" dirty="0">
              <a:solidFill>
                <a:srgbClr val="D61F27"/>
              </a:solidFill>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369542" y="2965256"/>
            <a:ext cx="3717145" cy="3365064"/>
            <a:chOff x="-544372" y="0"/>
            <a:chExt cx="7436226" cy="6730129"/>
          </a:xfrm>
        </p:grpSpPr>
        <p:sp>
          <p:nvSpPr>
            <p:cNvPr id="11" name="AutoShape 11"/>
            <p:cNvSpPr/>
            <p:nvPr/>
          </p:nvSpPr>
          <p:spPr>
            <a:xfrm rot="-3768286">
              <a:off x="5533025" y="1775246"/>
              <a:ext cx="2717658" cy="0"/>
            </a:xfrm>
            <a:prstGeom prst="line">
              <a:avLst/>
            </a:prstGeom>
            <a:ln w="50800" cap="flat">
              <a:solidFill>
                <a:srgbClr val="D61F27"/>
              </a:solidFill>
              <a:prstDash val="solid"/>
              <a:headEnd type="none" w="sm" len="sm"/>
              <a:tailEnd type="oval" w="lg" len="lg"/>
            </a:ln>
          </p:spPr>
        </p:sp>
        <p:grpSp>
          <p:nvGrpSpPr>
            <p:cNvPr id="12" name="Group 12"/>
            <p:cNvGrpSpPr/>
            <p:nvPr/>
          </p:nvGrpSpPr>
          <p:grpSpPr>
            <a:xfrm>
              <a:off x="0" y="0"/>
              <a:ext cx="6270837" cy="6018525"/>
              <a:chOff x="0" y="0"/>
              <a:chExt cx="1238684" cy="1188844"/>
            </a:xfrm>
          </p:grpSpPr>
          <p:sp>
            <p:nvSpPr>
              <p:cNvPr id="13" name="Freeform 13"/>
              <p:cNvSpPr/>
              <p:nvPr/>
            </p:nvSpPr>
            <p:spPr>
              <a:xfrm>
                <a:off x="0" y="0"/>
                <a:ext cx="1238684" cy="1188844"/>
              </a:xfrm>
              <a:custGeom>
                <a:avLst/>
                <a:gdLst/>
                <a:ahLst/>
                <a:cxnLst/>
                <a:rect l="l" t="t" r="r" b="b"/>
                <a:pathLst>
                  <a:path w="1238684" h="1188844">
                    <a:moveTo>
                      <a:pt x="83952" y="0"/>
                    </a:moveTo>
                    <a:lnTo>
                      <a:pt x="1154732" y="0"/>
                    </a:lnTo>
                    <a:cubicBezTo>
                      <a:pt x="1201097" y="0"/>
                      <a:pt x="1238684" y="37587"/>
                      <a:pt x="1238684" y="83952"/>
                    </a:cubicBezTo>
                    <a:lnTo>
                      <a:pt x="1238684" y="1104892"/>
                    </a:lnTo>
                    <a:cubicBezTo>
                      <a:pt x="1238684" y="1151258"/>
                      <a:pt x="1201097" y="1188844"/>
                      <a:pt x="1154732" y="1188844"/>
                    </a:cubicBezTo>
                    <a:lnTo>
                      <a:pt x="83952" y="1188844"/>
                    </a:lnTo>
                    <a:cubicBezTo>
                      <a:pt x="37587" y="1188844"/>
                      <a:pt x="0" y="1151258"/>
                      <a:pt x="0" y="1104892"/>
                    </a:cubicBezTo>
                    <a:lnTo>
                      <a:pt x="0" y="83952"/>
                    </a:lnTo>
                    <a:cubicBezTo>
                      <a:pt x="0" y="37587"/>
                      <a:pt x="37587" y="0"/>
                      <a:pt x="83952" y="0"/>
                    </a:cubicBezTo>
                    <a:close/>
                  </a:path>
                </a:pathLst>
              </a:custGeom>
              <a:solidFill>
                <a:schemeClr val="bg1"/>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544372" y="525352"/>
              <a:ext cx="6399852" cy="6204777"/>
            </a:xfrm>
            <a:prstGeom prst="rect">
              <a:avLst/>
            </a:prstGeom>
          </p:spPr>
          <p:txBody>
            <a:bodyPr wrap="square" lIns="0" tIns="0" rIns="0" bIns="0" rtlCol="0" anchor="t">
              <a:spAutoFit/>
            </a:bodyPr>
            <a:lstStyle/>
            <a:p>
              <a:pPr algn="just">
                <a:lnSpc>
                  <a:spcPct val="120000"/>
                </a:lnSpc>
                <a:spcBef>
                  <a:spcPct val="0"/>
                </a:spcBef>
              </a:pP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bám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xương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theo</a:t>
              </a:r>
              <a:r>
                <a:rPr lang="en-US" sz="2800" b="1" dirty="0">
                  <a:solidFill>
                    <a:srgbClr val="000000"/>
                  </a:solidFill>
                  <a:latin typeface="Times New Roman" panose="02020603050405020304" pitchFamily="18" charset="0"/>
                  <a:cs typeface="Times New Roman" panose="02020603050405020304" pitchFamily="18" charset="0"/>
                </a:rPr>
                <a:t> ý </a:t>
              </a:r>
              <a:r>
                <a:rPr lang="en-US" sz="2800" b="1" dirty="0" err="1">
                  <a:solidFill>
                    <a:srgbClr val="000000"/>
                  </a:solidFill>
                  <a:latin typeface="Times New Roman" panose="02020603050405020304" pitchFamily="18" charset="0"/>
                  <a:cs typeface="Times New Roman" panose="02020603050405020304" pitchFamily="18" charset="0"/>
                </a:rPr>
                <a:t>muốn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năng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trữ</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nhiệt</a:t>
              </a:r>
              <a:endParaRPr lang="en-US" sz="2800" b="1" dirty="0">
                <a:solidFill>
                  <a:srgbClr val="000000"/>
                </a:solidFill>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5088412" y="2615314"/>
            <a:ext cx="6721000" cy="2254066"/>
            <a:chOff x="-21211" y="0"/>
            <a:chExt cx="13445501" cy="4508132"/>
          </a:xfrm>
        </p:grpSpPr>
        <p:grpSp>
          <p:nvGrpSpPr>
            <p:cNvPr id="17" name="Group 17"/>
            <p:cNvGrpSpPr/>
            <p:nvPr/>
          </p:nvGrpSpPr>
          <p:grpSpPr>
            <a:xfrm>
              <a:off x="1423715" y="0"/>
              <a:ext cx="11388000" cy="4060042"/>
              <a:chOff x="0" y="0"/>
              <a:chExt cx="2249481" cy="801984"/>
            </a:xfrm>
          </p:grpSpPr>
          <p:sp>
            <p:nvSpPr>
              <p:cNvPr id="18" name="Freeform 18"/>
              <p:cNvSpPr/>
              <p:nvPr/>
            </p:nvSpPr>
            <p:spPr>
              <a:xfrm>
                <a:off x="0" y="0"/>
                <a:ext cx="2249481" cy="801984"/>
              </a:xfrm>
              <a:custGeom>
                <a:avLst/>
                <a:gdLst/>
                <a:ahLst/>
                <a:cxnLst/>
                <a:rect l="l" t="t" r="r" b="b"/>
                <a:pathLst>
                  <a:path w="2249481" h="801984">
                    <a:moveTo>
                      <a:pt x="46229" y="0"/>
                    </a:moveTo>
                    <a:lnTo>
                      <a:pt x="2203253" y="0"/>
                    </a:lnTo>
                    <a:cubicBezTo>
                      <a:pt x="2215514" y="0"/>
                      <a:pt x="2227272" y="4870"/>
                      <a:pt x="2235941" y="13540"/>
                    </a:cubicBezTo>
                    <a:cubicBezTo>
                      <a:pt x="2244611" y="22210"/>
                      <a:pt x="2249481" y="33968"/>
                      <a:pt x="2249481" y="46229"/>
                    </a:cubicBezTo>
                    <a:lnTo>
                      <a:pt x="2249481" y="755755"/>
                    </a:lnTo>
                    <a:cubicBezTo>
                      <a:pt x="2249481" y="781286"/>
                      <a:pt x="2228784" y="801984"/>
                      <a:pt x="2203253" y="801984"/>
                    </a:cubicBezTo>
                    <a:lnTo>
                      <a:pt x="46229" y="801984"/>
                    </a:lnTo>
                    <a:cubicBezTo>
                      <a:pt x="33968" y="801984"/>
                      <a:pt x="22210" y="797113"/>
                      <a:pt x="13540" y="788444"/>
                    </a:cubicBezTo>
                    <a:cubicBezTo>
                      <a:pt x="4870" y="779774"/>
                      <a:pt x="0" y="768016"/>
                      <a:pt x="0" y="755755"/>
                    </a:cubicBezTo>
                    <a:lnTo>
                      <a:pt x="0" y="46229"/>
                    </a:lnTo>
                    <a:cubicBezTo>
                      <a:pt x="0" y="33968"/>
                      <a:pt x="4870" y="22210"/>
                      <a:pt x="13540" y="13540"/>
                    </a:cubicBezTo>
                    <a:cubicBezTo>
                      <a:pt x="22210" y="4870"/>
                      <a:pt x="33968" y="0"/>
                      <a:pt x="46229" y="0"/>
                    </a:cubicBezTo>
                    <a:close/>
                  </a:path>
                </a:pathLst>
              </a:custGeom>
              <a:solidFill>
                <a:schemeClr val="bg1"/>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TextBox 20"/>
            <p:cNvSpPr txBox="1"/>
            <p:nvPr/>
          </p:nvSpPr>
          <p:spPr>
            <a:xfrm>
              <a:off x="1451516" y="371614"/>
              <a:ext cx="11972774" cy="4136518"/>
            </a:xfrm>
            <a:prstGeom prst="rect">
              <a:avLst/>
            </a:prstGeom>
            <a:solidFill>
              <a:schemeClr val="bg1"/>
            </a:solidFill>
          </p:spPr>
          <p:txBody>
            <a:bodyPr wrap="square" lIns="0" tIns="0" rIns="0" bIns="0" rtlCol="0" anchor="t">
              <a:spAutoFit/>
            </a:bodyPr>
            <a:lstStyle/>
            <a:p>
              <a:pPr algn="just">
                <a:lnSpc>
                  <a:spcPct val="120000"/>
                </a:lnSpc>
                <a:spcBef>
                  <a:spcPct val="0"/>
                </a:spcBef>
              </a:pP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Xương</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năng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nâng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bảo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vệ</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nội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máu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trữ</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bằng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khoáng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1" name="AutoShape 21"/>
            <p:cNvSpPr/>
            <p:nvPr/>
          </p:nvSpPr>
          <p:spPr>
            <a:xfrm rot="956404">
              <a:off x="-21211" y="1803297"/>
              <a:ext cx="1466137" cy="0"/>
            </a:xfrm>
            <a:prstGeom prst="line">
              <a:avLst/>
            </a:prstGeom>
            <a:ln w="50800" cap="flat">
              <a:solidFill>
                <a:srgbClr val="D61F27"/>
              </a:solidFill>
              <a:prstDash val="solid"/>
              <a:headEnd type="oval" w="lg" len="lg"/>
              <a:tailEnd type="none" w="sm" len="sm"/>
            </a:ln>
          </p:spPr>
        </p:sp>
      </p:grpSp>
      <p:grpSp>
        <p:nvGrpSpPr>
          <p:cNvPr id="22" name="Group 22"/>
          <p:cNvGrpSpPr/>
          <p:nvPr/>
        </p:nvGrpSpPr>
        <p:grpSpPr>
          <a:xfrm>
            <a:off x="4841116" y="4892985"/>
            <a:ext cx="6662087" cy="1609207"/>
            <a:chOff x="-33613" y="0"/>
            <a:chExt cx="13327644" cy="3218414"/>
          </a:xfrm>
        </p:grpSpPr>
        <p:grpSp>
          <p:nvGrpSpPr>
            <p:cNvPr id="23" name="Group 23"/>
            <p:cNvGrpSpPr/>
            <p:nvPr/>
          </p:nvGrpSpPr>
          <p:grpSpPr>
            <a:xfrm>
              <a:off x="1899056" y="0"/>
              <a:ext cx="11394975" cy="3218414"/>
              <a:chOff x="0" y="0"/>
              <a:chExt cx="2250859" cy="635736"/>
            </a:xfrm>
          </p:grpSpPr>
          <p:sp>
            <p:nvSpPr>
              <p:cNvPr id="24" name="Freeform 24"/>
              <p:cNvSpPr/>
              <p:nvPr/>
            </p:nvSpPr>
            <p:spPr>
              <a:xfrm>
                <a:off x="0" y="0"/>
                <a:ext cx="2250859" cy="635736"/>
              </a:xfrm>
              <a:custGeom>
                <a:avLst/>
                <a:gdLst/>
                <a:ahLst/>
                <a:cxnLst/>
                <a:rect l="l" t="t" r="r" b="b"/>
                <a:pathLst>
                  <a:path w="2250859" h="635736">
                    <a:moveTo>
                      <a:pt x="46200" y="0"/>
                    </a:moveTo>
                    <a:lnTo>
                      <a:pt x="2204659" y="0"/>
                    </a:lnTo>
                    <a:cubicBezTo>
                      <a:pt x="2216912" y="0"/>
                      <a:pt x="2228663" y="4868"/>
                      <a:pt x="2237328" y="13532"/>
                    </a:cubicBezTo>
                    <a:cubicBezTo>
                      <a:pt x="2245992" y="22196"/>
                      <a:pt x="2250859" y="33947"/>
                      <a:pt x="2250859" y="46200"/>
                    </a:cubicBezTo>
                    <a:lnTo>
                      <a:pt x="2250859" y="589536"/>
                    </a:lnTo>
                    <a:cubicBezTo>
                      <a:pt x="2250859" y="615051"/>
                      <a:pt x="2230175" y="635736"/>
                      <a:pt x="2204659" y="635736"/>
                    </a:cubicBezTo>
                    <a:lnTo>
                      <a:pt x="46200" y="635736"/>
                    </a:lnTo>
                    <a:cubicBezTo>
                      <a:pt x="33947" y="635736"/>
                      <a:pt x="22196" y="630868"/>
                      <a:pt x="13532" y="622204"/>
                    </a:cubicBezTo>
                    <a:cubicBezTo>
                      <a:pt x="4868" y="613540"/>
                      <a:pt x="0" y="601789"/>
                      <a:pt x="0" y="589536"/>
                    </a:cubicBezTo>
                    <a:lnTo>
                      <a:pt x="0" y="46200"/>
                    </a:lnTo>
                    <a:cubicBezTo>
                      <a:pt x="0" y="33947"/>
                      <a:pt x="4868" y="22196"/>
                      <a:pt x="13532" y="13532"/>
                    </a:cubicBezTo>
                    <a:cubicBezTo>
                      <a:pt x="22196" y="4868"/>
                      <a:pt x="33947" y="0"/>
                      <a:pt x="46200" y="0"/>
                    </a:cubicBezTo>
                    <a:close/>
                  </a:path>
                </a:pathLst>
              </a:custGeom>
              <a:solidFill>
                <a:srgbClr val="7EAAFF"/>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2321026" y="363548"/>
              <a:ext cx="10551035" cy="253915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C00000"/>
                  </a:solidFill>
                  <a:latin typeface="Arial" pitchFamily="34" charset="0"/>
                </a:rPr>
                <a:t>- </a:t>
              </a:r>
              <a:r>
                <a:rPr lang="en-US" sz="2300" b="1" dirty="0" err="1" smtClean="0">
                  <a:solidFill>
                    <a:srgbClr val="C00000"/>
                  </a:solidFill>
                  <a:latin typeface="Arial" pitchFamily="34" charset="0"/>
                </a:rPr>
                <a:t>Khớp</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nối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giữ</a:t>
              </a:r>
              <a:r>
                <a:rPr lang="en-US" sz="2300" b="1" dirty="0">
                  <a:solidFill>
                    <a:srgbClr val="000000"/>
                  </a:solidFill>
                  <a:latin typeface="Arial" pitchFamily="34" charset="0"/>
                </a:rPr>
                <a:t>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hỗ</a:t>
              </a:r>
              <a:r>
                <a:rPr lang="en-US" sz="2300" b="1" dirty="0">
                  <a:solidFill>
                    <a:srgbClr val="000000"/>
                  </a:solidFill>
                  <a:latin typeface="Arial" pitchFamily="34" charset="0"/>
                </a:rPr>
                <a:t> </a:t>
              </a:r>
              <a:r>
                <a:rPr lang="en-US" sz="2300" b="1" dirty="0" err="1">
                  <a:solidFill>
                    <a:srgbClr val="000000"/>
                  </a:solidFill>
                  <a:latin typeface="Arial" pitchFamily="34" charset="0"/>
                </a:rPr>
                <a:t>trợ</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27" name="AutoShape 27"/>
            <p:cNvSpPr/>
            <p:nvPr/>
          </p:nvSpPr>
          <p:spPr>
            <a:xfrm rot="994511">
              <a:off x="-33613" y="1240713"/>
              <a:ext cx="1966552" cy="0"/>
            </a:xfrm>
            <a:prstGeom prst="line">
              <a:avLst/>
            </a:prstGeom>
            <a:ln w="50800" cap="flat">
              <a:solidFill>
                <a:srgbClr val="D61F27"/>
              </a:solidFill>
              <a:prstDash val="solid"/>
              <a:headEnd type="oval" w="lg" len="lg"/>
              <a:tailEnd type="none" w="sm"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404364" y="1584325"/>
            <a:ext cx="4191016" cy="4986118"/>
          </a:xfrm>
          <a:prstGeom prst="rect">
            <a:avLst/>
          </a:prstGeom>
        </p:spPr>
      </p:pic>
      <p:grpSp>
        <p:nvGrpSpPr>
          <p:cNvPr id="4" name="Group 4"/>
          <p:cNvGrpSpPr/>
          <p:nvPr/>
        </p:nvGrpSpPr>
        <p:grpSpPr>
          <a:xfrm>
            <a:off x="685614" y="1584325"/>
            <a:ext cx="5408806" cy="2163693"/>
            <a:chOff x="0" y="0"/>
            <a:chExt cx="10820430" cy="4327385"/>
          </a:xfrm>
        </p:grpSpPr>
        <p:grpSp>
          <p:nvGrpSpPr>
            <p:cNvPr id="5" name="Group 5"/>
            <p:cNvGrpSpPr/>
            <p:nvPr/>
          </p:nvGrpSpPr>
          <p:grpSpPr>
            <a:xfrm>
              <a:off x="0" y="0"/>
              <a:ext cx="10820430" cy="4327385"/>
              <a:chOff x="0" y="0"/>
              <a:chExt cx="2137369" cy="854792"/>
            </a:xfrm>
          </p:grpSpPr>
          <p:sp>
            <p:nvSpPr>
              <p:cNvPr id="6" name="Freeform 6"/>
              <p:cNvSpPr/>
              <p:nvPr/>
            </p:nvSpPr>
            <p:spPr>
              <a:xfrm>
                <a:off x="0" y="0"/>
                <a:ext cx="2137369" cy="854792"/>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77050" y="434908"/>
              <a:ext cx="9666329"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cho biết sự phù hợp giữa cấu tạo và chức năng của xương đùi</a:t>
              </a:r>
            </a:p>
          </p:txBody>
        </p:sp>
      </p:grpSp>
      <p:pic>
        <p:nvPicPr>
          <p:cNvPr id="9" name="Picture 9"/>
          <p:cNvPicPr>
            <a:picLocks noChangeAspect="1"/>
          </p:cNvPicPr>
          <p:nvPr/>
        </p:nvPicPr>
        <p:blipFill>
          <a:blip r:embed="rId3"/>
          <a:srcRect/>
          <a:stretch>
            <a:fillRect/>
          </a:stretch>
        </p:blipFill>
        <p:spPr>
          <a:xfrm>
            <a:off x="9242561" y="3580292"/>
            <a:ext cx="2198596" cy="236500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64456" flipH="1" flipV="1">
            <a:off x="7997034" y="3898313"/>
            <a:ext cx="748365" cy="1728965"/>
          </a:xfrm>
          <a:prstGeom prst="rect">
            <a:avLst/>
          </a:prstGeom>
        </p:spPr>
      </p:pic>
      <p:sp>
        <p:nvSpPr>
          <p:cNvPr id="11" name="TextBox 11"/>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2" name="TextBox 12"/>
          <p:cNvSpPr txBox="1"/>
          <p:nvPr/>
        </p:nvSpPr>
        <p:spPr>
          <a:xfrm>
            <a:off x="531812" y="945092"/>
            <a:ext cx="9220200" cy="423193"/>
          </a:xfrm>
          <a:prstGeom prst="rect">
            <a:avLst/>
          </a:prstGeom>
        </p:spPr>
        <p:txBody>
          <a:bodyPr wrap="square" lIns="0" tIns="0" rIns="0" bIns="0" rtlCol="0" anchor="t">
            <a:spAutoFit/>
          </a:bodyPr>
          <a:lstStyle/>
          <a:p>
            <a:pPr algn="ctr">
              <a:lnSpc>
                <a:spcPts val="3266"/>
              </a:lnSpc>
              <a:spcBef>
                <a:spcPct val="0"/>
              </a:spcBef>
            </a:pPr>
            <a:r>
              <a:rPr lang="en-US" sz="2800" b="1" dirty="0">
                <a:solidFill>
                  <a:srgbClr val="D61F27"/>
                </a:solidFill>
                <a:latin typeface="Arial" pitchFamily="34" charset="0"/>
              </a:rPr>
              <a:t>1. </a:t>
            </a:r>
            <a:r>
              <a:rPr lang="en-US" sz="2800" b="1" dirty="0" err="1">
                <a:solidFill>
                  <a:srgbClr val="D61F27"/>
                </a:solidFill>
                <a:latin typeface="Arial" pitchFamily="34" charset="0"/>
              </a:rPr>
              <a:t>Cấu</a:t>
            </a:r>
            <a:r>
              <a:rPr lang="en-US" sz="2800" b="1" dirty="0">
                <a:solidFill>
                  <a:srgbClr val="D61F27"/>
                </a:solidFill>
                <a:latin typeface="Arial" pitchFamily="34" charset="0"/>
              </a:rPr>
              <a:t> </a:t>
            </a:r>
            <a:r>
              <a:rPr lang="en-US" sz="2800" b="1" dirty="0" err="1">
                <a:solidFill>
                  <a:srgbClr val="D61F27"/>
                </a:solidFill>
                <a:latin typeface="Arial" pitchFamily="34" charset="0"/>
              </a:rPr>
              <a:t>tạo</a:t>
            </a:r>
            <a:r>
              <a:rPr lang="en-US" sz="2800" b="1" dirty="0">
                <a:solidFill>
                  <a:srgbClr val="D61F27"/>
                </a:solidFill>
                <a:latin typeface="Arial" pitchFamily="34" charset="0"/>
              </a:rPr>
              <a:t> </a:t>
            </a:r>
            <a:r>
              <a:rPr lang="en-US" sz="2800" b="1" dirty="0" err="1">
                <a:solidFill>
                  <a:srgbClr val="D61F27"/>
                </a:solidFill>
                <a:latin typeface="Arial" pitchFamily="34" charset="0"/>
              </a:rPr>
              <a:t>của</a:t>
            </a:r>
            <a:r>
              <a:rPr lang="en-US" sz="2800" b="1" dirty="0">
                <a:solidFill>
                  <a:srgbClr val="D61F27"/>
                </a:solidFill>
                <a:latin typeface="Arial" pitchFamily="34" charset="0"/>
              </a:rPr>
              <a:t> </a:t>
            </a:r>
            <a:r>
              <a:rPr lang="en-US" sz="2800" b="1" dirty="0" err="1">
                <a:solidFill>
                  <a:srgbClr val="D61F27"/>
                </a:solidFill>
                <a:latin typeface="Arial" pitchFamily="34" charset="0"/>
              </a:rPr>
              <a:t>xương</a:t>
            </a:r>
            <a:r>
              <a:rPr lang="en-US" sz="2800" b="1" dirty="0">
                <a:solidFill>
                  <a:srgbClr val="D61F27"/>
                </a:solidFill>
                <a:latin typeface="Arial" pitchFamily="34" charset="0"/>
              </a:rPr>
              <a:t> </a:t>
            </a:r>
            <a:r>
              <a:rPr lang="en-US" sz="2800" b="1" dirty="0" err="1">
                <a:solidFill>
                  <a:srgbClr val="D61F27"/>
                </a:solidFill>
                <a:latin typeface="Arial" pitchFamily="34" charset="0"/>
              </a:rPr>
              <a:t>phù</a:t>
            </a:r>
            <a:r>
              <a:rPr lang="en-US" sz="2800" b="1" dirty="0">
                <a:solidFill>
                  <a:srgbClr val="D61F27"/>
                </a:solidFill>
                <a:latin typeface="Arial" pitchFamily="34" charset="0"/>
              </a:rPr>
              <a:t> </a:t>
            </a:r>
            <a:r>
              <a:rPr lang="en-US" sz="2800" b="1" dirty="0" err="1">
                <a:solidFill>
                  <a:srgbClr val="D61F27"/>
                </a:solidFill>
                <a:latin typeface="Arial" pitchFamily="34" charset="0"/>
              </a:rPr>
              <a:t>hợp</a:t>
            </a:r>
            <a:r>
              <a:rPr lang="en-US" sz="2800" b="1" dirty="0">
                <a:solidFill>
                  <a:srgbClr val="D61F27"/>
                </a:solidFill>
                <a:latin typeface="Arial" pitchFamily="34" charset="0"/>
              </a:rPr>
              <a:t> </a:t>
            </a:r>
            <a:r>
              <a:rPr lang="en-US" sz="2800" b="1" dirty="0" err="1">
                <a:solidFill>
                  <a:srgbClr val="D61F27"/>
                </a:solidFill>
                <a:latin typeface="Arial" pitchFamily="34" charset="0"/>
              </a:rPr>
              <a:t>với</a:t>
            </a:r>
            <a:r>
              <a:rPr lang="en-US" sz="2800" b="1" dirty="0">
                <a:solidFill>
                  <a:srgbClr val="D61F27"/>
                </a:solidFill>
                <a:latin typeface="Arial" pitchFamily="34" charset="0"/>
              </a:rPr>
              <a:t> </a:t>
            </a:r>
            <a:r>
              <a:rPr lang="en-US" sz="2800" b="1" dirty="0" err="1">
                <a:solidFill>
                  <a:srgbClr val="D61F27"/>
                </a:solidFill>
                <a:latin typeface="Arial" pitchFamily="34" charset="0"/>
              </a:rPr>
              <a:t>chức</a:t>
            </a:r>
            <a:r>
              <a:rPr lang="en-US" sz="2800" b="1" dirty="0">
                <a:solidFill>
                  <a:srgbClr val="D61F27"/>
                </a:solidFill>
                <a:latin typeface="Arial" pitchFamily="34" charset="0"/>
              </a:rPr>
              <a:t> </a:t>
            </a:r>
            <a:r>
              <a:rPr lang="en-US" sz="2800" b="1" dirty="0" err="1">
                <a:solidFill>
                  <a:srgbClr val="D61F27"/>
                </a:solidFill>
                <a:latin typeface="Arial" pitchFamily="34" charset="0"/>
              </a:rPr>
              <a:t>năng</a:t>
            </a:r>
            <a:endParaRPr lang="en-US" sz="28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6" name="TextBox 16"/>
          <p:cNvSpPr txBox="1"/>
          <p:nvPr/>
        </p:nvSpPr>
        <p:spPr>
          <a:xfrm>
            <a:off x="455612" y="945092"/>
            <a:ext cx="9372599" cy="423193"/>
          </a:xfrm>
          <a:prstGeom prst="rect">
            <a:avLst/>
          </a:prstGeom>
        </p:spPr>
        <p:txBody>
          <a:bodyPr wrap="square" lIns="0" tIns="0" rIns="0" bIns="0" rtlCol="0" anchor="t">
            <a:spAutoFit/>
          </a:bodyPr>
          <a:lstStyle/>
          <a:p>
            <a:pPr algn="ctr">
              <a:lnSpc>
                <a:spcPts val="3266"/>
              </a:lnSpc>
              <a:spcBef>
                <a:spcPct val="0"/>
              </a:spcBef>
            </a:pPr>
            <a:r>
              <a:rPr lang="en-US" sz="2800" b="1" dirty="0">
                <a:solidFill>
                  <a:srgbClr val="D61F27"/>
                </a:solidFill>
                <a:latin typeface="Arial" pitchFamily="34" charset="0"/>
              </a:rPr>
              <a:t>1. </a:t>
            </a:r>
            <a:r>
              <a:rPr lang="en-US" sz="2800" b="1" dirty="0" err="1">
                <a:solidFill>
                  <a:srgbClr val="D61F27"/>
                </a:solidFill>
                <a:latin typeface="Arial" pitchFamily="34" charset="0"/>
              </a:rPr>
              <a:t>Cấu</a:t>
            </a:r>
            <a:r>
              <a:rPr lang="en-US" sz="2800" b="1" dirty="0">
                <a:solidFill>
                  <a:srgbClr val="D61F27"/>
                </a:solidFill>
                <a:latin typeface="Arial" pitchFamily="34" charset="0"/>
              </a:rPr>
              <a:t> </a:t>
            </a:r>
            <a:r>
              <a:rPr lang="en-US" sz="2800" b="1" dirty="0" err="1">
                <a:solidFill>
                  <a:srgbClr val="D61F27"/>
                </a:solidFill>
                <a:latin typeface="Arial" pitchFamily="34" charset="0"/>
              </a:rPr>
              <a:t>tạo</a:t>
            </a:r>
            <a:r>
              <a:rPr lang="en-US" sz="2800" b="1" dirty="0">
                <a:solidFill>
                  <a:srgbClr val="D61F27"/>
                </a:solidFill>
                <a:latin typeface="Arial" pitchFamily="34" charset="0"/>
              </a:rPr>
              <a:t> </a:t>
            </a:r>
            <a:r>
              <a:rPr lang="en-US" sz="2800" b="1" dirty="0" err="1">
                <a:solidFill>
                  <a:srgbClr val="D61F27"/>
                </a:solidFill>
                <a:latin typeface="Arial" pitchFamily="34" charset="0"/>
              </a:rPr>
              <a:t>của</a:t>
            </a:r>
            <a:r>
              <a:rPr lang="en-US" sz="2800" b="1" dirty="0">
                <a:solidFill>
                  <a:srgbClr val="D61F27"/>
                </a:solidFill>
                <a:latin typeface="Arial" pitchFamily="34" charset="0"/>
              </a:rPr>
              <a:t> </a:t>
            </a:r>
            <a:r>
              <a:rPr lang="en-US" sz="2800" b="1" dirty="0" err="1">
                <a:solidFill>
                  <a:srgbClr val="D61F27"/>
                </a:solidFill>
                <a:latin typeface="Arial" pitchFamily="34" charset="0"/>
              </a:rPr>
              <a:t>xương</a:t>
            </a:r>
            <a:r>
              <a:rPr lang="en-US" sz="2800" b="1" dirty="0">
                <a:solidFill>
                  <a:srgbClr val="D61F27"/>
                </a:solidFill>
                <a:latin typeface="Arial" pitchFamily="34" charset="0"/>
              </a:rPr>
              <a:t> </a:t>
            </a:r>
            <a:r>
              <a:rPr lang="en-US" sz="2800" b="1" dirty="0" err="1">
                <a:solidFill>
                  <a:srgbClr val="D61F27"/>
                </a:solidFill>
                <a:latin typeface="Arial" pitchFamily="34" charset="0"/>
              </a:rPr>
              <a:t>phù</a:t>
            </a:r>
            <a:r>
              <a:rPr lang="en-US" sz="2800" b="1" dirty="0">
                <a:solidFill>
                  <a:srgbClr val="D61F27"/>
                </a:solidFill>
                <a:latin typeface="Arial" pitchFamily="34" charset="0"/>
              </a:rPr>
              <a:t> </a:t>
            </a:r>
            <a:r>
              <a:rPr lang="en-US" sz="2800" b="1" dirty="0" err="1">
                <a:solidFill>
                  <a:srgbClr val="D61F27"/>
                </a:solidFill>
                <a:latin typeface="Arial" pitchFamily="34" charset="0"/>
              </a:rPr>
              <a:t>hợp</a:t>
            </a:r>
            <a:r>
              <a:rPr lang="en-US" sz="2800" b="1" dirty="0">
                <a:solidFill>
                  <a:srgbClr val="D61F27"/>
                </a:solidFill>
                <a:latin typeface="Arial" pitchFamily="34" charset="0"/>
              </a:rPr>
              <a:t> </a:t>
            </a:r>
            <a:r>
              <a:rPr lang="en-US" sz="2800" b="1" dirty="0" err="1">
                <a:solidFill>
                  <a:srgbClr val="D61F27"/>
                </a:solidFill>
                <a:latin typeface="Arial" pitchFamily="34" charset="0"/>
              </a:rPr>
              <a:t>với</a:t>
            </a:r>
            <a:r>
              <a:rPr lang="en-US" sz="2800" b="1" dirty="0">
                <a:solidFill>
                  <a:srgbClr val="D61F27"/>
                </a:solidFill>
                <a:latin typeface="Arial" pitchFamily="34" charset="0"/>
              </a:rPr>
              <a:t> </a:t>
            </a:r>
            <a:r>
              <a:rPr lang="en-US" sz="2800" b="1" dirty="0" err="1">
                <a:solidFill>
                  <a:srgbClr val="D61F27"/>
                </a:solidFill>
                <a:latin typeface="Arial" pitchFamily="34" charset="0"/>
              </a:rPr>
              <a:t>chức</a:t>
            </a:r>
            <a:r>
              <a:rPr lang="en-US" sz="2800" b="1" dirty="0">
                <a:solidFill>
                  <a:srgbClr val="D61F27"/>
                </a:solidFill>
                <a:latin typeface="Arial" pitchFamily="34" charset="0"/>
              </a:rPr>
              <a:t> </a:t>
            </a:r>
            <a:r>
              <a:rPr lang="en-US" sz="2800" b="1" dirty="0" err="1">
                <a:solidFill>
                  <a:srgbClr val="D61F27"/>
                </a:solidFill>
                <a:latin typeface="Arial" pitchFamily="34" charset="0"/>
              </a:rPr>
              <a:t>năng</a:t>
            </a:r>
            <a:endParaRPr lang="en-US" sz="2800" b="1" dirty="0">
              <a:solidFill>
                <a:srgbClr val="D61F27"/>
              </a:solidFill>
              <a:latin typeface="Arial" pitchFamily="34" charset="0"/>
            </a:endParaRPr>
          </a:p>
        </p:txBody>
      </p:sp>
      <p:sp>
        <p:nvSpPr>
          <p:cNvPr id="17"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
        <p:nvSpPr>
          <p:cNvPr id="18" name="TextBox 18"/>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19" name="TextBox 19"/>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0" name="TextBox 20"/>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1" name="TextBox 21"/>
          <p:cNvSpPr txBox="1"/>
          <p:nvPr/>
        </p:nvSpPr>
        <p:spPr>
          <a:xfrm>
            <a:off x="955757" y="3580777"/>
            <a:ext cx="10277326"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Thành phần hóa học của xương người gồm: nước, chất hữu cơ và chất vô cơ</a:t>
            </a:r>
          </a:p>
        </p:txBody>
      </p:sp>
      <p:grpSp>
        <p:nvGrpSpPr>
          <p:cNvPr id="22" name="Group 22"/>
          <p:cNvGrpSpPr/>
          <p:nvPr/>
        </p:nvGrpSpPr>
        <p:grpSpPr>
          <a:xfrm>
            <a:off x="978432" y="4603891"/>
            <a:ext cx="10254651" cy="849463"/>
            <a:chOff x="45361" y="-66675"/>
            <a:chExt cx="20514644" cy="1698926"/>
          </a:xfrm>
        </p:grpSpPr>
        <p:sp>
          <p:nvSpPr>
            <p:cNvPr id="25" name="TextBox 25"/>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26" name="TextBox 26"/>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C00000"/>
                  </a:solidFill>
                  <a:latin typeface="Arial" pitchFamily="34" charset="0"/>
                </a:rPr>
                <a:t>- </a:t>
              </a:r>
              <a:r>
                <a:rPr lang="en-US" sz="2300" b="1" dirty="0" err="1" smtClean="0">
                  <a:solidFill>
                    <a:srgbClr val="C00000"/>
                  </a:solidFill>
                  <a:latin typeface="Arial" pitchFamily="34" charset="0"/>
                </a:rPr>
                <a:t>Chất</a:t>
              </a:r>
              <a:r>
                <a:rPr lang="en-US" sz="2300" b="1" dirty="0" smtClean="0">
                  <a:solidFill>
                    <a:srgbClr val="C00000"/>
                  </a:solidFill>
                  <a:latin typeface="Arial" pitchFamily="34" charset="0"/>
                </a:rPr>
                <a:t> </a:t>
              </a:r>
              <a:r>
                <a:rPr lang="en-US" sz="2300" b="1" dirty="0" err="1">
                  <a:solidFill>
                    <a:srgbClr val="C00000"/>
                  </a:solidFill>
                  <a:latin typeface="Arial" pitchFamily="34" charset="0"/>
                </a:rPr>
                <a:t>hữu</a:t>
              </a:r>
              <a:r>
                <a:rPr lang="en-US" sz="2300" b="1" dirty="0">
                  <a:solidFill>
                    <a:srgbClr val="C00000"/>
                  </a:solidFill>
                  <a:latin typeface="Arial" pitchFamily="34" charset="0"/>
                </a:rPr>
                <a:t> </a:t>
              </a:r>
              <a:r>
                <a:rPr lang="en-US" sz="2300" b="1" dirty="0" err="1">
                  <a:solidFill>
                    <a:srgbClr val="C00000"/>
                  </a:solidFill>
                  <a:latin typeface="Arial" pitchFamily="34" charset="0"/>
                </a:rPr>
                <a:t>cơ</a:t>
              </a:r>
              <a:r>
                <a:rPr lang="en-US" sz="2300" b="1" dirty="0">
                  <a:solidFill>
                    <a:srgbClr val="C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protein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collagen), lipid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sacccharide</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r>
                <a:rPr lang="en-US" sz="2300" b="1" dirty="0" err="1">
                  <a:solidFill>
                    <a:srgbClr val="000000"/>
                  </a:solidFill>
                  <a:latin typeface="Arial" pitchFamily="34" charset="0"/>
                </a:rPr>
                <a:t>đàn</a:t>
              </a:r>
              <a:r>
                <a:rPr lang="en-US" sz="2300" b="1" dirty="0">
                  <a:solidFill>
                    <a:srgbClr val="000000"/>
                  </a:solidFill>
                  <a:latin typeface="Arial" pitchFamily="34" charset="0"/>
                </a:rPr>
                <a:t> </a:t>
              </a:r>
              <a:r>
                <a:rPr lang="en-US" sz="2300" b="1" dirty="0" err="1">
                  <a:solidFill>
                    <a:srgbClr val="000000"/>
                  </a:solidFill>
                  <a:latin typeface="Arial" pitchFamily="34" charset="0"/>
                </a:rPr>
                <a:t>hồi</a:t>
              </a:r>
              <a:endParaRPr lang="en-US" sz="2300" b="1" dirty="0">
                <a:solidFill>
                  <a:srgbClr val="000000"/>
                </a:solidFill>
                <a:latin typeface="Arial" pitchFamily="34" charset="0"/>
              </a:endParaRPr>
            </a:p>
          </p:txBody>
        </p:sp>
      </p:grpSp>
      <p:grpSp>
        <p:nvGrpSpPr>
          <p:cNvPr id="27" name="Group 27"/>
          <p:cNvGrpSpPr/>
          <p:nvPr/>
        </p:nvGrpSpPr>
        <p:grpSpPr>
          <a:xfrm>
            <a:off x="978432" y="5581155"/>
            <a:ext cx="10254651" cy="849463"/>
            <a:chOff x="45361" y="-66675"/>
            <a:chExt cx="20514644" cy="1698926"/>
          </a:xfrm>
        </p:grpSpPr>
        <p:sp>
          <p:nvSpPr>
            <p:cNvPr id="30" name="TextBox 30"/>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31" name="TextBox 31"/>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C00000"/>
                  </a:solidFill>
                  <a:latin typeface="Arial" pitchFamily="34" charset="0"/>
                </a:rPr>
                <a:t>- </a:t>
              </a:r>
              <a:r>
                <a:rPr lang="en-US" sz="2300" b="1" dirty="0" err="1" smtClean="0">
                  <a:solidFill>
                    <a:srgbClr val="C00000"/>
                  </a:solidFill>
                  <a:latin typeface="Arial" pitchFamily="34" charset="0"/>
                </a:rPr>
                <a:t>Chất</a:t>
              </a:r>
              <a:r>
                <a:rPr lang="en-US" sz="2300" b="1" dirty="0" smtClean="0">
                  <a:solidFill>
                    <a:srgbClr val="C00000"/>
                  </a:solidFill>
                  <a:latin typeface="Arial" pitchFamily="34" charset="0"/>
                </a:rPr>
                <a:t> </a:t>
              </a:r>
              <a:r>
                <a:rPr lang="en-US" sz="2300" b="1" dirty="0" err="1">
                  <a:solidFill>
                    <a:srgbClr val="C00000"/>
                  </a:solidFill>
                  <a:latin typeface="Arial" pitchFamily="34" charset="0"/>
                </a:rPr>
                <a:t>vô</a:t>
              </a:r>
              <a:r>
                <a:rPr lang="en-US" sz="2300" b="1" dirty="0">
                  <a:solidFill>
                    <a:srgbClr val="C00000"/>
                  </a:solidFill>
                  <a:latin typeface="Arial" pitchFamily="34" charset="0"/>
                </a:rPr>
                <a:t> </a:t>
              </a:r>
              <a:r>
                <a:rPr lang="en-US" sz="2300" b="1" dirty="0" err="1">
                  <a:solidFill>
                    <a:srgbClr val="C00000"/>
                  </a:solidFill>
                  <a:latin typeface="Arial" pitchFamily="34" charset="0"/>
                </a:rPr>
                <a:t>cơ</a:t>
              </a:r>
              <a:r>
                <a:rPr lang="en-US" sz="2300" b="1" dirty="0">
                  <a:solidFill>
                    <a:srgbClr val="C00000"/>
                  </a:solidFill>
                  <a:latin typeface="Arial" pitchFamily="34" charset="0"/>
                </a:rPr>
                <a:t>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muối</a:t>
              </a:r>
              <a:r>
                <a:rPr lang="en-US" sz="2300" b="1" dirty="0">
                  <a:solidFill>
                    <a:srgbClr val="000000"/>
                  </a:solidFill>
                  <a:latin typeface="Arial" pitchFamily="34" charset="0"/>
                </a:rPr>
                <a:t> calcium, </a:t>
              </a:r>
              <a:r>
                <a:rPr lang="en-US" sz="2300" b="1" dirty="0" err="1">
                  <a:solidFill>
                    <a:srgbClr val="000000"/>
                  </a:solidFill>
                  <a:latin typeface="Arial" pitchFamily="34" charset="0"/>
                </a:rPr>
                <a:t>muối</a:t>
              </a:r>
              <a:r>
                <a:rPr lang="en-US" sz="2300" b="1" dirty="0">
                  <a:solidFill>
                    <a:srgbClr val="000000"/>
                  </a:solidFill>
                  <a:latin typeface="Arial" pitchFamily="34" charset="0"/>
                </a:rPr>
                <a:t> phosphate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r>
                <a:rPr lang="en-US" sz="2300" b="1" dirty="0" err="1">
                  <a:solidFill>
                    <a:srgbClr val="000000"/>
                  </a:solidFill>
                  <a:latin typeface="Arial" pitchFamily="34" charset="0"/>
                </a:rPr>
                <a:t>rắn</a:t>
              </a:r>
              <a:r>
                <a:rPr lang="en-US" sz="2300" b="1" dirty="0">
                  <a:solidFill>
                    <a:srgbClr val="000000"/>
                  </a:solidFill>
                  <a:latin typeface="Arial" pitchFamily="34" charset="0"/>
                </a:rPr>
                <a:t> </a:t>
              </a:r>
              <a:r>
                <a:rPr lang="en-US" sz="2300" b="1" dirty="0" err="1">
                  <a:solidFill>
                    <a:srgbClr val="000000"/>
                  </a:solidFill>
                  <a:latin typeface="Arial" pitchFamily="34" charset="0"/>
                </a:rPr>
                <a:t>chắc</a:t>
              </a:r>
              <a:endParaRPr lang="en-US" sz="2300" b="1" dirty="0">
                <a:solidFill>
                  <a:srgbClr val="000000"/>
                </a:solidFill>
                <a:latin typeface="Arial" pitchFamily="34" charset="0"/>
              </a:endParaRPr>
            </a:p>
          </p:txBody>
        </p:sp>
      </p:grpSp>
      <p:sp>
        <p:nvSpPr>
          <p:cNvPr id="32" name="AutoShape 32"/>
          <p:cNvSpPr/>
          <p:nvPr/>
        </p:nvSpPr>
        <p:spPr>
          <a:xfrm rot="5394038">
            <a:off x="2143697" y="3129927"/>
            <a:ext cx="431801" cy="0"/>
          </a:xfrm>
          <a:prstGeom prst="line">
            <a:avLst/>
          </a:prstGeom>
          <a:ln w="95250" cap="flat">
            <a:solidFill>
              <a:srgbClr val="2952A1"/>
            </a:solidFill>
            <a:prstDash val="solid"/>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anim calcmode="lin" valueType="num">
                                      <p:cBhvr>
                                        <p:cTn id="70" dur="1000" fill="hold"/>
                                        <p:tgtEl>
                                          <p:spTgt spid="27"/>
                                        </p:tgtEl>
                                        <p:attrNameLst>
                                          <p:attrName>ppt_x</p:attrName>
                                        </p:attrNameLst>
                                      </p:cBhvr>
                                      <p:tavLst>
                                        <p:tav tm="0">
                                          <p:val>
                                            <p:strVal val="#ppt_x"/>
                                          </p:val>
                                        </p:tav>
                                        <p:tav tm="100000">
                                          <p:val>
                                            <p:strVal val="#ppt_x"/>
                                          </p:val>
                                        </p:tav>
                                      </p:tavLst>
                                    </p:anim>
                                    <p:anim calcmode="lin" valueType="num">
                                      <p:cBhvr>
                                        <p:cTn id="7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pic>
        <p:nvPicPr>
          <p:cNvPr id="16" name="Picture 16"/>
          <p:cNvPicPr>
            <a:picLocks noChangeAspect="1"/>
          </p:cNvPicPr>
          <p:nvPr/>
        </p:nvPicPr>
        <p:blipFill>
          <a:blip r:embed="rId2"/>
          <a:srcRect/>
          <a:stretch>
            <a:fillRect/>
          </a:stretch>
        </p:blipFill>
        <p:spPr>
          <a:xfrm>
            <a:off x="8580412" y="4215777"/>
            <a:ext cx="2498429" cy="2130465"/>
          </a:xfrm>
          <a:prstGeom prst="rect">
            <a:avLst/>
          </a:prstGeom>
        </p:spPr>
      </p:pic>
      <p:grpSp>
        <p:nvGrpSpPr>
          <p:cNvPr id="17" name="Group 17"/>
          <p:cNvGrpSpPr/>
          <p:nvPr/>
        </p:nvGrpSpPr>
        <p:grpSpPr>
          <a:xfrm>
            <a:off x="955757" y="4548504"/>
            <a:ext cx="7199511" cy="1797738"/>
            <a:chOff x="0" y="0"/>
            <a:chExt cx="2844992" cy="710217"/>
          </a:xfrm>
        </p:grpSpPr>
        <p:sp>
          <p:nvSpPr>
            <p:cNvPr id="18" name="Freeform 18"/>
            <p:cNvSpPr/>
            <p:nvPr/>
          </p:nvSpPr>
          <p:spPr>
            <a:xfrm>
              <a:off x="0" y="0"/>
              <a:ext cx="2844992" cy="710217"/>
            </a:xfrm>
            <a:custGeom>
              <a:avLst/>
              <a:gdLst/>
              <a:ahLst/>
              <a:cxnLst/>
              <a:rect l="l" t="t" r="r" b="b"/>
              <a:pathLst>
                <a:path w="2844992" h="710217">
                  <a:moveTo>
                    <a:pt x="0" y="0"/>
                  </a:moveTo>
                  <a:lnTo>
                    <a:pt x="2844992" y="0"/>
                  </a:lnTo>
                  <a:lnTo>
                    <a:pt x="2844992" y="710217"/>
                  </a:lnTo>
                  <a:lnTo>
                    <a:pt x="0" y="710217"/>
                  </a:lnTo>
                  <a:close/>
                </a:path>
              </a:pathLst>
            </a:custGeom>
            <a:solidFill>
              <a:srgbClr val="7ED95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3" name="TextBox 23"/>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4" name="TextBox 24"/>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5" name="TextBox 25"/>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6" name="TextBox 26"/>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7" name="TextBox 27"/>
          <p:cNvSpPr txBox="1"/>
          <p:nvPr/>
        </p:nvSpPr>
        <p:spPr>
          <a:xfrm>
            <a:off x="1300698" y="5019807"/>
            <a:ext cx="624024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Hộp sọ gồm các xương dẹt phù hợp với chức năng bảo vệ</a:t>
            </a:r>
          </a:p>
        </p:txBody>
      </p:sp>
      <p:sp>
        <p:nvSpPr>
          <p:cNvPr id="28"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9"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0"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8" y="4548504"/>
            <a:ext cx="5138655" cy="1797738"/>
            <a:chOff x="0" y="0"/>
            <a:chExt cx="2030615" cy="710217"/>
          </a:xfrm>
        </p:grpSpPr>
        <p:sp>
          <p:nvSpPr>
            <p:cNvPr id="17" name="Freeform 17"/>
            <p:cNvSpPr/>
            <p:nvPr/>
          </p:nvSpPr>
          <p:spPr>
            <a:xfrm>
              <a:off x="0" y="0"/>
              <a:ext cx="2030615" cy="710217"/>
            </a:xfrm>
            <a:custGeom>
              <a:avLst/>
              <a:gdLst/>
              <a:ahLst/>
              <a:cxnLst/>
              <a:rect l="l" t="t" r="r" b="b"/>
              <a:pathLst>
                <a:path w="2030615" h="710217">
                  <a:moveTo>
                    <a:pt x="0" y="0"/>
                  </a:moveTo>
                  <a:lnTo>
                    <a:pt x="2030615" y="0"/>
                  </a:lnTo>
                  <a:lnTo>
                    <a:pt x="2030615" y="710217"/>
                  </a:lnTo>
                  <a:lnTo>
                    <a:pt x="0" y="710217"/>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4777" y="4215777"/>
            <a:ext cx="1112878" cy="2130465"/>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68019" y="4215777"/>
            <a:ext cx="3155423" cy="2130465"/>
          </a:xfrm>
          <a:prstGeom prst="rect">
            <a:avLst/>
          </a:prstGeom>
        </p:spPr>
      </p:pic>
      <p:sp>
        <p:nvSpPr>
          <p:cNvPr id="24" name="TextBox 24"/>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5" name="TextBox 25"/>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6" name="TextBox 26"/>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7" name="TextBox 27"/>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Ở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nhiệm</a:t>
            </a:r>
            <a:endParaRPr lang="en-US" sz="2300" b="1" dirty="0">
              <a:solidFill>
                <a:srgbClr val="000000"/>
              </a:solidFill>
              <a:latin typeface="Arial" pitchFamily="34" charset="0"/>
            </a:endParaRPr>
          </a:p>
        </p:txBody>
      </p:sp>
      <p:sp>
        <p:nvSpPr>
          <p:cNvPr id="28" name="TextBox 28"/>
          <p:cNvSpPr txBox="1"/>
          <p:nvPr/>
        </p:nvSpPr>
        <p:spPr>
          <a:xfrm>
            <a:off x="1371040" y="4813432"/>
            <a:ext cx="430808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Cổ tay, cổ chân gồm các xương ngắn phù hợp với các cử động linh hoạt</a:t>
            </a:r>
          </a:p>
        </p:txBody>
      </p:sp>
      <p:sp>
        <p:nvSpPr>
          <p:cNvPr id="29"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30"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1"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9580852" y="3117282"/>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4" y="4239060"/>
            <a:ext cx="10277318" cy="2126232"/>
            <a:chOff x="0" y="0"/>
            <a:chExt cx="4061233" cy="839993"/>
          </a:xfrm>
        </p:grpSpPr>
        <p:sp>
          <p:nvSpPr>
            <p:cNvPr id="17" name="Freeform 17"/>
            <p:cNvSpPr/>
            <p:nvPr/>
          </p:nvSpPr>
          <p:spPr>
            <a:xfrm>
              <a:off x="0" y="0"/>
              <a:ext cx="4061233" cy="839993"/>
            </a:xfrm>
            <a:custGeom>
              <a:avLst/>
              <a:gdLst/>
              <a:ahLst/>
              <a:cxnLst/>
              <a:rect l="l" t="t" r="r" b="b"/>
              <a:pathLst>
                <a:path w="4061233" h="839993">
                  <a:moveTo>
                    <a:pt x="0" y="0"/>
                  </a:moveTo>
                  <a:lnTo>
                    <a:pt x="4061233" y="0"/>
                  </a:lnTo>
                  <a:lnTo>
                    <a:pt x="4061233" y="839993"/>
                  </a:lnTo>
                  <a:lnTo>
                    <a:pt x="0" y="839993"/>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22"/>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3" name="TextBox 23"/>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4" name="TextBox 24"/>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5" name="TextBox 25"/>
          <p:cNvSpPr txBox="1"/>
          <p:nvPr/>
        </p:nvSpPr>
        <p:spPr>
          <a:xfrm>
            <a:off x="955757" y="3580777"/>
            <a:ext cx="10277326"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Đặc điểm cấu trúc của xương phù hợp với chức năng</a:t>
            </a:r>
          </a:p>
        </p:txBody>
      </p:sp>
      <p:sp>
        <p:nvSpPr>
          <p:cNvPr id="26" name="TextBox 26"/>
          <p:cNvSpPr txBox="1"/>
          <p:nvPr/>
        </p:nvSpPr>
        <p:spPr>
          <a:xfrm>
            <a:off x="1127091" y="4267200"/>
            <a:ext cx="9844121" cy="2115964"/>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Tính vững chắc của xương đùi được thể hiện: ở đầu xương có mô xương xốp gồm các tế bào xương tạo thành các nan xương sắp xếp theo hình vòng cung có tác dụng phân tán lực tác động: phần thân xương có mô xương cứng gồm các tế bào xương sắp xếp đồng tâm làm tăng khả năng chịu lực của xương</a:t>
            </a:r>
          </a:p>
        </p:txBody>
      </p:sp>
      <p:sp>
        <p:nvSpPr>
          <p:cNvPr id="27"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8"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9"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2766</Words>
  <Application>Microsoft Office PowerPoint</Application>
  <PresentationFormat>Custom</PresentationFormat>
  <Paragraphs>213</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Tim đập nhanh hơn và máu chảy nhanh hơn nên cơ tim và thành mạch khỏe hơn. - Màng hoạt dịnh tiết chất nhờn đầy đủ, dây chằng vững chắc, dẻo dai hơn nên khớp khỏe hơn - Kích thích các tế bào tạo xương, sụn ở đầu xương nên tăng khối lượng và kích thước xương     </vt:lpstr>
      <vt:lpstr>PowerPoint Presentation</vt:lpstr>
      <vt:lpstr>PowerPoint Presentation</vt:lpstr>
      <vt:lpstr>- Tập thể dục, thể thao vừa sức, đều đặn giúp nâng cao sức khỏe nói chung và sức khỏe của hệ vận động nói riêng. + Cần khởi động kĩ trước khi luyện tập để phòng tránh chấn thương. + Trang phục phù hợp, bổ sung nước hợp lý khi luyện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HỆ VẬN ĐỘNG Ở NGƯỜI</dc:title>
  <cp:lastModifiedBy>AD</cp:lastModifiedBy>
  <cp:revision>23</cp:revision>
  <dcterms:created xsi:type="dcterms:W3CDTF">2006-08-16T00:00:00Z</dcterms:created>
  <dcterms:modified xsi:type="dcterms:W3CDTF">2026-01-11T13:55:09Z</dcterms:modified>
  <dc:identifier>DAFbCWGdYP0</dc:identifier>
</cp:coreProperties>
</file>