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0"/>
  </p:notesMasterIdLst>
  <p:sldIdLst>
    <p:sldId id="350" r:id="rId2"/>
    <p:sldId id="256" r:id="rId3"/>
    <p:sldId id="258" r:id="rId4"/>
    <p:sldId id="316" r:id="rId5"/>
    <p:sldId id="261" r:id="rId6"/>
    <p:sldId id="286" r:id="rId7"/>
    <p:sldId id="262" r:id="rId8"/>
    <p:sldId id="263" r:id="rId9"/>
    <p:sldId id="287" r:id="rId10"/>
    <p:sldId id="342" r:id="rId11"/>
    <p:sldId id="343" r:id="rId12"/>
    <p:sldId id="324" r:id="rId13"/>
    <p:sldId id="319" r:id="rId14"/>
    <p:sldId id="295" r:id="rId15"/>
    <p:sldId id="296" r:id="rId16"/>
    <p:sldId id="297" r:id="rId17"/>
    <p:sldId id="298" r:id="rId18"/>
    <p:sldId id="299" r:id="rId19"/>
    <p:sldId id="267" r:id="rId20"/>
    <p:sldId id="331" r:id="rId21"/>
    <p:sldId id="300" r:id="rId22"/>
    <p:sldId id="301" r:id="rId23"/>
    <p:sldId id="332" r:id="rId24"/>
    <p:sldId id="302" r:id="rId25"/>
    <p:sldId id="344" r:id="rId26"/>
    <p:sldId id="304" r:id="rId27"/>
    <p:sldId id="345" r:id="rId28"/>
    <p:sldId id="348" r:id="rId29"/>
    <p:sldId id="349" r:id="rId30"/>
    <p:sldId id="294" r:id="rId31"/>
    <p:sldId id="334" r:id="rId32"/>
    <p:sldId id="306" r:id="rId33"/>
    <p:sldId id="336" r:id="rId34"/>
    <p:sldId id="307" r:id="rId35"/>
    <p:sldId id="308" r:id="rId36"/>
    <p:sldId id="309" r:id="rId37"/>
    <p:sldId id="338" r:id="rId38"/>
    <p:sldId id="310" r:id="rId39"/>
  </p:sldIdLst>
  <p:sldSz cx="9144000" cy="5143500" type="screen16x9"/>
  <p:notesSz cx="6858000" cy="9144000"/>
  <p:embeddedFontLst>
    <p:embeddedFont>
      <p:font typeface="Montserrat" panose="020B0604020202020204" charset="0"/>
      <p:regular r:id="rId41"/>
      <p:bold r:id="rId42"/>
      <p:italic r:id="rId43"/>
      <p:boldItalic r:id="rId44"/>
    </p:embeddedFont>
    <p:embeddedFont>
      <p:font typeface="Roboto"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102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8EEFB8-15E5-44A9-849B-1A3A7A75EEDB}">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329" y="5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3168935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1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366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65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70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377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88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29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2"/>
            <a:ext cx="9144000" cy="1968874"/>
          </a:xfrm>
          <a:prstGeom prst="rect">
            <a:avLst/>
          </a:prstGeom>
          <a:noFill/>
          <a:ln>
            <a:noFill/>
          </a:ln>
        </p:spPr>
      </p:pic>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4ECF5-20D0-41D5-AD49-0BB54D680DD8}" type="slidenum">
              <a:rPr lang="en-US"/>
              <a:pPr>
                <a:defRPr/>
              </a:pPr>
              <a:t>‹#›</a:t>
            </a:fld>
            <a:endParaRPr lang="en-US"/>
          </a:p>
        </p:txBody>
      </p:sp>
    </p:spTree>
    <p:extLst>
      <p:ext uri="{BB962C8B-B14F-4D97-AF65-F5344CB8AC3E}">
        <p14:creationId xmlns:p14="http://schemas.microsoft.com/office/powerpoint/2010/main" val="144330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96C23A8-1919-4D81-9258-63345F46E351}" type="datetimeFigureOut">
              <a:rPr lang="en-US" smtClean="0"/>
              <a:pPr/>
              <a:t>1/11/2026</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1168183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descr="aemelia_icons.png"/>
          <p:cNvPicPr preferRelativeResize="0"/>
          <p:nvPr/>
        </p:nvPicPr>
        <p:blipFill rotWithShape="1">
          <a:blip r:embed="rId2">
            <a:alphaModFix amt="20000"/>
          </a:blip>
          <a:srcRect t="30860" b="30860"/>
          <a:stretch/>
        </p:blipFill>
        <p:spPr>
          <a:xfrm>
            <a:off x="0" y="-2"/>
            <a:ext cx="9144000" cy="1968874"/>
          </a:xfrm>
          <a:prstGeom prst="rect">
            <a:avLst/>
          </a:prstGeom>
          <a:noFill/>
          <a:ln>
            <a:noFill/>
          </a:ln>
        </p:spPr>
      </p:pic>
      <p:sp>
        <p:nvSpPr>
          <p:cNvPr id="14" name="Google Shape;14;p3"/>
          <p:cNvSpPr txBox="1">
            <a:spLocks noGrp="1"/>
          </p:cNvSpPr>
          <p:nvPr>
            <p:ph type="ctrTitle"/>
          </p:nvPr>
        </p:nvSpPr>
        <p:spPr>
          <a:xfrm>
            <a:off x="2970175" y="3107350"/>
            <a:ext cx="57927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4800"/>
              <a:buNone/>
              <a:defRPr sz="4800">
                <a:solidFill>
                  <a:schemeClr val="dk1"/>
                </a:solidFill>
              </a:defRPr>
            </a:lvl1pPr>
            <a:lvl2pPr lvl="1" algn="r" rtl="0">
              <a:spcBef>
                <a:spcPts val="0"/>
              </a:spcBef>
              <a:spcAft>
                <a:spcPts val="0"/>
              </a:spcAft>
              <a:buClr>
                <a:schemeClr val="dk1"/>
              </a:buClr>
              <a:buSzPts val="4800"/>
              <a:buNone/>
              <a:defRPr sz="4800">
                <a:solidFill>
                  <a:schemeClr val="dk1"/>
                </a:solidFill>
              </a:defRPr>
            </a:lvl2pPr>
            <a:lvl3pPr lvl="2" algn="r" rtl="0">
              <a:spcBef>
                <a:spcPts val="0"/>
              </a:spcBef>
              <a:spcAft>
                <a:spcPts val="0"/>
              </a:spcAft>
              <a:buClr>
                <a:schemeClr val="dk1"/>
              </a:buClr>
              <a:buSzPts val="4800"/>
              <a:buNone/>
              <a:defRPr sz="4800">
                <a:solidFill>
                  <a:schemeClr val="dk1"/>
                </a:solidFill>
              </a:defRPr>
            </a:lvl3pPr>
            <a:lvl4pPr lvl="3" algn="r" rtl="0">
              <a:spcBef>
                <a:spcPts val="0"/>
              </a:spcBef>
              <a:spcAft>
                <a:spcPts val="0"/>
              </a:spcAft>
              <a:buClr>
                <a:schemeClr val="dk1"/>
              </a:buClr>
              <a:buSzPts val="4800"/>
              <a:buNone/>
              <a:defRPr sz="4800">
                <a:solidFill>
                  <a:schemeClr val="dk1"/>
                </a:solidFill>
              </a:defRPr>
            </a:lvl4pPr>
            <a:lvl5pPr lvl="4" algn="r" rtl="0">
              <a:spcBef>
                <a:spcPts val="0"/>
              </a:spcBef>
              <a:spcAft>
                <a:spcPts val="0"/>
              </a:spcAft>
              <a:buClr>
                <a:schemeClr val="dk1"/>
              </a:buClr>
              <a:buSzPts val="4800"/>
              <a:buNone/>
              <a:defRPr sz="4800">
                <a:solidFill>
                  <a:schemeClr val="dk1"/>
                </a:solidFill>
              </a:defRPr>
            </a:lvl5pPr>
            <a:lvl6pPr lvl="5" algn="r" rtl="0">
              <a:spcBef>
                <a:spcPts val="0"/>
              </a:spcBef>
              <a:spcAft>
                <a:spcPts val="0"/>
              </a:spcAft>
              <a:buClr>
                <a:schemeClr val="dk1"/>
              </a:buClr>
              <a:buSzPts val="4800"/>
              <a:buNone/>
              <a:defRPr sz="4800">
                <a:solidFill>
                  <a:schemeClr val="dk1"/>
                </a:solidFill>
              </a:defRPr>
            </a:lvl6pPr>
            <a:lvl7pPr lvl="6" algn="r" rtl="0">
              <a:spcBef>
                <a:spcPts val="0"/>
              </a:spcBef>
              <a:spcAft>
                <a:spcPts val="0"/>
              </a:spcAft>
              <a:buClr>
                <a:schemeClr val="dk1"/>
              </a:buClr>
              <a:buSzPts val="4800"/>
              <a:buNone/>
              <a:defRPr sz="4800">
                <a:solidFill>
                  <a:schemeClr val="dk1"/>
                </a:solidFill>
              </a:defRPr>
            </a:lvl7pPr>
            <a:lvl8pPr lvl="7" algn="r" rtl="0">
              <a:spcBef>
                <a:spcPts val="0"/>
              </a:spcBef>
              <a:spcAft>
                <a:spcPts val="0"/>
              </a:spcAft>
              <a:buClr>
                <a:schemeClr val="dk1"/>
              </a:buClr>
              <a:buSzPts val="4800"/>
              <a:buNone/>
              <a:defRPr sz="4800">
                <a:solidFill>
                  <a:schemeClr val="dk1"/>
                </a:solidFill>
              </a:defRPr>
            </a:lvl8pPr>
            <a:lvl9pPr lvl="8" algn="r" rtl="0">
              <a:spcBef>
                <a:spcPts val="0"/>
              </a:spcBef>
              <a:spcAft>
                <a:spcPts val="0"/>
              </a:spcAft>
              <a:buClr>
                <a:schemeClr val="dk1"/>
              </a:buClr>
              <a:buSzPts val="4800"/>
              <a:buNone/>
              <a:defRPr sz="4800">
                <a:solidFill>
                  <a:schemeClr val="dk1"/>
                </a:solidFill>
              </a:defRPr>
            </a:lvl9pPr>
          </a:lstStyle>
          <a:p>
            <a:endParaRPr/>
          </a:p>
        </p:txBody>
      </p:sp>
      <p:sp>
        <p:nvSpPr>
          <p:cNvPr id="15" name="Google Shape;15;p3"/>
          <p:cNvSpPr txBox="1">
            <a:spLocks noGrp="1"/>
          </p:cNvSpPr>
          <p:nvPr>
            <p:ph type="subTitle" idx="1"/>
          </p:nvPr>
        </p:nvSpPr>
        <p:spPr>
          <a:xfrm>
            <a:off x="2970175" y="3906852"/>
            <a:ext cx="5792700" cy="784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None/>
              <a:defRPr sz="2400">
                <a:solidFill>
                  <a:schemeClr val="accent1"/>
                </a:solidFill>
              </a:defRPr>
            </a:lvl1pPr>
            <a:lvl2pPr lvl="1" algn="r" rtl="0">
              <a:spcBef>
                <a:spcPts val="0"/>
              </a:spcBef>
              <a:spcAft>
                <a:spcPts val="0"/>
              </a:spcAft>
              <a:buClr>
                <a:schemeClr val="accent1"/>
              </a:buClr>
              <a:buSzPts val="2400"/>
              <a:buNone/>
              <a:defRPr>
                <a:solidFill>
                  <a:schemeClr val="accent1"/>
                </a:solidFill>
              </a:defRPr>
            </a:lvl2pPr>
            <a:lvl3pPr lvl="2" algn="r" rtl="0">
              <a:spcBef>
                <a:spcPts val="0"/>
              </a:spcBef>
              <a:spcAft>
                <a:spcPts val="0"/>
              </a:spcAft>
              <a:buClr>
                <a:schemeClr val="accent1"/>
              </a:buClr>
              <a:buSzPts val="2400"/>
              <a:buNone/>
              <a:defRPr>
                <a:solidFill>
                  <a:schemeClr val="accent1"/>
                </a:solidFill>
              </a:defRPr>
            </a:lvl3pPr>
            <a:lvl4pPr lvl="3" algn="r" rtl="0">
              <a:spcBef>
                <a:spcPts val="0"/>
              </a:spcBef>
              <a:spcAft>
                <a:spcPts val="0"/>
              </a:spcAft>
              <a:buClr>
                <a:schemeClr val="accent1"/>
              </a:buClr>
              <a:buSzPts val="2400"/>
              <a:buNone/>
              <a:defRPr sz="2400">
                <a:solidFill>
                  <a:schemeClr val="accent1"/>
                </a:solidFill>
              </a:defRPr>
            </a:lvl4pPr>
            <a:lvl5pPr lvl="4" algn="r" rtl="0">
              <a:spcBef>
                <a:spcPts val="0"/>
              </a:spcBef>
              <a:spcAft>
                <a:spcPts val="0"/>
              </a:spcAft>
              <a:buClr>
                <a:schemeClr val="accent1"/>
              </a:buClr>
              <a:buSzPts val="2400"/>
              <a:buNone/>
              <a:defRPr sz="2400">
                <a:solidFill>
                  <a:schemeClr val="accent1"/>
                </a:solidFill>
              </a:defRPr>
            </a:lvl5pPr>
            <a:lvl6pPr lvl="5" algn="r" rtl="0">
              <a:spcBef>
                <a:spcPts val="0"/>
              </a:spcBef>
              <a:spcAft>
                <a:spcPts val="0"/>
              </a:spcAft>
              <a:buClr>
                <a:schemeClr val="accent1"/>
              </a:buClr>
              <a:buSzPts val="2400"/>
              <a:buNone/>
              <a:defRPr sz="2400">
                <a:solidFill>
                  <a:schemeClr val="accent1"/>
                </a:solidFill>
              </a:defRPr>
            </a:lvl6pPr>
            <a:lvl7pPr lvl="6" algn="r" rtl="0">
              <a:spcBef>
                <a:spcPts val="0"/>
              </a:spcBef>
              <a:spcAft>
                <a:spcPts val="0"/>
              </a:spcAft>
              <a:buClr>
                <a:schemeClr val="accent1"/>
              </a:buClr>
              <a:buSzPts val="2400"/>
              <a:buNone/>
              <a:defRPr sz="2400">
                <a:solidFill>
                  <a:schemeClr val="accent1"/>
                </a:solidFill>
              </a:defRPr>
            </a:lvl7pPr>
            <a:lvl8pPr lvl="7" algn="r" rtl="0">
              <a:spcBef>
                <a:spcPts val="0"/>
              </a:spcBef>
              <a:spcAft>
                <a:spcPts val="0"/>
              </a:spcAft>
              <a:buClr>
                <a:schemeClr val="accent1"/>
              </a:buClr>
              <a:buSzPts val="2400"/>
              <a:buNone/>
              <a:defRPr sz="2400">
                <a:solidFill>
                  <a:schemeClr val="accent1"/>
                </a:solidFill>
              </a:defRPr>
            </a:lvl8pPr>
            <a:lvl9pPr lvl="8" algn="r" rtl="0">
              <a:spcBef>
                <a:spcPts val="0"/>
              </a:spcBef>
              <a:spcAft>
                <a:spcPts val="0"/>
              </a:spcAft>
              <a:buClr>
                <a:schemeClr val="accent1"/>
              </a:buClr>
              <a:buSzPts val="2400"/>
              <a:buNone/>
              <a:defRPr sz="2400">
                <a:solidFill>
                  <a:schemeClr val="accent1"/>
                </a:solidFill>
              </a:defRPr>
            </a:lvl9pPr>
          </a:lstStyle>
          <a:p>
            <a:endParaRPr/>
          </a:p>
        </p:txBody>
      </p:sp>
      <p:sp>
        <p:nvSpPr>
          <p:cNvPr id="16" name="Google Shape;16;p3"/>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accent1"/>
        </a:solidFill>
        <a:effectLst/>
      </p:bgPr>
    </p:bg>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42"/>
        <p:cNvGrpSpPr/>
        <p:nvPr/>
      </p:nvGrpSpPr>
      <p:grpSpPr>
        <a:xfrm>
          <a:off x="0" y="0"/>
          <a:ext cx="0" cy="0"/>
          <a:chOff x="0" y="0"/>
          <a:chExt cx="0" cy="0"/>
        </a:xfrm>
      </p:grpSpPr>
      <p:pic>
        <p:nvPicPr>
          <p:cNvPr id="43" name="Google Shape;43;p8"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44" name="Google Shape;44;p8"/>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5" name="Google Shape;45;p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46" name="Google Shape;46;p8"/>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image" type="blank">
  <p:cSld name="BLANK">
    <p:spTree>
      <p:nvGrpSpPr>
        <p:cNvPr id="1" name="Shape 50"/>
        <p:cNvGrpSpPr/>
        <p:nvPr/>
      </p:nvGrpSpPr>
      <p:grpSpPr>
        <a:xfrm>
          <a:off x="0" y="0"/>
          <a:ext cx="0" cy="0"/>
          <a:chOff x="0" y="0"/>
          <a:chExt cx="0" cy="0"/>
        </a:xfrm>
      </p:grpSpPr>
      <p:sp>
        <p:nvSpPr>
          <p:cNvPr id="51" name="Google Shape;51;p10"/>
          <p:cNvSpPr/>
          <p:nvPr/>
        </p:nvSpPr>
        <p:spPr>
          <a:xfrm>
            <a:off x="0" y="0"/>
            <a:ext cx="2095200" cy="514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2;p10"/>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6" r:id="rId7"/>
    <p:sldLayoutId id="2147483657" r:id="rId8"/>
    <p:sldLayoutId id="2147483658" r:id="rId9"/>
    <p:sldLayoutId id="2147483660" r:id="rId10"/>
    <p:sldLayoutId id="214748366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1</a:t>
            </a:fld>
            <a:endParaRPr lang="en"/>
          </a:p>
        </p:txBody>
      </p:sp>
      <p:pic>
        <p:nvPicPr>
          <p:cNvPr id="5" name="74208573347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075" y="44701"/>
            <a:ext cx="9034925" cy="5115163"/>
          </a:xfrm>
          <a:prstGeom prst="rect">
            <a:avLst/>
          </a:prstGeom>
        </p:spPr>
      </p:pic>
    </p:spTree>
    <p:extLst>
      <p:ext uri="{BB962C8B-B14F-4D97-AF65-F5344CB8AC3E}">
        <p14:creationId xmlns:p14="http://schemas.microsoft.com/office/powerpoint/2010/main" val="2106520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946" y="683860"/>
            <a:ext cx="9144000" cy="1102931"/>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b="1" dirty="0" smtClean="0">
                <a:solidFill>
                  <a:srgbClr val="C00000"/>
                </a:solidFill>
              </a:rPr>
              <a:t>Virus </a:t>
            </a:r>
            <a:r>
              <a:rPr lang="en-US" sz="2000" b="1" dirty="0" err="1" smtClean="0">
                <a:solidFill>
                  <a:srgbClr val="C00000"/>
                </a:solidFill>
              </a:rPr>
              <a:t>là</a:t>
            </a:r>
            <a:r>
              <a:rPr lang="en-US" sz="2000" b="1" dirty="0" smtClean="0">
                <a:solidFill>
                  <a:srgbClr val="C00000"/>
                </a:solidFill>
              </a:rPr>
              <a:t> tác nhân gây bệnh  cho thực vật, động vật, con người vì chúng có khả năng “sinh sản” và lan truyền rất nhanh từ tế bào này sang tế bào </a:t>
            </a:r>
            <a:r>
              <a:rPr lang="en-US" sz="2000" b="1" dirty="0" err="1" smtClean="0">
                <a:solidFill>
                  <a:srgbClr val="C00000"/>
                </a:solidFill>
              </a:rPr>
              <a:t>khác</a:t>
            </a:r>
            <a:r>
              <a:rPr lang="en-US" sz="2000" b="1" dirty="0" smtClean="0">
                <a:solidFill>
                  <a:srgbClr val="C00000"/>
                </a:solidFill>
              </a:rPr>
              <a:t>.</a:t>
            </a:r>
          </a:p>
        </p:txBody>
      </p:sp>
      <p:pic>
        <p:nvPicPr>
          <p:cNvPr id="6" name="Picture 5"/>
          <p:cNvPicPr>
            <a:picLocks noChangeAspect="1"/>
          </p:cNvPicPr>
          <p:nvPr/>
        </p:nvPicPr>
        <p:blipFill>
          <a:blip r:embed="rId2"/>
          <a:stretch>
            <a:fillRect/>
          </a:stretch>
        </p:blipFill>
        <p:spPr>
          <a:xfrm>
            <a:off x="139127" y="1725894"/>
            <a:ext cx="2068053" cy="3014272"/>
          </a:xfrm>
          <a:prstGeom prst="rect">
            <a:avLst/>
          </a:prstGeom>
          <a:ln>
            <a:solidFill>
              <a:srgbClr val="FF0000"/>
            </a:solidFill>
          </a:ln>
        </p:spPr>
      </p:pic>
      <p:sp>
        <p:nvSpPr>
          <p:cNvPr id="7" name="Title 1"/>
          <p:cNvSpPr txBox="1">
            <a:spLocks/>
          </p:cNvSpPr>
          <p:nvPr/>
        </p:nvSpPr>
        <p:spPr>
          <a:xfrm>
            <a:off x="285651" y="160569"/>
            <a:ext cx="8586952" cy="518293"/>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mj-lt"/>
                <a:ea typeface="Arial"/>
                <a:cs typeface="Arial"/>
                <a:sym typeface="Arial"/>
              </a:rPr>
              <a:t>2. </a:t>
            </a:r>
            <a:r>
              <a:rPr kumimoji="0" lang="en-US" sz="2400" b="1" i="0" u="none" strike="noStrike" kern="0" cap="none" spc="0" normalizeH="0" baseline="0" noProof="0" dirty="0" err="1" smtClean="0">
                <a:ln>
                  <a:noFill/>
                </a:ln>
                <a:solidFill>
                  <a:srgbClr val="000000"/>
                </a:solidFill>
                <a:effectLst/>
                <a:uLnTx/>
                <a:uFillTx/>
                <a:latin typeface="+mj-lt"/>
                <a:ea typeface="Arial"/>
                <a:cs typeface="Arial"/>
                <a:sym typeface="Arial"/>
              </a:rPr>
              <a:t>Một</a:t>
            </a:r>
            <a:r>
              <a:rPr kumimoji="0" lang="en-US" sz="2400" b="1" i="0" u="none" strike="noStrike" kern="0" cap="none" spc="0" normalizeH="0" baseline="0" noProof="0" dirty="0" smtClean="0">
                <a:ln>
                  <a:noFill/>
                </a:ln>
                <a:solidFill>
                  <a:srgbClr val="000000"/>
                </a:solidFill>
                <a:effectLst/>
                <a:uLnTx/>
                <a:uFillTx/>
                <a:latin typeface="+mj-lt"/>
                <a:ea typeface="Arial"/>
                <a:cs typeface="Arial"/>
                <a:sym typeface="Arial"/>
              </a:rPr>
              <a:t> </a:t>
            </a:r>
            <a:r>
              <a:rPr kumimoji="0" lang="en-US" sz="2400" b="1" i="0" u="none" strike="noStrike" kern="0" cap="none" spc="0" normalizeH="0" baseline="0" noProof="0" dirty="0" err="1" smtClean="0">
                <a:ln>
                  <a:noFill/>
                </a:ln>
                <a:solidFill>
                  <a:srgbClr val="000000"/>
                </a:solidFill>
                <a:effectLst/>
                <a:uLnTx/>
                <a:uFillTx/>
                <a:latin typeface="+mj-lt"/>
                <a:ea typeface="Arial"/>
                <a:cs typeface="Arial"/>
                <a:sym typeface="Arial"/>
              </a:rPr>
              <a:t>số</a:t>
            </a:r>
            <a:r>
              <a:rPr kumimoji="0" lang="en-US" sz="2400" b="1" i="0" u="none" strike="noStrike" kern="0" cap="none" spc="0" normalizeH="0" baseline="0" noProof="0" dirty="0" smtClean="0">
                <a:ln>
                  <a:noFill/>
                </a:ln>
                <a:solidFill>
                  <a:srgbClr val="000000"/>
                </a:solidFill>
                <a:effectLst/>
                <a:uLnTx/>
                <a:uFillTx/>
                <a:latin typeface="+mj-lt"/>
                <a:ea typeface="Arial"/>
                <a:cs typeface="Arial"/>
                <a:sym typeface="Arial"/>
              </a:rPr>
              <a:t> </a:t>
            </a:r>
            <a:r>
              <a:rPr kumimoji="0" lang="en-US" sz="2400" b="1" i="0" u="none" strike="noStrike" kern="0" cap="none" spc="0" normalizeH="0" baseline="0" noProof="0" dirty="0" err="1" smtClean="0">
                <a:ln>
                  <a:noFill/>
                </a:ln>
                <a:solidFill>
                  <a:srgbClr val="000000"/>
                </a:solidFill>
                <a:effectLst/>
                <a:uLnTx/>
                <a:uFillTx/>
                <a:latin typeface="+mj-lt"/>
                <a:ea typeface="Arial"/>
                <a:cs typeface="Arial"/>
                <a:sym typeface="Arial"/>
              </a:rPr>
              <a:t>bệnh</a:t>
            </a:r>
            <a:r>
              <a:rPr kumimoji="0" lang="en-US" sz="2400" b="1" i="0" u="none" strike="noStrike" kern="0" cap="none" spc="0" normalizeH="0" baseline="0" noProof="0" dirty="0" smtClean="0">
                <a:ln>
                  <a:noFill/>
                </a:ln>
                <a:solidFill>
                  <a:srgbClr val="000000"/>
                </a:solidFill>
                <a:effectLst/>
                <a:uLnTx/>
                <a:uFillTx/>
                <a:latin typeface="+mj-lt"/>
                <a:ea typeface="Arial"/>
                <a:cs typeface="Arial"/>
                <a:sym typeface="Arial"/>
              </a:rPr>
              <a:t> do virus </a:t>
            </a:r>
            <a:r>
              <a:rPr kumimoji="0" lang="en-US" sz="2400" b="1" i="0" u="none" strike="noStrike" kern="0" cap="none" spc="0" normalizeH="0" baseline="0" noProof="0" dirty="0" err="1" smtClean="0">
                <a:ln>
                  <a:noFill/>
                </a:ln>
                <a:solidFill>
                  <a:srgbClr val="000000"/>
                </a:solidFill>
                <a:effectLst/>
                <a:uLnTx/>
                <a:uFillTx/>
                <a:latin typeface="+mj-lt"/>
                <a:ea typeface="Arial"/>
                <a:cs typeface="Arial"/>
                <a:sym typeface="Arial"/>
              </a:rPr>
              <a:t>gây</a:t>
            </a:r>
            <a:r>
              <a:rPr kumimoji="0" lang="en-US" sz="2400" b="1" i="0" u="none" strike="noStrike" kern="0" cap="none" spc="0" normalizeH="0" baseline="0" noProof="0" dirty="0" smtClean="0">
                <a:ln>
                  <a:noFill/>
                </a:ln>
                <a:solidFill>
                  <a:srgbClr val="000000"/>
                </a:solidFill>
                <a:effectLst/>
                <a:uLnTx/>
                <a:uFillTx/>
                <a:latin typeface="+mj-lt"/>
                <a:ea typeface="Arial"/>
                <a:cs typeface="Arial"/>
                <a:sym typeface="Arial"/>
              </a:rPr>
              <a:t> </a:t>
            </a:r>
            <a:r>
              <a:rPr kumimoji="0" lang="en-US" sz="2400" b="1" i="0" u="none" strike="noStrike" kern="0" cap="none" spc="0" normalizeH="0" baseline="0" noProof="0" dirty="0" err="1" smtClean="0">
                <a:ln>
                  <a:noFill/>
                </a:ln>
                <a:solidFill>
                  <a:srgbClr val="000000"/>
                </a:solidFill>
                <a:effectLst/>
                <a:uLnTx/>
                <a:uFillTx/>
                <a:latin typeface="+mj-lt"/>
                <a:ea typeface="Arial"/>
                <a:cs typeface="Arial"/>
                <a:sym typeface="Arial"/>
              </a:rPr>
              <a:t>nên</a:t>
            </a:r>
            <a:r>
              <a:rPr kumimoji="0" lang="en-US" sz="2400" b="1" i="0" u="none" strike="noStrike" kern="0" cap="none" spc="0" normalizeH="0" baseline="0" noProof="0" dirty="0" smtClean="0">
                <a:ln>
                  <a:noFill/>
                </a:ln>
                <a:solidFill>
                  <a:srgbClr val="000000"/>
                </a:solidFill>
                <a:effectLst/>
                <a:uLnTx/>
                <a:uFillTx/>
                <a:latin typeface="+mj-lt"/>
                <a:ea typeface="Arial"/>
                <a:cs typeface="Arial"/>
                <a:sym typeface="Arial"/>
              </a:rPr>
              <a:t> ở </a:t>
            </a:r>
            <a:r>
              <a:rPr kumimoji="0" lang="en-US" sz="2400" b="1" i="0" u="none" strike="noStrike" kern="0" cap="none" spc="0" normalizeH="0" baseline="0" noProof="0" dirty="0" err="1" smtClean="0">
                <a:ln>
                  <a:noFill/>
                </a:ln>
                <a:solidFill>
                  <a:srgbClr val="000000"/>
                </a:solidFill>
                <a:effectLst/>
                <a:uLnTx/>
                <a:uFillTx/>
                <a:latin typeface="+mj-lt"/>
                <a:ea typeface="Arial"/>
                <a:cs typeface="Arial"/>
                <a:sym typeface="Arial"/>
              </a:rPr>
              <a:t>người</a:t>
            </a:r>
            <a:r>
              <a:rPr kumimoji="0" lang="en-US" sz="2400" b="1" i="0" u="none" strike="noStrike" kern="0" cap="none" spc="0" normalizeH="0" baseline="0" noProof="0" dirty="0" smtClean="0">
                <a:ln>
                  <a:noFill/>
                </a:ln>
                <a:solidFill>
                  <a:srgbClr val="000000"/>
                </a:solidFill>
                <a:effectLst/>
                <a:uLnTx/>
                <a:uFillTx/>
                <a:latin typeface="+mj-lt"/>
                <a:ea typeface="Arial"/>
                <a:cs typeface="Arial"/>
                <a:sym typeface="Arial"/>
              </a:rPr>
              <a:t> </a:t>
            </a:r>
            <a:r>
              <a:rPr kumimoji="0" lang="en-US" sz="2400" b="1" i="0" u="none" strike="noStrike" kern="0" cap="none" spc="0" normalizeH="0" baseline="0" noProof="0" dirty="0" err="1" smtClean="0">
                <a:ln>
                  <a:noFill/>
                </a:ln>
                <a:solidFill>
                  <a:srgbClr val="000000"/>
                </a:solidFill>
                <a:effectLst/>
                <a:uLnTx/>
                <a:uFillTx/>
                <a:latin typeface="+mj-lt"/>
                <a:ea typeface="Arial"/>
                <a:cs typeface="Arial"/>
                <a:sym typeface="Arial"/>
              </a:rPr>
              <a:t>và</a:t>
            </a:r>
            <a:r>
              <a:rPr kumimoji="0" lang="en-US" sz="2400" b="1" i="0" u="none" strike="noStrike" kern="0" cap="none" spc="0" normalizeH="0" baseline="0" noProof="0" dirty="0" smtClean="0">
                <a:ln>
                  <a:noFill/>
                </a:ln>
                <a:solidFill>
                  <a:srgbClr val="000000"/>
                </a:solidFill>
                <a:effectLst/>
                <a:uLnTx/>
                <a:uFillTx/>
                <a:latin typeface="+mj-lt"/>
                <a:ea typeface="Arial"/>
                <a:cs typeface="Arial"/>
                <a:sym typeface="Arial"/>
              </a:rPr>
              <a:t> </a:t>
            </a:r>
            <a:r>
              <a:rPr kumimoji="0" lang="en-US" sz="2400" b="1" i="0" u="none" strike="noStrike" kern="0" cap="none" spc="0" normalizeH="0" baseline="0" noProof="0" dirty="0" err="1" smtClean="0">
                <a:ln>
                  <a:noFill/>
                </a:ln>
                <a:solidFill>
                  <a:srgbClr val="000000"/>
                </a:solidFill>
                <a:effectLst/>
                <a:uLnTx/>
                <a:uFillTx/>
                <a:latin typeface="+mj-lt"/>
                <a:ea typeface="Arial"/>
                <a:cs typeface="Arial"/>
                <a:sym typeface="Arial"/>
              </a:rPr>
              <a:t>sinh</a:t>
            </a:r>
            <a:r>
              <a:rPr kumimoji="0" lang="en-US" sz="2400" b="1" i="0" u="none" strike="noStrike" kern="0" cap="none" spc="0" normalizeH="0" baseline="0" noProof="0" dirty="0" smtClean="0">
                <a:ln>
                  <a:noFill/>
                </a:ln>
                <a:solidFill>
                  <a:srgbClr val="000000"/>
                </a:solidFill>
                <a:effectLst/>
                <a:uLnTx/>
                <a:uFillTx/>
                <a:latin typeface="+mj-lt"/>
                <a:ea typeface="Arial"/>
                <a:cs typeface="Arial"/>
                <a:sym typeface="Arial"/>
              </a:rPr>
              <a:t> </a:t>
            </a:r>
            <a:r>
              <a:rPr kumimoji="0" lang="en-US" sz="2400" b="1" i="0" u="none" strike="noStrike" kern="0" cap="none" spc="0" normalizeH="0" baseline="0" noProof="0" dirty="0" err="1" smtClean="0">
                <a:ln>
                  <a:noFill/>
                </a:ln>
                <a:solidFill>
                  <a:srgbClr val="000000"/>
                </a:solidFill>
                <a:effectLst/>
                <a:uLnTx/>
                <a:uFillTx/>
                <a:latin typeface="+mj-lt"/>
                <a:ea typeface="Arial"/>
                <a:cs typeface="Arial"/>
                <a:sym typeface="Arial"/>
              </a:rPr>
              <a:t>vật</a:t>
            </a:r>
            <a:r>
              <a:rPr kumimoji="0" lang="en-US" sz="2400" b="1" i="0" u="none" strike="noStrike" kern="0" cap="none" spc="0" normalizeH="0" baseline="0" noProof="0" dirty="0" smtClean="0">
                <a:ln>
                  <a:noFill/>
                </a:ln>
                <a:solidFill>
                  <a:srgbClr val="000000"/>
                </a:solidFill>
                <a:effectLst/>
                <a:uLnTx/>
                <a:uFillTx/>
                <a:latin typeface="+mj-lt"/>
                <a:ea typeface="Arial"/>
                <a:cs typeface="Arial"/>
                <a:sym typeface="Arial"/>
              </a:rPr>
              <a:t>.</a:t>
            </a:r>
            <a:endParaRPr kumimoji="0" lang="en-US" sz="2400" b="1" i="0" u="none" strike="noStrike" kern="0" cap="none" spc="0" normalizeH="0" baseline="0" noProof="0" dirty="0">
              <a:ln>
                <a:noFill/>
              </a:ln>
              <a:solidFill>
                <a:srgbClr val="000000"/>
              </a:solidFill>
              <a:effectLst/>
              <a:uLnTx/>
              <a:uFillTx/>
              <a:latin typeface="+mj-lt"/>
              <a:ea typeface="Arial"/>
              <a:cs typeface="Arial"/>
              <a:sym typeface="Arial"/>
            </a:endParaRPr>
          </a:p>
        </p:txBody>
      </p:sp>
      <p:pic>
        <p:nvPicPr>
          <p:cNvPr id="2050" name="Picture 2" descr="C:\Users\Nguyen Nhung\Desktop\cc.jpg"/>
          <p:cNvPicPr>
            <a:picLocks noChangeAspect="1" noChangeArrowheads="1"/>
          </p:cNvPicPr>
          <p:nvPr/>
        </p:nvPicPr>
        <p:blipFill>
          <a:blip r:embed="rId3"/>
          <a:srcRect/>
          <a:stretch>
            <a:fillRect/>
          </a:stretch>
        </p:blipFill>
        <p:spPr bwMode="auto">
          <a:xfrm>
            <a:off x="2280795" y="1713185"/>
            <a:ext cx="2175603" cy="3016469"/>
          </a:xfrm>
          <a:prstGeom prst="rect">
            <a:avLst/>
          </a:prstGeom>
          <a:noFill/>
          <a:ln>
            <a:solidFill>
              <a:srgbClr val="FF0000"/>
            </a:solidFill>
          </a:ln>
        </p:spPr>
      </p:pic>
      <p:pic>
        <p:nvPicPr>
          <p:cNvPr id="8" name="Picture 7"/>
          <p:cNvPicPr>
            <a:picLocks noChangeAspect="1"/>
          </p:cNvPicPr>
          <p:nvPr/>
        </p:nvPicPr>
        <p:blipFill>
          <a:blip r:embed="rId4"/>
          <a:stretch>
            <a:fillRect/>
          </a:stretch>
        </p:blipFill>
        <p:spPr>
          <a:xfrm>
            <a:off x="6747635" y="1695342"/>
            <a:ext cx="2310781" cy="3034313"/>
          </a:xfrm>
          <a:prstGeom prst="rect">
            <a:avLst/>
          </a:prstGeom>
          <a:ln>
            <a:solidFill>
              <a:srgbClr val="FF0000"/>
            </a:solidFill>
          </a:ln>
        </p:spPr>
      </p:pic>
      <p:pic>
        <p:nvPicPr>
          <p:cNvPr id="2051" name="Picture 3" descr="C:\Users\Nguyen Nhung\Desktop\a.jpg"/>
          <p:cNvPicPr>
            <a:picLocks noChangeAspect="1" noChangeArrowheads="1"/>
          </p:cNvPicPr>
          <p:nvPr/>
        </p:nvPicPr>
        <p:blipFill>
          <a:blip r:embed="rId5"/>
          <a:srcRect/>
          <a:stretch>
            <a:fillRect/>
          </a:stretch>
        </p:blipFill>
        <p:spPr bwMode="auto">
          <a:xfrm>
            <a:off x="4529958" y="1726818"/>
            <a:ext cx="2126351" cy="2960796"/>
          </a:xfrm>
          <a:prstGeom prst="rect">
            <a:avLst/>
          </a:prstGeom>
          <a:noFill/>
          <a:ln>
            <a:solidFill>
              <a:srgbClr val="FF0000"/>
            </a:solidFill>
          </a:ln>
        </p:spPr>
      </p:pic>
      <p:sp>
        <p:nvSpPr>
          <p:cNvPr id="10" name="TextBox 9"/>
          <p:cNvSpPr txBox="1"/>
          <p:nvPr/>
        </p:nvSpPr>
        <p:spPr>
          <a:xfrm>
            <a:off x="4708634" y="4351283"/>
            <a:ext cx="1814920" cy="307777"/>
          </a:xfrm>
          <a:prstGeom prst="rect">
            <a:avLst/>
          </a:prstGeom>
          <a:solidFill>
            <a:schemeClr val="bg1"/>
          </a:solidFill>
        </p:spPr>
        <p:txBody>
          <a:bodyPr wrap="none" rtlCol="0">
            <a:spAutoFit/>
          </a:bodyPr>
          <a:lstStyle/>
          <a:p>
            <a:r>
              <a:rPr lang="en-US" dirty="0" smtClean="0"/>
              <a:t>Virus </a:t>
            </a:r>
            <a:r>
              <a:rPr lang="en-US" dirty="0" err="1" smtClean="0"/>
              <a:t>gây</a:t>
            </a:r>
            <a:r>
              <a:rPr lang="en-US" dirty="0" smtClean="0"/>
              <a:t> </a:t>
            </a:r>
            <a:r>
              <a:rPr lang="en-US" dirty="0" err="1" smtClean="0"/>
              <a:t>dịch</a:t>
            </a:r>
            <a:r>
              <a:rPr lang="en-US" dirty="0" smtClean="0"/>
              <a:t> </a:t>
            </a:r>
            <a:r>
              <a:rPr lang="en-US" dirty="0" err="1" smtClean="0"/>
              <a:t>tả</a:t>
            </a:r>
            <a:r>
              <a:rPr lang="en-US" dirty="0" smtClean="0"/>
              <a:t> </a:t>
            </a:r>
            <a:r>
              <a:rPr lang="en-US" dirty="0" err="1" smtClean="0"/>
              <a:t>lợn</a:t>
            </a:r>
            <a:endParaRPr lang="en-US" dirty="0"/>
          </a:p>
        </p:txBody>
      </p:sp>
      <p:sp>
        <p:nvSpPr>
          <p:cNvPr id="11" name="Text Box 6"/>
          <p:cNvSpPr txBox="1">
            <a:spLocks noChangeArrowheads="1"/>
          </p:cNvSpPr>
          <p:nvPr/>
        </p:nvSpPr>
        <p:spPr bwMode="auto">
          <a:xfrm>
            <a:off x="-96094" y="377577"/>
            <a:ext cx="693125"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425833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checkerboard(across)">
                                      <p:cBhvr>
                                        <p:cTn id="18" dur="500"/>
                                        <p:tgtEl>
                                          <p:spTgt spid="205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barn(inVertical)">
                                      <p:cBhvr>
                                        <p:cTn id="31" dur="500"/>
                                        <p:tgtEl>
                                          <p:spTgt spid="5">
                                            <p:txEl>
                                              <p:pRg st="0" end="0"/>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3754" y="1502229"/>
            <a:ext cx="2627160" cy="2404377"/>
          </a:xfrm>
          <a:prstGeom prst="rect">
            <a:avLst/>
          </a:prstGeom>
          <a:ln>
            <a:solidFill>
              <a:srgbClr val="FF0000"/>
            </a:solidFill>
          </a:ln>
        </p:spPr>
      </p:pic>
      <p:pic>
        <p:nvPicPr>
          <p:cNvPr id="8" name="Picture 7"/>
          <p:cNvPicPr>
            <a:picLocks noChangeAspect="1"/>
          </p:cNvPicPr>
          <p:nvPr/>
        </p:nvPicPr>
        <p:blipFill>
          <a:blip r:embed="rId3"/>
          <a:stretch>
            <a:fillRect/>
          </a:stretch>
        </p:blipFill>
        <p:spPr>
          <a:xfrm>
            <a:off x="3259035" y="1524000"/>
            <a:ext cx="2521279" cy="2368704"/>
          </a:xfrm>
          <a:prstGeom prst="rect">
            <a:avLst/>
          </a:prstGeom>
          <a:ln>
            <a:solidFill>
              <a:srgbClr val="FF0000"/>
            </a:solidFill>
          </a:ln>
        </p:spPr>
      </p:pic>
      <p:pic>
        <p:nvPicPr>
          <p:cNvPr id="9" name="Picture 8"/>
          <p:cNvPicPr>
            <a:picLocks noChangeAspect="1"/>
          </p:cNvPicPr>
          <p:nvPr/>
        </p:nvPicPr>
        <p:blipFill>
          <a:blip r:embed="rId4"/>
          <a:stretch>
            <a:fillRect/>
          </a:stretch>
        </p:blipFill>
        <p:spPr>
          <a:xfrm>
            <a:off x="5898858" y="1558712"/>
            <a:ext cx="3040836" cy="2333991"/>
          </a:xfrm>
          <a:prstGeom prst="rect">
            <a:avLst/>
          </a:prstGeom>
          <a:ln>
            <a:solidFill>
              <a:srgbClr val="FF0000"/>
            </a:solidFill>
          </a:ln>
        </p:spPr>
      </p:pic>
      <p:sp>
        <p:nvSpPr>
          <p:cNvPr id="10" name="Rectangle 9"/>
          <p:cNvSpPr/>
          <p:nvPr/>
        </p:nvSpPr>
        <p:spPr>
          <a:xfrm>
            <a:off x="0" y="4075758"/>
            <a:ext cx="3067814" cy="416011"/>
          </a:xfrm>
          <a:prstGeom prst="rect">
            <a:avLst/>
          </a:prstGeom>
        </p:spPr>
        <p:txBody>
          <a:bodyPr wrap="square">
            <a:spAutoFit/>
          </a:bodyPr>
          <a:lstStyle/>
          <a:p>
            <a:pPr>
              <a:lnSpc>
                <a:spcPct val="150000"/>
              </a:lnSpc>
              <a:spcAft>
                <a:spcPts val="1000"/>
              </a:spcAft>
            </a:pPr>
            <a:r>
              <a:rPr lang="en-US" sz="1600" b="1" dirty="0" smtClean="0">
                <a:latin typeface="+mj-lt"/>
                <a:ea typeface="Calibri" panose="020F0502020204030204" pitchFamily="34" charset="0"/>
                <a:cs typeface="Times New Roman" panose="02020603050405020304" pitchFamily="18" charset="0"/>
              </a:rPr>
              <a:t>Sưng</a:t>
            </a:r>
            <a:r>
              <a:rPr lang="en-US" sz="1600" b="1" dirty="0">
                <a:latin typeface="+mj-lt"/>
                <a:ea typeface="Calibri" panose="020F0502020204030204" pitchFamily="34" charset="0"/>
                <a:cs typeface="Times New Roman" panose="02020603050405020304" pitchFamily="18" charset="0"/>
              </a:rPr>
              <a:t>, đau tuyến nước </a:t>
            </a:r>
            <a:r>
              <a:rPr lang="en-US" sz="1600" b="1" dirty="0" smtClean="0">
                <a:latin typeface="+mj-lt"/>
                <a:ea typeface="Calibri" panose="020F0502020204030204" pitchFamily="34" charset="0"/>
                <a:cs typeface="Times New Roman" panose="02020603050405020304" pitchFamily="18" charset="0"/>
              </a:rPr>
              <a:t>bọt</a:t>
            </a:r>
            <a:endParaRPr lang="en-US" sz="1600" b="1" dirty="0">
              <a:effectLst/>
              <a:latin typeface="+mj-lt"/>
              <a:ea typeface="Calibri" panose="020F0502020204030204" pitchFamily="34" charset="0"/>
              <a:cs typeface="Times New Roman" panose="02020603050405020304" pitchFamily="18" charset="0"/>
            </a:endParaRPr>
          </a:p>
        </p:txBody>
      </p:sp>
      <p:sp>
        <p:nvSpPr>
          <p:cNvPr id="11" name="Rectangle 10"/>
          <p:cNvSpPr/>
          <p:nvPr/>
        </p:nvSpPr>
        <p:spPr>
          <a:xfrm>
            <a:off x="3067814" y="4075758"/>
            <a:ext cx="3067814" cy="610295"/>
          </a:xfrm>
          <a:prstGeom prst="rect">
            <a:avLst/>
          </a:prstGeom>
        </p:spPr>
        <p:txBody>
          <a:bodyPr wrap="square">
            <a:spAutoFit/>
          </a:bodyPr>
          <a:lstStyle/>
          <a:p>
            <a:pPr algn="ctr">
              <a:lnSpc>
                <a:spcPts val="2100"/>
              </a:lnSpc>
              <a:spcBef>
                <a:spcPts val="200"/>
              </a:spcBef>
              <a:spcAft>
                <a:spcPts val="200"/>
              </a:spcAft>
            </a:pPr>
            <a:r>
              <a:rPr lang="en-US" sz="1600" b="1" dirty="0" smtClean="0">
                <a:latin typeface="+mj-lt"/>
                <a:ea typeface="Calibri" panose="020F0502020204030204" pitchFamily="34" charset="0"/>
                <a:cs typeface="Times New Roman" panose="02020603050405020304" pitchFamily="18" charset="0"/>
              </a:rPr>
              <a:t>Xuất hiện ban, sốt cao, đau bụng, nôn, đau đầu, khó chịu</a:t>
            </a:r>
            <a:endParaRPr lang="en-US" sz="1600" b="1" dirty="0">
              <a:effectLst/>
              <a:latin typeface="+mj-lt"/>
              <a:ea typeface="Calibri" panose="020F0502020204030204" pitchFamily="34" charset="0"/>
              <a:cs typeface="Times New Roman" panose="02020603050405020304" pitchFamily="18" charset="0"/>
            </a:endParaRPr>
          </a:p>
        </p:txBody>
      </p:sp>
      <p:sp>
        <p:nvSpPr>
          <p:cNvPr id="12" name="Rectangle 11"/>
          <p:cNvSpPr/>
          <p:nvPr/>
        </p:nvSpPr>
        <p:spPr>
          <a:xfrm>
            <a:off x="6245961" y="4072814"/>
            <a:ext cx="2898039" cy="830997"/>
          </a:xfrm>
          <a:prstGeom prst="rect">
            <a:avLst/>
          </a:prstGeom>
        </p:spPr>
        <p:txBody>
          <a:bodyPr wrap="square">
            <a:spAutoFit/>
          </a:bodyPr>
          <a:lstStyle/>
          <a:p>
            <a:pPr algn="ctr">
              <a:lnSpc>
                <a:spcPct val="150000"/>
              </a:lnSpc>
              <a:spcAft>
                <a:spcPts val="1000"/>
              </a:spcAft>
            </a:pPr>
            <a:r>
              <a:rPr lang="en-US" sz="1600" b="1" smtClean="0">
                <a:latin typeface="+mj-lt"/>
                <a:ea typeface="Calibri" panose="020F0502020204030204" pitchFamily="34" charset="0"/>
                <a:cs typeface="Times New Roman" panose="02020603050405020304" pitchFamily="18" charset="0"/>
              </a:rPr>
              <a:t>Nhiễm trùng, phát ban đỏ, ung thư….</a:t>
            </a:r>
          </a:p>
        </p:txBody>
      </p:sp>
      <p:sp>
        <p:nvSpPr>
          <p:cNvPr id="13" name="Rectangle 12"/>
          <p:cNvSpPr/>
          <p:nvPr/>
        </p:nvSpPr>
        <p:spPr>
          <a:xfrm>
            <a:off x="1643656" y="165663"/>
            <a:ext cx="7159878" cy="830997"/>
          </a:xfrm>
          <a:prstGeom prst="rect">
            <a:avLst/>
          </a:prstGeom>
        </p:spPr>
        <p:txBody>
          <a:bodyPr wrap="square">
            <a:spAutoFit/>
          </a:bodyPr>
          <a:lstStyle/>
          <a:p>
            <a:r>
              <a:rPr lang="en-US" sz="2400" b="1" i="1" dirty="0" smtClean="0">
                <a:solidFill>
                  <a:srgbClr val="C00000"/>
                </a:solidFill>
                <a:ea typeface="Calibri" panose="020F0502020204030204" pitchFamily="34" charset="0"/>
              </a:rPr>
              <a:t>Em hãy kể tên và một số biểu hiện chính </a:t>
            </a:r>
          </a:p>
          <a:p>
            <a:r>
              <a:rPr lang="en-US" sz="2400" b="1" i="1" dirty="0" smtClean="0">
                <a:solidFill>
                  <a:srgbClr val="C00000"/>
                </a:solidFill>
                <a:ea typeface="Calibri" panose="020F0502020204030204" pitchFamily="34" charset="0"/>
              </a:rPr>
              <a:t>của bệnh do virus gây ra ở người. </a:t>
            </a:r>
          </a:p>
        </p:txBody>
      </p:sp>
    </p:spTree>
    <p:extLst>
      <p:ext uri="{BB962C8B-B14F-4D97-AF65-F5344CB8AC3E}">
        <p14:creationId xmlns:p14="http://schemas.microsoft.com/office/powerpoint/2010/main" val="37828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barn(inVertical)">
                                      <p:cBhvr>
                                        <p:cTn id="3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7078" y="128909"/>
            <a:ext cx="6830008" cy="361637"/>
          </a:xfrm>
          <a:prstGeom prst="rect">
            <a:avLst/>
          </a:prstGeom>
        </p:spPr>
        <p:txBody>
          <a:bodyPr wrap="square">
            <a:spAutoFit/>
          </a:bodyPr>
          <a:lstStyle/>
          <a:p>
            <a:pPr algn="ctr">
              <a:lnSpc>
                <a:spcPts val="2100"/>
              </a:lnSpc>
              <a:spcBef>
                <a:spcPts val="200"/>
              </a:spcBef>
              <a:spcAft>
                <a:spcPts val="200"/>
              </a:spcAft>
            </a:pPr>
            <a:r>
              <a:rPr lang="en-US" sz="2400" b="1" dirty="0" err="1" smtClean="0">
                <a:latin typeface="+mj-lt"/>
                <a:ea typeface="Calibri" panose="020F0502020204030204" pitchFamily="34" charset="0"/>
                <a:cs typeface="Times New Roman" panose="02020603050405020304" pitchFamily="18" charset="0"/>
              </a:rPr>
              <a:t>Kể</a:t>
            </a:r>
            <a:r>
              <a:rPr lang="en-US" sz="2400" b="1" dirty="0" smtClean="0">
                <a:latin typeface="+mj-lt"/>
                <a:ea typeface="Calibri" panose="020F0502020204030204" pitchFamily="34" charset="0"/>
                <a:cs typeface="Times New Roman" panose="02020603050405020304" pitchFamily="18" charset="0"/>
              </a:rPr>
              <a:t> </a:t>
            </a:r>
            <a:r>
              <a:rPr lang="en-US" sz="2400" b="1" dirty="0" err="1" smtClean="0">
                <a:latin typeface="+mj-lt"/>
                <a:ea typeface="Calibri" panose="020F0502020204030204" pitchFamily="34" charset="0"/>
                <a:cs typeface="Times New Roman" panose="02020603050405020304" pitchFamily="18" charset="0"/>
              </a:rPr>
              <a:t>tên</a:t>
            </a:r>
            <a:r>
              <a:rPr lang="en-US" sz="2400" b="1" dirty="0" smtClean="0">
                <a:latin typeface="+mj-lt"/>
                <a:ea typeface="Calibri" panose="020F0502020204030204" pitchFamily="34" charset="0"/>
                <a:cs typeface="Times New Roman" panose="02020603050405020304" pitchFamily="18" charset="0"/>
              </a:rPr>
              <a:t> </a:t>
            </a:r>
            <a:r>
              <a:rPr lang="en-US" sz="2400" b="1" dirty="0" err="1" smtClean="0">
                <a:latin typeface="+mj-lt"/>
                <a:ea typeface="Calibri" panose="020F0502020204030204" pitchFamily="34" charset="0"/>
                <a:cs typeface="Times New Roman" panose="02020603050405020304" pitchFamily="18" charset="0"/>
              </a:rPr>
              <a:t>một</a:t>
            </a:r>
            <a:r>
              <a:rPr lang="en-US" sz="2400" b="1" dirty="0" smtClean="0">
                <a:latin typeface="+mj-lt"/>
                <a:ea typeface="Calibri" panose="020F0502020204030204" pitchFamily="34" charset="0"/>
                <a:cs typeface="Times New Roman" panose="02020603050405020304" pitchFamily="18" charset="0"/>
              </a:rPr>
              <a:t> </a:t>
            </a:r>
            <a:r>
              <a:rPr lang="en-US" sz="2400" b="1" dirty="0" err="1" smtClean="0">
                <a:latin typeface="+mj-lt"/>
                <a:ea typeface="Calibri" panose="020F0502020204030204" pitchFamily="34" charset="0"/>
                <a:cs typeface="Times New Roman" panose="02020603050405020304" pitchFamily="18" charset="0"/>
              </a:rPr>
              <a:t>số</a:t>
            </a:r>
            <a:r>
              <a:rPr lang="en-US" sz="2400" b="1" dirty="0" smtClean="0">
                <a:latin typeface="+mj-lt"/>
                <a:ea typeface="Calibri" panose="020F0502020204030204" pitchFamily="34" charset="0"/>
                <a:cs typeface="Times New Roman" panose="02020603050405020304" pitchFamily="18" charset="0"/>
              </a:rPr>
              <a:t> </a:t>
            </a:r>
            <a:r>
              <a:rPr lang="en-US" sz="2400" b="1" dirty="0" err="1" smtClean="0">
                <a:latin typeface="+mj-lt"/>
                <a:ea typeface="Calibri" panose="020F0502020204030204" pitchFamily="34" charset="0"/>
                <a:cs typeface="Times New Roman" panose="02020603050405020304" pitchFamily="18" charset="0"/>
              </a:rPr>
              <a:t>viruts</a:t>
            </a:r>
            <a:r>
              <a:rPr lang="en-US" sz="2400" b="1" dirty="0" smtClean="0">
                <a:latin typeface="+mj-lt"/>
                <a:ea typeface="Calibri" panose="020F0502020204030204" pitchFamily="34" charset="0"/>
                <a:cs typeface="Times New Roman" panose="02020603050405020304" pitchFamily="18" charset="0"/>
              </a:rPr>
              <a:t> </a:t>
            </a:r>
            <a:r>
              <a:rPr lang="en-US" sz="2400" b="1" dirty="0" err="1" smtClean="0">
                <a:latin typeface="+mj-lt"/>
                <a:ea typeface="Calibri" panose="020F0502020204030204" pitchFamily="34" charset="0"/>
                <a:cs typeface="Times New Roman" panose="02020603050405020304" pitchFamily="18" charset="0"/>
              </a:rPr>
              <a:t>gây</a:t>
            </a:r>
            <a:r>
              <a:rPr lang="en-US" sz="2400" b="1" dirty="0" smtClean="0">
                <a:latin typeface="+mj-lt"/>
                <a:ea typeface="Calibri" panose="020F0502020204030204" pitchFamily="34" charset="0"/>
                <a:cs typeface="Times New Roman" panose="02020603050405020304" pitchFamily="18" charset="0"/>
              </a:rPr>
              <a:t> </a:t>
            </a:r>
            <a:r>
              <a:rPr lang="en-US" sz="2400" b="1" dirty="0" err="1" smtClean="0">
                <a:latin typeface="+mj-lt"/>
                <a:ea typeface="Calibri" panose="020F0502020204030204" pitchFamily="34" charset="0"/>
                <a:cs typeface="Times New Roman" panose="02020603050405020304" pitchFamily="18" charset="0"/>
              </a:rPr>
              <a:t>hại</a:t>
            </a:r>
            <a:r>
              <a:rPr lang="en-US" sz="2400" b="1" dirty="0" smtClean="0">
                <a:latin typeface="+mj-lt"/>
                <a:ea typeface="Calibri" panose="020F0502020204030204" pitchFamily="34" charset="0"/>
                <a:cs typeface="Times New Roman" panose="02020603050405020304" pitchFamily="18" charset="0"/>
              </a:rPr>
              <a:t> </a:t>
            </a:r>
            <a:r>
              <a:rPr lang="en-US" sz="2400" b="1" dirty="0" err="1" smtClean="0">
                <a:latin typeface="+mj-lt"/>
                <a:ea typeface="Calibri" panose="020F0502020204030204" pitchFamily="34" charset="0"/>
                <a:cs typeface="Times New Roman" panose="02020603050405020304" pitchFamily="18" charset="0"/>
              </a:rPr>
              <a:t>cho</a:t>
            </a:r>
            <a:r>
              <a:rPr lang="en-US" sz="2400" b="1" dirty="0" smtClean="0">
                <a:latin typeface="+mj-lt"/>
                <a:ea typeface="Calibri" panose="020F0502020204030204" pitchFamily="34" charset="0"/>
                <a:cs typeface="Times New Roman" panose="02020603050405020304" pitchFamily="18" charset="0"/>
              </a:rPr>
              <a:t> </a:t>
            </a:r>
            <a:r>
              <a:rPr lang="en-US" sz="2400" b="1" dirty="0" err="1" smtClean="0">
                <a:latin typeface="+mj-lt"/>
                <a:ea typeface="Calibri" panose="020F0502020204030204" pitchFamily="34" charset="0"/>
                <a:cs typeface="Times New Roman" panose="02020603050405020304" pitchFamily="18" charset="0"/>
              </a:rPr>
              <a:t>người</a:t>
            </a:r>
            <a:r>
              <a:rPr lang="en-US" sz="2400" b="1" dirty="0" smtClean="0">
                <a:latin typeface="+mj-lt"/>
                <a:ea typeface="Calibri" panose="020F0502020204030204" pitchFamily="34" charset="0"/>
                <a:cs typeface="Times New Roman" panose="02020603050405020304" pitchFamily="18" charset="0"/>
              </a:rPr>
              <a:t>?</a:t>
            </a:r>
            <a:endParaRPr lang="en-US" sz="2400" b="1" dirty="0">
              <a:effectLst/>
              <a:latin typeface="+mj-lt"/>
              <a:ea typeface="Calibri" panose="020F0502020204030204" pitchFamily="34" charset="0"/>
              <a:cs typeface="Times New Roman" panose="02020603050405020304" pitchFamily="18" charset="0"/>
            </a:endParaRPr>
          </a:p>
        </p:txBody>
      </p:sp>
      <p:sp>
        <p:nvSpPr>
          <p:cNvPr id="4" name="Rectangle 3"/>
          <p:cNvSpPr/>
          <p:nvPr/>
        </p:nvSpPr>
        <p:spPr>
          <a:xfrm>
            <a:off x="1912776" y="779263"/>
            <a:ext cx="6830008" cy="3170099"/>
          </a:xfrm>
          <a:prstGeom prst="rect">
            <a:avLst/>
          </a:prstGeom>
        </p:spPr>
        <p:txBody>
          <a:bodyPr wrap="square">
            <a:spAutoFit/>
          </a:bodyPr>
          <a:lstStyle/>
          <a:p>
            <a:r>
              <a:rPr lang="en-US" sz="2000" b="1" dirty="0" smtClean="0">
                <a:solidFill>
                  <a:srgbClr val="FF0000"/>
                </a:solidFill>
              </a:rPr>
              <a:t>+ </a:t>
            </a:r>
            <a:r>
              <a:rPr lang="en-US" sz="2000" b="1" dirty="0" err="1" smtClean="0">
                <a:solidFill>
                  <a:srgbClr val="FF0000"/>
                </a:solidFill>
              </a:rPr>
              <a:t>Một</a:t>
            </a:r>
            <a:r>
              <a:rPr lang="en-US" sz="2000" b="1" dirty="0" smtClean="0">
                <a:solidFill>
                  <a:srgbClr val="FF0000"/>
                </a:solidFill>
              </a:rPr>
              <a:t> </a:t>
            </a:r>
            <a:r>
              <a:rPr lang="en-US" sz="2000" b="1" dirty="0" err="1" smtClean="0">
                <a:solidFill>
                  <a:srgbClr val="FF0000"/>
                </a:solidFill>
              </a:rPr>
              <a:t>số</a:t>
            </a:r>
            <a:r>
              <a:rPr lang="en-US" sz="2000" b="1" dirty="0" smtClean="0">
                <a:solidFill>
                  <a:srgbClr val="FF0000"/>
                </a:solidFill>
              </a:rPr>
              <a:t> </a:t>
            </a:r>
            <a:r>
              <a:rPr lang="en-US" sz="2000" b="1" dirty="0" smtClean="0">
                <a:solidFill>
                  <a:srgbClr val="FF0000"/>
                </a:solidFill>
                <a:ea typeface="Calibri" panose="020F0502020204030204" pitchFamily="34" charset="0"/>
                <a:cs typeface="Times New Roman" panose="02020603050405020304" pitchFamily="18" charset="0"/>
              </a:rPr>
              <a:t>virus </a:t>
            </a:r>
            <a:r>
              <a:rPr lang="en-US" sz="2000" b="1" dirty="0" err="1">
                <a:solidFill>
                  <a:srgbClr val="FF0000"/>
                </a:solidFill>
                <a:ea typeface="Calibri" panose="020F0502020204030204" pitchFamily="34" charset="0"/>
                <a:cs typeface="Times New Roman" panose="02020603050405020304" pitchFamily="18" charset="0"/>
              </a:rPr>
              <a:t>gây</a:t>
            </a:r>
            <a:r>
              <a:rPr lang="en-US" sz="2000" b="1" dirty="0">
                <a:solidFill>
                  <a:srgbClr val="FF0000"/>
                </a:solidFill>
                <a:ea typeface="Calibri" panose="020F0502020204030204" pitchFamily="34" charset="0"/>
                <a:cs typeface="Times New Roman" panose="02020603050405020304" pitchFamily="18" charset="0"/>
              </a:rPr>
              <a:t> </a:t>
            </a:r>
            <a:r>
              <a:rPr lang="en-US" sz="2000" b="1" dirty="0" err="1" smtClean="0">
                <a:solidFill>
                  <a:srgbClr val="FF0000"/>
                </a:solidFill>
                <a:ea typeface="Calibri" panose="020F0502020204030204" pitchFamily="34" charset="0"/>
                <a:cs typeface="Times New Roman" panose="02020603050405020304" pitchFamily="18" charset="0"/>
              </a:rPr>
              <a:t>bệnh</a:t>
            </a:r>
            <a:r>
              <a:rPr lang="en-US" sz="2000" b="1" dirty="0" smtClean="0">
                <a:solidFill>
                  <a:srgbClr val="FF0000"/>
                </a:solidFill>
                <a:ea typeface="Calibri" panose="020F0502020204030204" pitchFamily="34" charset="0"/>
                <a:cs typeface="Times New Roman" panose="02020603050405020304" pitchFamily="18" charset="0"/>
              </a:rPr>
              <a:t> </a:t>
            </a:r>
            <a:r>
              <a:rPr lang="en-US" sz="2000" b="1" dirty="0" err="1">
                <a:solidFill>
                  <a:srgbClr val="FF0000"/>
                </a:solidFill>
                <a:ea typeface="Calibri" panose="020F0502020204030204" pitchFamily="34" charset="0"/>
                <a:cs typeface="Times New Roman" panose="02020603050405020304" pitchFamily="18" charset="0"/>
              </a:rPr>
              <a:t>cho</a:t>
            </a:r>
            <a:r>
              <a:rPr lang="en-US" sz="2000" b="1" dirty="0">
                <a:solidFill>
                  <a:srgbClr val="FF0000"/>
                </a:solidFill>
                <a:ea typeface="Calibri" panose="020F0502020204030204" pitchFamily="34" charset="0"/>
                <a:cs typeface="Times New Roman" panose="02020603050405020304" pitchFamily="18" charset="0"/>
              </a:rPr>
              <a:t> </a:t>
            </a:r>
            <a:r>
              <a:rPr lang="en-US" sz="2000" b="1" dirty="0" err="1" smtClean="0">
                <a:solidFill>
                  <a:srgbClr val="FF0000"/>
                </a:solidFill>
                <a:ea typeface="Calibri" panose="020F0502020204030204" pitchFamily="34" charset="0"/>
                <a:cs typeface="Times New Roman" panose="02020603050405020304" pitchFamily="18" charset="0"/>
              </a:rPr>
              <a:t>người</a:t>
            </a:r>
            <a:r>
              <a:rPr lang="en-US" sz="2000" b="1" dirty="0" smtClean="0">
                <a:solidFill>
                  <a:srgbClr val="FF0000"/>
                </a:solidFill>
                <a:ea typeface="Calibri" panose="020F0502020204030204" pitchFamily="34" charset="0"/>
                <a:cs typeface="Times New Roman" panose="02020603050405020304" pitchFamily="18" charset="0"/>
              </a:rPr>
              <a:t>:</a:t>
            </a:r>
            <a:endParaRPr lang="en-US" sz="2000" b="1" dirty="0" smtClean="0">
              <a:solidFill>
                <a:srgbClr val="FF0000"/>
              </a:solidFill>
            </a:endParaRPr>
          </a:p>
          <a:p>
            <a:r>
              <a:rPr lang="en-US" sz="2000" b="1" dirty="0" smtClean="0">
                <a:solidFill>
                  <a:srgbClr val="0000CC"/>
                </a:solidFill>
              </a:rPr>
              <a:t>-Virus </a:t>
            </a:r>
            <a:r>
              <a:rPr lang="en-US" sz="2000" b="1" dirty="0" err="1" smtClean="0">
                <a:solidFill>
                  <a:srgbClr val="0000CC"/>
                </a:solidFill>
              </a:rPr>
              <a:t>cúm</a:t>
            </a:r>
            <a:endParaRPr lang="en-US" sz="2000" b="1" dirty="0" smtClean="0">
              <a:solidFill>
                <a:srgbClr val="0000CC"/>
              </a:solidFill>
            </a:endParaRPr>
          </a:p>
          <a:p>
            <a:r>
              <a:rPr lang="en-US" sz="2000" b="1" dirty="0" smtClean="0">
                <a:solidFill>
                  <a:srgbClr val="0000CC"/>
                </a:solidFill>
              </a:rPr>
              <a:t>-Virus HIV</a:t>
            </a:r>
            <a:endParaRPr lang="en-US" sz="2000" b="1" dirty="0">
              <a:solidFill>
                <a:srgbClr val="0000CC"/>
              </a:solidFill>
            </a:endParaRPr>
          </a:p>
          <a:p>
            <a:r>
              <a:rPr lang="en-US" sz="2000" b="1" dirty="0" smtClean="0">
                <a:solidFill>
                  <a:srgbClr val="0000CC"/>
                </a:solidFill>
              </a:rPr>
              <a:t>-Virus </a:t>
            </a:r>
            <a:r>
              <a:rPr lang="en-US" sz="2000" b="1" dirty="0">
                <a:solidFill>
                  <a:srgbClr val="0000CC"/>
                </a:solidFill>
              </a:rPr>
              <a:t>Ebola</a:t>
            </a:r>
          </a:p>
          <a:p>
            <a:r>
              <a:rPr lang="en-US" sz="2000" b="1" dirty="0" smtClean="0">
                <a:solidFill>
                  <a:srgbClr val="0000CC"/>
                </a:solidFill>
              </a:rPr>
              <a:t>-Virus </a:t>
            </a:r>
            <a:r>
              <a:rPr lang="en-US" sz="2000" b="1" dirty="0" err="1" smtClean="0">
                <a:solidFill>
                  <a:srgbClr val="0000CC"/>
                </a:solidFill>
              </a:rPr>
              <a:t>sốt</a:t>
            </a:r>
            <a:r>
              <a:rPr lang="en-US" sz="2000" b="1" dirty="0" smtClean="0">
                <a:solidFill>
                  <a:srgbClr val="0000CC"/>
                </a:solidFill>
              </a:rPr>
              <a:t> </a:t>
            </a:r>
            <a:r>
              <a:rPr lang="en-US" sz="2000" b="1" dirty="0" err="1">
                <a:solidFill>
                  <a:srgbClr val="0000CC"/>
                </a:solidFill>
              </a:rPr>
              <a:t>xuất</a:t>
            </a:r>
            <a:r>
              <a:rPr lang="en-US" sz="2000" b="1" dirty="0">
                <a:solidFill>
                  <a:srgbClr val="0000CC"/>
                </a:solidFill>
              </a:rPr>
              <a:t> </a:t>
            </a:r>
            <a:r>
              <a:rPr lang="en-US" sz="2000" b="1" dirty="0" err="1">
                <a:solidFill>
                  <a:srgbClr val="0000CC"/>
                </a:solidFill>
              </a:rPr>
              <a:t>huyết</a:t>
            </a:r>
            <a:endParaRPr lang="en-US" sz="2000" b="1" dirty="0">
              <a:solidFill>
                <a:srgbClr val="0000CC"/>
              </a:solidFill>
            </a:endParaRPr>
          </a:p>
          <a:p>
            <a:r>
              <a:rPr lang="en-US" sz="2000" b="1" dirty="0" smtClean="0">
                <a:solidFill>
                  <a:srgbClr val="0000CC"/>
                </a:solidFill>
              </a:rPr>
              <a:t>-Virus </a:t>
            </a:r>
            <a:r>
              <a:rPr lang="en-US" sz="2000" b="1" dirty="0">
                <a:solidFill>
                  <a:srgbClr val="0000CC"/>
                </a:solidFill>
              </a:rPr>
              <a:t>Corona.</a:t>
            </a:r>
          </a:p>
          <a:p>
            <a:r>
              <a:rPr lang="en-US" sz="2000" b="1" dirty="0" smtClean="0">
                <a:solidFill>
                  <a:srgbClr val="0000CC"/>
                </a:solidFill>
              </a:rPr>
              <a:t>-Virus </a:t>
            </a:r>
            <a:r>
              <a:rPr lang="en-US" sz="2000" b="1" dirty="0" err="1" smtClean="0">
                <a:solidFill>
                  <a:srgbClr val="0000CC"/>
                </a:solidFill>
              </a:rPr>
              <a:t>viêm</a:t>
            </a:r>
            <a:r>
              <a:rPr lang="en-US" sz="2000" b="1" dirty="0" smtClean="0">
                <a:solidFill>
                  <a:srgbClr val="0000CC"/>
                </a:solidFill>
              </a:rPr>
              <a:t> </a:t>
            </a:r>
            <a:r>
              <a:rPr lang="en-US" sz="2000" b="1" dirty="0" err="1" smtClean="0">
                <a:solidFill>
                  <a:srgbClr val="0000CC"/>
                </a:solidFill>
              </a:rPr>
              <a:t>gan</a:t>
            </a:r>
            <a:r>
              <a:rPr lang="en-US" sz="2000" b="1" dirty="0" smtClean="0">
                <a:solidFill>
                  <a:srgbClr val="0000CC"/>
                </a:solidFill>
              </a:rPr>
              <a:t> B</a:t>
            </a:r>
          </a:p>
          <a:p>
            <a:r>
              <a:rPr lang="en-US" sz="2000" b="1" dirty="0" smtClean="0">
                <a:solidFill>
                  <a:srgbClr val="0000CC"/>
                </a:solidFill>
              </a:rPr>
              <a:t>-Virus </a:t>
            </a:r>
            <a:r>
              <a:rPr lang="en-US" sz="2000" b="1" dirty="0" err="1" smtClean="0">
                <a:solidFill>
                  <a:srgbClr val="0000CC"/>
                </a:solidFill>
              </a:rPr>
              <a:t>dại</a:t>
            </a:r>
            <a:r>
              <a:rPr lang="en-US" sz="2000" b="1" dirty="0" smtClean="0">
                <a:solidFill>
                  <a:srgbClr val="0000CC"/>
                </a:solidFill>
              </a:rPr>
              <a:t> </a:t>
            </a:r>
          </a:p>
          <a:p>
            <a:r>
              <a:rPr lang="en-US" sz="2000" b="1" dirty="0" smtClean="0">
                <a:solidFill>
                  <a:srgbClr val="0000CC"/>
                </a:solidFill>
              </a:rPr>
              <a:t>-Virus </a:t>
            </a:r>
            <a:r>
              <a:rPr lang="en-US" sz="2000" b="1" dirty="0" err="1" smtClean="0">
                <a:solidFill>
                  <a:srgbClr val="0000CC"/>
                </a:solidFill>
              </a:rPr>
              <a:t>viêm</a:t>
            </a:r>
            <a:r>
              <a:rPr lang="en-US" sz="2000" b="1" dirty="0" smtClean="0">
                <a:solidFill>
                  <a:srgbClr val="0000CC"/>
                </a:solidFill>
              </a:rPr>
              <a:t> </a:t>
            </a:r>
            <a:r>
              <a:rPr lang="en-US" sz="2000" b="1" dirty="0" err="1" smtClean="0">
                <a:solidFill>
                  <a:srgbClr val="0000CC"/>
                </a:solidFill>
              </a:rPr>
              <a:t>não</a:t>
            </a:r>
            <a:r>
              <a:rPr lang="en-US" sz="2000" b="1" dirty="0" smtClean="0">
                <a:solidFill>
                  <a:srgbClr val="0000CC"/>
                </a:solidFill>
              </a:rPr>
              <a:t> </a:t>
            </a:r>
            <a:r>
              <a:rPr lang="en-US" sz="2000" b="1" dirty="0" err="1" smtClean="0">
                <a:solidFill>
                  <a:srgbClr val="0000CC"/>
                </a:solidFill>
              </a:rPr>
              <a:t>Nhật</a:t>
            </a:r>
            <a:r>
              <a:rPr lang="en-US" sz="2000" b="1" dirty="0" smtClean="0">
                <a:solidFill>
                  <a:srgbClr val="0000CC"/>
                </a:solidFill>
              </a:rPr>
              <a:t> </a:t>
            </a:r>
            <a:r>
              <a:rPr lang="en-US" sz="2000" b="1" dirty="0" err="1" smtClean="0">
                <a:solidFill>
                  <a:srgbClr val="0000CC"/>
                </a:solidFill>
              </a:rPr>
              <a:t>Bản</a:t>
            </a:r>
            <a:endParaRPr lang="en-US" sz="2000" b="1" dirty="0" smtClean="0">
              <a:solidFill>
                <a:srgbClr val="0000CC"/>
              </a:solidFill>
            </a:endParaRPr>
          </a:p>
          <a:p>
            <a:r>
              <a:rPr lang="en-US" sz="2000" b="1" dirty="0" smtClean="0">
                <a:solidFill>
                  <a:srgbClr val="0000CC"/>
                </a:solidFill>
              </a:rPr>
              <a:t>-Virus </a:t>
            </a:r>
            <a:r>
              <a:rPr lang="en-US" sz="2000" b="1" dirty="0" err="1" smtClean="0">
                <a:solidFill>
                  <a:srgbClr val="0000CC"/>
                </a:solidFill>
              </a:rPr>
              <a:t>sởi</a:t>
            </a:r>
            <a:r>
              <a:rPr lang="en-US" sz="2000" b="1" dirty="0" smtClean="0">
                <a:solidFill>
                  <a:srgbClr val="0000CC"/>
                </a:solidFill>
              </a:rPr>
              <a:t>, </a:t>
            </a:r>
            <a:r>
              <a:rPr lang="en-US" sz="2000" b="1" dirty="0" err="1" smtClean="0">
                <a:solidFill>
                  <a:srgbClr val="0000CC"/>
                </a:solidFill>
              </a:rPr>
              <a:t>quai</a:t>
            </a:r>
            <a:r>
              <a:rPr lang="en-US" sz="2000" b="1" dirty="0" smtClean="0">
                <a:solidFill>
                  <a:srgbClr val="0000CC"/>
                </a:solidFill>
              </a:rPr>
              <a:t> </a:t>
            </a:r>
            <a:r>
              <a:rPr lang="en-US" sz="2000" b="1" dirty="0" err="1" smtClean="0">
                <a:solidFill>
                  <a:srgbClr val="0000CC"/>
                </a:solidFill>
              </a:rPr>
              <a:t>bị</a:t>
            </a:r>
            <a:r>
              <a:rPr lang="en-US" sz="2000" b="1" dirty="0" smtClean="0">
                <a:solidFill>
                  <a:srgbClr val="0000CC"/>
                </a:solidFill>
              </a:rPr>
              <a:t> ……….</a:t>
            </a:r>
            <a:endParaRPr lang="en-US" sz="2000" b="1" dirty="0">
              <a:solidFill>
                <a:srgbClr val="0000CC"/>
              </a:solidFill>
            </a:endParaRPr>
          </a:p>
        </p:txBody>
      </p:sp>
    </p:spTree>
    <p:extLst>
      <p:ext uri="{BB962C8B-B14F-4D97-AF65-F5344CB8AC3E}">
        <p14:creationId xmlns:p14="http://schemas.microsoft.com/office/powerpoint/2010/main" val="37828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7150"/>
            <a:ext cx="4114800" cy="21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2161649"/>
            <a:ext cx="3200400"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Virut</a:t>
            </a:r>
            <a:r>
              <a:rPr lang="en-US" sz="2800" dirty="0" smtClean="0">
                <a:solidFill>
                  <a:srgbClr val="FF0000"/>
                </a:solidFill>
                <a:latin typeface="Times New Roman" pitchFamily="18" charset="0"/>
                <a:cs typeface="Times New Roman" pitchFamily="18" charset="0"/>
              </a:rPr>
              <a:t> HIV</a:t>
            </a:r>
            <a:endParaRPr lang="en-US" sz="2800" dirty="0">
              <a:solidFill>
                <a:srgbClr val="FF0000"/>
              </a:solidFill>
              <a:latin typeface="Times New Roman" pitchFamily="18" charset="0"/>
              <a:cs typeface="Times New Roman" pitchFamily="18" charset="0"/>
            </a:endParaRPr>
          </a:p>
        </p:txBody>
      </p:sp>
      <p:sp>
        <p:nvSpPr>
          <p:cNvPr id="5" name="Rectangle 4"/>
          <p:cNvSpPr/>
          <p:nvPr/>
        </p:nvSpPr>
        <p:spPr>
          <a:xfrm>
            <a:off x="76200" y="2571750"/>
            <a:ext cx="8763000" cy="2246769"/>
          </a:xfrm>
          <a:prstGeom prst="rect">
            <a:avLst/>
          </a:prstGeom>
        </p:spPr>
        <p:txBody>
          <a:bodyPr wrap="square">
            <a:spAutoFit/>
          </a:bodyPr>
          <a:lstStyle/>
          <a:p>
            <a:r>
              <a:rPr lang="vi-VN" sz="2800" dirty="0">
                <a:latin typeface="+mj-lt"/>
              </a:rPr>
              <a:t>HIV là một </a:t>
            </a:r>
            <a:r>
              <a:rPr lang="vi-VN" sz="2800" dirty="0" smtClean="0">
                <a:latin typeface="+mj-lt"/>
              </a:rPr>
              <a:t>virus </a:t>
            </a:r>
            <a:r>
              <a:rPr lang="vi-VN" sz="2800" dirty="0">
                <a:latin typeface="+mj-lt"/>
              </a:rPr>
              <a:t>có khả năng gây hội chứng suy giảm miễn dịch mắc phải, một tình trạng làm hệ miễn dịch của con người bị suy giảm cấp tiến, tạo điều kiện cho những </a:t>
            </a:r>
            <a:r>
              <a:rPr lang="vi-VN" sz="2800" dirty="0" smtClean="0">
                <a:latin typeface="+mj-lt"/>
              </a:rPr>
              <a:t>nhiễm trùng cơ hội và ung thư phát triển mạnh làm đe dọa đến </a:t>
            </a:r>
            <a:r>
              <a:rPr lang="vi-VN" sz="2800" dirty="0">
                <a:latin typeface="+mj-lt"/>
              </a:rPr>
              <a:t>mạng sống của người bị </a:t>
            </a:r>
            <a:r>
              <a:rPr lang="vi-VN" sz="2800" dirty="0" smtClean="0">
                <a:latin typeface="+mj-lt"/>
              </a:rPr>
              <a:t>nhiễm</a:t>
            </a:r>
            <a:r>
              <a:rPr lang="en-US" sz="2800" dirty="0" smtClean="0">
                <a:latin typeface="+mj-lt"/>
              </a:rPr>
              <a:t>.</a:t>
            </a:r>
            <a:endParaRPr lang="en-US" sz="2800" dirty="0">
              <a:latin typeface="+mj-lt"/>
            </a:endParaRPr>
          </a:p>
        </p:txBody>
      </p:sp>
    </p:spTree>
    <p:extLst>
      <p:ext uri="{BB962C8B-B14F-4D97-AF65-F5344CB8AC3E}">
        <p14:creationId xmlns:p14="http://schemas.microsoft.com/office/powerpoint/2010/main" val="720690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95206" cy="1126540"/>
          </a:xfrm>
        </p:spPr>
        <p:txBody>
          <a:bodyPr/>
          <a:lstStyle/>
          <a:p>
            <a:pPr algn="ctr">
              <a:lnSpc>
                <a:spcPts val="3800"/>
              </a:lnSpc>
              <a:spcBef>
                <a:spcPts val="200"/>
              </a:spcBef>
              <a:spcAft>
                <a:spcPts val="200"/>
              </a:spcAft>
            </a:pPr>
            <a:r>
              <a:rPr lang="en-US" sz="2800" dirty="0" smtClean="0">
                <a:latin typeface="Montserrat" panose="020B0604020202020204" charset="0"/>
              </a:rPr>
              <a:t>II. VI KHUẨN</a:t>
            </a:r>
            <a:br>
              <a:rPr lang="en-US" sz="2800" dirty="0" smtClean="0">
                <a:latin typeface="Montserrat" panose="020B0604020202020204" charset="0"/>
              </a:rPr>
            </a:br>
            <a:r>
              <a:rPr lang="en-US" sz="2400" dirty="0" smtClean="0">
                <a:solidFill>
                  <a:srgbClr val="FFFF00"/>
                </a:solidFill>
                <a:latin typeface="+mj-lt"/>
              </a:rPr>
              <a:t>1. Hình dạng, cấu tạo của vi khuẩn</a:t>
            </a:r>
            <a:endParaRPr lang="en-US" sz="2400" dirty="0">
              <a:solidFill>
                <a:srgbClr val="FFFF00"/>
              </a:solidFill>
              <a:latin typeface="+mj-lt"/>
            </a:endParaRPr>
          </a:p>
        </p:txBody>
      </p:sp>
    </p:spTree>
    <p:extLst>
      <p:ext uri="{BB962C8B-B14F-4D97-AF65-F5344CB8AC3E}">
        <p14:creationId xmlns:p14="http://schemas.microsoft.com/office/powerpoint/2010/main" val="75206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0043"/>
            <a:ext cx="2092148" cy="769441"/>
          </a:xfrm>
          <a:prstGeom prst="rect">
            <a:avLst/>
          </a:prstGeom>
        </p:spPr>
        <p:txBody>
          <a:bodyPr wrap="square">
            <a:spAutoFit/>
          </a:bodyPr>
          <a:lstStyle/>
          <a:p>
            <a:pPr algn="ctr"/>
            <a:r>
              <a:rPr lang="en-US" sz="2200" b="1" dirty="0" smtClean="0">
                <a:solidFill>
                  <a:schemeClr val="bg1"/>
                </a:solidFill>
              </a:rPr>
              <a:t>Quan sát</a:t>
            </a:r>
          </a:p>
          <a:p>
            <a:pPr algn="ctr"/>
            <a:r>
              <a:rPr lang="en-US" sz="2200" b="1" dirty="0" smtClean="0">
                <a:solidFill>
                  <a:schemeClr val="bg1"/>
                </a:solidFill>
              </a:rPr>
              <a:t> Hình 16.8</a:t>
            </a:r>
            <a:endParaRPr lang="en-US" sz="2200" b="1" dirty="0">
              <a:solidFill>
                <a:schemeClr val="bg1"/>
              </a:solidFill>
            </a:endParaRPr>
          </a:p>
        </p:txBody>
      </p:sp>
      <p:sp>
        <p:nvSpPr>
          <p:cNvPr id="5" name="Rectangle 4"/>
          <p:cNvSpPr/>
          <p:nvPr/>
        </p:nvSpPr>
        <p:spPr>
          <a:xfrm>
            <a:off x="2334704" y="96383"/>
            <a:ext cx="5658921" cy="1118255"/>
          </a:xfrm>
          <a:prstGeom prst="rect">
            <a:avLst/>
          </a:prstGeom>
        </p:spPr>
        <p:txBody>
          <a:bodyPr wrap="none">
            <a:spAutoFit/>
          </a:bodyPr>
          <a:lstStyle/>
          <a:p>
            <a:pPr>
              <a:lnSpc>
                <a:spcPts val="2400"/>
              </a:lnSpc>
              <a:spcBef>
                <a:spcPts val="200"/>
              </a:spcBef>
              <a:spcAft>
                <a:spcPts val="200"/>
              </a:spcAft>
            </a:pPr>
            <a:r>
              <a:rPr lang="en-US" sz="2000" b="1" dirty="0" smtClean="0">
                <a:solidFill>
                  <a:schemeClr val="accent2"/>
                </a:solidFill>
              </a:rPr>
              <a:t>Em hãy cho biết:</a:t>
            </a:r>
          </a:p>
          <a:p>
            <a:pPr marL="342900" indent="-342900">
              <a:lnSpc>
                <a:spcPts val="2400"/>
              </a:lnSpc>
              <a:spcBef>
                <a:spcPts val="200"/>
              </a:spcBef>
              <a:spcAft>
                <a:spcPts val="200"/>
              </a:spcAft>
              <a:buFont typeface="Wingdings" panose="05000000000000000000" pitchFamily="2" charset="2"/>
              <a:buChar char="§"/>
            </a:pPr>
            <a:r>
              <a:rPr lang="en-US" sz="2000" b="1" i="1" dirty="0" smtClean="0">
                <a:solidFill>
                  <a:schemeClr val="accent2"/>
                </a:solidFill>
              </a:rPr>
              <a:t>Vi khuẩn là </a:t>
            </a:r>
            <a:r>
              <a:rPr lang="en-US" sz="2000" b="1" i="1" dirty="0" err="1" smtClean="0">
                <a:solidFill>
                  <a:schemeClr val="accent2"/>
                </a:solidFill>
              </a:rPr>
              <a:t>gì</a:t>
            </a:r>
            <a:r>
              <a:rPr lang="en-US" sz="2000" b="1" i="1" dirty="0" smtClean="0">
                <a:solidFill>
                  <a:schemeClr val="accent2"/>
                </a:solidFill>
              </a:rPr>
              <a:t>? </a:t>
            </a:r>
            <a:r>
              <a:rPr lang="en-US" sz="2000" b="1" i="1" dirty="0" err="1" smtClean="0">
                <a:solidFill>
                  <a:schemeClr val="accent2"/>
                </a:solidFill>
              </a:rPr>
              <a:t>Có</a:t>
            </a:r>
            <a:r>
              <a:rPr lang="en-US" sz="2000" b="1" i="1" dirty="0" smtClean="0">
                <a:solidFill>
                  <a:schemeClr val="accent2"/>
                </a:solidFill>
              </a:rPr>
              <a:t> ở </a:t>
            </a:r>
            <a:r>
              <a:rPr lang="en-US" sz="2000" b="1" i="1" dirty="0" err="1" smtClean="0">
                <a:solidFill>
                  <a:schemeClr val="accent2"/>
                </a:solidFill>
              </a:rPr>
              <a:t>đâu</a:t>
            </a:r>
            <a:r>
              <a:rPr lang="en-US" sz="2000" b="1" i="1" dirty="0" smtClean="0">
                <a:solidFill>
                  <a:schemeClr val="accent2"/>
                </a:solidFill>
              </a:rPr>
              <a:t>?</a:t>
            </a:r>
          </a:p>
          <a:p>
            <a:pPr marL="342900" indent="-342900">
              <a:lnSpc>
                <a:spcPts val="2400"/>
              </a:lnSpc>
              <a:spcBef>
                <a:spcPts val="200"/>
              </a:spcBef>
              <a:spcAft>
                <a:spcPts val="200"/>
              </a:spcAft>
              <a:buFont typeface="Wingdings" panose="05000000000000000000" pitchFamily="2" charset="2"/>
              <a:buChar char="§"/>
            </a:pPr>
            <a:r>
              <a:rPr lang="en-US" sz="2000" b="1" i="1" dirty="0" smtClean="0">
                <a:solidFill>
                  <a:schemeClr val="accent2"/>
                </a:solidFill>
              </a:rPr>
              <a:t>Các thành phần cấu tạo của một vi khuẩn.</a:t>
            </a:r>
            <a:endParaRPr lang="en-US" sz="2000" b="1" i="1" dirty="0"/>
          </a:p>
        </p:txBody>
      </p:sp>
      <p:pic>
        <p:nvPicPr>
          <p:cNvPr id="6" name="Picture 5"/>
          <p:cNvPicPr>
            <a:picLocks noChangeAspect="1"/>
          </p:cNvPicPr>
          <p:nvPr/>
        </p:nvPicPr>
        <p:blipFill>
          <a:blip r:embed="rId3"/>
          <a:stretch>
            <a:fillRect/>
          </a:stretch>
        </p:blipFill>
        <p:spPr>
          <a:xfrm>
            <a:off x="86015" y="1629103"/>
            <a:ext cx="4193378" cy="3153244"/>
          </a:xfrm>
          <a:prstGeom prst="rect">
            <a:avLst/>
          </a:prstGeom>
          <a:ln>
            <a:solidFill>
              <a:srgbClr val="FF0000"/>
            </a:solidFill>
          </a:ln>
        </p:spPr>
      </p:pic>
      <p:sp>
        <p:nvSpPr>
          <p:cNvPr id="7" name="Rectangle 6"/>
          <p:cNvSpPr/>
          <p:nvPr/>
        </p:nvSpPr>
        <p:spPr>
          <a:xfrm>
            <a:off x="4198952" y="1176335"/>
            <a:ext cx="4630521" cy="1990288"/>
          </a:xfrm>
          <a:prstGeom prst="rect">
            <a:avLst/>
          </a:prstGeom>
        </p:spPr>
        <p:txBody>
          <a:bodyPr wrap="square">
            <a:spAutoFit/>
          </a:bodyPr>
          <a:lstStyle/>
          <a:p>
            <a:pPr marL="342900" indent="-342900" algn="just">
              <a:lnSpc>
                <a:spcPts val="2400"/>
              </a:lnSpc>
              <a:spcBef>
                <a:spcPts val="200"/>
              </a:spcBef>
              <a:spcAft>
                <a:spcPts val="200"/>
              </a:spcAft>
            </a:pPr>
            <a:r>
              <a:rPr lang="en-US" sz="2000" b="1" dirty="0" smtClean="0">
                <a:solidFill>
                  <a:schemeClr val="accent2">
                    <a:lumMod val="50000"/>
                  </a:schemeClr>
                </a:solidFill>
              </a:rPr>
              <a:t>- Vi khuẩn: </a:t>
            </a:r>
            <a:r>
              <a:rPr lang="en-US" sz="2000" b="1" dirty="0">
                <a:solidFill>
                  <a:schemeClr val="accent2">
                    <a:lumMod val="50000"/>
                  </a:schemeClr>
                </a:solidFill>
              </a:rPr>
              <a:t>là </a:t>
            </a:r>
            <a:r>
              <a:rPr lang="en-US" sz="2000" b="1" dirty="0" smtClean="0">
                <a:solidFill>
                  <a:schemeClr val="accent2">
                    <a:lumMod val="50000"/>
                  </a:schemeClr>
                </a:solidFill>
              </a:rPr>
              <a:t>những sinh vật đơn bào rất nhỏ bé, có kích thước 0,5 - 10 micro met, chỉ có thể quan sát chúng bằng kính hiển vi.</a:t>
            </a:r>
          </a:p>
          <a:p>
            <a:pPr marL="342900" indent="-342900" algn="just">
              <a:lnSpc>
                <a:spcPts val="2400"/>
              </a:lnSpc>
              <a:spcBef>
                <a:spcPts val="200"/>
              </a:spcBef>
              <a:spcAft>
                <a:spcPts val="200"/>
              </a:spcAft>
            </a:pPr>
            <a:r>
              <a:rPr lang="en-US" sz="2000" b="1" dirty="0" smtClean="0">
                <a:solidFill>
                  <a:schemeClr val="accent2">
                    <a:lumMod val="50000"/>
                  </a:schemeClr>
                </a:solidFill>
              </a:rPr>
              <a:t>- Vi khuẩn có ở trong không khí, đất nước, cơ thể sinh vật. </a:t>
            </a:r>
          </a:p>
        </p:txBody>
      </p:sp>
      <p:sp>
        <p:nvSpPr>
          <p:cNvPr id="8" name="Rectangle 7"/>
          <p:cNvSpPr/>
          <p:nvPr/>
        </p:nvSpPr>
        <p:spPr>
          <a:xfrm>
            <a:off x="4297188" y="3170387"/>
            <a:ext cx="4630521" cy="1015663"/>
          </a:xfrm>
          <a:prstGeom prst="rect">
            <a:avLst/>
          </a:prstGeom>
        </p:spPr>
        <p:txBody>
          <a:bodyPr wrap="square">
            <a:spAutoFit/>
          </a:bodyPr>
          <a:lstStyle/>
          <a:p>
            <a:pPr algn="just">
              <a:lnSpc>
                <a:spcPts val="2400"/>
              </a:lnSpc>
              <a:spcBef>
                <a:spcPts val="200"/>
              </a:spcBef>
              <a:spcAft>
                <a:spcPts val="200"/>
              </a:spcAft>
            </a:pPr>
            <a:r>
              <a:rPr lang="en-US" sz="2000" b="1" dirty="0" smtClean="0">
                <a:solidFill>
                  <a:schemeClr val="accent2">
                    <a:lumMod val="50000"/>
                  </a:schemeClr>
                </a:solidFill>
              </a:rPr>
              <a:t>- </a:t>
            </a:r>
            <a:r>
              <a:rPr lang="en-US" sz="2000" b="1" dirty="0" err="1" smtClean="0">
                <a:solidFill>
                  <a:schemeClr val="accent2">
                    <a:lumMod val="50000"/>
                  </a:schemeClr>
                </a:solidFill>
              </a:rPr>
              <a:t>Cấu</a:t>
            </a:r>
            <a:r>
              <a:rPr lang="en-US" sz="2000" b="1" dirty="0" smtClean="0">
                <a:solidFill>
                  <a:schemeClr val="accent2">
                    <a:lumMod val="50000"/>
                  </a:schemeClr>
                </a:solidFill>
              </a:rPr>
              <a:t> tạo của vi khuẩn: vùng nhân, tế bào chất, thành tế bào, màng tế bào</a:t>
            </a:r>
          </a:p>
        </p:txBody>
      </p:sp>
      <p:sp>
        <p:nvSpPr>
          <p:cNvPr id="9" name="Text Box 6"/>
          <p:cNvSpPr txBox="1">
            <a:spLocks noChangeArrowheads="1"/>
          </p:cNvSpPr>
          <p:nvPr/>
        </p:nvSpPr>
        <p:spPr bwMode="auto">
          <a:xfrm>
            <a:off x="3680396" y="906129"/>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15129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0268"/>
            <a:ext cx="2077516" cy="769441"/>
          </a:xfrm>
          <a:prstGeom prst="rect">
            <a:avLst/>
          </a:prstGeom>
        </p:spPr>
        <p:txBody>
          <a:bodyPr wrap="square">
            <a:spAutoFit/>
          </a:bodyPr>
          <a:lstStyle/>
          <a:p>
            <a:pPr algn="ctr"/>
            <a:r>
              <a:rPr lang="en-US" sz="2200" b="1" dirty="0" smtClean="0">
                <a:solidFill>
                  <a:schemeClr val="bg2"/>
                </a:solidFill>
              </a:rPr>
              <a:t>Quan sát </a:t>
            </a:r>
          </a:p>
          <a:p>
            <a:pPr algn="ctr"/>
            <a:r>
              <a:rPr lang="en-US" sz="2200" b="1" dirty="0" smtClean="0">
                <a:solidFill>
                  <a:schemeClr val="bg2"/>
                </a:solidFill>
              </a:rPr>
              <a:t>Hình 16.9</a:t>
            </a:r>
            <a:endParaRPr lang="en-US" sz="2200" b="1" dirty="0">
              <a:solidFill>
                <a:schemeClr val="bg2"/>
              </a:solidFill>
            </a:endParaRPr>
          </a:p>
        </p:txBody>
      </p:sp>
      <p:sp>
        <p:nvSpPr>
          <p:cNvPr id="4" name="Rectangle 3"/>
          <p:cNvSpPr/>
          <p:nvPr/>
        </p:nvSpPr>
        <p:spPr>
          <a:xfrm>
            <a:off x="2205665" y="430818"/>
            <a:ext cx="6664004" cy="400110"/>
          </a:xfrm>
          <a:prstGeom prst="rect">
            <a:avLst/>
          </a:prstGeom>
        </p:spPr>
        <p:txBody>
          <a:bodyPr wrap="none">
            <a:spAutoFit/>
          </a:bodyPr>
          <a:lstStyle/>
          <a:p>
            <a:pPr>
              <a:lnSpc>
                <a:spcPts val="2400"/>
              </a:lnSpc>
              <a:spcBef>
                <a:spcPts val="200"/>
              </a:spcBef>
              <a:spcAft>
                <a:spcPts val="200"/>
              </a:spcAft>
            </a:pPr>
            <a:r>
              <a:rPr lang="en-US" sz="2000" dirty="0" err="1" smtClean="0">
                <a:solidFill>
                  <a:schemeClr val="accent2"/>
                </a:solidFill>
              </a:rPr>
              <a:t>Em</a:t>
            </a:r>
            <a:r>
              <a:rPr lang="en-US" sz="2000" dirty="0" smtClean="0">
                <a:solidFill>
                  <a:schemeClr val="accent2"/>
                </a:solidFill>
              </a:rPr>
              <a:t> </a:t>
            </a:r>
            <a:r>
              <a:rPr lang="en-US" sz="2000" dirty="0" err="1" smtClean="0">
                <a:solidFill>
                  <a:schemeClr val="accent2"/>
                </a:solidFill>
              </a:rPr>
              <a:t>hãy</a:t>
            </a:r>
            <a:r>
              <a:rPr lang="en-US" sz="2000" dirty="0" smtClean="0">
                <a:solidFill>
                  <a:schemeClr val="accent2"/>
                </a:solidFill>
              </a:rPr>
              <a:t> </a:t>
            </a:r>
            <a:r>
              <a:rPr lang="en-US" sz="2000" dirty="0" err="1" smtClean="0">
                <a:solidFill>
                  <a:schemeClr val="accent2"/>
                </a:solidFill>
              </a:rPr>
              <a:t>cho</a:t>
            </a:r>
            <a:r>
              <a:rPr lang="en-US" sz="2000" dirty="0" smtClean="0">
                <a:solidFill>
                  <a:schemeClr val="accent2"/>
                </a:solidFill>
              </a:rPr>
              <a:t> </a:t>
            </a:r>
            <a:r>
              <a:rPr lang="en-US" sz="2000" dirty="0" err="1" smtClean="0">
                <a:solidFill>
                  <a:schemeClr val="accent2"/>
                </a:solidFill>
              </a:rPr>
              <a:t>biết</a:t>
            </a:r>
            <a:r>
              <a:rPr lang="en-US" sz="2000" dirty="0" smtClean="0">
                <a:solidFill>
                  <a:schemeClr val="accent2"/>
                </a:solidFill>
              </a:rPr>
              <a:t>: </a:t>
            </a:r>
            <a:r>
              <a:rPr lang="en-US" sz="2000" i="1" dirty="0" err="1" smtClean="0">
                <a:solidFill>
                  <a:schemeClr val="accent2"/>
                </a:solidFill>
              </a:rPr>
              <a:t>Các</a:t>
            </a:r>
            <a:r>
              <a:rPr lang="en-US" sz="2000" i="1" dirty="0" smtClean="0">
                <a:solidFill>
                  <a:schemeClr val="accent2"/>
                </a:solidFill>
              </a:rPr>
              <a:t> </a:t>
            </a:r>
            <a:r>
              <a:rPr lang="en-US" sz="2000" i="1" dirty="0" err="1" smtClean="0">
                <a:solidFill>
                  <a:schemeClr val="accent2"/>
                </a:solidFill>
              </a:rPr>
              <a:t>hình</a:t>
            </a:r>
            <a:r>
              <a:rPr lang="en-US" sz="2000" i="1" dirty="0" smtClean="0">
                <a:solidFill>
                  <a:schemeClr val="accent2"/>
                </a:solidFill>
              </a:rPr>
              <a:t> </a:t>
            </a:r>
            <a:r>
              <a:rPr lang="en-US" sz="2000" i="1" dirty="0" err="1" smtClean="0">
                <a:solidFill>
                  <a:schemeClr val="accent2"/>
                </a:solidFill>
              </a:rPr>
              <a:t>dạng</a:t>
            </a:r>
            <a:r>
              <a:rPr lang="en-US" sz="2000" i="1" dirty="0" smtClean="0">
                <a:solidFill>
                  <a:schemeClr val="accent2"/>
                </a:solidFill>
              </a:rPr>
              <a:t> </a:t>
            </a:r>
            <a:r>
              <a:rPr lang="en-US" sz="2000" i="1" dirty="0" err="1" smtClean="0">
                <a:solidFill>
                  <a:schemeClr val="accent2"/>
                </a:solidFill>
              </a:rPr>
              <a:t>khác</a:t>
            </a:r>
            <a:r>
              <a:rPr lang="en-US" sz="2000" i="1" dirty="0" smtClean="0">
                <a:solidFill>
                  <a:schemeClr val="accent2"/>
                </a:solidFill>
              </a:rPr>
              <a:t> </a:t>
            </a:r>
            <a:r>
              <a:rPr lang="en-US" sz="2000" i="1" dirty="0" err="1" smtClean="0">
                <a:solidFill>
                  <a:schemeClr val="accent2"/>
                </a:solidFill>
              </a:rPr>
              <a:t>nhau</a:t>
            </a:r>
            <a:r>
              <a:rPr lang="en-US" sz="2000" i="1" dirty="0" smtClean="0">
                <a:solidFill>
                  <a:schemeClr val="accent2"/>
                </a:solidFill>
              </a:rPr>
              <a:t> </a:t>
            </a:r>
            <a:r>
              <a:rPr lang="en-US" sz="2000" i="1" dirty="0" err="1" smtClean="0">
                <a:solidFill>
                  <a:schemeClr val="accent2"/>
                </a:solidFill>
              </a:rPr>
              <a:t>của</a:t>
            </a:r>
            <a:r>
              <a:rPr lang="en-US" sz="2000" i="1" dirty="0" smtClean="0">
                <a:solidFill>
                  <a:schemeClr val="accent2"/>
                </a:solidFill>
              </a:rPr>
              <a:t> vi </a:t>
            </a:r>
            <a:r>
              <a:rPr lang="en-US" sz="2000" i="1" dirty="0" err="1" smtClean="0">
                <a:solidFill>
                  <a:schemeClr val="accent2"/>
                </a:solidFill>
              </a:rPr>
              <a:t>khuẩn</a:t>
            </a:r>
            <a:r>
              <a:rPr lang="en-US" sz="2000" i="1" dirty="0" smtClean="0">
                <a:solidFill>
                  <a:schemeClr val="accent2"/>
                </a:solidFill>
              </a:rPr>
              <a:t>.</a:t>
            </a:r>
            <a:endParaRPr lang="en-US" sz="2000" i="1" dirty="0">
              <a:solidFill>
                <a:schemeClr val="accent2"/>
              </a:solidFill>
            </a:endParaRPr>
          </a:p>
        </p:txBody>
      </p:sp>
      <p:sp>
        <p:nvSpPr>
          <p:cNvPr id="5" name="Rectangle 4"/>
          <p:cNvSpPr/>
          <p:nvPr/>
        </p:nvSpPr>
        <p:spPr>
          <a:xfrm>
            <a:off x="2077517" y="0"/>
            <a:ext cx="7066483" cy="430887"/>
          </a:xfrm>
          <a:prstGeom prst="rect">
            <a:avLst/>
          </a:prstGeom>
        </p:spPr>
        <p:txBody>
          <a:bodyPr wrap="square">
            <a:spAutoFit/>
          </a:bodyPr>
          <a:lstStyle/>
          <a:p>
            <a:pPr algn="ctr"/>
            <a:r>
              <a:rPr lang="en-US" sz="2200" b="1" dirty="0" smtClean="0">
                <a:solidFill>
                  <a:schemeClr val="tx2">
                    <a:lumMod val="50000"/>
                  </a:schemeClr>
                </a:solidFill>
              </a:rPr>
              <a:t>Hình dạng </a:t>
            </a:r>
            <a:r>
              <a:rPr lang="en-US" sz="2200" b="1" dirty="0">
                <a:solidFill>
                  <a:schemeClr val="tx2">
                    <a:lumMod val="50000"/>
                  </a:schemeClr>
                </a:solidFill>
              </a:rPr>
              <a:t>của vi khuẩn</a:t>
            </a:r>
          </a:p>
        </p:txBody>
      </p:sp>
      <p:pic>
        <p:nvPicPr>
          <p:cNvPr id="6" name="Picture 5"/>
          <p:cNvPicPr>
            <a:picLocks noChangeAspect="1"/>
          </p:cNvPicPr>
          <p:nvPr/>
        </p:nvPicPr>
        <p:blipFill>
          <a:blip r:embed="rId2"/>
          <a:stretch>
            <a:fillRect/>
          </a:stretch>
        </p:blipFill>
        <p:spPr>
          <a:xfrm>
            <a:off x="2467458" y="1972833"/>
            <a:ext cx="6328639" cy="2845613"/>
          </a:xfrm>
          <a:prstGeom prst="rect">
            <a:avLst/>
          </a:prstGeom>
        </p:spPr>
      </p:pic>
      <p:sp>
        <p:nvSpPr>
          <p:cNvPr id="7" name="Rectangle 6"/>
          <p:cNvSpPr/>
          <p:nvPr/>
        </p:nvSpPr>
        <p:spPr>
          <a:xfrm>
            <a:off x="3247697" y="825071"/>
            <a:ext cx="2366468" cy="1323439"/>
          </a:xfrm>
          <a:prstGeom prst="rect">
            <a:avLst/>
          </a:prstGeom>
        </p:spPr>
        <p:txBody>
          <a:bodyPr wrap="square">
            <a:spAutoFit/>
          </a:bodyPr>
          <a:lstStyle/>
          <a:p>
            <a:pPr marL="342900" indent="-342900" algn="just">
              <a:buFont typeface="Wingdings" panose="05000000000000000000" pitchFamily="2" charset="2"/>
              <a:buChar char="§"/>
            </a:pPr>
            <a:r>
              <a:rPr lang="en-US" sz="2000" dirty="0" smtClean="0">
                <a:latin typeface="+mj-lt"/>
              </a:rPr>
              <a:t>Hình cầu</a:t>
            </a:r>
          </a:p>
          <a:p>
            <a:pPr marL="342900" indent="-342900" algn="just">
              <a:buFont typeface="Wingdings" panose="05000000000000000000" pitchFamily="2" charset="2"/>
              <a:buChar char="§"/>
            </a:pPr>
            <a:r>
              <a:rPr lang="en-US" sz="2000" dirty="0" smtClean="0">
                <a:latin typeface="+mj-lt"/>
              </a:rPr>
              <a:t>Hình que</a:t>
            </a:r>
          </a:p>
          <a:p>
            <a:pPr marL="342900" indent="-342900" algn="just">
              <a:buFont typeface="Wingdings" panose="05000000000000000000" pitchFamily="2" charset="2"/>
              <a:buChar char="§"/>
            </a:pPr>
            <a:r>
              <a:rPr lang="en-US" sz="2000" dirty="0" err="1" smtClean="0">
                <a:latin typeface="+mj-lt"/>
              </a:rPr>
              <a:t>Hình</a:t>
            </a:r>
            <a:r>
              <a:rPr lang="en-US" sz="2000" dirty="0" smtClean="0">
                <a:latin typeface="+mj-lt"/>
              </a:rPr>
              <a:t> </a:t>
            </a:r>
            <a:r>
              <a:rPr lang="en-US" sz="2000" dirty="0" err="1" smtClean="0">
                <a:latin typeface="+mj-lt"/>
              </a:rPr>
              <a:t>xoắn</a:t>
            </a:r>
            <a:r>
              <a:rPr lang="en-US" sz="2000" dirty="0" smtClean="0">
                <a:latin typeface="+mj-lt"/>
              </a:rPr>
              <a:t> </a:t>
            </a:r>
          </a:p>
          <a:p>
            <a:pPr marL="342900" indent="-342900" algn="just">
              <a:buFont typeface="Wingdings" panose="05000000000000000000" pitchFamily="2" charset="2"/>
              <a:buChar char="§"/>
            </a:pPr>
            <a:r>
              <a:rPr lang="en-US" sz="2000" dirty="0" smtClean="0">
                <a:latin typeface="+mj-lt"/>
              </a:rPr>
              <a:t>Hình chuỗi hạt</a:t>
            </a:r>
            <a:endParaRPr lang="en-US" sz="2000" dirty="0">
              <a:latin typeface="+mj-lt"/>
            </a:endParaRPr>
          </a:p>
        </p:txBody>
      </p:sp>
      <p:sp>
        <p:nvSpPr>
          <p:cNvPr id="8" name="Text Box 6"/>
          <p:cNvSpPr txBox="1">
            <a:spLocks noChangeArrowheads="1"/>
          </p:cNvSpPr>
          <p:nvPr/>
        </p:nvSpPr>
        <p:spPr bwMode="auto">
          <a:xfrm>
            <a:off x="2492727" y="811530"/>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58004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8833" y="131085"/>
            <a:ext cx="5519318" cy="707886"/>
          </a:xfrm>
          <a:prstGeom prst="rect">
            <a:avLst/>
          </a:prstGeom>
        </p:spPr>
        <p:txBody>
          <a:bodyPr wrap="square">
            <a:spAutoFit/>
          </a:bodyPr>
          <a:lstStyle/>
          <a:p>
            <a:r>
              <a:rPr lang="en-US" sz="2000" b="1" i="1" dirty="0">
                <a:solidFill>
                  <a:srgbClr val="FF0000"/>
                </a:solidFill>
                <a:latin typeface="+mj-lt"/>
              </a:rPr>
              <a:t>So sánh sự khác nhau về cấu tạo của </a:t>
            </a:r>
            <a:r>
              <a:rPr lang="en-US" sz="2000" b="1" i="1" dirty="0" smtClean="0">
                <a:solidFill>
                  <a:srgbClr val="FF0000"/>
                </a:solidFill>
                <a:latin typeface="+mj-lt"/>
              </a:rPr>
              <a:t>virus</a:t>
            </a:r>
          </a:p>
          <a:p>
            <a:r>
              <a:rPr lang="en-US" sz="2000" b="1" i="1" dirty="0" smtClean="0">
                <a:solidFill>
                  <a:srgbClr val="FF0000"/>
                </a:solidFill>
                <a:latin typeface="+mj-lt"/>
              </a:rPr>
              <a:t>và </a:t>
            </a:r>
            <a:r>
              <a:rPr lang="en-US" sz="2000" b="1" i="1" dirty="0">
                <a:solidFill>
                  <a:srgbClr val="FF0000"/>
                </a:solidFill>
                <a:latin typeface="+mj-lt"/>
              </a:rPr>
              <a:t>vi khuẩn theo gợi ý trong bảng 16.2 </a:t>
            </a:r>
          </a:p>
        </p:txBody>
      </p:sp>
      <p:graphicFrame>
        <p:nvGraphicFramePr>
          <p:cNvPr id="6" name="Table 5"/>
          <p:cNvGraphicFramePr>
            <a:graphicFrameLocks noGrp="1"/>
          </p:cNvGraphicFramePr>
          <p:nvPr>
            <p:extLst>
              <p:ext uri="{D42A27DB-BD31-4B8C-83A1-F6EECF244321}">
                <p14:modId xmlns:p14="http://schemas.microsoft.com/office/powerpoint/2010/main" val="2108672458"/>
              </p:ext>
            </p:extLst>
          </p:nvPr>
        </p:nvGraphicFramePr>
        <p:xfrm>
          <a:off x="833511" y="1026810"/>
          <a:ext cx="7329831" cy="2997200"/>
        </p:xfrm>
        <a:graphic>
          <a:graphicData uri="http://schemas.openxmlformats.org/drawingml/2006/table">
            <a:tbl>
              <a:tblPr firstRow="1" bandRow="1">
                <a:tableStyleId>{E58EEFB8-15E5-44A9-849B-1A3A7A75EEDB}</a:tableStyleId>
              </a:tblPr>
              <a:tblGrid>
                <a:gridCol w="2876591">
                  <a:extLst>
                    <a:ext uri="{9D8B030D-6E8A-4147-A177-3AD203B41FA5}">
                      <a16:colId xmlns:a16="http://schemas.microsoft.com/office/drawing/2014/main" val="20000"/>
                    </a:ext>
                  </a:extLst>
                </a:gridCol>
                <a:gridCol w="2633253">
                  <a:extLst>
                    <a:ext uri="{9D8B030D-6E8A-4147-A177-3AD203B41FA5}">
                      <a16:colId xmlns:a16="http://schemas.microsoft.com/office/drawing/2014/main" val="20001"/>
                    </a:ext>
                  </a:extLst>
                </a:gridCol>
                <a:gridCol w="1819987">
                  <a:extLst>
                    <a:ext uri="{9D8B030D-6E8A-4147-A177-3AD203B41FA5}">
                      <a16:colId xmlns:a16="http://schemas.microsoft.com/office/drawing/2014/main" val="20002"/>
                    </a:ext>
                  </a:extLst>
                </a:gridCol>
              </a:tblGrid>
              <a:tr h="370840">
                <a:tc>
                  <a:txBody>
                    <a:bodyPr/>
                    <a:lstStyle/>
                    <a:p>
                      <a:pPr algn="ctr">
                        <a:lnSpc>
                          <a:spcPts val="4000"/>
                        </a:lnSpc>
                        <a:spcBef>
                          <a:spcPts val="200"/>
                        </a:spcBef>
                        <a:spcAft>
                          <a:spcPts val="200"/>
                        </a:spcAft>
                      </a:pPr>
                      <a:r>
                        <a:rPr lang="en-US" sz="2000" b="1" dirty="0" smtClean="0"/>
                        <a:t>Đặc</a:t>
                      </a:r>
                      <a:r>
                        <a:rPr lang="en-US" sz="2000" b="1" baseline="0" dirty="0" smtClean="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Virus</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 khuẩn</a:t>
                      </a:r>
                      <a:endParaRPr lang="en-US" sz="2000" b="1" dirty="0"/>
                    </a:p>
                  </a:txBody>
                  <a:tcPr>
                    <a:solidFill>
                      <a:schemeClr val="tx1">
                        <a:lumMod val="20000"/>
                        <a:lumOff val="80000"/>
                      </a:schemeClr>
                    </a:solidFill>
                  </a:tcPr>
                </a:tc>
                <a:extLst>
                  <a:ext uri="{0D108BD9-81ED-4DB2-BD59-A6C34878D82A}">
                    <a16:rowId xmlns:a16="http://schemas.microsoft.com/office/drawing/2014/main" val="10000"/>
                  </a:ext>
                </a:extLst>
              </a:tr>
              <a:tr h="370840">
                <a:tc>
                  <a:txBody>
                    <a:bodyPr/>
                    <a:lstStyle/>
                    <a:p>
                      <a:pPr algn="ctr">
                        <a:lnSpc>
                          <a:spcPts val="4000"/>
                        </a:lnSpc>
                        <a:spcBef>
                          <a:spcPts val="200"/>
                        </a:spcBef>
                        <a:spcAft>
                          <a:spcPts val="200"/>
                        </a:spcAft>
                      </a:pPr>
                      <a:r>
                        <a:rPr lang="en-US" sz="2000" dirty="0" smtClean="0"/>
                        <a:t>Thành</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extLst>
                  <a:ext uri="{0D108BD9-81ED-4DB2-BD59-A6C34878D82A}">
                    <a16:rowId xmlns:a16="http://schemas.microsoft.com/office/drawing/2014/main" val="10001"/>
                  </a:ext>
                </a:extLst>
              </a:tr>
              <a:tr h="370840">
                <a:tc>
                  <a:txBody>
                    <a:bodyPr/>
                    <a:lstStyle/>
                    <a:p>
                      <a:pPr algn="ctr">
                        <a:lnSpc>
                          <a:spcPts val="4000"/>
                        </a:lnSpc>
                        <a:spcBef>
                          <a:spcPts val="200"/>
                        </a:spcBef>
                        <a:spcAft>
                          <a:spcPts val="200"/>
                        </a:spcAft>
                      </a:pPr>
                      <a:r>
                        <a:rPr lang="en-US" sz="2000" dirty="0" smtClean="0"/>
                        <a:t>Màng</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c>
                  <a:txBody>
                    <a:bodyPr/>
                    <a:lstStyle/>
                    <a:p>
                      <a:pPr marL="0" marR="0" indent="0" algn="ctr" defTabSz="914400" rtl="0" eaLnBrk="1" fontAlgn="auto" latinLnBrk="0" hangingPunct="1">
                        <a:lnSpc>
                          <a:spcPts val="4000"/>
                        </a:lnSpc>
                        <a:spcBef>
                          <a:spcPts val="200"/>
                        </a:spcBef>
                        <a:spcAft>
                          <a:spcPts val="200"/>
                        </a:spcAft>
                        <a:buClr>
                          <a:srgbClr val="000000"/>
                        </a:buClr>
                        <a:buSzTx/>
                        <a:buFont typeface="Arial"/>
                        <a:buNone/>
                        <a:tabLst/>
                        <a:defRPr/>
                      </a:pPr>
                      <a:r>
                        <a:rPr lang="en-US" sz="2000" dirty="0" smtClean="0"/>
                        <a:t>?</a:t>
                      </a:r>
                    </a:p>
                  </a:txBody>
                  <a:tcPr>
                    <a:solidFill>
                      <a:schemeClr val="bg1">
                        <a:lumMod val="95000"/>
                      </a:schemeClr>
                    </a:solidFill>
                  </a:tcPr>
                </a:tc>
                <a:extLst>
                  <a:ext uri="{0D108BD9-81ED-4DB2-BD59-A6C34878D82A}">
                    <a16:rowId xmlns:a16="http://schemas.microsoft.com/office/drawing/2014/main" val="10002"/>
                  </a:ext>
                </a:extLst>
              </a:tr>
              <a:tr h="370840">
                <a:tc>
                  <a:txBody>
                    <a:bodyPr/>
                    <a:lstStyle/>
                    <a:p>
                      <a:pPr algn="ctr">
                        <a:lnSpc>
                          <a:spcPts val="4000"/>
                        </a:lnSpc>
                        <a:spcBef>
                          <a:spcPts val="200"/>
                        </a:spcBef>
                        <a:spcAft>
                          <a:spcPts val="200"/>
                        </a:spcAft>
                      </a:pPr>
                      <a:r>
                        <a:rPr lang="en-US" sz="2000" dirty="0" smtClean="0"/>
                        <a:t>Tế</a:t>
                      </a:r>
                      <a:r>
                        <a:rPr lang="en-US" sz="2000" baseline="0" dirty="0" smtClean="0"/>
                        <a:t> bào chất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extLst>
                  <a:ext uri="{0D108BD9-81ED-4DB2-BD59-A6C34878D82A}">
                    <a16:rowId xmlns:a16="http://schemas.microsoft.com/office/drawing/2014/main" val="10003"/>
                  </a:ext>
                </a:extLst>
              </a:tr>
              <a:tr h="370840">
                <a:tc>
                  <a:txBody>
                    <a:bodyPr/>
                    <a:lstStyle/>
                    <a:p>
                      <a:pPr algn="ctr">
                        <a:lnSpc>
                          <a:spcPts val="4000"/>
                        </a:lnSpc>
                        <a:spcBef>
                          <a:spcPts val="200"/>
                        </a:spcBef>
                        <a:spcAft>
                          <a:spcPts val="200"/>
                        </a:spcAft>
                      </a:pPr>
                      <a:r>
                        <a:rPr lang="en-US" sz="2000" dirty="0" smtClean="0"/>
                        <a:t>Vùng</a:t>
                      </a:r>
                      <a:r>
                        <a:rPr lang="en-US" sz="2000" baseline="0" dirty="0" smtClean="0"/>
                        <a:t> nhân</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5181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08672458"/>
              </p:ext>
            </p:extLst>
          </p:nvPr>
        </p:nvGraphicFramePr>
        <p:xfrm>
          <a:off x="907084" y="1541817"/>
          <a:ext cx="7329831" cy="2997200"/>
        </p:xfrm>
        <a:graphic>
          <a:graphicData uri="http://schemas.openxmlformats.org/drawingml/2006/table">
            <a:tbl>
              <a:tblPr firstRow="1" bandRow="1">
                <a:tableStyleId>{E58EEFB8-15E5-44A9-849B-1A3A7A75EEDB}</a:tableStyleId>
              </a:tblPr>
              <a:tblGrid>
                <a:gridCol w="2876591">
                  <a:extLst>
                    <a:ext uri="{9D8B030D-6E8A-4147-A177-3AD203B41FA5}">
                      <a16:colId xmlns:a16="http://schemas.microsoft.com/office/drawing/2014/main" val="20000"/>
                    </a:ext>
                  </a:extLst>
                </a:gridCol>
                <a:gridCol w="2633253">
                  <a:extLst>
                    <a:ext uri="{9D8B030D-6E8A-4147-A177-3AD203B41FA5}">
                      <a16:colId xmlns:a16="http://schemas.microsoft.com/office/drawing/2014/main" val="20001"/>
                    </a:ext>
                  </a:extLst>
                </a:gridCol>
                <a:gridCol w="1819987">
                  <a:extLst>
                    <a:ext uri="{9D8B030D-6E8A-4147-A177-3AD203B41FA5}">
                      <a16:colId xmlns:a16="http://schemas.microsoft.com/office/drawing/2014/main" val="20002"/>
                    </a:ext>
                  </a:extLst>
                </a:gridCol>
              </a:tblGrid>
              <a:tr h="370840">
                <a:tc>
                  <a:txBody>
                    <a:bodyPr/>
                    <a:lstStyle/>
                    <a:p>
                      <a:pPr algn="ctr">
                        <a:lnSpc>
                          <a:spcPts val="4000"/>
                        </a:lnSpc>
                        <a:spcBef>
                          <a:spcPts val="200"/>
                        </a:spcBef>
                        <a:spcAft>
                          <a:spcPts val="200"/>
                        </a:spcAft>
                      </a:pPr>
                      <a:r>
                        <a:rPr lang="en-US" sz="2000" b="1" dirty="0" smtClean="0"/>
                        <a:t>Đặc</a:t>
                      </a:r>
                      <a:r>
                        <a:rPr lang="en-US" sz="2000" b="1" baseline="0" dirty="0" smtClean="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Virus</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 khuẩn</a:t>
                      </a:r>
                      <a:endParaRPr lang="en-US" sz="2000" b="1" dirty="0"/>
                    </a:p>
                  </a:txBody>
                  <a:tcPr>
                    <a:solidFill>
                      <a:schemeClr val="tx1">
                        <a:lumMod val="20000"/>
                        <a:lumOff val="80000"/>
                      </a:schemeClr>
                    </a:solidFill>
                  </a:tcPr>
                </a:tc>
                <a:extLst>
                  <a:ext uri="{0D108BD9-81ED-4DB2-BD59-A6C34878D82A}">
                    <a16:rowId xmlns:a16="http://schemas.microsoft.com/office/drawing/2014/main" val="10000"/>
                  </a:ext>
                </a:extLst>
              </a:tr>
              <a:tr h="370840">
                <a:tc>
                  <a:txBody>
                    <a:bodyPr/>
                    <a:lstStyle/>
                    <a:p>
                      <a:pPr algn="ctr">
                        <a:lnSpc>
                          <a:spcPts val="4000"/>
                        </a:lnSpc>
                        <a:spcBef>
                          <a:spcPts val="200"/>
                        </a:spcBef>
                        <a:spcAft>
                          <a:spcPts val="200"/>
                        </a:spcAft>
                      </a:pPr>
                      <a:r>
                        <a:rPr lang="en-US" sz="2000" dirty="0" smtClean="0"/>
                        <a:t>Thành</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smtClean="0"/>
                        <a:t>√</a:t>
                      </a:r>
                      <a:endParaRPr lang="en-US" sz="2000" dirty="0"/>
                    </a:p>
                  </a:txBody>
                  <a:tcPr>
                    <a:solidFill>
                      <a:schemeClr val="bg1">
                        <a:lumMod val="95000"/>
                      </a:schemeClr>
                    </a:solidFill>
                  </a:tcPr>
                </a:tc>
                <a:extLst>
                  <a:ext uri="{0D108BD9-81ED-4DB2-BD59-A6C34878D82A}">
                    <a16:rowId xmlns:a16="http://schemas.microsoft.com/office/drawing/2014/main" val="10001"/>
                  </a:ext>
                </a:extLst>
              </a:tr>
              <a:tr h="370840">
                <a:tc>
                  <a:txBody>
                    <a:bodyPr/>
                    <a:lstStyle/>
                    <a:p>
                      <a:pPr algn="ctr">
                        <a:lnSpc>
                          <a:spcPts val="4000"/>
                        </a:lnSpc>
                        <a:spcBef>
                          <a:spcPts val="200"/>
                        </a:spcBef>
                        <a:spcAft>
                          <a:spcPts val="200"/>
                        </a:spcAft>
                      </a:pPr>
                      <a:r>
                        <a:rPr lang="en-US" sz="2000" dirty="0" smtClean="0"/>
                        <a:t>Màng</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smtClean="0"/>
                        <a:t>√</a:t>
                      </a:r>
                      <a:endParaRPr lang="en-US" sz="2000" dirty="0"/>
                    </a:p>
                  </a:txBody>
                  <a:tcPr>
                    <a:solidFill>
                      <a:schemeClr val="bg1">
                        <a:lumMod val="95000"/>
                      </a:schemeClr>
                    </a:solidFill>
                  </a:tcPr>
                </a:tc>
                <a:extLst>
                  <a:ext uri="{0D108BD9-81ED-4DB2-BD59-A6C34878D82A}">
                    <a16:rowId xmlns:a16="http://schemas.microsoft.com/office/drawing/2014/main" val="10002"/>
                  </a:ext>
                </a:extLst>
              </a:tr>
              <a:tr h="370840">
                <a:tc>
                  <a:txBody>
                    <a:bodyPr/>
                    <a:lstStyle/>
                    <a:p>
                      <a:pPr algn="ctr">
                        <a:lnSpc>
                          <a:spcPts val="4000"/>
                        </a:lnSpc>
                        <a:spcBef>
                          <a:spcPts val="200"/>
                        </a:spcBef>
                        <a:spcAft>
                          <a:spcPts val="200"/>
                        </a:spcAft>
                      </a:pPr>
                      <a:r>
                        <a:rPr lang="en-US" sz="2000" dirty="0" smtClean="0"/>
                        <a:t>Tế</a:t>
                      </a:r>
                      <a:r>
                        <a:rPr lang="en-US" sz="2000" baseline="0" dirty="0" smtClean="0"/>
                        <a:t> bào chất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smtClean="0"/>
                        <a:t>√</a:t>
                      </a:r>
                      <a:endParaRPr lang="en-US" sz="2000" dirty="0"/>
                    </a:p>
                  </a:txBody>
                  <a:tcPr>
                    <a:solidFill>
                      <a:schemeClr val="bg1">
                        <a:lumMod val="95000"/>
                      </a:schemeClr>
                    </a:solidFill>
                  </a:tcPr>
                </a:tc>
                <a:extLst>
                  <a:ext uri="{0D108BD9-81ED-4DB2-BD59-A6C34878D82A}">
                    <a16:rowId xmlns:a16="http://schemas.microsoft.com/office/drawing/2014/main" val="10003"/>
                  </a:ext>
                </a:extLst>
              </a:tr>
              <a:tr h="370840">
                <a:tc>
                  <a:txBody>
                    <a:bodyPr/>
                    <a:lstStyle/>
                    <a:p>
                      <a:pPr algn="ctr">
                        <a:lnSpc>
                          <a:spcPts val="4000"/>
                        </a:lnSpc>
                        <a:spcBef>
                          <a:spcPts val="200"/>
                        </a:spcBef>
                        <a:spcAft>
                          <a:spcPts val="200"/>
                        </a:spcAft>
                      </a:pPr>
                      <a:r>
                        <a:rPr lang="en-US" sz="2000" dirty="0" smtClean="0"/>
                        <a:t>Vùng</a:t>
                      </a:r>
                      <a:r>
                        <a:rPr lang="en-US" sz="2000" baseline="0" dirty="0" smtClean="0"/>
                        <a:t> nhân</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1" y="613014"/>
            <a:ext cx="9143999" cy="707886"/>
          </a:xfrm>
          <a:prstGeom prst="rect">
            <a:avLst/>
          </a:prstGeom>
        </p:spPr>
        <p:txBody>
          <a:bodyPr wrap="square">
            <a:spAutoFit/>
          </a:bodyPr>
          <a:lstStyle/>
          <a:p>
            <a:pPr algn="ctr"/>
            <a:r>
              <a:rPr lang="en-US" sz="2000" b="1" dirty="0" smtClean="0">
                <a:solidFill>
                  <a:schemeClr val="accent1">
                    <a:lumMod val="50000"/>
                  </a:schemeClr>
                </a:solidFill>
              </a:rPr>
              <a:t>Bảng so </a:t>
            </a:r>
            <a:r>
              <a:rPr lang="en-US" sz="2000" b="1" dirty="0">
                <a:solidFill>
                  <a:schemeClr val="accent1">
                    <a:lumMod val="50000"/>
                  </a:schemeClr>
                </a:solidFill>
              </a:rPr>
              <a:t>sánh sự khác nhau </a:t>
            </a:r>
            <a:endParaRPr lang="en-US" sz="2000" b="1" dirty="0" smtClean="0">
              <a:solidFill>
                <a:schemeClr val="accent1">
                  <a:lumMod val="50000"/>
                </a:schemeClr>
              </a:solidFill>
            </a:endParaRPr>
          </a:p>
          <a:p>
            <a:pPr algn="ctr"/>
            <a:r>
              <a:rPr lang="en-US" sz="2000" b="1" dirty="0" smtClean="0">
                <a:solidFill>
                  <a:schemeClr val="accent1">
                    <a:lumMod val="50000"/>
                  </a:schemeClr>
                </a:solidFill>
              </a:rPr>
              <a:t>về </a:t>
            </a:r>
            <a:r>
              <a:rPr lang="en-US" sz="2000" b="1" dirty="0">
                <a:solidFill>
                  <a:schemeClr val="accent1">
                    <a:lumMod val="50000"/>
                  </a:schemeClr>
                </a:solidFill>
              </a:rPr>
              <a:t>cấu tạo của </a:t>
            </a:r>
            <a:r>
              <a:rPr lang="en-US" sz="2000" b="1" dirty="0" smtClean="0">
                <a:solidFill>
                  <a:schemeClr val="accent1">
                    <a:lumMod val="50000"/>
                  </a:schemeClr>
                </a:solidFill>
              </a:rPr>
              <a:t>virus và </a:t>
            </a:r>
            <a:r>
              <a:rPr lang="en-US" sz="2000" b="1" dirty="0">
                <a:solidFill>
                  <a:schemeClr val="accent1">
                    <a:lumMod val="50000"/>
                  </a:schemeClr>
                </a:solidFill>
              </a:rPr>
              <a:t>vi khuẩn </a:t>
            </a:r>
          </a:p>
        </p:txBody>
      </p:sp>
    </p:spTree>
    <p:extLst>
      <p:ext uri="{BB962C8B-B14F-4D97-AF65-F5344CB8AC3E}">
        <p14:creationId xmlns:p14="http://schemas.microsoft.com/office/powerpoint/2010/main" val="5694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2207171" y="-42044"/>
            <a:ext cx="5433850" cy="62011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dirty="0" smtClean="0">
                <a:solidFill>
                  <a:srgbClr val="FF0000"/>
                </a:solidFill>
                <a:latin typeface="+mj-lt"/>
              </a:rPr>
              <a:t>2. Vai trò của vi khuẩn</a:t>
            </a:r>
            <a:endParaRPr sz="2400" dirty="0">
              <a:solidFill>
                <a:srgbClr val="FF0000"/>
              </a:solidFill>
              <a:latin typeface="+mj-lt"/>
            </a:endParaRPr>
          </a:p>
        </p:txBody>
      </p:sp>
      <p:grpSp>
        <p:nvGrpSpPr>
          <p:cNvPr id="158" name="Google Shape;158;p24"/>
          <p:cNvGrpSpPr/>
          <p:nvPr/>
        </p:nvGrpSpPr>
        <p:grpSpPr>
          <a:xfrm>
            <a:off x="4224762" y="1222948"/>
            <a:ext cx="1042997" cy="801065"/>
            <a:chOff x="568950" y="3686775"/>
            <a:chExt cx="472500" cy="362900"/>
          </a:xfrm>
        </p:grpSpPr>
        <p:sp>
          <p:nvSpPr>
            <p:cNvPr id="159" name="Google Shape;159;p24"/>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4"/>
          <p:cNvGrpSpPr/>
          <p:nvPr/>
        </p:nvGrpSpPr>
        <p:grpSpPr>
          <a:xfrm>
            <a:off x="4623716" y="3563713"/>
            <a:ext cx="731852" cy="491878"/>
            <a:chOff x="1244800" y="3717225"/>
            <a:chExt cx="449375" cy="302025"/>
          </a:xfrm>
        </p:grpSpPr>
        <p:sp>
          <p:nvSpPr>
            <p:cNvPr id="163" name="Google Shape;163;p24"/>
            <p:cNvSpPr/>
            <p:nvPr/>
          </p:nvSpPr>
          <p:spPr>
            <a:xfrm>
              <a:off x="1244800" y="3717225"/>
              <a:ext cx="449375" cy="302025"/>
            </a:xfrm>
            <a:custGeom>
              <a:avLst/>
              <a:gdLst/>
              <a:ahLst/>
              <a:cxnLst/>
              <a:rect l="l" t="t" r="r" b="b"/>
              <a:pathLst>
                <a:path w="17975" h="12081" fill="none" extrusionOk="0">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4"/>
            <p:cNvSpPr/>
            <p:nvPr/>
          </p:nvSpPr>
          <p:spPr>
            <a:xfrm>
              <a:off x="1244800" y="3795150"/>
              <a:ext cx="449375" cy="25"/>
            </a:xfrm>
            <a:custGeom>
              <a:avLst/>
              <a:gdLst/>
              <a:ahLst/>
              <a:cxnLst/>
              <a:rect l="l" t="t" r="r" b="b"/>
              <a:pathLst>
                <a:path w="17975" h="1" fill="none" extrusionOk="0">
                  <a:moveTo>
                    <a:pt x="17974" y="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4"/>
            <p:cNvSpPr/>
            <p:nvPr/>
          </p:nvSpPr>
          <p:spPr>
            <a:xfrm>
              <a:off x="1244800" y="3853000"/>
              <a:ext cx="449375" cy="25"/>
            </a:xfrm>
            <a:custGeom>
              <a:avLst/>
              <a:gdLst/>
              <a:ahLst/>
              <a:cxnLst/>
              <a:rect l="l" t="t" r="r" b="b"/>
              <a:pathLst>
                <a:path w="17975" h="1" fill="none" extrusionOk="0">
                  <a:moveTo>
                    <a:pt x="0" y="0"/>
                  </a:moveTo>
                  <a:lnTo>
                    <a:pt x="1797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p:nvPr/>
          </p:nvSpPr>
          <p:spPr>
            <a:xfrm>
              <a:off x="1302625" y="3893800"/>
              <a:ext cx="161375" cy="25"/>
            </a:xfrm>
            <a:custGeom>
              <a:avLst/>
              <a:gdLst/>
              <a:ahLst/>
              <a:cxnLst/>
              <a:rect l="l" t="t" r="r" b="b"/>
              <a:pathLst>
                <a:path w="6455" h="1" fill="none" extrusionOk="0">
                  <a:moveTo>
                    <a:pt x="6455" y="0"/>
                  </a:moveTo>
                  <a:lnTo>
                    <a:pt x="1"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4"/>
            <p:cNvSpPr/>
            <p:nvPr/>
          </p:nvSpPr>
          <p:spPr>
            <a:xfrm>
              <a:off x="1302625" y="3933975"/>
              <a:ext cx="110250" cy="25"/>
            </a:xfrm>
            <a:custGeom>
              <a:avLst/>
              <a:gdLst/>
              <a:ahLst/>
              <a:cxnLst/>
              <a:rect l="l" t="t" r="r" b="b"/>
              <a:pathLst>
                <a:path w="4410" h="1" fill="none" extrusionOk="0">
                  <a:moveTo>
                    <a:pt x="4409" y="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1572975" y="3899875"/>
              <a:ext cx="62125" cy="40225"/>
            </a:xfrm>
            <a:custGeom>
              <a:avLst/>
              <a:gdLst/>
              <a:ahLst/>
              <a:cxnLst/>
              <a:rect l="l" t="t" r="r" b="b"/>
              <a:pathLst>
                <a:path w="2485" h="1609" fill="none" extrusionOk="0">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24"/>
          <p:cNvGrpSpPr/>
          <p:nvPr/>
        </p:nvGrpSpPr>
        <p:grpSpPr>
          <a:xfrm>
            <a:off x="6467153" y="3404590"/>
            <a:ext cx="631710" cy="493578"/>
            <a:chOff x="1923075" y="3694075"/>
            <a:chExt cx="437200" cy="341600"/>
          </a:xfrm>
        </p:grpSpPr>
        <p:sp>
          <p:nvSpPr>
            <p:cNvPr id="170" name="Google Shape;170;p24"/>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a:off x="2261000" y="3781750"/>
              <a:ext cx="48725" cy="108400"/>
            </a:xfrm>
            <a:custGeom>
              <a:avLst/>
              <a:gdLst/>
              <a:ahLst/>
              <a:cxnLst/>
              <a:rect l="l" t="t" r="r" b="b"/>
              <a:pathLst>
                <a:path w="1949" h="4336" fill="none" extrusionOk="0">
                  <a:moveTo>
                    <a:pt x="1" y="4336"/>
                  </a:moveTo>
                  <a:lnTo>
                    <a:pt x="1949"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2225675" y="3780550"/>
              <a:ext cx="32300" cy="113875"/>
            </a:xfrm>
            <a:custGeom>
              <a:avLst/>
              <a:gdLst/>
              <a:ahLst/>
              <a:cxnLst/>
              <a:rect l="l" t="t" r="r" b="b"/>
              <a:pathLst>
                <a:path w="1292" h="4555" fill="none" extrusionOk="0">
                  <a:moveTo>
                    <a:pt x="1" y="4554"/>
                  </a:moveTo>
                  <a:lnTo>
                    <a:pt x="1292"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a:off x="2190375" y="3779325"/>
              <a:ext cx="15850" cy="119350"/>
            </a:xfrm>
            <a:custGeom>
              <a:avLst/>
              <a:gdLst/>
              <a:ahLst/>
              <a:cxnLst/>
              <a:rect l="l" t="t" r="r" b="b"/>
              <a:pathLst>
                <a:path w="634" h="4774" fill="none" extrusionOk="0">
                  <a:moveTo>
                    <a:pt x="0" y="4774"/>
                  </a:moveTo>
                  <a:lnTo>
                    <a:pt x="63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4"/>
            <p:cNvSpPr/>
            <p:nvPr/>
          </p:nvSpPr>
          <p:spPr>
            <a:xfrm>
              <a:off x="2154450" y="3777500"/>
              <a:ext cx="1250" cy="126050"/>
            </a:xfrm>
            <a:custGeom>
              <a:avLst/>
              <a:gdLst/>
              <a:ahLst/>
              <a:cxnLst/>
              <a:rect l="l" t="t" r="r" b="b"/>
              <a:pathLst>
                <a:path w="50" h="5042" fill="none" extrusionOk="0">
                  <a:moveTo>
                    <a:pt x="49" y="5042"/>
                  </a:moveTo>
                  <a:lnTo>
                    <a:pt x="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2103300" y="3776275"/>
              <a:ext cx="17075" cy="131550"/>
            </a:xfrm>
            <a:custGeom>
              <a:avLst/>
              <a:gdLst/>
              <a:ahLst/>
              <a:cxnLst/>
              <a:rect l="l" t="t" r="r" b="b"/>
              <a:pathLst>
                <a:path w="683" h="5262" fill="none" extrusionOk="0">
                  <a:moveTo>
                    <a:pt x="683" y="526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2051550" y="3775050"/>
              <a:ext cx="34125" cy="137025"/>
            </a:xfrm>
            <a:custGeom>
              <a:avLst/>
              <a:gdLst/>
              <a:ahLst/>
              <a:cxnLst/>
              <a:rect l="l" t="t" r="r" b="b"/>
              <a:pathLst>
                <a:path w="1365" h="5481" fill="none" extrusionOk="0">
                  <a:moveTo>
                    <a:pt x="1364" y="548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4"/>
          <p:cNvGrpSpPr/>
          <p:nvPr/>
        </p:nvGrpSpPr>
        <p:grpSpPr>
          <a:xfrm>
            <a:off x="6499186" y="1974454"/>
            <a:ext cx="387865" cy="318444"/>
            <a:chOff x="2599525" y="3688600"/>
            <a:chExt cx="428675" cy="351950"/>
          </a:xfrm>
        </p:grpSpPr>
        <p:sp>
          <p:nvSpPr>
            <p:cNvPr id="180" name="Google Shape;180;p24"/>
            <p:cNvSpPr/>
            <p:nvPr/>
          </p:nvSpPr>
          <p:spPr>
            <a:xfrm>
              <a:off x="2599525" y="3688600"/>
              <a:ext cx="428675" cy="168675"/>
            </a:xfrm>
            <a:custGeom>
              <a:avLst/>
              <a:gdLst/>
              <a:ahLst/>
              <a:cxnLst/>
              <a:rect l="l" t="t" r="r" b="b"/>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2792550" y="3862125"/>
              <a:ext cx="42650" cy="23775"/>
            </a:xfrm>
            <a:custGeom>
              <a:avLst/>
              <a:gdLst/>
              <a:ahLst/>
              <a:cxnLst/>
              <a:rect l="l" t="t" r="r" b="b"/>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4"/>
            <p:cNvSpPr/>
            <p:nvPr/>
          </p:nvSpPr>
          <p:spPr>
            <a:xfrm>
              <a:off x="2599525" y="3852375"/>
              <a:ext cx="428675" cy="188175"/>
            </a:xfrm>
            <a:custGeom>
              <a:avLst/>
              <a:gdLst/>
              <a:ahLst/>
              <a:cxnLst/>
              <a:rect l="l" t="t" r="r" b="b"/>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54;p24"/>
          <p:cNvSpPr/>
          <p:nvPr/>
        </p:nvSpPr>
        <p:spPr>
          <a:xfrm rot="5400000">
            <a:off x="3629620" y="938955"/>
            <a:ext cx="2321400" cy="23214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5;p24"/>
          <p:cNvSpPr/>
          <p:nvPr/>
        </p:nvSpPr>
        <p:spPr>
          <a:xfrm rot="5400000" flipH="1">
            <a:off x="3904568" y="3107530"/>
            <a:ext cx="1868364" cy="2203575"/>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56;p24"/>
          <p:cNvSpPr/>
          <p:nvPr/>
        </p:nvSpPr>
        <p:spPr>
          <a:xfrm rot="10800000">
            <a:off x="5982001" y="1173258"/>
            <a:ext cx="2341116" cy="2042218"/>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p24"/>
          <p:cNvSpPr/>
          <p:nvPr/>
        </p:nvSpPr>
        <p:spPr>
          <a:xfrm flipH="1">
            <a:off x="5983258" y="3248209"/>
            <a:ext cx="2537286" cy="1913303"/>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Rectangle 36"/>
          <p:cNvSpPr/>
          <p:nvPr/>
        </p:nvSpPr>
        <p:spPr>
          <a:xfrm>
            <a:off x="3629620" y="1913282"/>
            <a:ext cx="2403644" cy="707886"/>
          </a:xfrm>
          <a:prstGeom prst="rect">
            <a:avLst/>
          </a:prstGeom>
        </p:spPr>
        <p:txBody>
          <a:bodyPr wrap="square">
            <a:spAutoFit/>
          </a:bodyPr>
          <a:lstStyle/>
          <a:p>
            <a:pPr algn="ctr"/>
            <a:r>
              <a:rPr lang="en-US" sz="2000" b="1" dirty="0" smtClean="0">
                <a:solidFill>
                  <a:srgbClr val="FFFF00"/>
                </a:solidFill>
                <a:latin typeface="+mj-lt"/>
              </a:rPr>
              <a:t>Chế biến các thực phẩm lên men</a:t>
            </a:r>
            <a:endParaRPr lang="en-US" sz="2000" b="1" dirty="0">
              <a:solidFill>
                <a:srgbClr val="FFFF00"/>
              </a:solidFill>
              <a:latin typeface="+mj-lt"/>
            </a:endParaRPr>
          </a:p>
        </p:txBody>
      </p:sp>
      <p:sp>
        <p:nvSpPr>
          <p:cNvPr id="39" name="Rectangle 38"/>
          <p:cNvSpPr/>
          <p:nvPr/>
        </p:nvSpPr>
        <p:spPr>
          <a:xfrm>
            <a:off x="6099119" y="1746527"/>
            <a:ext cx="1906666" cy="1015663"/>
          </a:xfrm>
          <a:prstGeom prst="rect">
            <a:avLst/>
          </a:prstGeom>
        </p:spPr>
        <p:txBody>
          <a:bodyPr wrap="square">
            <a:spAutoFit/>
          </a:bodyPr>
          <a:lstStyle/>
          <a:p>
            <a:pPr lvl="0" algn="ctr"/>
            <a:r>
              <a:rPr lang="nl-NL" sz="2000" b="1" dirty="0" smtClean="0">
                <a:solidFill>
                  <a:srgbClr val="FFFF00"/>
                </a:solidFill>
                <a:latin typeface="+mj-lt"/>
                <a:ea typeface="Times New Roman" panose="02020603050405020304" pitchFamily="18" charset="0"/>
                <a:cs typeface="Times New Roman" panose="02020603050405020304" pitchFamily="18" charset="0"/>
              </a:rPr>
              <a:t>Động vật, con người tiêu hóa thức ăn</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0" name="Rectangle 39"/>
          <p:cNvSpPr/>
          <p:nvPr/>
        </p:nvSpPr>
        <p:spPr>
          <a:xfrm>
            <a:off x="4083593" y="3746779"/>
            <a:ext cx="2013599" cy="711798"/>
          </a:xfrm>
          <a:prstGeom prst="rect">
            <a:avLst/>
          </a:prstGeom>
        </p:spPr>
        <p:txBody>
          <a:bodyPr wrap="square">
            <a:spAutoFit/>
          </a:bodyPr>
          <a:lstStyle/>
          <a:p>
            <a:pPr lvl="0" algn="ctr"/>
            <a:r>
              <a:rPr lang="fr-FR" sz="2000" b="1" dirty="0" smtClean="0">
                <a:solidFill>
                  <a:srgbClr val="FFFF00"/>
                </a:solidFill>
                <a:latin typeface="+mj-lt"/>
                <a:ea typeface="Times New Roman" panose="02020603050405020304" pitchFamily="18" charset="0"/>
                <a:cs typeface="Times New Roman" panose="02020603050405020304" pitchFamily="18" charset="0"/>
              </a:rPr>
              <a:t>Phân bón </a:t>
            </a:r>
          </a:p>
          <a:p>
            <a:pPr lvl="0" algn="ctr"/>
            <a:r>
              <a:rPr lang="fr-FR" sz="2000" b="1" dirty="0">
                <a:solidFill>
                  <a:srgbClr val="FFFF00"/>
                </a:solidFill>
                <a:latin typeface="+mj-lt"/>
                <a:ea typeface="Times New Roman" panose="02020603050405020304" pitchFamily="18" charset="0"/>
                <a:cs typeface="Times New Roman" panose="02020603050405020304" pitchFamily="18" charset="0"/>
              </a:rPr>
              <a:t>n</a:t>
            </a:r>
            <a:r>
              <a:rPr lang="fr-FR" sz="2000" b="1" dirty="0" smtClean="0">
                <a:solidFill>
                  <a:srgbClr val="FFFF00"/>
                </a:solidFill>
                <a:latin typeface="+mj-lt"/>
                <a:ea typeface="Times New Roman" panose="02020603050405020304" pitchFamily="18" charset="0"/>
                <a:cs typeface="Times New Roman" panose="02020603050405020304" pitchFamily="18" charset="0"/>
              </a:rPr>
              <a:t>ông nghiệp</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1" name="Rectangle 40"/>
          <p:cNvSpPr/>
          <p:nvPr/>
        </p:nvSpPr>
        <p:spPr>
          <a:xfrm>
            <a:off x="5999480" y="3440958"/>
            <a:ext cx="2240700" cy="1323439"/>
          </a:xfrm>
          <a:prstGeom prst="rect">
            <a:avLst/>
          </a:prstGeom>
        </p:spPr>
        <p:txBody>
          <a:bodyPr wrap="square">
            <a:spAutoFit/>
          </a:bodyPr>
          <a:lstStyle/>
          <a:p>
            <a:pPr lvl="0" algn="ctr"/>
            <a:r>
              <a:rPr lang="en-US" sz="2000" b="1" dirty="0" smtClean="0">
                <a:solidFill>
                  <a:srgbClr val="FFFF00"/>
                </a:solidFill>
              </a:rPr>
              <a:t>Phân </a:t>
            </a:r>
            <a:r>
              <a:rPr lang="en-US" sz="2000" b="1" dirty="0">
                <a:solidFill>
                  <a:srgbClr val="FFFF00"/>
                </a:solidFill>
              </a:rPr>
              <a:t>giải xác động thực </a:t>
            </a:r>
            <a:r>
              <a:rPr lang="en-US" sz="2000" b="1" dirty="0" smtClean="0">
                <a:solidFill>
                  <a:srgbClr val="FFFF00"/>
                </a:solidFill>
              </a:rPr>
              <a:t>vật và </a:t>
            </a:r>
            <a:r>
              <a:rPr lang="en-US" sz="2000" b="1" dirty="0">
                <a:solidFill>
                  <a:srgbClr val="FFFF00"/>
                </a:solidFill>
              </a:rPr>
              <a:t>tăng độ màu mỡ cho đất</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21875" y="2238703"/>
            <a:ext cx="2594898" cy="1296093"/>
          </a:xfrm>
          <a:prstGeom prst="rect">
            <a:avLst/>
          </a:prstGeom>
        </p:spPr>
      </p:pic>
      <p:pic>
        <p:nvPicPr>
          <p:cNvPr id="3" name="Picture 2"/>
          <p:cNvPicPr>
            <a:picLocks noChangeAspect="1"/>
          </p:cNvPicPr>
          <p:nvPr/>
        </p:nvPicPr>
        <p:blipFill>
          <a:blip r:embed="rId4"/>
          <a:stretch>
            <a:fillRect/>
          </a:stretch>
        </p:blipFill>
        <p:spPr>
          <a:xfrm>
            <a:off x="253404" y="3563008"/>
            <a:ext cx="2561412" cy="1545953"/>
          </a:xfrm>
          <a:prstGeom prst="rect">
            <a:avLst/>
          </a:prstGeom>
        </p:spPr>
      </p:pic>
      <p:sp>
        <p:nvSpPr>
          <p:cNvPr id="38" name="Rectangle 37"/>
          <p:cNvSpPr/>
          <p:nvPr/>
        </p:nvSpPr>
        <p:spPr>
          <a:xfrm>
            <a:off x="1991845" y="356317"/>
            <a:ext cx="7152155" cy="400110"/>
          </a:xfrm>
          <a:prstGeom prst="rect">
            <a:avLst/>
          </a:prstGeom>
        </p:spPr>
        <p:txBody>
          <a:bodyPr wrap="square">
            <a:spAutoFit/>
          </a:bodyPr>
          <a:lstStyle/>
          <a:p>
            <a:r>
              <a:rPr lang="en-US" sz="2000" b="1" dirty="0" err="1" smtClean="0">
                <a:solidFill>
                  <a:srgbClr val="0000CC"/>
                </a:solidFill>
                <a:latin typeface="+mj-lt"/>
              </a:rPr>
              <a:t>Quan</a:t>
            </a:r>
            <a:r>
              <a:rPr lang="en-US" sz="2000" b="1" dirty="0" smtClean="0">
                <a:solidFill>
                  <a:srgbClr val="0000CC"/>
                </a:solidFill>
                <a:latin typeface="+mj-lt"/>
              </a:rPr>
              <a:t> </a:t>
            </a:r>
            <a:r>
              <a:rPr lang="en-US" sz="2000" b="1" dirty="0" err="1" smtClean="0">
                <a:solidFill>
                  <a:srgbClr val="0000CC"/>
                </a:solidFill>
                <a:latin typeface="+mj-lt"/>
              </a:rPr>
              <a:t>sát</a:t>
            </a:r>
            <a:r>
              <a:rPr lang="en-US" sz="2000" b="1" dirty="0" smtClean="0">
                <a:solidFill>
                  <a:srgbClr val="0000CC"/>
                </a:solidFill>
                <a:latin typeface="+mj-lt"/>
              </a:rPr>
              <a:t> </a:t>
            </a:r>
            <a:r>
              <a:rPr lang="en-US" sz="2000" b="1" dirty="0" err="1" smtClean="0">
                <a:solidFill>
                  <a:srgbClr val="0000CC"/>
                </a:solidFill>
                <a:latin typeface="+mj-lt"/>
              </a:rPr>
              <a:t>hình</a:t>
            </a:r>
            <a:r>
              <a:rPr lang="en-US" sz="2000" b="1" dirty="0" smtClean="0">
                <a:solidFill>
                  <a:srgbClr val="0000CC"/>
                </a:solidFill>
                <a:latin typeface="+mj-lt"/>
              </a:rPr>
              <a:t> </a:t>
            </a:r>
            <a:r>
              <a:rPr lang="en-US" sz="2000" b="1" dirty="0" err="1" smtClean="0">
                <a:solidFill>
                  <a:srgbClr val="0000CC"/>
                </a:solidFill>
                <a:latin typeface="+mj-lt"/>
              </a:rPr>
              <a:t>ảnh</a:t>
            </a:r>
            <a:r>
              <a:rPr lang="en-US" sz="2000" b="1" dirty="0" smtClean="0">
                <a:solidFill>
                  <a:srgbClr val="0000CC"/>
                </a:solidFill>
                <a:latin typeface="+mj-lt"/>
              </a:rPr>
              <a:t> </a:t>
            </a:r>
            <a:r>
              <a:rPr lang="en-US" sz="2000" b="1" dirty="0" err="1" smtClean="0">
                <a:solidFill>
                  <a:srgbClr val="0000CC"/>
                </a:solidFill>
                <a:latin typeface="+mj-lt"/>
              </a:rPr>
              <a:t>và</a:t>
            </a:r>
            <a:r>
              <a:rPr lang="en-US" sz="2000" b="1" dirty="0" smtClean="0">
                <a:solidFill>
                  <a:srgbClr val="0000CC"/>
                </a:solidFill>
                <a:latin typeface="+mj-lt"/>
              </a:rPr>
              <a:t> </a:t>
            </a:r>
            <a:r>
              <a:rPr lang="en-US" sz="2000" b="1" dirty="0" err="1" smtClean="0">
                <a:solidFill>
                  <a:srgbClr val="0000CC"/>
                </a:solidFill>
                <a:latin typeface="+mj-lt"/>
              </a:rPr>
              <a:t>cho</a:t>
            </a:r>
            <a:r>
              <a:rPr lang="en-US" sz="2000" b="1" dirty="0" smtClean="0">
                <a:solidFill>
                  <a:srgbClr val="0000CC"/>
                </a:solidFill>
                <a:latin typeface="+mj-lt"/>
              </a:rPr>
              <a:t> </a:t>
            </a:r>
            <a:r>
              <a:rPr lang="en-US" sz="2000" b="1" dirty="0" err="1" smtClean="0">
                <a:solidFill>
                  <a:srgbClr val="0000CC"/>
                </a:solidFill>
                <a:latin typeface="+mj-lt"/>
              </a:rPr>
              <a:t>biết</a:t>
            </a:r>
            <a:r>
              <a:rPr lang="en-US" sz="2000" b="1" dirty="0" smtClean="0">
                <a:solidFill>
                  <a:srgbClr val="0000CC"/>
                </a:solidFill>
                <a:latin typeface="+mj-lt"/>
              </a:rPr>
              <a:t> </a:t>
            </a:r>
            <a:r>
              <a:rPr lang="en-US" sz="2000" b="1" dirty="0" err="1" smtClean="0">
                <a:solidFill>
                  <a:srgbClr val="0000CC"/>
                </a:solidFill>
                <a:latin typeface="+mj-lt"/>
              </a:rPr>
              <a:t>các</a:t>
            </a:r>
            <a:r>
              <a:rPr lang="en-US" sz="2000" b="1" dirty="0" smtClean="0">
                <a:solidFill>
                  <a:srgbClr val="0000CC"/>
                </a:solidFill>
                <a:latin typeface="+mj-lt"/>
              </a:rPr>
              <a:t> </a:t>
            </a:r>
            <a:r>
              <a:rPr lang="en-US" sz="2000" b="1" dirty="0" err="1" smtClean="0">
                <a:solidFill>
                  <a:srgbClr val="0000CC"/>
                </a:solidFill>
                <a:latin typeface="+mj-lt"/>
              </a:rPr>
              <a:t>vai</a:t>
            </a:r>
            <a:r>
              <a:rPr lang="en-US" sz="2000" b="1" dirty="0" smtClean="0">
                <a:solidFill>
                  <a:srgbClr val="0000CC"/>
                </a:solidFill>
                <a:latin typeface="+mj-lt"/>
              </a:rPr>
              <a:t> </a:t>
            </a:r>
            <a:r>
              <a:rPr lang="en-US" sz="2000" b="1" dirty="0" err="1" smtClean="0">
                <a:solidFill>
                  <a:srgbClr val="0000CC"/>
                </a:solidFill>
                <a:latin typeface="+mj-lt"/>
              </a:rPr>
              <a:t>trò</a:t>
            </a:r>
            <a:r>
              <a:rPr lang="en-US" sz="2000" b="1" dirty="0" smtClean="0">
                <a:solidFill>
                  <a:srgbClr val="0000CC"/>
                </a:solidFill>
                <a:latin typeface="+mj-lt"/>
              </a:rPr>
              <a:t> </a:t>
            </a:r>
            <a:r>
              <a:rPr lang="en-US" sz="2000" b="1" dirty="0" err="1" smtClean="0">
                <a:solidFill>
                  <a:srgbClr val="0000CC"/>
                </a:solidFill>
                <a:latin typeface="+mj-lt"/>
              </a:rPr>
              <a:t>của</a:t>
            </a:r>
            <a:r>
              <a:rPr lang="en-US" sz="2000" b="1" dirty="0" smtClean="0">
                <a:solidFill>
                  <a:srgbClr val="0000CC"/>
                </a:solidFill>
                <a:latin typeface="+mj-lt"/>
              </a:rPr>
              <a:t> vi </a:t>
            </a:r>
            <a:r>
              <a:rPr lang="en-US" sz="2000" b="1" dirty="0" err="1" smtClean="0">
                <a:solidFill>
                  <a:srgbClr val="0000CC"/>
                </a:solidFill>
                <a:latin typeface="+mj-lt"/>
              </a:rPr>
              <a:t>khuẩn</a:t>
            </a:r>
            <a:r>
              <a:rPr lang="en-US" sz="2000" b="1" dirty="0" smtClean="0">
                <a:solidFill>
                  <a:srgbClr val="0000CC"/>
                </a:solidFill>
                <a:latin typeface="+mj-lt"/>
              </a:rPr>
              <a:t>?</a:t>
            </a:r>
            <a:endParaRPr lang="en-US" sz="2000" b="1" dirty="0">
              <a:solidFill>
                <a:srgbClr val="0000CC"/>
              </a:solidFill>
              <a:latin typeface="+mj-lt"/>
            </a:endParaRPr>
          </a:p>
        </p:txBody>
      </p:sp>
      <p:pic>
        <p:nvPicPr>
          <p:cNvPr id="1026" name="Picture 2" descr="C:\Users\Nguyen Nhung\Desktop\D.jpg"/>
          <p:cNvPicPr>
            <a:picLocks noChangeAspect="1" noChangeArrowheads="1"/>
          </p:cNvPicPr>
          <p:nvPr/>
        </p:nvPicPr>
        <p:blipFill>
          <a:blip r:embed="rId5"/>
          <a:srcRect/>
          <a:stretch>
            <a:fillRect/>
          </a:stretch>
        </p:blipFill>
        <p:spPr bwMode="auto">
          <a:xfrm>
            <a:off x="0" y="704190"/>
            <a:ext cx="2847975" cy="14274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500"/>
                                        <p:tgtEl>
                                          <p:spTgt spid="4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down)">
                                      <p:cBhvr>
                                        <p:cTn id="47" dur="500"/>
                                        <p:tgtEl>
                                          <p:spTgt spid="4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down)">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33" grpId="0" animBg="1"/>
      <p:bldP spid="34" grpId="0" animBg="1"/>
      <p:bldP spid="35" grpId="0" animBg="1"/>
      <p:bldP spid="36" grpId="0" animBg="1"/>
      <p:bldP spid="37" grpId="0"/>
      <p:bldP spid="39" grpId="0"/>
      <p:bldP spid="40" grpId="0"/>
      <p:bldP spid="41"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7315" y="1017037"/>
            <a:ext cx="9144000" cy="176273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solidFill>
                  <a:srgbClr val="FFFF00"/>
                </a:solidFill>
                <a:latin typeface="+mj-lt"/>
              </a:rPr>
              <a:t> BÀI 16: </a:t>
            </a:r>
            <a:br>
              <a:rPr lang="en" sz="4000" dirty="0" smtClean="0">
                <a:solidFill>
                  <a:srgbClr val="FFFF00"/>
                </a:solidFill>
                <a:latin typeface="+mj-lt"/>
              </a:rPr>
            </a:br>
            <a:r>
              <a:rPr lang="en" sz="4000" dirty="0" smtClean="0">
                <a:solidFill>
                  <a:srgbClr val="FFFF00"/>
                </a:solidFill>
                <a:latin typeface="+mj-lt"/>
              </a:rPr>
              <a:t>VIRUS VÀ VI KHUẨN</a:t>
            </a:r>
            <a:endParaRPr sz="4000" dirty="0">
              <a:solidFill>
                <a:srgbClr val="FFFF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72757" y="987686"/>
            <a:ext cx="8110134" cy="3376495"/>
          </a:xfrm>
        </p:spPr>
        <p:txBody>
          <a:bodyPr/>
          <a:lstStyle/>
          <a:p>
            <a:pPr marL="0" lvl="0" indent="0" algn="l" rtl="0">
              <a:spcBef>
                <a:spcPts val="0"/>
              </a:spcBef>
              <a:spcAft>
                <a:spcPts val="0"/>
              </a:spcAft>
              <a:buNone/>
            </a:pPr>
            <a:r>
              <a:rPr lang="en" sz="2800" dirty="0" smtClean="0">
                <a:solidFill>
                  <a:srgbClr val="FF0000"/>
                </a:solidFill>
              </a:rPr>
              <a:t>+ Vai trò của vi khuẩn:</a:t>
            </a:r>
          </a:p>
          <a:p>
            <a:pPr algn="just"/>
            <a:r>
              <a:rPr lang="en-US" sz="2800" dirty="0" smtClean="0">
                <a:solidFill>
                  <a:srgbClr val="FF0000"/>
                </a:solidFill>
              </a:rPr>
              <a:t>    - </a:t>
            </a:r>
            <a:r>
              <a:rPr lang="en-US" sz="2800" dirty="0" err="1">
                <a:solidFill>
                  <a:srgbClr val="FF0000"/>
                </a:solidFill>
              </a:rPr>
              <a:t>Chế</a:t>
            </a:r>
            <a:r>
              <a:rPr lang="en-US" sz="2800" dirty="0">
                <a:solidFill>
                  <a:srgbClr val="FF0000"/>
                </a:solidFill>
              </a:rPr>
              <a:t> </a:t>
            </a:r>
            <a:r>
              <a:rPr lang="en-US" sz="2800" dirty="0" err="1">
                <a:solidFill>
                  <a:srgbClr val="FF0000"/>
                </a:solidFill>
              </a:rPr>
              <a:t>biến</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thực</a:t>
            </a:r>
            <a:r>
              <a:rPr lang="en-US" sz="2800" dirty="0">
                <a:solidFill>
                  <a:srgbClr val="FF0000"/>
                </a:solidFill>
              </a:rPr>
              <a:t> </a:t>
            </a:r>
            <a:r>
              <a:rPr lang="en-US" sz="2800" dirty="0" err="1">
                <a:solidFill>
                  <a:srgbClr val="FF0000"/>
                </a:solidFill>
              </a:rPr>
              <a:t>phẩm</a:t>
            </a:r>
            <a:r>
              <a:rPr lang="en-US" sz="2800" dirty="0">
                <a:solidFill>
                  <a:srgbClr val="FF0000"/>
                </a:solidFill>
              </a:rPr>
              <a:t> </a:t>
            </a:r>
            <a:r>
              <a:rPr lang="en-US" sz="2800" dirty="0" err="1">
                <a:solidFill>
                  <a:srgbClr val="FF0000"/>
                </a:solidFill>
              </a:rPr>
              <a:t>lên</a:t>
            </a:r>
            <a:r>
              <a:rPr lang="en-US" sz="2800" dirty="0">
                <a:solidFill>
                  <a:srgbClr val="FF0000"/>
                </a:solidFill>
              </a:rPr>
              <a:t> </a:t>
            </a:r>
            <a:r>
              <a:rPr lang="en-US" sz="2800" dirty="0" smtClean="0">
                <a:solidFill>
                  <a:srgbClr val="FF0000"/>
                </a:solidFill>
              </a:rPr>
              <a:t>men</a:t>
            </a:r>
            <a:endParaRPr lang="en-US" sz="2800" dirty="0">
              <a:solidFill>
                <a:srgbClr val="FF0000"/>
              </a:solidFill>
            </a:endParaRPr>
          </a:p>
          <a:p>
            <a:pPr lvl="0" algn="ctr"/>
            <a:r>
              <a:rPr lang="nl-NL" sz="2800" dirty="0" smtClean="0">
                <a:solidFill>
                  <a:srgbClr val="FF0000"/>
                </a:solidFill>
                <a:ea typeface="Times New Roman" panose="02020603050405020304" pitchFamily="18" charset="0"/>
                <a:cs typeface="Times New Roman" panose="02020603050405020304" pitchFamily="18" charset="0"/>
              </a:rPr>
              <a:t>- Động </a:t>
            </a:r>
            <a:r>
              <a:rPr lang="nl-NL" sz="2800" dirty="0">
                <a:solidFill>
                  <a:srgbClr val="FF0000"/>
                </a:solidFill>
                <a:ea typeface="Times New Roman" panose="02020603050405020304" pitchFamily="18" charset="0"/>
                <a:cs typeface="Times New Roman" panose="02020603050405020304" pitchFamily="18" charset="0"/>
              </a:rPr>
              <a:t>vật, con người tiêu </a:t>
            </a:r>
            <a:r>
              <a:rPr lang="nl-NL" sz="2800" dirty="0" smtClean="0">
                <a:solidFill>
                  <a:srgbClr val="FF0000"/>
                </a:solidFill>
                <a:ea typeface="Times New Roman" panose="02020603050405020304" pitchFamily="18" charset="0"/>
                <a:cs typeface="Times New Roman" panose="02020603050405020304" pitchFamily="18" charset="0"/>
              </a:rPr>
              <a:t>hóa thức ăn</a:t>
            </a:r>
          </a:p>
          <a:p>
            <a:pPr lvl="0"/>
            <a:r>
              <a:rPr lang="en-US" sz="2800" dirty="0" smtClean="0">
                <a:solidFill>
                  <a:srgbClr val="FF0000"/>
                </a:solidFill>
              </a:rPr>
              <a:t>    - </a:t>
            </a:r>
            <a:r>
              <a:rPr lang="fr-FR" sz="2800" dirty="0" err="1" smtClean="0">
                <a:solidFill>
                  <a:srgbClr val="FF0000"/>
                </a:solidFill>
                <a:ea typeface="Times New Roman" panose="02020603050405020304" pitchFamily="18" charset="0"/>
                <a:cs typeface="Times New Roman" panose="02020603050405020304" pitchFamily="18" charset="0"/>
              </a:rPr>
              <a:t>Phân</a:t>
            </a:r>
            <a:r>
              <a:rPr lang="fr-FR" sz="2800" dirty="0" smtClean="0">
                <a:solidFill>
                  <a:srgbClr val="FF0000"/>
                </a:solidFill>
                <a:ea typeface="Times New Roman" panose="02020603050405020304" pitchFamily="18" charset="0"/>
                <a:cs typeface="Times New Roman" panose="02020603050405020304" pitchFamily="18" charset="0"/>
              </a:rPr>
              <a:t> </a:t>
            </a:r>
            <a:r>
              <a:rPr lang="fr-FR" sz="2800" dirty="0" err="1" smtClean="0">
                <a:solidFill>
                  <a:srgbClr val="FF0000"/>
                </a:solidFill>
                <a:ea typeface="Times New Roman" panose="02020603050405020304" pitchFamily="18" charset="0"/>
                <a:cs typeface="Times New Roman" panose="02020603050405020304" pitchFamily="18" charset="0"/>
              </a:rPr>
              <a:t>bón</a:t>
            </a:r>
            <a:r>
              <a:rPr lang="fr-FR" sz="2800" dirty="0" smtClean="0">
                <a:solidFill>
                  <a:srgbClr val="FF0000"/>
                </a:solidFill>
                <a:ea typeface="Times New Roman" panose="02020603050405020304" pitchFamily="18" charset="0"/>
                <a:cs typeface="Times New Roman" panose="02020603050405020304" pitchFamily="18" charset="0"/>
              </a:rPr>
              <a:t> </a:t>
            </a:r>
            <a:r>
              <a:rPr lang="fr-FR" sz="2800" dirty="0" err="1" smtClean="0">
                <a:solidFill>
                  <a:srgbClr val="FF0000"/>
                </a:solidFill>
                <a:ea typeface="Times New Roman" panose="02020603050405020304" pitchFamily="18" charset="0"/>
                <a:cs typeface="Times New Roman" panose="02020603050405020304" pitchFamily="18" charset="0"/>
              </a:rPr>
              <a:t>nông</a:t>
            </a:r>
            <a:r>
              <a:rPr lang="fr-FR" sz="2800" dirty="0" smtClean="0">
                <a:solidFill>
                  <a:srgbClr val="FF0000"/>
                </a:solidFill>
                <a:ea typeface="Times New Roman" panose="02020603050405020304" pitchFamily="18" charset="0"/>
                <a:cs typeface="Times New Roman" panose="02020603050405020304" pitchFamily="18" charset="0"/>
              </a:rPr>
              <a:t> </a:t>
            </a:r>
            <a:r>
              <a:rPr lang="fr-FR" sz="2800" dirty="0" err="1">
                <a:solidFill>
                  <a:srgbClr val="FF0000"/>
                </a:solidFill>
                <a:ea typeface="Times New Roman" panose="02020603050405020304" pitchFamily="18" charset="0"/>
                <a:cs typeface="Times New Roman" panose="02020603050405020304" pitchFamily="18" charset="0"/>
              </a:rPr>
              <a:t>nghiệp</a:t>
            </a:r>
            <a:endParaRPr lang="en-US" sz="2800" dirty="0">
              <a:solidFill>
                <a:srgbClr val="FF0000"/>
              </a:solidFill>
              <a:ea typeface="Times New Roman" panose="02020603050405020304" pitchFamily="18" charset="0"/>
              <a:cs typeface="Times New Roman" panose="02020603050405020304" pitchFamily="18" charset="0"/>
            </a:endParaRPr>
          </a:p>
          <a:p>
            <a:pPr lvl="0"/>
            <a:r>
              <a:rPr lang="en-US" sz="2800" dirty="0" smtClean="0">
                <a:solidFill>
                  <a:srgbClr val="FF0000"/>
                </a:solidFill>
              </a:rPr>
              <a:t>    - </a:t>
            </a:r>
            <a:r>
              <a:rPr lang="en-US" sz="2800" dirty="0" err="1">
                <a:solidFill>
                  <a:srgbClr val="FF0000"/>
                </a:solidFill>
              </a:rPr>
              <a:t>Phân</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xác</a:t>
            </a:r>
            <a:r>
              <a:rPr lang="en-US" sz="2800" dirty="0">
                <a:solidFill>
                  <a:srgbClr val="FF0000"/>
                </a:solidFill>
              </a:rPr>
              <a:t> </a:t>
            </a:r>
            <a:r>
              <a:rPr lang="en-US" sz="2800" dirty="0" err="1">
                <a:solidFill>
                  <a:srgbClr val="FF0000"/>
                </a:solidFill>
              </a:rPr>
              <a:t>động</a:t>
            </a:r>
            <a:r>
              <a:rPr lang="en-US" sz="2800" dirty="0">
                <a:solidFill>
                  <a:srgbClr val="FF0000"/>
                </a:solidFill>
              </a:rPr>
              <a:t> </a:t>
            </a:r>
            <a:r>
              <a:rPr lang="en-US" sz="2800" dirty="0" err="1">
                <a:solidFill>
                  <a:srgbClr val="FF0000"/>
                </a:solidFill>
              </a:rPr>
              <a:t>thực</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và</a:t>
            </a:r>
            <a:r>
              <a:rPr lang="en-US" sz="2800" dirty="0">
                <a:solidFill>
                  <a:srgbClr val="FF0000"/>
                </a:solidFill>
              </a:rPr>
              <a:t> </a:t>
            </a:r>
            <a:r>
              <a:rPr lang="en-US" sz="2800" dirty="0" err="1">
                <a:solidFill>
                  <a:srgbClr val="FF0000"/>
                </a:solidFill>
              </a:rPr>
              <a:t>tăng</a:t>
            </a:r>
            <a:r>
              <a:rPr lang="en-US" sz="2800" dirty="0">
                <a:solidFill>
                  <a:srgbClr val="FF0000"/>
                </a:solidFill>
              </a:rPr>
              <a:t> </a:t>
            </a:r>
            <a:r>
              <a:rPr lang="en-US" sz="2800" dirty="0" err="1">
                <a:solidFill>
                  <a:srgbClr val="FF0000"/>
                </a:solidFill>
              </a:rPr>
              <a:t>độ</a:t>
            </a:r>
            <a:r>
              <a:rPr lang="en-US" sz="2800" dirty="0">
                <a:solidFill>
                  <a:srgbClr val="FF0000"/>
                </a:solidFill>
              </a:rPr>
              <a:t> </a:t>
            </a:r>
            <a:r>
              <a:rPr lang="en-US" sz="2800" dirty="0" err="1">
                <a:solidFill>
                  <a:srgbClr val="FF0000"/>
                </a:solidFill>
              </a:rPr>
              <a:t>màu</a:t>
            </a:r>
            <a:r>
              <a:rPr lang="en-US" sz="2800" dirty="0">
                <a:solidFill>
                  <a:srgbClr val="FF0000"/>
                </a:solidFill>
              </a:rPr>
              <a:t> </a:t>
            </a:r>
            <a:r>
              <a:rPr lang="en-US" sz="2800" dirty="0" err="1">
                <a:solidFill>
                  <a:srgbClr val="FF0000"/>
                </a:solidFill>
              </a:rPr>
              <a:t>mỡ</a:t>
            </a:r>
            <a:r>
              <a:rPr lang="en-US" sz="2800" dirty="0">
                <a:solidFill>
                  <a:srgbClr val="FF0000"/>
                </a:solidFill>
              </a:rPr>
              <a:t> </a:t>
            </a:r>
            <a:r>
              <a:rPr lang="en-US" sz="2800" dirty="0" err="1">
                <a:solidFill>
                  <a:srgbClr val="FF0000"/>
                </a:solidFill>
              </a:rPr>
              <a:t>cho</a:t>
            </a:r>
            <a:r>
              <a:rPr lang="en-US" sz="2800" dirty="0">
                <a:solidFill>
                  <a:srgbClr val="FF0000"/>
                </a:solidFill>
              </a:rPr>
              <a:t> </a:t>
            </a:r>
            <a:r>
              <a:rPr lang="en-US" sz="2800" dirty="0" err="1" smtClean="0">
                <a:solidFill>
                  <a:srgbClr val="FF0000"/>
                </a:solidFill>
              </a:rPr>
              <a:t>đất</a:t>
            </a:r>
            <a:r>
              <a:rPr lang="en-US" sz="2800" dirty="0" smtClean="0">
                <a:solidFill>
                  <a:srgbClr val="FF0000"/>
                </a:solidFill>
              </a:rPr>
              <a:t> …….</a:t>
            </a:r>
            <a:endParaRPr lang="en-US" sz="2800" dirty="0">
              <a:solidFill>
                <a:srgbClr val="FF0000"/>
              </a:solidFill>
              <a:ea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590354" y="286012"/>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193753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8579" y="244483"/>
            <a:ext cx="7085594" cy="400110"/>
          </a:xfrm>
          <a:prstGeom prst="rect">
            <a:avLst/>
          </a:prstGeom>
        </p:spPr>
        <p:txBody>
          <a:bodyPr wrap="none">
            <a:spAutoFit/>
          </a:bodyPr>
          <a:lstStyle/>
          <a:p>
            <a:r>
              <a:rPr lang="en-US" sz="2000" b="1" i="1" dirty="0" smtClean="0">
                <a:solidFill>
                  <a:schemeClr val="bg1"/>
                </a:solidFill>
              </a:rPr>
              <a:t> </a:t>
            </a:r>
            <a:r>
              <a:rPr lang="en-US" sz="2000" b="1" i="1" dirty="0" err="1" smtClean="0">
                <a:solidFill>
                  <a:schemeClr val="bg1"/>
                </a:solidFill>
              </a:rPr>
              <a:t>Cần</a:t>
            </a:r>
            <a:r>
              <a:rPr lang="en-US" sz="2000" b="1" i="1" dirty="0" smtClean="0">
                <a:solidFill>
                  <a:schemeClr val="bg1"/>
                </a:solidFill>
              </a:rPr>
              <a:t> </a:t>
            </a:r>
            <a:r>
              <a:rPr lang="en-US" sz="2000" b="1" i="1" dirty="0">
                <a:solidFill>
                  <a:schemeClr val="bg1"/>
                </a:solidFill>
              </a:rPr>
              <a:t>ủ sữa chua ở nhiệt độ 30 - 45 độ C trong 8 - 24 </a:t>
            </a:r>
            <a:r>
              <a:rPr lang="en-US" sz="2000" b="1" i="1" dirty="0" err="1" smtClean="0">
                <a:solidFill>
                  <a:schemeClr val="bg1"/>
                </a:solidFill>
              </a:rPr>
              <a:t>tiếng</a:t>
            </a:r>
            <a:endParaRPr lang="en-US" sz="2000" b="1" dirty="0">
              <a:solidFill>
                <a:schemeClr val="bg1"/>
              </a:solidFill>
            </a:endParaRPr>
          </a:p>
        </p:txBody>
      </p:sp>
      <p:pic>
        <p:nvPicPr>
          <p:cNvPr id="4" name="Picture 3"/>
          <p:cNvPicPr>
            <a:picLocks noChangeAspect="1"/>
          </p:cNvPicPr>
          <p:nvPr/>
        </p:nvPicPr>
        <p:blipFill>
          <a:blip r:embed="rId2"/>
          <a:stretch>
            <a:fillRect/>
          </a:stretch>
        </p:blipFill>
        <p:spPr>
          <a:xfrm>
            <a:off x="147145" y="1477203"/>
            <a:ext cx="8807669" cy="3029217"/>
          </a:xfrm>
          <a:prstGeom prst="rect">
            <a:avLst/>
          </a:prstGeom>
        </p:spPr>
      </p:pic>
      <p:sp>
        <p:nvSpPr>
          <p:cNvPr id="5" name="Rectangle 4"/>
          <p:cNvSpPr/>
          <p:nvPr/>
        </p:nvSpPr>
        <p:spPr>
          <a:xfrm>
            <a:off x="504497" y="562520"/>
            <a:ext cx="8177048" cy="707886"/>
          </a:xfrm>
          <a:prstGeom prst="rect">
            <a:avLst/>
          </a:prstGeom>
        </p:spPr>
        <p:txBody>
          <a:bodyPr wrap="square">
            <a:spAutoFit/>
          </a:bodyPr>
          <a:lstStyle/>
          <a:p>
            <a:pPr marL="342900" indent="-342900">
              <a:lnSpc>
                <a:spcPts val="2400"/>
              </a:lnSpc>
              <a:spcBef>
                <a:spcPts val="200"/>
              </a:spcBef>
              <a:spcAft>
                <a:spcPts val="200"/>
              </a:spcAft>
              <a:buFont typeface="Wingdings" panose="05000000000000000000" pitchFamily="2" charset="2"/>
              <a:buChar char="§"/>
            </a:pPr>
            <a:r>
              <a:rPr lang="en-US" sz="2000" b="1" dirty="0" smtClean="0">
                <a:solidFill>
                  <a:srgbClr val="FFFF00"/>
                </a:solidFill>
              </a:rPr>
              <a:t>Nhiệt độ và thời gian hợp lí  thì vi khuẩn lên men sẽ hoạt động mạnh.</a:t>
            </a:r>
            <a:endParaRPr lang="en-US" sz="2000" b="1" dirty="0">
              <a:solidFill>
                <a:srgbClr val="FFFF00"/>
              </a:solidFill>
            </a:endParaRPr>
          </a:p>
        </p:txBody>
      </p:sp>
    </p:spTree>
    <p:extLst>
      <p:ext uri="{BB962C8B-B14F-4D97-AF65-F5344CB8AC3E}">
        <p14:creationId xmlns:p14="http://schemas.microsoft.com/office/powerpoint/2010/main" val="19411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80">
                                          <p:stCondLst>
                                            <p:cond delay="0"/>
                                          </p:stCondLst>
                                        </p:cTn>
                                        <p:tgtEl>
                                          <p:spTgt spid="5">
                                            <p:txEl>
                                              <p:pRg st="0" end="0"/>
                                            </p:txEl>
                                          </p:spTgt>
                                        </p:tgtEl>
                                      </p:cBhvr>
                                    </p:animEffect>
                                    <p:anim calcmode="lin" valueType="num">
                                      <p:cBhvr>
                                        <p:cTn id="16"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xEl>
                                              <p:pRg st="0" end="0"/>
                                            </p:txEl>
                                          </p:spTgt>
                                        </p:tgtEl>
                                      </p:cBhvr>
                                      <p:to x="100000" y="60000"/>
                                    </p:animScale>
                                    <p:animScale>
                                      <p:cBhvr>
                                        <p:cTn id="22" dur="166" decel="50000">
                                          <p:stCondLst>
                                            <p:cond delay="676"/>
                                          </p:stCondLst>
                                        </p:cTn>
                                        <p:tgtEl>
                                          <p:spTgt spid="5">
                                            <p:txEl>
                                              <p:pRg st="0" end="0"/>
                                            </p:txEl>
                                          </p:spTgt>
                                        </p:tgtEl>
                                      </p:cBhvr>
                                      <p:to x="100000" y="100000"/>
                                    </p:animScale>
                                    <p:animScale>
                                      <p:cBhvr>
                                        <p:cTn id="23" dur="26">
                                          <p:stCondLst>
                                            <p:cond delay="1312"/>
                                          </p:stCondLst>
                                        </p:cTn>
                                        <p:tgtEl>
                                          <p:spTgt spid="5">
                                            <p:txEl>
                                              <p:pRg st="0" end="0"/>
                                            </p:txEl>
                                          </p:spTgt>
                                        </p:tgtEl>
                                      </p:cBhvr>
                                      <p:to x="100000" y="80000"/>
                                    </p:animScale>
                                    <p:animScale>
                                      <p:cBhvr>
                                        <p:cTn id="24" dur="166" decel="50000">
                                          <p:stCondLst>
                                            <p:cond delay="1338"/>
                                          </p:stCondLst>
                                        </p:cTn>
                                        <p:tgtEl>
                                          <p:spTgt spid="5">
                                            <p:txEl>
                                              <p:pRg st="0" end="0"/>
                                            </p:txEl>
                                          </p:spTgt>
                                        </p:tgtEl>
                                      </p:cBhvr>
                                      <p:to x="100000" y="100000"/>
                                    </p:animScale>
                                    <p:animScale>
                                      <p:cBhvr>
                                        <p:cTn id="25" dur="26">
                                          <p:stCondLst>
                                            <p:cond delay="1642"/>
                                          </p:stCondLst>
                                        </p:cTn>
                                        <p:tgtEl>
                                          <p:spTgt spid="5">
                                            <p:txEl>
                                              <p:pRg st="0" end="0"/>
                                            </p:txEl>
                                          </p:spTgt>
                                        </p:tgtEl>
                                      </p:cBhvr>
                                      <p:to x="100000" y="90000"/>
                                    </p:animScale>
                                    <p:animScale>
                                      <p:cBhvr>
                                        <p:cTn id="26" dur="166" decel="50000">
                                          <p:stCondLst>
                                            <p:cond delay="1668"/>
                                          </p:stCondLst>
                                        </p:cTn>
                                        <p:tgtEl>
                                          <p:spTgt spid="5">
                                            <p:txEl>
                                              <p:pRg st="0" end="0"/>
                                            </p:txEl>
                                          </p:spTgt>
                                        </p:tgtEl>
                                      </p:cBhvr>
                                      <p:to x="100000" y="100000"/>
                                    </p:animScale>
                                    <p:animScale>
                                      <p:cBhvr>
                                        <p:cTn id="27" dur="26">
                                          <p:stCondLst>
                                            <p:cond delay="1808"/>
                                          </p:stCondLst>
                                        </p:cTn>
                                        <p:tgtEl>
                                          <p:spTgt spid="5">
                                            <p:txEl>
                                              <p:pRg st="0" end="0"/>
                                            </p:txEl>
                                          </p:spTgt>
                                        </p:tgtEl>
                                      </p:cBhvr>
                                      <p:to x="100000" y="95000"/>
                                    </p:animScale>
                                    <p:animScale>
                                      <p:cBhvr>
                                        <p:cTn id="28"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49" y="538538"/>
            <a:ext cx="2320171" cy="857400"/>
          </a:xfrm>
        </p:spPr>
        <p:txBody>
          <a:bodyPr/>
          <a:lstStyle/>
          <a:p>
            <a:pPr algn="ctr"/>
            <a:r>
              <a:rPr lang="en-US" sz="2400" dirty="0" smtClean="0">
                <a:latin typeface="+mj-lt"/>
              </a:rPr>
              <a:t>3. Tác hại </a:t>
            </a:r>
            <a:br>
              <a:rPr lang="en-US" sz="2400" dirty="0" smtClean="0">
                <a:latin typeface="+mj-lt"/>
              </a:rPr>
            </a:br>
            <a:r>
              <a:rPr lang="en-US" sz="2400" dirty="0" smtClean="0">
                <a:latin typeface="+mj-lt"/>
              </a:rPr>
              <a:t>của vi khuẩn</a:t>
            </a:r>
            <a:endParaRPr lang="en-US" sz="2400" dirty="0">
              <a:latin typeface="+mj-lt"/>
            </a:endParaRPr>
          </a:p>
        </p:txBody>
      </p:sp>
      <p:sp>
        <p:nvSpPr>
          <p:cNvPr id="4" name="Rounded Rectangle 3"/>
          <p:cNvSpPr/>
          <p:nvPr/>
        </p:nvSpPr>
        <p:spPr>
          <a:xfrm>
            <a:off x="2176422" y="1743561"/>
            <a:ext cx="2871671"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Vi khuẩn làm </a:t>
            </a:r>
          </a:p>
          <a:p>
            <a:pPr algn="ctr"/>
            <a:r>
              <a:rPr lang="en-US" sz="2000" b="1" dirty="0" smtClean="0"/>
              <a:t>hỏng thức ăn</a:t>
            </a:r>
            <a:endParaRPr lang="en-US" sz="2000" b="1" dirty="0"/>
          </a:p>
        </p:txBody>
      </p:sp>
      <p:sp>
        <p:nvSpPr>
          <p:cNvPr id="6" name="Rounded Rectangle 5"/>
          <p:cNvSpPr/>
          <p:nvPr/>
        </p:nvSpPr>
        <p:spPr>
          <a:xfrm>
            <a:off x="5766640" y="1743561"/>
            <a:ext cx="3249685"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Vi khuẩn gây bệnh cho con người và sinh vật</a:t>
            </a:r>
            <a:endParaRPr lang="en-US" sz="2000" b="1" dirty="0"/>
          </a:p>
        </p:txBody>
      </p:sp>
      <p:sp>
        <p:nvSpPr>
          <p:cNvPr id="7" name="Rounded Rectangle 6"/>
          <p:cNvSpPr/>
          <p:nvPr/>
        </p:nvSpPr>
        <p:spPr>
          <a:xfrm>
            <a:off x="2176422" y="3087340"/>
            <a:ext cx="2871671" cy="88417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Thức ăn ôi thiu</a:t>
            </a:r>
            <a:endParaRPr lang="en-US" sz="2000" b="1" dirty="0"/>
          </a:p>
        </p:txBody>
      </p:sp>
      <p:sp>
        <p:nvSpPr>
          <p:cNvPr id="8" name="Rounded Rectangle 7"/>
          <p:cNvSpPr/>
          <p:nvPr/>
        </p:nvSpPr>
        <p:spPr>
          <a:xfrm>
            <a:off x="5766640" y="3087340"/>
            <a:ext cx="3249685" cy="132883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
            </a:pPr>
            <a:r>
              <a:rPr lang="en-US" sz="2000" b="1" dirty="0" smtClean="0"/>
              <a:t>Uốn ván, sốt thương hàn, lao,…</a:t>
            </a:r>
          </a:p>
          <a:p>
            <a:pPr marL="342900" indent="-342900" algn="just">
              <a:buFont typeface="Wingdings" panose="05000000000000000000" pitchFamily="2" charset="2"/>
              <a:buChar char="§"/>
            </a:pPr>
            <a:r>
              <a:rPr lang="en-US" sz="2000" b="1" dirty="0" smtClean="0"/>
              <a:t>Sinh vật: bạc lá, héo cây,….</a:t>
            </a:r>
            <a:endParaRPr lang="en-US" sz="2000" b="1" dirty="0"/>
          </a:p>
        </p:txBody>
      </p:sp>
      <p:cxnSp>
        <p:nvCxnSpPr>
          <p:cNvPr id="10" name="Straight Connector 9"/>
          <p:cNvCxnSpPr>
            <a:stCxn id="4" idx="2"/>
            <a:endCxn id="7" idx="0"/>
          </p:cNvCxnSpPr>
          <p:nvPr/>
        </p:nvCxnSpPr>
        <p:spPr>
          <a:xfrm>
            <a:off x="3612258" y="2627733"/>
            <a:ext cx="0" cy="459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2"/>
          </p:cNvCxnSpPr>
          <p:nvPr/>
        </p:nvCxnSpPr>
        <p:spPr>
          <a:xfrm>
            <a:off x="7391483" y="2627733"/>
            <a:ext cx="6844" cy="53661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154716" y="3751758"/>
            <a:ext cx="1789012" cy="1219735"/>
          </a:xfrm>
          <a:prstGeom prst="rect">
            <a:avLst/>
          </a:prstGeom>
        </p:spPr>
      </p:pic>
      <p:pic>
        <p:nvPicPr>
          <p:cNvPr id="16" name="Picture 15"/>
          <p:cNvPicPr>
            <a:picLocks noChangeAspect="1"/>
          </p:cNvPicPr>
          <p:nvPr/>
        </p:nvPicPr>
        <p:blipFill>
          <a:blip r:embed="rId3"/>
          <a:stretch>
            <a:fillRect/>
          </a:stretch>
        </p:blipFill>
        <p:spPr>
          <a:xfrm>
            <a:off x="86276" y="1510458"/>
            <a:ext cx="1925892" cy="1748507"/>
          </a:xfrm>
          <a:prstGeom prst="rect">
            <a:avLst/>
          </a:prstGeom>
        </p:spPr>
      </p:pic>
      <p:sp>
        <p:nvSpPr>
          <p:cNvPr id="11" name="Rectangle 10"/>
          <p:cNvSpPr/>
          <p:nvPr/>
        </p:nvSpPr>
        <p:spPr>
          <a:xfrm>
            <a:off x="2074972" y="146107"/>
            <a:ext cx="6681753" cy="400110"/>
          </a:xfrm>
          <a:prstGeom prst="rect">
            <a:avLst/>
          </a:prstGeom>
        </p:spPr>
        <p:txBody>
          <a:bodyPr wrap="square">
            <a:spAutoFit/>
          </a:bodyPr>
          <a:lstStyle/>
          <a:p>
            <a:r>
              <a:rPr lang="en-US" sz="2000" b="1" dirty="0" smtClean="0">
                <a:solidFill>
                  <a:srgbClr val="0000CC"/>
                </a:solidFill>
                <a:latin typeface="+mj-lt"/>
              </a:rPr>
              <a:t>-</a:t>
            </a:r>
            <a:r>
              <a:rPr lang="en-US" sz="2000" b="1" dirty="0" err="1" smtClean="0">
                <a:solidFill>
                  <a:srgbClr val="0000CC"/>
                </a:solidFill>
                <a:latin typeface="+mj-lt"/>
              </a:rPr>
              <a:t>Quan</a:t>
            </a:r>
            <a:r>
              <a:rPr lang="en-US" sz="2000" b="1" dirty="0" smtClean="0">
                <a:solidFill>
                  <a:srgbClr val="0000CC"/>
                </a:solidFill>
                <a:latin typeface="+mj-lt"/>
              </a:rPr>
              <a:t> </a:t>
            </a:r>
            <a:r>
              <a:rPr lang="en-US" sz="2000" b="1" dirty="0" err="1" smtClean="0">
                <a:solidFill>
                  <a:srgbClr val="0000CC"/>
                </a:solidFill>
                <a:latin typeface="+mj-lt"/>
              </a:rPr>
              <a:t>sát</a:t>
            </a:r>
            <a:r>
              <a:rPr lang="en-US" sz="2000" b="1" dirty="0" smtClean="0">
                <a:solidFill>
                  <a:srgbClr val="0000CC"/>
                </a:solidFill>
                <a:latin typeface="+mj-lt"/>
              </a:rPr>
              <a:t> </a:t>
            </a:r>
            <a:r>
              <a:rPr lang="en-US" sz="2000" b="1" dirty="0" err="1" smtClean="0">
                <a:solidFill>
                  <a:srgbClr val="0000CC"/>
                </a:solidFill>
                <a:latin typeface="+mj-lt"/>
              </a:rPr>
              <a:t>hình</a:t>
            </a:r>
            <a:r>
              <a:rPr lang="en-US" sz="2000" b="1" dirty="0" smtClean="0">
                <a:solidFill>
                  <a:srgbClr val="0000CC"/>
                </a:solidFill>
                <a:latin typeface="+mj-lt"/>
              </a:rPr>
              <a:t> </a:t>
            </a:r>
            <a:r>
              <a:rPr lang="en-US" sz="2000" b="1" dirty="0" err="1" smtClean="0">
                <a:solidFill>
                  <a:srgbClr val="0000CC"/>
                </a:solidFill>
                <a:latin typeface="+mj-lt"/>
              </a:rPr>
              <a:t>ảnh</a:t>
            </a:r>
            <a:r>
              <a:rPr lang="en-US" sz="2000" b="1" dirty="0" smtClean="0">
                <a:solidFill>
                  <a:srgbClr val="0000CC"/>
                </a:solidFill>
                <a:latin typeface="+mj-lt"/>
              </a:rPr>
              <a:t> </a:t>
            </a:r>
            <a:r>
              <a:rPr lang="en-US" sz="2000" b="1" dirty="0" err="1" smtClean="0">
                <a:solidFill>
                  <a:srgbClr val="0000CC"/>
                </a:solidFill>
                <a:latin typeface="+mj-lt"/>
              </a:rPr>
              <a:t>và</a:t>
            </a:r>
            <a:r>
              <a:rPr lang="en-US" sz="2000" b="1" dirty="0" smtClean="0">
                <a:solidFill>
                  <a:srgbClr val="0000CC"/>
                </a:solidFill>
                <a:latin typeface="+mj-lt"/>
              </a:rPr>
              <a:t> </a:t>
            </a:r>
            <a:r>
              <a:rPr lang="en-US" sz="2000" b="1" dirty="0" err="1" smtClean="0">
                <a:solidFill>
                  <a:srgbClr val="0000CC"/>
                </a:solidFill>
                <a:latin typeface="+mj-lt"/>
              </a:rPr>
              <a:t>cho</a:t>
            </a:r>
            <a:r>
              <a:rPr lang="en-US" sz="2000" b="1" dirty="0" smtClean="0">
                <a:solidFill>
                  <a:srgbClr val="0000CC"/>
                </a:solidFill>
                <a:latin typeface="+mj-lt"/>
              </a:rPr>
              <a:t> </a:t>
            </a:r>
            <a:r>
              <a:rPr lang="en-US" sz="2000" b="1" dirty="0" err="1" smtClean="0">
                <a:solidFill>
                  <a:srgbClr val="0000CC"/>
                </a:solidFill>
                <a:latin typeface="+mj-lt"/>
              </a:rPr>
              <a:t>biết</a:t>
            </a:r>
            <a:r>
              <a:rPr lang="en-US" sz="2000" b="1" dirty="0" smtClean="0">
                <a:solidFill>
                  <a:srgbClr val="0000CC"/>
                </a:solidFill>
                <a:latin typeface="+mj-lt"/>
              </a:rPr>
              <a:t> </a:t>
            </a:r>
            <a:r>
              <a:rPr lang="en-US" sz="2000" b="1" dirty="0" err="1" smtClean="0">
                <a:solidFill>
                  <a:srgbClr val="0000CC"/>
                </a:solidFill>
                <a:latin typeface="+mj-lt"/>
              </a:rPr>
              <a:t>tác</a:t>
            </a:r>
            <a:r>
              <a:rPr lang="en-US" sz="2000" b="1" dirty="0" smtClean="0">
                <a:solidFill>
                  <a:srgbClr val="0000CC"/>
                </a:solidFill>
                <a:latin typeface="+mj-lt"/>
              </a:rPr>
              <a:t> </a:t>
            </a:r>
            <a:r>
              <a:rPr lang="en-US" sz="2000" b="1" dirty="0" err="1" smtClean="0">
                <a:solidFill>
                  <a:srgbClr val="0000CC"/>
                </a:solidFill>
                <a:latin typeface="+mj-lt"/>
              </a:rPr>
              <a:t>hại</a:t>
            </a:r>
            <a:r>
              <a:rPr lang="en-US" sz="2000" b="1" dirty="0" smtClean="0">
                <a:solidFill>
                  <a:srgbClr val="0000CC"/>
                </a:solidFill>
                <a:latin typeface="+mj-lt"/>
              </a:rPr>
              <a:t> </a:t>
            </a:r>
            <a:r>
              <a:rPr lang="en-US" sz="2000" b="1" dirty="0" err="1" smtClean="0">
                <a:solidFill>
                  <a:srgbClr val="0000CC"/>
                </a:solidFill>
                <a:latin typeface="+mj-lt"/>
              </a:rPr>
              <a:t>của</a:t>
            </a:r>
            <a:r>
              <a:rPr lang="en-US" sz="2000" b="1" dirty="0" smtClean="0">
                <a:solidFill>
                  <a:srgbClr val="0000CC"/>
                </a:solidFill>
                <a:latin typeface="+mj-lt"/>
              </a:rPr>
              <a:t> vi </a:t>
            </a:r>
            <a:r>
              <a:rPr lang="en-US" sz="2000" b="1" dirty="0" err="1" smtClean="0">
                <a:solidFill>
                  <a:srgbClr val="0000CC"/>
                </a:solidFill>
                <a:latin typeface="+mj-lt"/>
              </a:rPr>
              <a:t>khuẩn</a:t>
            </a:r>
            <a:r>
              <a:rPr lang="en-US" sz="2000" b="1" dirty="0" smtClean="0">
                <a:solidFill>
                  <a:srgbClr val="0000CC"/>
                </a:solidFill>
                <a:latin typeface="+mj-lt"/>
              </a:rPr>
              <a:t>?</a:t>
            </a:r>
            <a:endParaRPr lang="en-US" sz="2000" b="1" dirty="0">
              <a:solidFill>
                <a:srgbClr val="0000CC"/>
              </a:solidFill>
              <a:latin typeface="+mj-lt"/>
            </a:endParaRPr>
          </a:p>
        </p:txBody>
      </p:sp>
    </p:spTree>
    <p:extLst>
      <p:ext uri="{BB962C8B-B14F-4D97-AF65-F5344CB8AC3E}">
        <p14:creationId xmlns:p14="http://schemas.microsoft.com/office/powerpoint/2010/main" val="146034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590354" y="1181323"/>
            <a:ext cx="8110134" cy="2863552"/>
          </a:xfrm>
        </p:spPr>
        <p:txBody>
          <a:bodyPr/>
          <a:lstStyle/>
          <a:p>
            <a:pPr marL="0" lvl="0" indent="0" algn="just" rtl="0">
              <a:spcBef>
                <a:spcPts val="0"/>
              </a:spcBef>
              <a:spcAft>
                <a:spcPts val="0"/>
              </a:spcAft>
              <a:buNone/>
            </a:pPr>
            <a:r>
              <a:rPr lang="en" sz="2600" dirty="0" smtClean="0">
                <a:solidFill>
                  <a:srgbClr val="FF0000"/>
                </a:solidFill>
                <a:latin typeface="Times New Roman" panose="02020603050405020304" pitchFamily="18" charset="0"/>
                <a:cs typeface="Times New Roman" panose="02020603050405020304" pitchFamily="18" charset="0"/>
              </a:rPr>
              <a:t>+ Tác hại của vi khuẩn:</a:t>
            </a:r>
          </a:p>
          <a:p>
            <a:pPr algn="just"/>
            <a:r>
              <a:rPr lang="en-US" sz="2600" dirty="0" smtClean="0">
                <a:solidFill>
                  <a:srgbClr val="FF0000"/>
                </a:solidFill>
                <a:latin typeface="Times New Roman" panose="02020603050405020304" pitchFamily="18" charset="0"/>
                <a:cs typeface="Times New Roman" panose="02020603050405020304" pitchFamily="18" charset="0"/>
              </a:rPr>
              <a:t>    - </a:t>
            </a:r>
            <a:r>
              <a:rPr lang="en-US" sz="2600" dirty="0">
                <a:solidFill>
                  <a:srgbClr val="FF0000"/>
                </a:solidFill>
                <a:latin typeface="Times New Roman" panose="02020603050405020304" pitchFamily="18" charset="0"/>
                <a:cs typeface="Times New Roman" panose="02020603050405020304" pitchFamily="18" charset="0"/>
              </a:rPr>
              <a:t>Vi </a:t>
            </a:r>
            <a:r>
              <a:rPr lang="en-US" sz="2600" dirty="0" err="1">
                <a:solidFill>
                  <a:srgbClr val="FF0000"/>
                </a:solidFill>
                <a:latin typeface="Times New Roman" panose="02020603050405020304" pitchFamily="18" charset="0"/>
                <a:cs typeface="Times New Roman" panose="02020603050405020304" pitchFamily="18" charset="0"/>
              </a:rPr>
              <a:t>khuẩn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hỏng</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ăn</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làm</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ăn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ôi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thiu</a:t>
            </a:r>
            <a:endParaRPr lang="en-US" sz="2600" dirty="0">
              <a:solidFill>
                <a:srgbClr val="FF0000"/>
              </a:solidFill>
              <a:latin typeface="Times New Roman" panose="02020603050405020304" pitchFamily="18" charset="0"/>
              <a:cs typeface="Times New Roman" panose="02020603050405020304" pitchFamily="18" charset="0"/>
            </a:endParaRPr>
          </a:p>
          <a:p>
            <a:pPr algn="just"/>
            <a:r>
              <a:rPr lang="nl-NL"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smtClean="0">
                <a:solidFill>
                  <a:srgbClr val="FF0000"/>
                </a:solidFill>
                <a:latin typeface="Times New Roman" panose="02020603050405020304" pitchFamily="18" charset="0"/>
                <a:cs typeface="Times New Roman" panose="02020603050405020304" pitchFamily="18" charset="0"/>
              </a:rPr>
              <a:t>Gây</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bệnh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cho</a:t>
            </a:r>
            <a:r>
              <a:rPr lang="en-US" sz="2600" dirty="0">
                <a:solidFill>
                  <a:srgbClr val="FF0000"/>
                </a:solidFill>
                <a:latin typeface="Times New Roman" panose="02020603050405020304" pitchFamily="18" charset="0"/>
                <a:cs typeface="Times New Roman" panose="02020603050405020304" pitchFamily="18" charset="0"/>
              </a:rPr>
              <a:t> con </a:t>
            </a:r>
            <a:r>
              <a:rPr lang="en-US" sz="2600" dirty="0" err="1">
                <a:solidFill>
                  <a:srgbClr val="FF0000"/>
                </a:solidFill>
                <a:latin typeface="Times New Roman" panose="02020603050405020304" pitchFamily="18" charset="0"/>
                <a:cs typeface="Times New Roman" panose="02020603050405020304" pitchFamily="18" charset="0"/>
              </a:rPr>
              <a:t>người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sinh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vật</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như</a:t>
            </a:r>
            <a:r>
              <a:rPr lang="en-US" sz="2600" dirty="0" smtClean="0">
                <a:solidFill>
                  <a:srgbClr val="FF0000"/>
                </a:solidFill>
                <a:latin typeface="Times New Roman" panose="02020603050405020304" pitchFamily="18" charset="0"/>
                <a:cs typeface="Times New Roman" panose="02020603050405020304" pitchFamily="18" charset="0"/>
              </a:rPr>
              <a:t>: </a:t>
            </a:r>
          </a:p>
          <a:p>
            <a:pPr algn="just"/>
            <a:r>
              <a:rPr lang="en-US" sz="2600" dirty="0" smtClean="0">
                <a:solidFill>
                  <a:srgbClr val="FF0000"/>
                </a:solidFill>
                <a:latin typeface="Times New Roman" panose="02020603050405020304" pitchFamily="18" charset="0"/>
                <a:cs typeface="Times New Roman" panose="02020603050405020304" pitchFamily="18" charset="0"/>
              </a:rPr>
              <a:t>	* Ở </a:t>
            </a:r>
            <a:r>
              <a:rPr lang="en-US" sz="2600" dirty="0" err="1" smtClean="0">
                <a:solidFill>
                  <a:srgbClr val="FF0000"/>
                </a:solidFill>
                <a:latin typeface="Times New Roman" panose="02020603050405020304" pitchFamily="18" charset="0"/>
                <a:cs typeface="Times New Roman" panose="02020603050405020304" pitchFamily="18" charset="0"/>
              </a:rPr>
              <a:t>người</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Uốn</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ván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sốt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thương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hàn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lao</a:t>
            </a:r>
            <a:r>
              <a:rPr lang="en-US" sz="2600" dirty="0">
                <a:solidFill>
                  <a:srgbClr val="FF0000"/>
                </a:solidFill>
                <a:latin typeface="Times New Roman" panose="02020603050405020304" pitchFamily="18" charset="0"/>
                <a:cs typeface="Times New Roman" panose="02020603050405020304" pitchFamily="18" charset="0"/>
              </a:rPr>
              <a:t>,…</a:t>
            </a:r>
          </a:p>
          <a:p>
            <a:pPr algn="just"/>
            <a:r>
              <a:rPr lang="en-US" sz="2600" dirty="0" smtClean="0">
                <a:solidFill>
                  <a:srgbClr val="FF0000"/>
                </a:solidFill>
                <a:latin typeface="Times New Roman" panose="02020603050405020304" pitchFamily="18" charset="0"/>
                <a:cs typeface="Times New Roman" panose="02020603050405020304" pitchFamily="18" charset="0"/>
              </a:rPr>
              <a:t>	* Ở </a:t>
            </a:r>
            <a:r>
              <a:rPr lang="en-US" sz="2600" dirty="0" err="1" smtClean="0">
                <a:solidFill>
                  <a:srgbClr val="FF0000"/>
                </a:solidFill>
                <a:latin typeface="Times New Roman" panose="02020603050405020304" pitchFamily="18" charset="0"/>
                <a:cs typeface="Times New Roman" panose="02020603050405020304" pitchFamily="18" charset="0"/>
              </a:rPr>
              <a:t>sinh</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héo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cây</a:t>
            </a:r>
            <a:r>
              <a:rPr lang="en-US" sz="2600" dirty="0" smtClean="0">
                <a:solidFill>
                  <a:srgbClr val="FF0000"/>
                </a:solidFill>
                <a:latin typeface="Times New Roman" panose="02020603050405020304" pitchFamily="18" charset="0"/>
                <a:cs typeface="Times New Roman" panose="02020603050405020304" pitchFamily="18" charset="0"/>
              </a:rPr>
              <a:t>,….</a:t>
            </a:r>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590354" y="286012"/>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277764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48205" y="226119"/>
            <a:ext cx="6517844" cy="1066959"/>
          </a:xfrm>
          <a:prstGeom prst="rect">
            <a:avLst/>
          </a:prstGeom>
        </p:spPr>
        <p:txBody>
          <a:bodyPr wrap="square">
            <a:spAutoFit/>
          </a:bodyPr>
          <a:lstStyle/>
          <a:p>
            <a:pPr algn="just">
              <a:lnSpc>
                <a:spcPts val="2400"/>
              </a:lnSpc>
              <a:spcBef>
                <a:spcPts val="200"/>
              </a:spcBef>
              <a:spcAft>
                <a:spcPts val="200"/>
              </a:spcAft>
            </a:pPr>
            <a:r>
              <a:rPr lang="en" sz="2000" b="1" dirty="0" smtClean="0">
                <a:solidFill>
                  <a:srgbClr val="FF0000"/>
                </a:solidFill>
              </a:rPr>
              <a:t>Em hãy cho biết:</a:t>
            </a:r>
          </a:p>
          <a:p>
            <a:pPr algn="just">
              <a:lnSpc>
                <a:spcPts val="2400"/>
              </a:lnSpc>
              <a:spcBef>
                <a:spcPts val="200"/>
              </a:spcBef>
              <a:spcAft>
                <a:spcPts val="200"/>
              </a:spcAft>
            </a:pPr>
            <a:r>
              <a:rPr lang="en" sz="2000" b="1" i="1" dirty="0" smtClean="0">
                <a:solidFill>
                  <a:srgbClr val="FF0000"/>
                </a:solidFill>
              </a:rPr>
              <a:t>Một số cách bảo quản thức ăn tránh bị hỏng do vi khuẩn ở </a:t>
            </a:r>
            <a:r>
              <a:rPr lang="en-US" sz="2000" b="1" i="1" dirty="0" smtClean="0">
                <a:solidFill>
                  <a:srgbClr val="FF0000"/>
                </a:solidFill>
              </a:rPr>
              <a:t>gia đình em.</a:t>
            </a:r>
            <a:endParaRPr lang="en-US" sz="2000" b="1" i="1" dirty="0">
              <a:solidFill>
                <a:srgbClr val="FF0000"/>
              </a:solidFill>
            </a:endParaRPr>
          </a:p>
        </p:txBody>
      </p:sp>
      <p:sp>
        <p:nvSpPr>
          <p:cNvPr id="4" name="Rectangle 3"/>
          <p:cNvSpPr/>
          <p:nvPr/>
        </p:nvSpPr>
        <p:spPr>
          <a:xfrm>
            <a:off x="2343128" y="1600295"/>
            <a:ext cx="6517844" cy="2092881"/>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Sấy khô, đông lạnh, muối chua,…</a:t>
            </a:r>
          </a:p>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Chế biến thức ăn trong ngày thực phẩm tươi sống.</a:t>
            </a:r>
          </a:p>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Sơ chế sạch thịt cá sống, không để lẫn thức ăn sống – chín,…</a:t>
            </a:r>
          </a:p>
          <a:p>
            <a:pPr marL="342900" indent="-342900" algn="just">
              <a:lnSpc>
                <a:spcPts val="2400"/>
              </a:lnSpc>
              <a:spcBef>
                <a:spcPts val="200"/>
              </a:spcBef>
              <a:spcAft>
                <a:spcPts val="200"/>
              </a:spcAft>
              <a:buFont typeface="Wingdings" panose="05000000000000000000" pitchFamily="2" charset="2"/>
              <a:buChar char="§"/>
            </a:pPr>
            <a:endParaRPr lang="en-US" sz="2000" b="1" dirty="0"/>
          </a:p>
        </p:txBody>
      </p:sp>
    </p:spTree>
    <p:extLst>
      <p:ext uri="{BB962C8B-B14F-4D97-AF65-F5344CB8AC3E}">
        <p14:creationId xmlns:p14="http://schemas.microsoft.com/office/powerpoint/2010/main" val="109269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idx="12"/>
          </p:nvPr>
        </p:nvSpPr>
        <p:spPr>
          <a:xfrm>
            <a:off x="2185245" y="269626"/>
            <a:ext cx="7681613" cy="834213"/>
          </a:xfrm>
        </p:spPr>
        <p:txBody>
          <a:bodyPr/>
          <a:lstStyle/>
          <a:p>
            <a:r>
              <a:rPr lang="vi-VN" sz="2200" b="0" i="1" dirty="0">
                <a:solidFill>
                  <a:srgbClr val="FF0000"/>
                </a:solidFill>
                <a:latin typeface="+mn-lt"/>
              </a:rPr>
              <a:t>Lấy ví dụ về những vi khuẩn có ích và </a:t>
            </a:r>
            <a:endParaRPr lang="en-US" sz="2200" b="0" i="1" dirty="0" smtClean="0">
              <a:solidFill>
                <a:srgbClr val="FF0000"/>
              </a:solidFill>
              <a:latin typeface="+mn-lt"/>
            </a:endParaRPr>
          </a:p>
          <a:p>
            <a:r>
              <a:rPr lang="vi-VN" sz="2200" b="0" i="1" dirty="0" smtClean="0">
                <a:solidFill>
                  <a:srgbClr val="FF0000"/>
                </a:solidFill>
                <a:latin typeface="+mn-lt"/>
              </a:rPr>
              <a:t>vi </a:t>
            </a:r>
            <a:r>
              <a:rPr lang="vi-VN" sz="2200" b="0" i="1" dirty="0">
                <a:solidFill>
                  <a:srgbClr val="FF0000"/>
                </a:solidFill>
                <a:latin typeface="+mn-lt"/>
              </a:rPr>
              <a:t>khuẩn gây hại đối với sinh vật và </a:t>
            </a:r>
            <a:r>
              <a:rPr lang="en-US" sz="2200" b="0" i="1" dirty="0" smtClean="0">
                <a:solidFill>
                  <a:srgbClr val="FF0000"/>
                </a:solidFill>
                <a:latin typeface="+mn-lt"/>
              </a:rPr>
              <a:t>con </a:t>
            </a:r>
            <a:r>
              <a:rPr lang="vi-VN" sz="2200" b="0" i="1" dirty="0" smtClean="0">
                <a:solidFill>
                  <a:srgbClr val="FF0000"/>
                </a:solidFill>
                <a:latin typeface="+mn-lt"/>
              </a:rPr>
              <a:t>người</a:t>
            </a:r>
            <a:r>
              <a:rPr lang="en-US" sz="2200" b="0" i="1" dirty="0" smtClean="0">
                <a:solidFill>
                  <a:srgbClr val="FF0000"/>
                </a:solidFill>
                <a:latin typeface="+mn-lt"/>
              </a:rPr>
              <a:t>.</a:t>
            </a:r>
            <a:endParaRPr lang="vi-VN" sz="2200" b="0" i="1" dirty="0">
              <a:solidFill>
                <a:srgbClr val="FF0000"/>
              </a:solidFill>
              <a:latin typeface="+mn-lt"/>
            </a:endParaRPr>
          </a:p>
          <a:p>
            <a:r>
              <a:rPr lang="vi-VN" sz="2200" i="1" dirty="0">
                <a:solidFill>
                  <a:srgbClr val="FF0000"/>
                </a:solidFill>
                <a:latin typeface="+mn-lt"/>
              </a:rPr>
              <a:t> </a:t>
            </a:r>
          </a:p>
          <a:p>
            <a:pPr marL="0" lvl="0" indent="0" algn="l" rtl="0">
              <a:spcBef>
                <a:spcPts val="0"/>
              </a:spcBef>
              <a:spcAft>
                <a:spcPts val="0"/>
              </a:spcAft>
              <a:buNone/>
            </a:pPr>
            <a:endParaRPr lang="en" sz="2200" dirty="0">
              <a:solidFill>
                <a:srgbClr val="FF0000"/>
              </a:solidFill>
              <a:latin typeface="+mn-lt"/>
            </a:endParaRPr>
          </a:p>
        </p:txBody>
      </p:sp>
      <p:sp>
        <p:nvSpPr>
          <p:cNvPr id="6" name="Rounded Rectangle 5"/>
          <p:cNvSpPr/>
          <p:nvPr/>
        </p:nvSpPr>
        <p:spPr>
          <a:xfrm>
            <a:off x="172907" y="4393213"/>
            <a:ext cx="4202907" cy="56327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Vi khuẩn có lợi</a:t>
            </a:r>
            <a:endParaRPr lang="en-US" sz="2000" b="1" dirty="0">
              <a:solidFill>
                <a:schemeClr val="bg1"/>
              </a:solidFill>
            </a:endParaRPr>
          </a:p>
        </p:txBody>
      </p:sp>
      <p:sp>
        <p:nvSpPr>
          <p:cNvPr id="7" name="Rounded Rectangle 6"/>
          <p:cNvSpPr/>
          <p:nvPr/>
        </p:nvSpPr>
        <p:spPr>
          <a:xfrm>
            <a:off x="4871923" y="4436668"/>
            <a:ext cx="4016045" cy="57424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Vi khuẩn có hại</a:t>
            </a:r>
            <a:endParaRPr lang="en-US" sz="2000" b="1" dirty="0">
              <a:solidFill>
                <a:schemeClr val="bg1"/>
              </a:solidFill>
            </a:endParaRPr>
          </a:p>
        </p:txBody>
      </p:sp>
      <p:sp>
        <p:nvSpPr>
          <p:cNvPr id="8" name="Rectangle 7"/>
          <p:cNvSpPr/>
          <p:nvPr/>
        </p:nvSpPr>
        <p:spPr>
          <a:xfrm>
            <a:off x="247080" y="1911922"/>
            <a:ext cx="3943547" cy="2452659"/>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vi-VN" sz="2000" dirty="0" smtClean="0">
                <a:solidFill>
                  <a:srgbClr val="FF0000"/>
                </a:solidFill>
              </a:rPr>
              <a:t>Lactobacillus</a:t>
            </a:r>
            <a:r>
              <a:rPr lang="en-US" sz="2000" dirty="0" smtClean="0">
                <a:solidFill>
                  <a:srgbClr val="FF0000"/>
                </a:solidFill>
              </a:rPr>
              <a:t>:</a:t>
            </a:r>
            <a:r>
              <a:rPr lang="vi-VN" sz="2000" dirty="0" smtClean="0">
                <a:solidFill>
                  <a:srgbClr val="FF0000"/>
                </a:solidFill>
              </a:rPr>
              <a:t> vi </a:t>
            </a:r>
            <a:r>
              <a:rPr lang="vi-VN" sz="2000" dirty="0">
                <a:solidFill>
                  <a:srgbClr val="FF0000"/>
                </a:solidFill>
              </a:rPr>
              <a:t>khuẩn giúp tiêu diệt nhiều loại hại khuẩn </a:t>
            </a:r>
            <a:r>
              <a:rPr lang="vi-VN" sz="2000" dirty="0" smtClean="0">
                <a:solidFill>
                  <a:srgbClr val="FF0000"/>
                </a:solidFill>
              </a:rPr>
              <a:t>tron</a:t>
            </a:r>
            <a:r>
              <a:rPr lang="en-US" sz="2000" dirty="0" smtClean="0">
                <a:solidFill>
                  <a:srgbClr val="FF0000"/>
                </a:solidFill>
              </a:rPr>
              <a:t>g </a:t>
            </a:r>
            <a:r>
              <a:rPr lang="vi-VN" sz="2000" dirty="0" smtClean="0">
                <a:solidFill>
                  <a:srgbClr val="FF0000"/>
                </a:solidFill>
              </a:rPr>
              <a:t>đường </a:t>
            </a:r>
            <a:r>
              <a:rPr lang="vi-VN" sz="2000" dirty="0">
                <a:solidFill>
                  <a:srgbClr val="FF0000"/>
                </a:solidFill>
              </a:rPr>
              <a:t>ruột. </a:t>
            </a:r>
            <a:endParaRPr lang="en-US" sz="2000" dirty="0" smtClean="0">
              <a:solidFill>
                <a:srgbClr val="FF0000"/>
              </a:solidFill>
            </a:endParaRPr>
          </a:p>
          <a:p>
            <a:pPr marL="342900" indent="-342900" algn="just">
              <a:lnSpc>
                <a:spcPts val="2600"/>
              </a:lnSpc>
              <a:spcBef>
                <a:spcPts val="200"/>
              </a:spcBef>
              <a:spcAft>
                <a:spcPts val="200"/>
              </a:spcAft>
              <a:buFont typeface="Wingdings" panose="05000000000000000000" pitchFamily="2" charset="2"/>
              <a:buChar char="§"/>
            </a:pPr>
            <a:r>
              <a:rPr lang="en-US" sz="2000" dirty="0" smtClean="0">
                <a:solidFill>
                  <a:srgbClr val="FF0000"/>
                </a:solidFill>
              </a:rPr>
              <a:t>Microflora: </a:t>
            </a:r>
            <a:r>
              <a:rPr lang="vi-VN" sz="2000" dirty="0">
                <a:solidFill>
                  <a:srgbClr val="FF0000"/>
                </a:solidFill>
              </a:rPr>
              <a:t>vi khuẩn, nấm </a:t>
            </a:r>
            <a:r>
              <a:rPr lang="vi-VN" sz="2000" dirty="0" smtClean="0">
                <a:solidFill>
                  <a:srgbClr val="FF0000"/>
                </a:solidFill>
              </a:rPr>
              <a:t>da </a:t>
            </a:r>
            <a:r>
              <a:rPr lang="vi-VN" sz="2000" dirty="0">
                <a:solidFill>
                  <a:srgbClr val="FF0000"/>
                </a:solidFill>
              </a:rPr>
              <a:t>con </a:t>
            </a:r>
            <a:r>
              <a:rPr lang="vi-VN" sz="2000" dirty="0" smtClean="0">
                <a:solidFill>
                  <a:srgbClr val="FF0000"/>
                </a:solidFill>
              </a:rPr>
              <a:t>người</a:t>
            </a:r>
            <a:r>
              <a:rPr lang="en-US" sz="2000" dirty="0" smtClean="0">
                <a:solidFill>
                  <a:srgbClr val="FF0000"/>
                </a:solidFill>
              </a:rPr>
              <a:t>, giúp</a:t>
            </a:r>
            <a:r>
              <a:rPr lang="vi-VN" sz="2000" dirty="0" smtClean="0">
                <a:solidFill>
                  <a:srgbClr val="FF0000"/>
                </a:solidFill>
              </a:rPr>
              <a:t> </a:t>
            </a:r>
            <a:r>
              <a:rPr lang="vi-VN" sz="2000" dirty="0">
                <a:solidFill>
                  <a:srgbClr val="FF0000"/>
                </a:solidFill>
              </a:rPr>
              <a:t>ngăn chặn tình trạng vết thương bị nhiễm </a:t>
            </a:r>
            <a:r>
              <a:rPr lang="vi-VN" sz="2000" dirty="0" smtClean="0">
                <a:solidFill>
                  <a:srgbClr val="FF0000"/>
                </a:solidFill>
              </a:rPr>
              <a:t>trùn</a:t>
            </a:r>
            <a:r>
              <a:rPr lang="en-US" sz="2000" dirty="0" smtClean="0">
                <a:solidFill>
                  <a:srgbClr val="FF0000"/>
                </a:solidFill>
              </a:rPr>
              <a:t>g, chữa lành vết thương.</a:t>
            </a:r>
            <a:endParaRPr lang="en-US" sz="2000" dirty="0">
              <a:solidFill>
                <a:srgbClr val="FF0000"/>
              </a:solidFill>
            </a:endParaRPr>
          </a:p>
        </p:txBody>
      </p:sp>
      <p:sp>
        <p:nvSpPr>
          <p:cNvPr id="9" name="Rectangle 8"/>
          <p:cNvSpPr/>
          <p:nvPr/>
        </p:nvSpPr>
        <p:spPr>
          <a:xfrm>
            <a:off x="5083629" y="1911922"/>
            <a:ext cx="3965273" cy="2015936"/>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en-US" sz="2000" dirty="0" smtClean="0">
                <a:solidFill>
                  <a:srgbClr val="FF0000"/>
                </a:solidFill>
              </a:rPr>
              <a:t>E-coli:</a:t>
            </a:r>
            <a:r>
              <a:rPr lang="vi-VN" sz="2000" dirty="0" smtClean="0">
                <a:solidFill>
                  <a:srgbClr val="FF0000"/>
                </a:solidFill>
              </a:rPr>
              <a:t> </a:t>
            </a:r>
            <a:r>
              <a:rPr lang="en-US" sz="2000" dirty="0" smtClean="0">
                <a:solidFill>
                  <a:srgbClr val="FF0000"/>
                </a:solidFill>
              </a:rPr>
              <a:t>gây bệnh bị tiêu chảy, nôn mửa,…</a:t>
            </a:r>
          </a:p>
          <a:p>
            <a:pPr marL="342900" indent="-342900" algn="just">
              <a:buFont typeface="Wingdings" panose="05000000000000000000" pitchFamily="2" charset="2"/>
              <a:buChar char="§"/>
            </a:pPr>
            <a:r>
              <a:rPr lang="en-US" sz="2000" dirty="0">
                <a:solidFill>
                  <a:srgbClr val="FF0000"/>
                </a:solidFill>
              </a:rPr>
              <a:t>S</a:t>
            </a:r>
            <a:r>
              <a:rPr lang="vi-VN" sz="2000" dirty="0" smtClean="0">
                <a:solidFill>
                  <a:srgbClr val="FF0000"/>
                </a:solidFill>
              </a:rPr>
              <a:t>almonella </a:t>
            </a:r>
            <a:r>
              <a:rPr lang="vi-VN" sz="2000" dirty="0">
                <a:solidFill>
                  <a:srgbClr val="FF0000"/>
                </a:solidFill>
              </a:rPr>
              <a:t>gây bệnh thương </a:t>
            </a:r>
            <a:r>
              <a:rPr lang="vi-VN" sz="2000" dirty="0" smtClean="0">
                <a:solidFill>
                  <a:srgbClr val="FF0000"/>
                </a:solidFill>
              </a:rPr>
              <a:t>hàn</a:t>
            </a:r>
            <a:r>
              <a:rPr lang="en-US" sz="2000" dirty="0" smtClean="0">
                <a:solidFill>
                  <a:srgbClr val="FF0000"/>
                </a:solidFill>
              </a:rPr>
              <a:t>.</a:t>
            </a:r>
            <a:endParaRPr lang="vi-VN" sz="2000" dirty="0">
              <a:solidFill>
                <a:srgbClr val="FF0000"/>
              </a:solidFill>
            </a:endParaRPr>
          </a:p>
          <a:p>
            <a:pPr marL="342900" indent="-342900" algn="just">
              <a:buFont typeface="Wingdings" panose="05000000000000000000" pitchFamily="2" charset="2"/>
              <a:buChar char="§"/>
            </a:pPr>
            <a:r>
              <a:rPr lang="vi-VN" sz="2000" dirty="0" smtClean="0">
                <a:solidFill>
                  <a:srgbClr val="FF0000"/>
                </a:solidFill>
              </a:rPr>
              <a:t>V.cholerae </a:t>
            </a:r>
            <a:r>
              <a:rPr lang="vi-VN" sz="2000" dirty="0">
                <a:solidFill>
                  <a:srgbClr val="FF0000"/>
                </a:solidFill>
              </a:rPr>
              <a:t>gây bệnh </a:t>
            </a:r>
            <a:r>
              <a:rPr lang="vi-VN" sz="2000" dirty="0" smtClean="0">
                <a:solidFill>
                  <a:srgbClr val="FF0000"/>
                </a:solidFill>
              </a:rPr>
              <a:t>tả</a:t>
            </a:r>
            <a:r>
              <a:rPr lang="en-US" sz="2000" dirty="0" smtClean="0">
                <a:solidFill>
                  <a:srgbClr val="FF0000"/>
                </a:solidFill>
              </a:rPr>
              <a:t>.</a:t>
            </a:r>
            <a:endParaRPr lang="vi-VN" sz="2000" dirty="0">
              <a:solidFill>
                <a:srgbClr val="FF0000"/>
              </a:solidFill>
            </a:endParaRPr>
          </a:p>
          <a:p>
            <a:pPr marL="342900" indent="-342900" algn="just">
              <a:buFont typeface="Wingdings" panose="05000000000000000000" pitchFamily="2" charset="2"/>
              <a:buChar char="§"/>
            </a:pPr>
            <a:r>
              <a:rPr lang="vi-VN" sz="2000" dirty="0" smtClean="0">
                <a:solidFill>
                  <a:srgbClr val="FF0000"/>
                </a:solidFill>
              </a:rPr>
              <a:t>Shigella </a:t>
            </a:r>
            <a:r>
              <a:rPr lang="vi-VN" sz="2000" dirty="0">
                <a:solidFill>
                  <a:srgbClr val="FF0000"/>
                </a:solidFill>
              </a:rPr>
              <a:t>gây bệnh lỵ</a:t>
            </a:r>
          </a:p>
        </p:txBody>
      </p:sp>
    </p:spTree>
    <p:extLst>
      <p:ext uri="{BB962C8B-B14F-4D97-AF65-F5344CB8AC3E}">
        <p14:creationId xmlns:p14="http://schemas.microsoft.com/office/powerpoint/2010/main" val="109269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16011"/>
          </a:xfrm>
        </p:spPr>
        <p:txBody>
          <a:bodyPr/>
          <a:lstStyle/>
          <a:p>
            <a:pPr algn="ctr"/>
            <a:r>
              <a:rPr lang="en-US" sz="2600" dirty="0" smtClean="0">
                <a:latin typeface="+mj-lt"/>
              </a:rPr>
              <a:t>III. PHÒNG BỆNH DO VIRUS, VI KHUẨN GÂY NÊN</a:t>
            </a:r>
            <a:endParaRPr lang="en-US" sz="2600" dirty="0">
              <a:latin typeface="+mj-lt"/>
            </a:endParaRPr>
          </a:p>
        </p:txBody>
      </p:sp>
      <p:sp>
        <p:nvSpPr>
          <p:cNvPr id="5" name="Rectangle 4"/>
          <p:cNvSpPr/>
          <p:nvPr/>
        </p:nvSpPr>
        <p:spPr>
          <a:xfrm>
            <a:off x="650269" y="1366325"/>
            <a:ext cx="6927494" cy="1579920"/>
          </a:xfrm>
          <a:prstGeom prst="rect">
            <a:avLst/>
          </a:prstGeom>
        </p:spPr>
        <p:txBody>
          <a:bodyPr wrap="square">
            <a:spAutoFit/>
          </a:bodyPr>
          <a:lstStyle/>
          <a:p>
            <a:pPr marL="342900" indent="-342900" algn="just">
              <a:lnSpc>
                <a:spcPts val="2800"/>
              </a:lnSpc>
              <a:spcBef>
                <a:spcPts val="200"/>
              </a:spcBef>
              <a:spcAft>
                <a:spcPts val="200"/>
              </a:spcAft>
              <a:buFont typeface="Wingdings" panose="05000000000000000000" pitchFamily="2" charset="2"/>
              <a:buChar char="§"/>
            </a:pPr>
            <a:r>
              <a:rPr lang="en-US" sz="2000" b="1" dirty="0">
                <a:solidFill>
                  <a:schemeClr val="accent5">
                    <a:lumMod val="25000"/>
                  </a:schemeClr>
                </a:solidFill>
                <a:ea typeface="Calibri" panose="020F0502020204030204" pitchFamily="34" charset="0"/>
              </a:rPr>
              <a:t>Hơn 70% các loại bệnh ở </a:t>
            </a:r>
            <a:r>
              <a:rPr lang="en-US" sz="2000" b="1" dirty="0" smtClean="0">
                <a:solidFill>
                  <a:schemeClr val="accent5">
                    <a:lumMod val="25000"/>
                  </a:schemeClr>
                </a:solidFill>
                <a:ea typeface="Calibri" panose="020F0502020204030204" pitchFamily="34" charset="0"/>
              </a:rPr>
              <a:t>người </a:t>
            </a:r>
            <a:r>
              <a:rPr lang="en-US" sz="2000" b="1" dirty="0">
                <a:solidFill>
                  <a:schemeClr val="accent5">
                    <a:lumMod val="25000"/>
                  </a:schemeClr>
                </a:solidFill>
                <a:ea typeface="Calibri" panose="020F0502020204030204" pitchFamily="34" charset="0"/>
              </a:rPr>
              <a:t>do virus </a:t>
            </a:r>
            <a:r>
              <a:rPr lang="en-US" sz="2000" b="1" dirty="0" smtClean="0">
                <a:solidFill>
                  <a:schemeClr val="accent5">
                    <a:lumMod val="25000"/>
                  </a:schemeClr>
                </a:solidFill>
                <a:ea typeface="Calibri" panose="020F0502020204030204" pitchFamily="34" charset="0"/>
              </a:rPr>
              <a:t>và vi khuẩn </a:t>
            </a:r>
            <a:r>
              <a:rPr lang="en-US" sz="2000" b="1" dirty="0" smtClean="0">
                <a:solidFill>
                  <a:schemeClr val="accent5">
                    <a:lumMod val="25000"/>
                  </a:schemeClr>
                </a:solidFill>
              </a:rPr>
              <a:t>và </a:t>
            </a:r>
            <a:r>
              <a:rPr lang="en-US" sz="2000" b="1" dirty="0">
                <a:solidFill>
                  <a:schemeClr val="accent5">
                    <a:lumMod val="25000"/>
                  </a:schemeClr>
                </a:solidFill>
              </a:rPr>
              <a:t>là bệnh truyền nhiễm. </a:t>
            </a:r>
          </a:p>
          <a:p>
            <a:pPr marL="342900" indent="-342900" algn="just">
              <a:lnSpc>
                <a:spcPts val="2800"/>
              </a:lnSpc>
              <a:spcBef>
                <a:spcPts val="200"/>
              </a:spcBef>
              <a:spcAft>
                <a:spcPts val="200"/>
              </a:spcAft>
              <a:buFont typeface="Wingdings" panose="05000000000000000000" pitchFamily="2" charset="2"/>
              <a:buChar char="§"/>
            </a:pPr>
            <a:r>
              <a:rPr lang="en-US" sz="2000" b="1" i="1" dirty="0">
                <a:solidFill>
                  <a:srgbClr val="FF0000"/>
                </a:solidFill>
              </a:rPr>
              <a:t>Theo em, làm cách nào để phòng chống, ngăn ngừa bệnh do </a:t>
            </a:r>
            <a:r>
              <a:rPr lang="en-US" sz="2000" b="1" i="1" dirty="0" smtClean="0">
                <a:solidFill>
                  <a:srgbClr val="FF0000"/>
                </a:solidFill>
              </a:rPr>
              <a:t>virus, vi khuẩn </a:t>
            </a:r>
            <a:r>
              <a:rPr lang="en-US" sz="2000" b="1" i="1" dirty="0">
                <a:solidFill>
                  <a:srgbClr val="FF0000"/>
                </a:solidFill>
              </a:rPr>
              <a:t>gây </a:t>
            </a:r>
            <a:r>
              <a:rPr lang="en-US" sz="2000" b="1" i="1" dirty="0" smtClean="0">
                <a:solidFill>
                  <a:srgbClr val="FF0000"/>
                </a:solidFill>
              </a:rPr>
              <a:t>ra ở người?</a:t>
            </a:r>
            <a:endParaRPr lang="en-US" sz="2000" b="1" dirty="0">
              <a:solidFill>
                <a:srgbClr val="FF0000"/>
              </a:solidFill>
            </a:endParaRPr>
          </a:p>
        </p:txBody>
      </p:sp>
      <p:sp>
        <p:nvSpPr>
          <p:cNvPr id="8" name="Title 1"/>
          <p:cNvSpPr txBox="1">
            <a:spLocks/>
          </p:cNvSpPr>
          <p:nvPr/>
        </p:nvSpPr>
        <p:spPr>
          <a:xfrm>
            <a:off x="563087" y="970840"/>
            <a:ext cx="2952998" cy="4120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1pPr>
            <a:lvl2pPr marR="0" lvl="1"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2pPr>
            <a:lvl3pPr marR="0" lvl="2"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3pPr>
            <a:lvl4pPr marR="0" lvl="3"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4pPr>
            <a:lvl5pPr marR="0" lvl="4"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5pPr>
            <a:lvl6pPr marR="0" lvl="5"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6pPr>
            <a:lvl7pPr marR="0" lvl="6"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7pPr>
            <a:lvl8pPr marR="0" lvl="7"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8pPr>
            <a:lvl9pPr marR="0" lvl="8"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9pPr>
          </a:lstStyle>
          <a:p>
            <a:pPr algn="l"/>
            <a:r>
              <a:rPr lang="en-US" sz="2600" dirty="0">
                <a:solidFill>
                  <a:srgbClr val="0000CC"/>
                </a:solidFill>
                <a:latin typeface="+mj-lt"/>
              </a:rPr>
              <a:t>1</a:t>
            </a:r>
            <a:r>
              <a:rPr lang="en-US" sz="2600" dirty="0" smtClean="0">
                <a:solidFill>
                  <a:srgbClr val="0000CC"/>
                </a:solidFill>
                <a:latin typeface="+mj-lt"/>
              </a:rPr>
              <a:t>. PHÒNG BỆNH</a:t>
            </a:r>
            <a:endParaRPr lang="en-US" sz="2600" dirty="0">
              <a:solidFill>
                <a:srgbClr val="0000CC"/>
              </a:solidFill>
              <a:latin typeface="+mj-lt"/>
            </a:endParaRPr>
          </a:p>
        </p:txBody>
      </p:sp>
    </p:spTree>
    <p:extLst>
      <p:ext uri="{BB962C8B-B14F-4D97-AF65-F5344CB8AC3E}">
        <p14:creationId xmlns:p14="http://schemas.microsoft.com/office/powerpoint/2010/main" val="42059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6303" y="83301"/>
            <a:ext cx="2875815" cy="2250021"/>
          </a:xfrm>
          <a:prstGeom prst="rect">
            <a:avLst/>
          </a:prstGeom>
          <a:ln>
            <a:solidFill>
              <a:schemeClr val="tx1"/>
            </a:solidFill>
          </a:ln>
        </p:spPr>
      </p:pic>
      <p:sp>
        <p:nvSpPr>
          <p:cNvPr id="9" name="Rectangle 8"/>
          <p:cNvSpPr/>
          <p:nvPr/>
        </p:nvSpPr>
        <p:spPr>
          <a:xfrm>
            <a:off x="0" y="2389519"/>
            <a:ext cx="4396436" cy="338554"/>
          </a:xfrm>
          <a:prstGeom prst="rect">
            <a:avLst/>
          </a:prstGeom>
        </p:spPr>
        <p:txBody>
          <a:bodyPr wrap="square">
            <a:spAutoFit/>
          </a:bodyPr>
          <a:lstStyle/>
          <a:p>
            <a:r>
              <a:rPr lang="en-US" sz="1600" b="1" dirty="0" smtClean="0">
                <a:solidFill>
                  <a:srgbClr val="FF0000"/>
                </a:solidFill>
              </a:rPr>
              <a:t>Đeo khẩu trang khi ra ngoài</a:t>
            </a:r>
            <a:endParaRPr lang="en-US" sz="1600" dirty="0">
              <a:solidFill>
                <a:srgbClr val="FF0000"/>
              </a:solidFill>
            </a:endParaRPr>
          </a:p>
        </p:txBody>
      </p:sp>
      <p:pic>
        <p:nvPicPr>
          <p:cNvPr id="10" name="Picture 9"/>
          <p:cNvPicPr>
            <a:picLocks noChangeAspect="1"/>
          </p:cNvPicPr>
          <p:nvPr/>
        </p:nvPicPr>
        <p:blipFill>
          <a:blip r:embed="rId3"/>
          <a:stretch>
            <a:fillRect/>
          </a:stretch>
        </p:blipFill>
        <p:spPr>
          <a:xfrm>
            <a:off x="199696" y="2721371"/>
            <a:ext cx="2804761" cy="1987263"/>
          </a:xfrm>
          <a:prstGeom prst="rect">
            <a:avLst/>
          </a:prstGeom>
          <a:ln>
            <a:solidFill>
              <a:schemeClr val="tx1"/>
            </a:solidFill>
          </a:ln>
        </p:spPr>
      </p:pic>
      <p:sp>
        <p:nvSpPr>
          <p:cNvPr id="11" name="Rectangle 10"/>
          <p:cNvSpPr/>
          <p:nvPr/>
        </p:nvSpPr>
        <p:spPr>
          <a:xfrm>
            <a:off x="-380473" y="4804946"/>
            <a:ext cx="3659873" cy="307777"/>
          </a:xfrm>
          <a:prstGeom prst="rect">
            <a:avLst/>
          </a:prstGeom>
        </p:spPr>
        <p:txBody>
          <a:bodyPr wrap="square">
            <a:spAutoFit/>
          </a:bodyPr>
          <a:lstStyle/>
          <a:p>
            <a:pPr algn="ctr"/>
            <a:r>
              <a:rPr lang="en-US" b="1" dirty="0" smtClean="0">
                <a:solidFill>
                  <a:srgbClr val="FF0000"/>
                </a:solidFill>
              </a:rPr>
              <a:t>Tập thể dục rèn luyện sức khỏe</a:t>
            </a:r>
            <a:endParaRPr lang="en-US" dirty="0">
              <a:solidFill>
                <a:srgbClr val="FF0000"/>
              </a:solidFill>
            </a:endParaRPr>
          </a:p>
        </p:txBody>
      </p:sp>
      <p:pic>
        <p:nvPicPr>
          <p:cNvPr id="2050" name="Picture 2" descr="C:\Users\Nguyen Nhung\Desktop\C.jpg"/>
          <p:cNvPicPr>
            <a:picLocks noChangeAspect="1" noChangeArrowheads="1"/>
          </p:cNvPicPr>
          <p:nvPr/>
        </p:nvPicPr>
        <p:blipFill>
          <a:blip r:embed="rId4"/>
          <a:srcRect/>
          <a:stretch>
            <a:fillRect/>
          </a:stretch>
        </p:blipFill>
        <p:spPr bwMode="auto">
          <a:xfrm>
            <a:off x="3412123" y="2712725"/>
            <a:ext cx="2825406" cy="2011675"/>
          </a:xfrm>
          <a:prstGeom prst="rect">
            <a:avLst/>
          </a:prstGeom>
          <a:noFill/>
          <a:ln>
            <a:solidFill>
              <a:schemeClr val="tx1"/>
            </a:solidFill>
          </a:ln>
        </p:spPr>
      </p:pic>
      <p:pic>
        <p:nvPicPr>
          <p:cNvPr id="2051" name="Picture 3" descr="C:\Users\Nguyen Nhung\Desktop\B.jpg"/>
          <p:cNvPicPr>
            <a:picLocks noChangeAspect="1" noChangeArrowheads="1"/>
          </p:cNvPicPr>
          <p:nvPr/>
        </p:nvPicPr>
        <p:blipFill>
          <a:blip r:embed="rId5"/>
          <a:srcRect/>
          <a:stretch>
            <a:fillRect/>
          </a:stretch>
        </p:blipFill>
        <p:spPr bwMode="auto">
          <a:xfrm>
            <a:off x="3327267" y="108858"/>
            <a:ext cx="2921147" cy="2220685"/>
          </a:xfrm>
          <a:prstGeom prst="rect">
            <a:avLst/>
          </a:prstGeom>
          <a:noFill/>
          <a:ln>
            <a:solidFill>
              <a:schemeClr val="tx1"/>
            </a:solidFill>
          </a:ln>
        </p:spPr>
      </p:pic>
      <p:sp>
        <p:nvSpPr>
          <p:cNvPr id="12" name="TextBox 11"/>
          <p:cNvSpPr txBox="1"/>
          <p:nvPr/>
        </p:nvSpPr>
        <p:spPr>
          <a:xfrm>
            <a:off x="3614071" y="2351314"/>
            <a:ext cx="2784737" cy="307777"/>
          </a:xfrm>
          <a:prstGeom prst="rect">
            <a:avLst/>
          </a:prstGeom>
          <a:noFill/>
        </p:spPr>
        <p:txBody>
          <a:bodyPr wrap="none" rtlCol="0">
            <a:spAutoFit/>
          </a:bodyPr>
          <a:lstStyle/>
          <a:p>
            <a:r>
              <a:rPr lang="en-US" b="1" dirty="0" err="1" smtClean="0"/>
              <a:t>ĂNn</a:t>
            </a:r>
            <a:r>
              <a:rPr lang="en-US" b="1" dirty="0" smtClean="0"/>
              <a:t> </a:t>
            </a:r>
            <a:r>
              <a:rPr lang="en-US" b="1" dirty="0" err="1" smtClean="0"/>
              <a:t>uống</a:t>
            </a:r>
            <a:r>
              <a:rPr lang="en-US" b="1" dirty="0" smtClean="0"/>
              <a:t> </a:t>
            </a:r>
            <a:r>
              <a:rPr lang="en-US" b="1" dirty="0" err="1" smtClean="0"/>
              <a:t>đủ</a:t>
            </a:r>
            <a:r>
              <a:rPr lang="en-US" b="1" dirty="0" smtClean="0"/>
              <a:t> </a:t>
            </a:r>
            <a:r>
              <a:rPr lang="en-US" b="1" dirty="0" err="1" smtClean="0"/>
              <a:t>chất</a:t>
            </a:r>
            <a:r>
              <a:rPr lang="en-US" b="1" dirty="0" smtClean="0"/>
              <a:t> </a:t>
            </a:r>
            <a:r>
              <a:rPr lang="en-US" b="1" dirty="0" err="1" smtClean="0"/>
              <a:t>dinh</a:t>
            </a:r>
            <a:r>
              <a:rPr lang="en-US" b="1" dirty="0" smtClean="0"/>
              <a:t> </a:t>
            </a:r>
            <a:r>
              <a:rPr lang="en-US" b="1" dirty="0" err="1" smtClean="0"/>
              <a:t>dưỡng</a:t>
            </a:r>
            <a:endParaRPr lang="en-US" b="1" dirty="0"/>
          </a:p>
        </p:txBody>
      </p:sp>
      <p:sp>
        <p:nvSpPr>
          <p:cNvPr id="13" name="TextBox 12"/>
          <p:cNvSpPr txBox="1"/>
          <p:nvPr/>
        </p:nvSpPr>
        <p:spPr>
          <a:xfrm>
            <a:off x="3755586" y="4792179"/>
            <a:ext cx="1795684" cy="307777"/>
          </a:xfrm>
          <a:prstGeom prst="rect">
            <a:avLst/>
          </a:prstGeom>
          <a:noFill/>
        </p:spPr>
        <p:txBody>
          <a:bodyPr wrap="none" rtlCol="0">
            <a:spAutoFit/>
          </a:bodyPr>
          <a:lstStyle/>
          <a:p>
            <a:r>
              <a:rPr lang="en-US" b="1" dirty="0" err="1" smtClean="0"/>
              <a:t>Bảo</a:t>
            </a:r>
            <a:r>
              <a:rPr lang="en-US" b="1" dirty="0" smtClean="0"/>
              <a:t> </a:t>
            </a:r>
            <a:r>
              <a:rPr lang="en-US" b="1" dirty="0" err="1" smtClean="0"/>
              <a:t>vệ</a:t>
            </a:r>
            <a:r>
              <a:rPr lang="en-US" b="1" dirty="0" smtClean="0"/>
              <a:t> </a:t>
            </a:r>
            <a:r>
              <a:rPr lang="en-US" b="1" dirty="0" err="1" smtClean="0"/>
              <a:t>môi</a:t>
            </a:r>
            <a:r>
              <a:rPr lang="en-US" b="1" dirty="0" smtClean="0"/>
              <a:t> </a:t>
            </a:r>
            <a:r>
              <a:rPr lang="en-US" b="1" dirty="0" err="1" smtClean="0"/>
              <a:t>trường</a:t>
            </a:r>
            <a:endParaRPr lang="en-US" b="1" dirty="0"/>
          </a:p>
        </p:txBody>
      </p:sp>
      <p:pic>
        <p:nvPicPr>
          <p:cNvPr id="14" name="Picture 13"/>
          <p:cNvPicPr>
            <a:picLocks noChangeAspect="1"/>
          </p:cNvPicPr>
          <p:nvPr/>
        </p:nvPicPr>
        <p:blipFill>
          <a:blip r:embed="rId6"/>
          <a:stretch>
            <a:fillRect/>
          </a:stretch>
        </p:blipFill>
        <p:spPr>
          <a:xfrm>
            <a:off x="6596742" y="150016"/>
            <a:ext cx="2288600" cy="2157755"/>
          </a:xfrm>
          <a:prstGeom prst="rect">
            <a:avLst/>
          </a:prstGeom>
          <a:ln>
            <a:solidFill>
              <a:schemeClr val="tx1"/>
            </a:solidFill>
          </a:ln>
        </p:spPr>
      </p:pic>
      <p:sp>
        <p:nvSpPr>
          <p:cNvPr id="15" name="Rectangle 14"/>
          <p:cNvSpPr/>
          <p:nvPr/>
        </p:nvSpPr>
        <p:spPr>
          <a:xfrm>
            <a:off x="6672941" y="2327176"/>
            <a:ext cx="2288600" cy="307777"/>
          </a:xfrm>
          <a:prstGeom prst="rect">
            <a:avLst/>
          </a:prstGeom>
          <a:ln>
            <a:solidFill>
              <a:schemeClr val="tx1"/>
            </a:solidFill>
          </a:ln>
        </p:spPr>
        <p:txBody>
          <a:bodyPr wrap="square">
            <a:spAutoFit/>
          </a:bodyPr>
          <a:lstStyle/>
          <a:p>
            <a:pPr algn="ctr"/>
            <a:r>
              <a:rPr lang="en-US" b="1" dirty="0" smtClean="0">
                <a:solidFill>
                  <a:srgbClr val="FF0000"/>
                </a:solidFill>
              </a:rPr>
              <a:t>Rửa tay bằng xà phòng</a:t>
            </a:r>
            <a:endParaRPr lang="en-US" b="1" dirty="0">
              <a:solidFill>
                <a:srgbClr val="FF0000"/>
              </a:solidFill>
            </a:endParaRPr>
          </a:p>
        </p:txBody>
      </p:sp>
      <p:pic>
        <p:nvPicPr>
          <p:cNvPr id="2052" name="Picture 4" descr="C:\Users\Nguyen Nhung\Desktop\f.jpg"/>
          <p:cNvPicPr>
            <a:picLocks noChangeAspect="1" noChangeArrowheads="1"/>
          </p:cNvPicPr>
          <p:nvPr/>
        </p:nvPicPr>
        <p:blipFill>
          <a:blip r:embed="rId7"/>
          <a:srcRect/>
          <a:stretch>
            <a:fillRect/>
          </a:stretch>
        </p:blipFill>
        <p:spPr bwMode="auto">
          <a:xfrm>
            <a:off x="6596743" y="2701699"/>
            <a:ext cx="2365602" cy="2218644"/>
          </a:xfrm>
          <a:prstGeom prst="rect">
            <a:avLst/>
          </a:prstGeom>
          <a:noFill/>
          <a:ln>
            <a:solidFill>
              <a:schemeClr val="tx1"/>
            </a:solidFill>
          </a:ln>
        </p:spPr>
      </p:pic>
    </p:spTree>
    <p:extLst>
      <p:ext uri="{BB962C8B-B14F-4D97-AF65-F5344CB8AC3E}">
        <p14:creationId xmlns:p14="http://schemas.microsoft.com/office/powerpoint/2010/main" val="42059100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5100"/>
            <a:ext cx="9144000" cy="916011"/>
          </a:xfrm>
        </p:spPr>
        <p:txBody>
          <a:bodyPr/>
          <a:lstStyle/>
          <a:p>
            <a:pPr algn="ctr"/>
            <a:r>
              <a:rPr lang="en-US" sz="2600" dirty="0" smtClean="0">
                <a:latin typeface="+mj-lt"/>
              </a:rPr>
              <a:t>III. PHÒNG BỆNH DO VIRUS, VI KHUẨN GÂY NÊN</a:t>
            </a:r>
            <a:endParaRPr lang="en-US" sz="2600" dirty="0">
              <a:latin typeface="+mj-lt"/>
            </a:endParaRPr>
          </a:p>
        </p:txBody>
      </p:sp>
      <p:sp>
        <p:nvSpPr>
          <p:cNvPr id="8" name="Title 1"/>
          <p:cNvSpPr txBox="1">
            <a:spLocks/>
          </p:cNvSpPr>
          <p:nvPr/>
        </p:nvSpPr>
        <p:spPr>
          <a:xfrm>
            <a:off x="563087" y="844720"/>
            <a:ext cx="2952998" cy="4120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1pPr>
            <a:lvl2pPr marR="0" lvl="1"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2pPr>
            <a:lvl3pPr marR="0" lvl="2"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3pPr>
            <a:lvl4pPr marR="0" lvl="3"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4pPr>
            <a:lvl5pPr marR="0" lvl="4"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5pPr>
            <a:lvl6pPr marR="0" lvl="5"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6pPr>
            <a:lvl7pPr marR="0" lvl="6"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7pPr>
            <a:lvl8pPr marR="0" lvl="7"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8pPr>
            <a:lvl9pPr marR="0" lvl="8"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9pPr>
          </a:lstStyle>
          <a:p>
            <a:pPr algn="l"/>
            <a:r>
              <a:rPr lang="en-US" sz="2600" dirty="0">
                <a:solidFill>
                  <a:srgbClr val="0000CC"/>
                </a:solidFill>
                <a:latin typeface="+mj-lt"/>
              </a:rPr>
              <a:t>1</a:t>
            </a:r>
            <a:r>
              <a:rPr lang="en-US" sz="2600" dirty="0" smtClean="0">
                <a:solidFill>
                  <a:srgbClr val="0000CC"/>
                </a:solidFill>
                <a:latin typeface="+mj-lt"/>
              </a:rPr>
              <a:t>. PHÒNG BỆNH</a:t>
            </a:r>
            <a:endParaRPr lang="en-US" sz="2600" dirty="0">
              <a:solidFill>
                <a:srgbClr val="0000CC"/>
              </a:solidFill>
              <a:latin typeface="+mj-lt"/>
            </a:endParaRPr>
          </a:p>
        </p:txBody>
      </p:sp>
      <p:sp>
        <p:nvSpPr>
          <p:cNvPr id="6" name="Slide Number Placeholder 1"/>
          <p:cNvSpPr>
            <a:spLocks noGrp="1"/>
          </p:cNvSpPr>
          <p:nvPr>
            <p:ph type="sldNum" idx="12"/>
          </p:nvPr>
        </p:nvSpPr>
        <p:spPr>
          <a:xfrm>
            <a:off x="590354" y="1055203"/>
            <a:ext cx="8110134" cy="3453022"/>
          </a:xfrm>
        </p:spPr>
        <p:txBody>
          <a:bodyPr/>
          <a:lstStyle/>
          <a:p>
            <a:pPr marL="0" lvl="0" indent="0" rtl="0">
              <a:spcBef>
                <a:spcPts val="0"/>
              </a:spcBef>
              <a:spcAft>
                <a:spcPts val="0"/>
              </a:spcAft>
              <a:buNone/>
            </a:pPr>
            <a:r>
              <a:rPr lang="en" sz="2600" dirty="0" smtClean="0">
                <a:solidFill>
                  <a:srgbClr val="FF0000"/>
                </a:solidFill>
                <a:latin typeface="Times New Roman" panose="02020603050405020304" pitchFamily="18" charset="0"/>
                <a:cs typeface="Times New Roman" panose="02020603050405020304" pitchFamily="18" charset="0"/>
              </a:rPr>
              <a:t>+ Cách phòng chống vi khuẩn, virus:</a:t>
            </a:r>
          </a:p>
          <a:p>
            <a:pPr marL="0" lvl="0" indent="0" rtl="0">
              <a:spcBef>
                <a:spcPts val="0"/>
              </a:spcBef>
              <a:spcAft>
                <a:spcPts val="0"/>
              </a:spcAft>
              <a:buNone/>
            </a:pPr>
            <a:r>
              <a:rPr lang="en-US" sz="2600" dirty="0" smtClean="0">
                <a:solidFill>
                  <a:srgbClr val="FF0000"/>
                </a:solidFill>
                <a:latin typeface="Times New Roman" panose="02020603050405020304" pitchFamily="18" charset="0"/>
                <a:cs typeface="Times New Roman" panose="02020603050405020304" pitchFamily="18" charset="0"/>
              </a:rPr>
              <a:t>-</a:t>
            </a:r>
            <a:r>
              <a:rPr lang="en-US" sz="2600" dirty="0" err="1" smtClean="0">
                <a:solidFill>
                  <a:srgbClr val="FF0000"/>
                </a:solidFill>
                <a:latin typeface="Times New Roman" panose="02020603050405020304" pitchFamily="18" charset="0"/>
                <a:cs typeface="Times New Roman" panose="02020603050405020304" pitchFamily="18" charset="0"/>
              </a:rPr>
              <a:t>Đeo</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khẩu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trang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ngoài</a:t>
            </a:r>
            <a:endParaRPr lang="en-US" sz="2600" dirty="0" smtClean="0">
              <a:solidFill>
                <a:srgbClr val="FF0000"/>
              </a:solidFill>
              <a:latin typeface="Times New Roman" panose="02020603050405020304" pitchFamily="18" charset="0"/>
              <a:cs typeface="Times New Roman" panose="02020603050405020304" pitchFamily="18" charset="0"/>
            </a:endParaRPr>
          </a:p>
          <a:p>
            <a:r>
              <a:rPr lang="en-US" sz="2600" dirty="0" smtClean="0">
                <a:solidFill>
                  <a:srgbClr val="FF0000"/>
                </a:solidFill>
                <a:latin typeface="Times New Roman" panose="02020603050405020304" pitchFamily="18" charset="0"/>
                <a:cs typeface="Times New Roman" panose="02020603050405020304" pitchFamily="18" charset="0"/>
              </a:rPr>
              <a:t>-</a:t>
            </a:r>
            <a:r>
              <a:rPr lang="en-US" sz="2600" dirty="0" err="1" smtClean="0">
                <a:solidFill>
                  <a:srgbClr val="FF0000"/>
                </a:solidFill>
                <a:latin typeface="Times New Roman" panose="02020603050405020304" pitchFamily="18" charset="0"/>
                <a:cs typeface="Times New Roman" panose="02020603050405020304" pitchFamily="18" charset="0"/>
              </a:rPr>
              <a:t>Tập</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dục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rèn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luyện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khỏe</a:t>
            </a:r>
            <a:endParaRPr lang="en-US" sz="2600" dirty="0">
              <a:solidFill>
                <a:srgbClr val="FF0000"/>
              </a:solidFill>
              <a:latin typeface="Times New Roman" panose="02020603050405020304" pitchFamily="18" charset="0"/>
              <a:cs typeface="Times New Roman" panose="02020603050405020304" pitchFamily="18" charset="0"/>
            </a:endParaRPr>
          </a:p>
          <a:p>
            <a:r>
              <a:rPr lang="en-US" sz="2600" dirty="0" smtClean="0">
                <a:solidFill>
                  <a:srgbClr val="FF0000"/>
                </a:solidFill>
                <a:latin typeface="Times New Roman" panose="02020603050405020304" pitchFamily="18" charset="0"/>
                <a:cs typeface="Times New Roman" panose="02020603050405020304" pitchFamily="18" charset="0"/>
              </a:rPr>
              <a:t>-</a:t>
            </a:r>
            <a:r>
              <a:rPr lang="en-US" sz="2600" dirty="0" err="1" smtClean="0">
                <a:solidFill>
                  <a:srgbClr val="FF0000"/>
                </a:solidFill>
                <a:latin typeface="Times New Roman" panose="02020603050405020304" pitchFamily="18" charset="0"/>
                <a:cs typeface="Times New Roman" panose="02020603050405020304" pitchFamily="18" charset="0"/>
              </a:rPr>
              <a:t>Ăn</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uống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đủ</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dinh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dưỡng</a:t>
            </a:r>
            <a:endParaRPr lang="en-US" sz="2600" dirty="0">
              <a:solidFill>
                <a:srgbClr val="FF0000"/>
              </a:solidFill>
              <a:latin typeface="Times New Roman" panose="02020603050405020304" pitchFamily="18" charset="0"/>
              <a:cs typeface="Times New Roman" panose="02020603050405020304" pitchFamily="18" charset="0"/>
            </a:endParaRPr>
          </a:p>
          <a:p>
            <a:r>
              <a:rPr lang="en-US" sz="2600" dirty="0" smtClean="0">
                <a:solidFill>
                  <a:srgbClr val="FF0000"/>
                </a:solidFill>
                <a:latin typeface="Times New Roman" panose="02020603050405020304" pitchFamily="18" charset="0"/>
                <a:cs typeface="Times New Roman" panose="02020603050405020304" pitchFamily="18" charset="0"/>
              </a:rPr>
              <a:t>-</a:t>
            </a:r>
            <a:r>
              <a:rPr lang="en-US" sz="2600" dirty="0" err="1" smtClean="0">
                <a:solidFill>
                  <a:srgbClr val="FF0000"/>
                </a:solidFill>
                <a:latin typeface="Times New Roman" panose="02020603050405020304" pitchFamily="18" charset="0"/>
                <a:cs typeface="Times New Roman" panose="02020603050405020304" pitchFamily="18" charset="0"/>
              </a:rPr>
              <a:t>Không</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tiếp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xúc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a:t>
            </a:r>
            <a:r>
              <a:rPr lang="en-US" sz="2600" dirty="0" err="1" smtClean="0">
                <a:solidFill>
                  <a:srgbClr val="FF0000"/>
                </a:solidFill>
                <a:latin typeface="Times New Roman" panose="02020603050405020304" pitchFamily="18" charset="0"/>
                <a:cs typeface="Times New Roman" panose="02020603050405020304" pitchFamily="18" charset="0"/>
              </a:rPr>
              <a:t>gười</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bị</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nhiễm</a:t>
            </a:r>
            <a:r>
              <a:rPr lang="en-US" sz="2600" dirty="0">
                <a:solidFill>
                  <a:srgbClr val="FF0000"/>
                </a:solidFill>
                <a:latin typeface="Times New Roman" panose="02020603050405020304" pitchFamily="18" charset="0"/>
                <a:cs typeface="Times New Roman" panose="02020603050405020304" pitchFamily="18" charset="0"/>
              </a:rPr>
              <a:t> virus</a:t>
            </a:r>
          </a:p>
          <a:p>
            <a:r>
              <a:rPr lang="en-US" sz="2600" dirty="0" smtClean="0">
                <a:solidFill>
                  <a:srgbClr val="FF0000"/>
                </a:solidFill>
                <a:latin typeface="Times New Roman" panose="02020603050405020304" pitchFamily="18" charset="0"/>
                <a:cs typeface="Times New Roman" panose="02020603050405020304" pitchFamily="18" charset="0"/>
              </a:rPr>
              <a:t>-</a:t>
            </a:r>
            <a:r>
              <a:rPr lang="en-US" sz="2600" dirty="0" err="1" smtClean="0">
                <a:solidFill>
                  <a:srgbClr val="FF0000"/>
                </a:solidFill>
                <a:latin typeface="Times New Roman" panose="02020603050405020304" pitchFamily="18" charset="0"/>
                <a:cs typeface="Times New Roman" panose="02020603050405020304" pitchFamily="18" charset="0"/>
              </a:rPr>
              <a:t>Thường</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xuyên</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rửa</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tay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bằng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phòng</a:t>
            </a:r>
            <a:endParaRPr lang="en-US" sz="2600" dirty="0">
              <a:solidFill>
                <a:srgbClr val="FF0000"/>
              </a:solidFill>
              <a:latin typeface="Times New Roman" panose="02020603050405020304" pitchFamily="18" charset="0"/>
              <a:cs typeface="Times New Roman" panose="02020603050405020304" pitchFamily="18" charset="0"/>
            </a:endParaRPr>
          </a:p>
          <a:p>
            <a:r>
              <a:rPr lang="en-US" sz="2600" dirty="0" smtClean="0">
                <a:solidFill>
                  <a:srgbClr val="FF0000"/>
                </a:solidFill>
                <a:latin typeface="Times New Roman" panose="02020603050405020304" pitchFamily="18" charset="0"/>
                <a:cs typeface="Times New Roman" panose="02020603050405020304" pitchFamily="18" charset="0"/>
              </a:rPr>
              <a:t>-</a:t>
            </a:r>
            <a:r>
              <a:rPr lang="en-US" sz="2600" dirty="0" err="1" smtClean="0">
                <a:solidFill>
                  <a:srgbClr val="FF0000"/>
                </a:solidFill>
                <a:latin typeface="Times New Roman" panose="02020603050405020304" pitchFamily="18" charset="0"/>
                <a:cs typeface="Times New Roman" panose="02020603050405020304" pitchFamily="18" charset="0"/>
              </a:rPr>
              <a:t>Bổ</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a:solidFill>
                  <a:srgbClr val="FF0000"/>
                </a:solidFill>
                <a:latin typeface="Times New Roman" panose="02020603050405020304" pitchFamily="18" charset="0"/>
                <a:cs typeface="Times New Roman" panose="02020603050405020304" pitchFamily="18" charset="0"/>
              </a:rPr>
              <a:t>sung </a:t>
            </a:r>
            <a:r>
              <a:rPr lang="en-US" sz="2600" dirty="0" err="1">
                <a:solidFill>
                  <a:srgbClr val="FF0000"/>
                </a:solidFill>
                <a:latin typeface="Times New Roman" panose="02020603050405020304" pitchFamily="18" charset="0"/>
                <a:cs typeface="Times New Roman" panose="02020603050405020304" pitchFamily="18" charset="0"/>
              </a:rPr>
              <a:t>thêm</a:t>
            </a:r>
            <a:r>
              <a:rPr lang="en-US" sz="2600" dirty="0">
                <a:solidFill>
                  <a:srgbClr val="FF0000"/>
                </a:solidFill>
                <a:latin typeface="Times New Roman" panose="02020603050405020304" pitchFamily="18" charset="0"/>
                <a:cs typeface="Times New Roman" panose="02020603050405020304" pitchFamily="18" charset="0"/>
              </a:rPr>
              <a:t> vitamin C </a:t>
            </a:r>
            <a:r>
              <a:rPr lang="en-US" sz="2600" dirty="0" err="1">
                <a:solidFill>
                  <a:srgbClr val="FF0000"/>
                </a:solidFill>
                <a:latin typeface="Times New Roman" panose="02020603050405020304" pitchFamily="18" charset="0"/>
                <a:cs typeface="Times New Roman" panose="02020603050405020304" pitchFamily="18" charset="0"/>
              </a:rPr>
              <a:t>cho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nâng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cao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đề</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kháng</a:t>
            </a:r>
            <a:r>
              <a:rPr lang="en-US" sz="2600" dirty="0" smtClean="0">
                <a:solidFill>
                  <a:srgbClr val="FF0000"/>
                </a:solidFill>
                <a:latin typeface="Times New Roman" panose="02020603050405020304" pitchFamily="18" charset="0"/>
                <a:cs typeface="Times New Roman" panose="02020603050405020304" pitchFamily="18" charset="0"/>
              </a:rPr>
              <a:t>….</a:t>
            </a:r>
            <a:endParaRPr lang="en-US" sz="2600" dirty="0">
              <a:solidFill>
                <a:srgbClr val="FF0000"/>
              </a:solidFill>
              <a:latin typeface="Times New Roman" panose="02020603050405020304" pitchFamily="18" charset="0"/>
              <a:cs typeface="Times New Roman" panose="02020603050405020304" pitchFamily="18" charset="0"/>
            </a:endParaRPr>
          </a:p>
          <a:p>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7" name="Text Box 6"/>
          <p:cNvSpPr txBox="1">
            <a:spLocks noChangeArrowheads="1"/>
          </p:cNvSpPr>
          <p:nvPr/>
        </p:nvSpPr>
        <p:spPr bwMode="auto">
          <a:xfrm>
            <a:off x="190961" y="979699"/>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42059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89;p25"/>
          <p:cNvSpPr txBox="1">
            <a:spLocks noGrp="1"/>
          </p:cNvSpPr>
          <p:nvPr>
            <p:ph type="sldNum" idx="12"/>
          </p:nvPr>
        </p:nvSpPr>
        <p:spPr>
          <a:xfrm>
            <a:off x="156475" y="495925"/>
            <a:ext cx="1807200" cy="5062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smtClean="0">
                <a:solidFill>
                  <a:srgbClr val="FF0000"/>
                </a:solidFill>
                <a:latin typeface="+mj-lt"/>
              </a:rPr>
              <a:t>Mở rộng</a:t>
            </a:r>
            <a:endParaRPr sz="2400" dirty="0">
              <a:solidFill>
                <a:srgbClr val="FF0000"/>
              </a:solidFill>
              <a:latin typeface="+mj-lt"/>
            </a:endParaRPr>
          </a:p>
        </p:txBody>
      </p:sp>
      <p:sp>
        <p:nvSpPr>
          <p:cNvPr id="11" name="Rectangle 10"/>
          <p:cNvSpPr/>
          <p:nvPr/>
        </p:nvSpPr>
        <p:spPr>
          <a:xfrm>
            <a:off x="2739540" y="722957"/>
            <a:ext cx="6097219" cy="4042132"/>
          </a:xfrm>
          <a:prstGeom prst="rect">
            <a:avLst/>
          </a:prstGeom>
        </p:spPr>
        <p:txBody>
          <a:bodyPr wrap="square">
            <a:spAutoFit/>
          </a:bodyPr>
          <a:lstStyle/>
          <a:p>
            <a:pPr marL="285750" indent="-285750" algn="just">
              <a:lnSpc>
                <a:spcPts val="2800"/>
              </a:lnSpc>
              <a:buFont typeface="Wingdings" panose="05000000000000000000" pitchFamily="2" charset="2"/>
              <a:buChar char="§"/>
            </a:pPr>
            <a:r>
              <a:rPr lang="vi-VN" sz="2000" dirty="0">
                <a:solidFill>
                  <a:srgbClr val="FF0000"/>
                </a:solidFill>
              </a:rPr>
              <a:t>Chủng virus </a:t>
            </a:r>
            <a:r>
              <a:rPr lang="en-US" sz="2000" dirty="0">
                <a:solidFill>
                  <a:srgbClr val="FF0000"/>
                </a:solidFill>
              </a:rPr>
              <a:t>Corona</a:t>
            </a:r>
            <a:r>
              <a:rPr lang="vi-VN" sz="2000" dirty="0">
                <a:solidFill>
                  <a:srgbClr val="FF0000"/>
                </a:solidFill>
              </a:rPr>
              <a:t> được xác định trong một cuộc điều tra ổ dịch bắt nguồn từ khu chợ lớn chuyên bán hải sản và động vật ở Vũ Hán, tỉnh Hồ Bắc, Trung Quốc. </a:t>
            </a:r>
            <a:endParaRPr lang="en-US" sz="2000" dirty="0">
              <a:solidFill>
                <a:srgbClr val="FF0000"/>
              </a:solidFill>
            </a:endParaRPr>
          </a:p>
          <a:p>
            <a:pPr marL="285750" indent="-285750" algn="just">
              <a:lnSpc>
                <a:spcPts val="2800"/>
              </a:lnSpc>
              <a:buFont typeface="Wingdings" panose="05000000000000000000" pitchFamily="2" charset="2"/>
              <a:buChar char="§"/>
            </a:pPr>
            <a:r>
              <a:rPr lang="vi-VN" sz="2000" dirty="0">
                <a:solidFill>
                  <a:srgbClr val="FF0000"/>
                </a:solidFill>
              </a:rPr>
              <a:t>Virus Corona mới gây viêm phổi cấp. Người mắc bệnh viêm phổi do loại virus này gây ra có các biểu hiện như ho, sốt và khó thở. Trong các trường hợp nghiêm trọng, bệnh nhân còn suy yếu nội tạng.</a:t>
            </a:r>
            <a:r>
              <a:rPr lang="en-US" sz="2000" dirty="0">
                <a:solidFill>
                  <a:srgbClr val="FF0000"/>
                </a:solidFill>
              </a:rPr>
              <a:t> </a:t>
            </a:r>
          </a:p>
          <a:p>
            <a:pPr marL="285750" indent="-285750" algn="just">
              <a:lnSpc>
                <a:spcPts val="2800"/>
              </a:lnSpc>
              <a:buFont typeface="Wingdings" panose="05000000000000000000" pitchFamily="2" charset="2"/>
              <a:buChar char="§"/>
            </a:pPr>
            <a:r>
              <a:rPr lang="en-US" sz="2000" b="1" i="1" dirty="0">
                <a:solidFill>
                  <a:srgbClr val="FF0000"/>
                </a:solidFill>
              </a:rPr>
              <a:t>Em hãy nêu một số biện pháp phòng chống bệnh do virus Corona gây nên.</a:t>
            </a:r>
          </a:p>
        </p:txBody>
      </p:sp>
      <p:pic>
        <p:nvPicPr>
          <p:cNvPr id="12" name="Picture 11"/>
          <p:cNvPicPr>
            <a:picLocks noChangeAspect="1"/>
          </p:cNvPicPr>
          <p:nvPr/>
        </p:nvPicPr>
        <p:blipFill>
          <a:blip r:embed="rId2"/>
          <a:stretch>
            <a:fillRect/>
          </a:stretch>
        </p:blipFill>
        <p:spPr>
          <a:xfrm>
            <a:off x="543310" y="1148486"/>
            <a:ext cx="1652921" cy="1755042"/>
          </a:xfrm>
          <a:prstGeom prst="rect">
            <a:avLst/>
          </a:prstGeom>
        </p:spPr>
      </p:pic>
      <p:pic>
        <p:nvPicPr>
          <p:cNvPr id="13" name="Picture 12"/>
          <p:cNvPicPr>
            <a:picLocks noChangeAspect="1"/>
          </p:cNvPicPr>
          <p:nvPr/>
        </p:nvPicPr>
        <p:blipFill>
          <a:blip r:embed="rId3"/>
          <a:stretch>
            <a:fillRect/>
          </a:stretch>
        </p:blipFill>
        <p:spPr>
          <a:xfrm>
            <a:off x="1060075" y="3356073"/>
            <a:ext cx="1574308" cy="1504164"/>
          </a:xfrm>
          <a:prstGeom prst="rect">
            <a:avLst/>
          </a:prstGeom>
        </p:spPr>
      </p:pic>
    </p:spTree>
    <p:extLst>
      <p:ext uri="{BB962C8B-B14F-4D97-AF65-F5344CB8AC3E}">
        <p14:creationId xmlns:p14="http://schemas.microsoft.com/office/powerpoint/2010/main" val="42059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down)">
                                      <p:cBhvr>
                                        <p:cTn id="20" dur="500"/>
                                        <p:tgtEl>
                                          <p:spTgt spid="11">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down)">
                                      <p:cBhvr>
                                        <p:cTn id="23" dur="500"/>
                                        <p:tgtEl>
                                          <p:spTgt spid="11">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wipe(down)">
                                      <p:cBhvr>
                                        <p:cTn id="26"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a:spLocks noGrp="1"/>
          </p:cNvSpPr>
          <p:nvPr>
            <p:ph type="subTitle" idx="4294967295"/>
          </p:nvPr>
        </p:nvSpPr>
        <p:spPr>
          <a:xfrm>
            <a:off x="2086625" y="645276"/>
            <a:ext cx="6977462" cy="517840"/>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sz="2400" i="1" dirty="0" smtClean="0">
                <a:latin typeface="+mj-lt"/>
              </a:rPr>
              <a:t>Theo em, vì sao chúng ta cần tiêm phòng?</a:t>
            </a:r>
            <a:endParaRPr sz="2400" i="1" dirty="0">
              <a:latin typeface="+mj-lt"/>
            </a:endParaRPr>
          </a:p>
        </p:txBody>
      </p:sp>
      <p:pic>
        <p:nvPicPr>
          <p:cNvPr id="2" name="Picture 1"/>
          <p:cNvPicPr>
            <a:picLocks noChangeAspect="1"/>
          </p:cNvPicPr>
          <p:nvPr/>
        </p:nvPicPr>
        <p:blipFill>
          <a:blip r:embed="rId3"/>
          <a:stretch>
            <a:fillRect/>
          </a:stretch>
        </p:blipFill>
        <p:spPr>
          <a:xfrm>
            <a:off x="1402132" y="1309779"/>
            <a:ext cx="6286421" cy="3070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barn(inVertical)">
                                      <p:cBhvr>
                                        <p:cTn id="7" dur="5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874" y="416126"/>
            <a:ext cx="4578016" cy="4594785"/>
          </a:xfrm>
          <a:prstGeom prst="rect">
            <a:avLst/>
          </a:prstGeom>
        </p:spPr>
      </p:pic>
      <p:pic>
        <p:nvPicPr>
          <p:cNvPr id="5" name="Picture 4"/>
          <p:cNvPicPr>
            <a:picLocks noChangeAspect="1"/>
          </p:cNvPicPr>
          <p:nvPr/>
        </p:nvPicPr>
        <p:blipFill>
          <a:blip r:embed="rId3"/>
          <a:stretch>
            <a:fillRect/>
          </a:stretch>
        </p:blipFill>
        <p:spPr>
          <a:xfrm>
            <a:off x="4857294" y="416126"/>
            <a:ext cx="4104076" cy="4594786"/>
          </a:xfrm>
          <a:prstGeom prst="rect">
            <a:avLst/>
          </a:prstGeom>
        </p:spPr>
      </p:pic>
    </p:spTree>
    <p:extLst>
      <p:ext uri="{BB962C8B-B14F-4D97-AF65-F5344CB8AC3E}">
        <p14:creationId xmlns:p14="http://schemas.microsoft.com/office/powerpoint/2010/main" val="28984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526860" y="627469"/>
            <a:ext cx="8390689" cy="2555613"/>
          </a:xfrm>
        </p:spPr>
        <p:txBody>
          <a:bodyPr/>
          <a:lstStyle/>
          <a:p>
            <a:pPr algn="just"/>
            <a:r>
              <a:rPr lang="en-US" sz="2800" dirty="0" smtClean="0">
                <a:solidFill>
                  <a:srgbClr val="FF0000"/>
                </a:solidFill>
              </a:rPr>
              <a:t>+</a:t>
            </a:r>
            <a:r>
              <a:rPr lang="en-US" sz="2800" dirty="0" err="1" smtClean="0">
                <a:solidFill>
                  <a:srgbClr val="FF0000"/>
                </a:solidFill>
              </a:rPr>
              <a:t>Với</a:t>
            </a:r>
            <a:r>
              <a:rPr lang="en-US" sz="2800" dirty="0" smtClean="0">
                <a:solidFill>
                  <a:srgbClr val="FF0000"/>
                </a:solidFill>
              </a:rPr>
              <a:t> </a:t>
            </a:r>
            <a:r>
              <a:rPr lang="en-US" sz="2800" dirty="0" err="1" smtClean="0">
                <a:solidFill>
                  <a:srgbClr val="FF0000"/>
                </a:solidFill>
              </a:rPr>
              <a:t>vật</a:t>
            </a:r>
            <a:r>
              <a:rPr lang="en-US" sz="2800" dirty="0" smtClean="0">
                <a:solidFill>
                  <a:srgbClr val="FF0000"/>
                </a:solidFill>
              </a:rPr>
              <a:t> </a:t>
            </a:r>
            <a:r>
              <a:rPr lang="en-US" sz="2800" dirty="0" err="1" smtClean="0">
                <a:solidFill>
                  <a:srgbClr val="FF0000"/>
                </a:solidFill>
              </a:rPr>
              <a:t>nuôi</a:t>
            </a:r>
            <a:r>
              <a:rPr lang="en-US" sz="2800" dirty="0" smtClean="0">
                <a:solidFill>
                  <a:srgbClr val="FF0000"/>
                </a:solidFill>
              </a:rPr>
              <a:t> </a:t>
            </a:r>
            <a:r>
              <a:rPr lang="en-US" sz="2800" dirty="0" err="1" smtClean="0">
                <a:solidFill>
                  <a:srgbClr val="FF0000"/>
                </a:solidFill>
              </a:rPr>
              <a:t>và</a:t>
            </a:r>
            <a:r>
              <a:rPr lang="en-US" sz="2800" dirty="0" smtClean="0">
                <a:solidFill>
                  <a:srgbClr val="FF0000"/>
                </a:solidFill>
              </a:rPr>
              <a:t> </a:t>
            </a:r>
            <a:r>
              <a:rPr lang="en-US" sz="2800" dirty="0" err="1" smtClean="0">
                <a:solidFill>
                  <a:srgbClr val="FF0000"/>
                </a:solidFill>
              </a:rPr>
              <a:t>cây</a:t>
            </a:r>
            <a:r>
              <a:rPr lang="en-US" sz="2800" dirty="0" smtClean="0">
                <a:solidFill>
                  <a:srgbClr val="FF0000"/>
                </a:solidFill>
              </a:rPr>
              <a:t> </a:t>
            </a:r>
            <a:r>
              <a:rPr lang="en-US" sz="2800" dirty="0" err="1" smtClean="0">
                <a:solidFill>
                  <a:srgbClr val="FF0000"/>
                </a:solidFill>
              </a:rPr>
              <a:t>trồng</a:t>
            </a:r>
            <a:r>
              <a:rPr lang="en-US" sz="2800" dirty="0">
                <a:solidFill>
                  <a:srgbClr val="FF0000"/>
                </a:solidFill>
              </a:rPr>
              <a:t> </a:t>
            </a:r>
            <a:r>
              <a:rPr lang="en-US" sz="2800" dirty="0" err="1" smtClean="0">
                <a:solidFill>
                  <a:srgbClr val="FF0000"/>
                </a:solidFill>
              </a:rPr>
              <a:t>cần</a:t>
            </a:r>
            <a:r>
              <a:rPr lang="en-US" sz="2800" dirty="0" smtClean="0">
                <a:solidFill>
                  <a:srgbClr val="FF0000"/>
                </a:solidFill>
              </a:rPr>
              <a:t>:</a:t>
            </a:r>
          </a:p>
          <a:p>
            <a:pPr algn="just"/>
            <a:r>
              <a:rPr lang="en-US" sz="2800" dirty="0" smtClean="0">
                <a:solidFill>
                  <a:srgbClr val="FF0000"/>
                </a:solidFill>
              </a:rPr>
              <a:t>-</a:t>
            </a:r>
            <a:r>
              <a:rPr lang="en-US" sz="2800" dirty="0" err="1" smtClean="0">
                <a:solidFill>
                  <a:srgbClr val="FF0000"/>
                </a:solidFill>
              </a:rPr>
              <a:t>Tạo</a:t>
            </a:r>
            <a:r>
              <a:rPr lang="en-US" sz="2800" dirty="0" smtClean="0">
                <a:solidFill>
                  <a:srgbClr val="FF0000"/>
                </a:solidFill>
              </a:rPr>
              <a:t> </a:t>
            </a:r>
            <a:r>
              <a:rPr lang="en-US" sz="2800" dirty="0" err="1" smtClean="0">
                <a:solidFill>
                  <a:srgbClr val="FF0000"/>
                </a:solidFill>
              </a:rPr>
              <a:t>giống</a:t>
            </a:r>
            <a:r>
              <a:rPr lang="en-US" sz="2800" dirty="0" smtClean="0">
                <a:solidFill>
                  <a:srgbClr val="FF0000"/>
                </a:solidFill>
              </a:rPr>
              <a:t> </a:t>
            </a:r>
            <a:r>
              <a:rPr lang="en-US" sz="2800" dirty="0" err="1" smtClean="0">
                <a:solidFill>
                  <a:srgbClr val="FF0000"/>
                </a:solidFill>
              </a:rPr>
              <a:t>sinh</a:t>
            </a:r>
            <a:r>
              <a:rPr lang="en-US" sz="2800" dirty="0" smtClean="0">
                <a:solidFill>
                  <a:srgbClr val="FF0000"/>
                </a:solidFill>
              </a:rPr>
              <a:t> </a:t>
            </a:r>
            <a:r>
              <a:rPr lang="en-US" sz="2800" dirty="0" err="1" smtClean="0">
                <a:solidFill>
                  <a:srgbClr val="FF0000"/>
                </a:solidFill>
              </a:rPr>
              <a:t>vật</a:t>
            </a:r>
            <a:r>
              <a:rPr lang="en-US" sz="2800" dirty="0" smtClean="0">
                <a:solidFill>
                  <a:srgbClr val="FF0000"/>
                </a:solidFill>
              </a:rPr>
              <a:t> </a:t>
            </a:r>
            <a:r>
              <a:rPr lang="en-US" sz="2800" dirty="0" err="1" smtClean="0">
                <a:solidFill>
                  <a:srgbClr val="FF0000"/>
                </a:solidFill>
              </a:rPr>
              <a:t>kháng</a:t>
            </a:r>
            <a:r>
              <a:rPr lang="en-US" sz="2800" dirty="0" smtClean="0">
                <a:solidFill>
                  <a:srgbClr val="FF0000"/>
                </a:solidFill>
              </a:rPr>
              <a:t> </a:t>
            </a:r>
            <a:r>
              <a:rPr lang="en-US" sz="2800" dirty="0" err="1" smtClean="0">
                <a:solidFill>
                  <a:srgbClr val="FF0000"/>
                </a:solidFill>
              </a:rPr>
              <a:t>bệnh</a:t>
            </a:r>
            <a:r>
              <a:rPr lang="en-US" sz="2800" dirty="0" smtClean="0">
                <a:solidFill>
                  <a:srgbClr val="FF0000"/>
                </a:solidFill>
              </a:rPr>
              <a:t>.</a:t>
            </a:r>
          </a:p>
          <a:p>
            <a:pPr algn="just"/>
            <a:r>
              <a:rPr lang="en-US" sz="2800" dirty="0" smtClean="0">
                <a:solidFill>
                  <a:srgbClr val="FF0000"/>
                </a:solidFill>
              </a:rPr>
              <a:t>-</a:t>
            </a:r>
            <a:r>
              <a:rPr lang="en-US" sz="2800" dirty="0" err="1" smtClean="0">
                <a:solidFill>
                  <a:srgbClr val="FF0000"/>
                </a:solidFill>
              </a:rPr>
              <a:t>Vệ</a:t>
            </a:r>
            <a:r>
              <a:rPr lang="en-US" sz="2800" dirty="0" smtClean="0">
                <a:solidFill>
                  <a:srgbClr val="FF0000"/>
                </a:solidFill>
              </a:rPr>
              <a:t> </a:t>
            </a:r>
            <a:r>
              <a:rPr lang="en-US" sz="2800" dirty="0" err="1" smtClean="0">
                <a:solidFill>
                  <a:srgbClr val="FF0000"/>
                </a:solidFill>
              </a:rPr>
              <a:t>sinh</a:t>
            </a:r>
            <a:r>
              <a:rPr lang="en-US" sz="2800" dirty="0" smtClean="0">
                <a:solidFill>
                  <a:srgbClr val="FF0000"/>
                </a:solidFill>
              </a:rPr>
              <a:t> </a:t>
            </a:r>
            <a:r>
              <a:rPr lang="en-US" sz="2800" dirty="0" err="1" smtClean="0">
                <a:solidFill>
                  <a:srgbClr val="FF0000"/>
                </a:solidFill>
              </a:rPr>
              <a:t>môi</a:t>
            </a:r>
            <a:r>
              <a:rPr lang="en-US" sz="2800" dirty="0" smtClean="0">
                <a:solidFill>
                  <a:srgbClr val="FF0000"/>
                </a:solidFill>
              </a:rPr>
              <a:t> </a:t>
            </a:r>
            <a:r>
              <a:rPr lang="en-US" sz="2800" dirty="0" err="1" smtClean="0">
                <a:solidFill>
                  <a:srgbClr val="FF0000"/>
                </a:solidFill>
              </a:rPr>
              <a:t>trường</a:t>
            </a:r>
            <a:r>
              <a:rPr lang="en-US" sz="2800" dirty="0" smtClean="0">
                <a:solidFill>
                  <a:srgbClr val="FF0000"/>
                </a:solidFill>
              </a:rPr>
              <a:t> </a:t>
            </a:r>
            <a:r>
              <a:rPr lang="en-US" sz="2800" dirty="0" err="1" smtClean="0">
                <a:solidFill>
                  <a:srgbClr val="FF0000"/>
                </a:solidFill>
              </a:rPr>
              <a:t>sạch</a:t>
            </a:r>
            <a:r>
              <a:rPr lang="en-US" sz="2800" dirty="0" smtClean="0">
                <a:solidFill>
                  <a:srgbClr val="FF0000"/>
                </a:solidFill>
              </a:rPr>
              <a:t> </a:t>
            </a:r>
            <a:r>
              <a:rPr lang="en-US" sz="2800" dirty="0" err="1" smtClean="0">
                <a:solidFill>
                  <a:srgbClr val="FF0000"/>
                </a:solidFill>
              </a:rPr>
              <a:t>sẽ</a:t>
            </a:r>
            <a:r>
              <a:rPr lang="en-US" sz="2800" dirty="0" smtClean="0">
                <a:solidFill>
                  <a:srgbClr val="FF0000"/>
                </a:solidFill>
              </a:rPr>
              <a:t>.</a:t>
            </a:r>
          </a:p>
          <a:p>
            <a:pPr algn="just"/>
            <a:r>
              <a:rPr lang="en-US" sz="2800" dirty="0" smtClean="0">
                <a:solidFill>
                  <a:srgbClr val="FF0000"/>
                </a:solidFill>
              </a:rPr>
              <a:t>-</a:t>
            </a:r>
            <a:r>
              <a:rPr lang="en-US" sz="2800" dirty="0" err="1" smtClean="0">
                <a:solidFill>
                  <a:srgbClr val="FF0000"/>
                </a:solidFill>
              </a:rPr>
              <a:t>Phun</a:t>
            </a:r>
            <a:r>
              <a:rPr lang="en-US" sz="2800" dirty="0" smtClean="0">
                <a:solidFill>
                  <a:srgbClr val="FF0000"/>
                </a:solidFill>
              </a:rPr>
              <a:t> </a:t>
            </a:r>
            <a:r>
              <a:rPr lang="en-US" sz="2800" dirty="0" err="1" smtClean="0">
                <a:solidFill>
                  <a:srgbClr val="FF0000"/>
                </a:solidFill>
              </a:rPr>
              <a:t>thuốc</a:t>
            </a:r>
            <a:r>
              <a:rPr lang="en-US" sz="2800" dirty="0" smtClean="0">
                <a:solidFill>
                  <a:srgbClr val="FF0000"/>
                </a:solidFill>
              </a:rPr>
              <a:t> </a:t>
            </a:r>
            <a:r>
              <a:rPr lang="en-US" sz="2800" dirty="0" err="1" smtClean="0">
                <a:solidFill>
                  <a:srgbClr val="FF0000"/>
                </a:solidFill>
              </a:rPr>
              <a:t>khử</a:t>
            </a:r>
            <a:r>
              <a:rPr lang="en-US" sz="2800" dirty="0" smtClean="0">
                <a:solidFill>
                  <a:srgbClr val="FF0000"/>
                </a:solidFill>
              </a:rPr>
              <a:t> </a:t>
            </a:r>
            <a:r>
              <a:rPr lang="en-US" sz="2800" dirty="0" err="1" smtClean="0">
                <a:solidFill>
                  <a:srgbClr val="FF0000"/>
                </a:solidFill>
              </a:rPr>
              <a:t>khuẩn</a:t>
            </a:r>
            <a:r>
              <a:rPr lang="en-US" sz="2800" dirty="0" smtClean="0">
                <a:solidFill>
                  <a:srgbClr val="FF0000"/>
                </a:solidFill>
              </a:rPr>
              <a:t>.</a:t>
            </a:r>
          </a:p>
          <a:p>
            <a:pPr algn="just"/>
            <a:r>
              <a:rPr lang="en-US" sz="2800" dirty="0" smtClean="0">
                <a:solidFill>
                  <a:srgbClr val="FF0000"/>
                </a:solidFill>
              </a:rPr>
              <a:t>-</a:t>
            </a:r>
            <a:r>
              <a:rPr lang="en-US" sz="2800" dirty="0" err="1" smtClean="0">
                <a:solidFill>
                  <a:srgbClr val="FF0000"/>
                </a:solidFill>
              </a:rPr>
              <a:t>Tiêm</a:t>
            </a:r>
            <a:r>
              <a:rPr lang="en-US" sz="2800" dirty="0" smtClean="0">
                <a:solidFill>
                  <a:srgbClr val="FF0000"/>
                </a:solidFill>
              </a:rPr>
              <a:t> </a:t>
            </a:r>
            <a:r>
              <a:rPr lang="en-US" sz="2800" dirty="0" err="1" smtClean="0">
                <a:solidFill>
                  <a:srgbClr val="FF0000"/>
                </a:solidFill>
              </a:rPr>
              <a:t>phòng</a:t>
            </a:r>
            <a:r>
              <a:rPr lang="en-US" sz="2800" dirty="0" smtClean="0">
                <a:solidFill>
                  <a:srgbClr val="FF0000"/>
                </a:solidFill>
              </a:rPr>
              <a:t> </a:t>
            </a:r>
            <a:r>
              <a:rPr lang="en-US" sz="2800" dirty="0" err="1" smtClean="0">
                <a:solidFill>
                  <a:srgbClr val="FF0000"/>
                </a:solidFill>
              </a:rPr>
              <a:t>vacxin</a:t>
            </a:r>
            <a:r>
              <a:rPr lang="en-US" sz="2800" dirty="0" smtClean="0">
                <a:solidFill>
                  <a:srgbClr val="FF0000"/>
                </a:solidFill>
              </a:rPr>
              <a:t> </a:t>
            </a:r>
            <a:r>
              <a:rPr lang="en-US" sz="2800" dirty="0" err="1" smtClean="0">
                <a:solidFill>
                  <a:srgbClr val="FF0000"/>
                </a:solidFill>
              </a:rPr>
              <a:t>cho</a:t>
            </a:r>
            <a:r>
              <a:rPr lang="en-US" sz="2800" dirty="0" smtClean="0">
                <a:solidFill>
                  <a:srgbClr val="FF0000"/>
                </a:solidFill>
              </a:rPr>
              <a:t> </a:t>
            </a:r>
            <a:r>
              <a:rPr lang="en-US" sz="2800" dirty="0" err="1" smtClean="0">
                <a:solidFill>
                  <a:srgbClr val="FF0000"/>
                </a:solidFill>
              </a:rPr>
              <a:t>động</a:t>
            </a:r>
            <a:r>
              <a:rPr lang="en-US" sz="2800" dirty="0" smtClean="0">
                <a:solidFill>
                  <a:srgbClr val="FF0000"/>
                </a:solidFill>
              </a:rPr>
              <a:t> </a:t>
            </a:r>
            <a:r>
              <a:rPr lang="en-US" sz="2800" dirty="0" err="1" smtClean="0">
                <a:solidFill>
                  <a:srgbClr val="FF0000"/>
                </a:solidFill>
              </a:rPr>
              <a:t>vật</a:t>
            </a:r>
            <a:r>
              <a:rPr lang="en-US" sz="2800" dirty="0" smtClean="0">
                <a:solidFill>
                  <a:srgbClr val="FF0000"/>
                </a:solidFill>
              </a:rPr>
              <a:t>….</a:t>
            </a:r>
            <a:endParaRPr lang="en" sz="2800" dirty="0">
              <a:solidFill>
                <a:srgbClr val="FF0000"/>
              </a:solidFill>
            </a:endParaRPr>
          </a:p>
        </p:txBody>
      </p:sp>
      <p:sp>
        <p:nvSpPr>
          <p:cNvPr id="3" name="Text Box 6"/>
          <p:cNvSpPr txBox="1">
            <a:spLocks noChangeArrowheads="1"/>
          </p:cNvSpPr>
          <p:nvPr/>
        </p:nvSpPr>
        <p:spPr bwMode="auto">
          <a:xfrm>
            <a:off x="190961" y="212469"/>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90434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0" y="277697"/>
            <a:ext cx="9144000" cy="885419"/>
          </a:xfrm>
        </p:spPr>
        <p:txBody>
          <a:bodyPr/>
          <a:lstStyle/>
          <a:p>
            <a:pPr marL="0" lvl="0" indent="0" algn="ctr" rtl="0">
              <a:lnSpc>
                <a:spcPts val="2200"/>
              </a:lnSpc>
              <a:spcBef>
                <a:spcPts val="200"/>
              </a:spcBef>
              <a:spcAft>
                <a:spcPts val="200"/>
              </a:spcAft>
              <a:buNone/>
            </a:pPr>
            <a:r>
              <a:rPr lang="en" sz="2200" dirty="0" smtClean="0">
                <a:solidFill>
                  <a:schemeClr val="bg2"/>
                </a:solidFill>
                <a:latin typeface="+mj-lt"/>
              </a:rPr>
              <a:t>2. Sử dụng vắc-xin ngăn ngừa </a:t>
            </a:r>
          </a:p>
          <a:p>
            <a:pPr marL="0" lvl="0" indent="0" algn="ctr" rtl="0">
              <a:lnSpc>
                <a:spcPts val="2200"/>
              </a:lnSpc>
              <a:spcBef>
                <a:spcPts val="200"/>
              </a:spcBef>
              <a:spcAft>
                <a:spcPts val="200"/>
              </a:spcAft>
              <a:buNone/>
            </a:pPr>
            <a:r>
              <a:rPr lang="en" sz="2200" dirty="0" smtClean="0">
                <a:solidFill>
                  <a:schemeClr val="bg2"/>
                </a:solidFill>
                <a:latin typeface="+mj-lt"/>
              </a:rPr>
              <a:t>các bệnh do virus và vi khuẩn gây nên</a:t>
            </a:r>
            <a:endParaRPr lang="en" sz="2200" dirty="0">
              <a:solidFill>
                <a:schemeClr val="bg2"/>
              </a:solidFill>
              <a:latin typeface="+mj-lt"/>
            </a:endParaRPr>
          </a:p>
        </p:txBody>
      </p:sp>
      <p:sp>
        <p:nvSpPr>
          <p:cNvPr id="3" name="Rectangle 2"/>
          <p:cNvSpPr/>
          <p:nvPr/>
        </p:nvSpPr>
        <p:spPr>
          <a:xfrm>
            <a:off x="3079699" y="1434602"/>
            <a:ext cx="5939942" cy="1272143"/>
          </a:xfrm>
          <a:prstGeom prst="rect">
            <a:avLst/>
          </a:prstGeom>
        </p:spPr>
        <p:txBody>
          <a:bodyPr wrap="square">
            <a:spAutoFit/>
          </a:bodyPr>
          <a:lstStyle/>
          <a:p>
            <a:pPr algn="just">
              <a:lnSpc>
                <a:spcPts val="2800"/>
              </a:lnSpc>
              <a:spcBef>
                <a:spcPts val="200"/>
              </a:spcBef>
              <a:spcAft>
                <a:spcPts val="200"/>
              </a:spcAft>
            </a:pPr>
            <a:r>
              <a:rPr lang="en-US" sz="2000" dirty="0" err="1" smtClean="0"/>
              <a:t>Nghiên</a:t>
            </a:r>
            <a:r>
              <a:rPr lang="en-US" sz="2000" dirty="0" smtClean="0"/>
              <a:t> </a:t>
            </a:r>
            <a:r>
              <a:rPr lang="en-US" sz="2000" dirty="0" err="1" smtClean="0"/>
              <a:t>cứu</a:t>
            </a:r>
            <a:r>
              <a:rPr lang="en-US" sz="2000" dirty="0" smtClean="0"/>
              <a:t> </a:t>
            </a:r>
            <a:r>
              <a:rPr lang="en-US" sz="2000" dirty="0" err="1" smtClean="0"/>
              <a:t>thông</a:t>
            </a:r>
            <a:r>
              <a:rPr lang="en-US" sz="2000" dirty="0" smtClean="0"/>
              <a:t> tin SGK</a:t>
            </a:r>
          </a:p>
          <a:p>
            <a:pPr algn="just">
              <a:lnSpc>
                <a:spcPts val="2800"/>
              </a:lnSpc>
              <a:spcBef>
                <a:spcPts val="200"/>
              </a:spcBef>
              <a:spcAft>
                <a:spcPts val="200"/>
              </a:spcAft>
            </a:pPr>
            <a:r>
              <a:rPr lang="en-US" sz="2000" dirty="0" smtClean="0"/>
              <a:t>?</a:t>
            </a:r>
            <a:r>
              <a:rPr lang="en-US" sz="2000" dirty="0" err="1" smtClean="0"/>
              <a:t>Vacxin</a:t>
            </a:r>
            <a:r>
              <a:rPr lang="en-US" sz="2000" dirty="0" smtClean="0"/>
              <a:t> </a:t>
            </a:r>
            <a:r>
              <a:rPr lang="en-US" sz="2000" dirty="0" err="1" smtClean="0"/>
              <a:t>là</a:t>
            </a:r>
            <a:r>
              <a:rPr lang="en-US" sz="2000" dirty="0" smtClean="0"/>
              <a:t> </a:t>
            </a:r>
            <a:r>
              <a:rPr lang="en-US" sz="2000" dirty="0" err="1" smtClean="0"/>
              <a:t>gì</a:t>
            </a:r>
            <a:r>
              <a:rPr lang="en-US" sz="2000" dirty="0" smtClean="0"/>
              <a:t>?</a:t>
            </a:r>
          </a:p>
          <a:p>
            <a:pPr algn="just">
              <a:lnSpc>
                <a:spcPts val="2800"/>
              </a:lnSpc>
              <a:spcBef>
                <a:spcPts val="200"/>
              </a:spcBef>
              <a:spcAft>
                <a:spcPts val="200"/>
              </a:spcAft>
            </a:pPr>
            <a:r>
              <a:rPr lang="en-US" sz="2000" dirty="0" smtClean="0"/>
              <a:t>?</a:t>
            </a:r>
            <a:r>
              <a:rPr lang="en-US" sz="2000" dirty="0" err="1" smtClean="0"/>
              <a:t>Vai</a:t>
            </a:r>
            <a:r>
              <a:rPr lang="en-US" sz="2000" dirty="0" smtClean="0"/>
              <a:t> </a:t>
            </a:r>
            <a:r>
              <a:rPr lang="en-US" sz="2000" dirty="0" err="1" smtClean="0"/>
              <a:t>trò</a:t>
            </a:r>
            <a:r>
              <a:rPr lang="en-US" sz="2000" dirty="0" smtClean="0"/>
              <a:t> </a:t>
            </a:r>
            <a:r>
              <a:rPr lang="en-US" sz="2000" dirty="0" err="1" smtClean="0"/>
              <a:t>của</a:t>
            </a:r>
            <a:r>
              <a:rPr lang="en-US" sz="2000" dirty="0" smtClean="0"/>
              <a:t> </a:t>
            </a:r>
            <a:r>
              <a:rPr lang="en-US" sz="2000" dirty="0" err="1" smtClean="0"/>
              <a:t>vacxin</a:t>
            </a:r>
            <a:r>
              <a:rPr lang="en-US" sz="2000" dirty="0" smtClean="0"/>
              <a:t>?</a:t>
            </a:r>
            <a:endParaRPr lang="en-US" sz="2000" dirty="0"/>
          </a:p>
        </p:txBody>
      </p:sp>
      <p:pic>
        <p:nvPicPr>
          <p:cNvPr id="4" name="Picture 3"/>
          <p:cNvPicPr>
            <a:picLocks noChangeAspect="1"/>
          </p:cNvPicPr>
          <p:nvPr/>
        </p:nvPicPr>
        <p:blipFill>
          <a:blip r:embed="rId2"/>
          <a:stretch>
            <a:fillRect/>
          </a:stretch>
        </p:blipFill>
        <p:spPr>
          <a:xfrm>
            <a:off x="132829" y="1521561"/>
            <a:ext cx="2822512" cy="2980547"/>
          </a:xfrm>
          <a:prstGeom prst="rect">
            <a:avLst/>
          </a:prstGeom>
        </p:spPr>
      </p:pic>
    </p:spTree>
    <p:extLst>
      <p:ext uri="{BB962C8B-B14F-4D97-AF65-F5344CB8AC3E}">
        <p14:creationId xmlns:p14="http://schemas.microsoft.com/office/powerpoint/2010/main" val="42547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202593" y="1112931"/>
            <a:ext cx="8640070" cy="1308703"/>
          </a:xfrm>
        </p:spPr>
        <p:txBody>
          <a:bodyPr/>
          <a:lstStyle/>
          <a:p>
            <a:pPr algn="just">
              <a:lnSpc>
                <a:spcPts val="2800"/>
              </a:lnSpc>
              <a:spcBef>
                <a:spcPts val="200"/>
              </a:spcBef>
              <a:spcAft>
                <a:spcPts val="200"/>
              </a:spcAft>
            </a:pPr>
            <a:r>
              <a:rPr lang="en" sz="3200" dirty="0" smtClean="0">
                <a:solidFill>
                  <a:srgbClr val="0000CC"/>
                </a:solidFill>
                <a:latin typeface="Times New Roman" panose="02020603050405020304" pitchFamily="18" charset="0"/>
                <a:cs typeface="Times New Roman" panose="02020603050405020304" pitchFamily="18" charset="0"/>
              </a:rPr>
              <a:t>+ Vắc-xin </a:t>
            </a:r>
            <a:r>
              <a:rPr lang="en" sz="3200" dirty="0">
                <a:solidFill>
                  <a:srgbClr val="0000CC"/>
                </a:solidFill>
                <a:latin typeface="Times New Roman" panose="02020603050405020304" pitchFamily="18" charset="0"/>
                <a:cs typeface="Times New Roman" panose="02020603050405020304" pitchFamily="18" charset="0"/>
              </a:rPr>
              <a:t>là chế phẩm khi tiêm vào cơ thể sẽ kích thích phản ứ</a:t>
            </a:r>
            <a:r>
              <a:rPr lang="en-US" sz="3200" dirty="0">
                <a:solidFill>
                  <a:srgbClr val="0000CC"/>
                </a:solidFill>
                <a:latin typeface="Times New Roman" panose="02020603050405020304" pitchFamily="18" charset="0"/>
                <a:cs typeface="Times New Roman" panose="02020603050405020304" pitchFamily="18" charset="0"/>
              </a:rPr>
              <a:t>ng </a:t>
            </a:r>
            <a:r>
              <a:rPr lang="en-US" sz="3200" dirty="0" err="1">
                <a:solidFill>
                  <a:srgbClr val="0000CC"/>
                </a:solidFill>
                <a:latin typeface="Times New Roman" panose="02020603050405020304" pitchFamily="18" charset="0"/>
                <a:cs typeface="Times New Roman" panose="02020603050405020304" pitchFamily="18" charset="0"/>
              </a:rPr>
              <a:t>miễn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dịch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giúp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cơ</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thể</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chống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lại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nhân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gây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bệnh</a:t>
            </a:r>
            <a:r>
              <a:rPr lang="en-US" sz="3200" dirty="0">
                <a:solidFill>
                  <a:srgbClr val="0000CC"/>
                </a:solidFill>
                <a:latin typeface="Times New Roman" panose="02020603050405020304" pitchFamily="18" charset="0"/>
                <a:cs typeface="Times New Roman" panose="02020603050405020304" pitchFamily="18" charset="0"/>
              </a:rPr>
              <a:t>. </a:t>
            </a:r>
          </a:p>
        </p:txBody>
      </p:sp>
      <p:sp>
        <p:nvSpPr>
          <p:cNvPr id="3" name="Slide Number Placeholder 1"/>
          <p:cNvSpPr txBox="1">
            <a:spLocks/>
          </p:cNvSpPr>
          <p:nvPr/>
        </p:nvSpPr>
        <p:spPr>
          <a:xfrm>
            <a:off x="109075" y="2494371"/>
            <a:ext cx="8640070" cy="9346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gn="just">
              <a:lnSpc>
                <a:spcPts val="2800"/>
              </a:lnSpc>
              <a:spcBef>
                <a:spcPts val="200"/>
              </a:spcBef>
              <a:spcAft>
                <a:spcPts val="200"/>
              </a:spcAft>
            </a:pPr>
            <a:r>
              <a:rPr lang="en"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Tiêm</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phòng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vắc-xin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biện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pháp</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tốt</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nhất</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phòng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bệnh</a:t>
            </a:r>
            <a:r>
              <a:rPr lang="en-US" sz="3200" dirty="0">
                <a:solidFill>
                  <a:srgbClr val="0000CC"/>
                </a:solidFill>
                <a:latin typeface="Times New Roman" panose="02020603050405020304" pitchFamily="18" charset="0"/>
                <a:cs typeface="Times New Roman" panose="02020603050405020304" pitchFamily="18" charset="0"/>
              </a:rPr>
              <a:t> do virus </a:t>
            </a:r>
            <a:r>
              <a:rPr lang="en-US" sz="3200" dirty="0" err="1">
                <a:solidFill>
                  <a:srgbClr val="0000CC"/>
                </a:solidFill>
                <a:latin typeface="Times New Roman" panose="02020603050405020304" pitchFamily="18" charset="0"/>
                <a:cs typeface="Times New Roman" panose="02020603050405020304" pitchFamily="18" charset="0"/>
              </a:rPr>
              <a:t>và</a:t>
            </a:r>
            <a:r>
              <a:rPr lang="en-US" sz="3200" dirty="0">
                <a:solidFill>
                  <a:srgbClr val="0000CC"/>
                </a:solidFill>
                <a:latin typeface="Times New Roman" panose="02020603050405020304" pitchFamily="18" charset="0"/>
                <a:cs typeface="Times New Roman" panose="02020603050405020304" pitchFamily="18" charset="0"/>
              </a:rPr>
              <a:t> vi </a:t>
            </a:r>
            <a:r>
              <a:rPr lang="en-US" sz="3200" dirty="0" err="1">
                <a:solidFill>
                  <a:srgbClr val="0000CC"/>
                </a:solidFill>
                <a:latin typeface="Times New Roman" panose="02020603050405020304" pitchFamily="18" charset="0"/>
                <a:cs typeface="Times New Roman" panose="02020603050405020304" pitchFamily="18" charset="0"/>
              </a:rPr>
              <a:t>khuẩn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gây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nên</a:t>
            </a:r>
            <a:r>
              <a:rPr lang="en-US" sz="3200" dirty="0">
                <a:solidFill>
                  <a:srgbClr val="0000CC"/>
                </a:solidFill>
                <a:latin typeface="Times New Roman" panose="02020603050405020304" pitchFamily="18" charset="0"/>
                <a:cs typeface="Times New Roman" panose="02020603050405020304" pitchFamily="18" charset="0"/>
              </a:rPr>
              <a:t>.</a:t>
            </a:r>
          </a:p>
        </p:txBody>
      </p:sp>
      <p:sp>
        <p:nvSpPr>
          <p:cNvPr id="4" name="Slide Number Placeholder 1"/>
          <p:cNvSpPr txBox="1">
            <a:spLocks/>
          </p:cNvSpPr>
          <p:nvPr/>
        </p:nvSpPr>
        <p:spPr>
          <a:xfrm>
            <a:off x="109075" y="3429001"/>
            <a:ext cx="8640070" cy="12676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gn="just">
              <a:lnSpc>
                <a:spcPts val="2800"/>
              </a:lnSpc>
              <a:spcBef>
                <a:spcPts val="200"/>
              </a:spcBef>
              <a:spcAft>
                <a:spcPts val="200"/>
              </a:spcAft>
            </a:pPr>
            <a:r>
              <a:rPr lang="en"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Tuy</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nhiên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một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số</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bệnh</a:t>
            </a:r>
            <a:r>
              <a:rPr lang="en-US" sz="3200" dirty="0">
                <a:solidFill>
                  <a:srgbClr val="0000CC"/>
                </a:solidFill>
                <a:latin typeface="Times New Roman" panose="02020603050405020304" pitchFamily="18" charset="0"/>
                <a:cs typeface="Times New Roman" panose="02020603050405020304" pitchFamily="18" charset="0"/>
              </a:rPr>
              <a:t> do virus </a:t>
            </a:r>
            <a:r>
              <a:rPr lang="en-US" sz="3200" dirty="0" err="1">
                <a:solidFill>
                  <a:srgbClr val="0000CC"/>
                </a:solidFill>
                <a:latin typeface="Times New Roman" panose="02020603050405020304" pitchFamily="18" charset="0"/>
                <a:cs typeface="Times New Roman" panose="02020603050405020304" pitchFamily="18" charset="0"/>
              </a:rPr>
              <a:t>gây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ra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đến</a:t>
            </a:r>
            <a:r>
              <a:rPr lang="en-US" sz="3200" dirty="0">
                <a:solidFill>
                  <a:srgbClr val="0000CC"/>
                </a:solidFill>
                <a:latin typeface="Times New Roman" panose="02020603050405020304" pitchFamily="18" charset="0"/>
                <a:cs typeface="Times New Roman" panose="02020603050405020304" pitchFamily="18" charset="0"/>
              </a:rPr>
              <a:t> nay </a:t>
            </a:r>
            <a:r>
              <a:rPr lang="en-US" sz="3200" dirty="0" err="1">
                <a:solidFill>
                  <a:srgbClr val="0000CC"/>
                </a:solidFill>
                <a:latin typeface="Times New Roman" panose="02020603050405020304" pitchFamily="18" charset="0"/>
                <a:cs typeface="Times New Roman" panose="02020603050405020304" pitchFamily="18" charset="0"/>
              </a:rPr>
              <a:t>vẫn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chưa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có</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vắc-xin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phương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pháp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điều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trị</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hiệu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quả</a:t>
            </a:r>
            <a:r>
              <a:rPr lang="en-US" sz="3200" dirty="0">
                <a:solidFill>
                  <a:srgbClr val="0000CC"/>
                </a:solidFill>
                <a:latin typeface="Times New Roman" panose="02020603050405020304" pitchFamily="18" charset="0"/>
                <a:cs typeface="Times New Roman" panose="02020603050405020304" pitchFamily="18" charset="0"/>
              </a:rPr>
              <a:t>: AIDS, SARS, Ebola…</a:t>
            </a:r>
          </a:p>
        </p:txBody>
      </p:sp>
      <p:sp>
        <p:nvSpPr>
          <p:cNvPr id="5" name="Slide Number Placeholder 1"/>
          <p:cNvSpPr txBox="1">
            <a:spLocks/>
          </p:cNvSpPr>
          <p:nvPr/>
        </p:nvSpPr>
        <p:spPr>
          <a:xfrm>
            <a:off x="0" y="151577"/>
            <a:ext cx="9144000" cy="8854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pPr>
              <a:lnSpc>
                <a:spcPts val="2200"/>
              </a:lnSpc>
              <a:spcBef>
                <a:spcPts val="200"/>
              </a:spcBef>
              <a:spcAft>
                <a:spcPts val="200"/>
              </a:spcAft>
            </a:pPr>
            <a:r>
              <a:rPr lang="en" sz="2200" dirty="0" smtClean="0">
                <a:solidFill>
                  <a:srgbClr val="FF0000"/>
                </a:solidFill>
                <a:latin typeface="+mj-lt"/>
              </a:rPr>
              <a:t>2. Sử dụng vắc-xin ngăn ngừa các bệnh do virus và vi khuẩn gây nên</a:t>
            </a:r>
            <a:endParaRPr lang="en" sz="2200" dirty="0">
              <a:solidFill>
                <a:srgbClr val="FF0000"/>
              </a:solidFill>
              <a:latin typeface="+mj-lt"/>
            </a:endParaRPr>
          </a:p>
        </p:txBody>
      </p:sp>
      <p:sp>
        <p:nvSpPr>
          <p:cNvPr id="6" name="Text Box 6"/>
          <p:cNvSpPr txBox="1">
            <a:spLocks noChangeArrowheads="1"/>
          </p:cNvSpPr>
          <p:nvPr/>
        </p:nvSpPr>
        <p:spPr bwMode="auto">
          <a:xfrm>
            <a:off x="432699" y="590844"/>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29192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4534" y="524960"/>
            <a:ext cx="5347412" cy="759182"/>
          </a:xfrm>
          <a:prstGeom prst="rect">
            <a:avLst/>
          </a:prstGeom>
        </p:spPr>
        <p:txBody>
          <a:bodyPr wrap="square">
            <a:spAutoFit/>
          </a:bodyPr>
          <a:lstStyle/>
          <a:p>
            <a:pPr algn="just">
              <a:lnSpc>
                <a:spcPts val="2400"/>
              </a:lnSpc>
              <a:spcBef>
                <a:spcPts val="200"/>
              </a:spcBef>
              <a:spcAft>
                <a:spcPts val="200"/>
              </a:spcAft>
            </a:pPr>
            <a:r>
              <a:rPr lang="en-US" sz="2200" b="1" i="1" dirty="0" smtClean="0">
                <a:solidFill>
                  <a:srgbClr val="FFFF00"/>
                </a:solidFill>
              </a:rPr>
              <a:t>Em có biết mình đã được tiêm vắc-xin </a:t>
            </a:r>
          </a:p>
          <a:p>
            <a:pPr algn="just">
              <a:lnSpc>
                <a:spcPts val="2400"/>
              </a:lnSpc>
              <a:spcBef>
                <a:spcPts val="200"/>
              </a:spcBef>
              <a:spcAft>
                <a:spcPts val="200"/>
              </a:spcAft>
            </a:pPr>
            <a:r>
              <a:rPr lang="en-US" sz="2200" b="1" i="1" dirty="0" smtClean="0">
                <a:solidFill>
                  <a:srgbClr val="FFFF00"/>
                </a:solidFill>
              </a:rPr>
              <a:t>phòng bệnh gì và tiêm khi nào không?</a:t>
            </a:r>
            <a:endParaRPr lang="en-US" sz="2200" b="1" i="1" dirty="0">
              <a:solidFill>
                <a:srgbClr val="FFFF00"/>
              </a:solidFill>
            </a:endParaRPr>
          </a:p>
        </p:txBody>
      </p:sp>
      <p:pic>
        <p:nvPicPr>
          <p:cNvPr id="4" name="Picture 3"/>
          <p:cNvPicPr>
            <a:picLocks noChangeAspect="1"/>
          </p:cNvPicPr>
          <p:nvPr/>
        </p:nvPicPr>
        <p:blipFill>
          <a:blip r:embed="rId2"/>
          <a:stretch>
            <a:fillRect/>
          </a:stretch>
        </p:blipFill>
        <p:spPr>
          <a:xfrm>
            <a:off x="5804650" y="2270340"/>
            <a:ext cx="3152775" cy="2314575"/>
          </a:xfrm>
          <a:prstGeom prst="rect">
            <a:avLst/>
          </a:prstGeom>
        </p:spPr>
      </p:pic>
      <p:pic>
        <p:nvPicPr>
          <p:cNvPr id="5" name="Picture 4"/>
          <p:cNvPicPr>
            <a:picLocks noChangeAspect="1"/>
          </p:cNvPicPr>
          <p:nvPr/>
        </p:nvPicPr>
        <p:blipFill>
          <a:blip r:embed="rId3"/>
          <a:stretch>
            <a:fillRect/>
          </a:stretch>
        </p:blipFill>
        <p:spPr>
          <a:xfrm>
            <a:off x="248716" y="999166"/>
            <a:ext cx="1669411" cy="1630132"/>
          </a:xfrm>
          <a:prstGeom prst="rect">
            <a:avLst/>
          </a:prstGeom>
        </p:spPr>
      </p:pic>
      <p:sp>
        <p:nvSpPr>
          <p:cNvPr id="6" name="Title 5"/>
          <p:cNvSpPr>
            <a:spLocks noGrp="1"/>
          </p:cNvSpPr>
          <p:nvPr>
            <p:ph type="ctrTitle"/>
          </p:nvPr>
        </p:nvSpPr>
        <p:spPr/>
        <p:txBody>
          <a:bodyPr/>
          <a:lstStyle/>
          <a:p>
            <a:endParaRPr lang="en-US"/>
          </a:p>
        </p:txBody>
      </p:sp>
    </p:spTree>
    <p:extLst>
      <p:ext uri="{BB962C8B-B14F-4D97-AF65-F5344CB8AC3E}">
        <p14:creationId xmlns:p14="http://schemas.microsoft.com/office/powerpoint/2010/main" val="41754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34" y="0"/>
            <a:ext cx="9144000" cy="1159800"/>
          </a:xfrm>
        </p:spPr>
        <p:txBody>
          <a:bodyPr/>
          <a:lstStyle/>
          <a:p>
            <a:pPr algn="ctr"/>
            <a:r>
              <a:rPr lang="en-US" sz="2400" dirty="0" smtClean="0">
                <a:latin typeface="+mj-lt"/>
              </a:rPr>
              <a:t>3. </a:t>
            </a:r>
            <a:r>
              <a:rPr lang="en-US" sz="2400" dirty="0" err="1" smtClean="0">
                <a:latin typeface="+mj-lt"/>
              </a:rPr>
              <a:t>Sử</a:t>
            </a:r>
            <a:r>
              <a:rPr lang="en-US" sz="2400" dirty="0" smtClean="0">
                <a:latin typeface="+mj-lt"/>
              </a:rPr>
              <a:t> </a:t>
            </a:r>
            <a:r>
              <a:rPr lang="en-US" sz="2400" dirty="0" err="1" smtClean="0">
                <a:latin typeface="+mj-lt"/>
              </a:rPr>
              <a:t>dụng</a:t>
            </a:r>
            <a:r>
              <a:rPr lang="en-US" sz="2400" dirty="0" smtClean="0">
                <a:latin typeface="+mj-lt"/>
              </a:rPr>
              <a:t> </a:t>
            </a:r>
            <a:r>
              <a:rPr lang="en-US" sz="2400" dirty="0" err="1" smtClean="0">
                <a:latin typeface="+mj-lt"/>
              </a:rPr>
              <a:t>thuốc</a:t>
            </a:r>
            <a:r>
              <a:rPr lang="en-US" sz="2400" dirty="0" smtClean="0">
                <a:latin typeface="+mj-lt"/>
              </a:rPr>
              <a:t> </a:t>
            </a:r>
            <a:r>
              <a:rPr lang="en-US" sz="2400" dirty="0" err="1" smtClean="0">
                <a:latin typeface="+mj-lt"/>
              </a:rPr>
              <a:t>kháng</a:t>
            </a:r>
            <a:r>
              <a:rPr lang="en-US" sz="2400" dirty="0" smtClean="0">
                <a:latin typeface="+mj-lt"/>
              </a:rPr>
              <a:t> sinh </a:t>
            </a:r>
            <a:br>
              <a:rPr lang="en-US" sz="2400" dirty="0" smtClean="0">
                <a:latin typeface="+mj-lt"/>
              </a:rPr>
            </a:br>
            <a:r>
              <a:rPr lang="en-US" sz="2400" dirty="0" smtClean="0">
                <a:latin typeface="+mj-lt"/>
              </a:rPr>
              <a:t>chống lại vi khuẩn</a:t>
            </a:r>
            <a:endParaRPr lang="en-US" sz="2400" dirty="0">
              <a:latin typeface="+mj-lt"/>
            </a:endParaRPr>
          </a:p>
        </p:txBody>
      </p:sp>
      <p:sp>
        <p:nvSpPr>
          <p:cNvPr id="6" name="Rectangle 5"/>
          <p:cNvSpPr/>
          <p:nvPr/>
        </p:nvSpPr>
        <p:spPr>
          <a:xfrm>
            <a:off x="409652" y="1324026"/>
            <a:ext cx="6064300" cy="2618666"/>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smtClean="0"/>
              <a:t>Kháng sinh được chiết xuất từ các vi khuẩn, nấm có khả năng tiêu diệt, kìm hãm sự phát triển của vi khuẩn gây bệnh ở người và sinh vật. </a:t>
            </a:r>
          </a:p>
          <a:p>
            <a:pPr marL="342900" indent="-342900" algn="just">
              <a:lnSpc>
                <a:spcPts val="2700"/>
              </a:lnSpc>
              <a:spcBef>
                <a:spcPts val="200"/>
              </a:spcBef>
              <a:spcAft>
                <a:spcPts val="200"/>
              </a:spcAft>
              <a:buFont typeface="Wingdings" panose="05000000000000000000" pitchFamily="2" charset="2"/>
              <a:buChar char="§"/>
            </a:pPr>
            <a:r>
              <a:rPr lang="en-US" sz="2000" dirty="0" smtClean="0"/>
              <a:t>Thuốc kháng sinh có </a:t>
            </a:r>
            <a:r>
              <a:rPr lang="en-US" sz="2000" dirty="0" err="1" smtClean="0"/>
              <a:t>thể</a:t>
            </a:r>
            <a:r>
              <a:rPr lang="en-US" sz="2000" dirty="0" smtClean="0"/>
              <a:t> </a:t>
            </a:r>
            <a:r>
              <a:rPr lang="en-US" sz="2000" dirty="0" err="1" smtClean="0"/>
              <a:t>điều</a:t>
            </a:r>
            <a:r>
              <a:rPr lang="en-US" sz="2000" dirty="0" smtClean="0"/>
              <a:t> </a:t>
            </a:r>
            <a:r>
              <a:rPr lang="en-US" sz="2000" dirty="0" err="1" smtClean="0"/>
              <a:t>trị</a:t>
            </a:r>
            <a:r>
              <a:rPr lang="en-US" sz="2000" dirty="0" smtClean="0"/>
              <a:t> </a:t>
            </a:r>
            <a:r>
              <a:rPr lang="en-US" sz="2000" dirty="0" err="1" smtClean="0"/>
              <a:t>được</a:t>
            </a:r>
            <a:r>
              <a:rPr lang="en-US" sz="2000" dirty="0" smtClean="0"/>
              <a:t> </a:t>
            </a:r>
            <a:r>
              <a:rPr lang="en-US" sz="2000" dirty="0" err="1" smtClean="0"/>
              <a:t>nhiều</a:t>
            </a:r>
            <a:r>
              <a:rPr lang="en-US" sz="2000" dirty="0" smtClean="0"/>
              <a:t> </a:t>
            </a:r>
            <a:r>
              <a:rPr lang="en-US" sz="2000" dirty="0" err="1" smtClean="0"/>
              <a:t>bệnh</a:t>
            </a:r>
            <a:r>
              <a:rPr lang="en-US" sz="2000" dirty="0" smtClean="0"/>
              <a:t> </a:t>
            </a:r>
            <a:r>
              <a:rPr lang="en-US" sz="2000" dirty="0" err="1" smtClean="0"/>
              <a:t>như</a:t>
            </a:r>
            <a:r>
              <a:rPr lang="en-US" sz="2000" dirty="0" smtClean="0"/>
              <a:t> bệnh viêm họng, tiêu chảy, nhiễm trùng da,..</a:t>
            </a:r>
          </a:p>
          <a:p>
            <a:pPr marL="285750" indent="-285750">
              <a:lnSpc>
                <a:spcPts val="2700"/>
              </a:lnSpc>
              <a:spcBef>
                <a:spcPts val="200"/>
              </a:spcBef>
              <a:spcAft>
                <a:spcPts val="200"/>
              </a:spcAft>
              <a:buFont typeface="Wingdings" panose="05000000000000000000" pitchFamily="2" charset="2"/>
              <a:buChar char="§"/>
            </a:pPr>
            <a:endParaRPr lang="en-US" dirty="0"/>
          </a:p>
        </p:txBody>
      </p:sp>
      <p:pic>
        <p:nvPicPr>
          <p:cNvPr id="7" name="Picture 6"/>
          <p:cNvPicPr>
            <a:picLocks noChangeAspect="1"/>
          </p:cNvPicPr>
          <p:nvPr/>
        </p:nvPicPr>
        <p:blipFill>
          <a:blip r:embed="rId3"/>
          <a:stretch>
            <a:fillRect/>
          </a:stretch>
        </p:blipFill>
        <p:spPr>
          <a:xfrm>
            <a:off x="6814483" y="1324026"/>
            <a:ext cx="1919866" cy="1866864"/>
          </a:xfrm>
          <a:prstGeom prst="rect">
            <a:avLst/>
          </a:prstGeom>
        </p:spPr>
      </p:pic>
    </p:spTree>
    <p:extLst>
      <p:ext uri="{BB962C8B-B14F-4D97-AF65-F5344CB8AC3E}">
        <p14:creationId xmlns:p14="http://schemas.microsoft.com/office/powerpoint/2010/main" val="11869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683089"/>
            <a:ext cx="2274720" cy="857400"/>
          </a:xfrm>
        </p:spPr>
        <p:txBody>
          <a:bodyPr/>
          <a:lstStyle/>
          <a:p>
            <a:pPr algn="ctr"/>
            <a:r>
              <a:rPr lang="en-US" sz="2200" dirty="0" smtClean="0">
                <a:latin typeface="+mj-lt"/>
              </a:rPr>
              <a:t>Thảo luận và trả lời câu hỏi</a:t>
            </a:r>
            <a:endParaRPr lang="en-US" sz="2200" dirty="0">
              <a:latin typeface="+mj-lt"/>
            </a:endParaRPr>
          </a:p>
        </p:txBody>
      </p:sp>
      <p:sp>
        <p:nvSpPr>
          <p:cNvPr id="3" name="Text Placeholder 2"/>
          <p:cNvSpPr>
            <a:spLocks noGrp="1"/>
          </p:cNvSpPr>
          <p:nvPr>
            <p:ph type="body" idx="1"/>
          </p:nvPr>
        </p:nvSpPr>
        <p:spPr>
          <a:xfrm>
            <a:off x="2062886" y="683089"/>
            <a:ext cx="7007962" cy="4020549"/>
          </a:xfrm>
        </p:spPr>
        <p:txBody>
          <a:bodyPr/>
          <a:lstStyle/>
          <a:p>
            <a:r>
              <a:rPr lang="en-US" sz="2200" b="1" i="1" dirty="0" smtClean="0">
                <a:latin typeface="+mj-lt"/>
              </a:rPr>
              <a:t>Khi sử dụng thuốc kháng sinh để điều trị các bệnh người, chúng ta cần lưu ý điều gì?</a:t>
            </a:r>
            <a:endParaRPr lang="en-US" sz="2200" b="1" i="1" dirty="0">
              <a:latin typeface="+mj-lt"/>
            </a:endParaRPr>
          </a:p>
        </p:txBody>
      </p:sp>
      <p:sp>
        <p:nvSpPr>
          <p:cNvPr id="5" name="Rounded Rectangle 4"/>
          <p:cNvSpPr/>
          <p:nvPr/>
        </p:nvSpPr>
        <p:spPr>
          <a:xfrm>
            <a:off x="2128415" y="1814168"/>
            <a:ext cx="2960217" cy="77541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Sử dụng thuốc theo chỉ định của bác sĩ</a:t>
            </a:r>
            <a:endParaRPr lang="en-US" sz="2000" dirty="0"/>
          </a:p>
        </p:txBody>
      </p:sp>
      <p:sp>
        <p:nvSpPr>
          <p:cNvPr id="6" name="Rounded Rectangle 5"/>
          <p:cNvSpPr/>
          <p:nvPr/>
        </p:nvSpPr>
        <p:spPr>
          <a:xfrm>
            <a:off x="2155390" y="3042182"/>
            <a:ext cx="3050745" cy="775411"/>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Uống thuốc kháng sinh sau bữa ăn</a:t>
            </a:r>
            <a:endParaRPr lang="en-US" sz="2000" dirty="0"/>
          </a:p>
        </p:txBody>
      </p:sp>
      <p:sp>
        <p:nvSpPr>
          <p:cNvPr id="7" name="Rounded Rectangle 6"/>
          <p:cNvSpPr/>
          <p:nvPr/>
        </p:nvSpPr>
        <p:spPr>
          <a:xfrm>
            <a:off x="5678879" y="2377421"/>
            <a:ext cx="2801722" cy="775411"/>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Bổ sung lợi khuẩn </a:t>
            </a:r>
            <a:endParaRPr lang="en-US" sz="2000" dirty="0"/>
          </a:p>
        </p:txBody>
      </p:sp>
      <p:sp>
        <p:nvSpPr>
          <p:cNvPr id="8" name="Rounded Rectangle 7"/>
          <p:cNvSpPr/>
          <p:nvPr/>
        </p:nvSpPr>
        <p:spPr>
          <a:xfrm>
            <a:off x="5776261" y="3928225"/>
            <a:ext cx="2801722" cy="775411"/>
          </a:xfrm>
          <a:prstGeom prst="roundRect">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Uống nhiều nước</a:t>
            </a:r>
            <a:endParaRPr lang="en-US" sz="2000" dirty="0"/>
          </a:p>
        </p:txBody>
      </p:sp>
      <p:sp>
        <p:nvSpPr>
          <p:cNvPr id="9" name="Rounded Rectangle 8"/>
          <p:cNvSpPr/>
          <p:nvPr/>
        </p:nvSpPr>
        <p:spPr>
          <a:xfrm>
            <a:off x="2155390" y="4255566"/>
            <a:ext cx="2978505" cy="775411"/>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Nếu bị các rối loạn tiêu hóa phải dừng thuốc</a:t>
            </a:r>
            <a:endParaRPr lang="en-US" sz="2000" dirty="0"/>
          </a:p>
        </p:txBody>
      </p:sp>
    </p:spTree>
    <p:extLst>
      <p:ext uri="{BB962C8B-B14F-4D97-AF65-F5344CB8AC3E}">
        <p14:creationId xmlns:p14="http://schemas.microsoft.com/office/powerpoint/2010/main" val="24103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337673" y="748695"/>
            <a:ext cx="8556943" cy="1080105"/>
          </a:xfrm>
        </p:spPr>
        <p:txBody>
          <a:bodyPr/>
          <a:lstStyle/>
          <a:p>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Sử</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dụng</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thuốc</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kháng</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sinh</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để</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tiêu</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diệt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kìm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hãm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sự</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phát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triển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vi </a:t>
            </a:r>
            <a:r>
              <a:rPr lang="en-US" sz="2800" dirty="0" err="1">
                <a:solidFill>
                  <a:srgbClr val="0000CC"/>
                </a:solidFill>
                <a:latin typeface="Times New Roman" panose="02020603050405020304" pitchFamily="18" charset="0"/>
                <a:cs typeface="Times New Roman" panose="02020603050405020304" pitchFamily="18" charset="0"/>
              </a:rPr>
              <a:t>khuẩn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gây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bệnh</a:t>
            </a:r>
            <a:r>
              <a:rPr lang="en-US" sz="2800" dirty="0">
                <a:solidFill>
                  <a:srgbClr val="0000CC"/>
                </a:solidFill>
                <a:latin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cs typeface="Times New Roman" panose="02020603050405020304" pitchFamily="18" charset="0"/>
              </a:rPr>
              <a:t>người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vật</a:t>
            </a:r>
            <a:r>
              <a:rPr lang="en-US" sz="2800" dirty="0">
                <a:solidFill>
                  <a:srgbClr val="0000CC"/>
                </a:solidFill>
                <a:latin typeface="Times New Roman" panose="02020603050405020304" pitchFamily="18" charset="0"/>
                <a:cs typeface="Times New Roman" panose="02020603050405020304" pitchFamily="18" charset="0"/>
              </a:rPr>
              <a:t>. </a:t>
            </a:r>
          </a:p>
        </p:txBody>
      </p:sp>
      <p:sp>
        <p:nvSpPr>
          <p:cNvPr id="3" name="Slide Number Placeholder 1"/>
          <p:cNvSpPr txBox="1">
            <a:spLocks/>
          </p:cNvSpPr>
          <p:nvPr/>
        </p:nvSpPr>
        <p:spPr>
          <a:xfrm>
            <a:off x="337674" y="1922317"/>
            <a:ext cx="8556943" cy="28263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Font typeface="Arial"/>
              <a:buNone/>
              <a:defRPr sz="9600" b="1" i="0" u="none" strike="noStrike" cap="none">
                <a:solidFill>
                  <a:schemeClr val="accent3"/>
                </a:solidFill>
                <a:latin typeface="Montserrat"/>
                <a:ea typeface="Montserrat"/>
                <a:cs typeface="Montserrat"/>
                <a:sym typeface="Montserrat"/>
              </a:defRPr>
            </a:lvl9pPr>
          </a:lstStyle>
          <a:p>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Khi</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sử</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dụng</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thuốc</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kháng</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sinh</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cần</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lưu</a:t>
            </a:r>
            <a:r>
              <a:rPr lang="en-US" sz="2800" dirty="0" smtClean="0">
                <a:solidFill>
                  <a:srgbClr val="0000CC"/>
                </a:solidFill>
                <a:latin typeface="Times New Roman" panose="02020603050405020304" pitchFamily="18" charset="0"/>
                <a:cs typeface="Times New Roman" panose="02020603050405020304" pitchFamily="18" charset="0"/>
              </a:rPr>
              <a:t> ý:</a:t>
            </a:r>
          </a:p>
          <a:p>
            <a:r>
              <a:rPr lang="en-US" sz="2800" dirty="0" smtClean="0">
                <a:solidFill>
                  <a:srgbClr val="0000CC"/>
                </a:solidFill>
                <a:latin typeface="Times New Roman" panose="02020603050405020304" pitchFamily="18" charset="0"/>
                <a:cs typeface="Times New Roman" panose="02020603050405020304" pitchFamily="18" charset="0"/>
              </a:rPr>
              <a:t>-</a:t>
            </a:r>
            <a:r>
              <a:rPr lang="en-US" sz="2800" dirty="0" err="1" smtClean="0">
                <a:solidFill>
                  <a:srgbClr val="0000CC"/>
                </a:solidFill>
                <a:latin typeface="Times New Roman" panose="02020603050405020304" pitchFamily="18" charset="0"/>
                <a:cs typeface="Times New Roman" panose="02020603050405020304" pitchFamily="18" charset="0"/>
              </a:rPr>
              <a:t>Sử</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dụng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thuốc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theo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chỉ</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định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sĩ</a:t>
            </a:r>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smtClean="0">
                <a:solidFill>
                  <a:srgbClr val="0000CC"/>
                </a:solidFill>
                <a:latin typeface="Times New Roman" panose="02020603050405020304" pitchFamily="18" charset="0"/>
                <a:cs typeface="Times New Roman" panose="02020603050405020304" pitchFamily="18" charset="0"/>
              </a:rPr>
              <a:t>-</a:t>
            </a:r>
            <a:r>
              <a:rPr lang="en-US" sz="2800" dirty="0" err="1" smtClean="0">
                <a:solidFill>
                  <a:srgbClr val="0000CC"/>
                </a:solidFill>
                <a:latin typeface="Times New Roman" panose="02020603050405020304" pitchFamily="18" charset="0"/>
                <a:cs typeface="Times New Roman" panose="02020603050405020304" pitchFamily="18" charset="0"/>
              </a:rPr>
              <a:t>Uống</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thuốc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sau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bữa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ăn</a:t>
            </a:r>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smtClean="0">
                <a:solidFill>
                  <a:srgbClr val="0000CC"/>
                </a:solidFill>
                <a:latin typeface="Times New Roman" panose="02020603050405020304" pitchFamily="18" charset="0"/>
                <a:cs typeface="Times New Roman" panose="02020603050405020304" pitchFamily="18" charset="0"/>
              </a:rPr>
              <a:t>-</a:t>
            </a:r>
            <a:r>
              <a:rPr lang="en-US" sz="2800" dirty="0" err="1" smtClean="0">
                <a:solidFill>
                  <a:srgbClr val="0000CC"/>
                </a:solidFill>
                <a:latin typeface="Times New Roman" panose="02020603050405020304" pitchFamily="18" charset="0"/>
                <a:cs typeface="Times New Roman" panose="02020603050405020304" pitchFamily="18" charset="0"/>
              </a:rPr>
              <a:t>Nếu</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bị</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rối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loạn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tiêu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hóa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phải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dừng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thuốc</a:t>
            </a:r>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smtClean="0">
                <a:solidFill>
                  <a:srgbClr val="0000CC"/>
                </a:solidFill>
                <a:latin typeface="Times New Roman" panose="02020603050405020304" pitchFamily="18" charset="0"/>
                <a:cs typeface="Times New Roman" panose="02020603050405020304" pitchFamily="18" charset="0"/>
              </a:rPr>
              <a:t>-</a:t>
            </a:r>
            <a:r>
              <a:rPr lang="en-US" sz="2800" dirty="0" err="1" smtClean="0">
                <a:solidFill>
                  <a:srgbClr val="0000CC"/>
                </a:solidFill>
                <a:latin typeface="Times New Roman" panose="02020603050405020304" pitchFamily="18" charset="0"/>
                <a:cs typeface="Times New Roman" panose="02020603050405020304" pitchFamily="18" charset="0"/>
              </a:rPr>
              <a:t>Uống</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nhiều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nước</a:t>
            </a:r>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smtClean="0">
                <a:solidFill>
                  <a:srgbClr val="0000CC"/>
                </a:solidFill>
                <a:latin typeface="Times New Roman" panose="02020603050405020304" pitchFamily="18" charset="0"/>
                <a:cs typeface="Times New Roman" panose="02020603050405020304" pitchFamily="18" charset="0"/>
              </a:rPr>
              <a:t>-</a:t>
            </a:r>
            <a:r>
              <a:rPr lang="en-US" sz="2800" dirty="0" err="1" smtClean="0">
                <a:solidFill>
                  <a:srgbClr val="0000CC"/>
                </a:solidFill>
                <a:latin typeface="Times New Roman" panose="02020603050405020304" pitchFamily="18" charset="0"/>
                <a:cs typeface="Times New Roman" panose="02020603050405020304" pitchFamily="18" charset="0"/>
              </a:rPr>
              <a:t>Bổ</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sung </a:t>
            </a:r>
            <a:r>
              <a:rPr lang="en-US" sz="2800" dirty="0" err="1">
                <a:solidFill>
                  <a:srgbClr val="0000CC"/>
                </a:solidFill>
                <a:latin typeface="Times New Roman" panose="02020603050405020304" pitchFamily="18" charset="0"/>
                <a:cs typeface="Times New Roman" panose="02020603050405020304" pitchFamily="18" charset="0"/>
              </a:rPr>
              <a:t>lợi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khuẩn</a:t>
            </a:r>
            <a:r>
              <a:rPr lang="en-US" sz="2800" dirty="0">
                <a:solidFill>
                  <a:srgbClr val="0000CC"/>
                </a:solidFill>
                <a:latin typeface="Times New Roman" panose="02020603050405020304" pitchFamily="18" charset="0"/>
                <a:cs typeface="Times New Roman" panose="02020603050405020304" pitchFamily="18" charset="0"/>
              </a:rPr>
              <a:t> </a:t>
            </a:r>
          </a:p>
        </p:txBody>
      </p:sp>
      <p:sp>
        <p:nvSpPr>
          <p:cNvPr id="4" name="Text Box 6"/>
          <p:cNvSpPr txBox="1">
            <a:spLocks noChangeArrowheads="1"/>
          </p:cNvSpPr>
          <p:nvPr/>
        </p:nvSpPr>
        <p:spPr bwMode="auto">
          <a:xfrm>
            <a:off x="190961" y="212469"/>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176477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23628" y="694664"/>
            <a:ext cx="3658253" cy="578181"/>
          </a:xfrm>
        </p:spPr>
        <p:txBody>
          <a:bodyPr/>
          <a:lstStyle/>
          <a:p>
            <a:pPr marL="0" lvl="0" indent="0" algn="l" rtl="0">
              <a:spcBef>
                <a:spcPts val="0"/>
              </a:spcBef>
              <a:spcAft>
                <a:spcPts val="0"/>
              </a:spcAft>
              <a:buNone/>
            </a:pPr>
            <a:r>
              <a:rPr lang="en" sz="2400" dirty="0" smtClean="0">
                <a:solidFill>
                  <a:schemeClr val="bg1"/>
                </a:solidFill>
                <a:latin typeface="+mj-lt"/>
              </a:rPr>
              <a:t>Luyện tập mở rộng </a:t>
            </a:r>
            <a:endParaRPr lang="en" sz="2400" dirty="0">
              <a:solidFill>
                <a:schemeClr val="bg1"/>
              </a:solidFill>
              <a:latin typeface="+mj-lt"/>
            </a:endParaRPr>
          </a:p>
        </p:txBody>
      </p:sp>
      <p:sp>
        <p:nvSpPr>
          <p:cNvPr id="3" name="Rectangle 2"/>
          <p:cNvSpPr/>
          <p:nvPr/>
        </p:nvSpPr>
        <p:spPr>
          <a:xfrm>
            <a:off x="423628" y="1367943"/>
            <a:ext cx="5721140" cy="1015663"/>
          </a:xfrm>
          <a:prstGeom prst="rect">
            <a:avLst/>
          </a:prstGeom>
        </p:spPr>
        <p:txBody>
          <a:bodyPr wrap="square">
            <a:spAutoFit/>
          </a:bodyPr>
          <a:lstStyle/>
          <a:p>
            <a:pPr algn="just"/>
            <a:r>
              <a:rPr lang="en-US" sz="2000" dirty="0">
                <a:solidFill>
                  <a:schemeClr val="bg1"/>
                </a:solidFill>
                <a:latin typeface="+mj-lt"/>
                <a:ea typeface="Calibri" panose="020F0502020204030204" pitchFamily="34" charset="0"/>
              </a:rPr>
              <a:t>Có bạn nói </a:t>
            </a:r>
            <a:r>
              <a:rPr lang="en-US" sz="2000" dirty="0" smtClean="0">
                <a:solidFill>
                  <a:schemeClr val="bg1"/>
                </a:solidFill>
                <a:latin typeface="+mj-lt"/>
                <a:ea typeface="Calibri" panose="020F0502020204030204" pitchFamily="34" charset="0"/>
              </a:rPr>
              <a:t>rằng: </a:t>
            </a:r>
            <a:r>
              <a:rPr lang="en-US" sz="2000" i="1" dirty="0" smtClean="0">
                <a:solidFill>
                  <a:schemeClr val="bg1"/>
                </a:solidFill>
                <a:latin typeface="+mj-lt"/>
                <a:ea typeface="Calibri" panose="020F0502020204030204" pitchFamily="34" charset="0"/>
              </a:rPr>
              <a:t>“Vi khuẩn chỉ </a:t>
            </a:r>
            <a:r>
              <a:rPr lang="en-US" sz="2000" i="1" dirty="0">
                <a:solidFill>
                  <a:schemeClr val="bg1"/>
                </a:solidFill>
                <a:latin typeface="+mj-lt"/>
                <a:ea typeface="Calibri" panose="020F0502020204030204" pitchFamily="34" charset="0"/>
              </a:rPr>
              <a:t>có hại mà không có ích lợi gì cho con người”</a:t>
            </a:r>
            <a:r>
              <a:rPr lang="en-US" sz="2000" dirty="0">
                <a:solidFill>
                  <a:schemeClr val="bg1"/>
                </a:solidFill>
                <a:latin typeface="+mj-lt"/>
                <a:ea typeface="Calibri" panose="020F0502020204030204" pitchFamily="34" charset="0"/>
              </a:rPr>
              <a:t>. Em có đồng ý với quan điểm của bạn không? Tại sao?</a:t>
            </a:r>
          </a:p>
        </p:txBody>
      </p:sp>
      <p:sp>
        <p:nvSpPr>
          <p:cNvPr id="4" name="Rectangle 3"/>
          <p:cNvSpPr/>
          <p:nvPr/>
        </p:nvSpPr>
        <p:spPr>
          <a:xfrm>
            <a:off x="3225677" y="2858354"/>
            <a:ext cx="4880198" cy="1938992"/>
          </a:xfrm>
          <a:prstGeom prst="rect">
            <a:avLst/>
          </a:prstGeom>
        </p:spPr>
        <p:txBody>
          <a:bodyPr wrap="square">
            <a:spAutoFit/>
          </a:bodyPr>
          <a:lstStyle/>
          <a:p>
            <a:pPr marL="342900" indent="-342900" algn="just">
              <a:buFont typeface="Wingdings" panose="05000000000000000000" pitchFamily="2" charset="2"/>
              <a:buChar char="§"/>
            </a:pPr>
            <a:r>
              <a:rPr lang="en-US" sz="2000" b="1" dirty="0">
                <a:solidFill>
                  <a:srgbClr val="FFFF00"/>
                </a:solidFill>
                <a:latin typeface="+mj-lt"/>
                <a:ea typeface="Calibri" panose="020F0502020204030204" pitchFamily="34" charset="0"/>
              </a:rPr>
              <a:t>Quan </a:t>
            </a:r>
            <a:r>
              <a:rPr lang="en-US" sz="2000" b="1" dirty="0" smtClean="0">
                <a:solidFill>
                  <a:srgbClr val="FFFF00"/>
                </a:solidFill>
                <a:latin typeface="+mj-lt"/>
                <a:ea typeface="Calibri" panose="020F0502020204030204" pitchFamily="34" charset="0"/>
              </a:rPr>
              <a:t>điểm này chưa chính xác. </a:t>
            </a:r>
          </a:p>
          <a:p>
            <a:pPr marL="342900" indent="-342900" algn="just">
              <a:buFont typeface="Wingdings" panose="05000000000000000000" pitchFamily="2" charset="2"/>
              <a:buChar char="§"/>
            </a:pPr>
            <a:r>
              <a:rPr lang="en-US" sz="2000" b="1" dirty="0" smtClean="0">
                <a:solidFill>
                  <a:srgbClr val="FFFF00"/>
                </a:solidFill>
                <a:latin typeface="+mj-lt"/>
                <a:ea typeface="Calibri" panose="020F0502020204030204" pitchFamily="34" charset="0"/>
              </a:rPr>
              <a:t>Bên cạnh bệnh do vi khuẩn gây nên, vi khuẩn được dùng để chế biến các thực phẩm lên men, giúp con người tiêu hóa thức ăn, làm phân bón,….</a:t>
            </a:r>
            <a:endParaRPr lang="en-US" sz="2000" b="1" dirty="0">
              <a:solidFill>
                <a:srgbClr val="FFFF00"/>
              </a:solidFill>
              <a:latin typeface="+mj-lt"/>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423628" y="2904770"/>
            <a:ext cx="2221649" cy="1846159"/>
          </a:xfrm>
          <a:prstGeom prst="rect">
            <a:avLst/>
          </a:prstGeom>
        </p:spPr>
      </p:pic>
      <p:pic>
        <p:nvPicPr>
          <p:cNvPr id="6" name="Picture 5"/>
          <p:cNvPicPr>
            <a:picLocks noChangeAspect="1"/>
          </p:cNvPicPr>
          <p:nvPr/>
        </p:nvPicPr>
        <p:blipFill>
          <a:blip r:embed="rId3"/>
          <a:stretch>
            <a:fillRect/>
          </a:stretch>
        </p:blipFill>
        <p:spPr>
          <a:xfrm>
            <a:off x="6430061" y="694664"/>
            <a:ext cx="2253714" cy="1564255"/>
          </a:xfrm>
          <a:prstGeom prst="rect">
            <a:avLst/>
          </a:prstGeom>
        </p:spPr>
      </p:pic>
    </p:spTree>
    <p:extLst>
      <p:ext uri="{BB962C8B-B14F-4D97-AF65-F5344CB8AC3E}">
        <p14:creationId xmlns:p14="http://schemas.microsoft.com/office/powerpoint/2010/main" val="374767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95600" y="118456"/>
            <a:ext cx="3200400" cy="51435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I. VIRUS</a:t>
            </a:r>
            <a:endParaRPr lang="en-US" b="1" dirty="0">
              <a:latin typeface="Times New Roman" pitchFamily="18" charset="0"/>
              <a:cs typeface="Times New Roman" pitchFamily="18" charset="0"/>
            </a:endParaRPr>
          </a:p>
        </p:txBody>
      </p:sp>
      <p:pic>
        <p:nvPicPr>
          <p:cNvPr id="1026" name="Picture 2" descr="C:\Users\Nguyen Nhung\Desktop\virut.jpg"/>
          <p:cNvPicPr>
            <a:picLocks noChangeAspect="1" noChangeArrowheads="1"/>
          </p:cNvPicPr>
          <p:nvPr/>
        </p:nvPicPr>
        <p:blipFill>
          <a:blip r:embed="rId2"/>
          <a:srcRect l="55172"/>
          <a:stretch>
            <a:fillRect/>
          </a:stretch>
        </p:blipFill>
        <p:spPr bwMode="auto">
          <a:xfrm>
            <a:off x="1881353" y="1502979"/>
            <a:ext cx="5801710" cy="3321269"/>
          </a:xfrm>
          <a:prstGeom prst="rect">
            <a:avLst/>
          </a:prstGeom>
          <a:noFill/>
        </p:spPr>
      </p:pic>
      <p:sp>
        <p:nvSpPr>
          <p:cNvPr id="5" name="TextBox 4"/>
          <p:cNvSpPr txBox="1"/>
          <p:nvPr/>
        </p:nvSpPr>
        <p:spPr>
          <a:xfrm>
            <a:off x="557048" y="641131"/>
            <a:ext cx="6519734" cy="400110"/>
          </a:xfrm>
          <a:prstGeom prst="rect">
            <a:avLst/>
          </a:prstGeom>
          <a:noFill/>
        </p:spPr>
        <p:txBody>
          <a:bodyPr wrap="none" rtlCol="0">
            <a:spAutoFit/>
          </a:bodyPr>
          <a:lstStyle/>
          <a:p>
            <a:r>
              <a:rPr lang="en-US" sz="2000" b="1" dirty="0" smtClean="0"/>
              <a:t>1. HÌNH DẠNG VÀ CẤU TẠO ĐƠN GIẢN CỦA VIRUS </a:t>
            </a:r>
            <a:endParaRPr lang="en-US" sz="2000" b="1" dirty="0"/>
          </a:p>
        </p:txBody>
      </p:sp>
    </p:spTree>
    <p:extLst>
      <p:ext uri="{BB962C8B-B14F-4D97-AF65-F5344CB8AC3E}">
        <p14:creationId xmlns:p14="http://schemas.microsoft.com/office/powerpoint/2010/main" val="425833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8"/>
          <p:cNvSpPr txBox="1">
            <a:spLocks noGrp="1"/>
          </p:cNvSpPr>
          <p:nvPr>
            <p:ph type="body" idx="1"/>
          </p:nvPr>
        </p:nvSpPr>
        <p:spPr>
          <a:xfrm>
            <a:off x="2078781" y="953897"/>
            <a:ext cx="7037221" cy="959003"/>
          </a:xfrm>
          <a:prstGeom prst="rect">
            <a:avLst/>
          </a:prstGeom>
        </p:spPr>
        <p:txBody>
          <a:bodyPr spcFirstLastPara="1" wrap="square" lIns="91425" tIns="91425" rIns="91425" bIns="91425" anchor="t" anchorCtr="0">
            <a:noAutofit/>
          </a:bodyPr>
          <a:lstStyle/>
          <a:p>
            <a:pPr marL="38100" indent="0" algn="just">
              <a:lnSpc>
                <a:spcPts val="2700"/>
              </a:lnSpc>
              <a:spcBef>
                <a:spcPts val="200"/>
              </a:spcBef>
              <a:spcAft>
                <a:spcPts val="200"/>
              </a:spcAft>
              <a:buClr>
                <a:schemeClr val="accent3"/>
              </a:buClr>
              <a:buNone/>
            </a:pPr>
            <a:r>
              <a:rPr lang="en-US" sz="2400" b="1" dirty="0" smtClean="0">
                <a:latin typeface="Times New Roman" pitchFamily="18" charset="0"/>
                <a:cs typeface="Times New Roman" pitchFamily="18" charset="0"/>
              </a:rPr>
              <a:t>-Virus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dạng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sống</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có kích thước </a:t>
            </a:r>
            <a:r>
              <a:rPr lang="en-US" sz="2400" b="1" dirty="0" err="1">
                <a:latin typeface="Times New Roman" pitchFamily="18" charset="0"/>
                <a:cs typeface="Times New Roman" pitchFamily="18" charset="0"/>
              </a:rPr>
              <a:t>rất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nhỏ</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bé</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chưa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cấu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tế</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bào</a:t>
            </a:r>
            <a:r>
              <a:rPr lang="en-US" sz="2400" b="1" dirty="0" smtClean="0">
                <a:latin typeface="Times New Roman" pitchFamily="18" charset="0"/>
                <a:cs typeface="Times New Roman" pitchFamily="18" charset="0"/>
              </a:rPr>
              <a:t>.</a:t>
            </a:r>
          </a:p>
        </p:txBody>
      </p:sp>
      <p:sp>
        <p:nvSpPr>
          <p:cNvPr id="8" name="Rectangle 7"/>
          <p:cNvSpPr/>
          <p:nvPr/>
        </p:nvSpPr>
        <p:spPr>
          <a:xfrm>
            <a:off x="2416628" y="384410"/>
            <a:ext cx="6086241" cy="400110"/>
          </a:xfrm>
          <a:prstGeom prst="rect">
            <a:avLst/>
          </a:prstGeom>
        </p:spPr>
        <p:txBody>
          <a:bodyPr wrap="square">
            <a:spAutoFit/>
          </a:bodyPr>
          <a:lstStyle/>
          <a:p>
            <a:r>
              <a:rPr lang="en-US" sz="2000" b="1" i="1" dirty="0" smtClean="0">
                <a:solidFill>
                  <a:srgbClr val="C00000"/>
                </a:solidFill>
                <a:latin typeface="+mj-lt"/>
                <a:ea typeface="Calibri" panose="020F0502020204030204" pitchFamily="34" charset="0"/>
              </a:rPr>
              <a:t>Virus </a:t>
            </a:r>
            <a:r>
              <a:rPr lang="en-US" sz="2000" b="1" i="1" dirty="0" err="1" smtClean="0">
                <a:solidFill>
                  <a:srgbClr val="C00000"/>
                </a:solidFill>
                <a:latin typeface="+mj-lt"/>
                <a:ea typeface="Calibri" panose="020F0502020204030204" pitchFamily="34" charset="0"/>
              </a:rPr>
              <a:t>là</a:t>
            </a:r>
            <a:r>
              <a:rPr lang="en-US" sz="2000" b="1" i="1" dirty="0" smtClean="0">
                <a:solidFill>
                  <a:srgbClr val="C00000"/>
                </a:solidFill>
                <a:latin typeface="+mj-lt"/>
                <a:ea typeface="Calibri" panose="020F0502020204030204" pitchFamily="34" charset="0"/>
              </a:rPr>
              <a:t> </a:t>
            </a:r>
            <a:r>
              <a:rPr lang="en-US" sz="2000" b="1" i="1" dirty="0" err="1" smtClean="0">
                <a:solidFill>
                  <a:srgbClr val="C00000"/>
                </a:solidFill>
                <a:latin typeface="+mj-lt"/>
                <a:ea typeface="Calibri" panose="020F0502020204030204" pitchFamily="34" charset="0"/>
              </a:rPr>
              <a:t>gì</a:t>
            </a:r>
            <a:r>
              <a:rPr lang="en-US" sz="2000" b="1" i="1" dirty="0" smtClean="0">
                <a:solidFill>
                  <a:srgbClr val="C00000"/>
                </a:solidFill>
                <a:latin typeface="+mj-lt"/>
                <a:ea typeface="Calibri" panose="020F0502020204030204" pitchFamily="34" charset="0"/>
              </a:rPr>
              <a:t>? Cho </a:t>
            </a:r>
            <a:r>
              <a:rPr lang="en-US" sz="2000" b="1" i="1" dirty="0" err="1" smtClean="0">
                <a:solidFill>
                  <a:srgbClr val="C00000"/>
                </a:solidFill>
                <a:latin typeface="+mj-lt"/>
                <a:ea typeface="Calibri" panose="020F0502020204030204" pitchFamily="34" charset="0"/>
              </a:rPr>
              <a:t>biết</a:t>
            </a:r>
            <a:r>
              <a:rPr lang="en-US" sz="2000" b="1" i="1" dirty="0" smtClean="0">
                <a:solidFill>
                  <a:srgbClr val="C00000"/>
                </a:solidFill>
                <a:latin typeface="+mj-lt"/>
                <a:ea typeface="Calibri" panose="020F0502020204030204" pitchFamily="34" charset="0"/>
              </a:rPr>
              <a:t> </a:t>
            </a:r>
            <a:r>
              <a:rPr lang="en-US" sz="2000" b="1" i="1" dirty="0" err="1" smtClean="0">
                <a:solidFill>
                  <a:srgbClr val="C00000"/>
                </a:solidFill>
                <a:latin typeface="+mj-lt"/>
                <a:ea typeface="Calibri" panose="020F0502020204030204" pitchFamily="34" charset="0"/>
              </a:rPr>
              <a:t>các</a:t>
            </a:r>
            <a:r>
              <a:rPr lang="en-US" sz="2000" b="1" i="1" dirty="0" smtClean="0">
                <a:solidFill>
                  <a:srgbClr val="C00000"/>
                </a:solidFill>
                <a:latin typeface="+mj-lt"/>
                <a:ea typeface="Calibri" panose="020F0502020204030204" pitchFamily="34" charset="0"/>
              </a:rPr>
              <a:t> </a:t>
            </a:r>
            <a:r>
              <a:rPr lang="en-US" sz="2000" b="1" i="1" dirty="0" err="1" smtClean="0">
                <a:solidFill>
                  <a:srgbClr val="C00000"/>
                </a:solidFill>
                <a:latin typeface="+mj-lt"/>
                <a:ea typeface="Calibri" panose="020F0502020204030204" pitchFamily="34" charset="0"/>
              </a:rPr>
              <a:t>hình</a:t>
            </a:r>
            <a:r>
              <a:rPr lang="en-US" sz="2000" b="1" i="1" dirty="0" smtClean="0">
                <a:solidFill>
                  <a:srgbClr val="C00000"/>
                </a:solidFill>
                <a:latin typeface="+mj-lt"/>
                <a:ea typeface="Calibri" panose="020F0502020204030204" pitchFamily="34" charset="0"/>
              </a:rPr>
              <a:t> </a:t>
            </a:r>
            <a:r>
              <a:rPr lang="en-US" sz="2000" b="1" i="1" dirty="0" err="1" smtClean="0">
                <a:solidFill>
                  <a:srgbClr val="C00000"/>
                </a:solidFill>
                <a:latin typeface="+mj-lt"/>
                <a:ea typeface="Calibri" panose="020F0502020204030204" pitchFamily="34" charset="0"/>
              </a:rPr>
              <a:t>dạng</a:t>
            </a:r>
            <a:r>
              <a:rPr lang="en-US" sz="2000" b="1" i="1" dirty="0" smtClean="0">
                <a:solidFill>
                  <a:srgbClr val="C00000"/>
                </a:solidFill>
                <a:latin typeface="+mj-lt"/>
                <a:ea typeface="Calibri" panose="020F0502020204030204" pitchFamily="34" charset="0"/>
              </a:rPr>
              <a:t> </a:t>
            </a:r>
            <a:r>
              <a:rPr lang="en-US" sz="2000" b="1" i="1" dirty="0" err="1" smtClean="0">
                <a:solidFill>
                  <a:srgbClr val="C00000"/>
                </a:solidFill>
                <a:latin typeface="+mj-lt"/>
                <a:ea typeface="Calibri" panose="020F0502020204030204" pitchFamily="34" charset="0"/>
              </a:rPr>
              <a:t>của</a:t>
            </a:r>
            <a:r>
              <a:rPr lang="en-US" sz="2000" b="1" i="1" dirty="0" smtClean="0">
                <a:solidFill>
                  <a:srgbClr val="C00000"/>
                </a:solidFill>
                <a:latin typeface="+mj-lt"/>
                <a:ea typeface="Calibri" panose="020F0502020204030204" pitchFamily="34" charset="0"/>
              </a:rPr>
              <a:t> </a:t>
            </a:r>
            <a:r>
              <a:rPr lang="en-US" sz="2000" b="1" i="1" dirty="0" err="1" smtClean="0">
                <a:solidFill>
                  <a:srgbClr val="C00000"/>
                </a:solidFill>
                <a:latin typeface="+mj-lt"/>
                <a:ea typeface="Calibri" panose="020F0502020204030204" pitchFamily="34" charset="0"/>
              </a:rPr>
              <a:t>virut</a:t>
            </a:r>
            <a:r>
              <a:rPr lang="en-US" sz="2000" b="1" i="1" dirty="0" smtClean="0">
                <a:solidFill>
                  <a:srgbClr val="C00000"/>
                </a:solidFill>
                <a:latin typeface="+mj-lt"/>
                <a:ea typeface="Calibri" panose="020F0502020204030204" pitchFamily="34" charset="0"/>
              </a:rPr>
              <a:t>? </a:t>
            </a:r>
            <a:endParaRPr lang="en-US" sz="2000" b="1" i="1" dirty="0">
              <a:solidFill>
                <a:srgbClr val="C00000"/>
              </a:solidFill>
              <a:latin typeface="+mj-lt"/>
            </a:endParaRPr>
          </a:p>
        </p:txBody>
      </p:sp>
      <p:sp>
        <p:nvSpPr>
          <p:cNvPr id="12" name="Google Shape;97;p18"/>
          <p:cNvSpPr txBox="1">
            <a:spLocks/>
          </p:cNvSpPr>
          <p:nvPr/>
        </p:nvSpPr>
        <p:spPr>
          <a:xfrm>
            <a:off x="2057760" y="1720433"/>
            <a:ext cx="7037221" cy="7938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6FA8DC"/>
              </a:buClr>
              <a:buSzPts val="3000"/>
              <a:buFont typeface="Roboto"/>
              <a:buChar char="▸"/>
              <a:defRPr sz="3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0"/>
              </a:spcBef>
              <a:spcAft>
                <a:spcPts val="0"/>
              </a:spcAft>
              <a:buClr>
                <a:srgbClr val="6FA8DC"/>
              </a:buClr>
              <a:buSzPts val="2400"/>
              <a:buFont typeface="Roboto"/>
              <a:buChar char="▹"/>
              <a:defRPr sz="2400" b="0" i="0" u="none" strike="noStrike" cap="none">
                <a:solidFill>
                  <a:schemeClr val="dk1"/>
                </a:solidFill>
                <a:latin typeface="Roboto"/>
                <a:ea typeface="Roboto"/>
                <a:cs typeface="Roboto"/>
                <a:sym typeface="Roboto"/>
              </a:defRPr>
            </a:lvl2pPr>
            <a:lvl3pPr marL="1371600" marR="0" lvl="2" indent="-381000" algn="l" rtl="0">
              <a:lnSpc>
                <a:spcPct val="100000"/>
              </a:lnSpc>
              <a:spcBef>
                <a:spcPts val="0"/>
              </a:spcBef>
              <a:spcAft>
                <a:spcPts val="0"/>
              </a:spcAft>
              <a:buClr>
                <a:srgbClr val="6FA8DC"/>
              </a:buClr>
              <a:buSzPts val="2400"/>
              <a:buFont typeface="Roboto"/>
              <a:buChar char="■"/>
              <a:defRPr sz="24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rgbClr val="6FA8DC"/>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38100" indent="0" algn="just">
              <a:lnSpc>
                <a:spcPts val="2700"/>
              </a:lnSpc>
              <a:spcBef>
                <a:spcPts val="200"/>
              </a:spcBef>
              <a:spcAft>
                <a:spcPts val="200"/>
              </a:spcAft>
              <a:buClr>
                <a:schemeClr val="accent3"/>
              </a:buClr>
              <a:buFont typeface="Roboto"/>
              <a:buNone/>
            </a:pPr>
            <a:r>
              <a:rPr lang="vi-VN" sz="2400" b="1" dirty="0" smtClean="0">
                <a:latin typeface="+mj-lt"/>
              </a:rPr>
              <a:t>-Virus có nhiều hình dạng khác nhau: hình que, đa diện, hình cầu, xoắn, hình khối,….</a:t>
            </a:r>
          </a:p>
          <a:p>
            <a:pPr>
              <a:buClr>
                <a:schemeClr val="accent3"/>
              </a:buClr>
            </a:pPr>
            <a:endParaRPr lang="vi-VN" sz="2000" b="1" dirty="0">
              <a:latin typeface="+mj-lt"/>
            </a:endParaRPr>
          </a:p>
        </p:txBody>
      </p:sp>
      <p:sp>
        <p:nvSpPr>
          <p:cNvPr id="13" name="Text Box 6"/>
          <p:cNvSpPr txBox="1">
            <a:spLocks noChangeArrowheads="1"/>
          </p:cNvSpPr>
          <p:nvPr/>
        </p:nvSpPr>
        <p:spPr bwMode="auto">
          <a:xfrm>
            <a:off x="2041837" y="422517"/>
            <a:ext cx="732894"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7">
                                            <p:txEl>
                                              <p:pRg st="0" end="0"/>
                                            </p:txEl>
                                          </p:spTgt>
                                        </p:tgtEl>
                                        <p:attrNameLst>
                                          <p:attrName>style.visibility</p:attrName>
                                        </p:attrNameLst>
                                      </p:cBhvr>
                                      <p:to>
                                        <p:strVal val="visible"/>
                                      </p:to>
                                    </p:set>
                                    <p:anim calcmode="lin" valueType="num">
                                      <p:cBhvr additive="base">
                                        <p:cTn id="12"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7">
                                            <p:txEl>
                                              <p:pRg st="0" end="0"/>
                                            </p:txEl>
                                          </p:spTgt>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P spid="8"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12412" y="352705"/>
            <a:ext cx="5244525" cy="707886"/>
          </a:xfrm>
          <a:prstGeom prst="rect">
            <a:avLst/>
          </a:prstGeom>
        </p:spPr>
        <p:txBody>
          <a:bodyPr wrap="square">
            <a:spAutoFit/>
          </a:bodyPr>
          <a:lstStyle/>
          <a:p>
            <a:r>
              <a:rPr lang="en-US" sz="2000" b="1" i="1" dirty="0" smtClean="0">
                <a:solidFill>
                  <a:schemeClr val="accent6">
                    <a:lumMod val="50000"/>
                  </a:schemeClr>
                </a:solidFill>
              </a:rPr>
              <a:t>Quan sát Hình 16.1 và cho biết hình dạng của các virus theo bảng gợi ý sau:</a:t>
            </a:r>
            <a:endParaRPr lang="en-US" sz="2000" b="1" i="1" dirty="0">
              <a:solidFill>
                <a:schemeClr val="accent6">
                  <a:lumMod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883929145"/>
              </p:ext>
            </p:extLst>
          </p:nvPr>
        </p:nvGraphicFramePr>
        <p:xfrm>
          <a:off x="2249351" y="3002434"/>
          <a:ext cx="6627572" cy="1798320"/>
        </p:xfrm>
        <a:graphic>
          <a:graphicData uri="http://schemas.openxmlformats.org/drawingml/2006/table">
            <a:tbl>
              <a:tblPr firstRow="1" bandRow="1">
                <a:tableStyleId>{E58EEFB8-15E5-44A9-849B-1A3A7A75EEDB}</a:tableStyleId>
              </a:tblPr>
              <a:tblGrid>
                <a:gridCol w="1656893">
                  <a:extLst>
                    <a:ext uri="{9D8B030D-6E8A-4147-A177-3AD203B41FA5}">
                      <a16:colId xmlns:a16="http://schemas.microsoft.com/office/drawing/2014/main" val="20000"/>
                    </a:ext>
                  </a:extLst>
                </a:gridCol>
                <a:gridCol w="1656893">
                  <a:extLst>
                    <a:ext uri="{9D8B030D-6E8A-4147-A177-3AD203B41FA5}">
                      <a16:colId xmlns:a16="http://schemas.microsoft.com/office/drawing/2014/main" val="20001"/>
                    </a:ext>
                  </a:extLst>
                </a:gridCol>
                <a:gridCol w="1656893">
                  <a:extLst>
                    <a:ext uri="{9D8B030D-6E8A-4147-A177-3AD203B41FA5}">
                      <a16:colId xmlns:a16="http://schemas.microsoft.com/office/drawing/2014/main" val="20002"/>
                    </a:ext>
                  </a:extLst>
                </a:gridCol>
                <a:gridCol w="1656893">
                  <a:extLst>
                    <a:ext uri="{9D8B030D-6E8A-4147-A177-3AD203B41FA5}">
                      <a16:colId xmlns:a16="http://schemas.microsoft.com/office/drawing/2014/main" val="20003"/>
                    </a:ext>
                  </a:extLst>
                </a:gridCol>
              </a:tblGrid>
              <a:tr h="370840">
                <a:tc>
                  <a:txBody>
                    <a:bodyPr/>
                    <a:lstStyle/>
                    <a:p>
                      <a:pPr algn="ctr">
                        <a:lnSpc>
                          <a:spcPts val="4000"/>
                        </a:lnSpc>
                        <a:spcBef>
                          <a:spcPts val="300"/>
                        </a:spcBef>
                        <a:spcAft>
                          <a:spcPts val="300"/>
                        </a:spcAft>
                      </a:pPr>
                      <a:r>
                        <a:rPr lang="en-US" sz="2000" dirty="0" smtClean="0"/>
                        <a:t>Tên</a:t>
                      </a:r>
                      <a:r>
                        <a:rPr lang="en-US" sz="2000" baseline="0" dirty="0" smtClean="0"/>
                        <a:t> hình</a:t>
                      </a:r>
                      <a:endParaRPr lang="en-US" sz="2000" dirty="0"/>
                    </a:p>
                  </a:txBody>
                  <a:tcPr>
                    <a:solidFill>
                      <a:schemeClr val="tx1">
                        <a:lumMod val="20000"/>
                        <a:lumOff val="80000"/>
                      </a:schemeClr>
                    </a:solidFill>
                  </a:tcPr>
                </a:tc>
                <a:tc>
                  <a:txBody>
                    <a:bodyPr/>
                    <a:lstStyle/>
                    <a:p>
                      <a:pPr algn="ctr">
                        <a:lnSpc>
                          <a:spcPts val="4000"/>
                        </a:lnSpc>
                        <a:spcBef>
                          <a:spcPts val="300"/>
                        </a:spcBef>
                        <a:spcAft>
                          <a:spcPts val="300"/>
                        </a:spcAft>
                      </a:pPr>
                      <a:r>
                        <a:rPr lang="en-US" sz="2000" dirty="0" smtClean="0"/>
                        <a:t>Hình</a:t>
                      </a:r>
                      <a:r>
                        <a:rPr lang="en-US" sz="2000" baseline="0" dirty="0" smtClean="0"/>
                        <a:t> que</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smtClean="0"/>
                        <a:t>Hình</a:t>
                      </a:r>
                      <a:r>
                        <a:rPr lang="en-US" sz="2000" baseline="0" dirty="0" smtClean="0"/>
                        <a:t> cầu </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smtClean="0"/>
                        <a:t>Hình</a:t>
                      </a:r>
                      <a:r>
                        <a:rPr lang="en-US" sz="2000" baseline="0" dirty="0" smtClean="0"/>
                        <a:t> đa diện</a:t>
                      </a:r>
                      <a:endParaRPr lang="en-US" sz="2000" dirty="0"/>
                    </a:p>
                  </a:txBody>
                  <a:tcPr>
                    <a:solidFill>
                      <a:schemeClr val="accent5"/>
                    </a:solidFill>
                  </a:tcPr>
                </a:tc>
                <a:extLst>
                  <a:ext uri="{0D108BD9-81ED-4DB2-BD59-A6C34878D82A}">
                    <a16:rowId xmlns:a16="http://schemas.microsoft.com/office/drawing/2014/main" val="10000"/>
                  </a:ext>
                </a:extLst>
              </a:tr>
              <a:tr h="370840">
                <a:tc>
                  <a:txBody>
                    <a:bodyPr/>
                    <a:lstStyle/>
                    <a:p>
                      <a:pPr algn="ctr">
                        <a:lnSpc>
                          <a:spcPts val="4000"/>
                        </a:lnSpc>
                        <a:spcBef>
                          <a:spcPts val="300"/>
                        </a:spcBef>
                        <a:spcAft>
                          <a:spcPts val="300"/>
                        </a:spcAft>
                      </a:pPr>
                      <a:r>
                        <a:rPr lang="en-US" sz="2000" dirty="0" smtClean="0"/>
                        <a:t>Hình</a:t>
                      </a:r>
                      <a:r>
                        <a:rPr lang="en-US" sz="2000" baseline="0" dirty="0" smtClean="0"/>
                        <a:t> a</a:t>
                      </a:r>
                      <a:endParaRPr lang="en-US" sz="2000" dirty="0"/>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pPr algn="ctr">
                        <a:lnSpc>
                          <a:spcPts val="4000"/>
                        </a:lnSpc>
                        <a:spcBef>
                          <a:spcPts val="300"/>
                        </a:spcBef>
                        <a:spcAft>
                          <a:spcPts val="300"/>
                        </a:spcAft>
                      </a:pPr>
                      <a:r>
                        <a:rPr lang="en-US" sz="2000" dirty="0" smtClean="0"/>
                        <a:t>?</a:t>
                      </a:r>
                      <a:endParaRPr lang="en-US" sz="2000" dirty="0"/>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2"/>
          <a:stretch>
            <a:fillRect/>
          </a:stretch>
        </p:blipFill>
        <p:spPr>
          <a:xfrm>
            <a:off x="2343808" y="1133150"/>
            <a:ext cx="2145370" cy="1799236"/>
          </a:xfrm>
          <a:prstGeom prst="rect">
            <a:avLst/>
          </a:prstGeom>
          <a:ln>
            <a:solidFill>
              <a:schemeClr val="accent1"/>
            </a:solidFill>
          </a:ln>
        </p:spPr>
      </p:pic>
      <p:pic>
        <p:nvPicPr>
          <p:cNvPr id="7" name="Picture 6"/>
          <p:cNvPicPr>
            <a:picLocks noChangeAspect="1"/>
          </p:cNvPicPr>
          <p:nvPr/>
        </p:nvPicPr>
        <p:blipFill>
          <a:blip r:embed="rId3"/>
          <a:stretch>
            <a:fillRect/>
          </a:stretch>
        </p:blipFill>
        <p:spPr>
          <a:xfrm>
            <a:off x="4614041" y="1124607"/>
            <a:ext cx="2112567" cy="1826829"/>
          </a:xfrm>
          <a:prstGeom prst="rect">
            <a:avLst/>
          </a:prstGeom>
          <a:ln>
            <a:solidFill>
              <a:schemeClr val="accent1"/>
            </a:solidFill>
          </a:ln>
        </p:spPr>
      </p:pic>
      <p:pic>
        <p:nvPicPr>
          <p:cNvPr id="8" name="Picture 7"/>
          <p:cNvPicPr>
            <a:picLocks noChangeAspect="1"/>
          </p:cNvPicPr>
          <p:nvPr/>
        </p:nvPicPr>
        <p:blipFill>
          <a:blip r:embed="rId4"/>
          <a:stretch>
            <a:fillRect/>
          </a:stretch>
        </p:blipFill>
        <p:spPr>
          <a:xfrm>
            <a:off x="6779172" y="1067476"/>
            <a:ext cx="2232397" cy="1864909"/>
          </a:xfrm>
          <a:prstGeom prst="rect">
            <a:avLst/>
          </a:prstGeom>
          <a:ln>
            <a:solidFill>
              <a:schemeClr val="accent1"/>
            </a:solidFill>
          </a:ln>
        </p:spPr>
      </p:pic>
    </p:spTree>
    <p:extLst>
      <p:ext uri="{BB962C8B-B14F-4D97-AF65-F5344CB8AC3E}">
        <p14:creationId xmlns:p14="http://schemas.microsoft.com/office/powerpoint/2010/main" val="35339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6" name="Google Shape;106;p19"/>
          <p:cNvSpPr/>
          <p:nvPr/>
        </p:nvSpPr>
        <p:spPr>
          <a:xfrm>
            <a:off x="4393974" y="645877"/>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9"/>
          <p:cNvGrpSpPr/>
          <p:nvPr/>
        </p:nvGrpSpPr>
        <p:grpSpPr>
          <a:xfrm>
            <a:off x="330141" y="133770"/>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19"/>
          <p:cNvGrpSpPr/>
          <p:nvPr/>
        </p:nvGrpSpPr>
        <p:grpSpPr>
          <a:xfrm>
            <a:off x="8220458" y="4308882"/>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9"/>
          <p:cNvSpPr/>
          <p:nvPr/>
        </p:nvSpPr>
        <p:spPr>
          <a:xfrm rot="6223920">
            <a:off x="3167901" y="282087"/>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3726012" y="314101"/>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6" name="Table 15"/>
          <p:cNvGraphicFramePr>
            <a:graphicFrameLocks noGrp="1"/>
          </p:cNvGraphicFramePr>
          <p:nvPr>
            <p:extLst>
              <p:ext uri="{D42A27DB-BD31-4B8C-83A1-F6EECF244321}">
                <p14:modId xmlns:p14="http://schemas.microsoft.com/office/powerpoint/2010/main" val="3147426642"/>
              </p:ext>
            </p:extLst>
          </p:nvPr>
        </p:nvGraphicFramePr>
        <p:xfrm>
          <a:off x="199699" y="2041233"/>
          <a:ext cx="8818180" cy="2905760"/>
        </p:xfrm>
        <a:graphic>
          <a:graphicData uri="http://schemas.openxmlformats.org/drawingml/2006/table">
            <a:tbl>
              <a:tblPr firstRow="1" bandRow="1">
                <a:tableStyleId>{E58EEFB8-15E5-44A9-849B-1A3A7A75EEDB}</a:tableStyleId>
              </a:tblPr>
              <a:tblGrid>
                <a:gridCol w="2204545">
                  <a:extLst>
                    <a:ext uri="{9D8B030D-6E8A-4147-A177-3AD203B41FA5}">
                      <a16:colId xmlns:a16="http://schemas.microsoft.com/office/drawing/2014/main" val="20000"/>
                    </a:ext>
                  </a:extLst>
                </a:gridCol>
                <a:gridCol w="2204545">
                  <a:extLst>
                    <a:ext uri="{9D8B030D-6E8A-4147-A177-3AD203B41FA5}">
                      <a16:colId xmlns:a16="http://schemas.microsoft.com/office/drawing/2014/main" val="20001"/>
                    </a:ext>
                  </a:extLst>
                </a:gridCol>
                <a:gridCol w="2204545">
                  <a:extLst>
                    <a:ext uri="{9D8B030D-6E8A-4147-A177-3AD203B41FA5}">
                      <a16:colId xmlns:a16="http://schemas.microsoft.com/office/drawing/2014/main" val="20002"/>
                    </a:ext>
                  </a:extLst>
                </a:gridCol>
                <a:gridCol w="2204545">
                  <a:extLst>
                    <a:ext uri="{9D8B030D-6E8A-4147-A177-3AD203B41FA5}">
                      <a16:colId xmlns:a16="http://schemas.microsoft.com/office/drawing/2014/main" val="20003"/>
                    </a:ext>
                  </a:extLst>
                </a:gridCol>
              </a:tblGrid>
              <a:tr h="600796">
                <a:tc>
                  <a:txBody>
                    <a:bodyPr/>
                    <a:lstStyle/>
                    <a:p>
                      <a:pPr algn="ctr">
                        <a:lnSpc>
                          <a:spcPts val="5000"/>
                        </a:lnSpc>
                        <a:spcBef>
                          <a:spcPts val="300"/>
                        </a:spcBef>
                        <a:spcAft>
                          <a:spcPts val="300"/>
                        </a:spcAft>
                      </a:pPr>
                      <a:r>
                        <a:rPr lang="en-US" sz="2000" dirty="0" smtClean="0"/>
                        <a:t>Tên</a:t>
                      </a:r>
                      <a:r>
                        <a:rPr lang="en-US" sz="2000" baseline="0" dirty="0" smtClean="0"/>
                        <a:t> hình</a:t>
                      </a:r>
                      <a:endParaRPr lang="en-US" sz="2000" dirty="0"/>
                    </a:p>
                  </a:txBody>
                  <a:tcPr>
                    <a:solidFill>
                      <a:schemeClr val="tx1">
                        <a:lumMod val="20000"/>
                        <a:lumOff val="80000"/>
                      </a:schemeClr>
                    </a:solidFill>
                  </a:tcPr>
                </a:tc>
                <a:tc>
                  <a:txBody>
                    <a:bodyPr/>
                    <a:lstStyle/>
                    <a:p>
                      <a:pPr algn="ctr">
                        <a:lnSpc>
                          <a:spcPts val="5000"/>
                        </a:lnSpc>
                        <a:spcBef>
                          <a:spcPts val="300"/>
                        </a:spcBef>
                        <a:spcAft>
                          <a:spcPts val="300"/>
                        </a:spcAft>
                      </a:pPr>
                      <a:r>
                        <a:rPr lang="en-US" sz="2000" dirty="0" smtClean="0"/>
                        <a:t>Hình</a:t>
                      </a:r>
                      <a:r>
                        <a:rPr lang="en-US" sz="2000" baseline="0" dirty="0" smtClean="0"/>
                        <a:t> que</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smtClean="0"/>
                        <a:t>Hình</a:t>
                      </a:r>
                      <a:r>
                        <a:rPr lang="en-US" sz="2000" baseline="0" dirty="0" smtClean="0"/>
                        <a:t> cầu </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smtClean="0"/>
                        <a:t>Hình</a:t>
                      </a:r>
                      <a:r>
                        <a:rPr lang="en-US" sz="2000" baseline="0" dirty="0" smtClean="0"/>
                        <a:t> đa diện</a:t>
                      </a:r>
                      <a:endParaRPr lang="en-US" sz="2000" dirty="0"/>
                    </a:p>
                  </a:txBody>
                  <a:tcPr>
                    <a:solidFill>
                      <a:schemeClr val="accent5"/>
                    </a:solidFill>
                  </a:tcPr>
                </a:tc>
                <a:extLst>
                  <a:ext uri="{0D108BD9-81ED-4DB2-BD59-A6C34878D82A}">
                    <a16:rowId xmlns:a16="http://schemas.microsoft.com/office/drawing/2014/main" val="10000"/>
                  </a:ext>
                </a:extLst>
              </a:tr>
              <a:tr h="370840">
                <a:tc>
                  <a:txBody>
                    <a:bodyPr/>
                    <a:lstStyle/>
                    <a:p>
                      <a:pPr algn="ctr">
                        <a:lnSpc>
                          <a:spcPts val="5000"/>
                        </a:lnSpc>
                        <a:spcBef>
                          <a:spcPts val="300"/>
                        </a:spcBef>
                        <a:spcAft>
                          <a:spcPts val="300"/>
                        </a:spcAft>
                      </a:pPr>
                      <a:r>
                        <a:rPr lang="en-US" sz="2000" dirty="0" smtClean="0"/>
                        <a:t>Hình</a:t>
                      </a:r>
                      <a:r>
                        <a:rPr lang="en-US" sz="2000" baseline="0" dirty="0" smtClean="0"/>
                        <a:t> a</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pPr algn="ctr">
                        <a:lnSpc>
                          <a:spcPts val="5000"/>
                        </a:lnSpc>
                        <a:spcBef>
                          <a:spcPts val="300"/>
                        </a:spcBef>
                        <a:spcAft>
                          <a:spcPts val="300"/>
                        </a:spcAft>
                      </a:pPr>
                      <a:r>
                        <a:rPr lang="en-US" sz="2000" dirty="0" smtClean="0"/>
                        <a:t>Hình</a:t>
                      </a:r>
                      <a:r>
                        <a:rPr lang="en-US" sz="2000" baseline="0" dirty="0" smtClean="0"/>
                        <a:t> b</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2"/>
                  </a:ext>
                </a:extLst>
              </a:tr>
              <a:tr h="370840">
                <a:tc>
                  <a:txBody>
                    <a:bodyPr/>
                    <a:lstStyle/>
                    <a:p>
                      <a:pPr algn="ctr">
                        <a:lnSpc>
                          <a:spcPts val="5000"/>
                        </a:lnSpc>
                        <a:spcBef>
                          <a:spcPts val="300"/>
                        </a:spcBef>
                        <a:spcAft>
                          <a:spcPts val="300"/>
                        </a:spcAft>
                      </a:pPr>
                      <a:r>
                        <a:rPr lang="en-US" sz="2000" smtClean="0"/>
                        <a:t>Hình</a:t>
                      </a:r>
                      <a:r>
                        <a:rPr lang="en-US" sz="2000" baseline="0" smtClean="0"/>
                        <a:t> c</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17" name="Rectangle 16"/>
          <p:cNvSpPr/>
          <p:nvPr/>
        </p:nvSpPr>
        <p:spPr>
          <a:xfrm>
            <a:off x="7922947" y="3647030"/>
            <a:ext cx="382556" cy="400110"/>
          </a:xfrm>
          <a:prstGeom prst="rect">
            <a:avLst/>
          </a:prstGeom>
        </p:spPr>
        <p:txBody>
          <a:bodyPr wrap="square">
            <a:spAutoFit/>
          </a:bodyPr>
          <a:lstStyle/>
          <a:p>
            <a:r>
              <a:rPr lang="en-US" sz="2000" i="1" dirty="0" smtClean="0">
                <a:solidFill>
                  <a:srgbClr val="010203"/>
                </a:solidFill>
                <a:latin typeface="+mj-lt"/>
                <a:ea typeface="Calibri" panose="020F0502020204030204" pitchFamily="34" charset="0"/>
              </a:rPr>
              <a:t>x</a:t>
            </a:r>
            <a:endParaRPr lang="en-US" sz="2000" i="1" dirty="0">
              <a:solidFill>
                <a:srgbClr val="010203"/>
              </a:solidFill>
              <a:latin typeface="+mj-lt"/>
            </a:endParaRPr>
          </a:p>
        </p:txBody>
      </p:sp>
      <p:sp>
        <p:nvSpPr>
          <p:cNvPr id="21" name="Rectangle 20"/>
          <p:cNvSpPr/>
          <p:nvPr/>
        </p:nvSpPr>
        <p:spPr>
          <a:xfrm>
            <a:off x="5522651" y="4391546"/>
            <a:ext cx="382556" cy="400110"/>
          </a:xfrm>
          <a:prstGeom prst="rect">
            <a:avLst/>
          </a:prstGeom>
        </p:spPr>
        <p:txBody>
          <a:bodyPr wrap="square">
            <a:spAutoFit/>
          </a:bodyPr>
          <a:lstStyle/>
          <a:p>
            <a:r>
              <a:rPr lang="en-US" sz="2000" i="1" dirty="0" smtClean="0">
                <a:solidFill>
                  <a:srgbClr val="010203"/>
                </a:solidFill>
                <a:latin typeface="+mj-lt"/>
                <a:ea typeface="Calibri" panose="020F0502020204030204" pitchFamily="34" charset="0"/>
              </a:rPr>
              <a:t>x</a:t>
            </a:r>
            <a:endParaRPr lang="en-US" sz="2000" i="1" dirty="0">
              <a:solidFill>
                <a:srgbClr val="010203"/>
              </a:solidFill>
              <a:latin typeface="+mj-lt"/>
            </a:endParaRPr>
          </a:p>
        </p:txBody>
      </p:sp>
      <p:pic>
        <p:nvPicPr>
          <p:cNvPr id="22" name="Picture 21"/>
          <p:cNvPicPr>
            <a:picLocks noChangeAspect="1"/>
          </p:cNvPicPr>
          <p:nvPr/>
        </p:nvPicPr>
        <p:blipFill>
          <a:blip r:embed="rId3"/>
          <a:stretch>
            <a:fillRect/>
          </a:stretch>
        </p:blipFill>
        <p:spPr>
          <a:xfrm>
            <a:off x="157650" y="176737"/>
            <a:ext cx="2828564" cy="1799236"/>
          </a:xfrm>
          <a:prstGeom prst="rect">
            <a:avLst/>
          </a:prstGeom>
          <a:ln>
            <a:solidFill>
              <a:schemeClr val="accent1"/>
            </a:solidFill>
          </a:ln>
        </p:spPr>
      </p:pic>
      <p:pic>
        <p:nvPicPr>
          <p:cNvPr id="23" name="Picture 22"/>
          <p:cNvPicPr>
            <a:picLocks noChangeAspect="1"/>
          </p:cNvPicPr>
          <p:nvPr/>
        </p:nvPicPr>
        <p:blipFill>
          <a:blip r:embed="rId4"/>
          <a:stretch>
            <a:fillRect/>
          </a:stretch>
        </p:blipFill>
        <p:spPr>
          <a:xfrm>
            <a:off x="3174053" y="178705"/>
            <a:ext cx="2785315" cy="1826829"/>
          </a:xfrm>
          <a:prstGeom prst="rect">
            <a:avLst/>
          </a:prstGeom>
          <a:ln>
            <a:solidFill>
              <a:schemeClr val="accent1"/>
            </a:solidFill>
          </a:ln>
        </p:spPr>
      </p:pic>
      <p:pic>
        <p:nvPicPr>
          <p:cNvPr id="24" name="Picture 23"/>
          <p:cNvPicPr>
            <a:picLocks noChangeAspect="1"/>
          </p:cNvPicPr>
          <p:nvPr/>
        </p:nvPicPr>
        <p:blipFill>
          <a:blip r:embed="rId5"/>
          <a:stretch>
            <a:fillRect/>
          </a:stretch>
        </p:blipFill>
        <p:spPr>
          <a:xfrm>
            <a:off x="6089301" y="153105"/>
            <a:ext cx="2943305" cy="1864909"/>
          </a:xfrm>
          <a:prstGeom prst="rect">
            <a:avLst/>
          </a:prstGeom>
          <a:ln>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ext Placeholder 1"/>
          <p:cNvSpPr>
            <a:spLocks noGrp="1"/>
          </p:cNvSpPr>
          <p:nvPr>
            <p:ph type="body" idx="1"/>
          </p:nvPr>
        </p:nvSpPr>
        <p:spPr>
          <a:xfrm>
            <a:off x="2070538" y="-54355"/>
            <a:ext cx="7052442" cy="1283269"/>
          </a:xfrm>
        </p:spPr>
        <p:txBody>
          <a:bodyPr/>
          <a:lstStyle/>
          <a:p>
            <a:pPr marL="76200" indent="0" algn="just">
              <a:lnSpc>
                <a:spcPts val="2600"/>
              </a:lnSpc>
              <a:spcBef>
                <a:spcPts val="200"/>
              </a:spcBef>
              <a:spcAft>
                <a:spcPts val="200"/>
              </a:spcAft>
              <a:buNone/>
            </a:pPr>
            <a:r>
              <a:rPr lang="en-US" b="1" dirty="0" smtClean="0">
                <a:latin typeface="Times New Roman" pitchFamily="18" charset="0"/>
                <a:cs typeface="Times New Roman" pitchFamily="18" charset="0"/>
              </a:rPr>
              <a:t>Quan sát Hình 16.2, em hãy cho biết: </a:t>
            </a:r>
          </a:p>
          <a:p>
            <a:pPr marL="76200" indent="0" algn="just">
              <a:lnSpc>
                <a:spcPts val="2600"/>
              </a:lnSpc>
              <a:spcBef>
                <a:spcPts val="200"/>
              </a:spcBef>
              <a:spcAft>
                <a:spcPts val="200"/>
              </a:spcAft>
              <a:buNone/>
            </a:pPr>
            <a:r>
              <a:rPr lang="en-US" b="1" i="1" dirty="0" smtClean="0">
                <a:latin typeface="Times New Roman" pitchFamily="18" charset="0"/>
                <a:cs typeface="Times New Roman" pitchFamily="18" charset="0"/>
              </a:rPr>
              <a:t>Virus </a:t>
            </a:r>
            <a:r>
              <a:rPr lang="en-US" b="1" i="1" dirty="0" err="1" smtClean="0">
                <a:latin typeface="Times New Roman" pitchFamily="18" charset="0"/>
                <a:cs typeface="Times New Roman" pitchFamily="18" charset="0"/>
              </a:rPr>
              <a:t>có</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cấu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tạo</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như</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thế</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nào</a:t>
            </a:r>
            <a:r>
              <a:rPr lang="en-US" b="1" i="1" dirty="0" smtClean="0">
                <a:latin typeface="Times New Roman" pitchFamily="18" charset="0"/>
                <a:cs typeface="Times New Roman" pitchFamily="18" charset="0"/>
              </a:rPr>
              <a:t>?</a:t>
            </a:r>
          </a:p>
          <a:p>
            <a:pPr marL="76200" indent="0" algn="just">
              <a:lnSpc>
                <a:spcPts val="2600"/>
              </a:lnSpc>
              <a:spcBef>
                <a:spcPts val="200"/>
              </a:spcBef>
              <a:spcAft>
                <a:spcPts val="200"/>
              </a:spcAft>
              <a:buNone/>
            </a:pPr>
            <a:r>
              <a:rPr lang="en-US" b="1" i="1" dirty="0" smtClean="0">
                <a:latin typeface="Times New Roman" pitchFamily="18" charset="0"/>
                <a:cs typeface="Times New Roman" pitchFamily="18" charset="0"/>
              </a:rPr>
              <a:t>Virus có được coi là một sinh vật hoàn chỉnh không?</a:t>
            </a:r>
            <a:endParaRPr lang="en-US" b="1" i="1"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1" y="150339"/>
            <a:ext cx="2039007" cy="4768502"/>
          </a:xfrm>
          <a:prstGeom prst="rect">
            <a:avLst/>
          </a:prstGeom>
        </p:spPr>
      </p:pic>
      <p:sp>
        <p:nvSpPr>
          <p:cNvPr id="5" name="Rectangle 4"/>
          <p:cNvSpPr/>
          <p:nvPr/>
        </p:nvSpPr>
        <p:spPr>
          <a:xfrm>
            <a:off x="2415344" y="1325363"/>
            <a:ext cx="6003442" cy="784830"/>
          </a:xfrm>
          <a:prstGeom prst="rect">
            <a:avLst/>
          </a:prstGeom>
        </p:spPr>
        <p:txBody>
          <a:bodyPr wrap="square">
            <a:spAutoFit/>
          </a:bodyPr>
          <a:lstStyle/>
          <a:p>
            <a:pPr algn="just">
              <a:lnSpc>
                <a:spcPts val="2700"/>
              </a:lnSpc>
              <a:spcBef>
                <a:spcPts val="200"/>
              </a:spcBef>
              <a:spcAft>
                <a:spcPts val="200"/>
              </a:spcAft>
            </a:pPr>
            <a:r>
              <a:rPr lang="en-US" sz="2000" dirty="0" smtClean="0">
                <a:solidFill>
                  <a:srgbClr val="0000CC"/>
                </a:solidFill>
              </a:rPr>
              <a:t>-Virus chưa có cấu tạo tế bào: không có màng tế bào, tế bào chất và nhân. </a:t>
            </a:r>
          </a:p>
        </p:txBody>
      </p:sp>
      <p:sp>
        <p:nvSpPr>
          <p:cNvPr id="6" name="Rectangle 5"/>
          <p:cNvSpPr/>
          <p:nvPr/>
        </p:nvSpPr>
        <p:spPr>
          <a:xfrm>
            <a:off x="2532385" y="3212015"/>
            <a:ext cx="6003442" cy="784830"/>
          </a:xfrm>
          <a:prstGeom prst="rect">
            <a:avLst/>
          </a:prstGeom>
        </p:spPr>
        <p:txBody>
          <a:bodyPr wrap="square">
            <a:spAutoFit/>
          </a:bodyPr>
          <a:lstStyle/>
          <a:p>
            <a:pPr algn="just">
              <a:lnSpc>
                <a:spcPts val="2700"/>
              </a:lnSpc>
              <a:spcBef>
                <a:spcPts val="200"/>
              </a:spcBef>
              <a:spcAft>
                <a:spcPts val="200"/>
              </a:spcAft>
            </a:pPr>
            <a:r>
              <a:rPr lang="en-US" sz="2000" b="1" dirty="0" smtClean="0">
                <a:solidFill>
                  <a:srgbClr val="FF0000"/>
                </a:solidFill>
              </a:rPr>
              <a:t>-</a:t>
            </a:r>
            <a:r>
              <a:rPr lang="en-US" sz="2000" b="1" dirty="0" err="1" smtClean="0">
                <a:solidFill>
                  <a:srgbClr val="FF0000"/>
                </a:solidFill>
              </a:rPr>
              <a:t>Vì</a:t>
            </a:r>
            <a:r>
              <a:rPr lang="en-US" sz="2000" b="1" dirty="0" smtClean="0">
                <a:solidFill>
                  <a:srgbClr val="FF0000"/>
                </a:solidFill>
              </a:rPr>
              <a:t> vây, virus chưa được coi là một sinh vật hoàn chỉnh. </a:t>
            </a:r>
            <a:endParaRPr lang="en-US" sz="2000" b="1" dirty="0">
              <a:solidFill>
                <a:srgbClr val="FF0000"/>
              </a:solidFill>
            </a:endParaRPr>
          </a:p>
        </p:txBody>
      </p:sp>
      <p:sp>
        <p:nvSpPr>
          <p:cNvPr id="7" name="Text Box 6"/>
          <p:cNvSpPr txBox="1">
            <a:spLocks noChangeArrowheads="1"/>
          </p:cNvSpPr>
          <p:nvPr/>
        </p:nvSpPr>
        <p:spPr bwMode="auto">
          <a:xfrm>
            <a:off x="2039565" y="882073"/>
            <a:ext cx="693125" cy="701675"/>
          </a:xfrm>
          <a:prstGeom prst="rect">
            <a:avLst/>
          </a:prstGeom>
          <a:noFill/>
          <a:ln w="9525">
            <a:noFill/>
            <a:miter lim="800000"/>
            <a:headEnd/>
            <a:tailEnd/>
          </a:ln>
          <a:effectLst/>
        </p:spPr>
        <p:txBody>
          <a:bodyPr wrap="square">
            <a:spAutoFit/>
          </a:bodyPr>
          <a:lstStyle/>
          <a:p>
            <a:pPr eaLnBrk="0" hangingPunct="0">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
        <p:nvSpPr>
          <p:cNvPr id="8" name="Rectangle 7"/>
          <p:cNvSpPr/>
          <p:nvPr/>
        </p:nvSpPr>
        <p:spPr>
          <a:xfrm>
            <a:off x="2373303" y="2050247"/>
            <a:ext cx="6003442" cy="784830"/>
          </a:xfrm>
          <a:prstGeom prst="rect">
            <a:avLst/>
          </a:prstGeom>
        </p:spPr>
        <p:txBody>
          <a:bodyPr wrap="square">
            <a:spAutoFit/>
          </a:bodyPr>
          <a:lstStyle/>
          <a:p>
            <a:pPr algn="just">
              <a:lnSpc>
                <a:spcPts val="2700"/>
              </a:lnSpc>
              <a:spcBef>
                <a:spcPts val="200"/>
              </a:spcBef>
              <a:spcAft>
                <a:spcPts val="200"/>
              </a:spcAft>
            </a:pPr>
            <a:r>
              <a:rPr lang="en-US" sz="2000" dirty="0" smtClean="0">
                <a:solidFill>
                  <a:srgbClr val="0000CC"/>
                </a:solidFill>
              </a:rPr>
              <a:t>-Virus chỉ có chất di truyền và lớp vỏ protein bao bọc bên </a:t>
            </a:r>
            <a:r>
              <a:rPr lang="en-US" sz="2000" dirty="0" err="1" smtClean="0">
                <a:solidFill>
                  <a:srgbClr val="0000CC"/>
                </a:solidFill>
              </a:rPr>
              <a:t>ngoài</a:t>
            </a:r>
            <a:r>
              <a:rPr lang="en-US" sz="2000" dirty="0" smtClean="0">
                <a:solidFill>
                  <a:srgbClr val="0000CC"/>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down)">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barn(inVertical)">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8820" y="422698"/>
            <a:ext cx="6436258" cy="400110"/>
          </a:xfrm>
          <a:prstGeom prst="rect">
            <a:avLst/>
          </a:prstGeom>
        </p:spPr>
        <p:txBody>
          <a:bodyPr wrap="square">
            <a:spAutoFit/>
          </a:bodyPr>
          <a:lstStyle/>
          <a:p>
            <a:pPr algn="just"/>
            <a:r>
              <a:rPr lang="en-US" sz="2000" b="1" i="1" dirty="0">
                <a:solidFill>
                  <a:srgbClr val="C00000"/>
                </a:solidFill>
                <a:latin typeface="+mj-lt"/>
                <a:ea typeface="Calibri" panose="020F0502020204030204" pitchFamily="34" charset="0"/>
              </a:rPr>
              <a:t>Tại sao virus phải sống kí sinh nội bào bắt buộc?</a:t>
            </a:r>
          </a:p>
        </p:txBody>
      </p:sp>
      <p:sp>
        <p:nvSpPr>
          <p:cNvPr id="5" name="Rectangle 4"/>
          <p:cNvSpPr/>
          <p:nvPr/>
        </p:nvSpPr>
        <p:spPr>
          <a:xfrm>
            <a:off x="2688840" y="903244"/>
            <a:ext cx="6455160" cy="1323439"/>
          </a:xfrm>
          <a:prstGeom prst="rect">
            <a:avLst/>
          </a:prstGeom>
        </p:spPr>
        <p:txBody>
          <a:bodyPr wrap="square">
            <a:spAutoFit/>
          </a:bodyPr>
          <a:lstStyle/>
          <a:p>
            <a:pPr algn="just"/>
            <a:r>
              <a:rPr lang="en-US" sz="2000" b="1" dirty="0">
                <a:solidFill>
                  <a:schemeClr val="accent2">
                    <a:lumMod val="75000"/>
                  </a:schemeClr>
                </a:solidFill>
                <a:latin typeface="+mj-lt"/>
                <a:ea typeface="Calibri" panose="020F0502020204030204" pitchFamily="34" charset="0"/>
              </a:rPr>
              <a:t>Virus phải sống kí sinh nội bào bắt buộc chưa có cấu tạo tế bào, không có các thành phần chính của một tế bào điển hình, nên khi ra khỏi tế bào chủ, virus tồn tại như một vật không sống.</a:t>
            </a:r>
            <a:endParaRPr lang="en-US" sz="2000" b="1" dirty="0">
              <a:solidFill>
                <a:schemeClr val="accent2">
                  <a:lumMod val="75000"/>
                </a:schemeClr>
              </a:solidFill>
              <a:latin typeface="+mj-lt"/>
            </a:endParaRPr>
          </a:p>
        </p:txBody>
      </p:sp>
    </p:spTree>
    <p:extLst>
      <p:ext uri="{BB962C8B-B14F-4D97-AF65-F5344CB8AC3E}">
        <p14:creationId xmlns:p14="http://schemas.microsoft.com/office/powerpoint/2010/main" val="33273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TotalTime>
  <Words>1817</Words>
  <Application>Microsoft Office PowerPoint</Application>
  <PresentationFormat>On-screen Show (16:9)</PresentationFormat>
  <Paragraphs>217</Paragraphs>
  <Slides>38</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Times New Roman</vt:lpstr>
      <vt:lpstr>Montserrat</vt:lpstr>
      <vt:lpstr>Roboto</vt:lpstr>
      <vt:lpstr>Calibri</vt:lpstr>
      <vt:lpstr>Wingdings</vt:lpstr>
      <vt:lpstr>Aemelia template</vt:lpstr>
      <vt:lpstr>PowerPoint Presentation</vt:lpstr>
      <vt:lpstr> BÀI 16:  VIRUS VÀ VI KHUẨN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VI KHUẨN 1. Hình dạng, cấu tạo của vi khuẩn</vt:lpstr>
      <vt:lpstr>PowerPoint Presentation</vt:lpstr>
      <vt:lpstr>PowerPoint Presentation</vt:lpstr>
      <vt:lpstr>PowerPoint Presentation</vt:lpstr>
      <vt:lpstr>PowerPoint Presentation</vt:lpstr>
      <vt:lpstr>2. Vai trò của vi khuẩn</vt:lpstr>
      <vt:lpstr>PowerPoint Presentation</vt:lpstr>
      <vt:lpstr>PowerPoint Presentation</vt:lpstr>
      <vt:lpstr>3. Tác hại  của vi khuẩn</vt:lpstr>
      <vt:lpstr>PowerPoint Presentation</vt:lpstr>
      <vt:lpstr>PowerPoint Presentation</vt:lpstr>
      <vt:lpstr>PowerPoint Presentation</vt:lpstr>
      <vt:lpstr>III. PHÒNG BỆNH DO VIRUS, VI KHUẨN GÂY NÊN</vt:lpstr>
      <vt:lpstr>PowerPoint Presentation</vt:lpstr>
      <vt:lpstr>III. PHÒNG BỆNH DO VIRUS, VI KHUẨN GÂY NÊN</vt:lpstr>
      <vt:lpstr>PowerPoint Presentation</vt:lpstr>
      <vt:lpstr>PowerPoint Presentation</vt:lpstr>
      <vt:lpstr>PowerPoint Presentation</vt:lpstr>
      <vt:lpstr>PowerPoint Presentation</vt:lpstr>
      <vt:lpstr>PowerPoint Presentation</vt:lpstr>
      <vt:lpstr>PowerPoint Presentation</vt:lpstr>
      <vt:lpstr>3. Sử dụng thuốc kháng sinh  chống lại vi khuẩn</vt:lpstr>
      <vt:lpstr>Thảo luận và trả lời câu hỏi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AD</cp:lastModifiedBy>
  <cp:revision>92</cp:revision>
  <dcterms:modified xsi:type="dcterms:W3CDTF">2026-01-11T15:18:19Z</dcterms:modified>
</cp:coreProperties>
</file>