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65"/>
  </p:notesMasterIdLst>
  <p:sldIdLst>
    <p:sldId id="393" r:id="rId2"/>
    <p:sldId id="395" r:id="rId3"/>
    <p:sldId id="417" r:id="rId4"/>
    <p:sldId id="412" r:id="rId5"/>
    <p:sldId id="401" r:id="rId6"/>
    <p:sldId id="402" r:id="rId7"/>
    <p:sldId id="404" r:id="rId8"/>
    <p:sldId id="431" r:id="rId9"/>
    <p:sldId id="405" r:id="rId10"/>
    <p:sldId id="407" r:id="rId11"/>
    <p:sldId id="391" r:id="rId12"/>
    <p:sldId id="409" r:id="rId13"/>
    <p:sldId id="410" r:id="rId14"/>
    <p:sldId id="406" r:id="rId15"/>
    <p:sldId id="411" r:id="rId16"/>
    <p:sldId id="413" r:id="rId17"/>
    <p:sldId id="408" r:id="rId18"/>
    <p:sldId id="414" r:id="rId19"/>
    <p:sldId id="415" r:id="rId20"/>
    <p:sldId id="416" r:id="rId21"/>
    <p:sldId id="419" r:id="rId22"/>
    <p:sldId id="423" r:id="rId23"/>
    <p:sldId id="422" r:id="rId24"/>
    <p:sldId id="429" r:id="rId25"/>
    <p:sldId id="424" r:id="rId26"/>
    <p:sldId id="426" r:id="rId27"/>
    <p:sldId id="427" r:id="rId28"/>
    <p:sldId id="428" r:id="rId29"/>
    <p:sldId id="430" r:id="rId30"/>
    <p:sldId id="432" r:id="rId31"/>
    <p:sldId id="278" r:id="rId32"/>
    <p:sldId id="277" r:id="rId33"/>
    <p:sldId id="433" r:id="rId34"/>
    <p:sldId id="434" r:id="rId35"/>
    <p:sldId id="435" r:id="rId36"/>
    <p:sldId id="438" r:id="rId37"/>
    <p:sldId id="441" r:id="rId38"/>
    <p:sldId id="444" r:id="rId39"/>
    <p:sldId id="445" r:id="rId40"/>
    <p:sldId id="442" r:id="rId41"/>
    <p:sldId id="443" r:id="rId42"/>
    <p:sldId id="440" r:id="rId43"/>
    <p:sldId id="437" r:id="rId44"/>
    <p:sldId id="436" r:id="rId45"/>
    <p:sldId id="446" r:id="rId46"/>
    <p:sldId id="447" r:id="rId47"/>
    <p:sldId id="449" r:id="rId48"/>
    <p:sldId id="454" r:id="rId49"/>
    <p:sldId id="450" r:id="rId50"/>
    <p:sldId id="452" r:id="rId51"/>
    <p:sldId id="453" r:id="rId52"/>
    <p:sldId id="455" r:id="rId53"/>
    <p:sldId id="448" r:id="rId54"/>
    <p:sldId id="457" r:id="rId55"/>
    <p:sldId id="456" r:id="rId56"/>
    <p:sldId id="458" r:id="rId57"/>
    <p:sldId id="459" r:id="rId58"/>
    <p:sldId id="460" r:id="rId59"/>
    <p:sldId id="462" r:id="rId60"/>
    <p:sldId id="463" r:id="rId61"/>
    <p:sldId id="464" r:id="rId62"/>
    <p:sldId id="465" r:id="rId63"/>
    <p:sldId id="461" r:id="rId64"/>
  </p:sldIdLst>
  <p:sldSz cx="9144000" cy="5143500" type="screen16x9"/>
  <p:notesSz cx="6858000" cy="9144000"/>
  <p:defaultTextStyle>
    <a:defPPr>
      <a:defRPr lang="en-US"/>
    </a:defPPr>
    <a:lvl1pPr marL="0" algn="l" defTabSz="879176" rtl="0" eaLnBrk="1" latinLnBrk="0" hangingPunct="1">
      <a:defRPr sz="1700" kern="1200">
        <a:solidFill>
          <a:schemeClr val="tx1"/>
        </a:solidFill>
        <a:latin typeface="+mn-lt"/>
        <a:ea typeface="+mn-ea"/>
        <a:cs typeface="+mn-cs"/>
      </a:defRPr>
    </a:lvl1pPr>
    <a:lvl2pPr marL="439588" algn="l" defTabSz="879176" rtl="0" eaLnBrk="1" latinLnBrk="0" hangingPunct="1">
      <a:defRPr sz="1700" kern="1200">
        <a:solidFill>
          <a:schemeClr val="tx1"/>
        </a:solidFill>
        <a:latin typeface="+mn-lt"/>
        <a:ea typeface="+mn-ea"/>
        <a:cs typeface="+mn-cs"/>
      </a:defRPr>
    </a:lvl2pPr>
    <a:lvl3pPr marL="879176" algn="l" defTabSz="879176" rtl="0" eaLnBrk="1" latinLnBrk="0" hangingPunct="1">
      <a:defRPr sz="1700" kern="1200">
        <a:solidFill>
          <a:schemeClr val="tx1"/>
        </a:solidFill>
        <a:latin typeface="+mn-lt"/>
        <a:ea typeface="+mn-ea"/>
        <a:cs typeface="+mn-cs"/>
      </a:defRPr>
    </a:lvl3pPr>
    <a:lvl4pPr marL="1318764" algn="l" defTabSz="879176" rtl="0" eaLnBrk="1" latinLnBrk="0" hangingPunct="1">
      <a:defRPr sz="1700" kern="1200">
        <a:solidFill>
          <a:schemeClr val="tx1"/>
        </a:solidFill>
        <a:latin typeface="+mn-lt"/>
        <a:ea typeface="+mn-ea"/>
        <a:cs typeface="+mn-cs"/>
      </a:defRPr>
    </a:lvl4pPr>
    <a:lvl5pPr marL="1758352" algn="l" defTabSz="879176" rtl="0" eaLnBrk="1" latinLnBrk="0" hangingPunct="1">
      <a:defRPr sz="1700" kern="1200">
        <a:solidFill>
          <a:schemeClr val="tx1"/>
        </a:solidFill>
        <a:latin typeface="+mn-lt"/>
        <a:ea typeface="+mn-ea"/>
        <a:cs typeface="+mn-cs"/>
      </a:defRPr>
    </a:lvl5pPr>
    <a:lvl6pPr marL="2197939" algn="l" defTabSz="879176" rtl="0" eaLnBrk="1" latinLnBrk="0" hangingPunct="1">
      <a:defRPr sz="1700" kern="1200">
        <a:solidFill>
          <a:schemeClr val="tx1"/>
        </a:solidFill>
        <a:latin typeface="+mn-lt"/>
        <a:ea typeface="+mn-ea"/>
        <a:cs typeface="+mn-cs"/>
      </a:defRPr>
    </a:lvl6pPr>
    <a:lvl7pPr marL="2637527" algn="l" defTabSz="879176" rtl="0" eaLnBrk="1" latinLnBrk="0" hangingPunct="1">
      <a:defRPr sz="1700" kern="1200">
        <a:solidFill>
          <a:schemeClr val="tx1"/>
        </a:solidFill>
        <a:latin typeface="+mn-lt"/>
        <a:ea typeface="+mn-ea"/>
        <a:cs typeface="+mn-cs"/>
      </a:defRPr>
    </a:lvl7pPr>
    <a:lvl8pPr marL="3077115" algn="l" defTabSz="879176" rtl="0" eaLnBrk="1" latinLnBrk="0" hangingPunct="1">
      <a:defRPr sz="1700" kern="1200">
        <a:solidFill>
          <a:schemeClr val="tx1"/>
        </a:solidFill>
        <a:latin typeface="+mn-lt"/>
        <a:ea typeface="+mn-ea"/>
        <a:cs typeface="+mn-cs"/>
      </a:defRPr>
    </a:lvl8pPr>
    <a:lvl9pPr marL="3516703" algn="l" defTabSz="879176"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FF00"/>
    <a:srgbClr val="00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64" autoAdjust="0"/>
    <p:restoredTop sz="94660"/>
  </p:normalViewPr>
  <p:slideViewPr>
    <p:cSldViewPr snapToGrid="0">
      <p:cViewPr varScale="1">
        <p:scale>
          <a:sx n="92" d="100"/>
          <a:sy n="92" d="100"/>
        </p:scale>
        <p:origin x="516" y="44"/>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1EA3D-DA2A-4F02-9616-4E6E18E16CF3}" type="datetimeFigureOut">
              <a:rPr lang="en-US" smtClean="0"/>
              <a:t>6/15/2023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844B0-92E6-4A5B-AB38-C3BF3B304C4F}" type="slidenum">
              <a:rPr lang="en-US" smtClean="0"/>
              <a:t>‹#›</a:t>
            </a:fld>
            <a:endParaRPr lang="en-US"/>
          </a:p>
        </p:txBody>
      </p:sp>
    </p:spTree>
    <p:extLst>
      <p:ext uri="{BB962C8B-B14F-4D97-AF65-F5344CB8AC3E}">
        <p14:creationId xmlns:p14="http://schemas.microsoft.com/office/powerpoint/2010/main" val="2333329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0" name="Google Shape;10;p2"/>
          <p:cNvSpPr/>
          <p:nvPr/>
        </p:nvSpPr>
        <p:spPr>
          <a:xfrm rot="10800000">
            <a:off x="-33451" y="3144077"/>
            <a:ext cx="3212299"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1" name="Google Shape;11;p2"/>
          <p:cNvSpPr/>
          <p:nvPr/>
        </p:nvSpPr>
        <p:spPr>
          <a:xfrm rot="10800000">
            <a:off x="4098501" y="3938152"/>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2" name="Google Shape;12;p2"/>
          <p:cNvSpPr/>
          <p:nvPr/>
        </p:nvSpPr>
        <p:spPr>
          <a:xfrm>
            <a:off x="5931700" y="2"/>
            <a:ext cx="3212299"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3" name="Google Shape;13;p2"/>
          <p:cNvSpPr/>
          <p:nvPr/>
        </p:nvSpPr>
        <p:spPr>
          <a:xfrm>
            <a:off x="1" y="2"/>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4" name="Google Shape;14;p2"/>
          <p:cNvSpPr/>
          <p:nvPr/>
        </p:nvSpPr>
        <p:spPr>
          <a:xfrm>
            <a:off x="1216351" y="608147"/>
            <a:ext cx="6719308" cy="388027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5" name="Google Shape;15;p2"/>
          <p:cNvSpPr txBox="1">
            <a:spLocks noGrp="1"/>
          </p:cNvSpPr>
          <p:nvPr>
            <p:ph type="subTitle" idx="1"/>
          </p:nvPr>
        </p:nvSpPr>
        <p:spPr>
          <a:xfrm rot="-655">
            <a:off x="2208899" y="3559751"/>
            <a:ext cx="4726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1600">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smtClean="0"/>
              <a:t>Click to edit Master subtitle style</a:t>
            </a:r>
            <a:endParaRPr/>
          </a:p>
        </p:txBody>
      </p:sp>
      <p:sp>
        <p:nvSpPr>
          <p:cNvPr id="16" name="Google Shape;16;p2"/>
          <p:cNvSpPr txBox="1">
            <a:spLocks noGrp="1"/>
          </p:cNvSpPr>
          <p:nvPr>
            <p:ph type="ctrTitle"/>
          </p:nvPr>
        </p:nvSpPr>
        <p:spPr>
          <a:xfrm>
            <a:off x="1630500" y="1009825"/>
            <a:ext cx="5883000" cy="26079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9600" b="0">
                <a:latin typeface="Times New Roman" panose="02020603050405020304" pitchFamily="18" charset="0"/>
                <a:ea typeface="Times New Roman" panose="02020603050405020304" pitchFamily="18" charset="0"/>
                <a:cs typeface="Times New Roman" panose="02020603050405020304" pitchFamily="18" charset="0"/>
                <a:sym typeface="Mali Medium"/>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r>
              <a:rPr lang="en-US" smtClean="0"/>
              <a:t>Click to edit Master title style</a:t>
            </a:r>
            <a:endParaRPr dirty="0"/>
          </a:p>
        </p:txBody>
      </p:sp>
    </p:spTree>
    <p:extLst>
      <p:ext uri="{BB962C8B-B14F-4D97-AF65-F5344CB8AC3E}">
        <p14:creationId xmlns:p14="http://schemas.microsoft.com/office/powerpoint/2010/main" val="16677524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67" name="Google Shape;167;p17"/>
          <p:cNvSpPr/>
          <p:nvPr/>
        </p:nvSpPr>
        <p:spPr>
          <a:xfrm>
            <a:off x="5124451" y="2"/>
            <a:ext cx="4019565" cy="137649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68" name="Google Shape;168;p17"/>
          <p:cNvSpPr/>
          <p:nvPr/>
        </p:nvSpPr>
        <p:spPr>
          <a:xfrm>
            <a:off x="25" y="194500"/>
            <a:ext cx="9143947" cy="4948994"/>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69" name="Google Shape;169;p17"/>
          <p:cNvSpPr txBox="1">
            <a:spLocks noGrp="1"/>
          </p:cNvSpPr>
          <p:nvPr>
            <p:ph type="subTitle" idx="1"/>
          </p:nvPr>
        </p:nvSpPr>
        <p:spPr>
          <a:xfrm rot="210">
            <a:off x="1985851" y="3676625"/>
            <a:ext cx="4908600" cy="62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170" name="Google Shape;170;p17"/>
          <p:cNvSpPr txBox="1">
            <a:spLocks noGrp="1"/>
          </p:cNvSpPr>
          <p:nvPr>
            <p:ph type="title"/>
          </p:nvPr>
        </p:nvSpPr>
        <p:spPr>
          <a:xfrm>
            <a:off x="1577851" y="1544912"/>
            <a:ext cx="5988300" cy="15804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154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rPr lang="en-US" smtClean="0"/>
              <a:t>Click to edit Master title style</a:t>
            </a:r>
            <a:endParaRPr dirty="0"/>
          </a:p>
        </p:txBody>
      </p:sp>
    </p:spTree>
    <p:extLst>
      <p:ext uri="{BB962C8B-B14F-4D97-AF65-F5344CB8AC3E}">
        <p14:creationId xmlns:p14="http://schemas.microsoft.com/office/powerpoint/2010/main" val="342484878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73" name="Google Shape;173;p18"/>
          <p:cNvSpPr txBox="1">
            <a:spLocks noGrp="1"/>
          </p:cNvSpPr>
          <p:nvPr>
            <p:ph type="body" idx="1"/>
          </p:nvPr>
        </p:nvSpPr>
        <p:spPr>
          <a:xfrm>
            <a:off x="720000" y="2554300"/>
            <a:ext cx="3337800" cy="13146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377" lvl="1" indent="-311143" rtl="0">
              <a:lnSpc>
                <a:spcPct val="115000"/>
              </a:lnSpc>
              <a:spcBef>
                <a:spcPts val="0"/>
              </a:spcBef>
              <a:spcAft>
                <a:spcPts val="0"/>
              </a:spcAft>
              <a:buSzPts val="1300"/>
              <a:buChar char="○"/>
              <a:defRPr/>
            </a:lvl2pPr>
            <a:lvl3pPr marL="1371566" lvl="2" indent="-311143" rtl="0">
              <a:lnSpc>
                <a:spcPct val="115000"/>
              </a:lnSpc>
              <a:spcBef>
                <a:spcPts val="1600"/>
              </a:spcBef>
              <a:spcAft>
                <a:spcPts val="0"/>
              </a:spcAft>
              <a:buSzPts val="1300"/>
              <a:buChar char="■"/>
              <a:defRPr/>
            </a:lvl3pPr>
            <a:lvl4pPr marL="1828754" lvl="3" indent="-311143" rtl="0">
              <a:lnSpc>
                <a:spcPct val="115000"/>
              </a:lnSpc>
              <a:spcBef>
                <a:spcPts val="1600"/>
              </a:spcBef>
              <a:spcAft>
                <a:spcPts val="0"/>
              </a:spcAft>
              <a:buSzPts val="1300"/>
              <a:buChar char="●"/>
              <a:defRPr/>
            </a:lvl4pPr>
            <a:lvl5pPr marL="2285943" lvl="4" indent="-311143" rtl="0">
              <a:lnSpc>
                <a:spcPct val="115000"/>
              </a:lnSpc>
              <a:spcBef>
                <a:spcPts val="1600"/>
              </a:spcBef>
              <a:spcAft>
                <a:spcPts val="0"/>
              </a:spcAft>
              <a:buSzPts val="1300"/>
              <a:buChar char="○"/>
              <a:defRPr/>
            </a:lvl5pPr>
            <a:lvl6pPr marL="2743131" lvl="5" indent="-311143" rtl="0">
              <a:lnSpc>
                <a:spcPct val="115000"/>
              </a:lnSpc>
              <a:spcBef>
                <a:spcPts val="1600"/>
              </a:spcBef>
              <a:spcAft>
                <a:spcPts val="0"/>
              </a:spcAft>
              <a:buSzPts val="1300"/>
              <a:buChar char="■"/>
              <a:defRPr/>
            </a:lvl6pPr>
            <a:lvl7pPr marL="3200320" lvl="6" indent="-311143" rtl="0">
              <a:lnSpc>
                <a:spcPct val="115000"/>
              </a:lnSpc>
              <a:spcBef>
                <a:spcPts val="1600"/>
              </a:spcBef>
              <a:spcAft>
                <a:spcPts val="0"/>
              </a:spcAft>
              <a:buSzPts val="1300"/>
              <a:buChar char="●"/>
              <a:defRPr/>
            </a:lvl7pPr>
            <a:lvl8pPr marL="3657509" lvl="7" indent="-311143" rtl="0">
              <a:lnSpc>
                <a:spcPct val="115000"/>
              </a:lnSpc>
              <a:spcBef>
                <a:spcPts val="1600"/>
              </a:spcBef>
              <a:spcAft>
                <a:spcPts val="0"/>
              </a:spcAft>
              <a:buSzPts val="1300"/>
              <a:buChar char="○"/>
              <a:defRPr/>
            </a:lvl8pPr>
            <a:lvl9pPr marL="4114697" lvl="8" indent="-311143" rtl="0">
              <a:lnSpc>
                <a:spcPct val="115000"/>
              </a:lnSpc>
              <a:spcBef>
                <a:spcPts val="1600"/>
              </a:spcBef>
              <a:spcAft>
                <a:spcPts val="1600"/>
              </a:spcAft>
              <a:buSzPts val="1300"/>
              <a:buChar char="■"/>
              <a:defRPr/>
            </a:lvl9pPr>
          </a:lstStyle>
          <a:p>
            <a:pPr lvl="0"/>
            <a:r>
              <a:rPr lang="en-US" smtClean="0"/>
              <a:t>Click to edit Master text styles</a:t>
            </a:r>
          </a:p>
        </p:txBody>
      </p:sp>
      <p:sp>
        <p:nvSpPr>
          <p:cNvPr id="174" name="Google Shape;174;p18"/>
          <p:cNvSpPr/>
          <p:nvPr/>
        </p:nvSpPr>
        <p:spPr>
          <a:xfrm rot="-10646772">
            <a:off x="8290117" y="3141078"/>
            <a:ext cx="1394995" cy="139517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5" name="Google Shape;175;p18"/>
          <p:cNvSpPr/>
          <p:nvPr/>
        </p:nvSpPr>
        <p:spPr>
          <a:xfrm rot="-10646772">
            <a:off x="7473942" y="4796828"/>
            <a:ext cx="837069" cy="83725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6" name="Google Shape;176;p18"/>
          <p:cNvSpPr/>
          <p:nvPr/>
        </p:nvSpPr>
        <p:spPr>
          <a:xfrm flipH="1">
            <a:off x="-331907" y="1078830"/>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7" name="Google Shape;177;p18"/>
          <p:cNvSpPr txBox="1">
            <a:spLocks noGrp="1"/>
          </p:cNvSpPr>
          <p:nvPr>
            <p:ph type="title"/>
          </p:nvPr>
        </p:nvSpPr>
        <p:spPr>
          <a:xfrm>
            <a:off x="720000" y="1447800"/>
            <a:ext cx="2577600" cy="8889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
        <p:nvSpPr>
          <p:cNvPr id="178" name="Google Shape;178;p18"/>
          <p:cNvSpPr/>
          <p:nvPr/>
        </p:nvSpPr>
        <p:spPr>
          <a:xfrm>
            <a:off x="7861326" y="-56100"/>
            <a:ext cx="1455812" cy="873682"/>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t> </a:t>
            </a:r>
            <a:endParaRPr sz="1700"/>
          </a:p>
        </p:txBody>
      </p:sp>
    </p:spTree>
    <p:extLst>
      <p:ext uri="{BB962C8B-B14F-4D97-AF65-F5344CB8AC3E}">
        <p14:creationId xmlns:p14="http://schemas.microsoft.com/office/powerpoint/2010/main" val="131714722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82" name="Google Shape;182;p19"/>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
        <p:nvSpPr>
          <p:cNvPr id="183" name="Google Shape;183;p19"/>
          <p:cNvSpPr/>
          <p:nvPr/>
        </p:nvSpPr>
        <p:spPr>
          <a:xfrm>
            <a:off x="1" y="3908052"/>
            <a:ext cx="9143947" cy="139062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84" name="Google Shape;184;p19"/>
          <p:cNvSpPr txBox="1">
            <a:spLocks noGrp="1"/>
          </p:cNvSpPr>
          <p:nvPr>
            <p:ph type="body" idx="1"/>
          </p:nvPr>
        </p:nvSpPr>
        <p:spPr>
          <a:xfrm>
            <a:off x="2392600" y="2014062"/>
            <a:ext cx="3175800" cy="1896900"/>
          </a:xfrm>
          <a:prstGeom prst="rect">
            <a:avLst/>
          </a:prstGeom>
        </p:spPr>
        <p:txBody>
          <a:bodyPr spcFirstLastPara="1" wrap="square" lIns="91425" tIns="91425" rIns="91425" bIns="91425" anchor="t" anchorCtr="0">
            <a:noAutofit/>
          </a:bodyPr>
          <a:lstStyle>
            <a:lvl1pPr marL="457189" lvl="0" indent="-317492" algn="ctr"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377" lvl="1" indent="-317492" rtl="0">
              <a:lnSpc>
                <a:spcPct val="115000"/>
              </a:lnSpc>
              <a:spcBef>
                <a:spcPts val="0"/>
              </a:spcBef>
              <a:spcAft>
                <a:spcPts val="0"/>
              </a:spcAft>
              <a:buSzPts val="1400"/>
              <a:buChar char="○"/>
              <a:defRPr sz="1400"/>
            </a:lvl2pPr>
            <a:lvl3pPr marL="1371566" lvl="2" indent="-317492" rtl="0">
              <a:lnSpc>
                <a:spcPct val="115000"/>
              </a:lnSpc>
              <a:spcBef>
                <a:spcPts val="1600"/>
              </a:spcBef>
              <a:spcAft>
                <a:spcPts val="0"/>
              </a:spcAft>
              <a:buSzPts val="1400"/>
              <a:buChar char="■"/>
              <a:defRPr sz="1400"/>
            </a:lvl3pPr>
            <a:lvl4pPr marL="1828754" lvl="3" indent="-317492" rtl="0">
              <a:lnSpc>
                <a:spcPct val="115000"/>
              </a:lnSpc>
              <a:spcBef>
                <a:spcPts val="1600"/>
              </a:spcBef>
              <a:spcAft>
                <a:spcPts val="0"/>
              </a:spcAft>
              <a:buSzPts val="1400"/>
              <a:buChar char="●"/>
              <a:defRPr sz="1400"/>
            </a:lvl4pPr>
            <a:lvl5pPr marL="2285943" lvl="4" indent="-317492" rtl="0">
              <a:lnSpc>
                <a:spcPct val="115000"/>
              </a:lnSpc>
              <a:spcBef>
                <a:spcPts val="1600"/>
              </a:spcBef>
              <a:spcAft>
                <a:spcPts val="0"/>
              </a:spcAft>
              <a:buSzPts val="1400"/>
              <a:buChar char="○"/>
              <a:defRPr sz="1400"/>
            </a:lvl5pPr>
            <a:lvl6pPr marL="2743131" lvl="5" indent="-317492" rtl="0">
              <a:lnSpc>
                <a:spcPct val="115000"/>
              </a:lnSpc>
              <a:spcBef>
                <a:spcPts val="1600"/>
              </a:spcBef>
              <a:spcAft>
                <a:spcPts val="0"/>
              </a:spcAft>
              <a:buSzPts val="1400"/>
              <a:buChar char="■"/>
              <a:defRPr sz="1400"/>
            </a:lvl6pPr>
            <a:lvl7pPr marL="3200320" lvl="6" indent="-317492" rtl="0">
              <a:lnSpc>
                <a:spcPct val="115000"/>
              </a:lnSpc>
              <a:spcBef>
                <a:spcPts val="1600"/>
              </a:spcBef>
              <a:spcAft>
                <a:spcPts val="0"/>
              </a:spcAft>
              <a:buSzPts val="1400"/>
              <a:buChar char="●"/>
              <a:defRPr sz="1400"/>
            </a:lvl7pPr>
            <a:lvl8pPr marL="3657509" lvl="7" indent="-317492" rtl="0">
              <a:lnSpc>
                <a:spcPct val="115000"/>
              </a:lnSpc>
              <a:spcBef>
                <a:spcPts val="1600"/>
              </a:spcBef>
              <a:spcAft>
                <a:spcPts val="0"/>
              </a:spcAft>
              <a:buSzPts val="1400"/>
              <a:buChar char="○"/>
              <a:defRPr sz="1400"/>
            </a:lvl8pPr>
            <a:lvl9pPr marL="4114697" lvl="8" indent="-317492" rtl="0">
              <a:lnSpc>
                <a:spcPct val="115000"/>
              </a:lnSpc>
              <a:spcBef>
                <a:spcPts val="1600"/>
              </a:spcBef>
              <a:spcAft>
                <a:spcPts val="1600"/>
              </a:spcAft>
              <a:buSzPts val="1400"/>
              <a:buChar char="■"/>
              <a:defRPr sz="1400"/>
            </a:lvl9pPr>
          </a:lstStyle>
          <a:p>
            <a:pPr lvl="0"/>
            <a:r>
              <a:rPr lang="en-US" smtClean="0"/>
              <a:t>Click to edit Master text styles</a:t>
            </a:r>
          </a:p>
        </p:txBody>
      </p:sp>
    </p:spTree>
    <p:extLst>
      <p:ext uri="{BB962C8B-B14F-4D97-AF65-F5344CB8AC3E}">
        <p14:creationId xmlns:p14="http://schemas.microsoft.com/office/powerpoint/2010/main" val="335477506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201" name="Google Shape;201;p22"/>
          <p:cNvSpPr/>
          <p:nvPr/>
        </p:nvSpPr>
        <p:spPr>
          <a:xfrm rot="10800000">
            <a:off x="-95251" y="-52394"/>
            <a:ext cx="994800" cy="181452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02" name="Google Shape;202;p22"/>
          <p:cNvSpPr/>
          <p:nvPr/>
        </p:nvSpPr>
        <p:spPr>
          <a:xfrm>
            <a:off x="5985575" y="2"/>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04" name="Google Shape;204;p22"/>
          <p:cNvSpPr txBox="1">
            <a:spLocks noGrp="1"/>
          </p:cNvSpPr>
          <p:nvPr>
            <p:ph type="body" idx="1"/>
          </p:nvPr>
        </p:nvSpPr>
        <p:spPr>
          <a:xfrm>
            <a:off x="720149" y="1187550"/>
            <a:ext cx="7704000" cy="527100"/>
          </a:xfrm>
          <a:prstGeom prst="rect">
            <a:avLst/>
          </a:prstGeom>
        </p:spPr>
        <p:txBody>
          <a:bodyPr spcFirstLastPara="1" wrap="square" lIns="91425" tIns="91425" rIns="91425" bIns="91425" anchor="t" anchorCtr="0">
            <a:noAutofit/>
          </a:bodyPr>
          <a:lstStyle>
            <a:lvl1pPr marL="457189" lvl="0" indent="-317492" algn="ctr" rtl="0">
              <a:lnSpc>
                <a:spcPct val="115000"/>
              </a:lnSpc>
              <a:spcBef>
                <a:spcPts val="0"/>
              </a:spcBef>
              <a:spcAft>
                <a:spcPts val="0"/>
              </a:spcAft>
              <a:buClr>
                <a:schemeClr val="accent2"/>
              </a:buClr>
              <a:buSzPts val="1400"/>
              <a:buFont typeface="Comfortaa SemiBold"/>
              <a:buChar char="●"/>
              <a:defRPr sz="1400">
                <a:latin typeface="Comfortaa SemiBold"/>
                <a:ea typeface="Comfortaa SemiBold"/>
                <a:cs typeface="Comfortaa SemiBold"/>
                <a:sym typeface="Comfortaa SemiBold"/>
              </a:defRPr>
            </a:lvl1pPr>
            <a:lvl2pPr marL="914377" lvl="1" indent="-317492" rtl="0">
              <a:lnSpc>
                <a:spcPct val="115000"/>
              </a:lnSpc>
              <a:spcBef>
                <a:spcPts val="0"/>
              </a:spcBef>
              <a:spcAft>
                <a:spcPts val="0"/>
              </a:spcAft>
              <a:buSzPts val="1400"/>
              <a:buFont typeface="Comfortaa SemiBold"/>
              <a:buChar char="○"/>
              <a:defRPr sz="1400">
                <a:latin typeface="Comfortaa SemiBold"/>
                <a:ea typeface="Comfortaa SemiBold"/>
                <a:cs typeface="Comfortaa SemiBold"/>
                <a:sym typeface="Comfortaa SemiBold"/>
              </a:defRPr>
            </a:lvl2pPr>
            <a:lvl3pPr marL="1371566" lvl="2" indent="-317492"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3pPr>
            <a:lvl4pPr marL="1828754" lvl="3" indent="-317492"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4pPr>
            <a:lvl5pPr marL="2285943" lvl="4" indent="-317492"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5pPr>
            <a:lvl6pPr marL="2743131" lvl="5" indent="-317492"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6pPr>
            <a:lvl7pPr marL="3200320" lvl="6" indent="-317492"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7pPr>
            <a:lvl8pPr marL="3657509" lvl="7" indent="-317492"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8pPr>
            <a:lvl9pPr marL="4114697" lvl="8" indent="-317492" rtl="0">
              <a:lnSpc>
                <a:spcPct val="115000"/>
              </a:lnSpc>
              <a:spcBef>
                <a:spcPts val="1600"/>
              </a:spcBef>
              <a:spcAft>
                <a:spcPts val="1600"/>
              </a:spcAft>
              <a:buSzPts val="1400"/>
              <a:buFont typeface="Comfortaa SemiBold"/>
              <a:buChar char="■"/>
              <a:defRPr sz="1400">
                <a:latin typeface="Comfortaa SemiBold"/>
                <a:ea typeface="Comfortaa SemiBold"/>
                <a:cs typeface="Comfortaa SemiBold"/>
                <a:sym typeface="Comfortaa SemiBold"/>
              </a:defRPr>
            </a:lvl9pPr>
          </a:lstStyle>
          <a:p>
            <a:pPr lvl="0"/>
            <a:r>
              <a:rPr lang="en-US" smtClean="0"/>
              <a:t>Click to edit Master text styles</a:t>
            </a:r>
          </a:p>
        </p:txBody>
      </p:sp>
      <p:sp>
        <p:nvSpPr>
          <p:cNvPr id="207" name="Google Shape;207;p22"/>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Tree>
    <p:extLst>
      <p:ext uri="{BB962C8B-B14F-4D97-AF65-F5344CB8AC3E}">
        <p14:creationId xmlns:p14="http://schemas.microsoft.com/office/powerpoint/2010/main" val="179292913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228" name="Google Shape;228;p25"/>
          <p:cNvSpPr/>
          <p:nvPr/>
        </p:nvSpPr>
        <p:spPr>
          <a:xfrm rot="-5400000">
            <a:off x="6058610" y="1984908"/>
            <a:ext cx="5231711" cy="1226177"/>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29" name="Google Shape;229;p25"/>
          <p:cNvSpPr/>
          <p:nvPr/>
        </p:nvSpPr>
        <p:spPr>
          <a:xfrm rot="10799938">
            <a:off x="-731693" y="4529521"/>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30" name="Google Shape;230;p25"/>
          <p:cNvSpPr/>
          <p:nvPr/>
        </p:nvSpPr>
        <p:spPr>
          <a:xfrm>
            <a:off x="720001" y="1391327"/>
            <a:ext cx="3743407" cy="311053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endParaRPr sz="1700"/>
          </a:p>
        </p:txBody>
      </p:sp>
      <p:sp>
        <p:nvSpPr>
          <p:cNvPr id="231" name="Google Shape;231;p25"/>
          <p:cNvSpPr/>
          <p:nvPr/>
        </p:nvSpPr>
        <p:spPr>
          <a:xfrm>
            <a:off x="677017"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32" name="Google Shape;232;p25"/>
          <p:cNvSpPr txBox="1">
            <a:spLocks noGrp="1"/>
          </p:cNvSpPr>
          <p:nvPr>
            <p:ph type="title"/>
          </p:nvPr>
        </p:nvSpPr>
        <p:spPr>
          <a:xfrm>
            <a:off x="720000" y="585225"/>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
        <p:nvSpPr>
          <p:cNvPr id="233" name="Google Shape;233;p25"/>
          <p:cNvSpPr txBox="1">
            <a:spLocks noGrp="1"/>
          </p:cNvSpPr>
          <p:nvPr>
            <p:ph type="body" idx="1"/>
          </p:nvPr>
        </p:nvSpPr>
        <p:spPr>
          <a:xfrm>
            <a:off x="971901" y="1687050"/>
            <a:ext cx="3229500" cy="22578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377" lvl="1" indent="-317492" rtl="0">
              <a:lnSpc>
                <a:spcPct val="115000"/>
              </a:lnSpc>
              <a:spcBef>
                <a:spcPts val="0"/>
              </a:spcBef>
              <a:spcAft>
                <a:spcPts val="0"/>
              </a:spcAft>
              <a:buSzPts val="1400"/>
              <a:buChar char="○"/>
              <a:defRPr sz="1400"/>
            </a:lvl2pPr>
            <a:lvl3pPr marL="1371566" lvl="2" indent="-317492" rtl="0">
              <a:lnSpc>
                <a:spcPct val="115000"/>
              </a:lnSpc>
              <a:spcBef>
                <a:spcPts val="1600"/>
              </a:spcBef>
              <a:spcAft>
                <a:spcPts val="0"/>
              </a:spcAft>
              <a:buSzPts val="1400"/>
              <a:buChar char="■"/>
              <a:defRPr sz="1400"/>
            </a:lvl3pPr>
            <a:lvl4pPr marL="1828754" lvl="3" indent="-317492" rtl="0">
              <a:lnSpc>
                <a:spcPct val="115000"/>
              </a:lnSpc>
              <a:spcBef>
                <a:spcPts val="1600"/>
              </a:spcBef>
              <a:spcAft>
                <a:spcPts val="0"/>
              </a:spcAft>
              <a:buSzPts val="1400"/>
              <a:buChar char="●"/>
              <a:defRPr sz="1400"/>
            </a:lvl4pPr>
            <a:lvl5pPr marL="2285943" lvl="4" indent="-317492" rtl="0">
              <a:lnSpc>
                <a:spcPct val="115000"/>
              </a:lnSpc>
              <a:spcBef>
                <a:spcPts val="1600"/>
              </a:spcBef>
              <a:spcAft>
                <a:spcPts val="0"/>
              </a:spcAft>
              <a:buSzPts val="1400"/>
              <a:buChar char="○"/>
              <a:defRPr sz="1400"/>
            </a:lvl5pPr>
            <a:lvl6pPr marL="2743131" lvl="5" indent="-317492" rtl="0">
              <a:lnSpc>
                <a:spcPct val="115000"/>
              </a:lnSpc>
              <a:spcBef>
                <a:spcPts val="1600"/>
              </a:spcBef>
              <a:spcAft>
                <a:spcPts val="0"/>
              </a:spcAft>
              <a:buSzPts val="1400"/>
              <a:buChar char="■"/>
              <a:defRPr sz="1400"/>
            </a:lvl6pPr>
            <a:lvl7pPr marL="3200320" lvl="6" indent="-317492" rtl="0">
              <a:lnSpc>
                <a:spcPct val="115000"/>
              </a:lnSpc>
              <a:spcBef>
                <a:spcPts val="1600"/>
              </a:spcBef>
              <a:spcAft>
                <a:spcPts val="0"/>
              </a:spcAft>
              <a:buSzPts val="1400"/>
              <a:buChar char="●"/>
              <a:defRPr sz="1400"/>
            </a:lvl7pPr>
            <a:lvl8pPr marL="3657509" lvl="7" indent="-317492" rtl="0">
              <a:lnSpc>
                <a:spcPct val="115000"/>
              </a:lnSpc>
              <a:spcBef>
                <a:spcPts val="1600"/>
              </a:spcBef>
              <a:spcAft>
                <a:spcPts val="0"/>
              </a:spcAft>
              <a:buSzPts val="1400"/>
              <a:buChar char="○"/>
              <a:defRPr sz="1400"/>
            </a:lvl8pPr>
            <a:lvl9pPr marL="4114697" lvl="8" indent="-317492" rtl="0">
              <a:lnSpc>
                <a:spcPct val="115000"/>
              </a:lnSpc>
              <a:spcBef>
                <a:spcPts val="1600"/>
              </a:spcBef>
              <a:spcAft>
                <a:spcPts val="1600"/>
              </a:spcAft>
              <a:buSzPts val="1400"/>
              <a:buChar char="■"/>
              <a:defRPr sz="1400"/>
            </a:lvl9pPr>
          </a:lstStyle>
          <a:p>
            <a:pPr lvl="0"/>
            <a:r>
              <a:rPr lang="en-US" smtClean="0"/>
              <a:t>Click to edit Master text styles</a:t>
            </a:r>
          </a:p>
        </p:txBody>
      </p:sp>
    </p:spTree>
    <p:extLst>
      <p:ext uri="{BB962C8B-B14F-4D97-AF65-F5344CB8AC3E}">
        <p14:creationId xmlns:p14="http://schemas.microsoft.com/office/powerpoint/2010/main" val="8984435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244" name="Google Shape;244;p27"/>
          <p:cNvSpPr/>
          <p:nvPr/>
        </p:nvSpPr>
        <p:spPr>
          <a:xfrm rot="10800000">
            <a:off x="-3" y="4400548"/>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46" name="Google Shape;246;p27"/>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48" name="Google Shape;248;p27"/>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r>
              <a:rPr lang="en-US" smtClean="0"/>
              <a:t>Click to edit Master title style</a:t>
            </a:r>
            <a:endParaRPr dirty="0"/>
          </a:p>
        </p:txBody>
      </p:sp>
    </p:spTree>
    <p:extLst>
      <p:ext uri="{BB962C8B-B14F-4D97-AF65-F5344CB8AC3E}">
        <p14:creationId xmlns:p14="http://schemas.microsoft.com/office/powerpoint/2010/main" val="246182415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259" name="Google Shape;259;p29"/>
          <p:cNvSpPr/>
          <p:nvPr/>
        </p:nvSpPr>
        <p:spPr>
          <a:xfrm rot="5400000">
            <a:off x="6775604" y="2889027"/>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60" name="Google Shape;260;p29"/>
          <p:cNvSpPr/>
          <p:nvPr/>
        </p:nvSpPr>
        <p:spPr>
          <a:xfrm>
            <a:off x="-152400" y="3710603"/>
            <a:ext cx="4885299"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61" name="Google Shape;261;p29"/>
          <p:cNvSpPr/>
          <p:nvPr/>
        </p:nvSpPr>
        <p:spPr>
          <a:xfrm>
            <a:off x="1723698" y="2060030"/>
            <a:ext cx="6114033" cy="10720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62" name="Google Shape;262;p29"/>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Tree>
    <p:extLst>
      <p:ext uri="{BB962C8B-B14F-4D97-AF65-F5344CB8AC3E}">
        <p14:creationId xmlns:p14="http://schemas.microsoft.com/office/powerpoint/2010/main" val="401384367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4" y="-16176"/>
            <a:ext cx="9143997" cy="5143499"/>
          </a:xfrm>
          <a:prstGeom prst="rect">
            <a:avLst/>
          </a:prstGeom>
          <a:noFill/>
          <a:ln>
            <a:noFill/>
          </a:ln>
        </p:spPr>
      </p:pic>
      <p:sp>
        <p:nvSpPr>
          <p:cNvPr id="267" name="Google Shape;267;p30"/>
          <p:cNvSpPr/>
          <p:nvPr/>
        </p:nvSpPr>
        <p:spPr>
          <a:xfrm>
            <a:off x="6807601" y="1"/>
            <a:ext cx="2336411" cy="8001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68" name="Google Shape;268;p30"/>
          <p:cNvSpPr/>
          <p:nvPr/>
        </p:nvSpPr>
        <p:spPr>
          <a:xfrm>
            <a:off x="8501398" y="920042"/>
            <a:ext cx="413093" cy="413093"/>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69" name="Google Shape;269;p30"/>
          <p:cNvSpPr/>
          <p:nvPr/>
        </p:nvSpPr>
        <p:spPr>
          <a:xfrm>
            <a:off x="8771399" y="1453074"/>
            <a:ext cx="232795" cy="23279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71" name="Google Shape;271;p30"/>
          <p:cNvSpPr/>
          <p:nvPr/>
        </p:nvSpPr>
        <p:spPr>
          <a:xfrm rot="-5400000">
            <a:off x="3975291" y="2939815"/>
            <a:ext cx="1726794" cy="487682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72" name="Google Shape;272;p30"/>
          <p:cNvSpPr/>
          <p:nvPr/>
        </p:nvSpPr>
        <p:spPr>
          <a:xfrm rot="10800000">
            <a:off x="-95251" y="-52400"/>
            <a:ext cx="994800" cy="118480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74" name="Google Shape;274;p30"/>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Tree>
    <p:extLst>
      <p:ext uri="{BB962C8B-B14F-4D97-AF65-F5344CB8AC3E}">
        <p14:creationId xmlns:p14="http://schemas.microsoft.com/office/powerpoint/2010/main" val="412586690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285" name="Google Shape;285;p32"/>
          <p:cNvSpPr/>
          <p:nvPr/>
        </p:nvSpPr>
        <p:spPr>
          <a:xfrm>
            <a:off x="6807601" y="1"/>
            <a:ext cx="2336411" cy="8001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88" name="Google Shape;288;p32"/>
          <p:cNvSpPr txBox="1">
            <a:spLocks noGrp="1"/>
          </p:cNvSpPr>
          <p:nvPr>
            <p:ph type="title"/>
          </p:nvPr>
        </p:nvSpPr>
        <p:spPr>
          <a:xfrm>
            <a:off x="7200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dirty="0"/>
          </a:p>
        </p:txBody>
      </p:sp>
      <p:sp>
        <p:nvSpPr>
          <p:cNvPr id="289" name="Google Shape;289;p32"/>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290" name="Google Shape;290;p32"/>
          <p:cNvSpPr txBox="1">
            <a:spLocks noGrp="1"/>
          </p:cNvSpPr>
          <p:nvPr>
            <p:ph type="title" idx="2"/>
          </p:nvPr>
        </p:nvSpPr>
        <p:spPr>
          <a:xfrm>
            <a:off x="3403800" y="303366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dirty="0"/>
          </a:p>
        </p:txBody>
      </p:sp>
      <p:sp>
        <p:nvSpPr>
          <p:cNvPr id="291" name="Google Shape;291;p32"/>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292" name="Google Shape;292;p32"/>
          <p:cNvSpPr txBox="1">
            <a:spLocks noGrp="1"/>
          </p:cNvSpPr>
          <p:nvPr>
            <p:ph type="title" idx="4"/>
          </p:nvPr>
        </p:nvSpPr>
        <p:spPr>
          <a:xfrm>
            <a:off x="60876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dirty="0"/>
          </a:p>
        </p:txBody>
      </p:sp>
      <p:sp>
        <p:nvSpPr>
          <p:cNvPr id="293" name="Google Shape;293;p32"/>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294" name="Google Shape;294;p32"/>
          <p:cNvSpPr txBox="1">
            <a:spLocks noGrp="1"/>
          </p:cNvSpPr>
          <p:nvPr>
            <p:ph type="subTitle" idx="6"/>
          </p:nvPr>
        </p:nvSpPr>
        <p:spPr>
          <a:xfrm>
            <a:off x="720000" y="1189376"/>
            <a:ext cx="7704000" cy="41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295" name="Google Shape;295;p32"/>
          <p:cNvSpPr/>
          <p:nvPr/>
        </p:nvSpPr>
        <p:spPr>
          <a:xfrm>
            <a:off x="0" y="3822324"/>
            <a:ext cx="2886157" cy="156212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97" name="Google Shape;297;p32"/>
          <p:cNvSpPr txBox="1">
            <a:spLocks noGrp="1"/>
          </p:cNvSpPr>
          <p:nvPr>
            <p:ph type="title" idx="7"/>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Tree>
    <p:extLst>
      <p:ext uri="{BB962C8B-B14F-4D97-AF65-F5344CB8AC3E}">
        <p14:creationId xmlns:p14="http://schemas.microsoft.com/office/powerpoint/2010/main" val="224636600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300" name="Google Shape;300;p33"/>
          <p:cNvSpPr/>
          <p:nvPr/>
        </p:nvSpPr>
        <p:spPr>
          <a:xfrm rot="5400000">
            <a:off x="6775604" y="2889027"/>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01" name="Google Shape;301;p33"/>
          <p:cNvSpPr/>
          <p:nvPr/>
        </p:nvSpPr>
        <p:spPr>
          <a:xfrm>
            <a:off x="-152400" y="3710603"/>
            <a:ext cx="4885299"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02" name="Google Shape;302;p33"/>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03" name="Google Shape;303;p33"/>
          <p:cNvSpPr txBox="1">
            <a:spLocks noGrp="1"/>
          </p:cNvSpPr>
          <p:nvPr>
            <p:ph type="title"/>
          </p:nvPr>
        </p:nvSpPr>
        <p:spPr>
          <a:xfrm>
            <a:off x="720000" y="310267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dirty="0"/>
          </a:p>
        </p:txBody>
      </p:sp>
      <p:sp>
        <p:nvSpPr>
          <p:cNvPr id="304" name="Google Shape;304;p33"/>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305" name="Google Shape;305;p33"/>
          <p:cNvSpPr txBox="1">
            <a:spLocks noGrp="1"/>
          </p:cNvSpPr>
          <p:nvPr>
            <p:ph type="title" idx="2"/>
          </p:nvPr>
        </p:nvSpPr>
        <p:spPr>
          <a:xfrm>
            <a:off x="3403800" y="310268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dirty="0"/>
          </a:p>
        </p:txBody>
      </p:sp>
      <p:sp>
        <p:nvSpPr>
          <p:cNvPr id="306" name="Google Shape;306;p33"/>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307" name="Google Shape;307;p33"/>
          <p:cNvSpPr txBox="1">
            <a:spLocks noGrp="1"/>
          </p:cNvSpPr>
          <p:nvPr>
            <p:ph type="title" idx="4"/>
          </p:nvPr>
        </p:nvSpPr>
        <p:spPr>
          <a:xfrm>
            <a:off x="6087600" y="310267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dirty="0"/>
          </a:p>
        </p:txBody>
      </p:sp>
      <p:sp>
        <p:nvSpPr>
          <p:cNvPr id="308" name="Google Shape;308;p33"/>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309" name="Google Shape;309;p33"/>
          <p:cNvSpPr/>
          <p:nvPr/>
        </p:nvSpPr>
        <p:spPr>
          <a:xfrm>
            <a:off x="677017"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10" name="Google Shape;310;p33"/>
          <p:cNvSpPr txBox="1">
            <a:spLocks noGrp="1"/>
          </p:cNvSpPr>
          <p:nvPr>
            <p:ph type="title" idx="6"/>
          </p:nvPr>
        </p:nvSpPr>
        <p:spPr>
          <a:xfrm>
            <a:off x="720000" y="540000"/>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Tree>
    <p:extLst>
      <p:ext uri="{BB962C8B-B14F-4D97-AF65-F5344CB8AC3E}">
        <p14:creationId xmlns:p14="http://schemas.microsoft.com/office/powerpoint/2010/main" val="121213901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9" name="Google Shape;19;p3"/>
          <p:cNvSpPr/>
          <p:nvPr/>
        </p:nvSpPr>
        <p:spPr>
          <a:xfrm rot="-10799904" flipH="1">
            <a:off x="6382873" y="3940025"/>
            <a:ext cx="2837364" cy="126952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0" name="Google Shape;20;p3"/>
          <p:cNvSpPr/>
          <p:nvPr/>
        </p:nvSpPr>
        <p:spPr>
          <a:xfrm flipH="1">
            <a:off x="-7" y="1302"/>
            <a:ext cx="4618656" cy="207055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1" name="Google Shape;21;p3"/>
          <p:cNvSpPr txBox="1">
            <a:spLocks noGrp="1"/>
          </p:cNvSpPr>
          <p:nvPr>
            <p:ph type="title" hasCustomPrompt="1"/>
          </p:nvPr>
        </p:nvSpPr>
        <p:spPr>
          <a:xfrm>
            <a:off x="720001" y="1463700"/>
            <a:ext cx="1347900" cy="7779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22" name="Google Shape;22;p3"/>
          <p:cNvSpPr txBox="1">
            <a:spLocks noGrp="1"/>
          </p:cNvSpPr>
          <p:nvPr>
            <p:ph type="subTitle" idx="1"/>
          </p:nvPr>
        </p:nvSpPr>
        <p:spPr>
          <a:xfrm rot="303">
            <a:off x="729575" y="3735325"/>
            <a:ext cx="3405900" cy="628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23" name="Google Shape;23;p3"/>
          <p:cNvSpPr txBox="1">
            <a:spLocks noGrp="1"/>
          </p:cNvSpPr>
          <p:nvPr>
            <p:ph type="title" idx="2"/>
          </p:nvPr>
        </p:nvSpPr>
        <p:spPr>
          <a:xfrm>
            <a:off x="729675" y="2801000"/>
            <a:ext cx="3925500" cy="580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6000">
                <a:solidFill>
                  <a:schemeClr val="lt1"/>
                </a:solidFill>
                <a:latin typeface="Times New Roman" panose="02020603050405020304" pitchFamily="18" charset="0"/>
                <a:cs typeface="Times New Roman" panose="02020603050405020304" pitchFamily="18"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smtClean="0"/>
              <a:t>Click to edit Master title style</a:t>
            </a:r>
            <a:endParaRPr dirty="0"/>
          </a:p>
        </p:txBody>
      </p:sp>
    </p:spTree>
    <p:extLst>
      <p:ext uri="{BB962C8B-B14F-4D97-AF65-F5344CB8AC3E}">
        <p14:creationId xmlns:p14="http://schemas.microsoft.com/office/powerpoint/2010/main" val="388690965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384" name="Google Shape;384;p39"/>
          <p:cNvSpPr/>
          <p:nvPr/>
        </p:nvSpPr>
        <p:spPr>
          <a:xfrm>
            <a:off x="1" y="540102"/>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85" name="Google Shape;385;p39"/>
          <p:cNvSpPr/>
          <p:nvPr/>
        </p:nvSpPr>
        <p:spPr>
          <a:xfrm>
            <a:off x="3401701" y="0"/>
            <a:ext cx="5742303"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86" name="Google Shape;386;p39"/>
          <p:cNvSpPr/>
          <p:nvPr/>
        </p:nvSpPr>
        <p:spPr>
          <a:xfrm>
            <a:off x="7731739" y="4160002"/>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87" name="Google Shape;387;p39"/>
          <p:cNvSpPr/>
          <p:nvPr/>
        </p:nvSpPr>
        <p:spPr>
          <a:xfrm>
            <a:off x="8270908"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88" name="Google Shape;388;p39"/>
          <p:cNvSpPr/>
          <p:nvPr/>
        </p:nvSpPr>
        <p:spPr>
          <a:xfrm>
            <a:off x="8786934" y="4364098"/>
            <a:ext cx="329335"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Tree>
    <p:extLst>
      <p:ext uri="{BB962C8B-B14F-4D97-AF65-F5344CB8AC3E}">
        <p14:creationId xmlns:p14="http://schemas.microsoft.com/office/powerpoint/2010/main" val="37817781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391" name="Google Shape;391;p40"/>
          <p:cNvSpPr/>
          <p:nvPr/>
        </p:nvSpPr>
        <p:spPr>
          <a:xfrm>
            <a:off x="-136680" y="3536125"/>
            <a:ext cx="9280651" cy="183597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92" name="Google Shape;392;p40"/>
          <p:cNvSpPr/>
          <p:nvPr/>
        </p:nvSpPr>
        <p:spPr>
          <a:xfrm>
            <a:off x="-136680" y="-95251"/>
            <a:ext cx="4308443" cy="97525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93" name="Google Shape;393;p40"/>
          <p:cNvSpPr/>
          <p:nvPr/>
        </p:nvSpPr>
        <p:spPr>
          <a:xfrm>
            <a:off x="7680275" y="-95250"/>
            <a:ext cx="1533707"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Tree>
    <p:extLst>
      <p:ext uri="{BB962C8B-B14F-4D97-AF65-F5344CB8AC3E}">
        <p14:creationId xmlns:p14="http://schemas.microsoft.com/office/powerpoint/2010/main" val="398221676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375" name="Google Shape;375;p38"/>
          <p:cNvSpPr/>
          <p:nvPr/>
        </p:nvSpPr>
        <p:spPr>
          <a:xfrm>
            <a:off x="1" y="3304497"/>
            <a:ext cx="3397707" cy="1838996"/>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76" name="Google Shape;376;p38"/>
          <p:cNvSpPr txBox="1">
            <a:spLocks noGrp="1"/>
          </p:cNvSpPr>
          <p:nvPr>
            <p:ph type="subTitle" idx="1"/>
          </p:nvPr>
        </p:nvSpPr>
        <p:spPr>
          <a:xfrm>
            <a:off x="2448101" y="1680375"/>
            <a:ext cx="4352100" cy="115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1700">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smtClean="0"/>
              <a:t>Click to edit Master subtitle style</a:t>
            </a:r>
            <a:endParaRPr/>
          </a:p>
        </p:txBody>
      </p:sp>
      <p:sp>
        <p:nvSpPr>
          <p:cNvPr id="377" name="Google Shape;377;p38"/>
          <p:cNvSpPr txBox="1">
            <a:spLocks noGrp="1"/>
          </p:cNvSpPr>
          <p:nvPr>
            <p:ph type="subTitle" idx="2"/>
          </p:nvPr>
        </p:nvSpPr>
        <p:spPr>
          <a:xfrm rot="-711">
            <a:off x="2448001" y="2868910"/>
            <a:ext cx="4352100" cy="418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15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100">
                <a:solidFill>
                  <a:schemeClr val="lt1"/>
                </a:solidFill>
              </a:defRPr>
            </a:lvl2pPr>
            <a:lvl3pPr lvl="2" algn="ctr" rtl="0">
              <a:lnSpc>
                <a:spcPct val="100000"/>
              </a:lnSpc>
              <a:spcBef>
                <a:spcPts val="0"/>
              </a:spcBef>
              <a:spcAft>
                <a:spcPts val="0"/>
              </a:spcAft>
              <a:buClr>
                <a:schemeClr val="lt1"/>
              </a:buClr>
              <a:buSzPts val="1100"/>
              <a:buNone/>
              <a:defRPr sz="1100">
                <a:solidFill>
                  <a:schemeClr val="lt1"/>
                </a:solidFill>
              </a:defRPr>
            </a:lvl3pPr>
            <a:lvl4pPr lvl="3" algn="ctr" rtl="0">
              <a:lnSpc>
                <a:spcPct val="100000"/>
              </a:lnSpc>
              <a:spcBef>
                <a:spcPts val="0"/>
              </a:spcBef>
              <a:spcAft>
                <a:spcPts val="0"/>
              </a:spcAft>
              <a:buClr>
                <a:schemeClr val="lt1"/>
              </a:buClr>
              <a:buSzPts val="1100"/>
              <a:buNone/>
              <a:defRPr sz="1100">
                <a:solidFill>
                  <a:schemeClr val="lt1"/>
                </a:solidFill>
              </a:defRPr>
            </a:lvl4pPr>
            <a:lvl5pPr lvl="4" algn="ctr" rtl="0">
              <a:lnSpc>
                <a:spcPct val="100000"/>
              </a:lnSpc>
              <a:spcBef>
                <a:spcPts val="0"/>
              </a:spcBef>
              <a:spcAft>
                <a:spcPts val="0"/>
              </a:spcAft>
              <a:buClr>
                <a:schemeClr val="lt1"/>
              </a:buClr>
              <a:buSzPts val="1100"/>
              <a:buNone/>
              <a:defRPr sz="1100">
                <a:solidFill>
                  <a:schemeClr val="lt1"/>
                </a:solidFill>
              </a:defRPr>
            </a:lvl5pPr>
            <a:lvl6pPr lvl="5" algn="ctr" rtl="0">
              <a:lnSpc>
                <a:spcPct val="100000"/>
              </a:lnSpc>
              <a:spcBef>
                <a:spcPts val="0"/>
              </a:spcBef>
              <a:spcAft>
                <a:spcPts val="0"/>
              </a:spcAft>
              <a:buClr>
                <a:schemeClr val="lt1"/>
              </a:buClr>
              <a:buSzPts val="1100"/>
              <a:buNone/>
              <a:defRPr sz="1100">
                <a:solidFill>
                  <a:schemeClr val="lt1"/>
                </a:solidFill>
              </a:defRPr>
            </a:lvl6pPr>
            <a:lvl7pPr lvl="6" algn="ctr" rtl="0">
              <a:lnSpc>
                <a:spcPct val="100000"/>
              </a:lnSpc>
              <a:spcBef>
                <a:spcPts val="0"/>
              </a:spcBef>
              <a:spcAft>
                <a:spcPts val="0"/>
              </a:spcAft>
              <a:buClr>
                <a:schemeClr val="lt1"/>
              </a:buClr>
              <a:buSzPts val="1100"/>
              <a:buNone/>
              <a:defRPr sz="1100">
                <a:solidFill>
                  <a:schemeClr val="lt1"/>
                </a:solidFill>
              </a:defRPr>
            </a:lvl7pPr>
            <a:lvl8pPr lvl="7" algn="ctr" rtl="0">
              <a:lnSpc>
                <a:spcPct val="100000"/>
              </a:lnSpc>
              <a:spcBef>
                <a:spcPts val="0"/>
              </a:spcBef>
              <a:spcAft>
                <a:spcPts val="0"/>
              </a:spcAft>
              <a:buClr>
                <a:schemeClr val="lt1"/>
              </a:buClr>
              <a:buSzPts val="1100"/>
              <a:buNone/>
              <a:defRPr sz="1100">
                <a:solidFill>
                  <a:schemeClr val="lt1"/>
                </a:solidFill>
              </a:defRPr>
            </a:lvl8pPr>
            <a:lvl9pPr lvl="8" algn="ctr" rtl="0">
              <a:lnSpc>
                <a:spcPct val="100000"/>
              </a:lnSpc>
              <a:spcBef>
                <a:spcPts val="0"/>
              </a:spcBef>
              <a:spcAft>
                <a:spcPts val="0"/>
              </a:spcAft>
              <a:buClr>
                <a:schemeClr val="lt1"/>
              </a:buClr>
              <a:buSzPts val="1100"/>
              <a:buNone/>
              <a:defRPr sz="1100">
                <a:solidFill>
                  <a:schemeClr val="lt1"/>
                </a:solidFill>
              </a:defRPr>
            </a:lvl9pPr>
          </a:lstStyle>
          <a:p>
            <a:r>
              <a:rPr lang="en-US" smtClean="0"/>
              <a:t>Click to edit Master subtitle style</a:t>
            </a:r>
            <a:endParaRPr/>
          </a:p>
        </p:txBody>
      </p:sp>
      <p:sp>
        <p:nvSpPr>
          <p:cNvPr id="378" name="Google Shape;378;p38"/>
          <p:cNvSpPr txBox="1">
            <a:spLocks noGrp="1"/>
          </p:cNvSpPr>
          <p:nvPr>
            <p:ph type="ctrTitle"/>
          </p:nvPr>
        </p:nvSpPr>
        <p:spPr>
          <a:xfrm>
            <a:off x="2448101" y="674925"/>
            <a:ext cx="4352100" cy="93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90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r>
              <a:rPr lang="en-US" smtClean="0"/>
              <a:t>Click to edit Master title style</a:t>
            </a:r>
            <a:endParaRPr dirty="0"/>
          </a:p>
        </p:txBody>
      </p:sp>
      <p:sp>
        <p:nvSpPr>
          <p:cNvPr id="379" name="Google Shape;379;p38"/>
          <p:cNvSpPr/>
          <p:nvPr/>
        </p:nvSpPr>
        <p:spPr>
          <a:xfrm>
            <a:off x="8289273" y="13"/>
            <a:ext cx="854737" cy="5143480"/>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80" name="Google Shape;380;p38"/>
          <p:cNvSpPr/>
          <p:nvPr/>
        </p:nvSpPr>
        <p:spPr>
          <a:xfrm flipH="1">
            <a:off x="6" y="0"/>
            <a:ext cx="1793537" cy="99424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Tree>
    <p:extLst>
      <p:ext uri="{BB962C8B-B14F-4D97-AF65-F5344CB8AC3E}">
        <p14:creationId xmlns:p14="http://schemas.microsoft.com/office/powerpoint/2010/main" val="243369216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1" y="4767263"/>
            <a:ext cx="2057400" cy="273844"/>
          </a:xfrm>
          <a:prstGeom prst="rect">
            <a:avLst/>
          </a:prstGeom>
        </p:spPr>
        <p:txBody>
          <a:bodyPr/>
          <a:lstStyle/>
          <a:p>
            <a:fld id="{04D84323-2A5C-42FB-892F-74069FCA80C7}" type="datetimeFigureOut">
              <a:rPr lang="en-US" smtClean="0"/>
              <a:t>6/15/2023</a:t>
            </a:fld>
            <a:endParaRPr lang="en-US"/>
          </a:p>
        </p:txBody>
      </p:sp>
      <p:sp>
        <p:nvSpPr>
          <p:cNvPr id="5" name="Footer Placeholder 4"/>
          <p:cNvSpPr>
            <a:spLocks noGrp="1"/>
          </p:cNvSpPr>
          <p:nvPr>
            <p:ph type="ftr" sz="quarter" idx="11"/>
          </p:nvPr>
        </p:nvSpPr>
        <p:spPr>
          <a:xfrm>
            <a:off x="3028951"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1" y="4767263"/>
            <a:ext cx="2057400" cy="273844"/>
          </a:xfrm>
          <a:prstGeom prst="rect">
            <a:avLst/>
          </a:prstGeom>
        </p:spPr>
        <p:txBody>
          <a:bodyPr/>
          <a:lstStyle/>
          <a:p>
            <a:fld id="{A2AED8E0-B6DC-4E2D-B722-BEDB42CE87D9}" type="slidenum">
              <a:rPr lang="en-US" smtClean="0"/>
              <a:t>‹#›</a:t>
            </a:fld>
            <a:endParaRPr lang="en-US"/>
          </a:p>
        </p:txBody>
      </p:sp>
    </p:spTree>
    <p:extLst>
      <p:ext uri="{BB962C8B-B14F-4D97-AF65-F5344CB8AC3E}">
        <p14:creationId xmlns:p14="http://schemas.microsoft.com/office/powerpoint/2010/main" val="316414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35" name="Google Shape;35;p5"/>
          <p:cNvSpPr/>
          <p:nvPr/>
        </p:nvSpPr>
        <p:spPr>
          <a:xfrm>
            <a:off x="5985575" y="2"/>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6" name="Google Shape;36;p5"/>
          <p:cNvSpPr/>
          <p:nvPr/>
        </p:nvSpPr>
        <p:spPr>
          <a:xfrm rot="-10646720">
            <a:off x="8774511"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8" name="Google Shape;38;p5"/>
          <p:cNvSpPr txBox="1">
            <a:spLocks noGrp="1"/>
          </p:cNvSpPr>
          <p:nvPr>
            <p:ph type="title"/>
          </p:nvPr>
        </p:nvSpPr>
        <p:spPr>
          <a:xfrm>
            <a:off x="720000" y="588125"/>
            <a:ext cx="7704000" cy="420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
        <p:nvSpPr>
          <p:cNvPr id="39" name="Google Shape;39;p5"/>
          <p:cNvSpPr txBox="1">
            <a:spLocks noGrp="1"/>
          </p:cNvSpPr>
          <p:nvPr>
            <p:ph type="subTitle" idx="1"/>
          </p:nvPr>
        </p:nvSpPr>
        <p:spPr>
          <a:xfrm>
            <a:off x="1189823" y="2663500"/>
            <a:ext cx="2907600" cy="564300"/>
          </a:xfrm>
          <a:prstGeom prst="rect">
            <a:avLst/>
          </a:prstGeom>
          <a:noFill/>
          <a:ln>
            <a:noFill/>
          </a:ln>
        </p:spPr>
        <p:txBody>
          <a:bodyPr spcFirstLastPara="1" wrap="square" lIns="91425" tIns="91425" rIns="91425" bIns="91425" anchor="t" anchorCtr="0">
            <a:noAutofit/>
          </a:bodyPr>
          <a:lstStyle>
            <a:lvl1pPr lvl="0" algn="ctr">
              <a:spcBef>
                <a:spcPts val="500"/>
              </a:spcBef>
              <a:spcAft>
                <a:spcPts val="0"/>
              </a:spcAft>
              <a:buSzPts val="2000"/>
              <a:buFont typeface="Mali"/>
              <a:buNone/>
              <a:defRPr sz="2000">
                <a:latin typeface="Mali SemiBold"/>
                <a:ea typeface="Mali SemiBold"/>
                <a:cs typeface="Mali SemiBold"/>
                <a:sym typeface="Mali SemiBold"/>
              </a:defRPr>
            </a:lvl1pPr>
            <a:lvl2pPr lvl="1" algn="ctr">
              <a:lnSpc>
                <a:spcPct val="100000"/>
              </a:lnSpc>
              <a:spcBef>
                <a:spcPts val="1300"/>
              </a:spcBef>
              <a:spcAft>
                <a:spcPts val="0"/>
              </a:spcAft>
              <a:buSzPts val="2000"/>
              <a:buFont typeface="Mali"/>
              <a:buNone/>
              <a:defRPr sz="2000" b="1">
                <a:latin typeface="Mali"/>
                <a:ea typeface="Mali"/>
                <a:cs typeface="Mali"/>
                <a:sym typeface="Mali"/>
              </a:defRPr>
            </a:lvl2pPr>
            <a:lvl3pPr lvl="2" algn="ctr">
              <a:lnSpc>
                <a:spcPct val="100000"/>
              </a:lnSpc>
              <a:spcBef>
                <a:spcPts val="1600"/>
              </a:spcBef>
              <a:spcAft>
                <a:spcPts val="0"/>
              </a:spcAft>
              <a:buSzPts val="2000"/>
              <a:buFont typeface="Mali"/>
              <a:buNone/>
              <a:defRPr sz="2000" b="1">
                <a:latin typeface="Mali"/>
                <a:ea typeface="Mali"/>
                <a:cs typeface="Mali"/>
                <a:sym typeface="Mali"/>
              </a:defRPr>
            </a:lvl3pPr>
            <a:lvl4pPr lvl="3" algn="ctr">
              <a:lnSpc>
                <a:spcPct val="100000"/>
              </a:lnSpc>
              <a:spcBef>
                <a:spcPts val="1600"/>
              </a:spcBef>
              <a:spcAft>
                <a:spcPts val="0"/>
              </a:spcAft>
              <a:buSzPts val="2000"/>
              <a:buFont typeface="Mali"/>
              <a:buNone/>
              <a:defRPr sz="2000" b="1">
                <a:latin typeface="Mali"/>
                <a:ea typeface="Mali"/>
                <a:cs typeface="Mali"/>
                <a:sym typeface="Mali"/>
              </a:defRPr>
            </a:lvl4pPr>
            <a:lvl5pPr lvl="4" algn="ctr">
              <a:lnSpc>
                <a:spcPct val="100000"/>
              </a:lnSpc>
              <a:spcBef>
                <a:spcPts val="1600"/>
              </a:spcBef>
              <a:spcAft>
                <a:spcPts val="0"/>
              </a:spcAft>
              <a:buSzPts val="2000"/>
              <a:buFont typeface="Mali"/>
              <a:buNone/>
              <a:defRPr sz="2000" b="1">
                <a:latin typeface="Mali"/>
                <a:ea typeface="Mali"/>
                <a:cs typeface="Mali"/>
                <a:sym typeface="Mali"/>
              </a:defRPr>
            </a:lvl5pPr>
            <a:lvl6pPr lvl="5" algn="ctr">
              <a:lnSpc>
                <a:spcPct val="100000"/>
              </a:lnSpc>
              <a:spcBef>
                <a:spcPts val="1600"/>
              </a:spcBef>
              <a:spcAft>
                <a:spcPts val="0"/>
              </a:spcAft>
              <a:buSzPts val="2000"/>
              <a:buFont typeface="Mali"/>
              <a:buNone/>
              <a:defRPr sz="2000" b="1">
                <a:latin typeface="Mali"/>
                <a:ea typeface="Mali"/>
                <a:cs typeface="Mali"/>
                <a:sym typeface="Mali"/>
              </a:defRPr>
            </a:lvl6pPr>
            <a:lvl7pPr lvl="6" algn="ctr">
              <a:lnSpc>
                <a:spcPct val="100000"/>
              </a:lnSpc>
              <a:spcBef>
                <a:spcPts val="1600"/>
              </a:spcBef>
              <a:spcAft>
                <a:spcPts val="0"/>
              </a:spcAft>
              <a:buSzPts val="2000"/>
              <a:buFont typeface="Mali"/>
              <a:buNone/>
              <a:defRPr sz="2000" b="1">
                <a:latin typeface="Mali"/>
                <a:ea typeface="Mali"/>
                <a:cs typeface="Mali"/>
                <a:sym typeface="Mali"/>
              </a:defRPr>
            </a:lvl7pPr>
            <a:lvl8pPr lvl="7" algn="ctr">
              <a:lnSpc>
                <a:spcPct val="100000"/>
              </a:lnSpc>
              <a:spcBef>
                <a:spcPts val="1600"/>
              </a:spcBef>
              <a:spcAft>
                <a:spcPts val="0"/>
              </a:spcAft>
              <a:buSzPts val="2000"/>
              <a:buFont typeface="Mali"/>
              <a:buNone/>
              <a:defRPr sz="2000" b="1">
                <a:latin typeface="Mali"/>
                <a:ea typeface="Mali"/>
                <a:cs typeface="Mali"/>
                <a:sym typeface="Mali"/>
              </a:defRPr>
            </a:lvl8pPr>
            <a:lvl9pPr lvl="8" algn="ctr">
              <a:lnSpc>
                <a:spcPct val="100000"/>
              </a:lnSpc>
              <a:spcBef>
                <a:spcPts val="1600"/>
              </a:spcBef>
              <a:spcAft>
                <a:spcPts val="1600"/>
              </a:spcAft>
              <a:buSzPts val="2000"/>
              <a:buFont typeface="Mali"/>
              <a:buNone/>
              <a:defRPr sz="2000" b="1">
                <a:latin typeface="Mali"/>
                <a:ea typeface="Mali"/>
                <a:cs typeface="Mali"/>
                <a:sym typeface="Mali"/>
              </a:defRPr>
            </a:lvl9pPr>
          </a:lstStyle>
          <a:p>
            <a:r>
              <a:rPr lang="en-US" smtClean="0"/>
              <a:t>Click to edit Master subtitle style</a:t>
            </a:r>
            <a:endParaRPr/>
          </a:p>
        </p:txBody>
      </p:sp>
      <p:sp>
        <p:nvSpPr>
          <p:cNvPr id="40" name="Google Shape;40;p5"/>
          <p:cNvSpPr txBox="1">
            <a:spLocks noGrp="1"/>
          </p:cNvSpPr>
          <p:nvPr>
            <p:ph type="subTitle" idx="2"/>
          </p:nvPr>
        </p:nvSpPr>
        <p:spPr>
          <a:xfrm>
            <a:off x="5046575" y="2663500"/>
            <a:ext cx="2907600" cy="564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000">
                <a:latin typeface="Mali SemiBold"/>
                <a:ea typeface="Mali SemiBold"/>
                <a:cs typeface="Mali SemiBold"/>
                <a:sym typeface="Mali SemiBold"/>
              </a:defRPr>
            </a:lvl1pPr>
            <a:lvl2pPr lvl="1" algn="ctr" rtl="0">
              <a:lnSpc>
                <a:spcPct val="100000"/>
              </a:lnSpc>
              <a:spcBef>
                <a:spcPts val="1600"/>
              </a:spcBef>
              <a:spcAft>
                <a:spcPts val="0"/>
              </a:spcAft>
              <a:buSzPts val="2000"/>
              <a:buFont typeface="Mali"/>
              <a:buNone/>
              <a:defRPr sz="2000" b="1">
                <a:latin typeface="Mali"/>
                <a:ea typeface="Mali"/>
                <a:cs typeface="Mali"/>
                <a:sym typeface="Mali"/>
              </a:defRPr>
            </a:lvl2pPr>
            <a:lvl3pPr lvl="2" algn="ctr" rtl="0">
              <a:lnSpc>
                <a:spcPct val="100000"/>
              </a:lnSpc>
              <a:spcBef>
                <a:spcPts val="1600"/>
              </a:spcBef>
              <a:spcAft>
                <a:spcPts val="0"/>
              </a:spcAft>
              <a:buSzPts val="2000"/>
              <a:buFont typeface="Mali"/>
              <a:buNone/>
              <a:defRPr sz="2000" b="1">
                <a:latin typeface="Mali"/>
                <a:ea typeface="Mali"/>
                <a:cs typeface="Mali"/>
                <a:sym typeface="Mali"/>
              </a:defRPr>
            </a:lvl3pPr>
            <a:lvl4pPr lvl="3" algn="ctr" rtl="0">
              <a:lnSpc>
                <a:spcPct val="100000"/>
              </a:lnSpc>
              <a:spcBef>
                <a:spcPts val="1600"/>
              </a:spcBef>
              <a:spcAft>
                <a:spcPts val="0"/>
              </a:spcAft>
              <a:buSzPts val="2000"/>
              <a:buFont typeface="Mali"/>
              <a:buNone/>
              <a:defRPr sz="2000" b="1">
                <a:latin typeface="Mali"/>
                <a:ea typeface="Mali"/>
                <a:cs typeface="Mali"/>
                <a:sym typeface="Mali"/>
              </a:defRPr>
            </a:lvl4pPr>
            <a:lvl5pPr lvl="4" algn="ctr" rtl="0">
              <a:lnSpc>
                <a:spcPct val="100000"/>
              </a:lnSpc>
              <a:spcBef>
                <a:spcPts val="1600"/>
              </a:spcBef>
              <a:spcAft>
                <a:spcPts val="0"/>
              </a:spcAft>
              <a:buSzPts val="2000"/>
              <a:buFont typeface="Mali"/>
              <a:buNone/>
              <a:defRPr sz="2000" b="1">
                <a:latin typeface="Mali"/>
                <a:ea typeface="Mali"/>
                <a:cs typeface="Mali"/>
                <a:sym typeface="Mali"/>
              </a:defRPr>
            </a:lvl5pPr>
            <a:lvl6pPr lvl="5" algn="ctr" rtl="0">
              <a:lnSpc>
                <a:spcPct val="100000"/>
              </a:lnSpc>
              <a:spcBef>
                <a:spcPts val="1600"/>
              </a:spcBef>
              <a:spcAft>
                <a:spcPts val="0"/>
              </a:spcAft>
              <a:buSzPts val="2000"/>
              <a:buFont typeface="Mali"/>
              <a:buNone/>
              <a:defRPr sz="2000" b="1">
                <a:latin typeface="Mali"/>
                <a:ea typeface="Mali"/>
                <a:cs typeface="Mali"/>
                <a:sym typeface="Mali"/>
              </a:defRPr>
            </a:lvl6pPr>
            <a:lvl7pPr lvl="6" algn="ctr" rtl="0">
              <a:lnSpc>
                <a:spcPct val="100000"/>
              </a:lnSpc>
              <a:spcBef>
                <a:spcPts val="1600"/>
              </a:spcBef>
              <a:spcAft>
                <a:spcPts val="0"/>
              </a:spcAft>
              <a:buSzPts val="2000"/>
              <a:buFont typeface="Mali"/>
              <a:buNone/>
              <a:defRPr sz="2000" b="1">
                <a:latin typeface="Mali"/>
                <a:ea typeface="Mali"/>
                <a:cs typeface="Mali"/>
                <a:sym typeface="Mali"/>
              </a:defRPr>
            </a:lvl7pPr>
            <a:lvl8pPr lvl="7" algn="ctr" rtl="0">
              <a:lnSpc>
                <a:spcPct val="100000"/>
              </a:lnSpc>
              <a:spcBef>
                <a:spcPts val="1600"/>
              </a:spcBef>
              <a:spcAft>
                <a:spcPts val="0"/>
              </a:spcAft>
              <a:buSzPts val="2000"/>
              <a:buFont typeface="Mali"/>
              <a:buNone/>
              <a:defRPr sz="2000" b="1">
                <a:latin typeface="Mali"/>
                <a:ea typeface="Mali"/>
                <a:cs typeface="Mali"/>
                <a:sym typeface="Mali"/>
              </a:defRPr>
            </a:lvl8pPr>
            <a:lvl9pPr lvl="8" algn="ctr" rtl="0">
              <a:lnSpc>
                <a:spcPct val="100000"/>
              </a:lnSpc>
              <a:spcBef>
                <a:spcPts val="1600"/>
              </a:spcBef>
              <a:spcAft>
                <a:spcPts val="1600"/>
              </a:spcAft>
              <a:buSzPts val="2000"/>
              <a:buFont typeface="Mali"/>
              <a:buNone/>
              <a:defRPr sz="2000" b="1">
                <a:latin typeface="Mali"/>
                <a:ea typeface="Mali"/>
                <a:cs typeface="Mali"/>
                <a:sym typeface="Mali"/>
              </a:defRPr>
            </a:lvl9pPr>
          </a:lstStyle>
          <a:p>
            <a:r>
              <a:rPr lang="en-US" smtClean="0"/>
              <a:t>Click to edit Master subtitle style</a:t>
            </a:r>
            <a:endParaRPr/>
          </a:p>
        </p:txBody>
      </p:sp>
      <p:sp>
        <p:nvSpPr>
          <p:cNvPr id="41" name="Google Shape;41;p5"/>
          <p:cNvSpPr txBox="1">
            <a:spLocks noGrp="1"/>
          </p:cNvSpPr>
          <p:nvPr>
            <p:ph type="subTitle" idx="3"/>
          </p:nvPr>
        </p:nvSpPr>
        <p:spPr>
          <a:xfrm rot="402">
            <a:off x="720000" y="1182112"/>
            <a:ext cx="7704000" cy="383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42" name="Google Shape;42;p5"/>
          <p:cNvSpPr/>
          <p:nvPr/>
        </p:nvSpPr>
        <p:spPr>
          <a:xfrm>
            <a:off x="-183128" y="1867178"/>
            <a:ext cx="419704" cy="41970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43" name="Google Shape;43;p5"/>
          <p:cNvSpPr/>
          <p:nvPr/>
        </p:nvSpPr>
        <p:spPr>
          <a:xfrm>
            <a:off x="1" y="2508162"/>
            <a:ext cx="957223" cy="287150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44" name="Google Shape;44;p5"/>
          <p:cNvSpPr txBox="1">
            <a:spLocks noGrp="1"/>
          </p:cNvSpPr>
          <p:nvPr>
            <p:ph type="subTitle" idx="4"/>
          </p:nvPr>
        </p:nvSpPr>
        <p:spPr>
          <a:xfrm rot="355">
            <a:off x="1189823" y="3219163"/>
            <a:ext cx="2907600" cy="113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45" name="Google Shape;45;p5"/>
          <p:cNvSpPr txBox="1">
            <a:spLocks noGrp="1"/>
          </p:cNvSpPr>
          <p:nvPr>
            <p:ph type="subTitle" idx="5"/>
          </p:nvPr>
        </p:nvSpPr>
        <p:spPr>
          <a:xfrm rot="355">
            <a:off x="5046575" y="3219163"/>
            <a:ext cx="2907600" cy="113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46" name="Google Shape;46;p5"/>
          <p:cNvSpPr/>
          <p:nvPr/>
        </p:nvSpPr>
        <p:spPr>
          <a:xfrm>
            <a:off x="7164025" y="3716434"/>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Tree>
    <p:extLst>
      <p:ext uri="{BB962C8B-B14F-4D97-AF65-F5344CB8AC3E}">
        <p14:creationId xmlns:p14="http://schemas.microsoft.com/office/powerpoint/2010/main" val="74884230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73" name="Google Shape;73;p9"/>
          <p:cNvSpPr txBox="1">
            <a:spLocks noGrp="1"/>
          </p:cNvSpPr>
          <p:nvPr>
            <p:ph type="title"/>
          </p:nvPr>
        </p:nvSpPr>
        <p:spPr>
          <a:xfrm>
            <a:off x="1420651" y="1507350"/>
            <a:ext cx="6302700" cy="91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74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dirty="0"/>
          </a:p>
        </p:txBody>
      </p:sp>
      <p:sp>
        <p:nvSpPr>
          <p:cNvPr id="74" name="Google Shape;74;p9"/>
          <p:cNvSpPr txBox="1">
            <a:spLocks noGrp="1"/>
          </p:cNvSpPr>
          <p:nvPr>
            <p:ph type="subTitle" idx="1"/>
          </p:nvPr>
        </p:nvSpPr>
        <p:spPr>
          <a:xfrm>
            <a:off x="2167651" y="2948063"/>
            <a:ext cx="48087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Tree>
    <p:extLst>
      <p:ext uri="{BB962C8B-B14F-4D97-AF65-F5344CB8AC3E}">
        <p14:creationId xmlns:p14="http://schemas.microsoft.com/office/powerpoint/2010/main" val="132471188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15" name="Google Shape;115;p11"/>
          <p:cNvSpPr/>
          <p:nvPr/>
        </p:nvSpPr>
        <p:spPr>
          <a:xfrm>
            <a:off x="1" y="0"/>
            <a:ext cx="9143963" cy="83639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16" name="Google Shape;116;p11"/>
          <p:cNvSpPr/>
          <p:nvPr/>
        </p:nvSpPr>
        <p:spPr>
          <a:xfrm rot="5400000">
            <a:off x="4107168" y="30455"/>
            <a:ext cx="895338" cy="9330728"/>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17" name="Google Shape;117;p11"/>
          <p:cNvSpPr txBox="1">
            <a:spLocks noGrp="1"/>
          </p:cNvSpPr>
          <p:nvPr>
            <p:ph type="title" hasCustomPrompt="1"/>
          </p:nvPr>
        </p:nvSpPr>
        <p:spPr>
          <a:xfrm rot="159">
            <a:off x="1333651" y="1746099"/>
            <a:ext cx="6476700" cy="1063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1200">
                <a:solidFill>
                  <a:schemeClr val="lt1"/>
                </a:solidFill>
                <a:latin typeface="Times New Roman" panose="02020603050405020304" pitchFamily="18" charset="0"/>
                <a:cs typeface="Times New Roman" panose="02020603050405020304" pitchFamily="18"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118" name="Google Shape;118;p11"/>
          <p:cNvSpPr txBox="1">
            <a:spLocks noGrp="1"/>
          </p:cNvSpPr>
          <p:nvPr>
            <p:ph type="subTitle" idx="1"/>
          </p:nvPr>
        </p:nvSpPr>
        <p:spPr>
          <a:xfrm>
            <a:off x="2877525" y="3393000"/>
            <a:ext cx="3388800" cy="83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Tree>
    <p:extLst>
      <p:ext uri="{BB962C8B-B14F-4D97-AF65-F5344CB8AC3E}">
        <p14:creationId xmlns:p14="http://schemas.microsoft.com/office/powerpoint/2010/main" val="392817205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22" name="Google Shape;122;p13"/>
          <p:cNvSpPr/>
          <p:nvPr/>
        </p:nvSpPr>
        <p:spPr>
          <a:xfrm>
            <a:off x="5985575" y="2"/>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23" name="Google Shape;123;p13"/>
          <p:cNvSpPr/>
          <p:nvPr/>
        </p:nvSpPr>
        <p:spPr>
          <a:xfrm>
            <a:off x="677017"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24" name="Google Shape;124;p13"/>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
        <p:nvSpPr>
          <p:cNvPr id="125" name="Google Shape;125;p13"/>
          <p:cNvSpPr/>
          <p:nvPr/>
        </p:nvSpPr>
        <p:spPr>
          <a:xfrm rot="-10646720">
            <a:off x="8774511"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26" name="Google Shape;126;p13"/>
          <p:cNvSpPr/>
          <p:nvPr/>
        </p:nvSpPr>
        <p:spPr>
          <a:xfrm>
            <a:off x="1" y="915024"/>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27" name="Google Shape;127;p13"/>
          <p:cNvSpPr/>
          <p:nvPr/>
        </p:nvSpPr>
        <p:spPr>
          <a:xfrm>
            <a:off x="397659" y="1229852"/>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28" name="Google Shape;128;p13">
            <a:hlinkClick r:id="" action="ppaction://noaction"/>
          </p:cNvPr>
          <p:cNvSpPr txBox="1">
            <a:spLocks noGrp="1"/>
          </p:cNvSpPr>
          <p:nvPr>
            <p:ph type="title" idx="2" hasCustomPrompt="1"/>
          </p:nvPr>
        </p:nvSpPr>
        <p:spPr>
          <a:xfrm rot="1545">
            <a:off x="4762609" y="1799750"/>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sp>
        <p:nvSpPr>
          <p:cNvPr id="129" name="Google Shape;129;p13">
            <a:hlinkClick r:id="" action="ppaction://noaction"/>
          </p:cNvPr>
          <p:cNvSpPr txBox="1">
            <a:spLocks noGrp="1"/>
          </p:cNvSpPr>
          <p:nvPr>
            <p:ph type="title" idx="3"/>
          </p:nvPr>
        </p:nvSpPr>
        <p:spPr>
          <a:xfrm>
            <a:off x="1900963" y="1799600"/>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atin typeface="Times New Roman" panose="02020603050405020304" pitchFamily="18" charset="0"/>
                <a:cs typeface="Times New Roman" panose="02020603050405020304" pitchFamily="18" charset="0"/>
              </a:defRPr>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r>
              <a:rPr lang="en-US" smtClean="0"/>
              <a:t>Click to edit Master title style</a:t>
            </a:r>
            <a:endParaRPr dirty="0"/>
          </a:p>
        </p:txBody>
      </p:sp>
      <p:sp>
        <p:nvSpPr>
          <p:cNvPr id="130" name="Google Shape;130;p13">
            <a:hlinkClick r:id="" action="ppaction://noaction"/>
          </p:cNvPr>
          <p:cNvSpPr txBox="1">
            <a:spLocks noGrp="1"/>
          </p:cNvSpPr>
          <p:nvPr>
            <p:ph type="subTitle" idx="1"/>
          </p:nvPr>
        </p:nvSpPr>
        <p:spPr>
          <a:xfrm>
            <a:off x="1900963" y="2198631"/>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r>
              <a:rPr lang="en-US" smtClean="0"/>
              <a:t>Click to edit Master subtitle style</a:t>
            </a:r>
            <a:endParaRPr/>
          </a:p>
        </p:txBody>
      </p:sp>
      <p:sp>
        <p:nvSpPr>
          <p:cNvPr id="131" name="Google Shape;131;p13">
            <a:hlinkClick r:id="" action="ppaction://noaction"/>
          </p:cNvPr>
          <p:cNvSpPr txBox="1">
            <a:spLocks noGrp="1"/>
          </p:cNvSpPr>
          <p:nvPr>
            <p:ph type="title" idx="4"/>
          </p:nvPr>
        </p:nvSpPr>
        <p:spPr>
          <a:xfrm>
            <a:off x="1900963" y="3127021"/>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atin typeface="Times New Roman" panose="02020603050405020304" pitchFamily="18" charset="0"/>
                <a:cs typeface="Times New Roman" panose="02020603050405020304" pitchFamily="18" charset="0"/>
              </a:defRPr>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r>
              <a:rPr lang="en-US" smtClean="0"/>
              <a:t>Click to edit Master title style</a:t>
            </a:r>
            <a:endParaRPr dirty="0"/>
          </a:p>
        </p:txBody>
      </p:sp>
      <p:sp>
        <p:nvSpPr>
          <p:cNvPr id="132" name="Google Shape;132;p13">
            <a:hlinkClick r:id="" action="ppaction://noaction"/>
          </p:cNvPr>
          <p:cNvSpPr txBox="1">
            <a:spLocks noGrp="1"/>
          </p:cNvSpPr>
          <p:nvPr>
            <p:ph type="subTitle" idx="5"/>
          </p:nvPr>
        </p:nvSpPr>
        <p:spPr>
          <a:xfrm>
            <a:off x="1900963" y="3528224"/>
            <a:ext cx="2518200" cy="59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r>
              <a:rPr lang="en-US" smtClean="0"/>
              <a:t>Click to edit Master subtitle style</a:t>
            </a:r>
            <a:endParaRPr/>
          </a:p>
        </p:txBody>
      </p:sp>
      <p:sp>
        <p:nvSpPr>
          <p:cNvPr id="133" name="Google Shape;133;p13">
            <a:hlinkClick r:id="" action="ppaction://noaction"/>
          </p:cNvPr>
          <p:cNvSpPr txBox="1">
            <a:spLocks noGrp="1"/>
          </p:cNvSpPr>
          <p:nvPr>
            <p:ph type="title" idx="6" hasCustomPrompt="1"/>
          </p:nvPr>
        </p:nvSpPr>
        <p:spPr>
          <a:xfrm rot="1545">
            <a:off x="4762609" y="3127171"/>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sp>
        <p:nvSpPr>
          <p:cNvPr id="134" name="Google Shape;134;p13">
            <a:hlinkClick r:id="" action="ppaction://noaction"/>
          </p:cNvPr>
          <p:cNvSpPr txBox="1">
            <a:spLocks noGrp="1"/>
          </p:cNvSpPr>
          <p:nvPr>
            <p:ph type="title" idx="7"/>
          </p:nvPr>
        </p:nvSpPr>
        <p:spPr>
          <a:xfrm>
            <a:off x="5554063" y="3127021"/>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atin typeface="Times New Roman" panose="02020603050405020304" pitchFamily="18" charset="0"/>
                <a:cs typeface="Times New Roman" panose="02020603050405020304" pitchFamily="18" charset="0"/>
              </a:defRPr>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r>
              <a:rPr lang="en-US" smtClean="0"/>
              <a:t>Click to edit Master title style</a:t>
            </a:r>
            <a:endParaRPr dirty="0"/>
          </a:p>
        </p:txBody>
      </p:sp>
      <p:sp>
        <p:nvSpPr>
          <p:cNvPr id="135" name="Google Shape;135;p13">
            <a:hlinkClick r:id="" action="ppaction://noaction"/>
          </p:cNvPr>
          <p:cNvSpPr txBox="1">
            <a:spLocks noGrp="1"/>
          </p:cNvSpPr>
          <p:nvPr>
            <p:ph type="subTitle" idx="8"/>
          </p:nvPr>
        </p:nvSpPr>
        <p:spPr>
          <a:xfrm>
            <a:off x="5554059" y="3528224"/>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r>
              <a:rPr lang="en-US" smtClean="0"/>
              <a:t>Click to edit Master subtitle style</a:t>
            </a:r>
            <a:endParaRPr/>
          </a:p>
        </p:txBody>
      </p:sp>
      <p:sp>
        <p:nvSpPr>
          <p:cNvPr id="136" name="Google Shape;136;p13">
            <a:hlinkClick r:id="" action="ppaction://noaction"/>
          </p:cNvPr>
          <p:cNvSpPr txBox="1">
            <a:spLocks noGrp="1"/>
          </p:cNvSpPr>
          <p:nvPr>
            <p:ph type="title" idx="9" hasCustomPrompt="1"/>
          </p:nvPr>
        </p:nvSpPr>
        <p:spPr>
          <a:xfrm rot="1538">
            <a:off x="1108153" y="1799750"/>
            <a:ext cx="670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sp>
        <p:nvSpPr>
          <p:cNvPr id="137" name="Google Shape;137;p13">
            <a:hlinkClick r:id="" action="ppaction://noaction"/>
          </p:cNvPr>
          <p:cNvSpPr txBox="1">
            <a:spLocks noGrp="1"/>
          </p:cNvSpPr>
          <p:nvPr>
            <p:ph type="title" idx="13" hasCustomPrompt="1"/>
          </p:nvPr>
        </p:nvSpPr>
        <p:spPr>
          <a:xfrm rot="3107">
            <a:off x="1108153" y="3127321"/>
            <a:ext cx="663900" cy="390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sp>
        <p:nvSpPr>
          <p:cNvPr id="138" name="Google Shape;138;p13">
            <a:hlinkClick r:id="" action="ppaction://noaction"/>
          </p:cNvPr>
          <p:cNvSpPr txBox="1">
            <a:spLocks noGrp="1"/>
          </p:cNvSpPr>
          <p:nvPr>
            <p:ph type="title" idx="14"/>
          </p:nvPr>
        </p:nvSpPr>
        <p:spPr>
          <a:xfrm>
            <a:off x="5554053" y="1799600"/>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atin typeface="Times New Roman" panose="02020603050405020304" pitchFamily="18" charset="0"/>
                <a:cs typeface="Times New Roman" panose="02020603050405020304" pitchFamily="18" charset="0"/>
              </a:defRPr>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r>
              <a:rPr lang="en-US" smtClean="0"/>
              <a:t>Click to edit Master title style</a:t>
            </a:r>
            <a:endParaRPr dirty="0"/>
          </a:p>
        </p:txBody>
      </p:sp>
      <p:sp>
        <p:nvSpPr>
          <p:cNvPr id="139" name="Google Shape;139;p13">
            <a:hlinkClick r:id="" action="ppaction://noaction"/>
          </p:cNvPr>
          <p:cNvSpPr txBox="1">
            <a:spLocks noGrp="1"/>
          </p:cNvSpPr>
          <p:nvPr>
            <p:ph type="subTitle" idx="15"/>
          </p:nvPr>
        </p:nvSpPr>
        <p:spPr>
          <a:xfrm>
            <a:off x="5554040" y="2194431"/>
            <a:ext cx="2518200" cy="597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r>
              <a:rPr lang="en-US" smtClean="0"/>
              <a:t>Click to edit Master subtitle style</a:t>
            </a:r>
            <a:endParaRPr/>
          </a:p>
        </p:txBody>
      </p:sp>
    </p:spTree>
    <p:extLst>
      <p:ext uri="{BB962C8B-B14F-4D97-AF65-F5344CB8AC3E}">
        <p14:creationId xmlns:p14="http://schemas.microsoft.com/office/powerpoint/2010/main" val="23790591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42" name="Google Shape;142;p14"/>
          <p:cNvSpPr/>
          <p:nvPr/>
        </p:nvSpPr>
        <p:spPr>
          <a:xfrm>
            <a:off x="5985575" y="2"/>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43" name="Google Shape;143;p14"/>
          <p:cNvSpPr/>
          <p:nvPr/>
        </p:nvSpPr>
        <p:spPr>
          <a:xfrm>
            <a:off x="1" y="915024"/>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44" name="Google Shape;144;p14"/>
          <p:cNvSpPr/>
          <p:nvPr/>
        </p:nvSpPr>
        <p:spPr>
          <a:xfrm>
            <a:off x="397659" y="915026"/>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45" name="Google Shape;145;p14"/>
          <p:cNvSpPr txBox="1">
            <a:spLocks noGrp="1"/>
          </p:cNvSpPr>
          <p:nvPr>
            <p:ph type="title"/>
          </p:nvPr>
        </p:nvSpPr>
        <p:spPr>
          <a:xfrm rot="-1044">
            <a:off x="3090951" y="3495633"/>
            <a:ext cx="2962200" cy="33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lt1"/>
                </a:solidFill>
                <a:latin typeface="Times New Roman" panose="02020603050405020304" pitchFamily="18" charset="0"/>
                <a:cs typeface="Times New Roman" panose="02020603050405020304" pitchFamily="18" charset="0"/>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dirty="0"/>
          </a:p>
        </p:txBody>
      </p:sp>
      <p:sp>
        <p:nvSpPr>
          <p:cNvPr id="146" name="Google Shape;146;p14"/>
          <p:cNvSpPr txBox="1">
            <a:spLocks noGrp="1"/>
          </p:cNvSpPr>
          <p:nvPr>
            <p:ph type="subTitle" idx="1"/>
          </p:nvPr>
        </p:nvSpPr>
        <p:spPr>
          <a:xfrm>
            <a:off x="1952451" y="1612275"/>
            <a:ext cx="5239200" cy="169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r>
              <a:rPr lang="en-US" smtClean="0"/>
              <a:t>Click to edit Master subtitle style</a:t>
            </a:r>
            <a:endParaRPr/>
          </a:p>
        </p:txBody>
      </p:sp>
      <p:sp>
        <p:nvSpPr>
          <p:cNvPr id="147" name="Google Shape;147;p14"/>
          <p:cNvSpPr/>
          <p:nvPr/>
        </p:nvSpPr>
        <p:spPr>
          <a:xfrm rot="-10646720">
            <a:off x="8774511"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Tree>
    <p:extLst>
      <p:ext uri="{BB962C8B-B14F-4D97-AF65-F5344CB8AC3E}">
        <p14:creationId xmlns:p14="http://schemas.microsoft.com/office/powerpoint/2010/main" val="62799379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50" name="Google Shape;150;p15"/>
          <p:cNvSpPr/>
          <p:nvPr/>
        </p:nvSpPr>
        <p:spPr>
          <a:xfrm>
            <a:off x="7307707" y="-6170881"/>
            <a:ext cx="1884228" cy="1133856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52" name="Google Shape;152;p15"/>
          <p:cNvSpPr txBox="1">
            <a:spLocks noGrp="1"/>
          </p:cNvSpPr>
          <p:nvPr>
            <p:ph type="title" hasCustomPrompt="1"/>
          </p:nvPr>
        </p:nvSpPr>
        <p:spPr>
          <a:xfrm>
            <a:off x="7168251" y="981250"/>
            <a:ext cx="1255800" cy="8922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7500">
                <a:solidFill>
                  <a:schemeClr val="lt1"/>
                </a:solidFill>
                <a:latin typeface="Times New Roman" panose="02020603050405020304" pitchFamily="18" charset="0"/>
                <a:cs typeface="Times New Roman" panose="02020603050405020304" pitchFamily="18" charset="0"/>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rPr dirty="0"/>
              <a:t>xx%</a:t>
            </a:r>
          </a:p>
        </p:txBody>
      </p:sp>
      <p:sp>
        <p:nvSpPr>
          <p:cNvPr id="153" name="Google Shape;153;p15"/>
          <p:cNvSpPr txBox="1">
            <a:spLocks noGrp="1"/>
          </p:cNvSpPr>
          <p:nvPr>
            <p:ph type="subTitle" idx="1"/>
          </p:nvPr>
        </p:nvSpPr>
        <p:spPr>
          <a:xfrm rot="461">
            <a:off x="3953451" y="3876213"/>
            <a:ext cx="4470600" cy="418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r" rtl="0">
              <a:lnSpc>
                <a:spcPct val="100000"/>
              </a:lnSpc>
              <a:spcBef>
                <a:spcPts val="160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r>
              <a:rPr lang="en-US" smtClean="0"/>
              <a:t>Click to edit Master subtitle style</a:t>
            </a:r>
            <a:endParaRPr/>
          </a:p>
        </p:txBody>
      </p:sp>
      <p:sp>
        <p:nvSpPr>
          <p:cNvPr id="154" name="Google Shape;154;p15"/>
          <p:cNvSpPr txBox="1">
            <a:spLocks noGrp="1"/>
          </p:cNvSpPr>
          <p:nvPr>
            <p:ph type="title" idx="2"/>
          </p:nvPr>
        </p:nvSpPr>
        <p:spPr>
          <a:xfrm>
            <a:off x="3402651" y="2598863"/>
            <a:ext cx="5021400" cy="802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000">
                <a:solidFill>
                  <a:schemeClr val="lt1"/>
                </a:solidFill>
                <a:latin typeface="Times New Roman" panose="02020603050405020304" pitchFamily="18" charset="0"/>
                <a:cs typeface="Times New Roman" panose="02020603050405020304" pitchFamily="18" charset="0"/>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rPr lang="en-US" smtClean="0"/>
              <a:t>Click to edit Master title style</a:t>
            </a:r>
            <a:endParaRPr dirty="0"/>
          </a:p>
        </p:txBody>
      </p:sp>
      <p:sp>
        <p:nvSpPr>
          <p:cNvPr id="155" name="Google Shape;155;p15"/>
          <p:cNvSpPr/>
          <p:nvPr/>
        </p:nvSpPr>
        <p:spPr>
          <a:xfrm>
            <a:off x="1" y="-1255425"/>
            <a:ext cx="3546507" cy="749319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Tree>
    <p:extLst>
      <p:ext uri="{BB962C8B-B14F-4D97-AF65-F5344CB8AC3E}">
        <p14:creationId xmlns:p14="http://schemas.microsoft.com/office/powerpoint/2010/main" val="424709015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58" name="Google Shape;158;p16"/>
          <p:cNvSpPr/>
          <p:nvPr/>
        </p:nvSpPr>
        <p:spPr>
          <a:xfrm>
            <a:off x="4579105" y="-240970"/>
            <a:ext cx="4564839" cy="5436692"/>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59" name="Google Shape;159;p16"/>
          <p:cNvSpPr/>
          <p:nvPr/>
        </p:nvSpPr>
        <p:spPr>
          <a:xfrm>
            <a:off x="0" y="114225"/>
            <a:ext cx="1935787" cy="5807034"/>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60" name="Google Shape;160;p16"/>
          <p:cNvSpPr/>
          <p:nvPr/>
        </p:nvSpPr>
        <p:spPr>
          <a:xfrm>
            <a:off x="674875" y="848202"/>
            <a:ext cx="145040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700" b="1">
              <a:solidFill>
                <a:schemeClr val="lt1"/>
              </a:solidFill>
              <a:latin typeface="Comfortaa"/>
              <a:ea typeface="Comfortaa"/>
              <a:cs typeface="Comfortaa"/>
              <a:sym typeface="Comfortaa"/>
            </a:endParaRPr>
          </a:p>
        </p:txBody>
      </p:sp>
      <p:sp>
        <p:nvSpPr>
          <p:cNvPr id="161" name="Google Shape;161;p16"/>
          <p:cNvSpPr/>
          <p:nvPr/>
        </p:nvSpPr>
        <p:spPr>
          <a:xfrm>
            <a:off x="210208" y="2439201"/>
            <a:ext cx="4897821" cy="185610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62" name="Google Shape;162;p16"/>
          <p:cNvSpPr txBox="1">
            <a:spLocks noGrp="1"/>
          </p:cNvSpPr>
          <p:nvPr>
            <p:ph type="title"/>
          </p:nvPr>
        </p:nvSpPr>
        <p:spPr>
          <a:xfrm>
            <a:off x="720000" y="2618500"/>
            <a:ext cx="4998000" cy="707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6000">
                <a:solidFill>
                  <a:schemeClr val="lt1"/>
                </a:solidFill>
                <a:latin typeface="Times New Roman" panose="02020603050405020304" pitchFamily="18" charset="0"/>
                <a:cs typeface="Times New Roman" panose="02020603050405020304" pitchFamily="18" charset="0"/>
              </a:defRPr>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r>
              <a:rPr lang="en-US" smtClean="0"/>
              <a:t>Click to edit Master title style</a:t>
            </a:r>
            <a:endParaRPr dirty="0"/>
          </a:p>
        </p:txBody>
      </p:sp>
      <p:sp>
        <p:nvSpPr>
          <p:cNvPr id="163" name="Google Shape;163;p16"/>
          <p:cNvSpPr txBox="1">
            <a:spLocks noGrp="1"/>
          </p:cNvSpPr>
          <p:nvPr>
            <p:ph type="title" idx="2" hasCustomPrompt="1"/>
          </p:nvPr>
        </p:nvSpPr>
        <p:spPr>
          <a:xfrm>
            <a:off x="720001" y="1015000"/>
            <a:ext cx="1460700" cy="8328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latin typeface="Times New Roman" panose="02020603050405020304" pitchFamily="18" charset="0"/>
                <a:cs typeface="Times New Roman" panose="02020603050405020304" pitchFamily="18" charset="0"/>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rPr dirty="0"/>
              <a:t>xx%</a:t>
            </a:r>
          </a:p>
        </p:txBody>
      </p:sp>
      <p:sp>
        <p:nvSpPr>
          <p:cNvPr id="164" name="Google Shape;164;p16"/>
          <p:cNvSpPr txBox="1">
            <a:spLocks noGrp="1"/>
          </p:cNvSpPr>
          <p:nvPr>
            <p:ph type="subTitle" idx="1"/>
          </p:nvPr>
        </p:nvSpPr>
        <p:spPr>
          <a:xfrm rot="461">
            <a:off x="720000" y="3646650"/>
            <a:ext cx="4470600" cy="41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r>
              <a:rPr lang="en-US" smtClean="0"/>
              <a:t>Click to edit Master subtitle style</a:t>
            </a:r>
            <a:endParaRPr/>
          </a:p>
        </p:txBody>
      </p:sp>
    </p:spTree>
    <p:extLst>
      <p:ext uri="{BB962C8B-B14F-4D97-AF65-F5344CB8AC3E}">
        <p14:creationId xmlns:p14="http://schemas.microsoft.com/office/powerpoint/2010/main" val="290398022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dirty="0"/>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extLst>
      <p:ext uri="{BB962C8B-B14F-4D97-AF65-F5344CB8AC3E}">
        <p14:creationId xmlns:p14="http://schemas.microsoft.com/office/powerpoint/2010/main" val="3440392401"/>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4" r:id="rId23"/>
  </p:sldLayoutIdLst>
  <p:transition spd="slow">
    <p:push dir="u"/>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gif"/><Relationship Id="rId4" Type="http://schemas.openxmlformats.org/officeDocument/2006/relationships/image" Target="../media/image12.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480064"/>
            <a:ext cx="9069598" cy="2250351"/>
          </a:xfrm>
          <a:extLst/>
        </p:spPr>
        <p:txBody>
          <a:bodyPr/>
          <a:lstStyle/>
          <a:p>
            <a:pPr algn="ctr">
              <a:lnSpc>
                <a:spcPct val="150000"/>
              </a:lnSpc>
              <a:defRPr/>
            </a:pPr>
            <a:r>
              <a:rPr lang="vi-VN" sz="3200" b="1" kern="10" spc="50" dirty="0" smtClean="0">
                <a:ln w="0"/>
                <a:solidFill>
                  <a:schemeClr val="tx1"/>
                </a:solidFill>
                <a:effectLst>
                  <a:innerShdw blurRad="63500" dist="50800" dir="13500000">
                    <a:srgbClr val="000000">
                      <a:alpha val="50000"/>
                    </a:srgbClr>
                  </a:innerShdw>
                </a:effectLst>
              </a:rPr>
              <a:t>CHỦ </a:t>
            </a:r>
            <a:r>
              <a:rPr lang="vi-VN" sz="3200" b="1" kern="10" spc="50">
                <a:ln w="0"/>
                <a:solidFill>
                  <a:schemeClr val="tx1"/>
                </a:solidFill>
                <a:effectLst>
                  <a:innerShdw blurRad="63500" dist="50800" dir="13500000">
                    <a:srgbClr val="000000">
                      <a:alpha val="50000"/>
                    </a:srgbClr>
                  </a:innerShdw>
                </a:effectLst>
              </a:rPr>
              <a:t>ĐỀ </a:t>
            </a:r>
            <a:r>
              <a:rPr lang="en-US" sz="3200" b="1" kern="10" spc="50" dirty="0">
                <a:ln w="0"/>
                <a:solidFill>
                  <a:schemeClr val="tx1"/>
                </a:solidFill>
                <a:effectLst>
                  <a:innerShdw blurRad="63500" dist="50800" dir="13500000">
                    <a:srgbClr val="000000">
                      <a:alpha val="50000"/>
                    </a:srgbClr>
                  </a:innerShdw>
                </a:effectLst>
              </a:rPr>
              <a:t>1</a:t>
            </a:r>
            <a:r>
              <a:rPr lang="en-US" sz="3200" b="1" kern="10" spc="50" smtClean="0">
                <a:ln w="0"/>
                <a:solidFill>
                  <a:schemeClr val="tx1"/>
                </a:solidFill>
                <a:effectLst>
                  <a:innerShdw blurRad="63500" dist="50800" dir="13500000">
                    <a:srgbClr val="000000">
                      <a:alpha val="50000"/>
                    </a:srgbClr>
                  </a:innerShdw>
                </a:effectLst>
              </a:rPr>
              <a:t>: </a:t>
            </a:r>
            <a:r>
              <a:rPr lang="vi-VN" sz="3200" b="1" kern="10" spc="50" smtClean="0">
                <a:ln w="0"/>
                <a:solidFill>
                  <a:schemeClr val="tx1"/>
                </a:solidFill>
                <a:effectLst>
                  <a:innerShdw blurRad="63500" dist="50800" dir="13500000">
                    <a:srgbClr val="000000">
                      <a:alpha val="50000"/>
                    </a:srgbClr>
                  </a:innerShdw>
                </a:effectLst>
              </a:rPr>
              <a:t> </a:t>
            </a:r>
            <a:r>
              <a:rPr lang="en-US" sz="3200" b="1" kern="10" spc="50" smtClean="0">
                <a:ln w="0"/>
                <a:solidFill>
                  <a:schemeClr val="tx1"/>
                </a:solidFill>
                <a:effectLst>
                  <a:innerShdw blurRad="63500" dist="50800" dir="13500000">
                    <a:srgbClr val="000000">
                      <a:alpha val="50000"/>
                    </a:srgbClr>
                  </a:innerShdw>
                </a:effectLst>
              </a:rPr>
              <a:t>PHẢN ỨNG HÓA HỌC</a:t>
            </a:r>
            <a:br>
              <a:rPr lang="en-US" sz="3200" b="1" kern="10" spc="50" smtClean="0">
                <a:ln w="0"/>
                <a:solidFill>
                  <a:schemeClr val="tx1"/>
                </a:solidFill>
                <a:effectLst>
                  <a:innerShdw blurRad="63500" dist="50800" dir="13500000">
                    <a:srgbClr val="000000">
                      <a:alpha val="50000"/>
                    </a:srgbClr>
                  </a:innerShdw>
                </a:effectLst>
              </a:rPr>
            </a:br>
            <a:r>
              <a:rPr lang="en-US" sz="3200" b="1" spc="50" smtClean="0">
                <a:ln w="0"/>
                <a:solidFill>
                  <a:schemeClr val="tx1"/>
                </a:solidFill>
                <a:effectLst>
                  <a:innerShdw blurRad="63500" dist="50800" dir="13500000">
                    <a:srgbClr val="000000">
                      <a:alpha val="50000"/>
                    </a:srgbClr>
                  </a:innerShdw>
                </a:effectLst>
              </a:rPr>
              <a:t>BÀI 3: </a:t>
            </a:r>
            <a:r>
              <a:rPr lang="vi-VN" sz="3200" b="1" spc="50">
                <a:ln w="0"/>
                <a:solidFill>
                  <a:schemeClr val="tx1"/>
                </a:solidFill>
                <a:effectLst>
                  <a:innerShdw blurRad="63500" dist="50800" dir="13500000">
                    <a:srgbClr val="000000">
                      <a:alpha val="50000"/>
                    </a:srgbClr>
                  </a:innerShdw>
                </a:effectLst>
              </a:rPr>
              <a:t>ĐỊNH LUẬT BẢO TOÀN </a:t>
            </a:r>
            <a:r>
              <a:rPr lang="vi-VN" sz="3200" b="1" spc="50" smtClean="0">
                <a:ln w="0"/>
                <a:solidFill>
                  <a:schemeClr val="tx1"/>
                </a:solidFill>
                <a:effectLst>
                  <a:innerShdw blurRad="63500" dist="50800" dir="13500000">
                    <a:srgbClr val="000000">
                      <a:alpha val="50000"/>
                    </a:srgbClr>
                  </a:innerShdw>
                </a:effectLst>
              </a:rPr>
              <a:t>KHỐI</a:t>
            </a:r>
            <a:r>
              <a:rPr lang="en-US" sz="3200" b="1" spc="50" smtClean="0">
                <a:ln w="0"/>
                <a:solidFill>
                  <a:schemeClr val="tx1"/>
                </a:solidFill>
                <a:effectLst>
                  <a:innerShdw blurRad="63500" dist="50800" dir="13500000">
                    <a:srgbClr val="000000">
                      <a:alpha val="50000"/>
                    </a:srgbClr>
                  </a:innerShdw>
                </a:effectLst>
              </a:rPr>
              <a:t> </a:t>
            </a:r>
            <a:r>
              <a:rPr lang="vi-VN" sz="3200" b="1" spc="50" smtClean="0">
                <a:ln w="0"/>
                <a:solidFill>
                  <a:schemeClr val="tx1"/>
                </a:solidFill>
                <a:effectLst>
                  <a:innerShdw blurRad="63500" dist="50800" dir="13500000">
                    <a:srgbClr val="000000">
                      <a:alpha val="50000"/>
                    </a:srgbClr>
                  </a:innerShdw>
                </a:effectLst>
              </a:rPr>
              <a:t>LƯỢNG</a:t>
            </a:r>
            <a:r>
              <a:rPr lang="vi-VN" sz="3200" b="1" spc="50">
                <a:ln w="0"/>
                <a:solidFill>
                  <a:schemeClr val="tx1"/>
                </a:solidFill>
                <a:effectLst>
                  <a:innerShdw blurRad="63500" dist="50800" dir="13500000">
                    <a:srgbClr val="000000">
                      <a:alpha val="50000"/>
                    </a:srgbClr>
                  </a:innerShdw>
                </a:effectLst>
              </a:rPr>
              <a:t/>
            </a:r>
            <a:br>
              <a:rPr lang="vi-VN" sz="3200" b="1" spc="50">
                <a:ln w="0"/>
                <a:solidFill>
                  <a:schemeClr val="tx1"/>
                </a:solidFill>
                <a:effectLst>
                  <a:innerShdw blurRad="63500" dist="50800" dir="13500000">
                    <a:srgbClr val="000000">
                      <a:alpha val="50000"/>
                    </a:srgbClr>
                  </a:innerShdw>
                </a:effectLst>
              </a:rPr>
            </a:br>
            <a:r>
              <a:rPr lang="vi-VN" sz="3200" b="1" spc="50">
                <a:ln w="0"/>
                <a:solidFill>
                  <a:schemeClr val="tx1"/>
                </a:solidFill>
                <a:effectLst>
                  <a:innerShdw blurRad="63500" dist="50800" dir="13500000">
                    <a:srgbClr val="000000">
                      <a:alpha val="50000"/>
                    </a:srgbClr>
                  </a:innerShdw>
                </a:effectLst>
              </a:rPr>
              <a:t>PHƯƠNG TRÌNH HÓA HỌC</a:t>
            </a:r>
            <a:endParaRPr lang="vi-VN" sz="3200" b="1" spc="50" dirty="0">
              <a:ln w="0"/>
              <a:solidFill>
                <a:schemeClr val="tx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83344412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2767013" y="336839"/>
            <a:ext cx="5689600" cy="2952750"/>
          </a:xfrm>
          <a:prstGeom prst="cloudCallout">
            <a:avLst>
              <a:gd name="adj1" fmla="val -12889"/>
              <a:gd name="adj2" fmla="val 74569"/>
            </a:avLst>
          </a:prstGeom>
          <a:ln>
            <a:headEnd/>
            <a:tailEnd/>
          </a:ln>
          <a:extLst/>
        </p:spPr>
        <p:style>
          <a:lnRef idx="1">
            <a:schemeClr val="accent3"/>
          </a:lnRef>
          <a:fillRef idx="2">
            <a:schemeClr val="accent3"/>
          </a:fillRef>
          <a:effectRef idx="1">
            <a:schemeClr val="accent3"/>
          </a:effectRef>
          <a:fontRef idx="minor">
            <a:schemeClr val="dk1"/>
          </a:fontRef>
        </p:style>
        <p:txBody>
          <a:bodyPr/>
          <a:lstStyle/>
          <a:p>
            <a:pPr eaLnBrk="1" hangingPunct="1">
              <a:spcBef>
                <a:spcPct val="50000"/>
              </a:spcBef>
            </a:pPr>
            <a:r>
              <a:rPr lang="en-US" sz="2800" b="1" i="1">
                <a:latin typeface="Times New Roman" pitchFamily="18" charset="0"/>
              </a:rPr>
              <a:t>Trong phản ứng hoá học, chất biến đổi nhưng tại sao khối lượng không thay đổi ?</a:t>
            </a:r>
          </a:p>
          <a:p>
            <a:pPr algn="ctr" eaLnBrk="1" hangingPunct="1"/>
            <a:endParaRPr lang="en-US" sz="2800" b="1">
              <a:latin typeface="Times New Roman" pitchFamily="18" charset="0"/>
            </a:endParaRPr>
          </a:p>
        </p:txBody>
      </p:sp>
      <p:pic>
        <p:nvPicPr>
          <p:cNvPr id="6" name="Picture 2" descr="https://img4.thuthuatphanmem.vn/uploads/2020/03/24/hinh-anh-hoat-hinh-suy-nghi_111443338.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333" l="1599" r="97691">
                        <a14:foregroundMark x1="84369" y1="9000" x2="84369" y2="9000"/>
                        <a14:foregroundMark x1="76199" y1="17833" x2="76199" y2="17833"/>
                      </a14:backgroundRemoval>
                    </a14:imgEffect>
                  </a14:imgLayer>
                </a14:imgProps>
              </a:ext>
              <a:ext uri="{28A0092B-C50C-407E-A947-70E740481C1C}">
                <a14:useLocalDpi xmlns:a14="http://schemas.microsoft.com/office/drawing/2010/main" val="0"/>
              </a:ext>
            </a:extLst>
          </a:blip>
          <a:srcRect/>
          <a:stretch>
            <a:fillRect/>
          </a:stretch>
        </p:blipFill>
        <p:spPr bwMode="auto">
          <a:xfrm>
            <a:off x="15164" y="2124210"/>
            <a:ext cx="2751849" cy="293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7803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539751" y="1924050"/>
            <a:ext cx="1066800" cy="1219200"/>
            <a:chOff x="240" y="1278"/>
            <a:chExt cx="480" cy="594"/>
          </a:xfrm>
          <a:scene3d>
            <a:camera prst="orthographicFront">
              <a:rot lat="0" lon="0" rev="0"/>
            </a:camera>
            <a:lightRig rig="balanced" dir="t">
              <a:rot lat="0" lon="0" rev="8700000"/>
            </a:lightRig>
          </a:scene3d>
        </p:grpSpPr>
        <p:sp>
          <p:nvSpPr>
            <p:cNvPr id="17453" name="Oval 8"/>
            <p:cNvSpPr>
              <a:spLocks noChangeArrowheads="1"/>
            </p:cNvSpPr>
            <p:nvPr/>
          </p:nvSpPr>
          <p:spPr bwMode="auto">
            <a:xfrm>
              <a:off x="240" y="1440"/>
              <a:ext cx="432" cy="432"/>
            </a:xfrm>
            <a:prstGeom prst="ellipse">
              <a:avLst/>
            </a:prstGeom>
            <a:solidFill>
              <a:srgbClr val="FF9900"/>
            </a:solidFill>
            <a:ln w="25400">
              <a:noFill/>
              <a:round/>
              <a:headEnd/>
              <a:tailEnd/>
            </a:ln>
            <a:effectLst>
              <a:outerShdw blurRad="44450" dist="27940" dir="5400000" algn="ctr">
                <a:srgbClr val="000000">
                  <a:alpha val="32000"/>
                </a:srgbClr>
              </a:outerShdw>
            </a:effectLst>
            <a:sp3d>
              <a:bevelT w="190500" h="38100"/>
            </a:sp3d>
          </p:spPr>
          <p:txBody>
            <a:bodyPr wrap="none" anchor="ctr"/>
            <a:lstStyle/>
            <a:p>
              <a:pPr algn="ctr"/>
              <a:r>
                <a:rPr lang="en-US" sz="2267">
                  <a:latin typeface="Calibri" pitchFamily="34" charset="0"/>
                </a:rPr>
                <a:t>Ba</a:t>
              </a:r>
            </a:p>
          </p:txBody>
        </p:sp>
        <p:sp>
          <p:nvSpPr>
            <p:cNvPr id="17454" name="Oval 9"/>
            <p:cNvSpPr>
              <a:spLocks noChangeArrowheads="1"/>
            </p:cNvSpPr>
            <p:nvPr/>
          </p:nvSpPr>
          <p:spPr bwMode="auto">
            <a:xfrm>
              <a:off x="240" y="1278"/>
              <a:ext cx="192" cy="192"/>
            </a:xfrm>
            <a:prstGeom prst="ellipse">
              <a:avLst/>
            </a:prstGeom>
            <a:solidFill>
              <a:srgbClr val="FF0000"/>
            </a:solidFill>
            <a:ln w="25400">
              <a:noFill/>
              <a:round/>
              <a:headEnd/>
              <a:tailEnd/>
            </a:ln>
            <a:effectLst>
              <a:outerShdw blurRad="44450" dist="27940" dir="5400000" algn="ctr">
                <a:srgbClr val="000000">
                  <a:alpha val="32000"/>
                </a:srgbClr>
              </a:outerShdw>
            </a:effectLst>
            <a:sp3d>
              <a:bevelT w="190500" h="38100"/>
            </a:sp3d>
          </p:spPr>
          <p:txBody>
            <a:bodyPr wrap="none" anchor="ctr"/>
            <a:lstStyle/>
            <a:p>
              <a:pPr algn="ctr"/>
              <a:r>
                <a:rPr lang="en-US" sz="1200" b="1">
                  <a:latin typeface="Calibri" pitchFamily="34" charset="0"/>
                </a:rPr>
                <a:t>Cl</a:t>
              </a:r>
            </a:p>
          </p:txBody>
        </p:sp>
        <p:sp>
          <p:nvSpPr>
            <p:cNvPr id="17455" name="Oval 10"/>
            <p:cNvSpPr>
              <a:spLocks noChangeArrowheads="1"/>
            </p:cNvSpPr>
            <p:nvPr/>
          </p:nvSpPr>
          <p:spPr bwMode="auto">
            <a:xfrm>
              <a:off x="528" y="1296"/>
              <a:ext cx="192" cy="192"/>
            </a:xfrm>
            <a:prstGeom prst="ellipse">
              <a:avLst/>
            </a:prstGeom>
            <a:solidFill>
              <a:srgbClr val="FF0000"/>
            </a:solidFill>
            <a:ln w="25400">
              <a:noFill/>
              <a:round/>
              <a:headEnd/>
              <a:tailEnd/>
            </a:ln>
            <a:effectLst>
              <a:outerShdw blurRad="44450" dist="27940" dir="5400000" algn="ctr">
                <a:srgbClr val="000000">
                  <a:alpha val="32000"/>
                </a:srgbClr>
              </a:outerShdw>
            </a:effectLst>
            <a:sp3d>
              <a:bevelT w="190500" h="38100"/>
            </a:sp3d>
          </p:spPr>
          <p:txBody>
            <a:bodyPr wrap="none" anchor="ctr"/>
            <a:lstStyle/>
            <a:p>
              <a:pPr algn="ctr"/>
              <a:r>
                <a:rPr lang="en-US" sz="1200" b="1">
                  <a:latin typeface="Calibri" pitchFamily="34" charset="0"/>
                </a:rPr>
                <a:t>Cl</a:t>
              </a:r>
            </a:p>
          </p:txBody>
        </p:sp>
      </p:grpSp>
      <p:grpSp>
        <p:nvGrpSpPr>
          <p:cNvPr id="3" name="Group 11"/>
          <p:cNvGrpSpPr>
            <a:grpSpLocks/>
          </p:cNvGrpSpPr>
          <p:nvPr/>
        </p:nvGrpSpPr>
        <p:grpSpPr bwMode="auto">
          <a:xfrm>
            <a:off x="1600200" y="2554289"/>
            <a:ext cx="457200" cy="304800"/>
            <a:chOff x="1104" y="1824"/>
            <a:chExt cx="288" cy="192"/>
          </a:xfrm>
          <a:scene3d>
            <a:camera prst="orthographicFront">
              <a:rot lat="0" lon="0" rev="0"/>
            </a:camera>
            <a:lightRig rig="balanced" dir="t">
              <a:rot lat="0" lon="0" rev="8700000"/>
            </a:lightRig>
          </a:scene3d>
        </p:grpSpPr>
        <p:sp>
          <p:nvSpPr>
            <p:cNvPr id="17451" name="Line 12"/>
            <p:cNvSpPr>
              <a:spLocks noChangeShapeType="1"/>
            </p:cNvSpPr>
            <p:nvPr/>
          </p:nvSpPr>
          <p:spPr bwMode="auto">
            <a:xfrm>
              <a:off x="1104" y="1920"/>
              <a:ext cx="288" cy="0"/>
            </a:xfrm>
            <a:prstGeom prst="line">
              <a:avLst/>
            </a:prstGeom>
            <a:noFill/>
            <a:ln w="28575">
              <a:noFill/>
              <a:round/>
              <a:headEnd/>
              <a:tailEnd/>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noFill/>
                </a14:hiddenFill>
              </a:ext>
            </a:extLst>
          </p:spPr>
          <p:txBody>
            <a:bodyPr/>
            <a:lstStyle/>
            <a:p>
              <a:endParaRPr lang="en-US" sz="2267"/>
            </a:p>
          </p:txBody>
        </p:sp>
        <p:sp>
          <p:nvSpPr>
            <p:cNvPr id="17452" name="Line 13"/>
            <p:cNvSpPr>
              <a:spLocks noChangeShapeType="1"/>
            </p:cNvSpPr>
            <p:nvPr/>
          </p:nvSpPr>
          <p:spPr bwMode="auto">
            <a:xfrm>
              <a:off x="1248" y="1824"/>
              <a:ext cx="0" cy="192"/>
            </a:xfrm>
            <a:prstGeom prst="line">
              <a:avLst/>
            </a:prstGeom>
            <a:noFill/>
            <a:ln w="28575">
              <a:noFill/>
              <a:round/>
              <a:headEnd/>
              <a:tailEnd/>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noFill/>
                </a14:hiddenFill>
              </a:ext>
            </a:extLst>
          </p:spPr>
          <p:txBody>
            <a:bodyPr/>
            <a:lstStyle/>
            <a:p>
              <a:endParaRPr lang="en-US" sz="2267"/>
            </a:p>
          </p:txBody>
        </p:sp>
      </p:grpSp>
      <p:grpSp>
        <p:nvGrpSpPr>
          <p:cNvPr id="4" name="Group 14"/>
          <p:cNvGrpSpPr>
            <a:grpSpLocks/>
          </p:cNvGrpSpPr>
          <p:nvPr/>
        </p:nvGrpSpPr>
        <p:grpSpPr bwMode="auto">
          <a:xfrm>
            <a:off x="2209800" y="1962150"/>
            <a:ext cx="838200" cy="1219200"/>
            <a:chOff x="1056" y="1296"/>
            <a:chExt cx="528" cy="720"/>
          </a:xfrm>
          <a:scene3d>
            <a:camera prst="orthographicFront">
              <a:rot lat="0" lon="0" rev="0"/>
            </a:camera>
            <a:lightRig rig="balanced" dir="t">
              <a:rot lat="0" lon="0" rev="8700000"/>
            </a:lightRig>
          </a:scene3d>
        </p:grpSpPr>
        <p:sp>
          <p:nvSpPr>
            <p:cNvPr id="17448" name="Oval 15"/>
            <p:cNvSpPr>
              <a:spLocks noChangeArrowheads="1"/>
            </p:cNvSpPr>
            <p:nvPr/>
          </p:nvSpPr>
          <p:spPr bwMode="auto">
            <a:xfrm>
              <a:off x="1296" y="1296"/>
              <a:ext cx="192" cy="192"/>
            </a:xfrm>
            <a:prstGeom prst="ellipse">
              <a:avLst/>
            </a:prstGeom>
            <a:solidFill>
              <a:schemeClr val="folHlink"/>
            </a:solidFill>
            <a:ln w="25400">
              <a:noFill/>
              <a:round/>
              <a:headEnd/>
              <a:tailEnd/>
            </a:ln>
            <a:effectLst>
              <a:outerShdw blurRad="44450" dist="27940" dir="5400000" algn="ctr">
                <a:srgbClr val="000000">
                  <a:alpha val="32000"/>
                </a:srgbClr>
              </a:outerShdw>
            </a:effectLst>
            <a:sp3d>
              <a:bevelT w="190500" h="38100"/>
            </a:sp3d>
          </p:spPr>
          <p:txBody>
            <a:bodyPr wrap="none" anchor="ctr"/>
            <a:lstStyle/>
            <a:p>
              <a:pPr algn="ctr"/>
              <a:r>
                <a:rPr lang="en-US" sz="1200" b="1">
                  <a:latin typeface="Calibri" pitchFamily="34" charset="0"/>
                </a:rPr>
                <a:t>Na</a:t>
              </a:r>
            </a:p>
          </p:txBody>
        </p:sp>
        <p:sp>
          <p:nvSpPr>
            <p:cNvPr id="17449" name="Oval 16"/>
            <p:cNvSpPr>
              <a:spLocks noChangeArrowheads="1"/>
            </p:cNvSpPr>
            <p:nvPr/>
          </p:nvSpPr>
          <p:spPr bwMode="auto">
            <a:xfrm>
              <a:off x="1056" y="1344"/>
              <a:ext cx="192" cy="192"/>
            </a:xfrm>
            <a:prstGeom prst="ellipse">
              <a:avLst/>
            </a:prstGeom>
            <a:solidFill>
              <a:schemeClr val="folHlink"/>
            </a:solidFill>
            <a:ln w="25400">
              <a:noFill/>
              <a:round/>
              <a:headEnd/>
              <a:tailEnd/>
            </a:ln>
            <a:effectLst>
              <a:outerShdw blurRad="44450" dist="27940" dir="5400000" algn="ctr">
                <a:srgbClr val="000000">
                  <a:alpha val="32000"/>
                </a:srgbClr>
              </a:outerShdw>
            </a:effectLst>
            <a:sp3d>
              <a:bevelT w="190500" h="38100"/>
            </a:sp3d>
          </p:spPr>
          <p:txBody>
            <a:bodyPr wrap="none" anchor="ctr"/>
            <a:lstStyle/>
            <a:p>
              <a:pPr algn="ctr"/>
              <a:r>
                <a:rPr lang="en-US" sz="1200" b="1">
                  <a:latin typeface="Calibri" pitchFamily="34" charset="0"/>
                </a:rPr>
                <a:t>Na</a:t>
              </a:r>
            </a:p>
          </p:txBody>
        </p:sp>
        <p:sp>
          <p:nvSpPr>
            <p:cNvPr id="17450" name="Oval 17"/>
            <p:cNvSpPr>
              <a:spLocks noChangeArrowheads="1"/>
            </p:cNvSpPr>
            <p:nvPr/>
          </p:nvSpPr>
          <p:spPr bwMode="auto">
            <a:xfrm>
              <a:off x="1056" y="1488"/>
              <a:ext cx="528" cy="528"/>
            </a:xfrm>
            <a:prstGeom prst="ellipse">
              <a:avLst/>
            </a:prstGeom>
            <a:solidFill>
              <a:srgbClr val="FFFF00"/>
            </a:solidFill>
            <a:ln w="25400">
              <a:noFill/>
              <a:round/>
              <a:headEnd/>
              <a:tailEnd/>
            </a:ln>
            <a:effectLst>
              <a:outerShdw blurRad="44450" dist="27940" dir="5400000" algn="ctr">
                <a:srgbClr val="000000">
                  <a:alpha val="32000"/>
                </a:srgbClr>
              </a:outerShdw>
            </a:effectLst>
            <a:sp3d>
              <a:bevelT w="190500" h="38100"/>
            </a:sp3d>
          </p:spPr>
          <p:txBody>
            <a:bodyPr wrap="none" anchor="ctr"/>
            <a:lstStyle/>
            <a:p>
              <a:pPr algn="ctr"/>
              <a:r>
                <a:rPr lang="vi-VN" sz="2267"/>
                <a:t>SO</a:t>
              </a:r>
              <a:r>
                <a:rPr lang="vi-VN" sz="2267" baseline="-25000"/>
                <a:t>4</a:t>
              </a:r>
              <a:endParaRPr lang="en-US" sz="2267">
                <a:latin typeface="Calibri" pitchFamily="34" charset="0"/>
              </a:endParaRPr>
            </a:p>
          </p:txBody>
        </p:sp>
      </p:grpSp>
      <p:sp>
        <p:nvSpPr>
          <p:cNvPr id="38930" name="Line 18"/>
          <p:cNvSpPr>
            <a:spLocks noChangeShapeType="1"/>
          </p:cNvSpPr>
          <p:nvPr/>
        </p:nvSpPr>
        <p:spPr bwMode="auto">
          <a:xfrm>
            <a:off x="3094039" y="2787650"/>
            <a:ext cx="469900"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1440" tIns="45720" rIns="91440" bIns="45720"/>
          <a:lstStyle/>
          <a:p>
            <a:endParaRPr lang="en-US" sz="2267"/>
          </a:p>
        </p:txBody>
      </p:sp>
      <p:sp>
        <p:nvSpPr>
          <p:cNvPr id="38931" name="Line 19"/>
          <p:cNvSpPr>
            <a:spLocks noChangeShapeType="1"/>
          </p:cNvSpPr>
          <p:nvPr/>
        </p:nvSpPr>
        <p:spPr bwMode="auto">
          <a:xfrm>
            <a:off x="6113465" y="2716213"/>
            <a:ext cx="403225" cy="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lIns="91440" tIns="45720" rIns="91440" bIns="45720"/>
          <a:lstStyle/>
          <a:p>
            <a:endParaRPr lang="en-US" sz="2267"/>
          </a:p>
        </p:txBody>
      </p:sp>
      <p:sp>
        <p:nvSpPr>
          <p:cNvPr id="38932" name="Oval 20"/>
          <p:cNvSpPr>
            <a:spLocks noChangeArrowheads="1"/>
          </p:cNvSpPr>
          <p:nvPr/>
        </p:nvSpPr>
        <p:spPr bwMode="auto">
          <a:xfrm>
            <a:off x="547523" y="2243499"/>
            <a:ext cx="977900" cy="912812"/>
          </a:xfrm>
          <a:prstGeom prst="ellipse">
            <a:avLst/>
          </a:prstGeom>
          <a:solidFill>
            <a:srgbClr val="FF99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2267">
                <a:latin typeface="Calibri" pitchFamily="34" charset="0"/>
              </a:rPr>
              <a:t>Ba</a:t>
            </a:r>
          </a:p>
        </p:txBody>
      </p:sp>
      <p:sp>
        <p:nvSpPr>
          <p:cNvPr id="38933" name="Oval 21"/>
          <p:cNvSpPr>
            <a:spLocks noChangeArrowheads="1"/>
          </p:cNvSpPr>
          <p:nvPr/>
        </p:nvSpPr>
        <p:spPr bwMode="auto">
          <a:xfrm>
            <a:off x="520700" y="1852613"/>
            <a:ext cx="457200" cy="457200"/>
          </a:xfrm>
          <a:prstGeom prst="ellipse">
            <a:avLst/>
          </a:prstGeom>
          <a:solidFill>
            <a:srgbClr val="FF00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1200" b="1">
                <a:latin typeface="Calibri" pitchFamily="34" charset="0"/>
              </a:rPr>
              <a:t>Cl</a:t>
            </a:r>
          </a:p>
        </p:txBody>
      </p:sp>
      <p:sp>
        <p:nvSpPr>
          <p:cNvPr id="38934" name="Oval 22"/>
          <p:cNvSpPr>
            <a:spLocks noChangeArrowheads="1"/>
          </p:cNvSpPr>
          <p:nvPr/>
        </p:nvSpPr>
        <p:spPr bwMode="auto">
          <a:xfrm>
            <a:off x="1143000" y="1911350"/>
            <a:ext cx="457200" cy="457200"/>
          </a:xfrm>
          <a:prstGeom prst="ellipse">
            <a:avLst/>
          </a:prstGeom>
          <a:solidFill>
            <a:srgbClr val="FF00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1200" b="1">
                <a:latin typeface="Calibri" pitchFamily="34" charset="0"/>
              </a:rPr>
              <a:t>Cl</a:t>
            </a:r>
          </a:p>
        </p:txBody>
      </p:sp>
      <p:sp>
        <p:nvSpPr>
          <p:cNvPr id="38935" name="Oval 23"/>
          <p:cNvSpPr>
            <a:spLocks noChangeArrowheads="1"/>
          </p:cNvSpPr>
          <p:nvPr/>
        </p:nvSpPr>
        <p:spPr bwMode="auto">
          <a:xfrm>
            <a:off x="2438400" y="1963738"/>
            <a:ext cx="457200" cy="381000"/>
          </a:xfrm>
          <a:prstGeom prst="ellipse">
            <a:avLst/>
          </a:prstGeom>
          <a:solidFill>
            <a:schemeClr val="folHlink"/>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1200" b="1">
                <a:latin typeface="Calibri" pitchFamily="34" charset="0"/>
              </a:rPr>
              <a:t>Na</a:t>
            </a:r>
          </a:p>
        </p:txBody>
      </p:sp>
      <p:sp>
        <p:nvSpPr>
          <p:cNvPr id="38936" name="Oval 24"/>
          <p:cNvSpPr>
            <a:spLocks noChangeArrowheads="1"/>
          </p:cNvSpPr>
          <p:nvPr/>
        </p:nvSpPr>
        <p:spPr bwMode="auto">
          <a:xfrm>
            <a:off x="2133600" y="2003425"/>
            <a:ext cx="381000" cy="381000"/>
          </a:xfrm>
          <a:prstGeom prst="ellipse">
            <a:avLst/>
          </a:prstGeom>
          <a:solidFill>
            <a:schemeClr val="folHlink"/>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1200" b="1">
                <a:latin typeface="Calibri" pitchFamily="34" charset="0"/>
              </a:rPr>
              <a:t>Na</a:t>
            </a:r>
          </a:p>
        </p:txBody>
      </p:sp>
      <p:sp>
        <p:nvSpPr>
          <p:cNvPr id="38937" name="Oval 25"/>
          <p:cNvSpPr>
            <a:spLocks noChangeArrowheads="1"/>
          </p:cNvSpPr>
          <p:nvPr/>
        </p:nvSpPr>
        <p:spPr bwMode="auto">
          <a:xfrm>
            <a:off x="2184864" y="2265362"/>
            <a:ext cx="914400" cy="914400"/>
          </a:xfrm>
          <a:prstGeom prst="ellipse">
            <a:avLst/>
          </a:prstGeom>
          <a:solidFill>
            <a:srgbClr val="FFFF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vi-VN" sz="2267"/>
              <a:t>SO</a:t>
            </a:r>
            <a:r>
              <a:rPr lang="vi-VN" sz="2267" baseline="-25000"/>
              <a:t>4</a:t>
            </a:r>
            <a:endParaRPr lang="en-US" sz="2267">
              <a:latin typeface="Calibri" pitchFamily="34" charset="0"/>
            </a:endParaRPr>
          </a:p>
        </p:txBody>
      </p:sp>
      <p:sp>
        <p:nvSpPr>
          <p:cNvPr id="38938" name="Oval 26"/>
          <p:cNvSpPr>
            <a:spLocks noChangeArrowheads="1"/>
          </p:cNvSpPr>
          <p:nvPr/>
        </p:nvSpPr>
        <p:spPr bwMode="auto">
          <a:xfrm>
            <a:off x="3657600" y="2800351"/>
            <a:ext cx="1009651" cy="850900"/>
          </a:xfrm>
          <a:prstGeom prst="ellipse">
            <a:avLst/>
          </a:prstGeom>
          <a:solidFill>
            <a:srgbClr val="FF99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2267">
                <a:latin typeface="Calibri" pitchFamily="34" charset="0"/>
              </a:rPr>
              <a:t>Ba</a:t>
            </a:r>
          </a:p>
        </p:txBody>
      </p:sp>
      <p:sp>
        <p:nvSpPr>
          <p:cNvPr id="38939" name="Oval 27"/>
          <p:cNvSpPr>
            <a:spLocks noChangeArrowheads="1"/>
          </p:cNvSpPr>
          <p:nvPr/>
        </p:nvSpPr>
        <p:spPr bwMode="auto">
          <a:xfrm>
            <a:off x="5145552" y="2692401"/>
            <a:ext cx="762000" cy="762000"/>
          </a:xfrm>
          <a:prstGeom prst="ellipse">
            <a:avLst/>
          </a:prstGeom>
          <a:solidFill>
            <a:srgbClr val="FFFF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vi-VN" sz="2267"/>
              <a:t>SO</a:t>
            </a:r>
            <a:r>
              <a:rPr lang="vi-VN" sz="2267" baseline="-25000"/>
              <a:t>4</a:t>
            </a:r>
            <a:endParaRPr lang="en-US" sz="2267">
              <a:latin typeface="Calibri" pitchFamily="34" charset="0"/>
            </a:endParaRPr>
          </a:p>
        </p:txBody>
      </p:sp>
      <p:sp>
        <p:nvSpPr>
          <p:cNvPr id="38940" name="Oval 28"/>
          <p:cNvSpPr>
            <a:spLocks noChangeArrowheads="1"/>
          </p:cNvSpPr>
          <p:nvPr/>
        </p:nvSpPr>
        <p:spPr bwMode="auto">
          <a:xfrm>
            <a:off x="4800600" y="1733550"/>
            <a:ext cx="457200" cy="457200"/>
          </a:xfrm>
          <a:prstGeom prst="ellipse">
            <a:avLst/>
          </a:prstGeom>
          <a:solidFill>
            <a:schemeClr val="folHlink"/>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1200" b="1">
                <a:latin typeface="Calibri" pitchFamily="34" charset="0"/>
              </a:rPr>
              <a:t>Na</a:t>
            </a:r>
          </a:p>
        </p:txBody>
      </p:sp>
      <p:sp>
        <p:nvSpPr>
          <p:cNvPr id="38941" name="Oval 29"/>
          <p:cNvSpPr>
            <a:spLocks noChangeArrowheads="1"/>
          </p:cNvSpPr>
          <p:nvPr/>
        </p:nvSpPr>
        <p:spPr bwMode="auto">
          <a:xfrm>
            <a:off x="5486400" y="1885950"/>
            <a:ext cx="457200" cy="457200"/>
          </a:xfrm>
          <a:prstGeom prst="ellipse">
            <a:avLst/>
          </a:prstGeom>
          <a:solidFill>
            <a:srgbClr val="99CC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1200" b="1">
                <a:latin typeface="Calibri" pitchFamily="34" charset="0"/>
              </a:rPr>
              <a:t>Na</a:t>
            </a:r>
          </a:p>
        </p:txBody>
      </p:sp>
      <p:sp>
        <p:nvSpPr>
          <p:cNvPr id="38942" name="Oval 30"/>
          <p:cNvSpPr>
            <a:spLocks noChangeArrowheads="1"/>
          </p:cNvSpPr>
          <p:nvPr/>
        </p:nvSpPr>
        <p:spPr bwMode="auto">
          <a:xfrm>
            <a:off x="3962400" y="1733550"/>
            <a:ext cx="533400" cy="533400"/>
          </a:xfrm>
          <a:prstGeom prst="ellipse">
            <a:avLst/>
          </a:prstGeom>
          <a:solidFill>
            <a:srgbClr val="FF00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1200" b="1">
                <a:latin typeface="Calibri" pitchFamily="34" charset="0"/>
              </a:rPr>
              <a:t>Cl</a:t>
            </a:r>
          </a:p>
        </p:txBody>
      </p:sp>
      <p:sp>
        <p:nvSpPr>
          <p:cNvPr id="38943" name="Oval 31"/>
          <p:cNvSpPr>
            <a:spLocks noChangeArrowheads="1"/>
          </p:cNvSpPr>
          <p:nvPr/>
        </p:nvSpPr>
        <p:spPr bwMode="auto">
          <a:xfrm>
            <a:off x="4343400" y="2190750"/>
            <a:ext cx="533400" cy="533400"/>
          </a:xfrm>
          <a:prstGeom prst="ellipse">
            <a:avLst/>
          </a:prstGeom>
          <a:solidFill>
            <a:srgbClr val="FF00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1200" b="1">
                <a:latin typeface="Calibri" pitchFamily="34" charset="0"/>
              </a:rPr>
              <a:t>Cl</a:t>
            </a:r>
          </a:p>
        </p:txBody>
      </p:sp>
      <p:grpSp>
        <p:nvGrpSpPr>
          <p:cNvPr id="5" name="Group 32"/>
          <p:cNvGrpSpPr>
            <a:grpSpLocks/>
          </p:cNvGrpSpPr>
          <p:nvPr/>
        </p:nvGrpSpPr>
        <p:grpSpPr bwMode="auto">
          <a:xfrm>
            <a:off x="7645400" y="2554289"/>
            <a:ext cx="457200" cy="304800"/>
            <a:chOff x="1104" y="1824"/>
            <a:chExt cx="288" cy="192"/>
          </a:xfrm>
        </p:grpSpPr>
        <p:sp>
          <p:nvSpPr>
            <p:cNvPr id="17446" name="Line 33"/>
            <p:cNvSpPr>
              <a:spLocks noChangeShapeType="1"/>
            </p:cNvSpPr>
            <p:nvPr/>
          </p:nvSpPr>
          <p:spPr bwMode="auto">
            <a:xfrm>
              <a:off x="1104" y="1920"/>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267"/>
            </a:p>
          </p:txBody>
        </p:sp>
        <p:sp>
          <p:nvSpPr>
            <p:cNvPr id="17447" name="Line 34"/>
            <p:cNvSpPr>
              <a:spLocks noChangeShapeType="1"/>
            </p:cNvSpPr>
            <p:nvPr/>
          </p:nvSpPr>
          <p:spPr bwMode="auto">
            <a:xfrm>
              <a:off x="1248" y="182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267"/>
            </a:p>
          </p:txBody>
        </p:sp>
      </p:grpSp>
      <p:sp>
        <p:nvSpPr>
          <p:cNvPr id="38947" name="Text Box 35"/>
          <p:cNvSpPr txBox="1">
            <a:spLocks noChangeArrowheads="1"/>
          </p:cNvSpPr>
          <p:nvPr/>
        </p:nvSpPr>
        <p:spPr bwMode="auto">
          <a:xfrm>
            <a:off x="76200" y="3332941"/>
            <a:ext cx="1828800" cy="79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67" b="1">
                <a:solidFill>
                  <a:srgbClr val="FF0000"/>
                </a:solidFill>
                <a:latin typeface="Times New Roman" pitchFamily="18" charset="0"/>
              </a:rPr>
              <a:t>Barium clorine </a:t>
            </a:r>
          </a:p>
        </p:txBody>
      </p:sp>
      <p:sp>
        <p:nvSpPr>
          <p:cNvPr id="38948" name="Text Box 36"/>
          <p:cNvSpPr txBox="1">
            <a:spLocks noChangeArrowheads="1"/>
          </p:cNvSpPr>
          <p:nvPr/>
        </p:nvSpPr>
        <p:spPr bwMode="auto">
          <a:xfrm>
            <a:off x="1961178" y="3274777"/>
            <a:ext cx="1828800" cy="79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67" b="1">
                <a:solidFill>
                  <a:srgbClr val="FF0000"/>
                </a:solidFill>
                <a:latin typeface="Times New Roman" pitchFamily="18" charset="0"/>
              </a:rPr>
              <a:t>sodium sulfate </a:t>
            </a:r>
          </a:p>
        </p:txBody>
      </p:sp>
      <p:sp>
        <p:nvSpPr>
          <p:cNvPr id="38949" name="Text Box 37"/>
          <p:cNvSpPr txBox="1">
            <a:spLocks noChangeArrowheads="1"/>
          </p:cNvSpPr>
          <p:nvPr/>
        </p:nvSpPr>
        <p:spPr bwMode="auto">
          <a:xfrm>
            <a:off x="6263418" y="3436879"/>
            <a:ext cx="1752600" cy="79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67" b="1">
                <a:solidFill>
                  <a:srgbClr val="FF0000"/>
                </a:solidFill>
                <a:latin typeface="Times New Roman" pitchFamily="18" charset="0"/>
              </a:rPr>
              <a:t>Barium sulfate </a:t>
            </a:r>
          </a:p>
        </p:txBody>
      </p:sp>
      <p:sp>
        <p:nvSpPr>
          <p:cNvPr id="38950" name="Text Box 38"/>
          <p:cNvSpPr txBox="1">
            <a:spLocks noChangeArrowheads="1"/>
          </p:cNvSpPr>
          <p:nvPr/>
        </p:nvSpPr>
        <p:spPr bwMode="auto">
          <a:xfrm>
            <a:off x="7723918" y="3436879"/>
            <a:ext cx="1828800" cy="79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67" b="1">
                <a:solidFill>
                  <a:srgbClr val="FF0000"/>
                </a:solidFill>
                <a:latin typeface="Times New Roman" pitchFamily="18" charset="0"/>
              </a:rPr>
              <a:t>Sodium clorine</a:t>
            </a:r>
          </a:p>
        </p:txBody>
      </p:sp>
      <p:sp>
        <p:nvSpPr>
          <p:cNvPr id="38951" name="Text Box 39"/>
          <p:cNvSpPr txBox="1">
            <a:spLocks noChangeArrowheads="1"/>
          </p:cNvSpPr>
          <p:nvPr/>
        </p:nvSpPr>
        <p:spPr bwMode="auto">
          <a:xfrm>
            <a:off x="3505200" y="4019551"/>
            <a:ext cx="251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imes New Roman" pitchFamily="18" charset="0"/>
              </a:rPr>
              <a:t>Trong quá trình phản ứng</a:t>
            </a:r>
          </a:p>
        </p:txBody>
      </p:sp>
      <p:sp>
        <p:nvSpPr>
          <p:cNvPr id="38952" name="Text Box 40"/>
          <p:cNvSpPr txBox="1">
            <a:spLocks noChangeArrowheads="1"/>
          </p:cNvSpPr>
          <p:nvPr/>
        </p:nvSpPr>
        <p:spPr bwMode="auto">
          <a:xfrm>
            <a:off x="6705600" y="4400550"/>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i="1">
                <a:latin typeface="Times New Roman" pitchFamily="18" charset="0"/>
              </a:rPr>
              <a:t>Sau phản ứng</a:t>
            </a:r>
          </a:p>
        </p:txBody>
      </p:sp>
      <p:grpSp>
        <p:nvGrpSpPr>
          <p:cNvPr id="6" name="Group 41"/>
          <p:cNvGrpSpPr>
            <a:grpSpLocks/>
          </p:cNvGrpSpPr>
          <p:nvPr/>
        </p:nvGrpSpPr>
        <p:grpSpPr bwMode="auto">
          <a:xfrm>
            <a:off x="3581401" y="1657350"/>
            <a:ext cx="158751" cy="2133600"/>
            <a:chOff x="2194" y="1200"/>
            <a:chExt cx="148" cy="1440"/>
          </a:xfrm>
        </p:grpSpPr>
        <p:sp>
          <p:nvSpPr>
            <p:cNvPr id="17443" name="Line 42"/>
            <p:cNvSpPr>
              <a:spLocks noChangeShapeType="1"/>
            </p:cNvSpPr>
            <p:nvPr/>
          </p:nvSpPr>
          <p:spPr bwMode="auto">
            <a:xfrm>
              <a:off x="2198" y="1200"/>
              <a:ext cx="144"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267"/>
            </a:p>
          </p:txBody>
        </p:sp>
        <p:sp>
          <p:nvSpPr>
            <p:cNvPr id="17444" name="Line 43"/>
            <p:cNvSpPr>
              <a:spLocks noChangeShapeType="1"/>
            </p:cNvSpPr>
            <p:nvPr/>
          </p:nvSpPr>
          <p:spPr bwMode="auto">
            <a:xfrm>
              <a:off x="2194" y="2640"/>
              <a:ext cx="144"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267"/>
            </a:p>
          </p:txBody>
        </p:sp>
        <p:sp>
          <p:nvSpPr>
            <p:cNvPr id="17445" name="Line 44"/>
            <p:cNvSpPr>
              <a:spLocks noChangeShapeType="1"/>
            </p:cNvSpPr>
            <p:nvPr/>
          </p:nvSpPr>
          <p:spPr bwMode="auto">
            <a:xfrm>
              <a:off x="2208" y="1200"/>
              <a:ext cx="0" cy="14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267"/>
            </a:p>
          </p:txBody>
        </p:sp>
      </p:grpSp>
      <p:grpSp>
        <p:nvGrpSpPr>
          <p:cNvPr id="7" name="Group 45"/>
          <p:cNvGrpSpPr>
            <a:grpSpLocks/>
          </p:cNvGrpSpPr>
          <p:nvPr/>
        </p:nvGrpSpPr>
        <p:grpSpPr bwMode="auto">
          <a:xfrm>
            <a:off x="5943600" y="1581150"/>
            <a:ext cx="152400" cy="2209800"/>
            <a:chOff x="3666" y="1152"/>
            <a:chExt cx="137" cy="1496"/>
          </a:xfrm>
        </p:grpSpPr>
        <p:sp>
          <p:nvSpPr>
            <p:cNvPr id="17440" name="Line 46"/>
            <p:cNvSpPr>
              <a:spLocks noChangeShapeType="1"/>
            </p:cNvSpPr>
            <p:nvPr/>
          </p:nvSpPr>
          <p:spPr bwMode="auto">
            <a:xfrm flipH="1">
              <a:off x="3666" y="1160"/>
              <a:ext cx="13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267"/>
            </a:p>
          </p:txBody>
        </p:sp>
        <p:sp>
          <p:nvSpPr>
            <p:cNvPr id="17441" name="Line 47"/>
            <p:cNvSpPr>
              <a:spLocks noChangeShapeType="1"/>
            </p:cNvSpPr>
            <p:nvPr/>
          </p:nvSpPr>
          <p:spPr bwMode="auto">
            <a:xfrm flipH="1">
              <a:off x="3670" y="2648"/>
              <a:ext cx="13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267"/>
            </a:p>
          </p:txBody>
        </p:sp>
        <p:sp>
          <p:nvSpPr>
            <p:cNvPr id="17442" name="Line 48"/>
            <p:cNvSpPr>
              <a:spLocks noChangeShapeType="1"/>
            </p:cNvSpPr>
            <p:nvPr/>
          </p:nvSpPr>
          <p:spPr bwMode="auto">
            <a:xfrm>
              <a:off x="3792" y="1152"/>
              <a:ext cx="0" cy="14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267"/>
            </a:p>
          </p:txBody>
        </p:sp>
      </p:grpSp>
      <p:sp>
        <p:nvSpPr>
          <p:cNvPr id="38961" name="AutoShape 49"/>
          <p:cNvSpPr>
            <a:spLocks/>
          </p:cNvSpPr>
          <p:nvPr/>
        </p:nvSpPr>
        <p:spPr bwMode="auto">
          <a:xfrm rot="5400000">
            <a:off x="1520031" y="3185319"/>
            <a:ext cx="312739" cy="2133600"/>
          </a:xfrm>
          <a:prstGeom prst="rightBrace">
            <a:avLst>
              <a:gd name="adj1" fmla="val 25268"/>
              <a:gd name="adj2" fmla="val 47074"/>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lIns="91440" tIns="45720" rIns="91440" bIns="45720" anchor="ctr"/>
          <a:lstStyle/>
          <a:p>
            <a:pPr algn="ctr" eaLnBrk="0" hangingPunct="0"/>
            <a:r>
              <a:rPr lang="en-US" sz="2267">
                <a:latin typeface="Tahoma" pitchFamily="34" charset="0"/>
              </a:rPr>
              <a:t>  </a:t>
            </a:r>
          </a:p>
        </p:txBody>
      </p:sp>
      <p:sp>
        <p:nvSpPr>
          <p:cNvPr id="38962" name="AutoShape 50"/>
          <p:cNvSpPr>
            <a:spLocks/>
          </p:cNvSpPr>
          <p:nvPr/>
        </p:nvSpPr>
        <p:spPr bwMode="auto">
          <a:xfrm rot="5400000">
            <a:off x="7505700" y="3295650"/>
            <a:ext cx="304800" cy="2209800"/>
          </a:xfrm>
          <a:prstGeom prst="rightBrace">
            <a:avLst>
              <a:gd name="adj1" fmla="val 26852"/>
              <a:gd name="adj2" fmla="val 47074"/>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lIns="91440" tIns="45720" rIns="91440" bIns="45720" anchor="ctr"/>
          <a:lstStyle/>
          <a:p>
            <a:pPr algn="ctr" eaLnBrk="0" hangingPunct="0"/>
            <a:r>
              <a:rPr lang="en-US" sz="2267">
                <a:latin typeface="Tahoma" pitchFamily="34" charset="0"/>
              </a:rPr>
              <a:t>  </a:t>
            </a:r>
          </a:p>
        </p:txBody>
      </p:sp>
      <p:sp>
        <p:nvSpPr>
          <p:cNvPr id="38963" name="Text Box 51"/>
          <p:cNvSpPr txBox="1">
            <a:spLocks noChangeArrowheads="1"/>
          </p:cNvSpPr>
          <p:nvPr/>
        </p:nvSpPr>
        <p:spPr bwMode="auto">
          <a:xfrm>
            <a:off x="457200" y="440055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i="1">
                <a:latin typeface="Times New Roman" pitchFamily="18" charset="0"/>
              </a:rPr>
              <a:t>Trước phản ứng</a:t>
            </a:r>
          </a:p>
        </p:txBody>
      </p:sp>
      <p:sp>
        <p:nvSpPr>
          <p:cNvPr id="17439" name="Text Box 53"/>
          <p:cNvSpPr txBox="1">
            <a:spLocks noChangeArrowheads="1"/>
          </p:cNvSpPr>
          <p:nvPr/>
        </p:nvSpPr>
        <p:spPr bwMode="auto">
          <a:xfrm>
            <a:off x="547523" y="81305"/>
            <a:ext cx="7991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i="1">
                <a:latin typeface="Times New Roman" pitchFamily="18" charset="0"/>
              </a:rPr>
              <a:t>Diễn biến của phản ứng giữa </a:t>
            </a:r>
            <a:r>
              <a:rPr lang="en-US" sz="2800"/>
              <a:t>sodium sulfate </a:t>
            </a:r>
            <a:r>
              <a:rPr lang="en-US" sz="2800" b="1" i="1" smtClean="0">
                <a:latin typeface="Times New Roman" pitchFamily="18" charset="0"/>
              </a:rPr>
              <a:t>(</a:t>
            </a:r>
            <a:r>
              <a:rPr lang="en-US" sz="2800" b="1" i="1">
                <a:latin typeface="Times New Roman" pitchFamily="18" charset="0"/>
              </a:rPr>
              <a:t>Na</a:t>
            </a:r>
            <a:r>
              <a:rPr lang="en-US" sz="2800" b="1" i="1" baseline="-25000">
                <a:latin typeface="Times New Roman" pitchFamily="18" charset="0"/>
              </a:rPr>
              <a:t>2</a:t>
            </a:r>
            <a:r>
              <a:rPr lang="en-US" sz="2800" b="1" i="1">
                <a:latin typeface="Times New Roman" pitchFamily="18" charset="0"/>
              </a:rPr>
              <a:t>SO</a:t>
            </a:r>
            <a:r>
              <a:rPr lang="en-US" sz="2800" b="1" i="1" baseline="-25000">
                <a:latin typeface="Times New Roman" pitchFamily="18" charset="0"/>
              </a:rPr>
              <a:t>4 </a:t>
            </a:r>
            <a:r>
              <a:rPr lang="en-US" sz="2800" b="1" i="1">
                <a:latin typeface="Times New Roman" pitchFamily="18" charset="0"/>
              </a:rPr>
              <a:t>)  </a:t>
            </a:r>
            <a:r>
              <a:rPr lang="en-US" sz="2800" b="1" i="1" smtClean="0">
                <a:latin typeface="Times New Roman" pitchFamily="18" charset="0"/>
              </a:rPr>
              <a:t>và </a:t>
            </a:r>
            <a:r>
              <a:rPr lang="en-US" sz="2800"/>
              <a:t>Barium clorine </a:t>
            </a:r>
            <a:r>
              <a:rPr lang="en-US" sz="2800" b="1" i="1" smtClean="0">
                <a:latin typeface="Times New Roman" pitchFamily="18" charset="0"/>
              </a:rPr>
              <a:t>(</a:t>
            </a:r>
            <a:r>
              <a:rPr lang="en-US" sz="2800" b="1" i="1">
                <a:latin typeface="Times New Roman" pitchFamily="18" charset="0"/>
              </a:rPr>
              <a:t>BaCl</a:t>
            </a:r>
            <a:r>
              <a:rPr lang="en-US" sz="2800" b="1" i="1" baseline="-25000">
                <a:latin typeface="Times New Roman" pitchFamily="18" charset="0"/>
              </a:rPr>
              <a:t>2 </a:t>
            </a:r>
            <a:r>
              <a:rPr lang="en-US" sz="2800" b="1" i="1">
                <a:latin typeface="Times New Roman" pitchFamily="18" charset="0"/>
              </a:rPr>
              <a:t>)</a:t>
            </a:r>
          </a:p>
        </p:txBody>
      </p:sp>
    </p:spTree>
    <p:extLst>
      <p:ext uri="{BB962C8B-B14F-4D97-AF65-F5344CB8AC3E}">
        <p14:creationId xmlns:p14="http://schemas.microsoft.com/office/powerpoint/2010/main" val="39877877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8947"/>
                                        </p:tgtEl>
                                        <p:attrNameLst>
                                          <p:attrName>style.visibility</p:attrName>
                                        </p:attrNameLst>
                                      </p:cBhvr>
                                      <p:to>
                                        <p:strVal val="visible"/>
                                      </p:to>
                                    </p:set>
                                    <p:animEffect transition="in" filter="box(in)">
                                      <p:cBhvr>
                                        <p:cTn id="10" dur="500"/>
                                        <p:tgtEl>
                                          <p:spTgt spid="38947"/>
                                        </p:tgtEl>
                                      </p:cBhvr>
                                    </p:animEffec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par>
                                <p:cTn id="15" presetID="3" presetClass="entr" presetSubtype="1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8948"/>
                                        </p:tgtEl>
                                        <p:attrNameLst>
                                          <p:attrName>style.visibility</p:attrName>
                                        </p:attrNameLst>
                                      </p:cBhvr>
                                      <p:to>
                                        <p:strVal val="visible"/>
                                      </p:to>
                                    </p:set>
                                    <p:animEffect transition="in" filter="box(in)">
                                      <p:cBhvr>
                                        <p:cTn id="20" dur="500"/>
                                        <p:tgtEl>
                                          <p:spTgt spid="38948"/>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8961"/>
                                        </p:tgtEl>
                                        <p:attrNameLst>
                                          <p:attrName>style.visibility</p:attrName>
                                        </p:attrNameLst>
                                      </p:cBhvr>
                                      <p:to>
                                        <p:strVal val="visible"/>
                                      </p:to>
                                    </p:set>
                                    <p:animEffect transition="in" filter="checkerboard(across)">
                                      <p:cBhvr>
                                        <p:cTn id="23" dur="500"/>
                                        <p:tgtEl>
                                          <p:spTgt spid="3896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8963"/>
                                        </p:tgtEl>
                                        <p:attrNameLst>
                                          <p:attrName>style.visibility</p:attrName>
                                        </p:attrNameLst>
                                      </p:cBhvr>
                                      <p:to>
                                        <p:strVal val="visible"/>
                                      </p:to>
                                    </p:set>
                                    <p:animEffect transition="in" filter="checkerboard(across)">
                                      <p:cBhvr>
                                        <p:cTn id="26" dur="500"/>
                                        <p:tgtEl>
                                          <p:spTgt spid="38963"/>
                                        </p:tgtEl>
                                      </p:cBhvr>
                                    </p:animEffect>
                                  </p:childTnLst>
                                </p:cTn>
                              </p:par>
                            </p:childTnLst>
                          </p:cTn>
                        </p:par>
                        <p:par>
                          <p:cTn id="27" fill="hold" nodeType="afterGroup">
                            <p:stCondLst>
                              <p:cond delay="1000"/>
                            </p:stCondLst>
                            <p:childTnLst>
                              <p:par>
                                <p:cTn id="28" presetID="4" presetClass="entr" presetSubtype="16" fill="hold" grpId="0" nodeType="afterEffect">
                                  <p:stCondLst>
                                    <p:cond delay="0"/>
                                  </p:stCondLst>
                                  <p:childTnLst>
                                    <p:set>
                                      <p:cBhvr>
                                        <p:cTn id="29" dur="1" fill="hold">
                                          <p:stCondLst>
                                            <p:cond delay="0"/>
                                          </p:stCondLst>
                                        </p:cTn>
                                        <p:tgtEl>
                                          <p:spTgt spid="38930"/>
                                        </p:tgtEl>
                                        <p:attrNameLst>
                                          <p:attrName>style.visibility</p:attrName>
                                        </p:attrNameLst>
                                      </p:cBhvr>
                                      <p:to>
                                        <p:strVal val="visible"/>
                                      </p:to>
                                    </p:set>
                                    <p:animEffect transition="in" filter="box(in)">
                                      <p:cBhvr>
                                        <p:cTn id="30" dur="500"/>
                                        <p:tgtEl>
                                          <p:spTgt spid="38930"/>
                                        </p:tgtEl>
                                      </p:cBhvr>
                                    </p:animEffect>
                                  </p:childTnLst>
                                </p:cTn>
                              </p:par>
                              <p:par>
                                <p:cTn id="31" presetID="4"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500"/>
                                        <p:tgtEl>
                                          <p:spTgt spid="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8951"/>
                                        </p:tgtEl>
                                        <p:attrNameLst>
                                          <p:attrName>style.visibility</p:attrName>
                                        </p:attrNameLst>
                                      </p:cBhvr>
                                      <p:to>
                                        <p:strVal val="visible"/>
                                      </p:to>
                                    </p:set>
                                    <p:animEffect transition="in" filter="box(in)">
                                      <p:cBhvr>
                                        <p:cTn id="36" dur="500"/>
                                        <p:tgtEl>
                                          <p:spTgt spid="38951"/>
                                        </p:tgtEl>
                                      </p:cBhvr>
                                    </p:animEffect>
                                  </p:childTnLst>
                                </p:cTn>
                              </p:par>
                              <p:par>
                                <p:cTn id="37" presetID="4"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ox(in)">
                                      <p:cBhvr>
                                        <p:cTn id="39" dur="500"/>
                                        <p:tgtEl>
                                          <p:spTgt spid="7"/>
                                        </p:tgtEl>
                                      </p:cBhvr>
                                    </p:animEffect>
                                  </p:childTnLst>
                                </p:cTn>
                              </p:par>
                            </p:childTnLst>
                          </p:cTn>
                        </p:par>
                        <p:par>
                          <p:cTn id="40" fill="hold" nodeType="afterGroup">
                            <p:stCondLst>
                              <p:cond delay="1500"/>
                            </p:stCondLst>
                            <p:childTnLst>
                              <p:par>
                                <p:cTn id="41" presetID="3" presetClass="entr" presetSubtype="10" fill="hold" grpId="0" nodeType="afterEffect">
                                  <p:stCondLst>
                                    <p:cond delay="0"/>
                                  </p:stCondLst>
                                  <p:childTnLst>
                                    <p:set>
                                      <p:cBhvr>
                                        <p:cTn id="42" dur="1" fill="hold">
                                          <p:stCondLst>
                                            <p:cond delay="0"/>
                                          </p:stCondLst>
                                        </p:cTn>
                                        <p:tgtEl>
                                          <p:spTgt spid="38933"/>
                                        </p:tgtEl>
                                        <p:attrNameLst>
                                          <p:attrName>style.visibility</p:attrName>
                                        </p:attrNameLst>
                                      </p:cBhvr>
                                      <p:to>
                                        <p:strVal val="visible"/>
                                      </p:to>
                                    </p:set>
                                    <p:animEffect transition="in" filter="blinds(horizontal)">
                                      <p:cBhvr>
                                        <p:cTn id="43" dur="500"/>
                                        <p:tgtEl>
                                          <p:spTgt spid="3893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8934"/>
                                        </p:tgtEl>
                                        <p:attrNameLst>
                                          <p:attrName>style.visibility</p:attrName>
                                        </p:attrNameLst>
                                      </p:cBhvr>
                                      <p:to>
                                        <p:strVal val="visible"/>
                                      </p:to>
                                    </p:set>
                                    <p:animEffect transition="in" filter="blinds(horizontal)">
                                      <p:cBhvr>
                                        <p:cTn id="46" dur="500"/>
                                        <p:tgtEl>
                                          <p:spTgt spid="3893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8932"/>
                                        </p:tgtEl>
                                        <p:attrNameLst>
                                          <p:attrName>style.visibility</p:attrName>
                                        </p:attrNameLst>
                                      </p:cBhvr>
                                      <p:to>
                                        <p:strVal val="visible"/>
                                      </p:to>
                                    </p:set>
                                    <p:animEffect transition="in" filter="blinds(horizontal)">
                                      <p:cBhvr>
                                        <p:cTn id="49" dur="500"/>
                                        <p:tgtEl>
                                          <p:spTgt spid="38932"/>
                                        </p:tgtEl>
                                      </p:cBhvr>
                                    </p:animEffect>
                                  </p:childTnLst>
                                </p:cTn>
                              </p:par>
                              <p:par>
                                <p:cTn id="50" presetID="0" presetClass="path" presetSubtype="0" accel="50000" decel="50000" fill="hold" grpId="1" nodeType="withEffect">
                                  <p:stCondLst>
                                    <p:cond delay="0"/>
                                  </p:stCondLst>
                                  <p:childTnLst>
                                    <p:animMotion origin="layout" path="M 1.66667E-6 1.85185E-6 C 0.00816 -0.0037 0.01806 -0.00602 0.0257 -0.01157 C 0.03334 -0.01713 0.04115 -0.02523 0.04827 -0.03217 C 0.05452 -0.03819 0.06337 -0.03588 0.07066 -0.03912 C 0.08473 -0.0456 0.10052 -0.04791 0.11545 -0.05069 C 0.12396 -0.0544 0.13247 -0.05602 0.14132 -0.05764 C 0.15087 -0.06134 0.16094 -0.06227 0.17066 -0.06435 C 0.21545 -0.06319 0.24705 -0.06203 0.28768 -0.05764 C 0.29063 -0.05694 0.29375 -0.05671 0.29653 -0.05532 C 0.29844 -0.0544 0.29966 -0.05162 0.30157 -0.05069 C 0.31233 -0.04537 0.32483 -0.04398 0.33611 -0.04143 C 0.34618 -0.03912 0.35521 -0.03611 0.36545 -0.03449 C 0.37795 -0.02893 0.37205 -0.03102 0.38247 -0.02754 C 0.38872 -0.01967 0.38681 -0.02361 0.38941 -0.0162 " pathEditMode="relative" ptsTypes="fffffffffffffA">
                                      <p:cBhvr>
                                        <p:cTn id="51" dur="2000" fill="hold"/>
                                        <p:tgtEl>
                                          <p:spTgt spid="38933"/>
                                        </p:tgtEl>
                                        <p:attrNameLst>
                                          <p:attrName>ppt_x</p:attrName>
                                          <p:attrName>ppt_y</p:attrName>
                                        </p:attrNameLst>
                                      </p:cBhvr>
                                    </p:animMotion>
                                  </p:childTnLst>
                                </p:cTn>
                              </p:par>
                              <p:par>
                                <p:cTn id="52" presetID="0" presetClass="path" presetSubtype="0" accel="50000" decel="50000" fill="hold" grpId="1" nodeType="withEffect">
                                  <p:stCondLst>
                                    <p:cond delay="0"/>
                                  </p:stCondLst>
                                  <p:childTnLst>
                                    <p:animMotion origin="layout" path="M 3.33333E-6 -0.03333 C 0.01007 -0.02431 0.02135 -0.02014 0.03281 -0.01505 C 0.03472 -0.01412 0.03611 -0.01134 0.03802 -0.01042 C 0.0408 -0.00903 0.04375 -0.0088 0.04652 -0.0081 C 0.06215 0.0044 0.04774 -0.00509 0.06562 0.00116 C 0.07864 0.00579 0.06979 0.00393 0.07934 0.01018 C 0.08507 0.01412 0.09514 0.01412 0.1 0.01481 C 0.11041 0.02176 0.12118 0.02222 0.13281 0.02407 C 0.15451 0.03842 0.18177 0.04051 0.20521 0.04236 C 0.28524 0.04884 0.2309 0.04537 0.29652 0.0493 C 0.29948 0.0493 0.3625 0.0581 0.37934 0.03796 " pathEditMode="relative" rAng="0" ptsTypes="ffffffffffA">
                                      <p:cBhvr>
                                        <p:cTn id="53" dur="2000" fill="hold"/>
                                        <p:tgtEl>
                                          <p:spTgt spid="38934"/>
                                        </p:tgtEl>
                                        <p:attrNameLst>
                                          <p:attrName>ppt_x</p:attrName>
                                          <p:attrName>ppt_y</p:attrName>
                                        </p:attrNameLst>
                                      </p:cBhvr>
                                      <p:rCtr x="19000" y="4600"/>
                                    </p:animMotion>
                                  </p:childTnLst>
                                </p:cTn>
                              </p:par>
                              <p:par>
                                <p:cTn id="54" presetID="0" presetClass="path" presetSubtype="0" accel="50000" decel="50000" fill="hold" grpId="1" nodeType="withEffect">
                                  <p:stCondLst>
                                    <p:cond delay="0"/>
                                  </p:stCondLst>
                                  <p:childTnLst>
                                    <p:animMotion origin="layout" path="M 0.01493 -0.0419 C 0.02205 -0.0294 0.02465 -0.02824 0.03385 -0.01898 C 0.04427 -0.00857 0.03368 -0.01435 0.04427 -0.00973 C 0.05 -0.00209 0.05469 0.00069 0.06146 0.00648 C 0.07083 0.01435 0.07847 0.02477 0.08906 0.0294 C 0.10017 0.04051 0.11285 0.04375 0.12535 0.05231 C 0.15399 0.07199 0.18698 0.08287 0.2184 0.09143 C 0.33819 0.08912 0.30937 0.12662 0.33906 0.0868 " pathEditMode="relative" rAng="0" ptsTypes="fffffffA">
                                      <p:cBhvr>
                                        <p:cTn id="55" dur="2000" fill="hold"/>
                                        <p:tgtEl>
                                          <p:spTgt spid="38932"/>
                                        </p:tgtEl>
                                        <p:attrNameLst>
                                          <p:attrName>ppt_x</p:attrName>
                                          <p:attrName>ppt_y</p:attrName>
                                        </p:attrNameLst>
                                      </p:cBhvr>
                                      <p:rCtr x="16200" y="8400"/>
                                    </p:animMotion>
                                  </p:childTnLst>
                                </p:cTn>
                              </p:par>
                            </p:childTnLst>
                          </p:cTn>
                        </p:par>
                        <p:par>
                          <p:cTn id="56" fill="hold" nodeType="afterGroup">
                            <p:stCondLst>
                              <p:cond delay="3500"/>
                            </p:stCondLst>
                            <p:childTnLst>
                              <p:par>
                                <p:cTn id="57" presetID="5" presetClass="entr" presetSubtype="10" fill="hold" grpId="0" nodeType="afterEffect">
                                  <p:stCondLst>
                                    <p:cond delay="0"/>
                                  </p:stCondLst>
                                  <p:childTnLst>
                                    <p:set>
                                      <p:cBhvr>
                                        <p:cTn id="58" dur="1" fill="hold">
                                          <p:stCondLst>
                                            <p:cond delay="0"/>
                                          </p:stCondLst>
                                        </p:cTn>
                                        <p:tgtEl>
                                          <p:spTgt spid="38936"/>
                                        </p:tgtEl>
                                        <p:attrNameLst>
                                          <p:attrName>style.visibility</p:attrName>
                                        </p:attrNameLst>
                                      </p:cBhvr>
                                      <p:to>
                                        <p:strVal val="visible"/>
                                      </p:to>
                                    </p:set>
                                    <p:animEffect transition="in" filter="checkerboard(across)">
                                      <p:cBhvr>
                                        <p:cTn id="59" dur="500"/>
                                        <p:tgtEl>
                                          <p:spTgt spid="38936"/>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38935"/>
                                        </p:tgtEl>
                                        <p:attrNameLst>
                                          <p:attrName>style.visibility</p:attrName>
                                        </p:attrNameLst>
                                      </p:cBhvr>
                                      <p:to>
                                        <p:strVal val="visible"/>
                                      </p:to>
                                    </p:set>
                                    <p:animEffect transition="in" filter="checkerboard(across)">
                                      <p:cBhvr>
                                        <p:cTn id="62" dur="500"/>
                                        <p:tgtEl>
                                          <p:spTgt spid="38935"/>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38937"/>
                                        </p:tgtEl>
                                        <p:attrNameLst>
                                          <p:attrName>style.visibility</p:attrName>
                                        </p:attrNameLst>
                                      </p:cBhvr>
                                      <p:to>
                                        <p:strVal val="visible"/>
                                      </p:to>
                                    </p:set>
                                    <p:animEffect transition="in" filter="checkerboard(across)">
                                      <p:cBhvr>
                                        <p:cTn id="65" dur="500"/>
                                        <p:tgtEl>
                                          <p:spTgt spid="38937"/>
                                        </p:tgtEl>
                                      </p:cBhvr>
                                    </p:animEffect>
                                  </p:childTnLst>
                                </p:cTn>
                              </p:par>
                              <p:par>
                                <p:cTn id="66" presetID="0" presetClass="path" presetSubtype="0" accel="50000" decel="50000" fill="hold" grpId="1" nodeType="withEffect">
                                  <p:stCondLst>
                                    <p:cond delay="0"/>
                                  </p:stCondLst>
                                  <p:childTnLst>
                                    <p:animMotion origin="layout" path="M -4.72222E-6 -3.33333E-6 C 0.01111 0.0088 0.02257 0.0125 0.03455 0.01829 C 0.06007 0.03055 0.04254 0.02592 0.06563 0.02986 C 0.08299 0.03935 0.09774 0.03773 0.11736 0.03912 C 0.15243 0.05116 0.21024 0.04213 0.23629 0.04143 C 0.24184 0.03889 0.25417 0.03217 0.25868 0.02755 C 0.26875 0.01759 0.27761 0.00463 0.28802 -0.00463 C 0.29757 -0.02384 0.29202 -0.01458 0.30521 -0.03218 C 0.30938 -0.03773 0.31493 -0.04051 0.3191 -0.04607 " pathEditMode="relative" ptsTypes="ffffffffA">
                                      <p:cBhvr>
                                        <p:cTn id="67" dur="2000" fill="hold"/>
                                        <p:tgtEl>
                                          <p:spTgt spid="38936"/>
                                        </p:tgtEl>
                                        <p:attrNameLst>
                                          <p:attrName>ppt_x</p:attrName>
                                          <p:attrName>ppt_y</p:attrName>
                                        </p:attrNameLst>
                                      </p:cBhvr>
                                    </p:animMotion>
                                  </p:childTnLst>
                                </p:cTn>
                              </p:par>
                              <p:par>
                                <p:cTn id="68" presetID="0" presetClass="path" presetSubtype="0" accel="50000" decel="50000" fill="hold" grpId="1" nodeType="withEffect">
                                  <p:stCondLst>
                                    <p:cond delay="0"/>
                                  </p:stCondLst>
                                  <p:childTnLst>
                                    <p:animMotion origin="layout" path="M -0.00833 0.00486 C 5.55112E-17 0.0132 0.00243 0.01273 0.01233 0.01621 C 0.0158 0.01759 0.02274 0.02084 0.02274 0.02107 C 0.02396 0.02315 0.02431 0.02662 0.02622 0.02778 C 0.02917 0.02986 0.04896 0.03472 0.05365 0.03704 C 0.07552 0.04769 0.0967 0.06412 0.11927 0.07153 C 0.13368 0.08449 0.15885 0.09121 0.17622 0.09445 C 0.18403 0.10162 0.18906 0.10394 0.19861 0.10602 C 0.21267 0.1125 0.19219 0.10371 0.22448 0.11065 C 0.22795 0.11134 0.23472 0.11505 0.23472 0.11528 C 0.28281 0.11343 0.31319 0.12801 0.33993 0.07616 C 0.34045 0.07315 0.3408 0.06991 0.34167 0.0669 C 0.34253 0.06435 0.34462 0.06273 0.34514 0.05996 C 0.34653 0.05162 0.34635 0.04306 0.34688 0.03472 C 0.34497 0.02199 0.34444 0.02153 0.33646 0.01621 " pathEditMode="relative" rAng="0" ptsTypes="ffffffffffffffA">
                                      <p:cBhvr>
                                        <p:cTn id="69" dur="2000" fill="hold"/>
                                        <p:tgtEl>
                                          <p:spTgt spid="38935"/>
                                        </p:tgtEl>
                                        <p:attrNameLst>
                                          <p:attrName>ppt_x</p:attrName>
                                          <p:attrName>ppt_y</p:attrName>
                                        </p:attrNameLst>
                                      </p:cBhvr>
                                      <p:rCtr x="17800" y="6200"/>
                                    </p:animMotion>
                                  </p:childTnLst>
                                </p:cTn>
                              </p:par>
                              <p:par>
                                <p:cTn id="70" presetID="0" presetClass="path" presetSubtype="0" accel="50000" decel="50000" fill="hold" grpId="1" nodeType="withEffect">
                                  <p:stCondLst>
                                    <p:cond delay="0"/>
                                  </p:stCondLst>
                                  <p:childTnLst>
                                    <p:animMotion origin="layout" path="M -2.77778E-6 2.96296E-6 C 0.04827 0.00532 0.07101 0.00555 0.13264 0.00694 C 0.14236 0.01227 0.15157 0.01574 0.16198 0.01852 C 0.17257 0.02754 0.18681 0.02916 0.19827 0.0368 C 0.21858 0.05046 0.23959 0.05902 0.26025 0.07129 C 0.26216 0.07245 0.26354 0.07477 0.26545 0.07592 C 0.26875 0.07801 0.27223 0.07893 0.2757 0.08055 C 0.28316 0.07986 0.29098 0.08078 0.29827 0.07824 C 0.29879 0.07801 0.31268 0.06111 0.31372 0.05972 C 0.31424 0.0574 0.31545 0.05301 0.31545 0.05301 " pathEditMode="relative" ptsTypes="fffffffffA">
                                      <p:cBhvr>
                                        <p:cTn id="71" dur="2000" fill="hold"/>
                                        <p:tgtEl>
                                          <p:spTgt spid="38937"/>
                                        </p:tgtEl>
                                        <p:attrNameLst>
                                          <p:attrName>ppt_x</p:attrName>
                                          <p:attrName>ppt_y</p:attrName>
                                        </p:attrNameLst>
                                      </p:cBhvr>
                                    </p:animMotion>
                                  </p:childTnLst>
                                </p:cTn>
                              </p:par>
                            </p:childTnLst>
                          </p:cTn>
                        </p:par>
                        <p:par>
                          <p:cTn id="72" fill="hold" nodeType="afterGroup">
                            <p:stCondLst>
                              <p:cond delay="5500"/>
                            </p:stCondLst>
                            <p:childTnLst>
                              <p:par>
                                <p:cTn id="73" presetID="4" presetClass="entr" presetSubtype="16" fill="hold" grpId="0" nodeType="afterEffect">
                                  <p:stCondLst>
                                    <p:cond delay="0"/>
                                  </p:stCondLst>
                                  <p:childTnLst>
                                    <p:set>
                                      <p:cBhvr>
                                        <p:cTn id="74" dur="1" fill="hold">
                                          <p:stCondLst>
                                            <p:cond delay="0"/>
                                          </p:stCondLst>
                                        </p:cTn>
                                        <p:tgtEl>
                                          <p:spTgt spid="38931"/>
                                        </p:tgtEl>
                                        <p:attrNameLst>
                                          <p:attrName>style.visibility</p:attrName>
                                        </p:attrNameLst>
                                      </p:cBhvr>
                                      <p:to>
                                        <p:strVal val="visible"/>
                                      </p:to>
                                    </p:set>
                                    <p:animEffect transition="in" filter="box(in)">
                                      <p:cBhvr>
                                        <p:cTn id="75" dur="500"/>
                                        <p:tgtEl>
                                          <p:spTgt spid="38931"/>
                                        </p:tgtEl>
                                      </p:cBhvr>
                                    </p:animEffect>
                                  </p:childTnLst>
                                </p:cTn>
                              </p:par>
                            </p:childTnLst>
                          </p:cTn>
                        </p:par>
                        <p:par>
                          <p:cTn id="76" fill="hold" nodeType="afterGroup">
                            <p:stCondLst>
                              <p:cond delay="6000"/>
                            </p:stCondLst>
                            <p:childTnLst>
                              <p:par>
                                <p:cTn id="77" presetID="5" presetClass="entr" presetSubtype="10" fill="hold" grpId="0" nodeType="afterEffect">
                                  <p:stCondLst>
                                    <p:cond delay="0"/>
                                  </p:stCondLst>
                                  <p:childTnLst>
                                    <p:set>
                                      <p:cBhvr>
                                        <p:cTn id="78" dur="1" fill="hold">
                                          <p:stCondLst>
                                            <p:cond delay="0"/>
                                          </p:stCondLst>
                                        </p:cTn>
                                        <p:tgtEl>
                                          <p:spTgt spid="38938"/>
                                        </p:tgtEl>
                                        <p:attrNameLst>
                                          <p:attrName>style.visibility</p:attrName>
                                        </p:attrNameLst>
                                      </p:cBhvr>
                                      <p:to>
                                        <p:strVal val="visible"/>
                                      </p:to>
                                    </p:set>
                                    <p:animEffect transition="in" filter="checkerboard(across)">
                                      <p:cBhvr>
                                        <p:cTn id="79" dur="500"/>
                                        <p:tgtEl>
                                          <p:spTgt spid="38938"/>
                                        </p:tgtEl>
                                      </p:cBhvr>
                                    </p:animEffect>
                                  </p:childTnLst>
                                </p:cTn>
                              </p:par>
                              <p:par>
                                <p:cTn id="80" presetID="3" presetClass="exit" presetSubtype="10" fill="hold" grpId="2" nodeType="withEffect">
                                  <p:stCondLst>
                                    <p:cond delay="0"/>
                                  </p:stCondLst>
                                  <p:childTnLst>
                                    <p:animEffect transition="out" filter="blinds(horizontal)">
                                      <p:cBhvr>
                                        <p:cTn id="81" dur="500"/>
                                        <p:tgtEl>
                                          <p:spTgt spid="38932"/>
                                        </p:tgtEl>
                                      </p:cBhvr>
                                    </p:animEffect>
                                    <p:set>
                                      <p:cBhvr>
                                        <p:cTn id="82" dur="1" fill="hold">
                                          <p:stCondLst>
                                            <p:cond delay="499"/>
                                          </p:stCondLst>
                                        </p:cTn>
                                        <p:tgtEl>
                                          <p:spTgt spid="38932"/>
                                        </p:tgtEl>
                                        <p:attrNameLst>
                                          <p:attrName>style.visibility</p:attrName>
                                        </p:attrNameLst>
                                      </p:cBhvr>
                                      <p:to>
                                        <p:strVal val="hidden"/>
                                      </p:to>
                                    </p:set>
                                  </p:childTnLst>
                                </p:cTn>
                              </p:par>
                              <p:par>
                                <p:cTn id="83" presetID="0" presetClass="path" presetSubtype="0" accel="50000" decel="50000" fill="hold" grpId="1" nodeType="withEffect">
                                  <p:stCondLst>
                                    <p:cond delay="0"/>
                                  </p:stCondLst>
                                  <p:childTnLst>
                                    <p:animMotion origin="layout" path="M -3.05556E-6 -1.23457E-6 C 0.01198 0.00679 0.02396 0.01574 0.0375 0.01883 C 0.04497 0.02068 0.06007 0.02315 0.06007 0.02346 C 0.09514 0.02253 0.13039 0.02222 0.16528 0.02099 C 0.175 0.02068 0.1842 0.01512 0.19358 0.01296 C 0.21094 0.00833 0.22882 0.00494 0.24618 -1.23457E-6 C 0.25591 -0.00278 0.25139 -0.00463 0.25938 -0.00864 C 0.26545 -0.01142 0.27188 -0.01204 0.27813 -0.0145 C 0.28247 -0.01605 0.28577 -0.02037 0.28959 -0.02315 C 0.28976 -0.02346 0.30348 -0.02839 0.30643 -0.02932 C 0.31111 -0.03086 0.31511 -0.03549 0.31962 -0.03796 C 0.32709 -0.04969 0.32344 -0.04136 0.32344 -0.06512 " pathEditMode="relative" rAng="0" ptsTypes="AAAAAAAAAAAA">
                                      <p:cBhvr>
                                        <p:cTn id="84" dur="2000" fill="hold"/>
                                        <p:tgtEl>
                                          <p:spTgt spid="38938"/>
                                        </p:tgtEl>
                                        <p:attrNameLst>
                                          <p:attrName>ppt_x</p:attrName>
                                          <p:attrName>ppt_y</p:attrName>
                                        </p:attrNameLst>
                                      </p:cBhvr>
                                      <p:rCtr x="16215" y="-2099"/>
                                    </p:animMotion>
                                  </p:childTnLst>
                                </p:cTn>
                              </p:par>
                              <p:par>
                                <p:cTn id="85" presetID="4" presetClass="entr" presetSubtype="16" fill="hold" grpId="0" nodeType="withEffect">
                                  <p:stCondLst>
                                    <p:cond delay="0"/>
                                  </p:stCondLst>
                                  <p:childTnLst>
                                    <p:set>
                                      <p:cBhvr>
                                        <p:cTn id="86" dur="1" fill="hold">
                                          <p:stCondLst>
                                            <p:cond delay="0"/>
                                          </p:stCondLst>
                                        </p:cTn>
                                        <p:tgtEl>
                                          <p:spTgt spid="38939"/>
                                        </p:tgtEl>
                                        <p:attrNameLst>
                                          <p:attrName>style.visibility</p:attrName>
                                        </p:attrNameLst>
                                      </p:cBhvr>
                                      <p:to>
                                        <p:strVal val="visible"/>
                                      </p:to>
                                    </p:set>
                                    <p:animEffect transition="in" filter="box(in)">
                                      <p:cBhvr>
                                        <p:cTn id="87" dur="500"/>
                                        <p:tgtEl>
                                          <p:spTgt spid="38939"/>
                                        </p:tgtEl>
                                      </p:cBhvr>
                                    </p:animEffect>
                                  </p:childTnLst>
                                </p:cTn>
                              </p:par>
                              <p:par>
                                <p:cTn id="88" presetID="4" presetClass="exit" presetSubtype="16" fill="hold" grpId="2" nodeType="withEffect">
                                  <p:stCondLst>
                                    <p:cond delay="0"/>
                                  </p:stCondLst>
                                  <p:childTnLst>
                                    <p:animEffect transition="out" filter="box(in)">
                                      <p:cBhvr>
                                        <p:cTn id="89" dur="500"/>
                                        <p:tgtEl>
                                          <p:spTgt spid="38937"/>
                                        </p:tgtEl>
                                      </p:cBhvr>
                                    </p:animEffect>
                                    <p:set>
                                      <p:cBhvr>
                                        <p:cTn id="90" dur="1" fill="hold">
                                          <p:stCondLst>
                                            <p:cond delay="499"/>
                                          </p:stCondLst>
                                        </p:cTn>
                                        <p:tgtEl>
                                          <p:spTgt spid="38937"/>
                                        </p:tgtEl>
                                        <p:attrNameLst>
                                          <p:attrName>style.visibility</p:attrName>
                                        </p:attrNameLst>
                                      </p:cBhvr>
                                      <p:to>
                                        <p:strVal val="hidden"/>
                                      </p:to>
                                    </p:set>
                                  </p:childTnLst>
                                </p:cTn>
                              </p:par>
                              <p:par>
                                <p:cTn id="91" presetID="0" presetClass="path" presetSubtype="0" accel="50000" decel="50000" fill="hold" grpId="1" nodeType="withEffect">
                                  <p:stCondLst>
                                    <p:cond delay="0"/>
                                  </p:stCondLst>
                                  <p:childTnLst>
                                    <p:animMotion origin="layout" path="M -2.5E-6 3.45679E-6 C 0.00591 -0.00926 0.01927 -0.01698 0.02952 -0.02068 C 0.03386 -0.02377 0.03854 -0.02593 0.04219 -0.02994 C 0.04427 -0.0321 0.04636 -0.03488 0.04861 -0.03673 C 0.0533 -0.04105 0.06354 -0.04815 0.06354 -0.04784 C 0.06493 -0.05062 0.06667 -0.05247 0.06754 -0.05525 C 0.06858 -0.0571 0.06858 -0.05988 0.06979 -0.06204 C 0.0724 -0.06698 0.0783 -0.07562 0.0783 -0.07531 C 0.08073 -0.08303 0.08316 -0.09229 0.08698 -0.09877 C 0.09288 -0.11019 0.09288 -0.10463 0.0974 -0.11482 C 0.10035 -0.12192 0.10434 -0.13056 0.11025 -0.13581 C 0.11823 -0.1426 0.13004 -0.14692 0.13993 -0.14939 C 0.16788 -0.14692 0.17622 -0.1534 0.17622 -0.12408 " pathEditMode="relative" rAng="0" ptsTypes="AAAAAAAAAAAAA">
                                      <p:cBhvr>
                                        <p:cTn id="92" dur="2000" fill="hold"/>
                                        <p:tgtEl>
                                          <p:spTgt spid="38939"/>
                                        </p:tgtEl>
                                        <p:attrNameLst>
                                          <p:attrName>ppt_x</p:attrName>
                                          <p:attrName>ppt_y</p:attrName>
                                        </p:attrNameLst>
                                      </p:cBhvr>
                                      <p:rCtr x="8802" y="-7469"/>
                                    </p:animMotion>
                                  </p:childTnLst>
                                </p:cTn>
                              </p:par>
                            </p:childTnLst>
                          </p:cTn>
                        </p:par>
                        <p:par>
                          <p:cTn id="93" fill="hold" nodeType="afterGroup">
                            <p:stCondLst>
                              <p:cond delay="8000"/>
                            </p:stCondLst>
                            <p:childTnLst>
                              <p:par>
                                <p:cTn id="94" presetID="3" presetClass="entr" presetSubtype="10" fill="hold" grpId="0" nodeType="afterEffect">
                                  <p:stCondLst>
                                    <p:cond delay="0"/>
                                  </p:stCondLst>
                                  <p:childTnLst>
                                    <p:set>
                                      <p:cBhvr>
                                        <p:cTn id="95" dur="1" fill="hold">
                                          <p:stCondLst>
                                            <p:cond delay="0"/>
                                          </p:stCondLst>
                                        </p:cTn>
                                        <p:tgtEl>
                                          <p:spTgt spid="38949"/>
                                        </p:tgtEl>
                                        <p:attrNameLst>
                                          <p:attrName>style.visibility</p:attrName>
                                        </p:attrNameLst>
                                      </p:cBhvr>
                                      <p:to>
                                        <p:strVal val="visible"/>
                                      </p:to>
                                    </p:set>
                                    <p:animEffect transition="in" filter="blinds(horizontal)">
                                      <p:cBhvr>
                                        <p:cTn id="96" dur="500"/>
                                        <p:tgtEl>
                                          <p:spTgt spid="38949"/>
                                        </p:tgtEl>
                                      </p:cBhvr>
                                    </p:animEffect>
                                  </p:childTnLst>
                                </p:cTn>
                              </p:par>
                            </p:childTnLst>
                          </p:cTn>
                        </p:par>
                        <p:par>
                          <p:cTn id="97" fill="hold" nodeType="afterGroup">
                            <p:stCondLst>
                              <p:cond delay="8500"/>
                            </p:stCondLst>
                            <p:childTnLst>
                              <p:par>
                                <p:cTn id="98" presetID="4" presetClass="entr" presetSubtype="16" fill="hold" nodeType="after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box(in)">
                                      <p:cBhvr>
                                        <p:cTn id="100" dur="500"/>
                                        <p:tgtEl>
                                          <p:spTgt spid="5"/>
                                        </p:tgtEl>
                                      </p:cBhvr>
                                    </p:animEffect>
                                  </p:childTnLst>
                                </p:cTn>
                              </p:par>
                            </p:childTnLst>
                          </p:cTn>
                        </p:par>
                        <p:par>
                          <p:cTn id="101" fill="hold" nodeType="afterGroup">
                            <p:stCondLst>
                              <p:cond delay="9000"/>
                            </p:stCondLst>
                            <p:childTnLst>
                              <p:par>
                                <p:cTn id="102" presetID="3" presetClass="entr" presetSubtype="10" fill="hold" grpId="0" nodeType="afterEffect">
                                  <p:stCondLst>
                                    <p:cond delay="0"/>
                                  </p:stCondLst>
                                  <p:childTnLst>
                                    <p:set>
                                      <p:cBhvr>
                                        <p:cTn id="103" dur="1" fill="hold">
                                          <p:stCondLst>
                                            <p:cond delay="0"/>
                                          </p:stCondLst>
                                        </p:cTn>
                                        <p:tgtEl>
                                          <p:spTgt spid="38942"/>
                                        </p:tgtEl>
                                        <p:attrNameLst>
                                          <p:attrName>style.visibility</p:attrName>
                                        </p:attrNameLst>
                                      </p:cBhvr>
                                      <p:to>
                                        <p:strVal val="visible"/>
                                      </p:to>
                                    </p:set>
                                    <p:animEffect transition="in" filter="blinds(horizontal)">
                                      <p:cBhvr>
                                        <p:cTn id="104" dur="500"/>
                                        <p:tgtEl>
                                          <p:spTgt spid="38942"/>
                                        </p:tgtEl>
                                      </p:cBhvr>
                                    </p:animEffect>
                                  </p:childTnLst>
                                </p:cTn>
                              </p:par>
                              <p:par>
                                <p:cTn id="105" presetID="3" presetClass="exit" presetSubtype="10" fill="hold" grpId="2" nodeType="withEffect">
                                  <p:stCondLst>
                                    <p:cond delay="0"/>
                                  </p:stCondLst>
                                  <p:childTnLst>
                                    <p:animEffect transition="out" filter="blinds(horizontal)">
                                      <p:cBhvr>
                                        <p:cTn id="106" dur="500"/>
                                        <p:tgtEl>
                                          <p:spTgt spid="38933"/>
                                        </p:tgtEl>
                                      </p:cBhvr>
                                    </p:animEffect>
                                    <p:set>
                                      <p:cBhvr>
                                        <p:cTn id="107" dur="1" fill="hold">
                                          <p:stCondLst>
                                            <p:cond delay="499"/>
                                          </p:stCondLst>
                                        </p:cTn>
                                        <p:tgtEl>
                                          <p:spTgt spid="38933"/>
                                        </p:tgtEl>
                                        <p:attrNameLst>
                                          <p:attrName>style.visibility</p:attrName>
                                        </p:attrNameLst>
                                      </p:cBhvr>
                                      <p:to>
                                        <p:strVal val="hidden"/>
                                      </p:to>
                                    </p:set>
                                  </p:childTnLst>
                                </p:cTn>
                              </p:par>
                              <p:par>
                                <p:cTn id="108" presetID="0" presetClass="path" presetSubtype="0" accel="50000" decel="50000" fill="hold" grpId="1" nodeType="withEffect">
                                  <p:stCondLst>
                                    <p:cond delay="0"/>
                                  </p:stCondLst>
                                  <p:childTnLst>
                                    <p:animMotion origin="layout" path="M 0.00191 -0.03586 C 0.00886 -0.04603 0.025 -0.05321 0.03733 -0.05575 C 0.05834 -0.06616 0.07917 -0.0768 0.10174 -0.0842 C 0.11459 -0.08837 0.12552 -0.09554 0.13907 -0.09762 C 0.14844 -0.10201 0.15764 -0.10271 0.16789 -0.1041 C 0.22657 -0.10317 0.28403 -0.09993 0.34236 -0.09762 C 0.36407 -0.09484 0.38559 -0.09207 0.4066 -0.08582 C 0.41355 -0.08397 0.42032 -0.08143 0.42709 -0.07911 C 0.43195 -0.07773 0.44063 -0.07264 0.44063 -0.0724 C 0.44375 -0.06963 0.44775 -0.06732 0.45087 -0.06431 C 0.46216 -0.05297 0.44532 -0.06477 0.4592 -0.05575 C 0.46042 -0.05251 0.46216 -0.0495 0.46268 -0.0458 C 0.4632 -0.04141 0.46441 -0.03239 0.46441 -0.03215 " pathEditMode="relative" rAng="0" ptsTypes="ffffffffffffA">
                                      <p:cBhvr>
                                        <p:cTn id="109" dur="2000" fill="hold"/>
                                        <p:tgtEl>
                                          <p:spTgt spid="38942"/>
                                        </p:tgtEl>
                                        <p:attrNameLst>
                                          <p:attrName>ppt_x</p:attrName>
                                          <p:attrName>ppt_y</p:attrName>
                                        </p:attrNameLst>
                                      </p:cBhvr>
                                      <p:rCtr x="23100" y="-3200"/>
                                    </p:animMotion>
                                  </p:childTnLst>
                                </p:cTn>
                              </p:par>
                              <p:par>
                                <p:cTn id="110" presetID="3" presetClass="exit" presetSubtype="10" fill="hold" grpId="2" nodeType="withEffect">
                                  <p:stCondLst>
                                    <p:cond delay="0"/>
                                  </p:stCondLst>
                                  <p:childTnLst>
                                    <p:animEffect transition="out" filter="blinds(horizontal)">
                                      <p:cBhvr>
                                        <p:cTn id="111" dur="500"/>
                                        <p:tgtEl>
                                          <p:spTgt spid="38934"/>
                                        </p:tgtEl>
                                      </p:cBhvr>
                                    </p:animEffect>
                                    <p:set>
                                      <p:cBhvr>
                                        <p:cTn id="112" dur="1" fill="hold">
                                          <p:stCondLst>
                                            <p:cond delay="499"/>
                                          </p:stCondLst>
                                        </p:cTn>
                                        <p:tgtEl>
                                          <p:spTgt spid="38934"/>
                                        </p:tgtEl>
                                        <p:attrNameLst>
                                          <p:attrName>style.visibility</p:attrName>
                                        </p:attrNameLst>
                                      </p:cBhvr>
                                      <p:to>
                                        <p:strVal val="hidden"/>
                                      </p:to>
                                    </p:set>
                                  </p:childTnLst>
                                </p:cTn>
                              </p:par>
                              <p:par>
                                <p:cTn id="113" presetID="3" presetClass="entr" presetSubtype="10" fill="hold" grpId="0" nodeType="withEffect">
                                  <p:stCondLst>
                                    <p:cond delay="0"/>
                                  </p:stCondLst>
                                  <p:childTnLst>
                                    <p:set>
                                      <p:cBhvr>
                                        <p:cTn id="114" dur="1" fill="hold">
                                          <p:stCondLst>
                                            <p:cond delay="0"/>
                                          </p:stCondLst>
                                        </p:cTn>
                                        <p:tgtEl>
                                          <p:spTgt spid="38943"/>
                                        </p:tgtEl>
                                        <p:attrNameLst>
                                          <p:attrName>style.visibility</p:attrName>
                                        </p:attrNameLst>
                                      </p:cBhvr>
                                      <p:to>
                                        <p:strVal val="visible"/>
                                      </p:to>
                                    </p:set>
                                    <p:animEffect transition="in" filter="blinds(horizontal)">
                                      <p:cBhvr>
                                        <p:cTn id="115" dur="500"/>
                                        <p:tgtEl>
                                          <p:spTgt spid="38943"/>
                                        </p:tgtEl>
                                      </p:cBhvr>
                                    </p:animEffect>
                                  </p:childTnLst>
                                </p:cTn>
                              </p:par>
                              <p:par>
                                <p:cTn id="116" presetID="0" presetClass="path" presetSubtype="0" accel="50000" decel="50000" fill="hold" grpId="1" nodeType="withEffect">
                                  <p:stCondLst>
                                    <p:cond delay="0"/>
                                  </p:stCondLst>
                                  <p:childTnLst>
                                    <p:animMotion origin="layout" path="M 0.02517 0.0213 C 0.03264 0.02384 0.0375 0.0287 0.04427 0.03264 C 0.04931 0.03565 0.05521 0.03565 0.05972 0.03958 C 0.06649 0.0456 0.06302 0.04329 0.06997 0.04653 C 0.07986 0.05648 0.08993 0.06111 0.10104 0.06713 C 0.11424 0.07431 0.12708 0.08426 0.1408 0.08796 C 0.14983 0.09607 0.15608 0.10046 0.16667 0.10394 C 0.18802 0.11829 0.17743 0.11435 0.19757 0.11782 C 0.2184 0.12894 0.23906 0.13403 0.26146 0.13611 C 0.28038 0.14236 0.29288 0.14167 0.31493 0.14306 C 0.35694 0.1544 0.32622 0.14792 0.40799 0.14537 C 0.4217 0.13935 0.43385 0.12639 0.44757 0.12014 C 0.45191 0.11157 0.45278 0.10741 0.45278 0.09699 " pathEditMode="relative" rAng="0" ptsTypes="ffffffffffffA">
                                      <p:cBhvr>
                                        <p:cTn id="117" dur="2000" fill="hold"/>
                                        <p:tgtEl>
                                          <p:spTgt spid="38943"/>
                                        </p:tgtEl>
                                        <p:attrNameLst>
                                          <p:attrName>ppt_x</p:attrName>
                                          <p:attrName>ppt_y</p:attrName>
                                        </p:attrNameLst>
                                      </p:cBhvr>
                                      <p:rCtr x="21400" y="6600"/>
                                    </p:animMotion>
                                  </p:childTnLst>
                                </p:cTn>
                              </p:par>
                            </p:childTnLst>
                          </p:cTn>
                        </p:par>
                        <p:par>
                          <p:cTn id="118" fill="hold" nodeType="afterGroup">
                            <p:stCondLst>
                              <p:cond delay="11000"/>
                            </p:stCondLst>
                            <p:childTnLst>
                              <p:par>
                                <p:cTn id="119" presetID="3" presetClass="exit" presetSubtype="10" fill="hold" grpId="2" nodeType="afterEffect">
                                  <p:stCondLst>
                                    <p:cond delay="0"/>
                                  </p:stCondLst>
                                  <p:childTnLst>
                                    <p:animEffect transition="out" filter="blinds(horizontal)">
                                      <p:cBhvr>
                                        <p:cTn id="120" dur="500"/>
                                        <p:tgtEl>
                                          <p:spTgt spid="38936"/>
                                        </p:tgtEl>
                                      </p:cBhvr>
                                    </p:animEffect>
                                    <p:set>
                                      <p:cBhvr>
                                        <p:cTn id="121" dur="1" fill="hold">
                                          <p:stCondLst>
                                            <p:cond delay="499"/>
                                          </p:stCondLst>
                                        </p:cTn>
                                        <p:tgtEl>
                                          <p:spTgt spid="38936"/>
                                        </p:tgtEl>
                                        <p:attrNameLst>
                                          <p:attrName>style.visibility</p:attrName>
                                        </p:attrNameLst>
                                      </p:cBhvr>
                                      <p:to>
                                        <p:strVal val="hidden"/>
                                      </p:to>
                                    </p:set>
                                  </p:childTnLst>
                                </p:cTn>
                              </p:par>
                              <p:par>
                                <p:cTn id="122" presetID="3" presetClass="entr" presetSubtype="10" fill="hold" grpId="0" nodeType="withEffect">
                                  <p:stCondLst>
                                    <p:cond delay="0"/>
                                  </p:stCondLst>
                                  <p:childTnLst>
                                    <p:set>
                                      <p:cBhvr>
                                        <p:cTn id="123" dur="1" fill="hold">
                                          <p:stCondLst>
                                            <p:cond delay="0"/>
                                          </p:stCondLst>
                                        </p:cTn>
                                        <p:tgtEl>
                                          <p:spTgt spid="38940"/>
                                        </p:tgtEl>
                                        <p:attrNameLst>
                                          <p:attrName>style.visibility</p:attrName>
                                        </p:attrNameLst>
                                      </p:cBhvr>
                                      <p:to>
                                        <p:strVal val="visible"/>
                                      </p:to>
                                    </p:set>
                                    <p:animEffect transition="in" filter="blinds(horizontal)">
                                      <p:cBhvr>
                                        <p:cTn id="124" dur="500"/>
                                        <p:tgtEl>
                                          <p:spTgt spid="38940"/>
                                        </p:tgtEl>
                                      </p:cBhvr>
                                    </p:animEffect>
                                  </p:childTnLst>
                                </p:cTn>
                              </p:par>
                              <p:par>
                                <p:cTn id="125" presetID="0" presetClass="path" presetSubtype="0" accel="50000" decel="50000" fill="hold" grpId="1" nodeType="withEffect">
                                  <p:stCondLst>
                                    <p:cond delay="0"/>
                                  </p:stCondLst>
                                  <p:childTnLst>
                                    <p:animMotion origin="layout" path="M 0 -0.02731 C 0.00938 -0.01944 0.01979 -0.01296 0.02865 -0.00417 C 0.03628 0.0037 0.04063 0.0088 0.05 0.01181 C 0.05486 0.01597 0.06597 0.02662 0.07326 0.03009 C 0.08802 0.03681 0.08247 0.03195 0.09497 0.03935 C 0.11944 0.05417 0.14323 0.06343 0.17014 0.06921 C 0.18576 0.07732 0.22031 0.07847 0.22031 0.0787 C 0.24826 0.08588 0.27326 0.08195 0.3026 0.08079 C 0.31146 0.075 0.31979 0.06945 0.32951 0.0669 C 0.33472 0.06366 0.34045 0.06158 0.34549 0.05787 C 0.35295 0.05278 0.36007 0.04537 0.36701 0.03935 C 0.37413 0.03333 0.37431 0.02801 0.38333 0.02801 " pathEditMode="relative" rAng="0" ptsTypes="fffffffffffA">
                                      <p:cBhvr>
                                        <p:cTn id="126" dur="2000" fill="hold"/>
                                        <p:tgtEl>
                                          <p:spTgt spid="38940"/>
                                        </p:tgtEl>
                                        <p:attrNameLst>
                                          <p:attrName>ppt_x</p:attrName>
                                          <p:attrName>ppt_y</p:attrName>
                                        </p:attrNameLst>
                                      </p:cBhvr>
                                      <p:rCtr x="19200" y="5600"/>
                                    </p:animMotion>
                                  </p:childTnLst>
                                </p:cTn>
                              </p:par>
                              <p:par>
                                <p:cTn id="127" presetID="4" presetClass="entr" presetSubtype="16" fill="hold" grpId="0" nodeType="withEffect">
                                  <p:stCondLst>
                                    <p:cond delay="0"/>
                                  </p:stCondLst>
                                  <p:childTnLst>
                                    <p:set>
                                      <p:cBhvr>
                                        <p:cTn id="128" dur="1" fill="hold">
                                          <p:stCondLst>
                                            <p:cond delay="0"/>
                                          </p:stCondLst>
                                        </p:cTn>
                                        <p:tgtEl>
                                          <p:spTgt spid="38941"/>
                                        </p:tgtEl>
                                        <p:attrNameLst>
                                          <p:attrName>style.visibility</p:attrName>
                                        </p:attrNameLst>
                                      </p:cBhvr>
                                      <p:to>
                                        <p:strVal val="visible"/>
                                      </p:to>
                                    </p:set>
                                    <p:animEffect transition="in" filter="box(in)">
                                      <p:cBhvr>
                                        <p:cTn id="129" dur="500"/>
                                        <p:tgtEl>
                                          <p:spTgt spid="38941"/>
                                        </p:tgtEl>
                                      </p:cBhvr>
                                    </p:animEffect>
                                  </p:childTnLst>
                                </p:cTn>
                              </p:par>
                              <p:par>
                                <p:cTn id="130" presetID="3" presetClass="exit" presetSubtype="10" fill="hold" grpId="2" nodeType="withEffect">
                                  <p:stCondLst>
                                    <p:cond delay="0"/>
                                  </p:stCondLst>
                                  <p:childTnLst>
                                    <p:animEffect transition="out" filter="blinds(horizontal)">
                                      <p:cBhvr>
                                        <p:cTn id="131" dur="500"/>
                                        <p:tgtEl>
                                          <p:spTgt spid="38935"/>
                                        </p:tgtEl>
                                      </p:cBhvr>
                                    </p:animEffect>
                                    <p:set>
                                      <p:cBhvr>
                                        <p:cTn id="132" dur="1" fill="hold">
                                          <p:stCondLst>
                                            <p:cond delay="499"/>
                                          </p:stCondLst>
                                        </p:cTn>
                                        <p:tgtEl>
                                          <p:spTgt spid="38935"/>
                                        </p:tgtEl>
                                        <p:attrNameLst>
                                          <p:attrName>style.visibility</p:attrName>
                                        </p:attrNameLst>
                                      </p:cBhvr>
                                      <p:to>
                                        <p:strVal val="hidden"/>
                                      </p:to>
                                    </p:set>
                                  </p:childTnLst>
                                </p:cTn>
                              </p:par>
                              <p:par>
                                <p:cTn id="133" presetID="0" presetClass="path" presetSubtype="0" accel="50000" decel="50000" fill="hold" grpId="1" nodeType="withEffect">
                                  <p:stCondLst>
                                    <p:cond delay="0"/>
                                  </p:stCondLst>
                                  <p:childTnLst>
                                    <p:animMotion origin="layout" path="M 0.00313 0.02197 C 0.00677 0.03146 0.00851 0.03678 0.01528 0.04256 C 0.02031 0.06176 0.03715 0.06384 0.04688 0.07703 C 0.05365 0.08628 0.04965 0.08327 0.05885 0.08628 C 0.12222 0.13624 0.28628 0.10663 0.30503 0.10687 C 0.31424 0.10941 0.31076 0.10918 0.31563 0.10918 " pathEditMode="relative" rAng="0" ptsTypes="fffffA">
                                      <p:cBhvr>
                                        <p:cTn id="134" dur="2000" fill="hold"/>
                                        <p:tgtEl>
                                          <p:spTgt spid="38941"/>
                                        </p:tgtEl>
                                        <p:attrNameLst>
                                          <p:attrName>ppt_x</p:attrName>
                                          <p:attrName>ppt_y</p:attrName>
                                        </p:attrNameLst>
                                      </p:cBhvr>
                                      <p:rCtr x="15600" y="5700"/>
                                    </p:animMotion>
                                  </p:childTnLst>
                                </p:cTn>
                              </p:par>
                              <p:par>
                                <p:cTn id="135" presetID="4" presetClass="entr" presetSubtype="16" fill="hold" grpId="0" nodeType="withEffect">
                                  <p:stCondLst>
                                    <p:cond delay="0"/>
                                  </p:stCondLst>
                                  <p:childTnLst>
                                    <p:set>
                                      <p:cBhvr>
                                        <p:cTn id="136" dur="1" fill="hold">
                                          <p:stCondLst>
                                            <p:cond delay="0"/>
                                          </p:stCondLst>
                                        </p:cTn>
                                        <p:tgtEl>
                                          <p:spTgt spid="38950"/>
                                        </p:tgtEl>
                                        <p:attrNameLst>
                                          <p:attrName>style.visibility</p:attrName>
                                        </p:attrNameLst>
                                      </p:cBhvr>
                                      <p:to>
                                        <p:strVal val="visible"/>
                                      </p:to>
                                    </p:set>
                                    <p:animEffect transition="in" filter="box(in)">
                                      <p:cBhvr>
                                        <p:cTn id="137" dur="3000"/>
                                        <p:tgtEl>
                                          <p:spTgt spid="38950"/>
                                        </p:tgtEl>
                                      </p:cBhvr>
                                    </p:animEffect>
                                  </p:childTnLst>
                                </p:cTn>
                              </p:par>
                              <p:par>
                                <p:cTn id="138" presetID="4" presetClass="entr" presetSubtype="16" fill="hold" grpId="0" nodeType="withEffect">
                                  <p:stCondLst>
                                    <p:cond delay="0"/>
                                  </p:stCondLst>
                                  <p:childTnLst>
                                    <p:set>
                                      <p:cBhvr>
                                        <p:cTn id="139" dur="1" fill="hold">
                                          <p:stCondLst>
                                            <p:cond delay="0"/>
                                          </p:stCondLst>
                                        </p:cTn>
                                        <p:tgtEl>
                                          <p:spTgt spid="38962"/>
                                        </p:tgtEl>
                                        <p:attrNameLst>
                                          <p:attrName>style.visibility</p:attrName>
                                        </p:attrNameLst>
                                      </p:cBhvr>
                                      <p:to>
                                        <p:strVal val="visible"/>
                                      </p:to>
                                    </p:set>
                                    <p:animEffect transition="in" filter="box(in)">
                                      <p:cBhvr>
                                        <p:cTn id="140" dur="3000"/>
                                        <p:tgtEl>
                                          <p:spTgt spid="38962"/>
                                        </p:tgtEl>
                                      </p:cBhvr>
                                    </p:animEffect>
                                  </p:childTnLst>
                                </p:cTn>
                              </p:par>
                              <p:par>
                                <p:cTn id="141" presetID="4" presetClass="entr" presetSubtype="16" fill="hold" grpId="0" nodeType="withEffect">
                                  <p:stCondLst>
                                    <p:cond delay="0"/>
                                  </p:stCondLst>
                                  <p:childTnLst>
                                    <p:set>
                                      <p:cBhvr>
                                        <p:cTn id="142" dur="1" fill="hold">
                                          <p:stCondLst>
                                            <p:cond delay="0"/>
                                          </p:stCondLst>
                                        </p:cTn>
                                        <p:tgtEl>
                                          <p:spTgt spid="38952"/>
                                        </p:tgtEl>
                                        <p:attrNameLst>
                                          <p:attrName>style.visibility</p:attrName>
                                        </p:attrNameLst>
                                      </p:cBhvr>
                                      <p:to>
                                        <p:strVal val="visible"/>
                                      </p:to>
                                    </p:set>
                                    <p:animEffect transition="in" filter="box(in)">
                                      <p:cBhvr>
                                        <p:cTn id="143" dur="3000"/>
                                        <p:tgtEl>
                                          <p:spTgt spid="38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0" grpId="0" animBg="1"/>
      <p:bldP spid="38931" grpId="0" animBg="1"/>
      <p:bldP spid="38932" grpId="0" animBg="1"/>
      <p:bldP spid="38932" grpId="1" animBg="1"/>
      <p:bldP spid="38932" grpId="2" animBg="1"/>
      <p:bldP spid="38933" grpId="0" animBg="1"/>
      <p:bldP spid="38933" grpId="1" animBg="1"/>
      <p:bldP spid="38933" grpId="2" animBg="1"/>
      <p:bldP spid="38934" grpId="0" animBg="1"/>
      <p:bldP spid="38934" grpId="1" animBg="1"/>
      <p:bldP spid="38934" grpId="2" animBg="1"/>
      <p:bldP spid="38935" grpId="0" animBg="1"/>
      <p:bldP spid="38935" grpId="1" animBg="1"/>
      <p:bldP spid="38935" grpId="2" animBg="1"/>
      <p:bldP spid="38936" grpId="0" animBg="1"/>
      <p:bldP spid="38936" grpId="1" animBg="1"/>
      <p:bldP spid="38936" grpId="2" animBg="1"/>
      <p:bldP spid="38937" grpId="0" animBg="1"/>
      <p:bldP spid="38937" grpId="1" animBg="1"/>
      <p:bldP spid="38937" grpId="2" animBg="1"/>
      <p:bldP spid="38938" grpId="0" animBg="1"/>
      <p:bldP spid="38938" grpId="1" animBg="1"/>
      <p:bldP spid="38939" grpId="0" animBg="1"/>
      <p:bldP spid="38939" grpId="1" animBg="1"/>
      <p:bldP spid="38940" grpId="0" animBg="1"/>
      <p:bldP spid="38940" grpId="1" animBg="1"/>
      <p:bldP spid="38941" grpId="0" animBg="1"/>
      <p:bldP spid="38941" grpId="1" animBg="1"/>
      <p:bldP spid="38942" grpId="0" animBg="1"/>
      <p:bldP spid="38942" grpId="1" animBg="1"/>
      <p:bldP spid="38943" grpId="0" animBg="1"/>
      <p:bldP spid="38943" grpId="1" animBg="1"/>
      <p:bldP spid="38947" grpId="0"/>
      <p:bldP spid="38948" grpId="0"/>
      <p:bldP spid="38949" grpId="0"/>
      <p:bldP spid="38950" grpId="0"/>
      <p:bldP spid="38951" grpId="0"/>
      <p:bldP spid="38952" grpId="0"/>
      <p:bldP spid="38961" grpId="0" animBg="1"/>
      <p:bldP spid="38962" grpId="0" animBg="1"/>
      <p:bldP spid="389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9"/>
          <p:cNvSpPr txBox="1">
            <a:spLocks noChangeArrowheads="1"/>
          </p:cNvSpPr>
          <p:nvPr/>
        </p:nvSpPr>
        <p:spPr bwMode="auto">
          <a:xfrm>
            <a:off x="2438400" y="-679449"/>
            <a:ext cx="403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a:solidFill>
                  <a:schemeClr val="hlink"/>
                </a:solidFill>
                <a:latin typeface="Times New Roman" pitchFamily="18" charset="0"/>
                <a:cs typeface="Times New Roman" pitchFamily="18" charset="0"/>
              </a:rPr>
              <a:t>PHIẾU HỌC TẬP</a:t>
            </a:r>
          </a:p>
        </p:txBody>
      </p:sp>
      <p:sp>
        <p:nvSpPr>
          <p:cNvPr id="6" name="TextBox 4"/>
          <p:cNvSpPr txBox="1">
            <a:spLocks noChangeArrowheads="1"/>
          </p:cNvSpPr>
          <p:nvPr/>
        </p:nvSpPr>
        <p:spPr bwMode="auto">
          <a:xfrm>
            <a:off x="235527" y="988516"/>
            <a:ext cx="8763000" cy="3785652"/>
          </a:xfrm>
          <a:prstGeom prst="rect">
            <a:avLst/>
          </a:prstGeom>
          <a:noFill/>
          <a:ln w="9525">
            <a:solidFill>
              <a:srgbClr val="0000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en-US" sz="2400"/>
              <a:t>2</a:t>
            </a:r>
            <a:r>
              <a:rPr lang="en-US" sz="2400" smtClean="0"/>
              <a:t>. Quan </a:t>
            </a:r>
            <a:r>
              <a:rPr lang="en-US" sz="2400"/>
              <a:t>sát sơ đồ phản ứng hóa học sau và cho </a:t>
            </a:r>
            <a:r>
              <a:rPr lang="en-US" sz="2400" smtClean="0"/>
              <a:t>biết?</a:t>
            </a:r>
            <a:endParaRPr lang="en-US" sz="2400">
              <a:solidFill>
                <a:srgbClr val="1E1C11"/>
              </a:solidFill>
              <a:latin typeface="Times New Roman" pitchFamily="18" charset="0"/>
              <a:cs typeface="Times New Roman" pitchFamily="18" charset="0"/>
            </a:endParaRPr>
          </a:p>
          <a:p>
            <a:r>
              <a:rPr lang="en-US" sz="2400"/>
              <a:t>a/ Số nguyên tử của mỗi nguyên tố trước và sau phản ứng như thế nào</a:t>
            </a:r>
            <a:r>
              <a:rPr lang="en-US" sz="2400" smtClean="0"/>
              <a:t>?</a:t>
            </a:r>
          </a:p>
          <a:p>
            <a:endParaRPr lang="en-US" sz="2400"/>
          </a:p>
          <a:p>
            <a:r>
              <a:rPr lang="en-US" sz="2400"/>
              <a:t>b/ </a:t>
            </a:r>
            <a:r>
              <a:rPr lang="vi-VN" sz="2400"/>
              <a:t>Khối lượng của mỗi nguyên tử trước và sau phản ứng có thay đổi không</a:t>
            </a:r>
            <a:r>
              <a:rPr lang="vi-VN" sz="2400" smtClean="0"/>
              <a:t>?</a:t>
            </a:r>
            <a:endParaRPr lang="en-US" sz="2400" smtClean="0"/>
          </a:p>
          <a:p>
            <a:endParaRPr lang="en-US" sz="2400"/>
          </a:p>
          <a:p>
            <a:r>
              <a:rPr lang="en-US" sz="2400"/>
              <a:t>3</a:t>
            </a:r>
            <a:r>
              <a:rPr lang="en-US" sz="2400" smtClean="0"/>
              <a:t>/ </a:t>
            </a:r>
            <a:r>
              <a:rPr lang="en-US" sz="2400"/>
              <a:t>Nhận xét về khối lượng chất tham gia và khối lượng chất sản phẩm? Giải </a:t>
            </a:r>
            <a:r>
              <a:rPr lang="en-US" sz="2400" smtClean="0"/>
              <a:t>thích</a:t>
            </a:r>
            <a:endParaRPr lang="en-US" sz="2400">
              <a:solidFill>
                <a:srgbClr val="1E1C11"/>
              </a:solidFill>
              <a:latin typeface="Times New Roman" pitchFamily="18" charset="0"/>
              <a:cs typeface="Times New Roman" pitchFamily="18" charset="0"/>
            </a:endParaRPr>
          </a:p>
          <a:p>
            <a:pPr eaLnBrk="1" hangingPunct="1"/>
            <a:endParaRPr lang="en-US" sz="2400">
              <a:solidFill>
                <a:srgbClr val="1E1C11"/>
              </a:solidFill>
              <a:latin typeface="Times New Roman" pitchFamily="18" charset="0"/>
              <a:cs typeface="Times New Roman" pitchFamily="18" charset="0"/>
            </a:endParaRPr>
          </a:p>
        </p:txBody>
      </p:sp>
      <p:grpSp>
        <p:nvGrpSpPr>
          <p:cNvPr id="7" name="Group 4"/>
          <p:cNvGrpSpPr>
            <a:grpSpLocks/>
          </p:cNvGrpSpPr>
          <p:nvPr/>
        </p:nvGrpSpPr>
        <p:grpSpPr bwMode="auto">
          <a:xfrm>
            <a:off x="2320635" y="240043"/>
            <a:ext cx="4565073" cy="522685"/>
            <a:chOff x="0" y="0"/>
            <a:chExt cx="9512334" cy="1473273"/>
          </a:xfrm>
        </p:grpSpPr>
        <p:grpSp>
          <p:nvGrpSpPr>
            <p:cNvPr id="8" name="Group 5"/>
            <p:cNvGrpSpPr>
              <a:grpSpLocks/>
            </p:cNvGrpSpPr>
            <p:nvPr/>
          </p:nvGrpSpPr>
          <p:grpSpPr bwMode="auto">
            <a:xfrm>
              <a:off x="0" y="0"/>
              <a:ext cx="9512334" cy="1473273"/>
              <a:chOff x="0" y="0"/>
              <a:chExt cx="21226740" cy="3287604"/>
            </a:xfrm>
          </p:grpSpPr>
          <p:sp>
            <p:nvSpPr>
              <p:cNvPr id="10"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9"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1</a:t>
              </a:r>
              <a:endParaRPr lang="vi-VN" altLang="en-US" sz="2000" b="1">
                <a:cs typeface="Times New Roman" panose="02020603050405020304" pitchFamily="18" charset="0"/>
              </a:endParaRPr>
            </a:p>
          </p:txBody>
        </p:sp>
      </p:grpSp>
    </p:spTree>
    <p:extLst>
      <p:ext uri="{BB962C8B-B14F-4D97-AF65-F5344CB8AC3E}">
        <p14:creationId xmlns:p14="http://schemas.microsoft.com/office/powerpoint/2010/main" val="376951478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21671" y="834534"/>
            <a:ext cx="8763000" cy="4154984"/>
          </a:xfrm>
          <a:prstGeom prst="rect">
            <a:avLst/>
          </a:prstGeom>
          <a:noFill/>
          <a:ln w="9525">
            <a:solidFill>
              <a:srgbClr val="0000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en-US" sz="2400" smtClean="0"/>
              <a:t>4. a</a:t>
            </a:r>
            <a:r>
              <a:rPr lang="en-US" sz="2400"/>
              <a:t>/ Số nguyên tử của mỗi nguyên tố trước và sau phản ứng như thế nào</a:t>
            </a:r>
            <a:r>
              <a:rPr lang="en-US" sz="2400" smtClean="0"/>
              <a:t>?</a:t>
            </a:r>
          </a:p>
          <a:p>
            <a:endParaRPr lang="en-US" sz="2400"/>
          </a:p>
          <a:p>
            <a:endParaRPr lang="en-US" sz="2400" smtClean="0"/>
          </a:p>
          <a:p>
            <a:r>
              <a:rPr lang="en-US" sz="2400" smtClean="0"/>
              <a:t>b</a:t>
            </a:r>
            <a:r>
              <a:rPr lang="en-US" sz="2400"/>
              <a:t>/ </a:t>
            </a:r>
            <a:r>
              <a:rPr lang="vi-VN" sz="2400"/>
              <a:t>Khối lượng của mỗi nguyên tử trước và sau phản ứng có thay đổi không</a:t>
            </a:r>
            <a:r>
              <a:rPr lang="vi-VN" sz="2400" smtClean="0"/>
              <a:t>?</a:t>
            </a:r>
            <a:endParaRPr lang="en-US" sz="2400" smtClean="0"/>
          </a:p>
          <a:p>
            <a:endParaRPr lang="en-US" sz="2400"/>
          </a:p>
          <a:p>
            <a:endParaRPr lang="en-US" sz="2400" smtClean="0"/>
          </a:p>
          <a:p>
            <a:r>
              <a:rPr lang="en-US" sz="2400" smtClean="0"/>
              <a:t>5</a:t>
            </a:r>
            <a:r>
              <a:rPr lang="en-US" sz="2400"/>
              <a:t>/ Nhận xét về khối lượng chất tham gia và khối lượng chất sản phẩm? Giải </a:t>
            </a:r>
            <a:r>
              <a:rPr lang="en-US" sz="2400" smtClean="0"/>
              <a:t>thích</a:t>
            </a:r>
            <a:endParaRPr lang="en-US" sz="2400">
              <a:solidFill>
                <a:srgbClr val="1E1C11"/>
              </a:solidFill>
              <a:latin typeface="Times New Roman" pitchFamily="18" charset="0"/>
              <a:cs typeface="Times New Roman" pitchFamily="18" charset="0"/>
            </a:endParaRPr>
          </a:p>
          <a:p>
            <a:pPr eaLnBrk="1" hangingPunct="1"/>
            <a:endParaRPr lang="en-US" sz="2400">
              <a:solidFill>
                <a:srgbClr val="1E1C11"/>
              </a:solidFill>
              <a:latin typeface="Times New Roman" pitchFamily="18" charset="0"/>
              <a:cs typeface="Times New Roman" pitchFamily="18" charset="0"/>
            </a:endParaRPr>
          </a:p>
        </p:txBody>
      </p:sp>
      <p:grpSp>
        <p:nvGrpSpPr>
          <p:cNvPr id="7" name="Group 4"/>
          <p:cNvGrpSpPr>
            <a:grpSpLocks/>
          </p:cNvGrpSpPr>
          <p:nvPr/>
        </p:nvGrpSpPr>
        <p:grpSpPr bwMode="auto">
          <a:xfrm>
            <a:off x="2320634" y="120363"/>
            <a:ext cx="4565073" cy="522685"/>
            <a:chOff x="0" y="0"/>
            <a:chExt cx="9512334" cy="1473273"/>
          </a:xfrm>
        </p:grpSpPr>
        <p:grpSp>
          <p:nvGrpSpPr>
            <p:cNvPr id="8" name="Group 5"/>
            <p:cNvGrpSpPr>
              <a:grpSpLocks/>
            </p:cNvGrpSpPr>
            <p:nvPr/>
          </p:nvGrpSpPr>
          <p:grpSpPr bwMode="auto">
            <a:xfrm>
              <a:off x="0" y="0"/>
              <a:ext cx="9512334" cy="1473273"/>
              <a:chOff x="0" y="0"/>
              <a:chExt cx="21226740" cy="3287604"/>
            </a:xfrm>
          </p:grpSpPr>
          <p:sp>
            <p:nvSpPr>
              <p:cNvPr id="10"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9"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1</a:t>
              </a:r>
              <a:endParaRPr lang="vi-VN" altLang="en-US" sz="2000" b="1">
                <a:cs typeface="Times New Roman" panose="02020603050405020304" pitchFamily="18" charset="0"/>
              </a:endParaRPr>
            </a:p>
          </p:txBody>
        </p:sp>
      </p:grpSp>
      <p:sp>
        <p:nvSpPr>
          <p:cNvPr id="2" name="Rectangle 1"/>
          <p:cNvSpPr/>
          <p:nvPr/>
        </p:nvSpPr>
        <p:spPr>
          <a:xfrm>
            <a:off x="448922" y="1486603"/>
            <a:ext cx="7920574" cy="940066"/>
          </a:xfrm>
          <a:prstGeom prst="rect">
            <a:avLst/>
          </a:prstGeom>
        </p:spPr>
        <p:txBody>
          <a:bodyPr wrap="square">
            <a:spAutoFit/>
          </a:bodyPr>
          <a:lstStyle/>
          <a:p>
            <a:pPr algn="just">
              <a:lnSpc>
                <a:spcPct val="120000"/>
              </a:lnSpc>
              <a:spcAft>
                <a:spcPts val="0"/>
              </a:spcAft>
              <a:tabLst>
                <a:tab pos="180340" algn="l"/>
                <a:tab pos="450215" algn="l"/>
              </a:tabLst>
            </a:pP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 nguyên tử của mỗi nguyên tố trước và sau phản ứng </a:t>
            </a:r>
            <a:r>
              <a:rPr lang="vi-VN"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 thay đổi (bảo toàn)</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448922" y="2981298"/>
            <a:ext cx="7920574" cy="940066"/>
          </a:xfrm>
          <a:prstGeom prst="rect">
            <a:avLst/>
          </a:prstGeom>
        </p:spPr>
        <p:txBody>
          <a:bodyPr wrap="square">
            <a:spAutoFit/>
          </a:bodyPr>
          <a:lstStyle/>
          <a:p>
            <a:pPr algn="just">
              <a:lnSpc>
                <a:spcPct val="120000"/>
              </a:lnSpc>
              <a:spcAft>
                <a:spcPts val="0"/>
              </a:spcAft>
              <a:tabLst>
                <a:tab pos="180340" algn="l"/>
                <a:tab pos="450215" algn="l"/>
              </a:tabLst>
            </a:pP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 nguyên tử của mỗi nguyên tố trước và sau phản ứng </a:t>
            </a:r>
            <a:r>
              <a:rPr lang="vi-VN"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 thay đổi (bảo toàn)</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568635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47649" y="284018"/>
            <a:ext cx="5211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cs typeface="Times New Roman" panose="02020603050405020304" pitchFamily="18" charset="0"/>
              </a:rPr>
              <a:t>I. </a:t>
            </a:r>
            <a:r>
              <a:rPr lang="vi-VN" altLang="en-US" sz="1800" b="1">
                <a:cs typeface="Times New Roman" panose="02020603050405020304" pitchFamily="18" charset="0"/>
              </a:rPr>
              <a:t>ĐỊNH LUẬT BẢO TOÀN KHỐI LƯỢNG</a:t>
            </a:r>
            <a:endParaRPr lang="en-US" altLang="en-US" sz="1800" b="1">
              <a:cs typeface="Times New Roman" panose="02020603050405020304" pitchFamily="18" charset="0"/>
            </a:endParaRPr>
          </a:p>
        </p:txBody>
      </p:sp>
      <p:sp>
        <p:nvSpPr>
          <p:cNvPr id="6" name="Text Box 10"/>
          <p:cNvSpPr txBox="1">
            <a:spLocks noChangeArrowheads="1"/>
          </p:cNvSpPr>
          <p:nvPr/>
        </p:nvSpPr>
        <p:spPr bwMode="auto">
          <a:xfrm>
            <a:off x="147638" y="657772"/>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1. Thí </a:t>
            </a:r>
            <a:r>
              <a:rPr lang="en-US" altLang="en-US" sz="1800" b="1" smtClean="0">
                <a:cs typeface="Times New Roman" panose="02020603050405020304" pitchFamily="18" charset="0"/>
              </a:rPr>
              <a:t>nghiệm</a:t>
            </a:r>
            <a:endParaRPr lang="en-US" altLang="en-US" sz="1800" b="1">
              <a:cs typeface="Times New Roman" panose="02020603050405020304" pitchFamily="18" charset="0"/>
            </a:endParaRPr>
          </a:p>
        </p:txBody>
      </p:sp>
      <p:sp>
        <p:nvSpPr>
          <p:cNvPr id="7" name="Text Box 10"/>
          <p:cNvSpPr txBox="1">
            <a:spLocks noChangeArrowheads="1"/>
          </p:cNvSpPr>
          <p:nvPr/>
        </p:nvSpPr>
        <p:spPr bwMode="auto">
          <a:xfrm>
            <a:off x="147638" y="1027104"/>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1. </a:t>
            </a:r>
            <a:r>
              <a:rPr lang="en-US" altLang="en-US" sz="1800" b="1" smtClean="0">
                <a:cs typeface="Times New Roman" panose="02020603050405020304" pitchFamily="18" charset="0"/>
              </a:rPr>
              <a:t>Định luật bảo toàn khối lượng</a:t>
            </a:r>
            <a:endParaRPr lang="en-US" altLang="en-US" sz="1800" b="1">
              <a:cs typeface="Times New Roman" panose="02020603050405020304" pitchFamily="18" charset="0"/>
            </a:endParaRPr>
          </a:p>
        </p:txBody>
      </p:sp>
      <p:sp>
        <p:nvSpPr>
          <p:cNvPr id="8" name="Text Box 10"/>
          <p:cNvSpPr txBox="1">
            <a:spLocks noChangeArrowheads="1"/>
          </p:cNvSpPr>
          <p:nvPr/>
        </p:nvSpPr>
        <p:spPr bwMode="auto">
          <a:xfrm>
            <a:off x="341602" y="1396436"/>
            <a:ext cx="17019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a</a:t>
            </a:r>
            <a:r>
              <a:rPr lang="en-US" altLang="en-US" sz="1800" b="1" smtClean="0">
                <a:cs typeface="Times New Roman" panose="02020603050405020304" pitchFamily="18" charset="0"/>
              </a:rPr>
              <a:t>. Nội dung</a:t>
            </a:r>
            <a:endParaRPr lang="en-US" altLang="en-US" sz="1800" b="1">
              <a:cs typeface="Times New Roman" panose="02020603050405020304" pitchFamily="18" charset="0"/>
            </a:endParaRPr>
          </a:p>
        </p:txBody>
      </p:sp>
      <p:sp>
        <p:nvSpPr>
          <p:cNvPr id="9" name="Rectangle 8"/>
          <p:cNvSpPr>
            <a:spLocks noChangeArrowheads="1"/>
          </p:cNvSpPr>
          <p:nvPr/>
        </p:nvSpPr>
        <p:spPr bwMode="auto">
          <a:xfrm>
            <a:off x="847652" y="1765768"/>
            <a:ext cx="7208766" cy="707886"/>
          </a:xfrm>
          <a:prstGeom prst="rect">
            <a:avLst/>
          </a:prstGeom>
          <a:solidFill>
            <a:schemeClr val="bg2">
              <a:lumMod val="60000"/>
              <a:lumOff val="40000"/>
            </a:schemeClr>
          </a:solidFill>
          <a:ln w="9525">
            <a:solidFill>
              <a:schemeClr val="accent3">
                <a:lumMod val="75000"/>
              </a:schemeClr>
            </a:solidFill>
            <a:prstDash val="lgDash"/>
            <a:miter lim="800000"/>
            <a:headEnd/>
            <a:tailEnd/>
          </a:ln>
          <a:effectLst/>
          <a:extLst/>
        </p:spPr>
        <p:txBody>
          <a:bodyPr wrap="square">
            <a:spAutoFit/>
          </a:bodyPr>
          <a:lstStyle/>
          <a:p>
            <a:pPr eaLnBrk="1" hangingPunct="1">
              <a:spcBef>
                <a:spcPct val="50000"/>
              </a:spcBef>
            </a:pPr>
            <a:r>
              <a:rPr lang="en-US" sz="2000" dirty="0" err="1">
                <a:latin typeface="Times New Roman" pitchFamily="18" charset="0"/>
              </a:rPr>
              <a:t>Trong</a:t>
            </a:r>
            <a:r>
              <a:rPr lang="en-US" sz="2000" dirty="0">
                <a:latin typeface="Times New Roman" pitchFamily="18" charset="0"/>
              </a:rPr>
              <a:t> </a:t>
            </a:r>
            <a:r>
              <a:rPr lang="en-US" sz="2000" dirty="0" err="1">
                <a:latin typeface="Times New Roman" pitchFamily="18" charset="0"/>
              </a:rPr>
              <a:t>một</a:t>
            </a:r>
            <a:r>
              <a:rPr lang="en-US" sz="2000" dirty="0">
                <a:latin typeface="Times New Roman" pitchFamily="18" charset="0"/>
              </a:rPr>
              <a:t> </a:t>
            </a:r>
            <a:r>
              <a:rPr lang="en-US" sz="2000" dirty="0" err="1">
                <a:latin typeface="Times New Roman" pitchFamily="18" charset="0"/>
              </a:rPr>
              <a:t>phản</a:t>
            </a:r>
            <a:r>
              <a:rPr lang="en-US" sz="2000" dirty="0">
                <a:latin typeface="Times New Roman" pitchFamily="18" charset="0"/>
              </a:rPr>
              <a:t> </a:t>
            </a:r>
            <a:r>
              <a:rPr lang="en-US" sz="2000" dirty="0" err="1">
                <a:latin typeface="Times New Roman" pitchFamily="18" charset="0"/>
              </a:rPr>
              <a:t>ứng</a:t>
            </a:r>
            <a:r>
              <a:rPr lang="en-US" sz="2000" dirty="0">
                <a:latin typeface="Times New Roman" pitchFamily="18" charset="0"/>
              </a:rPr>
              <a:t> </a:t>
            </a:r>
            <a:r>
              <a:rPr lang="en-US" sz="2000" dirty="0" err="1">
                <a:latin typeface="Times New Roman" pitchFamily="18" charset="0"/>
              </a:rPr>
              <a:t>hoá</a:t>
            </a:r>
            <a:r>
              <a:rPr lang="en-US" sz="2000" dirty="0">
                <a:latin typeface="Times New Roman" pitchFamily="18" charset="0"/>
              </a:rPr>
              <a:t> </a:t>
            </a:r>
            <a:r>
              <a:rPr lang="en-US" sz="2000" dirty="0" err="1">
                <a:latin typeface="Times New Roman" pitchFamily="18" charset="0"/>
              </a:rPr>
              <a:t>học</a:t>
            </a:r>
            <a:r>
              <a:rPr lang="en-US" sz="2000" dirty="0">
                <a:latin typeface="Times New Roman" pitchFamily="18" charset="0"/>
              </a:rPr>
              <a:t>, </a:t>
            </a:r>
            <a:r>
              <a:rPr lang="en-US" sz="2000" dirty="0" err="1">
                <a:latin typeface="Times New Roman" pitchFamily="18" charset="0"/>
              </a:rPr>
              <a:t>tổng</a:t>
            </a:r>
            <a:r>
              <a:rPr lang="en-US" sz="2000" dirty="0">
                <a:latin typeface="Times New Roman" pitchFamily="18" charset="0"/>
              </a:rPr>
              <a:t> </a:t>
            </a:r>
            <a:r>
              <a:rPr lang="en-US" sz="2000" dirty="0" err="1">
                <a:latin typeface="Times New Roman" pitchFamily="18" charset="0"/>
              </a:rPr>
              <a:t>khối</a:t>
            </a:r>
            <a:r>
              <a:rPr lang="en-US" sz="2000" dirty="0">
                <a:latin typeface="Times New Roman" pitchFamily="18" charset="0"/>
              </a:rPr>
              <a:t> </a:t>
            </a:r>
            <a:r>
              <a:rPr lang="en-US" sz="2000" dirty="0" err="1">
                <a:latin typeface="Times New Roman" pitchFamily="18" charset="0"/>
              </a:rPr>
              <a:t>lượng</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các</a:t>
            </a:r>
            <a:r>
              <a:rPr lang="en-US" sz="2000" dirty="0">
                <a:latin typeface="Times New Roman" pitchFamily="18" charset="0"/>
              </a:rPr>
              <a:t> </a:t>
            </a:r>
            <a:r>
              <a:rPr lang="en-US" sz="2000" dirty="0" err="1">
                <a:latin typeface="Times New Roman" pitchFamily="18" charset="0"/>
              </a:rPr>
              <a:t>chất</a:t>
            </a:r>
            <a:r>
              <a:rPr lang="en-US" sz="2000" dirty="0">
                <a:latin typeface="Times New Roman" pitchFamily="18" charset="0"/>
              </a:rPr>
              <a:t> </a:t>
            </a:r>
            <a:r>
              <a:rPr lang="en-US" sz="2000" dirty="0" err="1">
                <a:latin typeface="Times New Roman" pitchFamily="18" charset="0"/>
              </a:rPr>
              <a:t>sản</a:t>
            </a:r>
            <a:r>
              <a:rPr lang="en-US" sz="2000" dirty="0">
                <a:latin typeface="Times New Roman" pitchFamily="18" charset="0"/>
              </a:rPr>
              <a:t> </a:t>
            </a:r>
            <a:r>
              <a:rPr lang="en-US" sz="2000" dirty="0" err="1">
                <a:latin typeface="Times New Roman" pitchFamily="18" charset="0"/>
              </a:rPr>
              <a:t>phẩm</a:t>
            </a:r>
            <a:r>
              <a:rPr lang="en-US" sz="2000" dirty="0">
                <a:latin typeface="Times New Roman" pitchFamily="18" charset="0"/>
              </a:rPr>
              <a:t> </a:t>
            </a:r>
            <a:r>
              <a:rPr lang="en-US" sz="2000" dirty="0" err="1">
                <a:latin typeface="Times New Roman" pitchFamily="18" charset="0"/>
              </a:rPr>
              <a:t>bằng</a:t>
            </a:r>
            <a:r>
              <a:rPr lang="en-US" sz="2000" dirty="0">
                <a:latin typeface="Times New Roman" pitchFamily="18" charset="0"/>
              </a:rPr>
              <a:t> </a:t>
            </a:r>
            <a:r>
              <a:rPr lang="en-US" sz="2000" dirty="0" err="1">
                <a:latin typeface="Times New Roman" pitchFamily="18" charset="0"/>
              </a:rPr>
              <a:t>tổng</a:t>
            </a:r>
            <a:r>
              <a:rPr lang="en-US" sz="2000" dirty="0">
                <a:latin typeface="Times New Roman" pitchFamily="18" charset="0"/>
              </a:rPr>
              <a:t> </a:t>
            </a:r>
            <a:r>
              <a:rPr lang="en-US" sz="2000" dirty="0" err="1">
                <a:latin typeface="Times New Roman" pitchFamily="18" charset="0"/>
              </a:rPr>
              <a:t>khối</a:t>
            </a:r>
            <a:r>
              <a:rPr lang="en-US" sz="2000" dirty="0">
                <a:latin typeface="Times New Roman" pitchFamily="18" charset="0"/>
              </a:rPr>
              <a:t> </a:t>
            </a:r>
            <a:r>
              <a:rPr lang="en-US" sz="2000" dirty="0" err="1">
                <a:latin typeface="Times New Roman" pitchFamily="18" charset="0"/>
              </a:rPr>
              <a:t>lượng</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các</a:t>
            </a:r>
            <a:r>
              <a:rPr lang="en-US" sz="2000" dirty="0">
                <a:latin typeface="Times New Roman" pitchFamily="18" charset="0"/>
              </a:rPr>
              <a:t> </a:t>
            </a:r>
            <a:r>
              <a:rPr lang="en-US" sz="2000" dirty="0" err="1">
                <a:latin typeface="Times New Roman" pitchFamily="18" charset="0"/>
              </a:rPr>
              <a:t>chất</a:t>
            </a:r>
            <a:r>
              <a:rPr lang="en-US" sz="2000" dirty="0">
                <a:latin typeface="Times New Roman" pitchFamily="18" charset="0"/>
              </a:rPr>
              <a:t> </a:t>
            </a:r>
            <a:r>
              <a:rPr lang="en-US" sz="2000" dirty="0" err="1">
                <a:latin typeface="Times New Roman" pitchFamily="18" charset="0"/>
              </a:rPr>
              <a:t>tham</a:t>
            </a:r>
            <a:r>
              <a:rPr lang="en-US" sz="2000" dirty="0">
                <a:latin typeface="Times New Roman" pitchFamily="18" charset="0"/>
              </a:rPr>
              <a:t> </a:t>
            </a:r>
            <a:r>
              <a:rPr lang="en-US" sz="2000" dirty="0" err="1">
                <a:latin typeface="Times New Roman" pitchFamily="18" charset="0"/>
              </a:rPr>
              <a:t>gia</a:t>
            </a:r>
            <a:r>
              <a:rPr lang="en-US" sz="2000" dirty="0">
                <a:latin typeface="Times New Roman" pitchFamily="18" charset="0"/>
              </a:rPr>
              <a:t> </a:t>
            </a:r>
            <a:r>
              <a:rPr lang="en-US" sz="2000" dirty="0" err="1">
                <a:latin typeface="Times New Roman" pitchFamily="18" charset="0"/>
              </a:rPr>
              <a:t>phản</a:t>
            </a:r>
            <a:r>
              <a:rPr lang="en-US" sz="2000" dirty="0">
                <a:latin typeface="Times New Roman" pitchFamily="18" charset="0"/>
              </a:rPr>
              <a:t> </a:t>
            </a:r>
            <a:r>
              <a:rPr lang="en-US" sz="2000" err="1">
                <a:latin typeface="Times New Roman" pitchFamily="18" charset="0"/>
              </a:rPr>
              <a:t>ứng</a:t>
            </a:r>
            <a:r>
              <a:rPr lang="en-US" sz="2000" smtClean="0">
                <a:latin typeface="Times New Roman" pitchFamily="18" charset="0"/>
              </a:rPr>
              <a:t>.</a:t>
            </a:r>
            <a:endParaRPr lang="en-US" sz="2000" dirty="0">
              <a:latin typeface="Times New Roman" pitchFamily="18" charset="0"/>
            </a:endParaRPr>
          </a:p>
        </p:txBody>
      </p:sp>
      <p:sp>
        <p:nvSpPr>
          <p:cNvPr id="10" name="Text Box 36"/>
          <p:cNvSpPr txBox="1">
            <a:spLocks noChangeArrowheads="1"/>
          </p:cNvSpPr>
          <p:nvPr/>
        </p:nvSpPr>
        <p:spPr bwMode="auto">
          <a:xfrm>
            <a:off x="400050" y="2728985"/>
            <a:ext cx="2460914" cy="4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67" b="1" smtClean="0">
                <a:solidFill>
                  <a:srgbClr val="FF0000"/>
                </a:solidFill>
                <a:latin typeface="Times New Roman" pitchFamily="18" charset="0"/>
              </a:rPr>
              <a:t>Các chất tham gia</a:t>
            </a:r>
            <a:endParaRPr lang="en-US" sz="2267" b="1">
              <a:solidFill>
                <a:srgbClr val="FF0000"/>
              </a:solidFill>
              <a:latin typeface="Times New Roman" pitchFamily="18" charset="0"/>
            </a:endParaRPr>
          </a:p>
        </p:txBody>
      </p:sp>
      <p:sp>
        <p:nvSpPr>
          <p:cNvPr id="11" name="Text Box 37"/>
          <p:cNvSpPr txBox="1">
            <a:spLocks noChangeArrowheads="1"/>
          </p:cNvSpPr>
          <p:nvPr/>
        </p:nvSpPr>
        <p:spPr bwMode="auto">
          <a:xfrm>
            <a:off x="5825837" y="2814298"/>
            <a:ext cx="2874818" cy="4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67" b="1" smtClean="0">
                <a:solidFill>
                  <a:srgbClr val="FF0000"/>
                </a:solidFill>
                <a:latin typeface="Times New Roman" pitchFamily="18" charset="0"/>
              </a:rPr>
              <a:t>Các chất sản phẩm</a:t>
            </a:r>
            <a:endParaRPr lang="en-US" sz="2267" b="1">
              <a:solidFill>
                <a:srgbClr val="FF0000"/>
              </a:solidFill>
              <a:latin typeface="Times New Roman" pitchFamily="18" charset="0"/>
            </a:endParaRPr>
          </a:p>
        </p:txBody>
      </p:sp>
      <p:sp>
        <p:nvSpPr>
          <p:cNvPr id="14" name="AutoShape 49"/>
          <p:cNvSpPr>
            <a:spLocks/>
          </p:cNvSpPr>
          <p:nvPr/>
        </p:nvSpPr>
        <p:spPr bwMode="auto">
          <a:xfrm rot="5400000">
            <a:off x="1310480" y="2333750"/>
            <a:ext cx="312739" cy="2133600"/>
          </a:xfrm>
          <a:prstGeom prst="rightBrace">
            <a:avLst>
              <a:gd name="adj1" fmla="val 25268"/>
              <a:gd name="adj2" fmla="val 47074"/>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lIns="91440" tIns="45720" rIns="91440" bIns="45720" anchor="ctr"/>
          <a:lstStyle/>
          <a:p>
            <a:pPr algn="ctr" eaLnBrk="0" hangingPunct="0"/>
            <a:r>
              <a:rPr lang="en-US" sz="2267">
                <a:latin typeface="Tahoma" pitchFamily="34" charset="0"/>
              </a:rPr>
              <a:t>  </a:t>
            </a:r>
          </a:p>
        </p:txBody>
      </p:sp>
      <p:sp>
        <p:nvSpPr>
          <p:cNvPr id="15" name="AutoShape 50"/>
          <p:cNvSpPr>
            <a:spLocks/>
          </p:cNvSpPr>
          <p:nvPr/>
        </p:nvSpPr>
        <p:spPr bwMode="auto">
          <a:xfrm rot="5400000">
            <a:off x="7310004" y="2368973"/>
            <a:ext cx="304800" cy="2209800"/>
          </a:xfrm>
          <a:prstGeom prst="rightBrace">
            <a:avLst>
              <a:gd name="adj1" fmla="val 26852"/>
              <a:gd name="adj2" fmla="val 47074"/>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lIns="91440" tIns="45720" rIns="91440" bIns="45720" anchor="ctr"/>
          <a:lstStyle/>
          <a:p>
            <a:pPr algn="ctr" eaLnBrk="0" hangingPunct="0"/>
            <a:r>
              <a:rPr lang="en-US" sz="2267">
                <a:latin typeface="Tahoma" pitchFamily="34" charset="0"/>
              </a:rPr>
              <a:t>  </a:t>
            </a:r>
          </a:p>
        </p:txBody>
      </p:sp>
      <p:sp>
        <p:nvSpPr>
          <p:cNvPr id="16" name="Text Box 51"/>
          <p:cNvSpPr txBox="1">
            <a:spLocks noChangeArrowheads="1"/>
          </p:cNvSpPr>
          <p:nvPr/>
        </p:nvSpPr>
        <p:spPr bwMode="auto">
          <a:xfrm>
            <a:off x="247649" y="3548981"/>
            <a:ext cx="2971800" cy="954107"/>
          </a:xfrm>
          <a:prstGeom prst="rect">
            <a:avLst/>
          </a:prstGeom>
          <a:noFill/>
          <a:ln w="95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i="1" smtClean="0">
                <a:latin typeface="Times New Roman" pitchFamily="18" charset="0"/>
              </a:rPr>
              <a:t>Tổng khối lượng các chất tham gia</a:t>
            </a:r>
            <a:endParaRPr lang="en-US" sz="2800" b="1" i="1">
              <a:latin typeface="Times New Roman" pitchFamily="18" charset="0"/>
            </a:endParaRPr>
          </a:p>
        </p:txBody>
      </p:sp>
      <p:cxnSp>
        <p:nvCxnSpPr>
          <p:cNvPr id="18" name="Straight Arrow Connector 17"/>
          <p:cNvCxnSpPr/>
          <p:nvPr/>
        </p:nvCxnSpPr>
        <p:spPr>
          <a:xfrm>
            <a:off x="3532909" y="3244180"/>
            <a:ext cx="1759527"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9" name="Text Box 51"/>
          <p:cNvSpPr txBox="1">
            <a:spLocks noChangeArrowheads="1"/>
          </p:cNvSpPr>
          <p:nvPr/>
        </p:nvSpPr>
        <p:spPr bwMode="auto">
          <a:xfrm>
            <a:off x="5914158" y="3692237"/>
            <a:ext cx="2971800" cy="954107"/>
          </a:xfrm>
          <a:prstGeom prst="rect">
            <a:avLst/>
          </a:prstGeom>
          <a:noFill/>
          <a:ln w="95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i="1" smtClean="0">
                <a:latin typeface="Times New Roman" pitchFamily="18" charset="0"/>
              </a:rPr>
              <a:t>Tổng khối lượng các chất sản phẩm</a:t>
            </a:r>
            <a:endParaRPr lang="en-US" sz="2800" b="1" i="1">
              <a:latin typeface="Times New Roman" pitchFamily="18" charset="0"/>
            </a:endParaRPr>
          </a:p>
        </p:txBody>
      </p:sp>
    </p:spTree>
    <p:extLst>
      <p:ext uri="{BB962C8B-B14F-4D97-AF65-F5344CB8AC3E}">
        <p14:creationId xmlns:p14="http://schemas.microsoft.com/office/powerpoint/2010/main" val="2330738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3000"/>
                                        <p:tgtEl>
                                          <p:spTgt spid="1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heckerboard(across)">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animBg="1"/>
      <p:bldP spid="15" grpId="0" animBg="1"/>
      <p:bldP spid="16"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47649" y="284018"/>
            <a:ext cx="5211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cs typeface="Times New Roman" panose="02020603050405020304" pitchFamily="18" charset="0"/>
              </a:rPr>
              <a:t>I. </a:t>
            </a:r>
            <a:r>
              <a:rPr lang="vi-VN" altLang="en-US" sz="1800" b="1">
                <a:cs typeface="Times New Roman" panose="02020603050405020304" pitchFamily="18" charset="0"/>
              </a:rPr>
              <a:t>ĐỊNH LUẬT BẢO TOÀN KHỐI LƯỢNG</a:t>
            </a:r>
            <a:endParaRPr lang="en-US" altLang="en-US" sz="1800" b="1">
              <a:cs typeface="Times New Roman" panose="02020603050405020304" pitchFamily="18" charset="0"/>
            </a:endParaRPr>
          </a:p>
        </p:txBody>
      </p:sp>
      <p:sp>
        <p:nvSpPr>
          <p:cNvPr id="6" name="Text Box 10"/>
          <p:cNvSpPr txBox="1">
            <a:spLocks noChangeArrowheads="1"/>
          </p:cNvSpPr>
          <p:nvPr/>
        </p:nvSpPr>
        <p:spPr bwMode="auto">
          <a:xfrm>
            <a:off x="147638" y="657772"/>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1. Thí </a:t>
            </a:r>
            <a:r>
              <a:rPr lang="en-US" altLang="en-US" sz="1800" b="1" smtClean="0">
                <a:cs typeface="Times New Roman" panose="02020603050405020304" pitchFamily="18" charset="0"/>
              </a:rPr>
              <a:t>nghiệm</a:t>
            </a:r>
            <a:endParaRPr lang="en-US" altLang="en-US" sz="1800" b="1">
              <a:cs typeface="Times New Roman" panose="02020603050405020304" pitchFamily="18" charset="0"/>
            </a:endParaRPr>
          </a:p>
        </p:txBody>
      </p:sp>
      <p:sp>
        <p:nvSpPr>
          <p:cNvPr id="7" name="Text Box 10"/>
          <p:cNvSpPr txBox="1">
            <a:spLocks noChangeArrowheads="1"/>
          </p:cNvSpPr>
          <p:nvPr/>
        </p:nvSpPr>
        <p:spPr bwMode="auto">
          <a:xfrm>
            <a:off x="147638" y="1027104"/>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1. </a:t>
            </a:r>
            <a:r>
              <a:rPr lang="en-US" altLang="en-US" sz="1800" b="1" smtClean="0">
                <a:cs typeface="Times New Roman" panose="02020603050405020304" pitchFamily="18" charset="0"/>
              </a:rPr>
              <a:t>Định luật bảo toàn khối lượng</a:t>
            </a:r>
            <a:endParaRPr lang="en-US" altLang="en-US" sz="1800" b="1">
              <a:cs typeface="Times New Roman" panose="02020603050405020304" pitchFamily="18" charset="0"/>
            </a:endParaRPr>
          </a:p>
        </p:txBody>
      </p:sp>
      <p:sp>
        <p:nvSpPr>
          <p:cNvPr id="8" name="Text Box 10"/>
          <p:cNvSpPr txBox="1">
            <a:spLocks noChangeArrowheads="1"/>
          </p:cNvSpPr>
          <p:nvPr/>
        </p:nvSpPr>
        <p:spPr bwMode="auto">
          <a:xfrm>
            <a:off x="341602" y="1396436"/>
            <a:ext cx="17019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a</a:t>
            </a:r>
            <a:r>
              <a:rPr lang="en-US" altLang="en-US" sz="1800" b="1" smtClean="0">
                <a:cs typeface="Times New Roman" panose="02020603050405020304" pitchFamily="18" charset="0"/>
              </a:rPr>
              <a:t>. Nội dung</a:t>
            </a:r>
            <a:endParaRPr lang="en-US" altLang="en-US" sz="1800" b="1">
              <a:cs typeface="Times New Roman" panose="02020603050405020304" pitchFamily="18" charset="0"/>
            </a:endParaRPr>
          </a:p>
        </p:txBody>
      </p:sp>
      <p:sp>
        <p:nvSpPr>
          <p:cNvPr id="9" name="Rectangle 8"/>
          <p:cNvSpPr>
            <a:spLocks noChangeArrowheads="1"/>
          </p:cNvSpPr>
          <p:nvPr/>
        </p:nvSpPr>
        <p:spPr bwMode="auto">
          <a:xfrm>
            <a:off x="847652" y="1765768"/>
            <a:ext cx="7208766" cy="707886"/>
          </a:xfrm>
          <a:prstGeom prst="rect">
            <a:avLst/>
          </a:prstGeom>
          <a:solidFill>
            <a:schemeClr val="bg2">
              <a:lumMod val="60000"/>
              <a:lumOff val="40000"/>
            </a:schemeClr>
          </a:solidFill>
          <a:ln w="9525">
            <a:solidFill>
              <a:schemeClr val="accent3">
                <a:lumMod val="75000"/>
              </a:schemeClr>
            </a:solidFill>
            <a:prstDash val="lgDash"/>
            <a:miter lim="800000"/>
            <a:headEnd/>
            <a:tailEnd/>
          </a:ln>
          <a:effectLst/>
          <a:extLst/>
        </p:spPr>
        <p:txBody>
          <a:bodyPr wrap="square">
            <a:spAutoFit/>
          </a:bodyPr>
          <a:lstStyle/>
          <a:p>
            <a:pPr eaLnBrk="1" hangingPunct="1">
              <a:spcBef>
                <a:spcPct val="50000"/>
              </a:spcBef>
            </a:pPr>
            <a:r>
              <a:rPr lang="en-US" sz="2000" dirty="0" err="1">
                <a:latin typeface="Times New Roman" pitchFamily="18" charset="0"/>
              </a:rPr>
              <a:t>Trong</a:t>
            </a:r>
            <a:r>
              <a:rPr lang="en-US" sz="2000" dirty="0">
                <a:latin typeface="Times New Roman" pitchFamily="18" charset="0"/>
              </a:rPr>
              <a:t> </a:t>
            </a:r>
            <a:r>
              <a:rPr lang="en-US" sz="2000" dirty="0" err="1">
                <a:latin typeface="Times New Roman" pitchFamily="18" charset="0"/>
              </a:rPr>
              <a:t>một</a:t>
            </a:r>
            <a:r>
              <a:rPr lang="en-US" sz="2000" dirty="0">
                <a:latin typeface="Times New Roman" pitchFamily="18" charset="0"/>
              </a:rPr>
              <a:t> </a:t>
            </a:r>
            <a:r>
              <a:rPr lang="en-US" sz="2000" dirty="0" err="1">
                <a:latin typeface="Times New Roman" pitchFamily="18" charset="0"/>
              </a:rPr>
              <a:t>phản</a:t>
            </a:r>
            <a:r>
              <a:rPr lang="en-US" sz="2000" dirty="0">
                <a:latin typeface="Times New Roman" pitchFamily="18" charset="0"/>
              </a:rPr>
              <a:t> </a:t>
            </a:r>
            <a:r>
              <a:rPr lang="en-US" sz="2000" dirty="0" err="1">
                <a:latin typeface="Times New Roman" pitchFamily="18" charset="0"/>
              </a:rPr>
              <a:t>ứng</a:t>
            </a:r>
            <a:r>
              <a:rPr lang="en-US" sz="2000" dirty="0">
                <a:latin typeface="Times New Roman" pitchFamily="18" charset="0"/>
              </a:rPr>
              <a:t> </a:t>
            </a:r>
            <a:r>
              <a:rPr lang="en-US" sz="2000" dirty="0" err="1">
                <a:latin typeface="Times New Roman" pitchFamily="18" charset="0"/>
              </a:rPr>
              <a:t>hoá</a:t>
            </a:r>
            <a:r>
              <a:rPr lang="en-US" sz="2000" dirty="0">
                <a:latin typeface="Times New Roman" pitchFamily="18" charset="0"/>
              </a:rPr>
              <a:t> </a:t>
            </a:r>
            <a:r>
              <a:rPr lang="en-US" sz="2000" dirty="0" err="1">
                <a:latin typeface="Times New Roman" pitchFamily="18" charset="0"/>
              </a:rPr>
              <a:t>học</a:t>
            </a:r>
            <a:r>
              <a:rPr lang="en-US" sz="2000" dirty="0">
                <a:latin typeface="Times New Roman" pitchFamily="18" charset="0"/>
              </a:rPr>
              <a:t>, </a:t>
            </a:r>
            <a:r>
              <a:rPr lang="en-US" sz="2000" dirty="0" err="1">
                <a:latin typeface="Times New Roman" pitchFamily="18" charset="0"/>
              </a:rPr>
              <a:t>tổng</a:t>
            </a:r>
            <a:r>
              <a:rPr lang="en-US" sz="2000" dirty="0">
                <a:latin typeface="Times New Roman" pitchFamily="18" charset="0"/>
              </a:rPr>
              <a:t> </a:t>
            </a:r>
            <a:r>
              <a:rPr lang="en-US" sz="2000" dirty="0" err="1">
                <a:latin typeface="Times New Roman" pitchFamily="18" charset="0"/>
              </a:rPr>
              <a:t>khối</a:t>
            </a:r>
            <a:r>
              <a:rPr lang="en-US" sz="2000" dirty="0">
                <a:latin typeface="Times New Roman" pitchFamily="18" charset="0"/>
              </a:rPr>
              <a:t> </a:t>
            </a:r>
            <a:r>
              <a:rPr lang="en-US" sz="2000" dirty="0" err="1">
                <a:latin typeface="Times New Roman" pitchFamily="18" charset="0"/>
              </a:rPr>
              <a:t>lượng</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các</a:t>
            </a:r>
            <a:r>
              <a:rPr lang="en-US" sz="2000" dirty="0">
                <a:latin typeface="Times New Roman" pitchFamily="18" charset="0"/>
              </a:rPr>
              <a:t> </a:t>
            </a:r>
            <a:r>
              <a:rPr lang="en-US" sz="2000" dirty="0" err="1">
                <a:latin typeface="Times New Roman" pitchFamily="18" charset="0"/>
              </a:rPr>
              <a:t>chất</a:t>
            </a:r>
            <a:r>
              <a:rPr lang="en-US" sz="2000" dirty="0">
                <a:latin typeface="Times New Roman" pitchFamily="18" charset="0"/>
              </a:rPr>
              <a:t> </a:t>
            </a:r>
            <a:r>
              <a:rPr lang="en-US" sz="2000" dirty="0" err="1">
                <a:latin typeface="Times New Roman" pitchFamily="18" charset="0"/>
              </a:rPr>
              <a:t>sản</a:t>
            </a:r>
            <a:r>
              <a:rPr lang="en-US" sz="2000" dirty="0">
                <a:latin typeface="Times New Roman" pitchFamily="18" charset="0"/>
              </a:rPr>
              <a:t> </a:t>
            </a:r>
            <a:r>
              <a:rPr lang="en-US" sz="2000" dirty="0" err="1">
                <a:latin typeface="Times New Roman" pitchFamily="18" charset="0"/>
              </a:rPr>
              <a:t>phẩm</a:t>
            </a:r>
            <a:r>
              <a:rPr lang="en-US" sz="2000" dirty="0">
                <a:latin typeface="Times New Roman" pitchFamily="18" charset="0"/>
              </a:rPr>
              <a:t> </a:t>
            </a:r>
            <a:r>
              <a:rPr lang="en-US" sz="2000" dirty="0" err="1">
                <a:latin typeface="Times New Roman" pitchFamily="18" charset="0"/>
              </a:rPr>
              <a:t>bằng</a:t>
            </a:r>
            <a:r>
              <a:rPr lang="en-US" sz="2000" dirty="0">
                <a:latin typeface="Times New Roman" pitchFamily="18" charset="0"/>
              </a:rPr>
              <a:t> </a:t>
            </a:r>
            <a:r>
              <a:rPr lang="en-US" sz="2000" dirty="0" err="1">
                <a:latin typeface="Times New Roman" pitchFamily="18" charset="0"/>
              </a:rPr>
              <a:t>tổng</a:t>
            </a:r>
            <a:r>
              <a:rPr lang="en-US" sz="2000" dirty="0">
                <a:latin typeface="Times New Roman" pitchFamily="18" charset="0"/>
              </a:rPr>
              <a:t> </a:t>
            </a:r>
            <a:r>
              <a:rPr lang="en-US" sz="2000" dirty="0" err="1">
                <a:latin typeface="Times New Roman" pitchFamily="18" charset="0"/>
              </a:rPr>
              <a:t>khối</a:t>
            </a:r>
            <a:r>
              <a:rPr lang="en-US" sz="2000" dirty="0">
                <a:latin typeface="Times New Roman" pitchFamily="18" charset="0"/>
              </a:rPr>
              <a:t> </a:t>
            </a:r>
            <a:r>
              <a:rPr lang="en-US" sz="2000" dirty="0" err="1">
                <a:latin typeface="Times New Roman" pitchFamily="18" charset="0"/>
              </a:rPr>
              <a:t>lượng</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các</a:t>
            </a:r>
            <a:r>
              <a:rPr lang="en-US" sz="2000" dirty="0">
                <a:latin typeface="Times New Roman" pitchFamily="18" charset="0"/>
              </a:rPr>
              <a:t> </a:t>
            </a:r>
            <a:r>
              <a:rPr lang="en-US" sz="2000" dirty="0" err="1">
                <a:latin typeface="Times New Roman" pitchFamily="18" charset="0"/>
              </a:rPr>
              <a:t>chất</a:t>
            </a:r>
            <a:r>
              <a:rPr lang="en-US" sz="2000" dirty="0">
                <a:latin typeface="Times New Roman" pitchFamily="18" charset="0"/>
              </a:rPr>
              <a:t> </a:t>
            </a:r>
            <a:r>
              <a:rPr lang="en-US" sz="2000" dirty="0" err="1">
                <a:latin typeface="Times New Roman" pitchFamily="18" charset="0"/>
              </a:rPr>
              <a:t>tham</a:t>
            </a:r>
            <a:r>
              <a:rPr lang="en-US" sz="2000" dirty="0">
                <a:latin typeface="Times New Roman" pitchFamily="18" charset="0"/>
              </a:rPr>
              <a:t> </a:t>
            </a:r>
            <a:r>
              <a:rPr lang="en-US" sz="2000" dirty="0" err="1">
                <a:latin typeface="Times New Roman" pitchFamily="18" charset="0"/>
              </a:rPr>
              <a:t>gia</a:t>
            </a:r>
            <a:r>
              <a:rPr lang="en-US" sz="2000" dirty="0">
                <a:latin typeface="Times New Roman" pitchFamily="18" charset="0"/>
              </a:rPr>
              <a:t> </a:t>
            </a:r>
            <a:r>
              <a:rPr lang="en-US" sz="2000" dirty="0" err="1">
                <a:latin typeface="Times New Roman" pitchFamily="18" charset="0"/>
              </a:rPr>
              <a:t>phản</a:t>
            </a:r>
            <a:r>
              <a:rPr lang="en-US" sz="2000" dirty="0">
                <a:latin typeface="Times New Roman" pitchFamily="18" charset="0"/>
              </a:rPr>
              <a:t> </a:t>
            </a:r>
            <a:r>
              <a:rPr lang="en-US" sz="2000" err="1">
                <a:latin typeface="Times New Roman" pitchFamily="18" charset="0"/>
              </a:rPr>
              <a:t>ứng</a:t>
            </a:r>
            <a:r>
              <a:rPr lang="en-US" sz="2000" smtClean="0">
                <a:latin typeface="Times New Roman" pitchFamily="18" charset="0"/>
              </a:rPr>
              <a:t>.</a:t>
            </a:r>
            <a:endParaRPr lang="en-US" sz="2000" dirty="0">
              <a:latin typeface="Times New Roman" pitchFamily="18" charset="0"/>
            </a:endParaRPr>
          </a:p>
        </p:txBody>
      </p:sp>
      <p:sp>
        <p:nvSpPr>
          <p:cNvPr id="17" name="Text Box 10"/>
          <p:cNvSpPr txBox="1">
            <a:spLocks noChangeArrowheads="1"/>
          </p:cNvSpPr>
          <p:nvPr/>
        </p:nvSpPr>
        <p:spPr bwMode="auto">
          <a:xfrm>
            <a:off x="341602" y="2473654"/>
            <a:ext cx="17019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b</a:t>
            </a:r>
            <a:r>
              <a:rPr lang="en-US" altLang="en-US" sz="1800" b="1" smtClean="0">
                <a:cs typeface="Times New Roman" panose="02020603050405020304" pitchFamily="18" charset="0"/>
              </a:rPr>
              <a:t>. Giải thích</a:t>
            </a:r>
            <a:endParaRPr lang="en-US" altLang="en-US" sz="1800" b="1">
              <a:cs typeface="Times New Roman" panose="02020603050405020304" pitchFamily="18" charset="0"/>
            </a:endParaRPr>
          </a:p>
        </p:txBody>
      </p:sp>
      <p:sp>
        <p:nvSpPr>
          <p:cNvPr id="20" name="Rectangle 24"/>
          <p:cNvSpPr>
            <a:spLocks noChangeArrowheads="1"/>
          </p:cNvSpPr>
          <p:nvPr/>
        </p:nvSpPr>
        <p:spPr bwMode="auto">
          <a:xfrm>
            <a:off x="498764" y="2822221"/>
            <a:ext cx="83820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just" eaLnBrk="0" hangingPunct="0">
              <a:spcBef>
                <a:spcPts val="600"/>
              </a:spcBef>
            </a:pPr>
            <a:r>
              <a:rPr lang="en-US" sz="2400">
                <a:latin typeface="Times New Roman" pitchFamily="18" charset="0"/>
                <a:cs typeface="Times New Roman" pitchFamily="18" charset="0"/>
              </a:rPr>
              <a:t>Trong phản ứng hóa học</a:t>
            </a:r>
          </a:p>
          <a:p>
            <a:pPr algn="just" eaLnBrk="0" hangingPunct="0">
              <a:spcBef>
                <a:spcPts val="600"/>
              </a:spcBef>
            </a:pPr>
            <a:r>
              <a:rPr lang="en-US" sz="2400">
                <a:latin typeface="Times New Roman" pitchFamily="18" charset="0"/>
                <a:cs typeface="Times New Roman" pitchFamily="18" charset="0"/>
              </a:rPr>
              <a:t>+ Chỉ có </a:t>
            </a:r>
            <a:r>
              <a:rPr lang="en-US" sz="2400">
                <a:solidFill>
                  <a:srgbClr val="FF0000"/>
                </a:solidFill>
                <a:latin typeface="Times New Roman" pitchFamily="18" charset="0"/>
                <a:cs typeface="Times New Roman" pitchFamily="18" charset="0"/>
              </a:rPr>
              <a:t>liên kết giữa các nguyên tử thay đổi</a:t>
            </a:r>
          </a:p>
          <a:p>
            <a:pPr algn="just" eaLnBrk="0" hangingPunct="0">
              <a:spcBef>
                <a:spcPts val="600"/>
              </a:spcBef>
            </a:pPr>
            <a:r>
              <a:rPr lang="en-US" sz="2400">
                <a:solidFill>
                  <a:srgbClr val="FF0000"/>
                </a:solidFill>
                <a:latin typeface="Times New Roman" pitchFamily="18" charset="0"/>
                <a:cs typeface="Times New Roman" pitchFamily="18" charset="0"/>
              </a:rPr>
              <a:t>+ Số lượng nguyên tử và khối lượng mỗi nguyên tử không thay đổi</a:t>
            </a:r>
            <a:r>
              <a:rPr lang="en-US" sz="2400">
                <a:latin typeface="Times New Roman" pitchFamily="18" charset="0"/>
                <a:cs typeface="Times New Roman" pitchFamily="18" charset="0"/>
              </a:rPr>
              <a:t> </a:t>
            </a:r>
          </a:p>
        </p:txBody>
      </p:sp>
      <p:sp>
        <p:nvSpPr>
          <p:cNvPr id="21" name="TextBox 20"/>
          <p:cNvSpPr txBox="1"/>
          <p:nvPr/>
        </p:nvSpPr>
        <p:spPr>
          <a:xfrm>
            <a:off x="341602" y="4116532"/>
            <a:ext cx="8458200" cy="954107"/>
          </a:xfrm>
          <a:prstGeom prst="rect">
            <a:avLst/>
          </a:prstGeom>
          <a:noFill/>
        </p:spPr>
        <p:txBody>
          <a:bodyPr lIns="91440" tIns="45720" rIns="91440" bIns="45720">
            <a:spAutoFit/>
          </a:bodyPr>
          <a:lstStyle/>
          <a:p>
            <a:pPr>
              <a:defRPr/>
            </a:pPr>
            <a:r>
              <a:rPr lang="en-US" sz="2800">
                <a:solidFill>
                  <a:schemeClr val="tx2">
                    <a:lumMod val="75000"/>
                  </a:schemeClr>
                </a:solidFill>
                <a:latin typeface="Times New Roman" pitchFamily="18" charset="0"/>
                <a:cs typeface="Times New Roman" pitchFamily="18" charset="0"/>
              </a:rPr>
              <a:t>=&gt; Tổng khối lượng các chất tham gia = Tổng khối lượng của các chất sản phẩm</a:t>
            </a:r>
          </a:p>
        </p:txBody>
      </p:sp>
    </p:spTree>
    <p:extLst>
      <p:ext uri="{BB962C8B-B14F-4D97-AF65-F5344CB8AC3E}">
        <p14:creationId xmlns:p14="http://schemas.microsoft.com/office/powerpoint/2010/main" val="3395288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par>
                          <p:cTn id="8" fill="hold">
                            <p:stCondLst>
                              <p:cond delay="2000"/>
                            </p:stCondLst>
                            <p:childTnLst>
                              <p:par>
                                <p:cTn id="9" presetID="3" presetClass="emph" presetSubtype="2" fill="hold" grpId="0" nodeType="afterEffect">
                                  <p:stCondLst>
                                    <p:cond delay="0"/>
                                  </p:stCondLst>
                                  <p:childTnLst>
                                    <p:animClr clrSpc="rgb" dir="cw">
                                      <p:cBhvr override="childStyle">
                                        <p:cTn id="10" dur="2000" fill="hold"/>
                                        <p:tgtEl>
                                          <p:spTgt spid="21"/>
                                        </p:tgtEl>
                                        <p:attrNameLst>
                                          <p:attrName>style.color</p:attrName>
                                        </p:attrNameLst>
                                      </p:cBhvr>
                                      <p:to>
                                        <a:schemeClr val="accent2"/>
                                      </p:to>
                                    </p:animClr>
                                  </p:childTnLst>
                                </p:cTn>
                              </p:par>
                            </p:childTnLst>
                          </p:cTn>
                        </p:par>
                        <p:par>
                          <p:cTn id="11" fill="hold">
                            <p:stCondLst>
                              <p:cond delay="4000"/>
                            </p:stCondLst>
                            <p:childTnLst>
                              <p:par>
                                <p:cTn id="12" presetID="1" presetClass="entr" presetSubtype="0" fill="hold" grpId="1"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4368" y="781615"/>
            <a:ext cx="8137922" cy="1200329"/>
          </a:xfrm>
          <a:prstGeom prst="rect">
            <a:avLst/>
          </a:prstGeom>
          <a:solidFill>
            <a:schemeClr val="bg2">
              <a:lumMod val="20000"/>
              <a:lumOff val="80000"/>
            </a:schemeClr>
          </a:solidFill>
        </p:spPr>
        <p:txBody>
          <a:bodyPr>
            <a:spAutoFit/>
          </a:bodyPr>
          <a:lstStyle/>
          <a:p>
            <a:pPr>
              <a:spcBef>
                <a:spcPct val="50000"/>
              </a:spcBef>
              <a:defRPr/>
            </a:pPr>
            <a:r>
              <a:rPr lang="vi-VN" sz="2400" b="1"/>
              <a:t>Tính khối lượng iron sulfate FeS tạo thành trong phản ứng của Fe (iron) và S (Sulfur), biết khối lượng của Fe và S đã tham gia phản ứng lần lượt là 7 gam và 4 gam.</a:t>
            </a:r>
            <a:endParaRPr lang="en-US" sz="2400" b="1" dirty="0"/>
          </a:p>
        </p:txBody>
      </p:sp>
      <p:sp>
        <p:nvSpPr>
          <p:cNvPr id="8" name="Rectangle 7"/>
          <p:cNvSpPr/>
          <p:nvPr/>
        </p:nvSpPr>
        <p:spPr>
          <a:xfrm>
            <a:off x="283802" y="2673550"/>
            <a:ext cx="3614305" cy="507831"/>
          </a:xfrm>
          <a:prstGeom prst="rect">
            <a:avLst/>
          </a:prstGeom>
          <a:solidFill>
            <a:schemeClr val="bg2">
              <a:lumMod val="20000"/>
              <a:lumOff val="80000"/>
            </a:schemeClr>
          </a:solidFill>
        </p:spPr>
        <p:txBody>
          <a:bodyPr wrap="square">
            <a:spAutoFit/>
          </a:bodyPr>
          <a:lstStyle/>
          <a:p>
            <a:pPr eaLnBrk="1" hangingPunct="1">
              <a:defRPr/>
            </a:pPr>
            <a:r>
              <a:rPr lang="en-US" altLang="en-US" sz="2700">
                <a:solidFill>
                  <a:schemeClr val="accent2"/>
                </a:solidFill>
              </a:rPr>
              <a:t>A</a:t>
            </a:r>
            <a:r>
              <a:rPr lang="en-US" altLang="en-US" sz="2700" smtClean="0">
                <a:solidFill>
                  <a:schemeClr val="accent2"/>
                </a:solidFill>
              </a:rPr>
              <a:t>. </a:t>
            </a:r>
            <a:r>
              <a:rPr lang="en-US" sz="2700" b="1" smtClean="0"/>
              <a:t>10 gam</a:t>
            </a:r>
            <a:endParaRPr lang="en-US" altLang="en-US" sz="2700">
              <a:solidFill>
                <a:schemeClr val="accent2"/>
              </a:solidFill>
            </a:endParaRPr>
          </a:p>
        </p:txBody>
      </p:sp>
      <p:sp>
        <p:nvSpPr>
          <p:cNvPr id="14" name="Rectangle 13"/>
          <p:cNvSpPr/>
          <p:nvPr/>
        </p:nvSpPr>
        <p:spPr>
          <a:xfrm>
            <a:off x="373965" y="3446860"/>
            <a:ext cx="3556592" cy="507831"/>
          </a:xfrm>
          <a:prstGeom prst="rect">
            <a:avLst/>
          </a:prstGeom>
          <a:solidFill>
            <a:schemeClr val="bg2">
              <a:lumMod val="20000"/>
              <a:lumOff val="80000"/>
            </a:schemeClr>
          </a:solidFill>
        </p:spPr>
        <p:txBody>
          <a:bodyPr wrap="square">
            <a:spAutoFit/>
          </a:bodyPr>
          <a:lstStyle/>
          <a:p>
            <a:pPr eaLnBrk="1" hangingPunct="1">
              <a:defRPr/>
            </a:pPr>
            <a:r>
              <a:rPr lang="en-US" altLang="en-US" sz="2700">
                <a:solidFill>
                  <a:schemeClr val="accent2"/>
                </a:solidFill>
              </a:rPr>
              <a:t>C</a:t>
            </a:r>
            <a:r>
              <a:rPr lang="en-US" altLang="en-US" sz="2700" smtClean="0">
                <a:solidFill>
                  <a:schemeClr val="accent2"/>
                </a:solidFill>
              </a:rPr>
              <a:t>. </a:t>
            </a:r>
            <a:r>
              <a:rPr lang="en-US" sz="2700" b="1" smtClean="0"/>
              <a:t>12 gam</a:t>
            </a:r>
            <a:endParaRPr lang="en-US" altLang="en-US" sz="2700">
              <a:solidFill>
                <a:schemeClr val="accent2"/>
              </a:solidFill>
            </a:endParaRPr>
          </a:p>
        </p:txBody>
      </p:sp>
      <p:grpSp>
        <p:nvGrpSpPr>
          <p:cNvPr id="16" name="Group 15"/>
          <p:cNvGrpSpPr/>
          <p:nvPr/>
        </p:nvGrpSpPr>
        <p:grpSpPr>
          <a:xfrm>
            <a:off x="120557" y="108253"/>
            <a:ext cx="3810000" cy="542912"/>
            <a:chOff x="0" y="0"/>
            <a:chExt cx="9512334" cy="1473273"/>
          </a:xfrm>
        </p:grpSpPr>
        <p:grpSp>
          <p:nvGrpSpPr>
            <p:cNvPr id="17" name="Group 16"/>
            <p:cNvGrpSpPr/>
            <p:nvPr/>
          </p:nvGrpSpPr>
          <p:grpSpPr>
            <a:xfrm>
              <a:off x="0" y="0"/>
              <a:ext cx="9512334" cy="1473273"/>
              <a:chOff x="0" y="0"/>
              <a:chExt cx="21226740" cy="3287604"/>
            </a:xfrm>
          </p:grpSpPr>
          <p:sp>
            <p:nvSpPr>
              <p:cNvPr id="19" name="Freeform 6"/>
              <p:cNvSpPr/>
              <p:nvPr/>
            </p:nvSpPr>
            <p:spPr>
              <a:xfrm>
                <a:off x="0" y="0"/>
                <a:ext cx="21226740" cy="3386664"/>
              </a:xfrm>
              <a:custGeom>
                <a:avLst/>
                <a:gdLst/>
                <a:ahLst/>
                <a:cxnLst/>
                <a:rect l="l" t="t"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lnTo>
                      <a:pt x="20604440" y="2816434"/>
                    </a:lnTo>
                    <a:close/>
                  </a:path>
                </a:pathLst>
              </a:custGeom>
              <a:solidFill>
                <a:srgbClr val="FFB001"/>
              </a:solidFill>
            </p:spPr>
          </p:sp>
        </p:grpSp>
        <p:sp>
          <p:nvSpPr>
            <p:cNvPr id="18" name="TextBox 7"/>
            <p:cNvSpPr txBox="1"/>
            <p:nvPr/>
          </p:nvSpPr>
          <p:spPr>
            <a:xfrm>
              <a:off x="990354" y="158008"/>
              <a:ext cx="8120615" cy="1052467"/>
            </a:xfrm>
            <a:prstGeom prst="rect">
              <a:avLst/>
            </a:prstGeom>
          </p:spPr>
          <p:txBody>
            <a:bodyPr wrap="square" lIns="0" tIns="0" rIns="0" bIns="0" rtlCol="0" anchor="t">
              <a:spAutoFit/>
            </a:bodyPr>
            <a:lstStyle/>
            <a:p>
              <a:pPr algn="ctr">
                <a:lnSpc>
                  <a:spcPts val="4480"/>
                </a:lnSpc>
                <a:spcBef>
                  <a:spcPct val="0"/>
                </a:spcBef>
              </a:pPr>
              <a:r>
                <a:rPr lang="en-US" sz="3200" spc="-32" smtClean="0">
                  <a:solidFill>
                    <a:srgbClr val="FFFFFF"/>
                  </a:solidFill>
                  <a:latin typeface="DM Sans Bold"/>
                </a:rPr>
                <a:t>LUYỆN TẬP</a:t>
              </a:r>
              <a:endParaRPr lang="en-US" sz="3200" spc="-32" dirty="0">
                <a:solidFill>
                  <a:srgbClr val="FFFFFF"/>
                </a:solidFill>
                <a:latin typeface="DM Sans Bold"/>
              </a:endParaRPr>
            </a:p>
          </p:txBody>
        </p:sp>
      </p:grpSp>
      <p:sp>
        <p:nvSpPr>
          <p:cNvPr id="22" name="Rectangle 21"/>
          <p:cNvSpPr/>
          <p:nvPr/>
        </p:nvSpPr>
        <p:spPr>
          <a:xfrm>
            <a:off x="4964636" y="3446860"/>
            <a:ext cx="2932456" cy="507831"/>
          </a:xfrm>
          <a:prstGeom prst="rect">
            <a:avLst/>
          </a:prstGeom>
          <a:solidFill>
            <a:schemeClr val="bg2">
              <a:lumMod val="20000"/>
              <a:lumOff val="80000"/>
            </a:schemeClr>
          </a:solidFill>
        </p:spPr>
        <p:txBody>
          <a:bodyPr wrap="square">
            <a:spAutoFit/>
          </a:bodyPr>
          <a:lstStyle/>
          <a:p>
            <a:pPr eaLnBrk="1" hangingPunct="1">
              <a:defRPr/>
            </a:pPr>
            <a:r>
              <a:rPr lang="en-US" altLang="en-US" sz="2700">
                <a:solidFill>
                  <a:schemeClr val="accent2"/>
                </a:solidFill>
              </a:rPr>
              <a:t>D</a:t>
            </a:r>
            <a:r>
              <a:rPr lang="en-US" altLang="en-US" sz="2700" smtClean="0">
                <a:solidFill>
                  <a:schemeClr val="accent2"/>
                </a:solidFill>
              </a:rPr>
              <a:t>. </a:t>
            </a:r>
            <a:r>
              <a:rPr lang="en-US" sz="2700" b="1" smtClean="0"/>
              <a:t>13 gam</a:t>
            </a:r>
            <a:endParaRPr lang="en-US" altLang="en-US" sz="2700">
              <a:solidFill>
                <a:schemeClr val="accent2"/>
              </a:solidFill>
            </a:endParaRPr>
          </a:p>
        </p:txBody>
      </p:sp>
      <p:sp>
        <p:nvSpPr>
          <p:cNvPr id="20" name="TextBox 19">
            <a:extLst>
              <a:ext uri="{FF2B5EF4-FFF2-40B4-BE49-F238E27FC236}">
                <a16:creationId xmlns="" xmlns:a16="http://schemas.microsoft.com/office/drawing/2014/main" id="{7A814E80-7FE9-4390-9C85-DB3007B0DF39}"/>
              </a:ext>
            </a:extLst>
          </p:cNvPr>
          <p:cNvSpPr txBox="1"/>
          <p:nvPr/>
        </p:nvSpPr>
        <p:spPr>
          <a:xfrm>
            <a:off x="4886352" y="2673550"/>
            <a:ext cx="2117121" cy="507831"/>
          </a:xfrm>
          <a:prstGeom prst="rect">
            <a:avLst/>
          </a:prstGeom>
          <a:solidFill>
            <a:schemeClr val="bg2">
              <a:lumMod val="20000"/>
              <a:lumOff val="80000"/>
            </a:schemeClr>
          </a:solidFill>
        </p:spPr>
        <p:txBody>
          <a:bodyPr wrap="square" rtlCol="0">
            <a:spAutoFit/>
          </a:bodyPr>
          <a:lstStyle/>
          <a:p>
            <a:pPr>
              <a:defRPr/>
            </a:pPr>
            <a:r>
              <a:rPr lang="en-US" altLang="en-US" sz="2700">
                <a:solidFill>
                  <a:schemeClr val="accent2"/>
                </a:solidFill>
              </a:rPr>
              <a:t>B. </a:t>
            </a:r>
            <a:r>
              <a:rPr lang="en-US" sz="2700" b="1"/>
              <a:t>11 gam</a:t>
            </a:r>
            <a:endParaRPr lang="en-US" altLang="en-US" sz="2700">
              <a:solidFill>
                <a:schemeClr val="accent2"/>
              </a:solidFill>
            </a:endParaRPr>
          </a:p>
        </p:txBody>
      </p:sp>
    </p:spTree>
    <p:extLst>
      <p:ext uri="{BB962C8B-B14F-4D97-AF65-F5344CB8AC3E}">
        <p14:creationId xmlns:p14="http://schemas.microsoft.com/office/powerpoint/2010/main" val="169640245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20"/>
                                        </p:tgtEl>
                                        <p:attrNameLst>
                                          <p:attrName>fillcolor</p:attrName>
                                        </p:attrNameLst>
                                      </p:cBhvr>
                                      <p:to>
                                        <a:srgbClr val="FFFF00"/>
                                      </p:to>
                                    </p:animClr>
                                    <p:set>
                                      <p:cBhvr>
                                        <p:cTn id="7" dur="2000" fill="hold"/>
                                        <p:tgtEl>
                                          <p:spTgt spid="20"/>
                                        </p:tgtEl>
                                        <p:attrNameLst>
                                          <p:attrName>fill.type</p:attrName>
                                        </p:attrNameLst>
                                      </p:cBhvr>
                                      <p:to>
                                        <p:strVal val="solid"/>
                                      </p:to>
                                    </p:set>
                                    <p:set>
                                      <p:cBhvr>
                                        <p:cTn id="8"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0557" y="108252"/>
            <a:ext cx="3810000" cy="736637"/>
            <a:chOff x="0" y="0"/>
            <a:chExt cx="9512334" cy="1473273"/>
          </a:xfrm>
        </p:grpSpPr>
        <p:grpSp>
          <p:nvGrpSpPr>
            <p:cNvPr id="6" name="Group 5"/>
            <p:cNvGrpSpPr/>
            <p:nvPr/>
          </p:nvGrpSpPr>
          <p:grpSpPr>
            <a:xfrm>
              <a:off x="0" y="0"/>
              <a:ext cx="9512334" cy="1473273"/>
              <a:chOff x="0" y="0"/>
              <a:chExt cx="21226740" cy="3287604"/>
            </a:xfrm>
          </p:grpSpPr>
          <p:sp>
            <p:nvSpPr>
              <p:cNvPr id="8" name="Freeform 6"/>
              <p:cNvSpPr/>
              <p:nvPr/>
            </p:nvSpPr>
            <p:spPr>
              <a:xfrm>
                <a:off x="0" y="0"/>
                <a:ext cx="21226740" cy="3386664"/>
              </a:xfrm>
              <a:custGeom>
                <a:avLst/>
                <a:gdLst/>
                <a:ahLst/>
                <a:cxnLst/>
                <a:rect l="l" t="t"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lnTo>
                      <a:pt x="20604440" y="2816434"/>
                    </a:lnTo>
                    <a:close/>
                  </a:path>
                </a:pathLst>
              </a:custGeom>
              <a:solidFill>
                <a:srgbClr val="FFB001"/>
              </a:solidFill>
            </p:spPr>
          </p:sp>
        </p:grpSp>
        <p:sp>
          <p:nvSpPr>
            <p:cNvPr id="7" name="TextBox 7"/>
            <p:cNvSpPr txBox="1"/>
            <p:nvPr/>
          </p:nvSpPr>
          <p:spPr>
            <a:xfrm>
              <a:off x="990354" y="158008"/>
              <a:ext cx="8120615" cy="1052467"/>
            </a:xfrm>
            <a:prstGeom prst="rect">
              <a:avLst/>
            </a:prstGeom>
          </p:spPr>
          <p:txBody>
            <a:bodyPr wrap="square" lIns="0" tIns="0" rIns="0" bIns="0" rtlCol="0" anchor="t">
              <a:spAutoFit/>
            </a:bodyPr>
            <a:lstStyle/>
            <a:p>
              <a:pPr algn="ctr">
                <a:lnSpc>
                  <a:spcPts val="4480"/>
                </a:lnSpc>
                <a:spcBef>
                  <a:spcPct val="0"/>
                </a:spcBef>
              </a:pPr>
              <a:r>
                <a:rPr lang="en-US" sz="3200" spc="-32" smtClean="0">
                  <a:solidFill>
                    <a:srgbClr val="FFFFFF"/>
                  </a:solidFill>
                  <a:latin typeface="DM Sans Bold"/>
                </a:rPr>
                <a:t>LUYỆN TẬP</a:t>
              </a:r>
              <a:endParaRPr lang="en-US" sz="3200" spc="-32" dirty="0">
                <a:solidFill>
                  <a:srgbClr val="FFFFFF"/>
                </a:solidFill>
                <a:latin typeface="DM Sans Bold"/>
              </a:endParaRPr>
            </a:p>
          </p:txBody>
        </p:sp>
      </p:grpSp>
      <p:sp>
        <p:nvSpPr>
          <p:cNvPr id="22" name="Rectangle 21"/>
          <p:cNvSpPr>
            <a:spLocks noChangeArrowheads="1"/>
          </p:cNvSpPr>
          <p:nvPr/>
        </p:nvSpPr>
        <p:spPr bwMode="auto">
          <a:xfrm>
            <a:off x="813016" y="1407871"/>
            <a:ext cx="7208766" cy="2995435"/>
          </a:xfrm>
          <a:prstGeom prst="rect">
            <a:avLst/>
          </a:prstGeom>
          <a:solidFill>
            <a:schemeClr val="bg2">
              <a:lumMod val="60000"/>
              <a:lumOff val="40000"/>
            </a:schemeClr>
          </a:solidFill>
          <a:ln w="9525">
            <a:solidFill>
              <a:schemeClr val="accent3">
                <a:lumMod val="75000"/>
              </a:schemeClr>
            </a:solidFill>
            <a:prstDash val="lgDash"/>
            <a:miter lim="800000"/>
            <a:headEnd/>
            <a:tailEnd/>
          </a:ln>
          <a:effectLst/>
          <a:extLst/>
        </p:spPr>
        <p:txBody>
          <a:bodyPr wrap="square">
            <a:spAutoFit/>
          </a:bodyPr>
          <a:lstStyle/>
          <a:p>
            <a:pPr algn="just">
              <a:lnSpc>
                <a:spcPct val="120000"/>
              </a:lnSpc>
              <a:spcAft>
                <a:spcPts val="0"/>
              </a:spcAft>
            </a:pPr>
            <a:r>
              <a:rPr lang="nl-NL" sz="3200">
                <a:latin typeface="Times New Roman" panose="02020603050405020304" pitchFamily="18" charset="0"/>
                <a:ea typeface="Calibri" panose="020F0502020204030204" pitchFamily="34" charset="0"/>
                <a:cs typeface="Times New Roman" panose="02020603050405020304" pitchFamily="18" charset="0"/>
              </a:rPr>
              <a:t>PTHH: Iron + Sulfur → iron sulfate</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3200">
                <a:latin typeface="Times New Roman" panose="02020603050405020304" pitchFamily="18" charset="0"/>
                <a:ea typeface="Calibri" panose="020F0502020204030204" pitchFamily="34" charset="0"/>
                <a:cs typeface="Times New Roman" panose="02020603050405020304" pitchFamily="18" charset="0"/>
              </a:rPr>
              <a:t>ADĐLBTKL</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3200">
                <a:latin typeface="Times New Roman" panose="02020603050405020304" pitchFamily="18" charset="0"/>
                <a:ea typeface="Calibri" panose="020F0502020204030204" pitchFamily="34" charset="0"/>
                <a:cs typeface="Times New Roman" panose="02020603050405020304" pitchFamily="18" charset="0"/>
              </a:rPr>
              <a:t>khối lượng FeS tạo thành = khối lượng Fe phản ứng + khối lượng S phản ứng = 7 + 4 = 11 gam.</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478490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4368" y="781615"/>
            <a:ext cx="8137922" cy="461665"/>
          </a:xfrm>
          <a:prstGeom prst="rect">
            <a:avLst/>
          </a:prstGeom>
          <a:solidFill>
            <a:schemeClr val="bg2">
              <a:lumMod val="20000"/>
              <a:lumOff val="80000"/>
            </a:schemeClr>
          </a:solidFill>
        </p:spPr>
        <p:txBody>
          <a:bodyPr>
            <a:spAutoFit/>
          </a:bodyPr>
          <a:lstStyle/>
          <a:p>
            <a:pPr>
              <a:spcBef>
                <a:spcPct val="50000"/>
              </a:spcBef>
              <a:defRPr/>
            </a:pPr>
            <a:r>
              <a:rPr lang="vi-VN" sz="2400" b="1"/>
              <a:t>Chọn khẳng định đúng trong các khẳng định sau?</a:t>
            </a:r>
            <a:endParaRPr lang="en-US" sz="2400" b="1" dirty="0"/>
          </a:p>
        </p:txBody>
      </p:sp>
      <p:sp>
        <p:nvSpPr>
          <p:cNvPr id="10" name="Rectangle 9"/>
          <p:cNvSpPr/>
          <p:nvPr/>
        </p:nvSpPr>
        <p:spPr>
          <a:xfrm>
            <a:off x="480606" y="3028856"/>
            <a:ext cx="7400085" cy="707886"/>
          </a:xfrm>
          <a:prstGeom prst="rect">
            <a:avLst/>
          </a:prstGeom>
          <a:solidFill>
            <a:schemeClr val="bg2">
              <a:lumMod val="20000"/>
              <a:lumOff val="80000"/>
            </a:schemeClr>
          </a:solidFill>
        </p:spPr>
        <p:txBody>
          <a:bodyPr wrap="square">
            <a:spAutoFit/>
          </a:bodyPr>
          <a:lstStyle/>
          <a:p>
            <a:pPr>
              <a:defRPr/>
            </a:pPr>
            <a:r>
              <a:rPr lang="en-US" altLang="en-US" sz="2000">
                <a:solidFill>
                  <a:schemeClr val="accent2"/>
                </a:solidFill>
              </a:rPr>
              <a:t>C</a:t>
            </a:r>
            <a:r>
              <a:rPr lang="en-US" altLang="en-US" sz="2000" smtClean="0">
                <a:solidFill>
                  <a:schemeClr val="accent2"/>
                </a:solidFill>
              </a:rPr>
              <a:t>. </a:t>
            </a:r>
            <a:r>
              <a:rPr lang="vi-VN" sz="2000" b="1"/>
              <a:t>Tổng khối lượng sản phẩm lớn hơn tổng khối lượng các chất tham gia phản ứng.</a:t>
            </a:r>
            <a:endParaRPr lang="en-US" altLang="en-US" sz="2000">
              <a:solidFill>
                <a:schemeClr val="accent2"/>
              </a:solidFill>
            </a:endParaRPr>
          </a:p>
        </p:txBody>
      </p:sp>
      <p:sp>
        <p:nvSpPr>
          <p:cNvPr id="14" name="Rectangle 13"/>
          <p:cNvSpPr/>
          <p:nvPr/>
        </p:nvSpPr>
        <p:spPr>
          <a:xfrm>
            <a:off x="484368" y="2180982"/>
            <a:ext cx="7267250" cy="707886"/>
          </a:xfrm>
          <a:prstGeom prst="rect">
            <a:avLst/>
          </a:prstGeom>
          <a:solidFill>
            <a:schemeClr val="bg2">
              <a:lumMod val="20000"/>
              <a:lumOff val="80000"/>
            </a:schemeClr>
          </a:solidFill>
        </p:spPr>
        <p:txBody>
          <a:bodyPr wrap="square">
            <a:spAutoFit/>
          </a:bodyPr>
          <a:lstStyle/>
          <a:p>
            <a:pPr>
              <a:defRPr/>
            </a:pPr>
            <a:r>
              <a:rPr lang="en-US" altLang="en-US" sz="2000">
                <a:solidFill>
                  <a:schemeClr val="accent2"/>
                </a:solidFill>
              </a:rPr>
              <a:t>B</a:t>
            </a:r>
            <a:r>
              <a:rPr lang="en-US" altLang="en-US" sz="2000" smtClean="0">
                <a:solidFill>
                  <a:schemeClr val="accent2"/>
                </a:solidFill>
              </a:rPr>
              <a:t>. </a:t>
            </a:r>
            <a:r>
              <a:rPr lang="vi-VN" sz="2000" b="1"/>
              <a:t>Tổng khối lượng sản phẩm bằng tổng khối lượng các chất tham gia phản ứng</a:t>
            </a:r>
            <a:endParaRPr lang="en-US" altLang="en-US" sz="2000">
              <a:solidFill>
                <a:schemeClr val="accent2"/>
              </a:solidFill>
            </a:endParaRPr>
          </a:p>
        </p:txBody>
      </p:sp>
      <p:grpSp>
        <p:nvGrpSpPr>
          <p:cNvPr id="16" name="Group 15"/>
          <p:cNvGrpSpPr/>
          <p:nvPr/>
        </p:nvGrpSpPr>
        <p:grpSpPr>
          <a:xfrm>
            <a:off x="120557" y="108253"/>
            <a:ext cx="3810000" cy="542912"/>
            <a:chOff x="0" y="0"/>
            <a:chExt cx="9512334" cy="1473273"/>
          </a:xfrm>
        </p:grpSpPr>
        <p:grpSp>
          <p:nvGrpSpPr>
            <p:cNvPr id="17" name="Group 16"/>
            <p:cNvGrpSpPr/>
            <p:nvPr/>
          </p:nvGrpSpPr>
          <p:grpSpPr>
            <a:xfrm>
              <a:off x="0" y="0"/>
              <a:ext cx="9512334" cy="1473273"/>
              <a:chOff x="0" y="0"/>
              <a:chExt cx="21226740" cy="3287604"/>
            </a:xfrm>
          </p:grpSpPr>
          <p:sp>
            <p:nvSpPr>
              <p:cNvPr id="19" name="Freeform 6"/>
              <p:cNvSpPr/>
              <p:nvPr/>
            </p:nvSpPr>
            <p:spPr>
              <a:xfrm>
                <a:off x="0" y="0"/>
                <a:ext cx="21226740" cy="3386664"/>
              </a:xfrm>
              <a:custGeom>
                <a:avLst/>
                <a:gdLst/>
                <a:ahLst/>
                <a:cxnLst/>
                <a:rect l="l" t="t"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lnTo>
                      <a:pt x="20604440" y="2816434"/>
                    </a:lnTo>
                    <a:close/>
                  </a:path>
                </a:pathLst>
              </a:custGeom>
              <a:solidFill>
                <a:srgbClr val="FFB001"/>
              </a:solidFill>
            </p:spPr>
          </p:sp>
        </p:grpSp>
        <p:sp>
          <p:nvSpPr>
            <p:cNvPr id="18" name="TextBox 7"/>
            <p:cNvSpPr txBox="1"/>
            <p:nvPr/>
          </p:nvSpPr>
          <p:spPr>
            <a:xfrm>
              <a:off x="990354" y="158008"/>
              <a:ext cx="8120615" cy="1052467"/>
            </a:xfrm>
            <a:prstGeom prst="rect">
              <a:avLst/>
            </a:prstGeom>
          </p:spPr>
          <p:txBody>
            <a:bodyPr wrap="square" lIns="0" tIns="0" rIns="0" bIns="0" rtlCol="0" anchor="t">
              <a:spAutoFit/>
            </a:bodyPr>
            <a:lstStyle/>
            <a:p>
              <a:pPr algn="ctr">
                <a:lnSpc>
                  <a:spcPts val="4480"/>
                </a:lnSpc>
                <a:spcBef>
                  <a:spcPct val="0"/>
                </a:spcBef>
              </a:pPr>
              <a:r>
                <a:rPr lang="en-US" sz="3200" spc="-32" smtClean="0">
                  <a:solidFill>
                    <a:srgbClr val="FFFFFF"/>
                  </a:solidFill>
                  <a:latin typeface="DM Sans Bold"/>
                </a:rPr>
                <a:t>LUYỆN TẬP</a:t>
              </a:r>
              <a:endParaRPr lang="en-US" sz="3200" spc="-32" dirty="0">
                <a:solidFill>
                  <a:srgbClr val="FFFFFF"/>
                </a:solidFill>
                <a:latin typeface="DM Sans Bold"/>
              </a:endParaRPr>
            </a:p>
          </p:txBody>
        </p:sp>
      </p:grpSp>
      <p:sp>
        <p:nvSpPr>
          <p:cNvPr id="22" name="Rectangle 21"/>
          <p:cNvSpPr/>
          <p:nvPr/>
        </p:nvSpPr>
        <p:spPr>
          <a:xfrm>
            <a:off x="480607" y="4017443"/>
            <a:ext cx="7198924" cy="707886"/>
          </a:xfrm>
          <a:prstGeom prst="rect">
            <a:avLst/>
          </a:prstGeom>
          <a:solidFill>
            <a:schemeClr val="bg2">
              <a:lumMod val="20000"/>
              <a:lumOff val="80000"/>
            </a:schemeClr>
          </a:solidFill>
        </p:spPr>
        <p:txBody>
          <a:bodyPr wrap="square">
            <a:spAutoFit/>
          </a:bodyPr>
          <a:lstStyle/>
          <a:p>
            <a:pPr>
              <a:defRPr/>
            </a:pPr>
            <a:r>
              <a:rPr lang="en-US" altLang="en-US" sz="2000">
                <a:solidFill>
                  <a:schemeClr val="accent2"/>
                </a:solidFill>
              </a:rPr>
              <a:t>D</a:t>
            </a:r>
            <a:r>
              <a:rPr lang="en-US" altLang="en-US" sz="2000" smtClean="0">
                <a:solidFill>
                  <a:schemeClr val="accent2"/>
                </a:solidFill>
              </a:rPr>
              <a:t>. </a:t>
            </a:r>
            <a:r>
              <a:rPr lang="vi-VN" sz="2000" b="1"/>
              <a:t>Tổng khối lượng sản phẩm nhỏ hơn hoặc bằng tổng khối lượng các chất tham gia phản ứng</a:t>
            </a:r>
            <a:endParaRPr lang="en-US" altLang="en-US" sz="2000">
              <a:solidFill>
                <a:schemeClr val="accent2"/>
              </a:solidFill>
            </a:endParaRPr>
          </a:p>
        </p:txBody>
      </p:sp>
      <p:sp>
        <p:nvSpPr>
          <p:cNvPr id="20" name="TextBox 19">
            <a:extLst>
              <a:ext uri="{FF2B5EF4-FFF2-40B4-BE49-F238E27FC236}">
                <a16:creationId xmlns="" xmlns:a16="http://schemas.microsoft.com/office/drawing/2014/main" id="{7A814E80-7FE9-4390-9C85-DB3007B0DF39}"/>
              </a:ext>
            </a:extLst>
          </p:cNvPr>
          <p:cNvSpPr txBox="1"/>
          <p:nvPr/>
        </p:nvSpPr>
        <p:spPr>
          <a:xfrm>
            <a:off x="480606" y="1321778"/>
            <a:ext cx="6030194" cy="707886"/>
          </a:xfrm>
          <a:prstGeom prst="rect">
            <a:avLst/>
          </a:prstGeom>
          <a:solidFill>
            <a:schemeClr val="bg2">
              <a:lumMod val="20000"/>
              <a:lumOff val="80000"/>
            </a:schemeClr>
          </a:solidFill>
        </p:spPr>
        <p:txBody>
          <a:bodyPr wrap="square" rtlCol="0">
            <a:spAutoFit/>
          </a:bodyPr>
          <a:lstStyle/>
          <a:p>
            <a:pPr>
              <a:defRPr/>
            </a:pPr>
            <a:r>
              <a:rPr lang="vi-VN" sz="2000" b="1"/>
              <a:t>A. Tổng khối lượng sản phẩm nhỏ hơn tổng khối lượng các chất tham gia phản ứng</a:t>
            </a:r>
            <a:endParaRPr lang="en-US" altLang="en-US" sz="2000">
              <a:solidFill>
                <a:schemeClr val="accent2"/>
              </a:solidFill>
            </a:endParaRPr>
          </a:p>
        </p:txBody>
      </p:sp>
    </p:spTree>
    <p:extLst>
      <p:ext uri="{BB962C8B-B14F-4D97-AF65-F5344CB8AC3E}">
        <p14:creationId xmlns:p14="http://schemas.microsoft.com/office/powerpoint/2010/main" val="1590683318"/>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20"/>
                                        </p:tgtEl>
                                        <p:attrNameLst>
                                          <p:attrName>fillcolor</p:attrName>
                                        </p:attrNameLst>
                                      </p:cBhvr>
                                      <p:to>
                                        <a:srgbClr val="FFFF00"/>
                                      </p:to>
                                    </p:animClr>
                                    <p:set>
                                      <p:cBhvr>
                                        <p:cTn id="7" dur="2000" fill="hold"/>
                                        <p:tgtEl>
                                          <p:spTgt spid="20"/>
                                        </p:tgtEl>
                                        <p:attrNameLst>
                                          <p:attrName>fill.type</p:attrName>
                                        </p:attrNameLst>
                                      </p:cBhvr>
                                      <p:to>
                                        <p:strVal val="solid"/>
                                      </p:to>
                                    </p:set>
                                    <p:set>
                                      <p:cBhvr>
                                        <p:cTn id="8"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0606" y="679889"/>
            <a:ext cx="8137922" cy="707886"/>
          </a:xfrm>
          <a:prstGeom prst="rect">
            <a:avLst/>
          </a:prstGeom>
          <a:solidFill>
            <a:schemeClr val="bg2">
              <a:lumMod val="20000"/>
              <a:lumOff val="80000"/>
            </a:schemeClr>
          </a:solidFill>
        </p:spPr>
        <p:txBody>
          <a:bodyPr>
            <a:spAutoFit/>
          </a:bodyPr>
          <a:lstStyle/>
          <a:p>
            <a:pPr>
              <a:spcBef>
                <a:spcPct val="50000"/>
              </a:spcBef>
              <a:defRPr/>
            </a:pPr>
            <a:r>
              <a:rPr lang="vi-VN" sz="2000" b="1"/>
              <a:t>Nung đá vôi thu được vôi sống và khí cacbonic. Kết luận nào sau đây là đúng</a:t>
            </a:r>
            <a:endParaRPr lang="en-US" sz="2000" b="1" dirty="0"/>
          </a:p>
        </p:txBody>
      </p:sp>
      <p:sp>
        <p:nvSpPr>
          <p:cNvPr id="8" name="Rectangle 7"/>
          <p:cNvSpPr/>
          <p:nvPr/>
        </p:nvSpPr>
        <p:spPr>
          <a:xfrm>
            <a:off x="480606" y="1589880"/>
            <a:ext cx="7024796" cy="400110"/>
          </a:xfrm>
          <a:prstGeom prst="rect">
            <a:avLst/>
          </a:prstGeom>
          <a:solidFill>
            <a:schemeClr val="bg2">
              <a:lumMod val="20000"/>
              <a:lumOff val="80000"/>
            </a:schemeClr>
          </a:solidFill>
        </p:spPr>
        <p:txBody>
          <a:bodyPr wrap="square">
            <a:spAutoFit/>
          </a:bodyPr>
          <a:lstStyle/>
          <a:p>
            <a:pPr>
              <a:defRPr/>
            </a:pPr>
            <a:r>
              <a:rPr lang="vi-VN" sz="2000" b="1" smtClean="0"/>
              <a:t>A</a:t>
            </a:r>
            <a:r>
              <a:rPr lang="vi-VN" sz="2000" b="1"/>
              <a:t>. Khối lượng đá vôi bằng khối lượng vôi sống</a:t>
            </a:r>
            <a:endParaRPr lang="en-US" altLang="en-US" sz="2000">
              <a:solidFill>
                <a:schemeClr val="accent2"/>
              </a:solidFill>
            </a:endParaRPr>
          </a:p>
        </p:txBody>
      </p:sp>
      <p:sp>
        <p:nvSpPr>
          <p:cNvPr id="14" name="Rectangle 13"/>
          <p:cNvSpPr/>
          <p:nvPr/>
        </p:nvSpPr>
        <p:spPr>
          <a:xfrm>
            <a:off x="484368" y="2180982"/>
            <a:ext cx="7267250" cy="400110"/>
          </a:xfrm>
          <a:prstGeom prst="rect">
            <a:avLst/>
          </a:prstGeom>
          <a:solidFill>
            <a:schemeClr val="bg2">
              <a:lumMod val="20000"/>
              <a:lumOff val="80000"/>
            </a:schemeClr>
          </a:solidFill>
        </p:spPr>
        <p:txBody>
          <a:bodyPr wrap="square">
            <a:spAutoFit/>
          </a:bodyPr>
          <a:lstStyle/>
          <a:p>
            <a:pPr>
              <a:defRPr/>
            </a:pPr>
            <a:r>
              <a:rPr lang="en-US" altLang="en-US" sz="2000">
                <a:solidFill>
                  <a:schemeClr val="accent2"/>
                </a:solidFill>
              </a:rPr>
              <a:t>B</a:t>
            </a:r>
            <a:r>
              <a:rPr lang="en-US" altLang="en-US" sz="2000" smtClean="0">
                <a:solidFill>
                  <a:schemeClr val="accent2"/>
                </a:solidFill>
              </a:rPr>
              <a:t>. </a:t>
            </a:r>
            <a:r>
              <a:rPr lang="vi-VN" sz="2000" b="1"/>
              <a:t>Khối lượng đá vôi bằng khối lượng khí</a:t>
            </a:r>
            <a:endParaRPr lang="en-US" altLang="en-US" sz="2000">
              <a:solidFill>
                <a:schemeClr val="accent2"/>
              </a:solidFill>
            </a:endParaRPr>
          </a:p>
        </p:txBody>
      </p:sp>
      <p:grpSp>
        <p:nvGrpSpPr>
          <p:cNvPr id="16" name="Group 15"/>
          <p:cNvGrpSpPr/>
          <p:nvPr/>
        </p:nvGrpSpPr>
        <p:grpSpPr>
          <a:xfrm>
            <a:off x="120557" y="108253"/>
            <a:ext cx="3810000" cy="542912"/>
            <a:chOff x="0" y="0"/>
            <a:chExt cx="9512334" cy="1473273"/>
          </a:xfrm>
        </p:grpSpPr>
        <p:grpSp>
          <p:nvGrpSpPr>
            <p:cNvPr id="17" name="Group 16"/>
            <p:cNvGrpSpPr/>
            <p:nvPr/>
          </p:nvGrpSpPr>
          <p:grpSpPr>
            <a:xfrm>
              <a:off x="0" y="0"/>
              <a:ext cx="9512334" cy="1473273"/>
              <a:chOff x="0" y="0"/>
              <a:chExt cx="21226740" cy="3287604"/>
            </a:xfrm>
          </p:grpSpPr>
          <p:sp>
            <p:nvSpPr>
              <p:cNvPr id="19" name="Freeform 6"/>
              <p:cNvSpPr/>
              <p:nvPr/>
            </p:nvSpPr>
            <p:spPr>
              <a:xfrm>
                <a:off x="0" y="0"/>
                <a:ext cx="21226740" cy="3386664"/>
              </a:xfrm>
              <a:custGeom>
                <a:avLst/>
                <a:gdLst/>
                <a:ahLst/>
                <a:cxnLst/>
                <a:rect l="l" t="t"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lnTo>
                      <a:pt x="20604440" y="2816434"/>
                    </a:lnTo>
                    <a:close/>
                  </a:path>
                </a:pathLst>
              </a:custGeom>
              <a:solidFill>
                <a:srgbClr val="FFB001"/>
              </a:solidFill>
            </p:spPr>
          </p:sp>
        </p:grpSp>
        <p:sp>
          <p:nvSpPr>
            <p:cNvPr id="18" name="TextBox 7"/>
            <p:cNvSpPr txBox="1"/>
            <p:nvPr/>
          </p:nvSpPr>
          <p:spPr>
            <a:xfrm>
              <a:off x="990354" y="158008"/>
              <a:ext cx="8120615" cy="1052467"/>
            </a:xfrm>
            <a:prstGeom prst="rect">
              <a:avLst/>
            </a:prstGeom>
          </p:spPr>
          <p:txBody>
            <a:bodyPr wrap="square" lIns="0" tIns="0" rIns="0" bIns="0" rtlCol="0" anchor="t">
              <a:spAutoFit/>
            </a:bodyPr>
            <a:lstStyle/>
            <a:p>
              <a:pPr algn="ctr">
                <a:lnSpc>
                  <a:spcPts val="4480"/>
                </a:lnSpc>
                <a:spcBef>
                  <a:spcPct val="0"/>
                </a:spcBef>
              </a:pPr>
              <a:r>
                <a:rPr lang="en-US" sz="3200" spc="-32" smtClean="0">
                  <a:solidFill>
                    <a:srgbClr val="FFFFFF"/>
                  </a:solidFill>
                  <a:latin typeface="DM Sans Bold"/>
                </a:rPr>
                <a:t>LUYỆN TẬP</a:t>
              </a:r>
              <a:endParaRPr lang="en-US" sz="3200" spc="-32" dirty="0">
                <a:solidFill>
                  <a:srgbClr val="FFFFFF"/>
                </a:solidFill>
                <a:latin typeface="DM Sans Bold"/>
              </a:endParaRPr>
            </a:p>
          </p:txBody>
        </p:sp>
      </p:grpSp>
      <p:sp>
        <p:nvSpPr>
          <p:cNvPr id="22" name="Rectangle 21"/>
          <p:cNvSpPr/>
          <p:nvPr/>
        </p:nvSpPr>
        <p:spPr>
          <a:xfrm>
            <a:off x="480607" y="4017443"/>
            <a:ext cx="2983029" cy="400110"/>
          </a:xfrm>
          <a:prstGeom prst="rect">
            <a:avLst/>
          </a:prstGeom>
          <a:solidFill>
            <a:schemeClr val="bg2">
              <a:lumMod val="20000"/>
              <a:lumOff val="80000"/>
            </a:schemeClr>
          </a:solidFill>
        </p:spPr>
        <p:txBody>
          <a:bodyPr wrap="square">
            <a:spAutoFit/>
          </a:bodyPr>
          <a:lstStyle/>
          <a:p>
            <a:pPr>
              <a:defRPr/>
            </a:pPr>
            <a:r>
              <a:rPr lang="en-US" altLang="en-US" sz="2000">
                <a:solidFill>
                  <a:schemeClr val="accent2"/>
                </a:solidFill>
              </a:rPr>
              <a:t>D</a:t>
            </a:r>
            <a:r>
              <a:rPr lang="en-US" altLang="en-US" sz="2000" smtClean="0">
                <a:solidFill>
                  <a:schemeClr val="accent2"/>
                </a:solidFill>
              </a:rPr>
              <a:t>. </a:t>
            </a:r>
            <a:r>
              <a:rPr lang="vi-VN" sz="2000" b="1"/>
              <a:t>Không xác định</a:t>
            </a:r>
            <a:endParaRPr lang="en-US" altLang="en-US" sz="2000">
              <a:solidFill>
                <a:schemeClr val="accent2"/>
              </a:solidFill>
            </a:endParaRPr>
          </a:p>
        </p:txBody>
      </p:sp>
      <p:sp>
        <p:nvSpPr>
          <p:cNvPr id="20" name="TextBox 19">
            <a:extLst>
              <a:ext uri="{FF2B5EF4-FFF2-40B4-BE49-F238E27FC236}">
                <a16:creationId xmlns="" xmlns:a16="http://schemas.microsoft.com/office/drawing/2014/main" id="{7A814E80-7FE9-4390-9C85-DB3007B0DF39}"/>
              </a:ext>
            </a:extLst>
          </p:cNvPr>
          <p:cNvSpPr txBox="1"/>
          <p:nvPr/>
        </p:nvSpPr>
        <p:spPr>
          <a:xfrm>
            <a:off x="448539" y="2945324"/>
            <a:ext cx="6030194" cy="707886"/>
          </a:xfrm>
          <a:prstGeom prst="rect">
            <a:avLst/>
          </a:prstGeom>
          <a:solidFill>
            <a:schemeClr val="bg2">
              <a:lumMod val="20000"/>
              <a:lumOff val="80000"/>
            </a:schemeClr>
          </a:solidFill>
        </p:spPr>
        <p:txBody>
          <a:bodyPr wrap="square" rtlCol="0">
            <a:spAutoFit/>
          </a:bodyPr>
          <a:lstStyle/>
          <a:p>
            <a:pPr>
              <a:defRPr/>
            </a:pPr>
            <a:r>
              <a:rPr lang="en-US" altLang="en-US" sz="2000">
                <a:solidFill>
                  <a:schemeClr val="accent2"/>
                </a:solidFill>
              </a:rPr>
              <a:t>C. </a:t>
            </a:r>
            <a:r>
              <a:rPr lang="vi-VN" sz="2000" b="1"/>
              <a:t>Khối lượng đá vôi bằng khối lượng khí Carbonic cộng với khối lượng vôi sống</a:t>
            </a:r>
            <a:endParaRPr lang="en-US" altLang="en-US" sz="2000">
              <a:solidFill>
                <a:schemeClr val="accent2"/>
              </a:solidFill>
            </a:endParaRPr>
          </a:p>
        </p:txBody>
      </p:sp>
    </p:spTree>
    <p:extLst>
      <p:ext uri="{BB962C8B-B14F-4D97-AF65-F5344CB8AC3E}">
        <p14:creationId xmlns:p14="http://schemas.microsoft.com/office/powerpoint/2010/main" val="3236954668"/>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20"/>
                                        </p:tgtEl>
                                        <p:attrNameLst>
                                          <p:attrName>fillcolor</p:attrName>
                                        </p:attrNameLst>
                                      </p:cBhvr>
                                      <p:to>
                                        <a:srgbClr val="FFFF00"/>
                                      </p:to>
                                    </p:animClr>
                                    <p:set>
                                      <p:cBhvr>
                                        <p:cTn id="7" dur="2000" fill="hold"/>
                                        <p:tgtEl>
                                          <p:spTgt spid="20"/>
                                        </p:tgtEl>
                                        <p:attrNameLst>
                                          <p:attrName>fill.type</p:attrName>
                                        </p:attrNameLst>
                                      </p:cBhvr>
                                      <p:to>
                                        <p:strVal val="solid"/>
                                      </p:to>
                                    </p:set>
                                    <p:set>
                                      <p:cBhvr>
                                        <p:cTn id="8"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2"/>
          <p:cNvSpPr/>
          <p:nvPr/>
        </p:nvSpPr>
        <p:spPr>
          <a:xfrm>
            <a:off x="1992055" y="2974500"/>
            <a:ext cx="5173369" cy="2176512"/>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a:solidFill>
                  <a:prstClr val="white"/>
                </a:solidFill>
                <a:latin typeface="Arial"/>
                <a:ea typeface="义启嘟嘟体" pitchFamily="2" charset="-128"/>
                <a:cs typeface="义启嘟嘟体" pitchFamily="2" charset="-128"/>
                <a:sym typeface="Arial"/>
              </a:rPr>
              <a:t>â</a:t>
            </a:r>
            <a:endParaRPr lang="zh-CN" altLang="en-US" sz="1500">
              <a:solidFill>
                <a:prstClr val="white"/>
              </a:solidFill>
              <a:latin typeface="Arial"/>
              <a:ea typeface="义启嘟嘟体" pitchFamily="2" charset="-128"/>
              <a:cs typeface="义启嘟嘟体" pitchFamily="2" charset="-128"/>
              <a:sym typeface="Arial"/>
            </a:endParaRPr>
          </a:p>
        </p:txBody>
      </p:sp>
      <p:pic>
        <p:nvPicPr>
          <p:cNvPr id="6" name="图片 4"/>
          <p:cNvPicPr>
            <a:picLocks noChangeAspect="1"/>
          </p:cNvPicPr>
          <p:nvPr/>
        </p:nvPicPr>
        <p:blipFill rotWithShape="1">
          <a:blip r:embed="rId2">
            <a:extLst>
              <a:ext uri="{28A0092B-C50C-407E-A947-70E740481C1C}">
                <a14:useLocalDpi xmlns:a14="http://schemas.microsoft.com/office/drawing/2010/main" val="0"/>
              </a:ext>
            </a:extLst>
          </a:blip>
          <a:srcRect l="13546" t="20761" r="11866" b="23847"/>
          <a:stretch/>
        </p:blipFill>
        <p:spPr>
          <a:xfrm>
            <a:off x="0" y="237020"/>
            <a:ext cx="5742709" cy="1967345"/>
          </a:xfrm>
          <a:prstGeom prst="rect">
            <a:avLst/>
          </a:prstGeom>
          <a:effectLst>
            <a:outerShdw blurRad="50800" dist="38100" dir="10800000" algn="r" rotWithShape="0">
              <a:prstClr val="black">
                <a:alpha val="40000"/>
              </a:prstClr>
            </a:outerShdw>
          </a:effectLst>
        </p:spPr>
      </p:pic>
      <p:pic>
        <p:nvPicPr>
          <p:cNvPr id="7" name="图片 8"/>
          <p:cNvPicPr>
            <a:picLocks noChangeAspect="1"/>
          </p:cNvPicPr>
          <p:nvPr/>
        </p:nvPicPr>
        <p:blipFill rotWithShape="1">
          <a:blip r:embed="rId3" cstate="print">
            <a:extLst>
              <a:ext uri="{28A0092B-C50C-407E-A947-70E740481C1C}">
                <a14:useLocalDpi xmlns:a14="http://schemas.microsoft.com/office/drawing/2010/main" val="0"/>
              </a:ext>
            </a:extLst>
          </a:blip>
          <a:srcRect l="79111" t="60444" b="9334"/>
          <a:stretch/>
        </p:blipFill>
        <p:spPr>
          <a:xfrm>
            <a:off x="5805500" y="1434230"/>
            <a:ext cx="1421935" cy="2057265"/>
          </a:xfrm>
          <a:prstGeom prst="rect">
            <a:avLst/>
          </a:prstGeom>
        </p:spPr>
      </p:pic>
      <p:pic>
        <p:nvPicPr>
          <p:cNvPr id="8" name="图片 9"/>
          <p:cNvPicPr>
            <a:picLocks noChangeAspect="1"/>
          </p:cNvPicPr>
          <p:nvPr/>
        </p:nvPicPr>
        <p:blipFill rotWithShape="1">
          <a:blip r:embed="rId3" cstate="print">
            <a:extLst>
              <a:ext uri="{28A0092B-C50C-407E-A947-70E740481C1C}">
                <a14:useLocalDpi xmlns:a14="http://schemas.microsoft.com/office/drawing/2010/main" val="0"/>
              </a:ext>
            </a:extLst>
          </a:blip>
          <a:srcRect t="9905" r="71460" b="70286"/>
          <a:stretch/>
        </p:blipFill>
        <p:spPr>
          <a:xfrm>
            <a:off x="6614683" y="64979"/>
            <a:ext cx="1643343" cy="1140651"/>
          </a:xfrm>
          <a:prstGeom prst="rect">
            <a:avLst/>
          </a:prstGeom>
        </p:spPr>
      </p:pic>
      <p:sp>
        <p:nvSpPr>
          <p:cNvPr id="9" name="TextBox 8"/>
          <p:cNvSpPr txBox="1"/>
          <p:nvPr/>
        </p:nvSpPr>
        <p:spPr>
          <a:xfrm>
            <a:off x="0" y="1007155"/>
            <a:ext cx="5262018" cy="646331"/>
          </a:xfrm>
          <a:prstGeom prst="rect">
            <a:avLst/>
          </a:prstGeom>
          <a:noFill/>
        </p:spPr>
        <p:txBody>
          <a:bodyPr wrap="none" rtlCol="0">
            <a:spAutoFit/>
          </a:bodyPr>
          <a:lstStyle/>
          <a:p>
            <a:pPr algn="ctr"/>
            <a:r>
              <a:rPr lang="en-US" sz="1800" b="1" spc="50">
                <a:ln w="0"/>
                <a:effectLst>
                  <a:innerShdw blurRad="63500" dist="50800" dir="13500000">
                    <a:srgbClr val="000000">
                      <a:alpha val="50000"/>
                    </a:srgbClr>
                  </a:innerShdw>
                </a:effectLst>
              </a:rPr>
              <a:t>BÀI 3: </a:t>
            </a:r>
            <a:r>
              <a:rPr lang="vi-VN" sz="1800" b="1" spc="50">
                <a:ln w="0"/>
                <a:effectLst>
                  <a:innerShdw blurRad="63500" dist="50800" dir="13500000">
                    <a:srgbClr val="000000">
                      <a:alpha val="50000"/>
                    </a:srgbClr>
                  </a:innerShdw>
                </a:effectLst>
              </a:rPr>
              <a:t>ĐỊNH LUẬT BẢO TOÀN KHỐI</a:t>
            </a:r>
            <a:r>
              <a:rPr lang="en-US" sz="1800" b="1" spc="50">
                <a:ln w="0"/>
                <a:effectLst>
                  <a:innerShdw blurRad="63500" dist="50800" dir="13500000">
                    <a:srgbClr val="000000">
                      <a:alpha val="50000"/>
                    </a:srgbClr>
                  </a:innerShdw>
                </a:effectLst>
              </a:rPr>
              <a:t> </a:t>
            </a:r>
            <a:r>
              <a:rPr lang="vi-VN" sz="1800" b="1" spc="50">
                <a:ln w="0"/>
                <a:effectLst>
                  <a:innerShdw blurRad="63500" dist="50800" dir="13500000">
                    <a:srgbClr val="000000">
                      <a:alpha val="50000"/>
                    </a:srgbClr>
                  </a:innerShdw>
                </a:effectLst>
              </a:rPr>
              <a:t>LƯỢNG</a:t>
            </a:r>
            <a:br>
              <a:rPr lang="vi-VN" sz="1800" b="1" spc="50">
                <a:ln w="0"/>
                <a:effectLst>
                  <a:innerShdw blurRad="63500" dist="50800" dir="13500000">
                    <a:srgbClr val="000000">
                      <a:alpha val="50000"/>
                    </a:srgbClr>
                  </a:innerShdw>
                </a:effectLst>
              </a:rPr>
            </a:br>
            <a:r>
              <a:rPr lang="vi-VN" sz="1800" b="1" spc="50">
                <a:ln w="0"/>
                <a:effectLst>
                  <a:innerShdw blurRad="63500" dist="50800" dir="13500000">
                    <a:srgbClr val="000000">
                      <a:alpha val="50000"/>
                    </a:srgbClr>
                  </a:innerShdw>
                </a:effectLst>
              </a:rPr>
              <a:t>PHƯƠNG TRÌNH HÓA HỌC</a:t>
            </a:r>
            <a:endParaRPr lang="en-US" sz="1800"/>
          </a:p>
        </p:txBody>
      </p:sp>
      <p:sp>
        <p:nvSpPr>
          <p:cNvPr id="10" name="TextBox 9"/>
          <p:cNvSpPr txBox="1"/>
          <p:nvPr/>
        </p:nvSpPr>
        <p:spPr>
          <a:xfrm>
            <a:off x="2904359" y="3074263"/>
            <a:ext cx="3348759" cy="1631216"/>
          </a:xfrm>
          <a:prstGeom prst="rect">
            <a:avLst/>
          </a:prstGeom>
          <a:noFill/>
        </p:spPr>
        <p:txBody>
          <a:bodyPr wrap="square" rtlCol="0">
            <a:spAutoFit/>
          </a:bodyPr>
          <a:lstStyle/>
          <a:p>
            <a:pPr algn="ctr">
              <a:buFont typeface="Arial"/>
              <a:buNone/>
            </a:pPr>
            <a:r>
              <a:rPr lang="en-US" sz="2000" b="1" smtClean="0">
                <a:solidFill>
                  <a:srgbClr val="4472C4">
                    <a:lumMod val="75000"/>
                  </a:srgbClr>
                </a:solidFill>
                <a:latin typeface="Arial"/>
                <a:cs typeface="Arial"/>
                <a:sym typeface="Arial"/>
              </a:rPr>
              <a:t>Trong quá trình phản ứng hóa học xảy ra, tổng khối lượng các chất trước và sau phản ứng có bằng nhau không?</a:t>
            </a:r>
            <a:endParaRPr lang="en-US" sz="2000" b="1" dirty="0">
              <a:solidFill>
                <a:srgbClr val="4472C4">
                  <a:lumMod val="75000"/>
                </a:srgbClr>
              </a:solidFill>
              <a:latin typeface="Arial"/>
              <a:cs typeface="Arial"/>
              <a:sym typeface="Arial"/>
            </a:endParaRPr>
          </a:p>
        </p:txBody>
      </p:sp>
    </p:spTree>
    <p:extLst>
      <p:ext uri="{BB962C8B-B14F-4D97-AF65-F5344CB8AC3E}">
        <p14:creationId xmlns:p14="http://schemas.microsoft.com/office/powerpoint/2010/main" val="89629029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60218" y="1586346"/>
            <a:ext cx="8247743" cy="3100820"/>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altLang="en-US" sz="2400" smtClean="0">
                <a:solidFill>
                  <a:srgbClr val="002060"/>
                </a:solidFill>
                <a:latin typeface="Times New Roman" panose="02020603050405020304" pitchFamily="18" charset="0"/>
                <a:cs typeface="Times New Roman" panose="02020603050405020304" pitchFamily="18" charset="0"/>
              </a:rPr>
              <a:t>Học bài</a:t>
            </a:r>
          </a:p>
          <a:p>
            <a:pPr algn="just">
              <a:defRPr/>
            </a:pPr>
            <a:r>
              <a:rPr lang="vi-VN" altLang="en-US" sz="2400" smtClean="0">
                <a:solidFill>
                  <a:srgbClr val="002060"/>
                </a:solidFill>
                <a:latin typeface="Times New Roman" panose="02020603050405020304" pitchFamily="18" charset="0"/>
                <a:cs typeface="Times New Roman" panose="02020603050405020304" pitchFamily="18" charset="0"/>
              </a:rPr>
              <a:t>Tìm </a:t>
            </a:r>
            <a:r>
              <a:rPr lang="vi-VN" altLang="en-US" sz="2400">
                <a:solidFill>
                  <a:srgbClr val="002060"/>
                </a:solidFill>
                <a:latin typeface="Times New Roman" panose="02020603050405020304" pitchFamily="18" charset="0"/>
                <a:cs typeface="Times New Roman" panose="02020603050405020304" pitchFamily="18" charset="0"/>
              </a:rPr>
              <a:t>hiểu và viết một bài thuyết trình (khoảng 200 từ) về thân thế, sự nghiệp khoa học của hai nhà bác học Lô – mô – nô – xốp và La – voa – đi – ê.</a:t>
            </a:r>
            <a:endParaRPr lang="en-US" altLang="en-US" sz="2400" dirty="0">
              <a:solidFill>
                <a:srgbClr val="00206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1374393" y="551599"/>
            <a:ext cx="3810000" cy="584461"/>
            <a:chOff x="0" y="0"/>
            <a:chExt cx="9512334" cy="1586023"/>
          </a:xfrm>
        </p:grpSpPr>
        <p:grpSp>
          <p:nvGrpSpPr>
            <p:cNvPr id="5" name="Group 4"/>
            <p:cNvGrpSpPr/>
            <p:nvPr/>
          </p:nvGrpSpPr>
          <p:grpSpPr>
            <a:xfrm>
              <a:off x="0" y="0"/>
              <a:ext cx="9512334" cy="1473273"/>
              <a:chOff x="0" y="0"/>
              <a:chExt cx="21226740" cy="3287604"/>
            </a:xfrm>
          </p:grpSpPr>
          <p:sp>
            <p:nvSpPr>
              <p:cNvPr id="7" name="Freeform 6"/>
              <p:cNvSpPr/>
              <p:nvPr/>
            </p:nvSpPr>
            <p:spPr>
              <a:xfrm>
                <a:off x="0" y="0"/>
                <a:ext cx="21226740" cy="3386664"/>
              </a:xfrm>
              <a:custGeom>
                <a:avLst/>
                <a:gdLst/>
                <a:ahLst/>
                <a:cxnLst/>
                <a:rect l="l" t="t"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lnTo>
                      <a:pt x="20604440" y="2816434"/>
                    </a:lnTo>
                    <a:close/>
                  </a:path>
                </a:pathLst>
              </a:custGeom>
              <a:solidFill>
                <a:srgbClr val="FFB001"/>
              </a:solidFill>
            </p:spPr>
          </p:sp>
        </p:grpSp>
        <p:sp>
          <p:nvSpPr>
            <p:cNvPr id="6" name="TextBox 7"/>
            <p:cNvSpPr txBox="1"/>
            <p:nvPr/>
          </p:nvSpPr>
          <p:spPr>
            <a:xfrm>
              <a:off x="990354" y="158008"/>
              <a:ext cx="8120615" cy="1428015"/>
            </a:xfrm>
            <a:prstGeom prst="rect">
              <a:avLst/>
            </a:prstGeom>
          </p:spPr>
          <p:txBody>
            <a:bodyPr wrap="square" lIns="0" tIns="0" rIns="0" bIns="0" rtlCol="0" anchor="t">
              <a:spAutoFit/>
            </a:bodyPr>
            <a:lstStyle/>
            <a:p>
              <a:pPr algn="ctr">
                <a:lnSpc>
                  <a:spcPts val="4480"/>
                </a:lnSpc>
                <a:spcBef>
                  <a:spcPct val="0"/>
                </a:spcBef>
              </a:pPr>
              <a:r>
                <a:rPr lang="en-US" sz="3200" spc="-32" smtClean="0">
                  <a:solidFill>
                    <a:srgbClr val="FFFFFF"/>
                  </a:solidFill>
                  <a:latin typeface="DM Sans Bold"/>
                </a:rPr>
                <a:t>Dặn dò</a:t>
              </a:r>
              <a:endParaRPr lang="en-US" sz="3200" spc="-32" dirty="0">
                <a:solidFill>
                  <a:srgbClr val="FFFFFF"/>
                </a:solidFill>
                <a:latin typeface="DM Sans Bold"/>
              </a:endParaRPr>
            </a:p>
          </p:txBody>
        </p:sp>
      </p:grpSp>
    </p:spTree>
    <p:extLst>
      <p:ext uri="{BB962C8B-B14F-4D97-AF65-F5344CB8AC3E}">
        <p14:creationId xmlns:p14="http://schemas.microsoft.com/office/powerpoint/2010/main" val="41811234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oogle Shape;831;p32"/>
          <p:cNvGrpSpPr/>
          <p:nvPr/>
        </p:nvGrpSpPr>
        <p:grpSpPr>
          <a:xfrm>
            <a:off x="3851613" y="1204321"/>
            <a:ext cx="3351925" cy="938825"/>
            <a:chOff x="4860575" y="633850"/>
            <a:chExt cx="3351925" cy="938825"/>
          </a:xfrm>
        </p:grpSpPr>
        <p:sp>
          <p:nvSpPr>
            <p:cNvPr id="52"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algn="ctr"/>
              <a:r>
                <a:rPr lang="nl-NL" sz="1200" b="1"/>
                <a:t>Phương trình hóa học là </a:t>
              </a:r>
              <a:r>
                <a:rPr lang="nl-NL" sz="1200" b="1" smtClean="0"/>
                <a:t>gì?</a:t>
              </a:r>
              <a:endParaRPr lang="vi-VN" sz="1200">
                <a:latin typeface="Times New Roman" panose="02020603050405020304" pitchFamily="18" charset="0"/>
                <a:cs typeface="Times New Roman" panose="02020603050405020304" pitchFamily="18" charset="0"/>
              </a:endParaRPr>
            </a:p>
          </p:txBody>
        </p:sp>
        <p:sp>
          <p:nvSpPr>
            <p:cNvPr id="53"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endParaRPr sz="1800"/>
            </a:p>
          </p:txBody>
        </p:sp>
        <p:sp>
          <p:nvSpPr>
            <p:cNvPr id="54"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endParaRPr sz="1800"/>
            </a:p>
          </p:txBody>
        </p:sp>
        <p:sp>
          <p:nvSpPr>
            <p:cNvPr id="55"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56"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01</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57" name="Google Shape;837;p32"/>
          <p:cNvGrpSpPr/>
          <p:nvPr/>
        </p:nvGrpSpPr>
        <p:grpSpPr>
          <a:xfrm>
            <a:off x="3850413" y="2175871"/>
            <a:ext cx="3351925" cy="938525"/>
            <a:chOff x="4859375" y="1605400"/>
            <a:chExt cx="3351925" cy="938525"/>
          </a:xfrm>
        </p:grpSpPr>
        <p:sp>
          <p:nvSpPr>
            <p:cNvPr id="58"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algn="ctr"/>
              <a:r>
                <a:rPr lang="nl-NL" sz="1200" b="1"/>
                <a:t>Các bước lập phương trình hóa học</a:t>
              </a:r>
              <a:endParaRPr lang="en-US" sz="1200" dirty="0">
                <a:latin typeface="Times New Roman" panose="02020603050405020304" pitchFamily="18" charset="0"/>
                <a:cs typeface="Times New Roman" panose="02020603050405020304" pitchFamily="18" charset="0"/>
              </a:endParaRPr>
            </a:p>
          </p:txBody>
        </p:sp>
        <p:sp>
          <p:nvSpPr>
            <p:cNvPr id="59"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endParaRPr sz="1800"/>
            </a:p>
          </p:txBody>
        </p:sp>
        <p:sp>
          <p:nvSpPr>
            <p:cNvPr id="60" name="Google Shape;840;p32"/>
            <p:cNvSpPr/>
            <p:nvPr/>
          </p:nvSpPr>
          <p:spPr>
            <a:xfrm>
              <a:off x="7272475" y="2074800"/>
              <a:ext cx="469425" cy="469125"/>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endParaRPr sz="1800"/>
            </a:p>
          </p:txBody>
        </p:sp>
        <p:sp>
          <p:nvSpPr>
            <p:cNvPr id="61"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62" name="Google Shape;842;p32"/>
            <p:cNvSpPr/>
            <p:nvPr/>
          </p:nvSpPr>
          <p:spPr>
            <a:xfrm>
              <a:off x="7446600" y="1779525"/>
              <a:ext cx="590575"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02</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3" name="Google Shape;843;p32"/>
          <p:cNvGrpSpPr/>
          <p:nvPr/>
        </p:nvGrpSpPr>
        <p:grpSpPr>
          <a:xfrm>
            <a:off x="3851613" y="3170046"/>
            <a:ext cx="3351925" cy="938525"/>
            <a:chOff x="4860575" y="2599575"/>
            <a:chExt cx="3351925" cy="938525"/>
          </a:xfrm>
        </p:grpSpPr>
        <p:sp>
          <p:nvSpPr>
            <p:cNvPr id="64" name="Google Shape;844;p32"/>
            <p:cNvSpPr/>
            <p:nvPr/>
          </p:nvSpPr>
          <p:spPr>
            <a:xfrm>
              <a:off x="5329975" y="2665350"/>
              <a:ext cx="2882525" cy="806975"/>
            </a:xfrm>
            <a:custGeom>
              <a:avLst/>
              <a:gdLst/>
              <a:ahLst/>
              <a:cxnLst/>
              <a:rect l="l" t="t" r="r" b="b"/>
              <a:pathLst>
                <a:path w="115301" h="32279" extrusionOk="0">
                  <a:moveTo>
                    <a:pt x="32278" y="0"/>
                  </a:moveTo>
                  <a:cubicBezTo>
                    <a:pt x="23361" y="0"/>
                    <a:pt x="16133" y="7227"/>
                    <a:pt x="16133" y="16145"/>
                  </a:cubicBezTo>
                  <a:cubicBezTo>
                    <a:pt x="16133" y="25051"/>
                    <a:pt x="8918" y="32278"/>
                    <a:pt x="1" y="32278"/>
                  </a:cubicBezTo>
                  <a:lnTo>
                    <a:pt x="99108" y="32278"/>
                  </a:lnTo>
                  <a:cubicBezTo>
                    <a:pt x="103561" y="32278"/>
                    <a:pt x="107609" y="30468"/>
                    <a:pt x="110526" y="27551"/>
                  </a:cubicBezTo>
                  <a:cubicBezTo>
                    <a:pt x="113491" y="24587"/>
                    <a:pt x="115301" y="20467"/>
                    <a:pt x="115253" y="15931"/>
                  </a:cubicBezTo>
                  <a:cubicBezTo>
                    <a:pt x="115134" y="7037"/>
                    <a:pt x="107597" y="0"/>
                    <a:pt x="98691" y="0"/>
                  </a:cubicBezTo>
                  <a:close/>
                </a:path>
              </a:pathLst>
            </a:custGeom>
            <a:solidFill>
              <a:srgbClr val="4949E7"/>
            </a:solidFill>
            <a:ln>
              <a:noFill/>
            </a:ln>
          </p:spPr>
          <p:txBody>
            <a:bodyPr spcFirstLastPara="1" wrap="square" lIns="731500" tIns="91425" rIns="274300" bIns="91425" anchor="ctr" anchorCtr="0">
              <a:noAutofit/>
            </a:bodyPr>
            <a:lstStyle/>
            <a:p>
              <a:pPr algn="ctr"/>
              <a:r>
                <a:rPr lang="en-US" sz="1200">
                  <a:solidFill>
                    <a:srgbClr val="FF0000"/>
                  </a:solidFill>
                  <a:latin typeface="Times New Roman" panose="02020603050405020304" pitchFamily="18" charset="0"/>
                  <a:cs typeface="Times New Roman" panose="02020603050405020304" pitchFamily="18" charset="0"/>
                </a:rPr>
                <a:t>Luyện tập</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65" name="Google Shape;845;p32"/>
            <p:cNvSpPr/>
            <p:nvPr/>
          </p:nvSpPr>
          <p:spPr>
            <a:xfrm>
              <a:off x="4860575" y="2599575"/>
              <a:ext cx="469425" cy="469125"/>
            </a:xfrm>
            <a:custGeom>
              <a:avLst/>
              <a:gdLst/>
              <a:ahLst/>
              <a:cxnLst/>
              <a:rect l="l" t="t" r="r" b="b"/>
              <a:pathLst>
                <a:path w="18777" h="18765" extrusionOk="0">
                  <a:moveTo>
                    <a:pt x="18777" y="0"/>
                  </a:moveTo>
                  <a:cubicBezTo>
                    <a:pt x="8406" y="0"/>
                    <a:pt x="0" y="8406"/>
                    <a:pt x="0" y="18764"/>
                  </a:cubicBezTo>
                  <a:lnTo>
                    <a:pt x="18777" y="18764"/>
                  </a:lnTo>
                  <a:lnTo>
                    <a:pt x="18777" y="0"/>
                  </a:lnTo>
                  <a:close/>
                </a:path>
              </a:pathLst>
            </a:custGeom>
            <a:solidFill>
              <a:srgbClr val="4949E7"/>
            </a:solidFill>
            <a:ln>
              <a:noFill/>
            </a:ln>
          </p:spPr>
          <p:txBody>
            <a:bodyPr spcFirstLastPara="1" wrap="square" lIns="91425" tIns="91425" rIns="91425" bIns="91425" anchor="ctr" anchorCtr="0">
              <a:noAutofit/>
            </a:bodyPr>
            <a:lstStyle/>
            <a:p>
              <a:endParaRPr sz="1800"/>
            </a:p>
          </p:txBody>
        </p:sp>
        <p:sp>
          <p:nvSpPr>
            <p:cNvPr id="66" name="Google Shape;846;p32"/>
            <p:cNvSpPr/>
            <p:nvPr/>
          </p:nvSpPr>
          <p:spPr>
            <a:xfrm>
              <a:off x="5329975" y="3068675"/>
              <a:ext cx="469425" cy="469425"/>
            </a:xfrm>
            <a:custGeom>
              <a:avLst/>
              <a:gdLst/>
              <a:ahLst/>
              <a:cxnLst/>
              <a:rect l="l" t="t" r="r" b="b"/>
              <a:pathLst>
                <a:path w="18777" h="18777" extrusionOk="0">
                  <a:moveTo>
                    <a:pt x="1" y="0"/>
                  </a:moveTo>
                  <a:lnTo>
                    <a:pt x="1" y="18776"/>
                  </a:lnTo>
                  <a:cubicBezTo>
                    <a:pt x="10371" y="18776"/>
                    <a:pt x="18777" y="10371"/>
                    <a:pt x="18777" y="0"/>
                  </a:cubicBezTo>
                  <a:close/>
                </a:path>
              </a:pathLst>
            </a:custGeom>
            <a:solidFill>
              <a:srgbClr val="4949E7"/>
            </a:solidFill>
            <a:ln>
              <a:noFill/>
            </a:ln>
          </p:spPr>
          <p:txBody>
            <a:bodyPr spcFirstLastPara="1" wrap="square" lIns="91425" tIns="91425" rIns="91425" bIns="91425" anchor="ctr" anchorCtr="0">
              <a:noAutofit/>
            </a:bodyPr>
            <a:lstStyle/>
            <a:p>
              <a:endParaRPr sz="1800"/>
            </a:p>
          </p:txBody>
        </p:sp>
        <p:sp>
          <p:nvSpPr>
            <p:cNvPr id="67" name="Google Shape;847;p32"/>
            <p:cNvSpPr/>
            <p:nvPr/>
          </p:nvSpPr>
          <p:spPr>
            <a:xfrm>
              <a:off x="4926650" y="2665350"/>
              <a:ext cx="806675" cy="806975"/>
            </a:xfrm>
            <a:custGeom>
              <a:avLst/>
              <a:gdLst/>
              <a:ahLst/>
              <a:cxnLst/>
              <a:rect l="l" t="t" r="r" b="b"/>
              <a:pathLst>
                <a:path w="32267" h="32279" extrusionOk="0">
                  <a:moveTo>
                    <a:pt x="16134" y="0"/>
                  </a:moveTo>
                  <a:cubicBezTo>
                    <a:pt x="7216" y="0"/>
                    <a:pt x="1" y="7227"/>
                    <a:pt x="1" y="16133"/>
                  </a:cubicBezTo>
                  <a:cubicBezTo>
                    <a:pt x="1" y="25051"/>
                    <a:pt x="7216" y="32278"/>
                    <a:pt x="16134" y="32278"/>
                  </a:cubicBezTo>
                  <a:cubicBezTo>
                    <a:pt x="25051" y="32278"/>
                    <a:pt x="32266" y="25051"/>
                    <a:pt x="32266" y="16133"/>
                  </a:cubicBezTo>
                  <a:cubicBezTo>
                    <a:pt x="32266" y="7227"/>
                    <a:pt x="25051" y="0"/>
                    <a:pt x="16134" y="0"/>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68" name="Google Shape;848;p32"/>
            <p:cNvSpPr/>
            <p:nvPr/>
          </p:nvSpPr>
          <p:spPr>
            <a:xfrm>
              <a:off x="5034700" y="2773700"/>
              <a:ext cx="590575" cy="590275"/>
            </a:xfrm>
            <a:custGeom>
              <a:avLst/>
              <a:gdLst/>
              <a:ahLst/>
              <a:cxnLst/>
              <a:rect l="l" t="t" r="r" b="b"/>
              <a:pathLst>
                <a:path w="23623" h="23611" extrusionOk="0">
                  <a:moveTo>
                    <a:pt x="11812" y="0"/>
                  </a:moveTo>
                  <a:cubicBezTo>
                    <a:pt x="5287" y="0"/>
                    <a:pt x="1" y="5287"/>
                    <a:pt x="1" y="11799"/>
                  </a:cubicBezTo>
                  <a:cubicBezTo>
                    <a:pt x="1" y="18324"/>
                    <a:pt x="5287" y="23610"/>
                    <a:pt x="11812" y="23610"/>
                  </a:cubicBezTo>
                  <a:cubicBezTo>
                    <a:pt x="18336" y="23610"/>
                    <a:pt x="23623" y="18324"/>
                    <a:pt x="23623" y="11799"/>
                  </a:cubicBezTo>
                  <a:cubicBezTo>
                    <a:pt x="23623" y="5287"/>
                    <a:pt x="18336" y="0"/>
                    <a:pt x="11812" y="0"/>
                  </a:cubicBezTo>
                  <a:close/>
                </a:path>
              </a:pathLst>
            </a:custGeom>
            <a:solidFill>
              <a:srgbClr val="4949E7"/>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03</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9" name="Google Shape;849;p32"/>
          <p:cNvGrpSpPr/>
          <p:nvPr/>
        </p:nvGrpSpPr>
        <p:grpSpPr>
          <a:xfrm>
            <a:off x="3850413" y="4141570"/>
            <a:ext cx="3351925" cy="938550"/>
            <a:chOff x="4859375" y="3571100"/>
            <a:chExt cx="3351925" cy="938550"/>
          </a:xfrm>
        </p:grpSpPr>
        <p:sp>
          <p:nvSpPr>
            <p:cNvPr id="70" name="Google Shape;850;p32"/>
            <p:cNvSpPr/>
            <p:nvPr/>
          </p:nvSpPr>
          <p:spPr>
            <a:xfrm>
              <a:off x="4859375" y="3636900"/>
              <a:ext cx="2882525" cy="806975"/>
            </a:xfrm>
            <a:custGeom>
              <a:avLst/>
              <a:gdLst/>
              <a:ahLst/>
              <a:cxnLst/>
              <a:rect l="l" t="t" r="r" b="b"/>
              <a:pathLst>
                <a:path w="115301" h="32279" extrusionOk="0">
                  <a:moveTo>
                    <a:pt x="16610" y="0"/>
                  </a:moveTo>
                  <a:cubicBezTo>
                    <a:pt x="7704" y="0"/>
                    <a:pt x="167" y="7025"/>
                    <a:pt x="60" y="15931"/>
                  </a:cubicBezTo>
                  <a:cubicBezTo>
                    <a:pt x="1" y="20467"/>
                    <a:pt x="1810" y="24587"/>
                    <a:pt x="4775" y="27539"/>
                  </a:cubicBezTo>
                  <a:cubicBezTo>
                    <a:pt x="7692" y="30468"/>
                    <a:pt x="11740" y="32278"/>
                    <a:pt x="16193" y="32278"/>
                  </a:cubicBezTo>
                  <a:lnTo>
                    <a:pt x="115301" y="32278"/>
                  </a:lnTo>
                  <a:cubicBezTo>
                    <a:pt x="106395" y="32278"/>
                    <a:pt x="99168" y="25051"/>
                    <a:pt x="99168" y="16133"/>
                  </a:cubicBezTo>
                  <a:cubicBezTo>
                    <a:pt x="99168" y="7227"/>
                    <a:pt x="91941" y="0"/>
                    <a:pt x="83023" y="0"/>
                  </a:cubicBezTo>
                  <a:close/>
                </a:path>
              </a:pathLst>
            </a:custGeom>
            <a:solidFill>
              <a:srgbClr val="EC3A3B"/>
            </a:solidFill>
            <a:ln>
              <a:noFill/>
            </a:ln>
          </p:spPr>
          <p:txBody>
            <a:bodyPr spcFirstLastPara="1" wrap="square" lIns="274300" tIns="91425" rIns="731500" bIns="91425" anchor="ctr" anchorCtr="0">
              <a:noAutofit/>
            </a:bodyPr>
            <a:lstStyle/>
            <a:p>
              <a:pPr algn="ctr"/>
              <a:r>
                <a:rPr lang="en-US" sz="1200">
                  <a:latin typeface="Times New Roman" panose="02020603050405020304" pitchFamily="18" charset="0"/>
                  <a:cs typeface="Times New Roman" panose="02020603050405020304" pitchFamily="18" charset="0"/>
                </a:rPr>
                <a:t>Vận dụng</a:t>
              </a:r>
              <a:endParaRPr lang="en-US" sz="1200" dirty="0">
                <a:latin typeface="Times New Roman" panose="02020603050405020304" pitchFamily="18" charset="0"/>
                <a:cs typeface="Times New Roman" panose="02020603050405020304" pitchFamily="18" charset="0"/>
              </a:endParaRPr>
            </a:p>
          </p:txBody>
        </p:sp>
        <p:sp>
          <p:nvSpPr>
            <p:cNvPr id="71" name="Google Shape;851;p32"/>
            <p:cNvSpPr/>
            <p:nvPr/>
          </p:nvSpPr>
          <p:spPr>
            <a:xfrm>
              <a:off x="7741875" y="3571100"/>
              <a:ext cx="469425" cy="469150"/>
            </a:xfrm>
            <a:custGeom>
              <a:avLst/>
              <a:gdLst/>
              <a:ahLst/>
              <a:cxnLst/>
              <a:rect l="l" t="t" r="r" b="b"/>
              <a:pathLst>
                <a:path w="18777" h="18766" extrusionOk="0">
                  <a:moveTo>
                    <a:pt x="1" y="1"/>
                  </a:moveTo>
                  <a:lnTo>
                    <a:pt x="1" y="18765"/>
                  </a:lnTo>
                  <a:lnTo>
                    <a:pt x="18777" y="18765"/>
                  </a:lnTo>
                  <a:cubicBezTo>
                    <a:pt x="18777" y="8395"/>
                    <a:pt x="10371" y="1"/>
                    <a:pt x="1" y="1"/>
                  </a:cubicBezTo>
                  <a:close/>
                </a:path>
              </a:pathLst>
            </a:custGeom>
            <a:solidFill>
              <a:srgbClr val="EC3A3B"/>
            </a:solidFill>
            <a:ln>
              <a:noFill/>
            </a:ln>
          </p:spPr>
          <p:txBody>
            <a:bodyPr spcFirstLastPara="1" wrap="square" lIns="91425" tIns="91425" rIns="91425" bIns="91425" anchor="ctr" anchorCtr="0">
              <a:noAutofit/>
            </a:bodyPr>
            <a:lstStyle/>
            <a:p>
              <a:endParaRPr sz="1800"/>
            </a:p>
          </p:txBody>
        </p:sp>
        <p:sp>
          <p:nvSpPr>
            <p:cNvPr id="72" name="Google Shape;852;p32"/>
            <p:cNvSpPr/>
            <p:nvPr/>
          </p:nvSpPr>
          <p:spPr>
            <a:xfrm>
              <a:off x="7272475" y="4040225"/>
              <a:ext cx="469425" cy="469425"/>
            </a:xfrm>
            <a:custGeom>
              <a:avLst/>
              <a:gdLst/>
              <a:ahLst/>
              <a:cxnLst/>
              <a:rect l="l" t="t" r="r" b="b"/>
              <a:pathLst>
                <a:path w="18777" h="18777" extrusionOk="0">
                  <a:moveTo>
                    <a:pt x="1" y="0"/>
                  </a:moveTo>
                  <a:cubicBezTo>
                    <a:pt x="1" y="10371"/>
                    <a:pt x="8407" y="18776"/>
                    <a:pt x="18777" y="18776"/>
                  </a:cubicBezTo>
                  <a:lnTo>
                    <a:pt x="18777" y="0"/>
                  </a:lnTo>
                  <a:close/>
                </a:path>
              </a:pathLst>
            </a:custGeom>
            <a:solidFill>
              <a:srgbClr val="EC3A3B"/>
            </a:solidFill>
            <a:ln>
              <a:noFill/>
            </a:ln>
          </p:spPr>
          <p:txBody>
            <a:bodyPr spcFirstLastPara="1" wrap="square" lIns="91425" tIns="91425" rIns="91425" bIns="91425" anchor="ctr" anchorCtr="0">
              <a:noAutofit/>
            </a:bodyPr>
            <a:lstStyle/>
            <a:p>
              <a:endParaRPr sz="1800"/>
            </a:p>
          </p:txBody>
        </p:sp>
        <p:sp>
          <p:nvSpPr>
            <p:cNvPr id="73" name="Google Shape;853;p32"/>
            <p:cNvSpPr/>
            <p:nvPr/>
          </p:nvSpPr>
          <p:spPr>
            <a:xfrm>
              <a:off x="7338550" y="3636900"/>
              <a:ext cx="806675" cy="806975"/>
            </a:xfrm>
            <a:custGeom>
              <a:avLst/>
              <a:gdLst/>
              <a:ahLst/>
              <a:cxnLst/>
              <a:rect l="l" t="t" r="r" b="b"/>
              <a:pathLst>
                <a:path w="32267" h="32279" extrusionOk="0">
                  <a:moveTo>
                    <a:pt x="16134" y="0"/>
                  </a:moveTo>
                  <a:cubicBezTo>
                    <a:pt x="7228" y="0"/>
                    <a:pt x="1" y="7227"/>
                    <a:pt x="1" y="16133"/>
                  </a:cubicBezTo>
                  <a:cubicBezTo>
                    <a:pt x="1" y="25051"/>
                    <a:pt x="7228" y="32278"/>
                    <a:pt x="16134" y="32278"/>
                  </a:cubicBezTo>
                  <a:cubicBezTo>
                    <a:pt x="25052" y="32278"/>
                    <a:pt x="32267" y="25051"/>
                    <a:pt x="32267" y="16133"/>
                  </a:cubicBezTo>
                  <a:cubicBezTo>
                    <a:pt x="32267" y="7227"/>
                    <a:pt x="25052" y="0"/>
                    <a:pt x="16134" y="0"/>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74" name="Google Shape;854;p32"/>
            <p:cNvSpPr/>
            <p:nvPr/>
          </p:nvSpPr>
          <p:spPr>
            <a:xfrm>
              <a:off x="7446600" y="3745250"/>
              <a:ext cx="590575" cy="590275"/>
            </a:xfrm>
            <a:custGeom>
              <a:avLst/>
              <a:gdLst/>
              <a:ahLst/>
              <a:cxnLst/>
              <a:rect l="l" t="t" r="r" b="b"/>
              <a:pathLst>
                <a:path w="23623" h="23611" extrusionOk="0">
                  <a:moveTo>
                    <a:pt x="11812" y="0"/>
                  </a:moveTo>
                  <a:cubicBezTo>
                    <a:pt x="5287" y="0"/>
                    <a:pt x="1" y="5286"/>
                    <a:pt x="1" y="11799"/>
                  </a:cubicBezTo>
                  <a:cubicBezTo>
                    <a:pt x="1" y="18324"/>
                    <a:pt x="5287" y="23610"/>
                    <a:pt x="11812" y="23610"/>
                  </a:cubicBezTo>
                  <a:cubicBezTo>
                    <a:pt x="18336" y="23610"/>
                    <a:pt x="23623" y="18324"/>
                    <a:pt x="23623" y="11799"/>
                  </a:cubicBezTo>
                  <a:cubicBezTo>
                    <a:pt x="23623" y="5286"/>
                    <a:pt x="18336" y="0"/>
                    <a:pt x="11812" y="0"/>
                  </a:cubicBezTo>
                  <a:close/>
                </a:path>
              </a:pathLst>
            </a:custGeom>
            <a:solidFill>
              <a:srgbClr val="EC3A3B"/>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04</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8" name="Group 37"/>
          <p:cNvGrpSpPr/>
          <p:nvPr/>
        </p:nvGrpSpPr>
        <p:grpSpPr>
          <a:xfrm>
            <a:off x="435359" y="53016"/>
            <a:ext cx="8736407" cy="569125"/>
            <a:chOff x="-1333284" y="-545363"/>
            <a:chExt cx="11842696" cy="1517665"/>
          </a:xfrm>
        </p:grpSpPr>
        <p:grpSp>
          <p:nvGrpSpPr>
            <p:cNvPr id="39" name="Group 38"/>
            <p:cNvGrpSpPr/>
            <p:nvPr/>
          </p:nvGrpSpPr>
          <p:grpSpPr>
            <a:xfrm>
              <a:off x="-1333284" y="-545363"/>
              <a:ext cx="11842696" cy="1517665"/>
              <a:chOff x="-2975218" y="-1216975"/>
              <a:chExt cx="26426935" cy="3386665"/>
            </a:xfrm>
          </p:grpSpPr>
          <p:sp>
            <p:nvSpPr>
              <p:cNvPr id="41"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40" name="TextBox 17"/>
            <p:cNvSpPr txBox="1"/>
            <p:nvPr/>
          </p:nvSpPr>
          <p:spPr>
            <a:xfrm>
              <a:off x="-1019570" y="-258238"/>
              <a:ext cx="10744698" cy="1162711"/>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ĐỊNH LUẬT BẢO TOÀN KHỐI </a:t>
              </a:r>
              <a:r>
                <a:rPr lang="vi-VN" sz="2400" spc="-24" smtClean="0">
                  <a:solidFill>
                    <a:srgbClr val="FFFFFF"/>
                  </a:solidFill>
                  <a:latin typeface="Comic Sans MS" panose="030F0702030302020204" pitchFamily="66" charset="0"/>
                </a:rPr>
                <a:t>LƯỢNG</a:t>
              </a:r>
              <a:r>
                <a:rPr lang="en-US" sz="2400" spc="-24" smtClean="0">
                  <a:solidFill>
                    <a:srgbClr val="FFFFFF"/>
                  </a:solidFill>
                  <a:latin typeface="Comic Sans MS" panose="030F0702030302020204" pitchFamily="66" charset="0"/>
                </a:rPr>
                <a:t> (T2)</a:t>
              </a:r>
              <a:endParaRPr lang="vi-VN" sz="2400" spc="-24">
                <a:solidFill>
                  <a:srgbClr val="FFFFFF"/>
                </a:solidFill>
                <a:latin typeface="Comic Sans MS" panose="030F0702030302020204" pitchFamily="66" charset="0"/>
              </a:endParaRPr>
            </a:p>
          </p:txBody>
        </p:sp>
      </p:grpSp>
      <p:grpSp>
        <p:nvGrpSpPr>
          <p:cNvPr id="42" name="Group 41"/>
          <p:cNvGrpSpPr>
            <a:grpSpLocks/>
          </p:cNvGrpSpPr>
          <p:nvPr/>
        </p:nvGrpSpPr>
        <p:grpSpPr bwMode="auto">
          <a:xfrm>
            <a:off x="230004" y="2587506"/>
            <a:ext cx="2884459" cy="2257901"/>
            <a:chOff x="0" y="-152400"/>
            <a:chExt cx="2736251" cy="2736251"/>
          </a:xfrm>
        </p:grpSpPr>
        <p:pic>
          <p:nvPicPr>
            <p:cNvPr id="43" name="Picture 2" descr="Hình ảnh Treo Bảng Gỗ Bảng Hiệu Gỗ Bảng Hiệu Dễ Thương Bảng Hiệu PNG , Ký  Tên, Treo Bảng Gỗ, Bảng Hiệu Gỗ PNG miễn phí tải tập tin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2736251" cy="273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492494" y="1100030"/>
              <a:ext cx="1751262" cy="895154"/>
            </a:xfrm>
            <a:prstGeom prst="rect">
              <a:avLst/>
            </a:prstGeom>
            <a:noFill/>
          </p:spPr>
          <p:txBody>
            <a:bodyPr wrap="square">
              <a:spAutoFit/>
            </a:bodyPr>
            <a:lstStyle/>
            <a:p>
              <a:pPr>
                <a:defRPr/>
              </a:pPr>
              <a:r>
                <a:rPr lang="en-US" sz="2100" b="1">
                  <a:cs typeface="Times New Roman" panose="02020603050405020304" pitchFamily="18" charset="0"/>
                </a:rPr>
                <a:t>NỘI DUNG BÀI HỌC</a:t>
              </a:r>
            </a:p>
          </p:txBody>
        </p:sp>
      </p:grpSp>
      <p:sp>
        <p:nvSpPr>
          <p:cNvPr id="37" name="Text Box 10"/>
          <p:cNvSpPr txBox="1">
            <a:spLocks noChangeArrowheads="1"/>
          </p:cNvSpPr>
          <p:nvPr/>
        </p:nvSpPr>
        <p:spPr bwMode="auto">
          <a:xfrm>
            <a:off x="212325" y="861477"/>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II. </a:t>
            </a:r>
            <a:r>
              <a:rPr lang="vi-VN" altLang="en-US" sz="1800" b="1">
                <a:cs typeface="Times New Roman" panose="02020603050405020304" pitchFamily="18" charset="0"/>
              </a:rPr>
              <a:t>Áp dụng định luật bảo toàn khối lượng</a:t>
            </a:r>
            <a:endParaRPr lang="en-US" altLang="en-US" sz="1800" b="1">
              <a:cs typeface="Times New Roman" panose="02020603050405020304" pitchFamily="18" charset="0"/>
            </a:endParaRPr>
          </a:p>
        </p:txBody>
      </p:sp>
    </p:spTree>
    <p:extLst>
      <p:ext uri="{BB962C8B-B14F-4D97-AF65-F5344CB8AC3E}">
        <p14:creationId xmlns:p14="http://schemas.microsoft.com/office/powerpoint/2010/main" val="2385089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arn(inVertical)">
                                      <p:cBhvr>
                                        <p:cTn id="10" dur="500"/>
                                        <p:tgtEl>
                                          <p:spTgt spid="57"/>
                                        </p:tgtEl>
                                      </p:cBhvr>
                                    </p:animEffect>
                                  </p:childTnLst>
                                </p:cTn>
                              </p:par>
                              <p:par>
                                <p:cTn id="11" presetID="16" presetClass="entr" presetSubtype="21"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arn(inVertical)">
                                      <p:cBhvr>
                                        <p:cTn id="13" dur="500"/>
                                        <p:tgtEl>
                                          <p:spTgt spid="63"/>
                                        </p:tgtEl>
                                      </p:cBhvr>
                                    </p:animEffect>
                                  </p:childTnLst>
                                </p:cTn>
                              </p:par>
                              <p:par>
                                <p:cTn id="14" presetID="16" presetClass="entr" presetSubtype="21"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barn(inVertical)">
                                      <p:cBhvr>
                                        <p:cTn id="16" dur="500"/>
                                        <p:tgtEl>
                                          <p:spTgt spid="69"/>
                                        </p:tgtEl>
                                      </p:cBhvr>
                                    </p:animEffect>
                                  </p:childTnLst>
                                </p:cTn>
                              </p:par>
                              <p:par>
                                <p:cTn id="17" presetID="16" presetClass="entr" presetSubtype="21"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3237259" y="1693171"/>
            <a:ext cx="5270237" cy="2440289"/>
          </a:xfrm>
          <a:prstGeom prst="cloudCallout">
            <a:avLst>
              <a:gd name="adj1" fmla="val -12889"/>
              <a:gd name="adj2" fmla="val 74569"/>
            </a:avLst>
          </a:prstGeom>
          <a:ln>
            <a:headEnd/>
            <a:tailEnd/>
          </a:ln>
          <a:extLst/>
        </p:spPr>
        <p:style>
          <a:lnRef idx="1">
            <a:schemeClr val="accent3"/>
          </a:lnRef>
          <a:fillRef idx="2">
            <a:schemeClr val="accent3"/>
          </a:fillRef>
          <a:effectRef idx="1">
            <a:schemeClr val="accent3"/>
          </a:effectRef>
          <a:fontRef idx="minor">
            <a:schemeClr val="dk1"/>
          </a:fontRef>
        </p:style>
        <p:txBody>
          <a:bodyPr/>
          <a:lstStyle/>
          <a:p>
            <a:pPr>
              <a:spcBef>
                <a:spcPct val="50000"/>
              </a:spcBef>
            </a:pPr>
            <a:r>
              <a:rPr lang="vi-VN" sz="2000" b="1" i="1">
                <a:latin typeface="Times New Roman" pitchFamily="18" charset="0"/>
              </a:rPr>
              <a:t>Dựa vào kiến thức đã học, cho biết tổng số nguyên tử của mỗi nguyên tố tham gia và tạo thành sản phẩm trong ví dụ bên cần phải tuân theo nguyên tắc như thế nào?</a:t>
            </a:r>
            <a:endParaRPr lang="en-US" sz="2000" b="1">
              <a:latin typeface="Times New Roman" pitchFamily="18" charset="0"/>
            </a:endParaRPr>
          </a:p>
        </p:txBody>
      </p:sp>
      <p:pic>
        <p:nvPicPr>
          <p:cNvPr id="6" name="Picture 2" descr="https://img4.thuthuatphanmem.vn/uploads/2020/03/24/hinh-anh-hoat-hinh-suy-nghi_111443338.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333" l="1599" r="97691">
                        <a14:foregroundMark x1="84369" y1="9000" x2="84369" y2="9000"/>
                        <a14:foregroundMark x1="76199" y1="17833" x2="76199" y2="17833"/>
                      </a14:backgroundRemoval>
                    </a14:imgEffect>
                  </a14:imgLayer>
                </a14:imgProps>
              </a:ext>
              <a:ext uri="{28A0092B-C50C-407E-A947-70E740481C1C}">
                <a14:useLocalDpi xmlns:a14="http://schemas.microsoft.com/office/drawing/2010/main" val="0"/>
              </a:ext>
            </a:extLst>
          </a:blip>
          <a:srcRect/>
          <a:stretch>
            <a:fillRect/>
          </a:stretch>
        </p:blipFill>
        <p:spPr bwMode="auto">
          <a:xfrm>
            <a:off x="15164" y="2124210"/>
            <a:ext cx="2751849" cy="293269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4"/>
          <p:cNvPicPr>
            <a:picLocks noChangeAspect="1"/>
          </p:cNvPicPr>
          <p:nvPr/>
        </p:nvPicPr>
        <p:blipFill rotWithShape="1">
          <a:blip r:embed="rId4">
            <a:extLst>
              <a:ext uri="{28A0092B-C50C-407E-A947-70E740481C1C}">
                <a14:useLocalDpi xmlns:a14="http://schemas.microsoft.com/office/drawing/2010/main" val="0"/>
              </a:ext>
            </a:extLst>
          </a:blip>
          <a:srcRect l="13546" t="20761" r="11866" b="23847"/>
          <a:stretch/>
        </p:blipFill>
        <p:spPr>
          <a:xfrm>
            <a:off x="0" y="146965"/>
            <a:ext cx="5742709" cy="1967345"/>
          </a:xfrm>
          <a:prstGeom prst="rect">
            <a:avLst/>
          </a:prstGeom>
          <a:effectLst>
            <a:outerShdw blurRad="50800" dist="38100" dir="10800000" algn="r" rotWithShape="0">
              <a:prstClr val="black">
                <a:alpha val="40000"/>
              </a:prstClr>
            </a:outerShdw>
          </a:effectLst>
        </p:spPr>
      </p:pic>
      <p:sp>
        <p:nvSpPr>
          <p:cNvPr id="7" name="TextBox 6"/>
          <p:cNvSpPr txBox="1"/>
          <p:nvPr/>
        </p:nvSpPr>
        <p:spPr>
          <a:xfrm>
            <a:off x="602673" y="945971"/>
            <a:ext cx="4058547" cy="369332"/>
          </a:xfrm>
          <a:prstGeom prst="rect">
            <a:avLst/>
          </a:prstGeom>
          <a:noFill/>
        </p:spPr>
        <p:txBody>
          <a:bodyPr wrap="none" rtlCol="0">
            <a:spAutoFit/>
          </a:bodyPr>
          <a:lstStyle/>
          <a:p>
            <a:r>
              <a:rPr lang="en-US" sz="1800" b="1" spc="50">
                <a:ln w="0"/>
                <a:effectLst>
                  <a:innerShdw blurRad="63500" dist="50800" dir="13500000">
                    <a:srgbClr val="000000">
                      <a:alpha val="50000"/>
                    </a:srgbClr>
                  </a:innerShdw>
                </a:effectLst>
              </a:rPr>
              <a:t>BÀI 3: </a:t>
            </a:r>
            <a:r>
              <a:rPr lang="en-US" sz="1800" b="1" spc="50" smtClean="0">
                <a:ln w="0"/>
                <a:effectLst>
                  <a:innerShdw blurRad="63500" dist="50800" dir="13500000">
                    <a:srgbClr val="000000">
                      <a:alpha val="50000"/>
                    </a:srgbClr>
                  </a:innerShdw>
                </a:effectLst>
              </a:rPr>
              <a:t>PHƯƠNG TRÌNH HÓA HỌC</a:t>
            </a:r>
            <a:endParaRPr lang="en-US" sz="1800"/>
          </a:p>
        </p:txBody>
      </p:sp>
      <p:pic>
        <p:nvPicPr>
          <p:cNvPr id="8" name="图片 9"/>
          <p:cNvPicPr>
            <a:picLocks noChangeAspect="1"/>
          </p:cNvPicPr>
          <p:nvPr/>
        </p:nvPicPr>
        <p:blipFill rotWithShape="1">
          <a:blip r:embed="rId5" cstate="print">
            <a:extLst>
              <a:ext uri="{28A0092B-C50C-407E-A947-70E740481C1C}">
                <a14:useLocalDpi xmlns:a14="http://schemas.microsoft.com/office/drawing/2010/main" val="0"/>
              </a:ext>
            </a:extLst>
          </a:blip>
          <a:srcRect t="9905" r="71460" b="70286"/>
          <a:stretch/>
        </p:blipFill>
        <p:spPr>
          <a:xfrm>
            <a:off x="6614683" y="64979"/>
            <a:ext cx="1643343" cy="1140651"/>
          </a:xfrm>
          <a:prstGeom prst="rect">
            <a:avLst/>
          </a:prstGeom>
        </p:spPr>
      </p:pic>
    </p:spTree>
    <p:extLst>
      <p:ext uri="{BB962C8B-B14F-4D97-AF65-F5344CB8AC3E}">
        <p14:creationId xmlns:p14="http://schemas.microsoft.com/office/powerpoint/2010/main" val="128009496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5359" y="53016"/>
            <a:ext cx="8736407" cy="569125"/>
            <a:chOff x="-1333284" y="-545363"/>
            <a:chExt cx="11842696" cy="1517665"/>
          </a:xfrm>
        </p:grpSpPr>
        <p:grpSp>
          <p:nvGrpSpPr>
            <p:cNvPr id="6" name="Group 5"/>
            <p:cNvGrpSpPr/>
            <p:nvPr/>
          </p:nvGrpSpPr>
          <p:grpSpPr>
            <a:xfrm>
              <a:off x="-1333284" y="-545363"/>
              <a:ext cx="11842696" cy="1517665"/>
              <a:chOff x="-2975218" y="-1216975"/>
              <a:chExt cx="26426935" cy="3386665"/>
            </a:xfrm>
          </p:grpSpPr>
          <p:sp>
            <p:nvSpPr>
              <p:cNvPr id="8"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7" name="TextBox 17"/>
            <p:cNvSpPr txBox="1"/>
            <p:nvPr/>
          </p:nvSpPr>
          <p:spPr>
            <a:xfrm>
              <a:off x="-1019570" y="-258238"/>
              <a:ext cx="10744698" cy="1162711"/>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ĐỊNH LUẬT BẢO TOÀN KHỐI LƯỢNG</a:t>
              </a:r>
              <a:r>
                <a:rPr lang="en-US" sz="2400" spc="-24">
                  <a:solidFill>
                    <a:srgbClr val="FFFFFF"/>
                  </a:solidFill>
                  <a:latin typeface="Comic Sans MS" panose="030F0702030302020204" pitchFamily="66" charset="0"/>
                </a:rPr>
                <a:t> (</a:t>
              </a:r>
              <a:r>
                <a:rPr lang="en-US" sz="2400" spc="-24" smtClean="0">
                  <a:solidFill>
                    <a:srgbClr val="FFFFFF"/>
                  </a:solidFill>
                  <a:latin typeface="Comic Sans MS" panose="030F0702030302020204" pitchFamily="66" charset="0"/>
                </a:rPr>
                <a:t>T2)</a:t>
              </a:r>
              <a:endParaRPr lang="vi-VN" sz="2400" spc="-24">
                <a:solidFill>
                  <a:srgbClr val="FFFFFF"/>
                </a:solidFill>
                <a:latin typeface="Comic Sans MS" panose="030F0702030302020204" pitchFamily="66" charset="0"/>
              </a:endParaRPr>
            </a:p>
          </p:txBody>
        </p:sp>
      </p:grpSp>
      <p:sp>
        <p:nvSpPr>
          <p:cNvPr id="9" name="Text Box 10"/>
          <p:cNvSpPr txBox="1">
            <a:spLocks noChangeArrowheads="1"/>
          </p:cNvSpPr>
          <p:nvPr/>
        </p:nvSpPr>
        <p:spPr bwMode="auto">
          <a:xfrm>
            <a:off x="233107" y="704377"/>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II. </a:t>
            </a:r>
            <a:r>
              <a:rPr lang="vi-VN" altLang="en-US" sz="1800" b="1">
                <a:cs typeface="Times New Roman" panose="02020603050405020304" pitchFamily="18" charset="0"/>
              </a:rPr>
              <a:t>Áp dụng định luật bảo toàn khối lượng</a:t>
            </a:r>
            <a:endParaRPr lang="en-US" altLang="en-US" sz="1800" b="1">
              <a:cs typeface="Times New Roman" panose="02020603050405020304" pitchFamily="18" charset="0"/>
            </a:endParaRPr>
          </a:p>
        </p:txBody>
      </p:sp>
      <p:sp>
        <p:nvSpPr>
          <p:cNvPr id="10" name="Text Box 10"/>
          <p:cNvSpPr txBox="1">
            <a:spLocks noChangeArrowheads="1"/>
          </p:cNvSpPr>
          <p:nvPr/>
        </p:nvSpPr>
        <p:spPr bwMode="auto">
          <a:xfrm>
            <a:off x="286591" y="1155945"/>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1. </a:t>
            </a:r>
            <a:r>
              <a:rPr lang="nl-NL" sz="1800" b="1"/>
              <a:t>Phương trình bảo toàn khối </a:t>
            </a:r>
            <a:r>
              <a:rPr lang="nl-NL" sz="1800" b="1" smtClean="0"/>
              <a:t>lượng</a:t>
            </a:r>
            <a:endParaRPr lang="en-US" sz="1800"/>
          </a:p>
        </p:txBody>
      </p:sp>
      <p:sp>
        <p:nvSpPr>
          <p:cNvPr id="11" name="Rectangle 10"/>
          <p:cNvSpPr/>
          <p:nvPr/>
        </p:nvSpPr>
        <p:spPr>
          <a:xfrm>
            <a:off x="1664327" y="2186243"/>
            <a:ext cx="3778727" cy="369332"/>
          </a:xfrm>
          <a:prstGeom prst="rect">
            <a:avLst/>
          </a:prstGeom>
        </p:spPr>
        <p:txBody>
          <a:bodyPr wrap="none">
            <a:spAutoFit/>
          </a:bodyPr>
          <a:lstStyle/>
          <a:p>
            <a:pPr indent="457200" algn="just"/>
            <a:r>
              <a:rPr lang="en-US" sz="1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PTHH: A   </a:t>
            </a:r>
            <a:r>
              <a:rPr lang="en-US" sz="1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r>
              <a:rPr lang="en-US" sz="18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en-US" sz="1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   +    D</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50260" y="1539912"/>
            <a:ext cx="4109093" cy="646331"/>
          </a:xfrm>
          <a:prstGeom prst="rect">
            <a:avLst/>
          </a:prstGeom>
        </p:spPr>
        <p:txBody>
          <a:bodyPr wrap="square">
            <a:spAutoFit/>
          </a:bodyPr>
          <a:lstStyle/>
          <a:p>
            <a:pPr indent="457200" algn="just"/>
            <a:r>
              <a:rPr lang="en-US" sz="1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 sử A, B là hai chất phản ứng</a:t>
            </a:r>
          </a:p>
          <a:p>
            <a:pPr indent="457200" algn="just"/>
            <a:r>
              <a:rPr lang="en-US" sz="1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và  D </a:t>
            </a:r>
            <a:r>
              <a:rPr lang="fr-FR" sz="1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hai chất </a:t>
            </a:r>
            <a:r>
              <a:rPr lang="fr-FR" sz="1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 phẩm</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19"/>
          <p:cNvSpPr txBox="1">
            <a:spLocks noChangeArrowheads="1"/>
          </p:cNvSpPr>
          <p:nvPr/>
        </p:nvSpPr>
        <p:spPr bwMode="auto">
          <a:xfrm>
            <a:off x="941019" y="2745457"/>
            <a:ext cx="691197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2400">
                <a:latin typeface="Times New Roman" pitchFamily="18" charset="0"/>
              </a:rPr>
              <a:t>Theo định luật bảo toàn khối lượng ta có biểu thức:</a:t>
            </a:r>
          </a:p>
          <a:p>
            <a:pPr eaLnBrk="1" hangingPunct="1">
              <a:spcBef>
                <a:spcPct val="50000"/>
              </a:spcBef>
            </a:pPr>
            <a:r>
              <a:rPr lang="en-US" sz="2400">
                <a:latin typeface="Times New Roman" pitchFamily="18" charset="0"/>
              </a:rPr>
              <a:t>		</a:t>
            </a:r>
            <a:r>
              <a:rPr lang="en-US" sz="2400">
                <a:solidFill>
                  <a:srgbClr val="FF0000"/>
                </a:solidFill>
                <a:latin typeface="Times New Roman" pitchFamily="18" charset="0"/>
              </a:rPr>
              <a:t>m</a:t>
            </a:r>
            <a:r>
              <a:rPr lang="en-US" sz="2400" baseline="-25000">
                <a:solidFill>
                  <a:srgbClr val="FF0000"/>
                </a:solidFill>
                <a:latin typeface="Times New Roman" pitchFamily="18" charset="0"/>
              </a:rPr>
              <a:t>A</a:t>
            </a:r>
            <a:r>
              <a:rPr lang="en-US" sz="2400">
                <a:solidFill>
                  <a:srgbClr val="FF0000"/>
                </a:solidFill>
                <a:latin typeface="Times New Roman" pitchFamily="18" charset="0"/>
              </a:rPr>
              <a:t> + m</a:t>
            </a:r>
            <a:r>
              <a:rPr lang="en-US" sz="2400" baseline="-25000">
                <a:solidFill>
                  <a:srgbClr val="FF0000"/>
                </a:solidFill>
                <a:latin typeface="Times New Roman" pitchFamily="18" charset="0"/>
              </a:rPr>
              <a:t>B</a:t>
            </a:r>
            <a:r>
              <a:rPr lang="en-US" sz="2400">
                <a:solidFill>
                  <a:srgbClr val="FF0000"/>
                </a:solidFill>
                <a:latin typeface="Times New Roman" pitchFamily="18" charset="0"/>
              </a:rPr>
              <a:t> = m</a:t>
            </a:r>
            <a:r>
              <a:rPr lang="en-US" sz="2400" baseline="-25000">
                <a:solidFill>
                  <a:srgbClr val="FF0000"/>
                </a:solidFill>
                <a:latin typeface="Times New Roman" pitchFamily="18" charset="0"/>
              </a:rPr>
              <a:t>C</a:t>
            </a:r>
            <a:r>
              <a:rPr lang="en-US" sz="2400">
                <a:solidFill>
                  <a:srgbClr val="FF0000"/>
                </a:solidFill>
                <a:latin typeface="Times New Roman" pitchFamily="18" charset="0"/>
              </a:rPr>
              <a:t> + m</a:t>
            </a:r>
            <a:r>
              <a:rPr lang="en-US" sz="2400" baseline="-25000">
                <a:solidFill>
                  <a:srgbClr val="FF0000"/>
                </a:solidFill>
                <a:latin typeface="Times New Roman" pitchFamily="18" charset="0"/>
              </a:rPr>
              <a:t>D</a:t>
            </a:r>
            <a:r>
              <a:rPr lang="en-US" sz="2400">
                <a:solidFill>
                  <a:srgbClr val="FF0000"/>
                </a:solidFill>
                <a:latin typeface="Times New Roman" pitchFamily="18" charset="0"/>
              </a:rPr>
              <a:t> </a:t>
            </a:r>
          </a:p>
        </p:txBody>
      </p:sp>
      <p:sp>
        <p:nvSpPr>
          <p:cNvPr id="15" name="Rectangle 20"/>
          <p:cNvSpPr>
            <a:spLocks noChangeArrowheads="1"/>
          </p:cNvSpPr>
          <p:nvPr/>
        </p:nvSpPr>
        <p:spPr bwMode="auto">
          <a:xfrm>
            <a:off x="1372819" y="3753520"/>
            <a:ext cx="68405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000"/>
              <a:t>(</a:t>
            </a:r>
            <a:r>
              <a:rPr lang="en-US" sz="2000">
                <a:latin typeface="Times New Roman" pitchFamily="18" charset="0"/>
              </a:rPr>
              <a:t>Trong đó: m</a:t>
            </a:r>
            <a:r>
              <a:rPr lang="en-US" sz="2000" baseline="-25000">
                <a:latin typeface="Times New Roman" pitchFamily="18" charset="0"/>
              </a:rPr>
              <a:t>A</a:t>
            </a:r>
            <a:r>
              <a:rPr lang="en-US" sz="2000">
                <a:latin typeface="Times New Roman" pitchFamily="18" charset="0"/>
              </a:rPr>
              <a:t>, m</a:t>
            </a:r>
            <a:r>
              <a:rPr lang="en-US" sz="2000" baseline="-25000">
                <a:latin typeface="Times New Roman" pitchFamily="18" charset="0"/>
              </a:rPr>
              <a:t>B</a:t>
            </a:r>
            <a:r>
              <a:rPr lang="en-US" sz="2000">
                <a:latin typeface="Times New Roman" pitchFamily="18" charset="0"/>
              </a:rPr>
              <a:t>, m</a:t>
            </a:r>
            <a:r>
              <a:rPr lang="en-US" sz="2000" baseline="-25000">
                <a:latin typeface="Times New Roman" pitchFamily="18" charset="0"/>
              </a:rPr>
              <a:t>C</a:t>
            </a:r>
            <a:r>
              <a:rPr lang="en-US" sz="2000">
                <a:latin typeface="Times New Roman" pitchFamily="18" charset="0"/>
              </a:rPr>
              <a:t>, m</a:t>
            </a:r>
            <a:r>
              <a:rPr lang="en-US" sz="2000" baseline="-25000">
                <a:latin typeface="Times New Roman" pitchFamily="18" charset="0"/>
              </a:rPr>
              <a:t>D</a:t>
            </a:r>
            <a:r>
              <a:rPr lang="en-US" sz="2000">
                <a:latin typeface="Times New Roman" pitchFamily="18" charset="0"/>
              </a:rPr>
              <a:t> là khối lượng các chất A, B, C, D)</a:t>
            </a:r>
          </a:p>
        </p:txBody>
      </p:sp>
    </p:spTree>
    <p:extLst>
      <p:ext uri="{BB962C8B-B14F-4D97-AF65-F5344CB8AC3E}">
        <p14:creationId xmlns:p14="http://schemas.microsoft.com/office/powerpoint/2010/main" val="3414072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3050"/>
                            </p:stCondLst>
                            <p:childTnLst>
                              <p:par>
                                <p:cTn id="13" presetID="5"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5359" y="53016"/>
            <a:ext cx="8736407" cy="569125"/>
            <a:chOff x="-1333284" y="-545363"/>
            <a:chExt cx="11842696" cy="1517665"/>
          </a:xfrm>
        </p:grpSpPr>
        <p:grpSp>
          <p:nvGrpSpPr>
            <p:cNvPr id="6" name="Group 5"/>
            <p:cNvGrpSpPr/>
            <p:nvPr/>
          </p:nvGrpSpPr>
          <p:grpSpPr>
            <a:xfrm>
              <a:off x="-1333284" y="-545363"/>
              <a:ext cx="11842696" cy="1517665"/>
              <a:chOff x="-2975218" y="-1216975"/>
              <a:chExt cx="26426935" cy="3386665"/>
            </a:xfrm>
          </p:grpSpPr>
          <p:sp>
            <p:nvSpPr>
              <p:cNvPr id="8"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7" name="TextBox 17"/>
            <p:cNvSpPr txBox="1"/>
            <p:nvPr/>
          </p:nvSpPr>
          <p:spPr>
            <a:xfrm>
              <a:off x="-1019570" y="-258238"/>
              <a:ext cx="10744698" cy="1162711"/>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ĐỊNH LUẬT BẢO TOÀN KHỐI </a:t>
              </a:r>
              <a:r>
                <a:rPr lang="vi-VN" sz="2400" spc="-24" smtClean="0">
                  <a:solidFill>
                    <a:srgbClr val="FFFFFF"/>
                  </a:solidFill>
                  <a:latin typeface="Comic Sans MS" panose="030F0702030302020204" pitchFamily="66" charset="0"/>
                </a:rPr>
                <a:t>LƯỢNG</a:t>
              </a:r>
              <a:r>
                <a:rPr lang="en-US" sz="2400" spc="-24" smtClean="0">
                  <a:solidFill>
                    <a:srgbClr val="FFFFFF"/>
                  </a:solidFill>
                  <a:latin typeface="Comic Sans MS" panose="030F0702030302020204" pitchFamily="66" charset="0"/>
                </a:rPr>
                <a:t> (T2)</a:t>
              </a:r>
              <a:endParaRPr lang="vi-VN" sz="2400" spc="-24">
                <a:solidFill>
                  <a:srgbClr val="FFFFFF"/>
                </a:solidFill>
                <a:latin typeface="Comic Sans MS" panose="030F0702030302020204" pitchFamily="66" charset="0"/>
              </a:endParaRPr>
            </a:p>
          </p:txBody>
        </p:sp>
      </p:grpSp>
      <p:sp>
        <p:nvSpPr>
          <p:cNvPr id="9" name="Text Box 10"/>
          <p:cNvSpPr txBox="1">
            <a:spLocks noChangeArrowheads="1"/>
          </p:cNvSpPr>
          <p:nvPr/>
        </p:nvSpPr>
        <p:spPr bwMode="auto">
          <a:xfrm>
            <a:off x="233107" y="704377"/>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II. </a:t>
            </a:r>
            <a:r>
              <a:rPr lang="vi-VN" altLang="en-US" sz="1800" b="1">
                <a:cs typeface="Times New Roman" panose="02020603050405020304" pitchFamily="18" charset="0"/>
              </a:rPr>
              <a:t>Áp dụng định luật bảo toàn khối lượng</a:t>
            </a:r>
            <a:endParaRPr lang="en-US" altLang="en-US" sz="1800" b="1">
              <a:cs typeface="Times New Roman" panose="02020603050405020304" pitchFamily="18" charset="0"/>
            </a:endParaRPr>
          </a:p>
        </p:txBody>
      </p:sp>
      <p:sp>
        <p:nvSpPr>
          <p:cNvPr id="10" name="Text Box 10"/>
          <p:cNvSpPr txBox="1">
            <a:spLocks noChangeArrowheads="1"/>
          </p:cNvSpPr>
          <p:nvPr/>
        </p:nvSpPr>
        <p:spPr bwMode="auto">
          <a:xfrm>
            <a:off x="286591" y="1155945"/>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1. </a:t>
            </a:r>
            <a:r>
              <a:rPr lang="nl-NL" sz="1800" b="1"/>
              <a:t>Phương trình bảo toàn khối </a:t>
            </a:r>
            <a:r>
              <a:rPr lang="nl-NL" sz="1800" b="1" smtClean="0"/>
              <a:t>lượng</a:t>
            </a:r>
            <a:endParaRPr lang="en-US" sz="1800"/>
          </a:p>
        </p:txBody>
      </p:sp>
      <p:sp>
        <p:nvSpPr>
          <p:cNvPr id="12" name="Rectangle 11"/>
          <p:cNvSpPr/>
          <p:nvPr/>
        </p:nvSpPr>
        <p:spPr>
          <a:xfrm>
            <a:off x="411025" y="2019153"/>
            <a:ext cx="7777997" cy="646331"/>
          </a:xfrm>
          <a:prstGeom prst="rect">
            <a:avLst/>
          </a:prstGeom>
        </p:spPr>
        <p:txBody>
          <a:bodyPr wrap="square">
            <a:spAutoFit/>
          </a:bodyPr>
          <a:lstStyle/>
          <a:p>
            <a:r>
              <a:rPr lang="nl-NL" sz="1800"/>
              <a:t>Trong một phản ứng có ( n ) chất, kể cả chất phản ứng và sản phẩm nếu biết ( n – 1 ) chất thì tính được khối lượng của chất còn lại.</a:t>
            </a:r>
            <a:endParaRPr lang="en-US" sz="1800"/>
          </a:p>
        </p:txBody>
      </p:sp>
      <p:sp>
        <p:nvSpPr>
          <p:cNvPr id="14" name="Text Box 19"/>
          <p:cNvSpPr txBox="1">
            <a:spLocks noChangeArrowheads="1"/>
          </p:cNvSpPr>
          <p:nvPr/>
        </p:nvSpPr>
        <p:spPr bwMode="auto">
          <a:xfrm>
            <a:off x="608510" y="2778001"/>
            <a:ext cx="69119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2400">
                <a:latin typeface="Times New Roman" pitchFamily="18" charset="0"/>
              </a:rPr>
              <a:t>		</a:t>
            </a:r>
            <a:r>
              <a:rPr lang="en-US" sz="2400">
                <a:solidFill>
                  <a:srgbClr val="FF0000"/>
                </a:solidFill>
                <a:latin typeface="Times New Roman" pitchFamily="18" charset="0"/>
              </a:rPr>
              <a:t>m</a:t>
            </a:r>
            <a:r>
              <a:rPr lang="en-US" sz="2400" baseline="-25000">
                <a:solidFill>
                  <a:srgbClr val="FF0000"/>
                </a:solidFill>
                <a:latin typeface="Times New Roman" pitchFamily="18" charset="0"/>
              </a:rPr>
              <a:t>A</a:t>
            </a:r>
            <a:r>
              <a:rPr lang="en-US" sz="2400">
                <a:solidFill>
                  <a:srgbClr val="FF0000"/>
                </a:solidFill>
                <a:latin typeface="Times New Roman" pitchFamily="18" charset="0"/>
              </a:rPr>
              <a:t> + m</a:t>
            </a:r>
            <a:r>
              <a:rPr lang="en-US" sz="2400" baseline="-25000">
                <a:solidFill>
                  <a:srgbClr val="FF0000"/>
                </a:solidFill>
                <a:latin typeface="Times New Roman" pitchFamily="18" charset="0"/>
              </a:rPr>
              <a:t>B</a:t>
            </a:r>
            <a:r>
              <a:rPr lang="en-US" sz="2400">
                <a:solidFill>
                  <a:srgbClr val="FF0000"/>
                </a:solidFill>
                <a:latin typeface="Times New Roman" pitchFamily="18" charset="0"/>
              </a:rPr>
              <a:t> = m</a:t>
            </a:r>
            <a:r>
              <a:rPr lang="en-US" sz="2400" baseline="-25000">
                <a:solidFill>
                  <a:srgbClr val="FF0000"/>
                </a:solidFill>
                <a:latin typeface="Times New Roman" pitchFamily="18" charset="0"/>
              </a:rPr>
              <a:t>C</a:t>
            </a:r>
            <a:r>
              <a:rPr lang="en-US" sz="2400">
                <a:solidFill>
                  <a:srgbClr val="FF0000"/>
                </a:solidFill>
                <a:latin typeface="Times New Roman" pitchFamily="18" charset="0"/>
              </a:rPr>
              <a:t> + m</a:t>
            </a:r>
            <a:r>
              <a:rPr lang="en-US" sz="2400" baseline="-25000">
                <a:solidFill>
                  <a:srgbClr val="FF0000"/>
                </a:solidFill>
                <a:latin typeface="Times New Roman" pitchFamily="18" charset="0"/>
              </a:rPr>
              <a:t>D</a:t>
            </a:r>
            <a:r>
              <a:rPr lang="en-US" sz="2400">
                <a:solidFill>
                  <a:srgbClr val="FF0000"/>
                </a:solidFill>
                <a:latin typeface="Times New Roman" pitchFamily="18" charset="0"/>
              </a:rPr>
              <a:t> </a:t>
            </a:r>
          </a:p>
        </p:txBody>
      </p:sp>
      <p:sp>
        <p:nvSpPr>
          <p:cNvPr id="15" name="Rectangle 20"/>
          <p:cNvSpPr>
            <a:spLocks noChangeArrowheads="1"/>
          </p:cNvSpPr>
          <p:nvPr/>
        </p:nvSpPr>
        <p:spPr bwMode="auto">
          <a:xfrm>
            <a:off x="666787" y="3230130"/>
            <a:ext cx="68405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000"/>
              <a:t>(</a:t>
            </a:r>
            <a:r>
              <a:rPr lang="en-US" sz="2000">
                <a:latin typeface="Times New Roman" pitchFamily="18" charset="0"/>
              </a:rPr>
              <a:t>Trong đó: m</a:t>
            </a:r>
            <a:r>
              <a:rPr lang="en-US" sz="2000" baseline="-25000">
                <a:latin typeface="Times New Roman" pitchFamily="18" charset="0"/>
              </a:rPr>
              <a:t>A</a:t>
            </a:r>
            <a:r>
              <a:rPr lang="en-US" sz="2000">
                <a:latin typeface="Times New Roman" pitchFamily="18" charset="0"/>
              </a:rPr>
              <a:t>, m</a:t>
            </a:r>
            <a:r>
              <a:rPr lang="en-US" sz="2000" baseline="-25000">
                <a:latin typeface="Times New Roman" pitchFamily="18" charset="0"/>
              </a:rPr>
              <a:t>B</a:t>
            </a:r>
            <a:r>
              <a:rPr lang="en-US" sz="2000">
                <a:latin typeface="Times New Roman" pitchFamily="18" charset="0"/>
              </a:rPr>
              <a:t>, m</a:t>
            </a:r>
            <a:r>
              <a:rPr lang="en-US" sz="2000" baseline="-25000">
                <a:latin typeface="Times New Roman" pitchFamily="18" charset="0"/>
              </a:rPr>
              <a:t>C</a:t>
            </a:r>
            <a:r>
              <a:rPr lang="en-US" sz="2000">
                <a:latin typeface="Times New Roman" pitchFamily="18" charset="0"/>
              </a:rPr>
              <a:t>, m</a:t>
            </a:r>
            <a:r>
              <a:rPr lang="en-US" sz="2000" baseline="-25000">
                <a:latin typeface="Times New Roman" pitchFamily="18" charset="0"/>
              </a:rPr>
              <a:t>D</a:t>
            </a:r>
            <a:r>
              <a:rPr lang="en-US" sz="2000">
                <a:latin typeface="Times New Roman" pitchFamily="18" charset="0"/>
              </a:rPr>
              <a:t> là khối lượng các chất A, B, C, D)</a:t>
            </a:r>
          </a:p>
        </p:txBody>
      </p:sp>
      <p:sp>
        <p:nvSpPr>
          <p:cNvPr id="13" name="Text Box 10"/>
          <p:cNvSpPr txBox="1">
            <a:spLocks noChangeArrowheads="1"/>
          </p:cNvSpPr>
          <p:nvPr/>
        </p:nvSpPr>
        <p:spPr bwMode="auto">
          <a:xfrm>
            <a:off x="286591" y="1537304"/>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cs typeface="Times New Roman" panose="02020603050405020304" pitchFamily="18" charset="0"/>
              </a:rPr>
              <a:t>2</a:t>
            </a:r>
            <a:r>
              <a:rPr lang="en-US" altLang="en-US" sz="1800" b="1" smtClean="0">
                <a:cs typeface="Times New Roman" panose="02020603050405020304" pitchFamily="18" charset="0"/>
              </a:rPr>
              <a:t>. </a:t>
            </a:r>
            <a:r>
              <a:rPr lang="vi-VN" sz="1800" b="1"/>
              <a:t>Áp dụng định luật bảo toàn khối lượng</a:t>
            </a:r>
            <a:endParaRPr lang="en-US" sz="1800"/>
          </a:p>
        </p:txBody>
      </p:sp>
      <p:sp>
        <p:nvSpPr>
          <p:cNvPr id="2" name="Rectangle 1"/>
          <p:cNvSpPr/>
          <p:nvPr/>
        </p:nvSpPr>
        <p:spPr>
          <a:xfrm>
            <a:off x="1509925" y="3987895"/>
            <a:ext cx="1218154" cy="369332"/>
          </a:xfrm>
          <a:prstGeom prst="rect">
            <a:avLst/>
          </a:prstGeom>
        </p:spPr>
        <p:txBody>
          <a:bodyPr wrap="none">
            <a:spAutoFit/>
          </a:bodyPr>
          <a:lstStyle/>
          <a:p>
            <a:r>
              <a:rPr lang="nl-NL" sz="1800">
                <a:latin typeface="Times New Roman" panose="02020603050405020304" pitchFamily="18" charset="0"/>
                <a:ea typeface="Calibri" panose="020F0502020204030204" pitchFamily="34" charset="0"/>
              </a:rPr>
              <a:t>→ </a:t>
            </a:r>
            <a:r>
              <a:rPr lang="nl-NL" sz="1800" smtClean="0">
                <a:latin typeface="Times New Roman" panose="02020603050405020304" pitchFamily="18" charset="0"/>
                <a:ea typeface="Calibri" panose="020F0502020204030204" pitchFamily="34" charset="0"/>
              </a:rPr>
              <a:t>m</a:t>
            </a:r>
            <a:r>
              <a:rPr lang="nl-NL" sz="1800" baseline="-25000" smtClean="0">
                <a:latin typeface="Times New Roman" panose="02020603050405020304" pitchFamily="18" charset="0"/>
                <a:ea typeface="Calibri" panose="020F0502020204030204" pitchFamily="34" charset="0"/>
              </a:rPr>
              <a:t>A</a:t>
            </a:r>
            <a:r>
              <a:rPr lang="nl-NL" sz="1800" smtClean="0">
                <a:latin typeface="Times New Roman" panose="02020603050405020304" pitchFamily="18" charset="0"/>
                <a:ea typeface="Calibri" panose="020F0502020204030204" pitchFamily="34" charset="0"/>
              </a:rPr>
              <a:t>   </a:t>
            </a:r>
            <a:r>
              <a:rPr lang="nl-NL" sz="1800">
                <a:latin typeface="Times New Roman" panose="02020603050405020304" pitchFamily="18" charset="0"/>
                <a:ea typeface="Calibri" panose="020F0502020204030204" pitchFamily="34" charset="0"/>
              </a:rPr>
              <a:t>= </a:t>
            </a:r>
            <a:r>
              <a:rPr lang="nl-NL" sz="1800" smtClean="0">
                <a:latin typeface="Times New Roman" panose="02020603050405020304" pitchFamily="18" charset="0"/>
                <a:ea typeface="Calibri" panose="020F0502020204030204" pitchFamily="34" charset="0"/>
              </a:rPr>
              <a:t>?</a:t>
            </a:r>
            <a:endParaRPr lang="en-US"/>
          </a:p>
        </p:txBody>
      </p:sp>
    </p:spTree>
    <p:extLst>
      <p:ext uri="{BB962C8B-B14F-4D97-AF65-F5344CB8AC3E}">
        <p14:creationId xmlns:p14="http://schemas.microsoft.com/office/powerpoint/2010/main" val="2692169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298581" y="357695"/>
            <a:ext cx="4347007" cy="964431"/>
          </a:xfrm>
          <a:prstGeom prst="rect">
            <a:avLst/>
          </a:prstGeom>
          <a:solidFill>
            <a:schemeClr val="bg1"/>
          </a:solidFill>
          <a:ln>
            <a:solidFill>
              <a:schemeClr val="tx1">
                <a:lumMod val="50000"/>
                <a:lumOff val="50000"/>
              </a:schemeClr>
            </a:solid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0000FF"/>
                </a:solidFill>
                <a:cs typeface="Arial" charset="0"/>
              </a:rPr>
              <a:t> </a:t>
            </a:r>
            <a:r>
              <a:rPr lang="en-US" sz="2667" b="1" dirty="0">
                <a:cs typeface="Arial" charset="0"/>
              </a:rPr>
              <a:t>A       +     B   </a:t>
            </a:r>
            <a:r>
              <a:rPr lang="en-US" sz="2667" b="1" dirty="0">
                <a:cs typeface="Arial" charset="0"/>
                <a:sym typeface="Wingdings" pitchFamily="2" charset="2"/>
              </a:rPr>
              <a:t>    C   +   D</a:t>
            </a:r>
          </a:p>
          <a:p>
            <a:pPr eaLnBrk="1" hangingPunct="1">
              <a:spcBef>
                <a:spcPct val="50000"/>
              </a:spcBef>
            </a:pPr>
            <a:endParaRPr lang="en-US" sz="2000" b="1" dirty="0">
              <a:solidFill>
                <a:srgbClr val="C00000"/>
              </a:solidFill>
              <a:cs typeface="Arial" charset="0"/>
            </a:endParaRPr>
          </a:p>
        </p:txBody>
      </p:sp>
      <p:sp>
        <p:nvSpPr>
          <p:cNvPr id="6" name="Text Box 12"/>
          <p:cNvSpPr txBox="1">
            <a:spLocks noChangeArrowheads="1"/>
          </p:cNvSpPr>
          <p:nvPr/>
        </p:nvSpPr>
        <p:spPr bwMode="auto">
          <a:xfrm>
            <a:off x="232229" y="1967607"/>
            <a:ext cx="4428360" cy="964431"/>
          </a:xfrm>
          <a:prstGeom prst="rect">
            <a:avLst/>
          </a:prstGeom>
          <a:solidFill>
            <a:schemeClr val="bg1"/>
          </a:solidFill>
          <a:ln>
            <a:solidFill>
              <a:schemeClr val="tx1">
                <a:lumMod val="65000"/>
                <a:lumOff val="35000"/>
              </a:schemeClr>
            </a:solid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000099"/>
                </a:solidFill>
                <a:cs typeface="Arial" charset="0"/>
              </a:rPr>
              <a:t>     </a:t>
            </a:r>
            <a:r>
              <a:rPr lang="en-US" sz="2667" b="1" dirty="0">
                <a:cs typeface="Arial" charset="0"/>
              </a:rPr>
              <a:t>A       +     B      </a:t>
            </a:r>
            <a:r>
              <a:rPr lang="en-US" sz="2667" b="1" dirty="0">
                <a:cs typeface="Arial" charset="0"/>
                <a:sym typeface="Wingdings" pitchFamily="2" charset="2"/>
              </a:rPr>
              <a:t>    </a:t>
            </a:r>
            <a:r>
              <a:rPr lang="en-US" sz="2667" b="1" dirty="0">
                <a:cs typeface="Arial" charset="0"/>
              </a:rPr>
              <a:t>C</a:t>
            </a:r>
          </a:p>
          <a:p>
            <a:pPr eaLnBrk="1" hangingPunct="1">
              <a:spcBef>
                <a:spcPct val="50000"/>
              </a:spcBef>
            </a:pPr>
            <a:endParaRPr lang="en-US" sz="2000" b="1" dirty="0">
              <a:solidFill>
                <a:srgbClr val="C00000"/>
              </a:solidFill>
              <a:cs typeface="Arial" charset="0"/>
            </a:endParaRPr>
          </a:p>
        </p:txBody>
      </p:sp>
      <p:sp>
        <p:nvSpPr>
          <p:cNvPr id="7" name="Text Box 15"/>
          <p:cNvSpPr txBox="1">
            <a:spLocks noChangeArrowheads="1"/>
          </p:cNvSpPr>
          <p:nvPr/>
        </p:nvSpPr>
        <p:spPr bwMode="auto">
          <a:xfrm>
            <a:off x="108958" y="3161590"/>
            <a:ext cx="4963886" cy="964431"/>
          </a:xfrm>
          <a:prstGeom prst="rect">
            <a:avLst/>
          </a:prstGeom>
          <a:solidFill>
            <a:schemeClr val="bg1"/>
          </a:solidFill>
          <a:ln>
            <a:solidFill>
              <a:schemeClr val="tx1">
                <a:lumMod val="50000"/>
                <a:lumOff val="50000"/>
              </a:schemeClr>
            </a:solid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667" b="1" dirty="0">
                <a:cs typeface="Arial" charset="0"/>
              </a:rPr>
              <a:t>A      </a:t>
            </a:r>
            <a:r>
              <a:rPr lang="en-US" sz="2667" b="1" dirty="0">
                <a:cs typeface="Arial" charset="0"/>
                <a:sym typeface="Wingdings" pitchFamily="2" charset="2"/>
              </a:rPr>
              <a:t>   B   +    C   +   D</a:t>
            </a:r>
          </a:p>
          <a:p>
            <a:pPr eaLnBrk="1" hangingPunct="1">
              <a:spcBef>
                <a:spcPct val="50000"/>
              </a:spcBef>
            </a:pPr>
            <a:endParaRPr lang="en-US" sz="2000" b="1" dirty="0">
              <a:solidFill>
                <a:srgbClr val="C00000"/>
              </a:solidFill>
              <a:cs typeface="Arial" charset="0"/>
            </a:endParaRPr>
          </a:p>
        </p:txBody>
      </p:sp>
      <p:sp>
        <p:nvSpPr>
          <p:cNvPr id="8" name="Rectangle 7"/>
          <p:cNvSpPr/>
          <p:nvPr/>
        </p:nvSpPr>
        <p:spPr>
          <a:xfrm>
            <a:off x="298581" y="788584"/>
            <a:ext cx="4555137" cy="913199"/>
          </a:xfrm>
          <a:prstGeom prst="rect">
            <a:avLst/>
          </a:prstGeom>
        </p:spPr>
        <p:txBody>
          <a:bodyPr wrap="square">
            <a:spAutoFit/>
          </a:bodyPr>
          <a:lstStyle/>
          <a:p>
            <a:pPr>
              <a:spcBef>
                <a:spcPct val="50000"/>
              </a:spcBef>
            </a:pPr>
            <a:r>
              <a:rPr lang="en-US" sz="2667" b="1" dirty="0">
                <a:solidFill>
                  <a:srgbClr val="C00000"/>
                </a:solidFill>
                <a:cs typeface="Arial" charset="0"/>
              </a:rPr>
              <a:t>m</a:t>
            </a:r>
            <a:r>
              <a:rPr lang="en-US" sz="2667" b="1" baseline="-25000" dirty="0">
                <a:solidFill>
                  <a:srgbClr val="C00000"/>
                </a:solidFill>
                <a:cs typeface="Arial" charset="0"/>
              </a:rPr>
              <a:t>A       </a:t>
            </a:r>
            <a:r>
              <a:rPr lang="en-US" sz="2667" b="1" dirty="0">
                <a:solidFill>
                  <a:srgbClr val="C00000"/>
                </a:solidFill>
                <a:cs typeface="Arial" charset="0"/>
              </a:rPr>
              <a:t>+       </a:t>
            </a:r>
            <a:r>
              <a:rPr lang="en-US" sz="2667" b="1" dirty="0" err="1">
                <a:solidFill>
                  <a:srgbClr val="C00000"/>
                </a:solidFill>
                <a:cs typeface="Arial" charset="0"/>
              </a:rPr>
              <a:t>m</a:t>
            </a:r>
            <a:r>
              <a:rPr lang="en-US" sz="2667" b="1" baseline="-25000" dirty="0" err="1">
                <a:solidFill>
                  <a:srgbClr val="C00000"/>
                </a:solidFill>
                <a:cs typeface="Arial" charset="0"/>
              </a:rPr>
              <a:t>B</a:t>
            </a:r>
            <a:r>
              <a:rPr lang="en-US" sz="2667" b="1" baseline="-25000" dirty="0">
                <a:solidFill>
                  <a:srgbClr val="C00000"/>
                </a:solidFill>
                <a:cs typeface="Arial" charset="0"/>
              </a:rPr>
              <a:t>         </a:t>
            </a:r>
            <a:r>
              <a:rPr lang="en-US" sz="2667" b="1" dirty="0">
                <a:solidFill>
                  <a:srgbClr val="C00000"/>
                </a:solidFill>
                <a:cs typeface="Arial" charset="0"/>
              </a:rPr>
              <a:t>=   </a:t>
            </a:r>
            <a:r>
              <a:rPr lang="en-US" sz="2667" b="1" dirty="0" err="1">
                <a:solidFill>
                  <a:srgbClr val="C00000"/>
                </a:solidFill>
                <a:cs typeface="Arial" charset="0"/>
              </a:rPr>
              <a:t>m</a:t>
            </a:r>
            <a:r>
              <a:rPr lang="en-US" sz="2667" b="1" baseline="-25000" dirty="0" err="1">
                <a:solidFill>
                  <a:srgbClr val="C00000"/>
                </a:solidFill>
                <a:cs typeface="Arial" charset="0"/>
              </a:rPr>
              <a:t>C</a:t>
            </a:r>
            <a:r>
              <a:rPr lang="en-US" sz="2667" b="1" baseline="-25000" dirty="0">
                <a:solidFill>
                  <a:srgbClr val="C00000"/>
                </a:solidFill>
                <a:cs typeface="Arial" charset="0"/>
              </a:rPr>
              <a:t>    </a:t>
            </a:r>
            <a:r>
              <a:rPr lang="en-US" sz="2667" b="1" dirty="0">
                <a:solidFill>
                  <a:srgbClr val="C00000"/>
                </a:solidFill>
                <a:cs typeface="Arial" charset="0"/>
              </a:rPr>
              <a:t>+   </a:t>
            </a:r>
            <a:r>
              <a:rPr lang="en-US" sz="2667" b="1" dirty="0" err="1">
                <a:solidFill>
                  <a:srgbClr val="C00000"/>
                </a:solidFill>
                <a:cs typeface="Arial" charset="0"/>
              </a:rPr>
              <a:t>m</a:t>
            </a:r>
            <a:r>
              <a:rPr lang="en-US" sz="2667" b="1" baseline="-25000" dirty="0" err="1">
                <a:solidFill>
                  <a:srgbClr val="C00000"/>
                </a:solidFill>
                <a:cs typeface="Arial" charset="0"/>
              </a:rPr>
              <a:t>D</a:t>
            </a:r>
            <a:endParaRPr lang="en-US" sz="2667" b="1" dirty="0">
              <a:solidFill>
                <a:srgbClr val="C00000"/>
              </a:solidFill>
              <a:cs typeface="Arial" charset="0"/>
            </a:endParaRPr>
          </a:p>
        </p:txBody>
      </p:sp>
      <p:sp>
        <p:nvSpPr>
          <p:cNvPr id="9" name="Rectangle 8"/>
          <p:cNvSpPr/>
          <p:nvPr/>
        </p:nvSpPr>
        <p:spPr>
          <a:xfrm>
            <a:off x="298581" y="2236417"/>
            <a:ext cx="4059412" cy="502766"/>
          </a:xfrm>
          <a:prstGeom prst="rect">
            <a:avLst/>
          </a:prstGeom>
        </p:spPr>
        <p:txBody>
          <a:bodyPr wrap="square">
            <a:spAutoFit/>
          </a:bodyPr>
          <a:lstStyle/>
          <a:p>
            <a:pPr algn="ctr">
              <a:spcBef>
                <a:spcPct val="50000"/>
              </a:spcBef>
            </a:pPr>
            <a:r>
              <a:rPr lang="en-US" sz="2400" b="1" dirty="0">
                <a:solidFill>
                  <a:srgbClr val="C00000"/>
                </a:solidFill>
                <a:cs typeface="Arial" charset="0"/>
              </a:rPr>
              <a:t> </a:t>
            </a:r>
            <a:r>
              <a:rPr lang="en-US" sz="2667" b="1" dirty="0">
                <a:solidFill>
                  <a:srgbClr val="C00000"/>
                </a:solidFill>
                <a:cs typeface="Arial" charset="0"/>
              </a:rPr>
              <a:t>m</a:t>
            </a:r>
            <a:r>
              <a:rPr lang="en-US" sz="2667" b="1" baseline="-25000" dirty="0">
                <a:solidFill>
                  <a:srgbClr val="C00000"/>
                </a:solidFill>
                <a:cs typeface="Arial" charset="0"/>
              </a:rPr>
              <a:t>A          </a:t>
            </a:r>
            <a:r>
              <a:rPr lang="en-US" sz="2667" b="1" dirty="0">
                <a:solidFill>
                  <a:srgbClr val="C00000"/>
                </a:solidFill>
                <a:cs typeface="Arial" charset="0"/>
              </a:rPr>
              <a:t>+    </a:t>
            </a:r>
            <a:r>
              <a:rPr lang="en-US" sz="2667" b="1" dirty="0" err="1">
                <a:solidFill>
                  <a:srgbClr val="C00000"/>
                </a:solidFill>
                <a:cs typeface="Arial" charset="0"/>
              </a:rPr>
              <a:t>m</a:t>
            </a:r>
            <a:r>
              <a:rPr lang="en-US" sz="2667" b="1" baseline="-25000" dirty="0" err="1">
                <a:solidFill>
                  <a:srgbClr val="C00000"/>
                </a:solidFill>
                <a:cs typeface="Arial" charset="0"/>
              </a:rPr>
              <a:t>B</a:t>
            </a:r>
            <a:r>
              <a:rPr lang="en-US" sz="2667" b="1" baseline="-25000" dirty="0">
                <a:solidFill>
                  <a:srgbClr val="C00000"/>
                </a:solidFill>
                <a:cs typeface="Arial" charset="0"/>
              </a:rPr>
              <a:t>      </a:t>
            </a:r>
            <a:r>
              <a:rPr lang="en-US" sz="2667" b="1" dirty="0">
                <a:solidFill>
                  <a:srgbClr val="C00000"/>
                </a:solidFill>
                <a:cs typeface="Arial" charset="0"/>
              </a:rPr>
              <a:t>=      </a:t>
            </a:r>
            <a:r>
              <a:rPr lang="en-US" sz="2667" b="1" dirty="0" err="1">
                <a:solidFill>
                  <a:srgbClr val="C00000"/>
                </a:solidFill>
                <a:cs typeface="Arial" charset="0"/>
              </a:rPr>
              <a:t>m</a:t>
            </a:r>
            <a:r>
              <a:rPr lang="en-US" sz="2667" b="1" baseline="-25000" dirty="0" err="1">
                <a:solidFill>
                  <a:srgbClr val="C00000"/>
                </a:solidFill>
                <a:cs typeface="Arial" charset="0"/>
              </a:rPr>
              <a:t>C</a:t>
            </a:r>
            <a:endParaRPr lang="en-US" sz="2667" b="1" dirty="0">
              <a:solidFill>
                <a:srgbClr val="C00000"/>
              </a:solidFill>
              <a:cs typeface="Arial" charset="0"/>
            </a:endParaRPr>
          </a:p>
        </p:txBody>
      </p:sp>
      <p:sp>
        <p:nvSpPr>
          <p:cNvPr id="10" name="Rectangle 9"/>
          <p:cNvSpPr/>
          <p:nvPr/>
        </p:nvSpPr>
        <p:spPr>
          <a:xfrm>
            <a:off x="232229" y="3438572"/>
            <a:ext cx="4505112" cy="502766"/>
          </a:xfrm>
          <a:prstGeom prst="rect">
            <a:avLst/>
          </a:prstGeom>
        </p:spPr>
        <p:txBody>
          <a:bodyPr wrap="square">
            <a:spAutoFit/>
          </a:bodyPr>
          <a:lstStyle/>
          <a:p>
            <a:pPr>
              <a:spcBef>
                <a:spcPct val="50000"/>
              </a:spcBef>
            </a:pPr>
            <a:r>
              <a:rPr lang="en-US" sz="2667" b="1" dirty="0">
                <a:solidFill>
                  <a:srgbClr val="C00000"/>
                </a:solidFill>
                <a:cs typeface="Arial" charset="0"/>
              </a:rPr>
              <a:t>m</a:t>
            </a:r>
            <a:r>
              <a:rPr lang="en-US" sz="2667" b="1" baseline="-25000" dirty="0">
                <a:solidFill>
                  <a:srgbClr val="C00000"/>
                </a:solidFill>
                <a:cs typeface="Arial" charset="0"/>
              </a:rPr>
              <a:t>A       </a:t>
            </a:r>
            <a:r>
              <a:rPr lang="en-US" sz="2667" b="1" dirty="0">
                <a:solidFill>
                  <a:srgbClr val="C00000"/>
                </a:solidFill>
                <a:cs typeface="Arial" charset="0"/>
              </a:rPr>
              <a:t>=     </a:t>
            </a:r>
            <a:r>
              <a:rPr lang="en-US" sz="2667" b="1" dirty="0" err="1">
                <a:solidFill>
                  <a:srgbClr val="C00000"/>
                </a:solidFill>
                <a:cs typeface="Arial" charset="0"/>
              </a:rPr>
              <a:t>m</a:t>
            </a:r>
            <a:r>
              <a:rPr lang="en-US" sz="2667" b="1" baseline="-25000" dirty="0" err="1">
                <a:solidFill>
                  <a:srgbClr val="C00000"/>
                </a:solidFill>
                <a:cs typeface="Arial" charset="0"/>
              </a:rPr>
              <a:t>B</a:t>
            </a:r>
            <a:r>
              <a:rPr lang="en-US" sz="2667" b="1" baseline="-25000" dirty="0">
                <a:solidFill>
                  <a:srgbClr val="C00000"/>
                </a:solidFill>
                <a:cs typeface="Arial" charset="0"/>
              </a:rPr>
              <a:t>     </a:t>
            </a:r>
            <a:r>
              <a:rPr lang="en-US" sz="2667" b="1" dirty="0">
                <a:solidFill>
                  <a:srgbClr val="C00000"/>
                </a:solidFill>
                <a:cs typeface="Arial" charset="0"/>
              </a:rPr>
              <a:t>+    </a:t>
            </a:r>
            <a:r>
              <a:rPr lang="en-US" sz="2667" b="1" err="1">
                <a:solidFill>
                  <a:srgbClr val="C00000"/>
                </a:solidFill>
                <a:cs typeface="Arial" charset="0"/>
              </a:rPr>
              <a:t>m</a:t>
            </a:r>
            <a:r>
              <a:rPr lang="en-US" sz="2667" b="1" baseline="-25000" err="1">
                <a:solidFill>
                  <a:srgbClr val="C00000"/>
                </a:solidFill>
                <a:cs typeface="Arial" charset="0"/>
              </a:rPr>
              <a:t>C</a:t>
            </a:r>
            <a:r>
              <a:rPr lang="en-US" sz="2667" b="1" baseline="-25000">
                <a:solidFill>
                  <a:srgbClr val="C00000"/>
                </a:solidFill>
                <a:cs typeface="Arial" charset="0"/>
              </a:rPr>
              <a:t>  </a:t>
            </a:r>
            <a:r>
              <a:rPr lang="en-US" sz="2667" b="1" smtClean="0">
                <a:solidFill>
                  <a:srgbClr val="C00000"/>
                </a:solidFill>
                <a:cs typeface="Arial" charset="0"/>
              </a:rPr>
              <a:t>+ m</a:t>
            </a:r>
            <a:r>
              <a:rPr lang="en-US" sz="2667" b="1" baseline="-25000" smtClean="0">
                <a:solidFill>
                  <a:srgbClr val="C00000"/>
                </a:solidFill>
                <a:cs typeface="Arial" charset="0"/>
              </a:rPr>
              <a:t>D</a:t>
            </a:r>
            <a:endParaRPr lang="en-US" sz="2667" b="1" dirty="0">
              <a:solidFill>
                <a:srgbClr val="C00000"/>
              </a:solidFill>
              <a:cs typeface="Arial" charset="0"/>
            </a:endParaRPr>
          </a:p>
        </p:txBody>
      </p:sp>
      <p:sp>
        <p:nvSpPr>
          <p:cNvPr id="11" name="Text Box 16"/>
          <p:cNvSpPr txBox="1">
            <a:spLocks noChangeArrowheads="1"/>
          </p:cNvSpPr>
          <p:nvPr/>
        </p:nvSpPr>
        <p:spPr bwMode="auto">
          <a:xfrm>
            <a:off x="5217624" y="2136391"/>
            <a:ext cx="3806115" cy="2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5000"/>
              </a:spcBef>
            </a:pPr>
            <a:r>
              <a:rPr lang="en-US" sz="2000" b="1" dirty="0">
                <a:solidFill>
                  <a:srgbClr val="0000FF"/>
                </a:solidFill>
                <a:cs typeface="Arial" charset="0"/>
              </a:rPr>
              <a:t>    </a:t>
            </a:r>
            <a:r>
              <a:rPr lang="en-US" sz="2667" b="1" dirty="0" err="1">
                <a:cs typeface="Arial" charset="0"/>
              </a:rPr>
              <a:t>Nếu</a:t>
            </a:r>
            <a:r>
              <a:rPr lang="en-US" sz="2667" b="1" dirty="0">
                <a:cs typeface="Arial" charset="0"/>
              </a:rPr>
              <a:t> PƯ </a:t>
            </a:r>
            <a:r>
              <a:rPr lang="en-US" sz="2667" b="1" u="sng" dirty="0" err="1">
                <a:solidFill>
                  <a:srgbClr val="0000FF"/>
                </a:solidFill>
                <a:cs typeface="Arial" charset="0"/>
              </a:rPr>
              <a:t>có</a:t>
            </a:r>
            <a:r>
              <a:rPr lang="en-US" sz="2667" b="1" u="sng" dirty="0">
                <a:solidFill>
                  <a:srgbClr val="0000FF"/>
                </a:solidFill>
                <a:cs typeface="Arial" charset="0"/>
              </a:rPr>
              <a:t> n </a:t>
            </a:r>
            <a:r>
              <a:rPr lang="en-US" sz="2667" b="1" u="sng" dirty="0" err="1">
                <a:solidFill>
                  <a:srgbClr val="0000FF"/>
                </a:solidFill>
                <a:cs typeface="Arial" charset="0"/>
              </a:rPr>
              <a:t>chất</a:t>
            </a:r>
            <a:r>
              <a:rPr lang="en-US" sz="2667" b="1" u="sng" dirty="0">
                <a:solidFill>
                  <a:srgbClr val="0000FF"/>
                </a:solidFill>
                <a:cs typeface="Arial" charset="0"/>
              </a:rPr>
              <a:t>,</a:t>
            </a:r>
            <a:r>
              <a:rPr lang="en-US" sz="2667" b="1" dirty="0">
                <a:solidFill>
                  <a:srgbClr val="0000FF"/>
                </a:solidFill>
                <a:cs typeface="Arial" charset="0"/>
              </a:rPr>
              <a:t> </a:t>
            </a:r>
            <a:r>
              <a:rPr lang="en-US" sz="2667" b="1" dirty="0" err="1">
                <a:cs typeface="Arial" charset="0"/>
              </a:rPr>
              <a:t>biết</a:t>
            </a:r>
            <a:r>
              <a:rPr lang="en-US" sz="2667" b="1" dirty="0">
                <a:cs typeface="Arial" charset="0"/>
              </a:rPr>
              <a:t> </a:t>
            </a:r>
            <a:r>
              <a:rPr lang="en-US" sz="2667" b="1" dirty="0" err="1">
                <a:solidFill>
                  <a:srgbClr val="0000FF"/>
                </a:solidFill>
                <a:cs typeface="Arial" charset="0"/>
              </a:rPr>
              <a:t>khối</a:t>
            </a:r>
            <a:r>
              <a:rPr lang="en-US" sz="2667" b="1" dirty="0">
                <a:solidFill>
                  <a:srgbClr val="0000FF"/>
                </a:solidFill>
                <a:cs typeface="Arial" charset="0"/>
              </a:rPr>
              <a:t> </a:t>
            </a:r>
            <a:r>
              <a:rPr lang="en-US" sz="2667" b="1" dirty="0" err="1">
                <a:solidFill>
                  <a:srgbClr val="0000FF"/>
                </a:solidFill>
                <a:cs typeface="Arial" charset="0"/>
              </a:rPr>
              <a:t>lượng</a:t>
            </a:r>
            <a:r>
              <a:rPr lang="en-US" sz="2667" b="1" dirty="0">
                <a:solidFill>
                  <a:srgbClr val="0000FF"/>
                </a:solidFill>
                <a:cs typeface="Arial" charset="0"/>
              </a:rPr>
              <a:t> </a:t>
            </a:r>
            <a:r>
              <a:rPr lang="en-US" sz="2667" b="1" dirty="0" err="1">
                <a:solidFill>
                  <a:srgbClr val="0000FF"/>
                </a:solidFill>
                <a:cs typeface="Arial" charset="0"/>
              </a:rPr>
              <a:t>của</a:t>
            </a:r>
            <a:r>
              <a:rPr lang="en-US" sz="2667" b="1" dirty="0">
                <a:solidFill>
                  <a:srgbClr val="0000FF"/>
                </a:solidFill>
                <a:cs typeface="Arial" charset="0"/>
              </a:rPr>
              <a:t> (n-1) </a:t>
            </a:r>
            <a:r>
              <a:rPr lang="en-US" sz="2667" b="1" dirty="0" err="1">
                <a:cs typeface="Arial" charset="0"/>
              </a:rPr>
              <a:t>chất</a:t>
            </a:r>
            <a:r>
              <a:rPr lang="en-US" sz="2667" b="1" dirty="0">
                <a:cs typeface="Arial" charset="0"/>
              </a:rPr>
              <a:t> </a:t>
            </a:r>
          </a:p>
          <a:p>
            <a:pPr eaLnBrk="1" hangingPunct="1">
              <a:spcBef>
                <a:spcPct val="35000"/>
              </a:spcBef>
            </a:pPr>
            <a:r>
              <a:rPr lang="en-US" sz="2667" b="1" dirty="0">
                <a:solidFill>
                  <a:srgbClr val="C00000"/>
                </a:solidFill>
                <a:cs typeface="Arial" charset="0"/>
              </a:rPr>
              <a:t>=&gt;</a:t>
            </a:r>
            <a:r>
              <a:rPr lang="en-US" sz="2667" b="1" dirty="0" err="1">
                <a:solidFill>
                  <a:srgbClr val="C00000"/>
                </a:solidFill>
                <a:cs typeface="Arial" charset="0"/>
              </a:rPr>
              <a:t>Tìm</a:t>
            </a:r>
            <a:r>
              <a:rPr lang="en-US" sz="2667" b="1" dirty="0">
                <a:solidFill>
                  <a:srgbClr val="C00000"/>
                </a:solidFill>
                <a:cs typeface="Arial" charset="0"/>
              </a:rPr>
              <a:t> </a:t>
            </a:r>
            <a:r>
              <a:rPr lang="en-US" sz="2667" b="1" dirty="0" err="1">
                <a:solidFill>
                  <a:srgbClr val="C00000"/>
                </a:solidFill>
                <a:cs typeface="Arial" charset="0"/>
              </a:rPr>
              <a:t>được</a:t>
            </a:r>
            <a:r>
              <a:rPr lang="en-US" sz="2667" b="1" dirty="0">
                <a:solidFill>
                  <a:srgbClr val="C00000"/>
                </a:solidFill>
                <a:cs typeface="Arial" charset="0"/>
              </a:rPr>
              <a:t> </a:t>
            </a:r>
            <a:r>
              <a:rPr lang="en-US" sz="2667" b="1" u="sng" dirty="0" err="1">
                <a:solidFill>
                  <a:srgbClr val="0000FF"/>
                </a:solidFill>
                <a:cs typeface="Arial" charset="0"/>
              </a:rPr>
              <a:t>khối</a:t>
            </a:r>
            <a:r>
              <a:rPr lang="en-US" sz="2667" b="1" u="sng" dirty="0">
                <a:solidFill>
                  <a:srgbClr val="0000FF"/>
                </a:solidFill>
                <a:cs typeface="Arial" charset="0"/>
              </a:rPr>
              <a:t> </a:t>
            </a:r>
            <a:r>
              <a:rPr lang="en-US" sz="2667" b="1" u="sng" dirty="0" err="1">
                <a:solidFill>
                  <a:srgbClr val="0000FF"/>
                </a:solidFill>
                <a:cs typeface="Arial" charset="0"/>
              </a:rPr>
              <a:t>lượng</a:t>
            </a:r>
            <a:r>
              <a:rPr lang="en-US" sz="2667" b="1" u="sng" dirty="0">
                <a:solidFill>
                  <a:srgbClr val="0000FF"/>
                </a:solidFill>
                <a:cs typeface="Arial" charset="0"/>
              </a:rPr>
              <a:t> </a:t>
            </a:r>
            <a:r>
              <a:rPr lang="en-US" sz="2667" b="1" u="sng" dirty="0" err="1">
                <a:solidFill>
                  <a:srgbClr val="0000FF"/>
                </a:solidFill>
                <a:cs typeface="Arial" charset="0"/>
              </a:rPr>
              <a:t>của</a:t>
            </a:r>
            <a:r>
              <a:rPr lang="en-US" sz="2667" b="1" u="sng" dirty="0">
                <a:solidFill>
                  <a:srgbClr val="0000FF"/>
                </a:solidFill>
                <a:cs typeface="Arial" charset="0"/>
              </a:rPr>
              <a:t> </a:t>
            </a:r>
            <a:r>
              <a:rPr lang="en-US" sz="2667" b="1" u="sng" dirty="0" err="1">
                <a:solidFill>
                  <a:srgbClr val="0000FF"/>
                </a:solidFill>
                <a:cs typeface="Arial" charset="0"/>
              </a:rPr>
              <a:t>chất</a:t>
            </a:r>
            <a:r>
              <a:rPr lang="en-US" sz="2667" b="1" u="sng" dirty="0">
                <a:solidFill>
                  <a:srgbClr val="0000FF"/>
                </a:solidFill>
                <a:cs typeface="Arial" charset="0"/>
              </a:rPr>
              <a:t> </a:t>
            </a:r>
            <a:r>
              <a:rPr lang="en-US" sz="2667" b="1" u="sng" dirty="0" err="1">
                <a:solidFill>
                  <a:srgbClr val="0000FF"/>
                </a:solidFill>
                <a:cs typeface="Arial" charset="0"/>
              </a:rPr>
              <a:t>còn</a:t>
            </a:r>
            <a:r>
              <a:rPr lang="en-US" sz="2667" b="1" u="sng" dirty="0">
                <a:solidFill>
                  <a:srgbClr val="0000FF"/>
                </a:solidFill>
                <a:cs typeface="Arial" charset="0"/>
              </a:rPr>
              <a:t> </a:t>
            </a:r>
            <a:r>
              <a:rPr lang="en-US" sz="2667" b="1" u="sng" dirty="0" err="1">
                <a:solidFill>
                  <a:srgbClr val="0000FF"/>
                </a:solidFill>
                <a:cs typeface="Arial" charset="0"/>
              </a:rPr>
              <a:t>lại</a:t>
            </a:r>
            <a:endParaRPr lang="en-US" sz="2667" b="1" u="sng" dirty="0">
              <a:solidFill>
                <a:srgbClr val="0000FF"/>
              </a:solidFill>
              <a:cs typeface="Arial" charset="0"/>
            </a:endParaRPr>
          </a:p>
        </p:txBody>
      </p:sp>
      <p:sp>
        <p:nvSpPr>
          <p:cNvPr id="12" name="Rectangle 11"/>
          <p:cNvSpPr/>
          <p:nvPr/>
        </p:nvSpPr>
        <p:spPr>
          <a:xfrm>
            <a:off x="5336541" y="357696"/>
            <a:ext cx="3116580" cy="584775"/>
          </a:xfrm>
          <a:prstGeom prst="rect">
            <a:avLst/>
          </a:prstGeom>
        </p:spPr>
        <p:txBody>
          <a:bodyPr wrap="square">
            <a:spAutoFit/>
          </a:bodyPr>
          <a:lstStyle/>
          <a:p>
            <a:pPr>
              <a:spcBef>
                <a:spcPct val="50000"/>
              </a:spcBef>
            </a:pPr>
            <a:r>
              <a:rPr lang="en-US" sz="3200" b="1" dirty="0">
                <a:solidFill>
                  <a:srgbClr val="C00000"/>
                </a:solidFill>
                <a:cs typeface="Arial" charset="0"/>
              </a:rPr>
              <a:t>m</a:t>
            </a:r>
            <a:r>
              <a:rPr lang="en-US" sz="3200" b="1" baseline="-25000" dirty="0">
                <a:solidFill>
                  <a:srgbClr val="C00000"/>
                </a:solidFill>
                <a:cs typeface="Arial" charset="0"/>
              </a:rPr>
              <a:t>A </a:t>
            </a:r>
            <a:r>
              <a:rPr lang="en-US" sz="3200" b="1" dirty="0">
                <a:solidFill>
                  <a:srgbClr val="C00000"/>
                </a:solidFill>
                <a:cs typeface="Arial" charset="0"/>
              </a:rPr>
              <a:t>=?                                            </a:t>
            </a:r>
            <a:endParaRPr lang="en-US" sz="3200" b="1" baseline="-25000" dirty="0">
              <a:solidFill>
                <a:srgbClr val="C00000"/>
              </a:solidFill>
              <a:cs typeface="Arial" charset="0"/>
            </a:endParaRPr>
          </a:p>
        </p:txBody>
      </p:sp>
      <p:sp>
        <p:nvSpPr>
          <p:cNvPr id="13" name="Right Brace 12"/>
          <p:cNvSpPr/>
          <p:nvPr/>
        </p:nvSpPr>
        <p:spPr>
          <a:xfrm>
            <a:off x="4737341" y="1019415"/>
            <a:ext cx="480283" cy="301017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Right Arrow 13"/>
          <p:cNvSpPr/>
          <p:nvPr/>
        </p:nvSpPr>
        <p:spPr>
          <a:xfrm>
            <a:off x="4853717" y="490045"/>
            <a:ext cx="480283" cy="264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62404" y="850137"/>
            <a:ext cx="3621504" cy="584775"/>
          </a:xfrm>
          <a:prstGeom prst="rect">
            <a:avLst/>
          </a:prstGeom>
        </p:spPr>
        <p:txBody>
          <a:bodyPr wrap="none">
            <a:spAutoFit/>
          </a:bodyPr>
          <a:lstStyle/>
          <a:p>
            <a:pPr>
              <a:spcBef>
                <a:spcPct val="50000"/>
              </a:spcBef>
            </a:pPr>
            <a:r>
              <a:rPr lang="en-US" sz="3200" b="1" dirty="0">
                <a:solidFill>
                  <a:srgbClr val="C00000"/>
                </a:solidFill>
                <a:cs typeface="Arial" charset="0"/>
              </a:rPr>
              <a:t>m</a:t>
            </a:r>
            <a:r>
              <a:rPr lang="en-US" sz="3200" b="1" baseline="-25000" dirty="0">
                <a:solidFill>
                  <a:srgbClr val="C00000"/>
                </a:solidFill>
                <a:cs typeface="Arial" charset="0"/>
              </a:rPr>
              <a:t>A</a:t>
            </a:r>
            <a:r>
              <a:rPr lang="en-US" sz="3200" b="1" dirty="0">
                <a:solidFill>
                  <a:srgbClr val="C00000"/>
                </a:solidFill>
                <a:cs typeface="Arial" charset="0"/>
              </a:rPr>
              <a:t>= </a:t>
            </a:r>
            <a:r>
              <a:rPr lang="en-US" sz="3200" b="1" dirty="0" err="1">
                <a:solidFill>
                  <a:srgbClr val="C00000"/>
                </a:solidFill>
                <a:cs typeface="Arial" charset="0"/>
              </a:rPr>
              <a:t>m</a:t>
            </a:r>
            <a:r>
              <a:rPr lang="en-US" sz="3200" b="1" baseline="-25000" dirty="0" err="1">
                <a:solidFill>
                  <a:srgbClr val="C00000"/>
                </a:solidFill>
                <a:cs typeface="Arial" charset="0"/>
              </a:rPr>
              <a:t>C</a:t>
            </a:r>
            <a:r>
              <a:rPr lang="en-US" sz="3200" b="1" dirty="0">
                <a:solidFill>
                  <a:srgbClr val="C00000"/>
                </a:solidFill>
                <a:cs typeface="Arial" charset="0"/>
              </a:rPr>
              <a:t> + </a:t>
            </a:r>
            <a:r>
              <a:rPr lang="en-US" sz="3200" b="1" dirty="0" err="1">
                <a:solidFill>
                  <a:srgbClr val="C00000"/>
                </a:solidFill>
                <a:cs typeface="Arial" charset="0"/>
              </a:rPr>
              <a:t>m</a:t>
            </a:r>
            <a:r>
              <a:rPr lang="en-US" sz="3200" b="1" baseline="-25000" dirty="0" err="1">
                <a:solidFill>
                  <a:srgbClr val="C00000"/>
                </a:solidFill>
                <a:cs typeface="Arial" charset="0"/>
              </a:rPr>
              <a:t>D</a:t>
            </a:r>
            <a:r>
              <a:rPr lang="en-US" sz="3200" b="1" dirty="0">
                <a:solidFill>
                  <a:srgbClr val="C00000"/>
                </a:solidFill>
                <a:cs typeface="Arial" charset="0"/>
              </a:rPr>
              <a:t> - </a:t>
            </a:r>
            <a:r>
              <a:rPr lang="en-US" sz="3200" b="1" dirty="0" err="1">
                <a:solidFill>
                  <a:srgbClr val="C00000"/>
                </a:solidFill>
                <a:cs typeface="Arial" charset="0"/>
              </a:rPr>
              <a:t>m</a:t>
            </a:r>
            <a:r>
              <a:rPr lang="en-US" sz="3200" b="1" baseline="-25000" dirty="0" err="1">
                <a:solidFill>
                  <a:srgbClr val="C00000"/>
                </a:solidFill>
                <a:cs typeface="Arial" charset="0"/>
              </a:rPr>
              <a:t>B</a:t>
            </a:r>
            <a:endParaRPr lang="en-US" sz="3200" b="1" baseline="-25000" dirty="0">
              <a:solidFill>
                <a:srgbClr val="C00000"/>
              </a:solidFill>
              <a:cs typeface="Arial" charset="0"/>
            </a:endParaRPr>
          </a:p>
        </p:txBody>
      </p:sp>
    </p:spTree>
    <p:extLst>
      <p:ext uri="{BB962C8B-B14F-4D97-AF65-F5344CB8AC3E}">
        <p14:creationId xmlns:p14="http://schemas.microsoft.com/office/powerpoint/2010/main" val="1375025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3" grpId="0" animBg="1"/>
      <p:bldP spid="14"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21670" y="599007"/>
            <a:ext cx="8763000" cy="4524315"/>
          </a:xfrm>
          <a:prstGeom prst="rect">
            <a:avLst/>
          </a:prstGeom>
          <a:noFill/>
          <a:ln w="9525">
            <a:solidFill>
              <a:srgbClr val="0000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smtClean="0"/>
              <a:t>Nhóm </a:t>
            </a:r>
            <a:r>
              <a:rPr lang="en-US" sz="2400"/>
              <a:t>1,2: Trong phản ứng hóa học ở thí nghiệm trên cho Barium clorine (BaCl</a:t>
            </a:r>
            <a:r>
              <a:rPr lang="en-US" sz="2400" baseline="-25000"/>
              <a:t>2</a:t>
            </a:r>
            <a:r>
              <a:rPr lang="en-US" sz="2400"/>
              <a:t>) và Sodium sulfate (Na</a:t>
            </a:r>
            <a:r>
              <a:rPr lang="en-US" sz="2400" baseline="-25000"/>
              <a:t>2</a:t>
            </a:r>
            <a:r>
              <a:rPr lang="en-US" sz="2400"/>
              <a:t>SO</a:t>
            </a:r>
            <a:r>
              <a:rPr lang="en-US" sz="2400" baseline="-25000"/>
              <a:t>4</a:t>
            </a:r>
            <a:r>
              <a:rPr lang="en-US" sz="2400"/>
              <a:t>) đã tham gia phản ứng lần lượt là 20,8 gam và 14,2 gam; khối lượng Barium sulfate (BaSO</a:t>
            </a:r>
            <a:r>
              <a:rPr lang="en-US" sz="2400" baseline="-25000"/>
              <a:t>4</a:t>
            </a:r>
            <a:r>
              <a:rPr lang="en-US" sz="2400"/>
              <a:t>) tạo thành là 23,3 gam.</a:t>
            </a:r>
          </a:p>
          <a:p>
            <a:r>
              <a:rPr lang="en-US" sz="2400"/>
              <a:t>a/ Viết PT chữ của phản ứng</a:t>
            </a:r>
          </a:p>
          <a:p>
            <a:r>
              <a:rPr lang="en-US" sz="2400"/>
              <a:t>b/ Tính khối lượng của Sodium clorine (NaCl) tạo thành?</a:t>
            </a:r>
          </a:p>
          <a:p>
            <a:r>
              <a:rPr lang="en-US" sz="2400"/>
              <a:t>Nhóm 3,4: Nung đá vôi CaCO</a:t>
            </a:r>
            <a:r>
              <a:rPr lang="en-US" sz="2400" baseline="-25000"/>
              <a:t>3</a:t>
            </a:r>
            <a:r>
              <a:rPr lang="en-US" sz="2400"/>
              <a:t> (có thành phần chính là Calcium Carbonate) người ta thu được 112kg CaO Calcium oxide (vôi sống) và 88 kg khí Carbon dioxide (CO</a:t>
            </a:r>
            <a:r>
              <a:rPr lang="en-US" sz="2400" baseline="-25000"/>
              <a:t>2</a:t>
            </a:r>
            <a:r>
              <a:rPr lang="en-US" sz="2400"/>
              <a:t>).</a:t>
            </a:r>
            <a:r>
              <a:rPr lang="vi-VN" sz="2400"/>
              <a:t> </a:t>
            </a:r>
            <a:endParaRPr lang="en-US" sz="2400"/>
          </a:p>
          <a:p>
            <a:r>
              <a:rPr lang="en-US" sz="2400"/>
              <a:t>a/ Viết PT chữ của phản ứng?</a:t>
            </a:r>
          </a:p>
          <a:p>
            <a:r>
              <a:rPr lang="en-US" sz="2400"/>
              <a:t>b/ Tính khối lượng của Calcium Carbonate CaCO</a:t>
            </a:r>
            <a:r>
              <a:rPr lang="en-US" sz="2400" baseline="-25000"/>
              <a:t>3</a:t>
            </a:r>
            <a:r>
              <a:rPr lang="en-US" sz="2400"/>
              <a:t> đã phản ứng?</a:t>
            </a:r>
            <a:endParaRPr lang="en-US" sz="2400">
              <a:solidFill>
                <a:srgbClr val="1E1C11"/>
              </a:solidFill>
              <a:latin typeface="Times New Roman" pitchFamily="18" charset="0"/>
              <a:cs typeface="Times New Roman" pitchFamily="18" charset="0"/>
            </a:endParaRPr>
          </a:p>
        </p:txBody>
      </p:sp>
      <p:grpSp>
        <p:nvGrpSpPr>
          <p:cNvPr id="7" name="Group 4"/>
          <p:cNvGrpSpPr>
            <a:grpSpLocks/>
          </p:cNvGrpSpPr>
          <p:nvPr/>
        </p:nvGrpSpPr>
        <p:grpSpPr bwMode="auto">
          <a:xfrm>
            <a:off x="2320633" y="24020"/>
            <a:ext cx="4565073" cy="522685"/>
            <a:chOff x="0" y="0"/>
            <a:chExt cx="9512334" cy="1473273"/>
          </a:xfrm>
        </p:grpSpPr>
        <p:grpSp>
          <p:nvGrpSpPr>
            <p:cNvPr id="8" name="Group 5"/>
            <p:cNvGrpSpPr>
              <a:grpSpLocks/>
            </p:cNvGrpSpPr>
            <p:nvPr/>
          </p:nvGrpSpPr>
          <p:grpSpPr bwMode="auto">
            <a:xfrm>
              <a:off x="0" y="0"/>
              <a:ext cx="9512334" cy="1473273"/>
              <a:chOff x="0" y="0"/>
              <a:chExt cx="21226740" cy="3287604"/>
            </a:xfrm>
          </p:grpSpPr>
          <p:sp>
            <p:nvSpPr>
              <p:cNvPr id="10"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9"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2</a:t>
              </a:r>
              <a:endParaRPr lang="vi-VN" altLang="en-US" sz="2000" b="1">
                <a:cs typeface="Times New Roman" panose="02020603050405020304" pitchFamily="18" charset="0"/>
              </a:endParaRPr>
            </a:p>
          </p:txBody>
        </p:sp>
      </p:grpSp>
    </p:spTree>
    <p:extLst>
      <p:ext uri="{BB962C8B-B14F-4D97-AF65-F5344CB8AC3E}">
        <p14:creationId xmlns:p14="http://schemas.microsoft.com/office/powerpoint/2010/main" val="407448128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13148" y="112396"/>
            <a:ext cx="25931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2400" b="1" smtClean="0">
                <a:solidFill>
                  <a:srgbClr val="FF0000"/>
                </a:solidFill>
                <a:latin typeface="Times New Roman" pitchFamily="18" charset="0"/>
              </a:rPr>
              <a:t>Luyện tập:</a:t>
            </a:r>
            <a:endParaRPr lang="en-US" sz="2400" b="1">
              <a:solidFill>
                <a:srgbClr val="FF0000"/>
              </a:solidFill>
              <a:latin typeface="Times New Roman" pitchFamily="18" charset="0"/>
            </a:endParaRPr>
          </a:p>
        </p:txBody>
      </p:sp>
      <p:sp>
        <p:nvSpPr>
          <p:cNvPr id="6" name="Text Box 5"/>
          <p:cNvSpPr txBox="1">
            <a:spLocks noChangeArrowheads="1"/>
          </p:cNvSpPr>
          <p:nvPr/>
        </p:nvSpPr>
        <p:spPr bwMode="auto">
          <a:xfrm>
            <a:off x="630381" y="505629"/>
            <a:ext cx="721129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r>
              <a:rPr lang="en-US" sz="2000"/>
              <a:t>  </a:t>
            </a:r>
            <a:r>
              <a:rPr lang="en-US" sz="2000" smtClean="0"/>
              <a:t> </a:t>
            </a:r>
            <a:r>
              <a:rPr lang="en-US" sz="2000"/>
              <a:t>Trong phản ứng hóa học ở thí nghiệm trên cho Barium clorine (BaCl</a:t>
            </a:r>
            <a:r>
              <a:rPr lang="en-US" sz="2000" baseline="-25000"/>
              <a:t>2</a:t>
            </a:r>
            <a:r>
              <a:rPr lang="en-US" sz="2000"/>
              <a:t>) và Sodium sulfate (Na</a:t>
            </a:r>
            <a:r>
              <a:rPr lang="en-US" sz="2000" baseline="-25000"/>
              <a:t>2</a:t>
            </a:r>
            <a:r>
              <a:rPr lang="en-US" sz="2000"/>
              <a:t>SO</a:t>
            </a:r>
            <a:r>
              <a:rPr lang="en-US" sz="2000" baseline="-25000"/>
              <a:t>4</a:t>
            </a:r>
            <a:r>
              <a:rPr lang="en-US" sz="2000"/>
              <a:t>) đã tham gia phản ứng lần lượt là 20,8 gam và 14,2 gam; khối lượng Barium sulfate (BaSO</a:t>
            </a:r>
            <a:r>
              <a:rPr lang="en-US" sz="2000" baseline="-25000"/>
              <a:t>4</a:t>
            </a:r>
            <a:r>
              <a:rPr lang="en-US" sz="2000"/>
              <a:t>) tạo thành là 23,3 </a:t>
            </a:r>
            <a:r>
              <a:rPr lang="en-US" sz="2000" smtClean="0"/>
              <a:t>gama</a:t>
            </a:r>
          </a:p>
          <a:p>
            <a:r>
              <a:rPr lang="en-US" sz="2000"/>
              <a:t>a</a:t>
            </a:r>
            <a:r>
              <a:rPr lang="en-US" sz="2000" smtClean="0"/>
              <a:t>/ </a:t>
            </a:r>
            <a:r>
              <a:rPr lang="en-US" sz="2000"/>
              <a:t>Viết PT chữ của phản ứng</a:t>
            </a:r>
          </a:p>
          <a:p>
            <a:r>
              <a:rPr lang="en-US" sz="2000"/>
              <a:t>b/ Tính khối lượng của Sodium clorine (NaCl) tạo thành</a:t>
            </a:r>
            <a:r>
              <a:rPr lang="en-US" sz="2000" smtClean="0"/>
              <a:t>?</a:t>
            </a:r>
            <a:endParaRPr lang="en-US" sz="2000"/>
          </a:p>
        </p:txBody>
      </p:sp>
      <p:sp>
        <p:nvSpPr>
          <p:cNvPr id="7" name="Text Box 6"/>
          <p:cNvSpPr txBox="1">
            <a:spLocks noChangeArrowheads="1"/>
          </p:cNvSpPr>
          <p:nvPr/>
        </p:nvSpPr>
        <p:spPr bwMode="auto">
          <a:xfrm>
            <a:off x="5112544" y="2680097"/>
            <a:ext cx="18359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1800" b="1" u="sng">
                <a:solidFill>
                  <a:srgbClr val="FF0000"/>
                </a:solidFill>
                <a:latin typeface="Times New Roman" pitchFamily="18" charset="0"/>
              </a:rPr>
              <a:t>Bài làm</a:t>
            </a:r>
          </a:p>
        </p:txBody>
      </p:sp>
      <p:sp>
        <p:nvSpPr>
          <p:cNvPr id="8" name="Rectangle 7"/>
          <p:cNvSpPr>
            <a:spLocks noChangeArrowheads="1"/>
          </p:cNvSpPr>
          <p:nvPr/>
        </p:nvSpPr>
        <p:spPr bwMode="auto">
          <a:xfrm>
            <a:off x="3330179" y="3003948"/>
            <a:ext cx="4374356"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350" b="1" i="1">
                <a:solidFill>
                  <a:srgbClr val="003399"/>
                </a:solidFill>
                <a:latin typeface="Times New Roman" pitchFamily="18" charset="0"/>
              </a:rPr>
              <a:t>	</a:t>
            </a:r>
            <a:r>
              <a:rPr lang="en-US" sz="1500" b="1" i="1">
                <a:solidFill>
                  <a:srgbClr val="003399"/>
                </a:solidFill>
                <a:latin typeface="Times New Roman" pitchFamily="18" charset="0"/>
              </a:rPr>
              <a:t>*</a:t>
            </a:r>
            <a:r>
              <a:rPr lang="en-US" sz="1500">
                <a:latin typeface="Times New Roman" pitchFamily="18" charset="0"/>
              </a:rPr>
              <a:t> Theo định luật bảo toàn khối lượng ta có: </a:t>
            </a:r>
          </a:p>
          <a:p>
            <a:pPr eaLnBrk="1" hangingPunct="1">
              <a:spcBef>
                <a:spcPct val="50000"/>
              </a:spcBef>
            </a:pPr>
            <a:r>
              <a:rPr lang="en-US" sz="1500" b="1" i="1">
                <a:solidFill>
                  <a:srgbClr val="003399"/>
                </a:solidFill>
                <a:latin typeface="Times New Roman" pitchFamily="18" charset="0"/>
              </a:rPr>
              <a:t>                       </a:t>
            </a:r>
            <a:r>
              <a:rPr lang="en-US" sz="2100" b="1" i="1">
                <a:solidFill>
                  <a:srgbClr val="003399"/>
                </a:solidFill>
                <a:latin typeface="Times New Roman" pitchFamily="18" charset="0"/>
              </a:rPr>
              <a:t>m</a:t>
            </a:r>
            <a:r>
              <a:rPr lang="en-US" sz="1050" b="1" i="1">
                <a:solidFill>
                  <a:srgbClr val="003399"/>
                </a:solidFill>
                <a:latin typeface="Times New Roman" pitchFamily="18" charset="0"/>
              </a:rPr>
              <a:t>BaCl</a:t>
            </a:r>
            <a:r>
              <a:rPr lang="en-US" sz="1050" b="1" i="1" baseline="-25000">
                <a:solidFill>
                  <a:srgbClr val="003399"/>
                </a:solidFill>
                <a:latin typeface="Times New Roman" pitchFamily="18" charset="0"/>
              </a:rPr>
              <a:t>2</a:t>
            </a:r>
            <a:r>
              <a:rPr lang="en-US" sz="1500" b="1" i="1">
                <a:solidFill>
                  <a:srgbClr val="003399"/>
                </a:solidFill>
                <a:latin typeface="Times New Roman" pitchFamily="18" charset="0"/>
              </a:rPr>
              <a:t>+ </a:t>
            </a:r>
            <a:r>
              <a:rPr lang="en-US" sz="2100" b="1" i="1">
                <a:solidFill>
                  <a:srgbClr val="003399"/>
                </a:solidFill>
                <a:latin typeface="Times New Roman" pitchFamily="18" charset="0"/>
              </a:rPr>
              <a:t>m</a:t>
            </a:r>
            <a:r>
              <a:rPr lang="en-US" sz="1050" b="1" i="1">
                <a:solidFill>
                  <a:srgbClr val="003399"/>
                </a:solidFill>
                <a:latin typeface="Times New Roman" pitchFamily="18" charset="0"/>
              </a:rPr>
              <a:t>Na</a:t>
            </a:r>
            <a:r>
              <a:rPr lang="en-US" sz="1050" b="1" i="1" baseline="-25000">
                <a:solidFill>
                  <a:srgbClr val="003399"/>
                </a:solidFill>
                <a:latin typeface="Times New Roman" pitchFamily="18" charset="0"/>
              </a:rPr>
              <a:t>2</a:t>
            </a:r>
            <a:r>
              <a:rPr lang="en-US" sz="1050" b="1" i="1">
                <a:solidFill>
                  <a:srgbClr val="003399"/>
                </a:solidFill>
                <a:latin typeface="Times New Roman" pitchFamily="18" charset="0"/>
              </a:rPr>
              <a:t>SO</a:t>
            </a:r>
            <a:r>
              <a:rPr lang="en-US" sz="1050" b="1" i="1" baseline="-25000">
                <a:solidFill>
                  <a:srgbClr val="003399"/>
                </a:solidFill>
                <a:latin typeface="Times New Roman" pitchFamily="18" charset="0"/>
              </a:rPr>
              <a:t>4</a:t>
            </a:r>
            <a:r>
              <a:rPr lang="en-US" sz="1500" b="1" i="1">
                <a:solidFill>
                  <a:srgbClr val="003399"/>
                </a:solidFill>
                <a:latin typeface="Times New Roman" pitchFamily="18" charset="0"/>
              </a:rPr>
              <a:t>  </a:t>
            </a:r>
            <a:r>
              <a:rPr lang="en-US" sz="1500" b="1" i="1">
                <a:solidFill>
                  <a:srgbClr val="003399"/>
                </a:solidFill>
                <a:latin typeface="Times New Roman" pitchFamily="18" charset="0"/>
                <a:sym typeface="Wingdings 3" pitchFamily="18" charset="2"/>
              </a:rPr>
              <a:t>=  </a:t>
            </a:r>
            <a:r>
              <a:rPr lang="en-US" sz="2100" b="1" i="1">
                <a:solidFill>
                  <a:srgbClr val="003399"/>
                </a:solidFill>
                <a:latin typeface="Times New Roman" pitchFamily="18" charset="0"/>
                <a:sym typeface="Wingdings 3" pitchFamily="18" charset="2"/>
              </a:rPr>
              <a:t>m</a:t>
            </a:r>
            <a:r>
              <a:rPr lang="en-US" sz="1050" b="1" i="1">
                <a:solidFill>
                  <a:srgbClr val="003399"/>
                </a:solidFill>
                <a:latin typeface="Times New Roman" pitchFamily="18" charset="0"/>
                <a:sym typeface="Wingdings 3" pitchFamily="18" charset="2"/>
              </a:rPr>
              <a:t>BaSO</a:t>
            </a:r>
            <a:r>
              <a:rPr lang="en-US" sz="1050" b="1" i="1" baseline="-25000">
                <a:solidFill>
                  <a:srgbClr val="003399"/>
                </a:solidFill>
                <a:latin typeface="Times New Roman" pitchFamily="18" charset="0"/>
                <a:sym typeface="Wingdings 3" pitchFamily="18" charset="2"/>
              </a:rPr>
              <a:t>4</a:t>
            </a:r>
            <a:r>
              <a:rPr lang="en-US" sz="1050" b="1" i="1">
                <a:solidFill>
                  <a:srgbClr val="003399"/>
                </a:solidFill>
                <a:latin typeface="Times New Roman" pitchFamily="18" charset="0"/>
                <a:sym typeface="Wingdings 3" pitchFamily="18" charset="2"/>
              </a:rPr>
              <a:t> </a:t>
            </a:r>
            <a:r>
              <a:rPr lang="en-US" sz="1500" b="1" i="1">
                <a:solidFill>
                  <a:srgbClr val="003399"/>
                </a:solidFill>
                <a:latin typeface="Times New Roman" pitchFamily="18" charset="0"/>
                <a:sym typeface="Wingdings 3" pitchFamily="18" charset="2"/>
              </a:rPr>
              <a:t>+ </a:t>
            </a:r>
            <a:r>
              <a:rPr lang="en-US" sz="2100" b="1" i="1">
                <a:solidFill>
                  <a:srgbClr val="003399"/>
                </a:solidFill>
                <a:latin typeface="Times New Roman" pitchFamily="18" charset="0"/>
                <a:sym typeface="Wingdings 3" pitchFamily="18" charset="2"/>
              </a:rPr>
              <a:t>m</a:t>
            </a:r>
            <a:r>
              <a:rPr lang="en-US" sz="1050" b="1" i="1">
                <a:solidFill>
                  <a:srgbClr val="003399"/>
                </a:solidFill>
                <a:latin typeface="Times New Roman" pitchFamily="18" charset="0"/>
                <a:sym typeface="Wingdings 3" pitchFamily="18" charset="2"/>
              </a:rPr>
              <a:t>NaCl</a:t>
            </a:r>
            <a:endParaRPr lang="en-US" sz="1500" b="1" i="1" baseline="-25000">
              <a:solidFill>
                <a:srgbClr val="003399"/>
              </a:solidFill>
              <a:latin typeface="Times New Roman" pitchFamily="18" charset="0"/>
              <a:sym typeface="Wingdings 3" pitchFamily="18" charset="2"/>
            </a:endParaRPr>
          </a:p>
        </p:txBody>
      </p:sp>
      <p:sp>
        <p:nvSpPr>
          <p:cNvPr id="9" name="Text Box 9"/>
          <p:cNvSpPr txBox="1">
            <a:spLocks noChangeArrowheads="1"/>
          </p:cNvSpPr>
          <p:nvPr/>
        </p:nvSpPr>
        <p:spPr bwMode="auto">
          <a:xfrm>
            <a:off x="3006329" y="3759994"/>
            <a:ext cx="46982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spcBef>
                <a:spcPct val="50000"/>
              </a:spcBef>
            </a:pPr>
            <a:r>
              <a:rPr lang="en-US" sz="1350">
                <a:latin typeface="Times New Roman" pitchFamily="18" charset="0"/>
              </a:rPr>
              <a:t>                        </a:t>
            </a:r>
            <a:r>
              <a:rPr lang="en-US" sz="1350">
                <a:latin typeface="Times New Roman" pitchFamily="18" charset="0"/>
                <a:sym typeface="Wingdings" pitchFamily="2" charset="2"/>
              </a:rPr>
              <a:t>&lt; = &gt;</a:t>
            </a:r>
            <a:r>
              <a:rPr lang="en-US" sz="1350">
                <a:latin typeface="Times New Roman" pitchFamily="18" charset="0"/>
              </a:rPr>
              <a:t> </a:t>
            </a:r>
            <a:r>
              <a:rPr lang="en-US" sz="1500" smtClean="0">
                <a:latin typeface="Times New Roman" pitchFamily="18" charset="0"/>
              </a:rPr>
              <a:t>20,8      </a:t>
            </a:r>
            <a:r>
              <a:rPr lang="en-US" sz="1500">
                <a:latin typeface="Times New Roman" pitchFamily="18" charset="0"/>
              </a:rPr>
              <a:t>+     </a:t>
            </a:r>
            <a:r>
              <a:rPr lang="en-US" sz="1500" smtClean="0">
                <a:latin typeface="Times New Roman" pitchFamily="18" charset="0"/>
              </a:rPr>
              <a:t>14,2 =  23,3 + </a:t>
            </a:r>
            <a:r>
              <a:rPr lang="en-US" sz="2400" smtClean="0">
                <a:latin typeface="Times New Roman" pitchFamily="18" charset="0"/>
              </a:rPr>
              <a:t>m</a:t>
            </a:r>
            <a:r>
              <a:rPr lang="en-US" sz="1050" smtClean="0">
                <a:latin typeface="Times New Roman" pitchFamily="18" charset="0"/>
              </a:rPr>
              <a:t>NaCl </a:t>
            </a:r>
            <a:r>
              <a:rPr lang="en-US" sz="1500" smtClean="0">
                <a:latin typeface="Times New Roman" pitchFamily="18" charset="0"/>
              </a:rPr>
              <a:t>    </a:t>
            </a:r>
            <a:endParaRPr lang="en-US" sz="1500">
              <a:latin typeface="Times New Roman" pitchFamily="18" charset="0"/>
            </a:endParaRPr>
          </a:p>
        </p:txBody>
      </p:sp>
      <p:sp>
        <p:nvSpPr>
          <p:cNvPr id="10" name="Text Box 12"/>
          <p:cNvSpPr txBox="1">
            <a:spLocks noChangeArrowheads="1"/>
          </p:cNvSpPr>
          <p:nvPr/>
        </p:nvSpPr>
        <p:spPr bwMode="auto">
          <a:xfrm>
            <a:off x="3168254" y="4083844"/>
            <a:ext cx="55078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1800"/>
              <a:t>              </a:t>
            </a:r>
            <a:r>
              <a:rPr lang="en-US" sz="1500"/>
              <a:t>=&gt; </a:t>
            </a:r>
            <a:r>
              <a:rPr lang="en-US" sz="2400" smtClean="0">
                <a:latin typeface="Times New Roman" pitchFamily="18" charset="0"/>
              </a:rPr>
              <a:t>m</a:t>
            </a:r>
            <a:r>
              <a:rPr lang="en-US" sz="1050" smtClean="0">
                <a:latin typeface="Times New Roman" pitchFamily="18" charset="0"/>
              </a:rPr>
              <a:t>NaCl</a:t>
            </a:r>
            <a:r>
              <a:rPr lang="en-US" sz="1500" smtClean="0"/>
              <a:t>  </a:t>
            </a:r>
            <a:r>
              <a:rPr lang="en-US" sz="1500">
                <a:latin typeface="Times New Roman" pitchFamily="18" charset="0"/>
              </a:rPr>
              <a:t>=   (</a:t>
            </a:r>
            <a:r>
              <a:rPr lang="en-US" sz="1500" smtClean="0">
                <a:latin typeface="Times New Roman" pitchFamily="18" charset="0"/>
              </a:rPr>
              <a:t>20,8 </a:t>
            </a:r>
            <a:r>
              <a:rPr lang="en-US" sz="1500">
                <a:latin typeface="Times New Roman" pitchFamily="18" charset="0"/>
              </a:rPr>
              <a:t>+ </a:t>
            </a:r>
            <a:r>
              <a:rPr lang="en-US" sz="1500" smtClean="0">
                <a:latin typeface="Times New Roman" pitchFamily="18" charset="0"/>
              </a:rPr>
              <a:t>14,2)   </a:t>
            </a:r>
            <a:r>
              <a:rPr lang="en-US" sz="1500">
                <a:latin typeface="Times New Roman" pitchFamily="18" charset="0"/>
              </a:rPr>
              <a:t>-</a:t>
            </a:r>
            <a:r>
              <a:rPr lang="en-US" sz="1500"/>
              <a:t> </a:t>
            </a:r>
            <a:r>
              <a:rPr lang="en-US" sz="1500" smtClean="0">
                <a:latin typeface="Times New Roman" pitchFamily="18" charset="0"/>
              </a:rPr>
              <a:t>23,3 </a:t>
            </a:r>
            <a:r>
              <a:rPr lang="en-US" sz="1500">
                <a:latin typeface="Times New Roman" pitchFamily="18" charset="0"/>
              </a:rPr>
              <a:t>=  </a:t>
            </a:r>
            <a:r>
              <a:rPr lang="en-US" sz="1500" smtClean="0">
                <a:latin typeface="Times New Roman" pitchFamily="18" charset="0"/>
              </a:rPr>
              <a:t>11,7 </a:t>
            </a:r>
            <a:r>
              <a:rPr lang="en-US" sz="1500">
                <a:latin typeface="Times New Roman" pitchFamily="18" charset="0"/>
              </a:rPr>
              <a:t>(g)</a:t>
            </a:r>
          </a:p>
        </p:txBody>
      </p:sp>
      <p:sp>
        <p:nvSpPr>
          <p:cNvPr id="11" name="Rectangle 14"/>
          <p:cNvSpPr>
            <a:spLocks noChangeArrowheads="1"/>
          </p:cNvSpPr>
          <p:nvPr/>
        </p:nvSpPr>
        <p:spPr bwMode="auto">
          <a:xfrm>
            <a:off x="1656160" y="2733675"/>
            <a:ext cx="1674019" cy="183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500" b="1" u="sng">
                <a:latin typeface="Times New Roman" pitchFamily="18" charset="0"/>
              </a:rPr>
              <a:t>Tóm tắt:</a:t>
            </a:r>
          </a:p>
          <a:p>
            <a:pPr eaLnBrk="1" hangingPunct="1"/>
            <a:r>
              <a:rPr lang="en-US" sz="2100">
                <a:latin typeface="Times New Roman" pitchFamily="18" charset="0"/>
              </a:rPr>
              <a:t>m</a:t>
            </a:r>
            <a:r>
              <a:rPr lang="en-US" sz="1050">
                <a:latin typeface="Times New Roman" pitchFamily="18" charset="0"/>
              </a:rPr>
              <a:t>Na</a:t>
            </a:r>
            <a:r>
              <a:rPr lang="en-US" sz="1050" baseline="-25000">
                <a:latin typeface="Times New Roman" pitchFamily="18" charset="0"/>
              </a:rPr>
              <a:t>2</a:t>
            </a:r>
            <a:r>
              <a:rPr lang="en-US" sz="1050">
                <a:latin typeface="Times New Roman" pitchFamily="18" charset="0"/>
              </a:rPr>
              <a:t>SO</a:t>
            </a:r>
            <a:r>
              <a:rPr lang="en-US" sz="1050" baseline="-25000">
                <a:latin typeface="Times New Roman" pitchFamily="18" charset="0"/>
              </a:rPr>
              <a:t>4</a:t>
            </a:r>
            <a:r>
              <a:rPr lang="en-US" sz="1500">
                <a:latin typeface="Times New Roman" pitchFamily="18" charset="0"/>
              </a:rPr>
              <a:t> =14,2g</a:t>
            </a:r>
          </a:p>
          <a:p>
            <a:pPr eaLnBrk="1" hangingPunct="1"/>
            <a:r>
              <a:rPr lang="en-US" sz="2100">
                <a:latin typeface="Times New Roman" pitchFamily="18" charset="0"/>
              </a:rPr>
              <a:t>m</a:t>
            </a:r>
            <a:r>
              <a:rPr lang="en-US" sz="1050">
                <a:latin typeface="Times New Roman" pitchFamily="18" charset="0"/>
              </a:rPr>
              <a:t>BaSO</a:t>
            </a:r>
            <a:r>
              <a:rPr lang="en-US" sz="1050" baseline="-25000">
                <a:latin typeface="Times New Roman" pitchFamily="18" charset="0"/>
              </a:rPr>
              <a:t>4</a:t>
            </a:r>
            <a:r>
              <a:rPr lang="en-US" sz="1500">
                <a:latin typeface="Times New Roman" pitchFamily="18" charset="0"/>
              </a:rPr>
              <a:t>= 23,3g</a:t>
            </a:r>
          </a:p>
          <a:p>
            <a:r>
              <a:rPr lang="en-US" sz="2400">
                <a:latin typeface="Times New Roman" pitchFamily="18" charset="0"/>
              </a:rPr>
              <a:t>m</a:t>
            </a:r>
            <a:r>
              <a:rPr lang="en-US" sz="1200">
                <a:latin typeface="Times New Roman" pitchFamily="18" charset="0"/>
              </a:rPr>
              <a:t>BaCl</a:t>
            </a:r>
            <a:r>
              <a:rPr lang="en-US" sz="1200" baseline="-25000">
                <a:latin typeface="Times New Roman" pitchFamily="18" charset="0"/>
              </a:rPr>
              <a:t>2</a:t>
            </a:r>
            <a:r>
              <a:rPr lang="en-US" sz="2400" baseline="-25000">
                <a:latin typeface="Times New Roman" pitchFamily="18" charset="0"/>
              </a:rPr>
              <a:t> </a:t>
            </a:r>
            <a:r>
              <a:rPr lang="en-US" sz="1500" smtClean="0">
                <a:latin typeface="Times New Roman" pitchFamily="18" charset="0"/>
              </a:rPr>
              <a:t>=20,8g</a:t>
            </a:r>
            <a:endParaRPr lang="en-US" sz="1500">
              <a:latin typeface="Times New Roman" pitchFamily="18" charset="0"/>
            </a:endParaRPr>
          </a:p>
          <a:p>
            <a:pPr eaLnBrk="1" hangingPunct="1"/>
            <a:endParaRPr lang="en-US" sz="1500">
              <a:latin typeface="Times New Roman" pitchFamily="18" charset="0"/>
            </a:endParaRPr>
          </a:p>
          <a:p>
            <a:pPr eaLnBrk="1" hangingPunct="1"/>
            <a:r>
              <a:rPr lang="en-US" sz="2400" smtClean="0">
                <a:latin typeface="Times New Roman" pitchFamily="18" charset="0"/>
              </a:rPr>
              <a:t>m</a:t>
            </a:r>
            <a:r>
              <a:rPr lang="en-US" sz="1200">
                <a:latin typeface="Times New Roman" pitchFamily="18" charset="0"/>
              </a:rPr>
              <a:t>N</a:t>
            </a:r>
            <a:r>
              <a:rPr lang="en-US" sz="1200" smtClean="0">
                <a:latin typeface="Times New Roman" pitchFamily="18" charset="0"/>
              </a:rPr>
              <a:t>aCl</a:t>
            </a:r>
            <a:r>
              <a:rPr lang="en-US" sz="1500" smtClean="0">
                <a:latin typeface="Times New Roman" pitchFamily="18" charset="0"/>
              </a:rPr>
              <a:t>= </a:t>
            </a:r>
            <a:r>
              <a:rPr lang="en-US" sz="1500">
                <a:latin typeface="Times New Roman" pitchFamily="18" charset="0"/>
              </a:rPr>
              <a:t>?</a:t>
            </a:r>
          </a:p>
          <a:p>
            <a:pPr eaLnBrk="1" hangingPunct="1"/>
            <a:endParaRPr lang="en-US" sz="1500">
              <a:latin typeface="Times New Roman" pitchFamily="18" charset="0"/>
            </a:endParaRPr>
          </a:p>
        </p:txBody>
      </p:sp>
      <p:grpSp>
        <p:nvGrpSpPr>
          <p:cNvPr id="12" name="Group 17"/>
          <p:cNvGrpSpPr>
            <a:grpSpLocks/>
          </p:cNvGrpSpPr>
          <p:nvPr/>
        </p:nvGrpSpPr>
        <p:grpSpPr bwMode="auto">
          <a:xfrm>
            <a:off x="1494235" y="3003947"/>
            <a:ext cx="1944290" cy="1243013"/>
            <a:chOff x="295" y="2522"/>
            <a:chExt cx="1633" cy="1044"/>
          </a:xfrm>
        </p:grpSpPr>
        <p:sp>
          <p:nvSpPr>
            <p:cNvPr id="13" name="Line 15"/>
            <p:cNvSpPr>
              <a:spLocks noChangeShapeType="1"/>
            </p:cNvSpPr>
            <p:nvPr/>
          </p:nvSpPr>
          <p:spPr bwMode="auto">
            <a:xfrm>
              <a:off x="295" y="3339"/>
              <a:ext cx="1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75"/>
            </a:p>
          </p:txBody>
        </p:sp>
        <p:sp>
          <p:nvSpPr>
            <p:cNvPr id="14" name="Line 16"/>
            <p:cNvSpPr>
              <a:spLocks noChangeShapeType="1"/>
            </p:cNvSpPr>
            <p:nvPr/>
          </p:nvSpPr>
          <p:spPr bwMode="auto">
            <a:xfrm flipH="1">
              <a:off x="431" y="2522"/>
              <a:ext cx="0" cy="10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75"/>
            </a:p>
          </p:txBody>
        </p:sp>
      </p:grpSp>
      <p:sp>
        <p:nvSpPr>
          <p:cNvPr id="2" name="Rectangle 1"/>
          <p:cNvSpPr/>
          <p:nvPr/>
        </p:nvSpPr>
        <p:spPr>
          <a:xfrm>
            <a:off x="803564" y="4593921"/>
            <a:ext cx="6068291" cy="424732"/>
          </a:xfrm>
          <a:prstGeom prst="rect">
            <a:avLst/>
          </a:prstGeom>
        </p:spPr>
        <p:txBody>
          <a:bodyPr wrap="square">
            <a:spAutoFit/>
          </a:bodyPr>
          <a:lstStyle/>
          <a:p>
            <a:pPr algn="just">
              <a:lnSpc>
                <a:spcPct val="120000"/>
              </a:lnSpc>
              <a:spcAft>
                <a:spcPts val="0"/>
              </a:spcAft>
            </a:pPr>
            <a:r>
              <a:rPr lang="nl-NL" sz="1800">
                <a:latin typeface="Times New Roman" panose="02020603050405020304" pitchFamily="18" charset="0"/>
                <a:ea typeface="Calibri" panose="020F0502020204030204" pitchFamily="34" charset="0"/>
                <a:cs typeface="Times New Roman" panose="02020603050405020304" pitchFamily="18" charset="0"/>
              </a:rPr>
              <a:t>Vậy khối lượng của NaCl tạo thành sau phản ứng là 11,7 gam.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6781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amond(in)">
                                      <p:cBhvr>
                                        <p:cTn id="21" dur="2000"/>
                                        <p:tgtEl>
                                          <p:spTgt spid="12"/>
                                        </p:tgtEl>
                                      </p:cBhvr>
                                    </p:animEffect>
                                  </p:childTnLst>
                                </p:cTn>
                              </p:par>
                              <p:par>
                                <p:cTn id="22" presetID="8" presetClass="entr" presetSubtype="3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amond(out)">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ppt_x</p:attrName>
                                        </p:attrNameLst>
                                      </p:cBhvr>
                                      <p:tavLst>
                                        <p:tav tm="0">
                                          <p:val>
                                            <p:strVal val="#ppt_x-.2"/>
                                          </p:val>
                                        </p:tav>
                                        <p:tav tm="100000">
                                          <p:val>
                                            <p:strVal val="#ppt_x"/>
                                          </p:val>
                                        </p:tav>
                                      </p:tavLst>
                                    </p:anim>
                                    <p:anim calcmode="lin" valueType="num">
                                      <p:cBhvr>
                                        <p:cTn id="3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heckerboard(across)">
                                      <p:cBhvr>
                                        <p:cTn id="36" dur="1000"/>
                                        <p:tgtEl>
                                          <p:spTgt spid="8"/>
                                        </p:tgtEl>
                                      </p:cBhvr>
                                    </p:animEffect>
                                  </p:childTnLst>
                                </p:cTn>
                              </p:par>
                            </p:childTnLst>
                          </p:cTn>
                        </p:par>
                        <p:par>
                          <p:cTn id="37" fill="hold">
                            <p:stCondLst>
                              <p:cond delay="1000"/>
                            </p:stCondLst>
                            <p:childTnLst>
                              <p:par>
                                <p:cTn id="38" presetID="31" presetClass="entr" presetSubtype="0" fill="hold" grpId="0" nodeType="afterEffect">
                                  <p:stCondLst>
                                    <p:cond delay="0"/>
                                  </p:stCondLst>
                                  <p:iterate type="lt">
                                    <p:tmPct val="5000"/>
                                  </p:iterate>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 calcmode="lin" valueType="num">
                                      <p:cBhvr>
                                        <p:cTn id="42" dur="500" fill="hold"/>
                                        <p:tgtEl>
                                          <p:spTgt spid="9"/>
                                        </p:tgtEl>
                                        <p:attrNameLst>
                                          <p:attrName>style.rotation</p:attrName>
                                        </p:attrNameLst>
                                      </p:cBhvr>
                                      <p:tavLst>
                                        <p:tav tm="0">
                                          <p:val>
                                            <p:fltVal val="90"/>
                                          </p:val>
                                        </p:tav>
                                        <p:tav tm="100000">
                                          <p:val>
                                            <p:fltVal val="0"/>
                                          </p:val>
                                        </p:tav>
                                      </p:tavLst>
                                    </p:anim>
                                    <p:animEffect transition="in" filter="fade">
                                      <p:cBhvr>
                                        <p:cTn id="43" dur="500"/>
                                        <p:tgtEl>
                                          <p:spTgt spid="9"/>
                                        </p:tgtEl>
                                      </p:cBhvr>
                                    </p:animEffect>
                                  </p:childTnLst>
                                </p:cTn>
                              </p:par>
                            </p:childTnLst>
                          </p:cTn>
                        </p:par>
                        <p:par>
                          <p:cTn id="44" fill="hold">
                            <p:stCondLst>
                              <p:cond delay="2050"/>
                            </p:stCondLst>
                            <p:childTnLst>
                              <p:par>
                                <p:cTn id="45" presetID="31" presetClass="entr" presetSubtype="0" fill="hold" grpId="0" nodeType="afterEffect">
                                  <p:stCondLst>
                                    <p:cond delay="0"/>
                                  </p:stCondLst>
                                  <p:iterate type="lt">
                                    <p:tmPct val="5000"/>
                                  </p:iterate>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 calcmode="lin" valueType="num">
                                      <p:cBhvr>
                                        <p:cTn id="49" dur="500" fill="hold"/>
                                        <p:tgtEl>
                                          <p:spTgt spid="10"/>
                                        </p:tgtEl>
                                        <p:attrNameLst>
                                          <p:attrName>style.rotation</p:attrName>
                                        </p:attrNameLst>
                                      </p:cBhvr>
                                      <p:tavLst>
                                        <p:tav tm="0">
                                          <p:val>
                                            <p:fltVal val="90"/>
                                          </p:val>
                                        </p:tav>
                                        <p:tav tm="100000">
                                          <p:val>
                                            <p:fltVal val="0"/>
                                          </p:val>
                                        </p:tav>
                                      </p:tavLst>
                                    </p:anim>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13148" y="112396"/>
            <a:ext cx="25931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2400" b="1" smtClean="0">
                <a:solidFill>
                  <a:srgbClr val="FF0000"/>
                </a:solidFill>
                <a:latin typeface="Times New Roman" pitchFamily="18" charset="0"/>
              </a:rPr>
              <a:t>Luyện tập:</a:t>
            </a:r>
            <a:endParaRPr lang="en-US" sz="2400" b="1">
              <a:solidFill>
                <a:srgbClr val="FF0000"/>
              </a:solidFill>
              <a:latin typeface="Times New Roman" pitchFamily="18" charset="0"/>
            </a:endParaRPr>
          </a:p>
        </p:txBody>
      </p:sp>
      <p:sp>
        <p:nvSpPr>
          <p:cNvPr id="6" name="Text Box 5"/>
          <p:cNvSpPr txBox="1">
            <a:spLocks noChangeArrowheads="1"/>
          </p:cNvSpPr>
          <p:nvPr/>
        </p:nvSpPr>
        <p:spPr bwMode="auto">
          <a:xfrm>
            <a:off x="630381" y="505629"/>
            <a:ext cx="721129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r>
              <a:rPr lang="en-US" sz="2000"/>
              <a:t> Nung đá vôi CaCO</a:t>
            </a:r>
            <a:r>
              <a:rPr lang="en-US" sz="2000" baseline="-25000"/>
              <a:t>3</a:t>
            </a:r>
            <a:r>
              <a:rPr lang="en-US" sz="2000"/>
              <a:t> (có thành phần chính là Calcium Carbonate) người ta thu được 112kg CaO Calcium oxide (vôi sống) và 88 kg khí Carbon dioxide (CO</a:t>
            </a:r>
            <a:r>
              <a:rPr lang="en-US" sz="2000" baseline="-25000"/>
              <a:t>2</a:t>
            </a:r>
            <a:r>
              <a:rPr lang="en-US" sz="2000"/>
              <a:t>).</a:t>
            </a:r>
            <a:r>
              <a:rPr lang="vi-VN" sz="2000"/>
              <a:t> </a:t>
            </a:r>
            <a:endParaRPr lang="en-US" sz="2000"/>
          </a:p>
          <a:p>
            <a:r>
              <a:rPr lang="en-US" sz="2000"/>
              <a:t>a/ Viết PT chữ của phản ứng?</a:t>
            </a:r>
          </a:p>
          <a:p>
            <a:r>
              <a:rPr lang="en-US" sz="2000"/>
              <a:t>b/ Tính khối lượng của Calcium Carbonate CaCO</a:t>
            </a:r>
            <a:r>
              <a:rPr lang="en-US" sz="2000" baseline="-25000"/>
              <a:t>3</a:t>
            </a:r>
            <a:r>
              <a:rPr lang="en-US" sz="2000"/>
              <a:t> đã phản ứng?</a:t>
            </a:r>
          </a:p>
        </p:txBody>
      </p:sp>
      <p:sp>
        <p:nvSpPr>
          <p:cNvPr id="7" name="Text Box 6"/>
          <p:cNvSpPr txBox="1">
            <a:spLocks noChangeArrowheads="1"/>
          </p:cNvSpPr>
          <p:nvPr/>
        </p:nvSpPr>
        <p:spPr bwMode="auto">
          <a:xfrm>
            <a:off x="5112544" y="2680097"/>
            <a:ext cx="18359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1800" b="1" u="sng">
                <a:solidFill>
                  <a:srgbClr val="FF0000"/>
                </a:solidFill>
                <a:latin typeface="Times New Roman" pitchFamily="18" charset="0"/>
              </a:rPr>
              <a:t>Bài làm</a:t>
            </a:r>
          </a:p>
        </p:txBody>
      </p:sp>
      <mc:AlternateContent xmlns:mc="http://schemas.openxmlformats.org/markup-compatibility/2006" xmlns:a14="http://schemas.microsoft.com/office/drawing/2010/main">
        <mc:Choice Requires="a14">
          <p:sp>
            <p:nvSpPr>
              <p:cNvPr id="8" name="Rectangle 7"/>
              <p:cNvSpPr>
                <a:spLocks noChangeArrowheads="1"/>
              </p:cNvSpPr>
              <p:nvPr/>
            </p:nvSpPr>
            <p:spPr bwMode="auto">
              <a:xfrm>
                <a:off x="3330179" y="3003948"/>
                <a:ext cx="4374356" cy="6085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eaLnBrk="1" hangingPunct="1">
                  <a:spcBef>
                    <a:spcPct val="50000"/>
                  </a:spcBef>
                </a:pPr>
                <a:r>
                  <a:rPr lang="en-US" sz="1350" b="1" i="1" smtClean="0">
                    <a:solidFill>
                      <a:srgbClr val="003399"/>
                    </a:solidFill>
                    <a:latin typeface="Times New Roman" pitchFamily="18" charset="0"/>
                  </a:rPr>
                  <a:t>	</a:t>
                </a:r>
                <a:r>
                  <a:rPr lang="en-US" sz="1500" b="1" i="1">
                    <a:solidFill>
                      <a:srgbClr val="003399"/>
                    </a:solidFill>
                    <a:latin typeface="Times New Roman" pitchFamily="18" charset="0"/>
                  </a:rPr>
                  <a:t>*</a:t>
                </a:r>
                <a:r>
                  <a:rPr lang="en-US" sz="1500">
                    <a:latin typeface="Times New Roman" pitchFamily="18" charset="0"/>
                  </a:rPr>
                  <a:t> Theo định luật bảo toàn khối lượng ta có: </a:t>
                </a:r>
              </a:p>
              <a:p>
                <a:r>
                  <a:rPr lang="en-US" sz="1500" b="1" i="1">
                    <a:solidFill>
                      <a:srgbClr val="003399"/>
                    </a:solidFill>
                    <a:latin typeface="Times New Roman" pitchFamily="18" charset="0"/>
                  </a:rPr>
                  <a:t> </a:t>
                </a:r>
                <a14:m>
                  <m:oMath xmlns:m="http://schemas.openxmlformats.org/officeDocument/2006/math">
                    <m:sSub>
                      <m:sSubPr>
                        <m:ctrlPr>
                          <a:rPr lang="en-US" sz="1600" i="1">
                            <a:latin typeface="Cambria Math" panose="02040503050406030204" pitchFamily="18" charset="0"/>
                          </a:rPr>
                        </m:ctrlPr>
                      </m:sSubPr>
                      <m:e>
                        <m:r>
                          <a:rPr lang="en-US" sz="1600" b="0" i="1">
                            <a:latin typeface="Cambria Math" panose="02040503050406030204" pitchFamily="18" charset="0"/>
                          </a:rPr>
                          <m:t>                             </m:t>
                        </m:r>
                        <m:r>
                          <a:rPr lang="en-US" sz="1600" b="0" i="1" smtClean="0">
                            <a:latin typeface="Cambria Math" panose="02040503050406030204" pitchFamily="18" charset="0"/>
                          </a:rPr>
                          <m:t>       </m:t>
                        </m:r>
                        <m:r>
                          <a:rPr lang="nl-NL" sz="1600" i="1">
                            <a:latin typeface="Cambria Math" panose="02040503050406030204" pitchFamily="18" charset="0"/>
                          </a:rPr>
                          <m:t>𝑚</m:t>
                        </m:r>
                      </m:e>
                      <m:sub>
                        <m:sSub>
                          <m:sSubPr>
                            <m:ctrlPr>
                              <a:rPr lang="en-US" sz="1600" i="1">
                                <a:latin typeface="Cambria Math" panose="02040503050406030204" pitchFamily="18" charset="0"/>
                              </a:rPr>
                            </m:ctrlPr>
                          </m:sSubPr>
                          <m:e>
                            <m:r>
                              <a:rPr lang="nl-NL" sz="1600" i="1">
                                <a:latin typeface="Cambria Math" panose="02040503050406030204" pitchFamily="18" charset="0"/>
                              </a:rPr>
                              <m:t>𝐶𝑎𝐶𝑂</m:t>
                            </m:r>
                          </m:e>
                          <m:sub>
                            <m:r>
                              <a:rPr lang="nl-NL" sz="1600" i="1">
                                <a:latin typeface="Cambria Math" panose="02040503050406030204" pitchFamily="18" charset="0"/>
                              </a:rPr>
                              <m:t>3</m:t>
                            </m:r>
                          </m:sub>
                        </m:sSub>
                      </m:sub>
                    </m:sSub>
                    <m:r>
                      <a:rPr lang="nl-NL" sz="1600" i="1">
                        <a:latin typeface="Cambria Math" panose="02040503050406030204" pitchFamily="18" charset="0"/>
                      </a:rPr>
                      <m:t> → </m:t>
                    </m:r>
                    <m:sSub>
                      <m:sSubPr>
                        <m:ctrlPr>
                          <a:rPr lang="en-US" sz="1600" i="1">
                            <a:latin typeface="Cambria Math" panose="02040503050406030204" pitchFamily="18" charset="0"/>
                          </a:rPr>
                        </m:ctrlPr>
                      </m:sSubPr>
                      <m:e>
                        <m:r>
                          <a:rPr lang="nl-NL" sz="1600" i="1">
                            <a:latin typeface="Cambria Math" panose="02040503050406030204" pitchFamily="18" charset="0"/>
                          </a:rPr>
                          <m:t>𝑚</m:t>
                        </m:r>
                      </m:e>
                      <m:sub>
                        <m:r>
                          <a:rPr lang="nl-NL" sz="1600" i="1">
                            <a:latin typeface="Cambria Math" panose="02040503050406030204" pitchFamily="18" charset="0"/>
                          </a:rPr>
                          <m:t>𝐶𝑎𝑂</m:t>
                        </m:r>
                      </m:sub>
                    </m:sSub>
                    <m:r>
                      <a:rPr lang="nl-NL" sz="1600" i="1">
                        <a:latin typeface="Cambria Math" panose="02040503050406030204" pitchFamily="18" charset="0"/>
                      </a:rPr>
                      <m:t>+ </m:t>
                    </m:r>
                    <m:sSub>
                      <m:sSubPr>
                        <m:ctrlPr>
                          <a:rPr lang="en-US" sz="1600" i="1">
                            <a:latin typeface="Cambria Math" panose="02040503050406030204" pitchFamily="18" charset="0"/>
                          </a:rPr>
                        </m:ctrlPr>
                      </m:sSubPr>
                      <m:e>
                        <m:r>
                          <a:rPr lang="nl-NL" sz="1600" i="1">
                            <a:latin typeface="Cambria Math" panose="02040503050406030204" pitchFamily="18" charset="0"/>
                          </a:rPr>
                          <m:t>𝑚</m:t>
                        </m:r>
                      </m:e>
                      <m:sub>
                        <m:sSub>
                          <m:sSubPr>
                            <m:ctrlPr>
                              <a:rPr lang="en-US" sz="1600" i="1">
                                <a:latin typeface="Cambria Math" panose="02040503050406030204" pitchFamily="18" charset="0"/>
                              </a:rPr>
                            </m:ctrlPr>
                          </m:sSubPr>
                          <m:e>
                            <m:r>
                              <a:rPr lang="nl-NL" sz="1600" i="1">
                                <a:latin typeface="Cambria Math" panose="02040503050406030204" pitchFamily="18" charset="0"/>
                              </a:rPr>
                              <m:t>𝐶𝑂</m:t>
                            </m:r>
                          </m:e>
                          <m:sub>
                            <m:r>
                              <a:rPr lang="nl-NL" sz="1600" i="1">
                                <a:latin typeface="Cambria Math" panose="02040503050406030204" pitchFamily="18" charset="0"/>
                              </a:rPr>
                              <m:t>2</m:t>
                            </m:r>
                          </m:sub>
                        </m:sSub>
                      </m:sub>
                    </m:sSub>
                  </m:oMath>
                </a14:m>
                <a:endParaRPr lang="en-US" sz="1600"/>
              </a:p>
            </p:txBody>
          </p:sp>
        </mc:Choice>
        <mc:Fallback xmlns="">
          <p:sp>
            <p:nvSpPr>
              <p:cNvPr id="8" name="Rectangle 7"/>
              <p:cNvSpPr>
                <a:spLocks noRot="1" noChangeAspect="1" noMove="1" noResize="1" noEditPoints="1" noAdjustHandles="1" noChangeArrowheads="1" noChangeShapeType="1" noTextEdit="1"/>
              </p:cNvSpPr>
              <p:nvPr/>
            </p:nvSpPr>
            <p:spPr bwMode="auto">
              <a:xfrm>
                <a:off x="3330179" y="3003948"/>
                <a:ext cx="4374356" cy="608500"/>
              </a:xfrm>
              <a:prstGeom prst="rect">
                <a:avLst/>
              </a:prstGeom>
              <a:blipFill rotWithShape="0">
                <a:blip r:embed="rId2"/>
                <a:stretch>
                  <a:fillRect t="-2000" r="-9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Box 9"/>
              <p:cNvSpPr txBox="1">
                <a:spLocks noChangeArrowheads="1"/>
              </p:cNvSpPr>
              <p:nvPr/>
            </p:nvSpPr>
            <p:spPr bwMode="auto">
              <a:xfrm>
                <a:off x="3006329" y="3759994"/>
                <a:ext cx="4698206" cy="7069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spcBef>
                    <a:spcPct val="50000"/>
                  </a:spcBef>
                </a:pPr>
                <a:r>
                  <a:rPr lang="en-US" sz="1350" smtClean="0">
                    <a:latin typeface="Times New Roman" pitchFamily="18" charset="0"/>
                  </a:rPr>
                  <a:t>                        </a:t>
                </a:r>
                <a:r>
                  <a:rPr lang="en-US" sz="1350">
                    <a:latin typeface="Times New Roman" pitchFamily="18" charset="0"/>
                    <a:sym typeface="Wingdings" pitchFamily="2" charset="2"/>
                  </a:rPr>
                  <a:t>&lt; = &gt;</a:t>
                </a:r>
                <a:r>
                  <a:rPr lang="en-US" sz="1350">
                    <a:latin typeface="Times New Roman" pitchFamily="18" charset="0"/>
                  </a:rPr>
                  <a:t> </a:t>
                </a:r>
                <a14:m>
                  <m:oMath xmlns:m="http://schemas.openxmlformats.org/officeDocument/2006/math">
                    <m:sSub>
                      <m:sSubPr>
                        <m:ctrlPr>
                          <a:rPr lang="en-US" sz="1600" i="1">
                            <a:latin typeface="Cambria Math" panose="02040503050406030204" pitchFamily="18" charset="0"/>
                          </a:rPr>
                        </m:ctrlPr>
                      </m:sSubPr>
                      <m:e>
                        <m:r>
                          <a:rPr lang="nl-NL" sz="1600" i="1">
                            <a:latin typeface="Cambria Math" panose="02040503050406030204" pitchFamily="18" charset="0"/>
                          </a:rPr>
                          <m:t>𝑚</m:t>
                        </m:r>
                      </m:e>
                      <m:sub>
                        <m:sSub>
                          <m:sSubPr>
                            <m:ctrlPr>
                              <a:rPr lang="en-US" sz="1600" i="1">
                                <a:latin typeface="Cambria Math" panose="02040503050406030204" pitchFamily="18" charset="0"/>
                              </a:rPr>
                            </m:ctrlPr>
                          </m:sSubPr>
                          <m:e>
                            <m:r>
                              <a:rPr lang="nl-NL" sz="1600" i="1">
                                <a:latin typeface="Cambria Math" panose="02040503050406030204" pitchFamily="18" charset="0"/>
                              </a:rPr>
                              <m:t>𝐶𝑎𝐶𝑂</m:t>
                            </m:r>
                          </m:e>
                          <m:sub>
                            <m:r>
                              <a:rPr lang="nl-NL" sz="1600" i="1">
                                <a:latin typeface="Cambria Math" panose="02040503050406030204" pitchFamily="18" charset="0"/>
                              </a:rPr>
                              <m:t>3</m:t>
                            </m:r>
                          </m:sub>
                        </m:sSub>
                      </m:sub>
                    </m:sSub>
                    <m:r>
                      <a:rPr lang="en-US" sz="1600" b="0" i="1" smtClean="0">
                        <a:latin typeface="Cambria Math" panose="02040503050406030204" pitchFamily="18" charset="0"/>
                      </a:rPr>
                      <m:t>=</m:t>
                    </m:r>
                    <m:r>
                      <a:rPr lang="nl-NL" sz="1600" i="1">
                        <a:latin typeface="Cambria Math" panose="02040503050406030204" pitchFamily="18" charset="0"/>
                      </a:rPr>
                      <m:t> </m:t>
                    </m:r>
                    <m:sSub>
                      <m:sSubPr>
                        <m:ctrlPr>
                          <a:rPr lang="en-US" sz="1600" i="1">
                            <a:latin typeface="Cambria Math" panose="02040503050406030204" pitchFamily="18" charset="0"/>
                          </a:rPr>
                        </m:ctrlPr>
                      </m:sSubPr>
                      <m:e>
                        <m:r>
                          <a:rPr lang="nl-NL" sz="1600" i="1">
                            <a:latin typeface="Cambria Math" panose="02040503050406030204" pitchFamily="18" charset="0"/>
                          </a:rPr>
                          <m:t>𝑚</m:t>
                        </m:r>
                      </m:e>
                      <m:sub>
                        <m:r>
                          <a:rPr lang="nl-NL" sz="1600" i="1">
                            <a:latin typeface="Cambria Math" panose="02040503050406030204" pitchFamily="18" charset="0"/>
                          </a:rPr>
                          <m:t>𝐶𝑎𝑂</m:t>
                        </m:r>
                      </m:sub>
                    </m:sSub>
                    <m:r>
                      <a:rPr lang="nl-NL" sz="1600" i="1">
                        <a:latin typeface="Cambria Math" panose="02040503050406030204" pitchFamily="18" charset="0"/>
                      </a:rPr>
                      <m:t>+ </m:t>
                    </m:r>
                    <m:sSub>
                      <m:sSubPr>
                        <m:ctrlPr>
                          <a:rPr lang="en-US" sz="1600" i="1">
                            <a:latin typeface="Cambria Math" panose="02040503050406030204" pitchFamily="18" charset="0"/>
                          </a:rPr>
                        </m:ctrlPr>
                      </m:sSubPr>
                      <m:e>
                        <m:r>
                          <a:rPr lang="nl-NL" sz="1600" i="1">
                            <a:latin typeface="Cambria Math" panose="02040503050406030204" pitchFamily="18" charset="0"/>
                          </a:rPr>
                          <m:t>𝑚</m:t>
                        </m:r>
                      </m:e>
                      <m:sub>
                        <m:sSub>
                          <m:sSubPr>
                            <m:ctrlPr>
                              <a:rPr lang="en-US" sz="1600" i="1">
                                <a:latin typeface="Cambria Math" panose="02040503050406030204" pitchFamily="18" charset="0"/>
                              </a:rPr>
                            </m:ctrlPr>
                          </m:sSubPr>
                          <m:e>
                            <m:r>
                              <a:rPr lang="nl-NL" sz="1600" i="1">
                                <a:latin typeface="Cambria Math" panose="02040503050406030204" pitchFamily="18" charset="0"/>
                              </a:rPr>
                              <m:t>𝐶𝑂</m:t>
                            </m:r>
                          </m:e>
                          <m:sub>
                            <m:r>
                              <a:rPr lang="nl-NL" sz="1600" i="1">
                                <a:latin typeface="Cambria Math" panose="02040503050406030204" pitchFamily="18" charset="0"/>
                              </a:rPr>
                              <m:t>2</m:t>
                            </m:r>
                          </m:sub>
                        </m:sSub>
                      </m:sub>
                    </m:sSub>
                  </m:oMath>
                </a14:m>
                <a:endParaRPr lang="en-US" sz="1600"/>
              </a:p>
              <a:p>
                <a:pPr>
                  <a:spcBef>
                    <a:spcPct val="50000"/>
                  </a:spcBef>
                </a:pPr>
                <a:endParaRPr lang="en-US" sz="1500">
                  <a:latin typeface="Times New Roman" pitchFamily="18" charset="0"/>
                </a:endParaRPr>
              </a:p>
            </p:txBody>
          </p:sp>
        </mc:Choice>
        <mc:Fallback xmlns="">
          <p:sp>
            <p:nvSpPr>
              <p:cNvPr id="9" name="Text Box 9"/>
              <p:cNvSpPr txBox="1">
                <a:spLocks noRot="1" noChangeAspect="1" noMove="1" noResize="1" noEditPoints="1" noAdjustHandles="1" noChangeArrowheads="1" noChangeShapeType="1" noTextEdit="1"/>
              </p:cNvSpPr>
              <p:nvPr/>
            </p:nvSpPr>
            <p:spPr bwMode="auto">
              <a:xfrm>
                <a:off x="3006329" y="3759994"/>
                <a:ext cx="4698206" cy="706925"/>
              </a:xfrm>
              <a:prstGeom prst="rect">
                <a:avLst/>
              </a:prstGeom>
              <a:blipFill rotWithShape="0">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12"/>
              <p:cNvSpPr txBox="1">
                <a:spLocks noChangeArrowheads="1"/>
              </p:cNvSpPr>
              <p:nvPr/>
            </p:nvSpPr>
            <p:spPr bwMode="auto">
              <a:xfrm>
                <a:off x="4197927" y="4083844"/>
                <a:ext cx="4856776" cy="39414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spcBef>
                    <a:spcPct val="50000"/>
                  </a:spcBef>
                </a:pPr>
                <a:r>
                  <a:rPr lang="en-US" sz="1800" smtClean="0"/>
                  <a:t> </a:t>
                </a:r>
                <a14:m>
                  <m:oMath xmlns:m="http://schemas.openxmlformats.org/officeDocument/2006/math">
                    <m:sSub>
                      <m:sSubPr>
                        <m:ctrlPr>
                          <a:rPr lang="en-US" sz="1800" i="1">
                            <a:latin typeface="Cambria Math" panose="02040503050406030204" pitchFamily="18" charset="0"/>
                          </a:rPr>
                        </m:ctrlPr>
                      </m:sSubPr>
                      <m:e>
                        <m:r>
                          <a:rPr lang="nl-NL" sz="1800" i="1">
                            <a:latin typeface="Cambria Math" panose="02040503050406030204" pitchFamily="18" charset="0"/>
                          </a:rPr>
                          <m:t>𝑚</m:t>
                        </m:r>
                      </m:e>
                      <m:sub>
                        <m:sSub>
                          <m:sSubPr>
                            <m:ctrlPr>
                              <a:rPr lang="en-US" sz="1800" i="1">
                                <a:latin typeface="Cambria Math" panose="02040503050406030204" pitchFamily="18" charset="0"/>
                              </a:rPr>
                            </m:ctrlPr>
                          </m:sSubPr>
                          <m:e>
                            <m:r>
                              <a:rPr lang="nl-NL" sz="1800" i="1">
                                <a:latin typeface="Cambria Math" panose="02040503050406030204" pitchFamily="18" charset="0"/>
                              </a:rPr>
                              <m:t>𝐶𝑎𝐶𝑂</m:t>
                            </m:r>
                          </m:e>
                          <m:sub>
                            <m:r>
                              <a:rPr lang="nl-NL" sz="1800" i="1">
                                <a:latin typeface="Cambria Math" panose="02040503050406030204" pitchFamily="18" charset="0"/>
                              </a:rPr>
                              <m:t>3</m:t>
                            </m:r>
                          </m:sub>
                        </m:sSub>
                      </m:sub>
                    </m:sSub>
                    <m:r>
                      <a:rPr lang="en-US" sz="1800" b="0" i="1" smtClean="0">
                        <a:latin typeface="Cambria Math" panose="02040503050406030204" pitchFamily="18" charset="0"/>
                      </a:rPr>
                      <m:t>=</m:t>
                    </m:r>
                    <m:r>
                      <a:rPr lang="en-US" sz="1800" b="0" i="1" smtClean="0">
                        <a:latin typeface="Cambria Math" panose="02040503050406030204" pitchFamily="18" charset="0"/>
                      </a:rPr>
                      <m:t>112</m:t>
                    </m:r>
                    <m:r>
                      <a:rPr lang="en-US" sz="1800" b="0" i="1" smtClean="0">
                        <a:latin typeface="Cambria Math" panose="02040503050406030204" pitchFamily="18" charset="0"/>
                      </a:rPr>
                      <m:t>+</m:t>
                    </m:r>
                    <m:r>
                      <a:rPr lang="en-US" sz="1800" b="0" i="1" smtClean="0">
                        <a:latin typeface="Cambria Math" panose="02040503050406030204" pitchFamily="18" charset="0"/>
                      </a:rPr>
                      <m:t>88</m:t>
                    </m:r>
                    <m:r>
                      <a:rPr lang="en-US" sz="1800" b="0" i="1" smtClean="0">
                        <a:latin typeface="Cambria Math" panose="02040503050406030204" pitchFamily="18" charset="0"/>
                      </a:rPr>
                      <m:t> </m:t>
                    </m:r>
                  </m:oMath>
                </a14:m>
                <a:r>
                  <a:rPr lang="en-US" sz="1500" smtClean="0">
                    <a:latin typeface="Times New Roman" pitchFamily="18" charset="0"/>
                  </a:rPr>
                  <a:t>=  200 (Kg</a:t>
                </a:r>
                <a:r>
                  <a:rPr lang="en-US" sz="1500">
                    <a:latin typeface="Times New Roman" pitchFamily="18" charset="0"/>
                  </a:rPr>
                  <a:t>)</a:t>
                </a:r>
              </a:p>
            </p:txBody>
          </p:sp>
        </mc:Choice>
        <mc:Fallback xmlns="">
          <p:sp>
            <p:nvSpPr>
              <p:cNvPr id="10" name="Text Box 12"/>
              <p:cNvSpPr txBox="1">
                <a:spLocks noRot="1" noChangeAspect="1" noMove="1" noResize="1" noEditPoints="1" noAdjustHandles="1" noChangeArrowheads="1" noChangeShapeType="1" noTextEdit="1"/>
              </p:cNvSpPr>
              <p:nvPr/>
            </p:nvSpPr>
            <p:spPr bwMode="auto">
              <a:xfrm>
                <a:off x="4197927" y="4083844"/>
                <a:ext cx="4856776" cy="394147"/>
              </a:xfrm>
              <a:prstGeom prst="rect">
                <a:avLst/>
              </a:prstGeom>
              <a:blipFill rotWithShape="0">
                <a:blip r:embed="rId4"/>
                <a:stretch>
                  <a:fillRect b="-615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Rectangle 14"/>
          <p:cNvSpPr>
            <a:spLocks noChangeArrowheads="1"/>
          </p:cNvSpPr>
          <p:nvPr/>
        </p:nvSpPr>
        <p:spPr bwMode="auto">
          <a:xfrm>
            <a:off x="1656160" y="2733675"/>
            <a:ext cx="1674019" cy="183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500" b="1" u="sng">
                <a:latin typeface="Times New Roman" pitchFamily="18" charset="0"/>
              </a:rPr>
              <a:t>Tóm tắt:</a:t>
            </a:r>
          </a:p>
          <a:p>
            <a:pPr eaLnBrk="1" hangingPunct="1"/>
            <a:r>
              <a:rPr lang="en-US" sz="2100" smtClean="0">
                <a:latin typeface="Times New Roman" pitchFamily="18" charset="0"/>
              </a:rPr>
              <a:t>m</a:t>
            </a:r>
            <a:r>
              <a:rPr lang="en-US" sz="1050" smtClean="0">
                <a:latin typeface="Times New Roman" pitchFamily="18" charset="0"/>
              </a:rPr>
              <a:t>CaO</a:t>
            </a:r>
            <a:r>
              <a:rPr lang="en-US" sz="1500" smtClean="0">
                <a:latin typeface="Times New Roman" pitchFamily="18" charset="0"/>
              </a:rPr>
              <a:t> </a:t>
            </a:r>
            <a:r>
              <a:rPr lang="en-US" sz="1500">
                <a:latin typeface="Times New Roman" pitchFamily="18" charset="0"/>
              </a:rPr>
              <a:t>=</a:t>
            </a:r>
            <a:r>
              <a:rPr lang="en-US" sz="1500" smtClean="0">
                <a:latin typeface="Times New Roman" pitchFamily="18" charset="0"/>
              </a:rPr>
              <a:t>112Kg</a:t>
            </a:r>
            <a:endParaRPr lang="en-US" sz="1500">
              <a:latin typeface="Times New Roman" pitchFamily="18" charset="0"/>
            </a:endParaRPr>
          </a:p>
          <a:p>
            <a:pPr eaLnBrk="1" hangingPunct="1"/>
            <a:r>
              <a:rPr lang="en-US" sz="2100" smtClean="0">
                <a:latin typeface="Times New Roman" pitchFamily="18" charset="0"/>
              </a:rPr>
              <a:t>m</a:t>
            </a:r>
            <a:r>
              <a:rPr lang="en-US" sz="1050">
                <a:latin typeface="Times New Roman" pitchFamily="18" charset="0"/>
              </a:rPr>
              <a:t>C</a:t>
            </a:r>
            <a:r>
              <a:rPr lang="en-US" sz="1050" smtClean="0">
                <a:latin typeface="Times New Roman" pitchFamily="18" charset="0"/>
              </a:rPr>
              <a:t>O</a:t>
            </a:r>
            <a:r>
              <a:rPr lang="en-US" sz="1050" baseline="-25000" smtClean="0">
                <a:latin typeface="Times New Roman" pitchFamily="18" charset="0"/>
              </a:rPr>
              <a:t>2</a:t>
            </a:r>
            <a:r>
              <a:rPr lang="en-US" sz="1500" smtClean="0">
                <a:latin typeface="Times New Roman" pitchFamily="18" charset="0"/>
              </a:rPr>
              <a:t>= 88Kg</a:t>
            </a:r>
            <a:endParaRPr lang="en-US" sz="1500">
              <a:latin typeface="Times New Roman" pitchFamily="18" charset="0"/>
            </a:endParaRPr>
          </a:p>
          <a:p>
            <a:r>
              <a:rPr lang="en-US" sz="2400" smtClean="0">
                <a:latin typeface="Times New Roman" pitchFamily="18" charset="0"/>
              </a:rPr>
              <a:t>m</a:t>
            </a:r>
            <a:r>
              <a:rPr lang="en-US" sz="1400" smtClean="0">
                <a:latin typeface="Times New Roman" pitchFamily="18" charset="0"/>
              </a:rPr>
              <a:t>Ca</a:t>
            </a:r>
            <a:r>
              <a:rPr lang="en-US" sz="1200" smtClean="0">
                <a:latin typeface="Times New Roman" pitchFamily="18" charset="0"/>
              </a:rPr>
              <a:t>CO</a:t>
            </a:r>
            <a:r>
              <a:rPr lang="en-US" sz="1200" baseline="-25000">
                <a:latin typeface="Times New Roman" pitchFamily="18" charset="0"/>
              </a:rPr>
              <a:t>3</a:t>
            </a:r>
            <a:r>
              <a:rPr lang="en-US" sz="1500" smtClean="0">
                <a:latin typeface="Times New Roman" pitchFamily="18" charset="0"/>
              </a:rPr>
              <a:t>= ?</a:t>
            </a:r>
          </a:p>
          <a:p>
            <a:pPr eaLnBrk="1" hangingPunct="1"/>
            <a:endParaRPr lang="en-US" sz="1500">
              <a:latin typeface="Times New Roman" pitchFamily="18" charset="0"/>
            </a:endParaRPr>
          </a:p>
          <a:p>
            <a:pPr eaLnBrk="1" hangingPunct="1"/>
            <a:endParaRPr lang="en-US" sz="1500">
              <a:latin typeface="Times New Roman" pitchFamily="18" charset="0"/>
            </a:endParaRPr>
          </a:p>
        </p:txBody>
      </p:sp>
      <p:grpSp>
        <p:nvGrpSpPr>
          <p:cNvPr id="12" name="Group 17"/>
          <p:cNvGrpSpPr>
            <a:grpSpLocks/>
          </p:cNvGrpSpPr>
          <p:nvPr/>
        </p:nvGrpSpPr>
        <p:grpSpPr bwMode="auto">
          <a:xfrm>
            <a:off x="1452671" y="2758236"/>
            <a:ext cx="1944290" cy="1243013"/>
            <a:chOff x="295" y="2522"/>
            <a:chExt cx="1633" cy="1044"/>
          </a:xfrm>
        </p:grpSpPr>
        <p:sp>
          <p:nvSpPr>
            <p:cNvPr id="13" name="Line 15"/>
            <p:cNvSpPr>
              <a:spLocks noChangeShapeType="1"/>
            </p:cNvSpPr>
            <p:nvPr/>
          </p:nvSpPr>
          <p:spPr bwMode="auto">
            <a:xfrm>
              <a:off x="295" y="3339"/>
              <a:ext cx="1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75"/>
            </a:p>
          </p:txBody>
        </p:sp>
        <p:sp>
          <p:nvSpPr>
            <p:cNvPr id="14" name="Line 16"/>
            <p:cNvSpPr>
              <a:spLocks noChangeShapeType="1"/>
            </p:cNvSpPr>
            <p:nvPr/>
          </p:nvSpPr>
          <p:spPr bwMode="auto">
            <a:xfrm flipH="1">
              <a:off x="431" y="2522"/>
              <a:ext cx="0" cy="10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75"/>
            </a:p>
          </p:txBody>
        </p:sp>
      </p:grpSp>
      <p:sp>
        <p:nvSpPr>
          <p:cNvPr id="2" name="Rectangle 1"/>
          <p:cNvSpPr/>
          <p:nvPr/>
        </p:nvSpPr>
        <p:spPr>
          <a:xfrm>
            <a:off x="803564" y="4593921"/>
            <a:ext cx="6068291" cy="424732"/>
          </a:xfrm>
          <a:prstGeom prst="rect">
            <a:avLst/>
          </a:prstGeom>
        </p:spPr>
        <p:txBody>
          <a:bodyPr wrap="square">
            <a:spAutoFit/>
          </a:bodyPr>
          <a:lstStyle/>
          <a:p>
            <a:pPr algn="just">
              <a:lnSpc>
                <a:spcPct val="120000"/>
              </a:lnSpc>
              <a:spcAft>
                <a:spcPts val="0"/>
              </a:spcAft>
            </a:pPr>
            <a:r>
              <a:rPr lang="nl-NL" sz="1800">
                <a:latin typeface="Times New Roman" panose="02020603050405020304" pitchFamily="18" charset="0"/>
                <a:ea typeface="Calibri" panose="020F0502020204030204" pitchFamily="34" charset="0"/>
                <a:cs typeface="Times New Roman" panose="02020603050405020304" pitchFamily="18" charset="0"/>
              </a:rPr>
              <a:t>Vậy khối lượng của </a:t>
            </a:r>
            <a:r>
              <a:rPr lang="en-US" sz="1800"/>
              <a:t>CaCO</a:t>
            </a:r>
            <a:r>
              <a:rPr lang="en-US" sz="1800" baseline="-25000"/>
              <a:t>3</a:t>
            </a:r>
            <a:r>
              <a:rPr lang="nl-NL" sz="1800" smtClean="0">
                <a:latin typeface="Times New Roman" panose="02020603050405020304" pitchFamily="18" charset="0"/>
                <a:ea typeface="Calibri" panose="020F0502020204030204" pitchFamily="34" charset="0"/>
                <a:cs typeface="Times New Roman" panose="02020603050405020304" pitchFamily="18" charset="0"/>
              </a:rPr>
              <a:t> </a:t>
            </a:r>
            <a:r>
              <a:rPr lang="nl-NL" sz="1800">
                <a:latin typeface="Times New Roman" panose="02020603050405020304" pitchFamily="18" charset="0"/>
                <a:ea typeface="Calibri" panose="020F0502020204030204" pitchFamily="34" charset="0"/>
                <a:cs typeface="Times New Roman" panose="02020603050405020304" pitchFamily="18" charset="0"/>
              </a:rPr>
              <a:t>tạo thành sau phản ứng là </a:t>
            </a:r>
            <a:r>
              <a:rPr lang="nl-NL" sz="1800" smtClean="0">
                <a:latin typeface="Times New Roman" panose="02020603050405020304" pitchFamily="18" charset="0"/>
                <a:ea typeface="Calibri" panose="020F0502020204030204" pitchFamily="34" charset="0"/>
                <a:cs typeface="Times New Roman" panose="02020603050405020304" pitchFamily="18" charset="0"/>
              </a:rPr>
              <a:t>200Kg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6331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amond(in)">
                                      <p:cBhvr>
                                        <p:cTn id="21" dur="2000"/>
                                        <p:tgtEl>
                                          <p:spTgt spid="12"/>
                                        </p:tgtEl>
                                      </p:cBhvr>
                                    </p:animEffect>
                                  </p:childTnLst>
                                </p:cTn>
                              </p:par>
                              <p:par>
                                <p:cTn id="22" presetID="8" presetClass="entr" presetSubtype="3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amond(out)">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ppt_x</p:attrName>
                                        </p:attrNameLst>
                                      </p:cBhvr>
                                      <p:tavLst>
                                        <p:tav tm="0">
                                          <p:val>
                                            <p:strVal val="#ppt_x-.2"/>
                                          </p:val>
                                        </p:tav>
                                        <p:tav tm="100000">
                                          <p:val>
                                            <p:strVal val="#ppt_x"/>
                                          </p:val>
                                        </p:tav>
                                      </p:tavLst>
                                    </p:anim>
                                    <p:anim calcmode="lin" valueType="num">
                                      <p:cBhvr>
                                        <p:cTn id="3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heckerboard(across)">
                                      <p:cBhvr>
                                        <p:cTn id="36" dur="1000"/>
                                        <p:tgtEl>
                                          <p:spTgt spid="8"/>
                                        </p:tgtEl>
                                      </p:cBhvr>
                                    </p:animEffect>
                                  </p:childTnLst>
                                </p:cTn>
                              </p:par>
                            </p:childTnLst>
                          </p:cTn>
                        </p:par>
                        <p:par>
                          <p:cTn id="37" fill="hold">
                            <p:stCondLst>
                              <p:cond delay="1000"/>
                            </p:stCondLst>
                            <p:childTnLst>
                              <p:par>
                                <p:cTn id="38" presetID="31" presetClass="entr" presetSubtype="0" fill="hold" grpId="0" nodeType="afterEffect">
                                  <p:stCondLst>
                                    <p:cond delay="0"/>
                                  </p:stCondLst>
                                  <p:iterate type="lt">
                                    <p:tmPct val="5000"/>
                                  </p:iterate>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 calcmode="lin" valueType="num">
                                      <p:cBhvr>
                                        <p:cTn id="42" dur="500" fill="hold"/>
                                        <p:tgtEl>
                                          <p:spTgt spid="9"/>
                                        </p:tgtEl>
                                        <p:attrNameLst>
                                          <p:attrName>style.rotation</p:attrName>
                                        </p:attrNameLst>
                                      </p:cBhvr>
                                      <p:tavLst>
                                        <p:tav tm="0">
                                          <p:val>
                                            <p:fltVal val="90"/>
                                          </p:val>
                                        </p:tav>
                                        <p:tav tm="100000">
                                          <p:val>
                                            <p:fltVal val="0"/>
                                          </p:val>
                                        </p:tav>
                                      </p:tavLst>
                                    </p:anim>
                                    <p:animEffect transition="in" filter="fade">
                                      <p:cBhvr>
                                        <p:cTn id="43" dur="500"/>
                                        <p:tgtEl>
                                          <p:spTgt spid="9"/>
                                        </p:tgtEl>
                                      </p:cBhvr>
                                    </p:animEffect>
                                  </p:childTnLst>
                                </p:cTn>
                              </p:par>
                            </p:childTnLst>
                          </p:cTn>
                        </p:par>
                        <p:par>
                          <p:cTn id="44" fill="hold">
                            <p:stCondLst>
                              <p:cond delay="2325"/>
                            </p:stCondLst>
                            <p:childTnLst>
                              <p:par>
                                <p:cTn id="45" presetID="31" presetClass="entr" presetSubtype="0" fill="hold" grpId="0" nodeType="afterEffect">
                                  <p:stCondLst>
                                    <p:cond delay="0"/>
                                  </p:stCondLst>
                                  <p:iterate type="lt">
                                    <p:tmPct val="5000"/>
                                  </p:iterate>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 calcmode="lin" valueType="num">
                                      <p:cBhvr>
                                        <p:cTn id="49" dur="500" fill="hold"/>
                                        <p:tgtEl>
                                          <p:spTgt spid="10"/>
                                        </p:tgtEl>
                                        <p:attrNameLst>
                                          <p:attrName>style.rotation</p:attrName>
                                        </p:attrNameLst>
                                      </p:cBhvr>
                                      <p:tavLst>
                                        <p:tav tm="0">
                                          <p:val>
                                            <p:fltVal val="90"/>
                                          </p:val>
                                        </p:tav>
                                        <p:tav tm="100000">
                                          <p:val>
                                            <p:fltVal val="0"/>
                                          </p:val>
                                        </p:tav>
                                      </p:tavLst>
                                    </p:anim>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7775" y="263730"/>
            <a:ext cx="8639717" cy="1150606"/>
          </a:xfrm>
          <a:prstGeom prst="rect">
            <a:avLst/>
          </a:prstGeom>
          <a:noFill/>
        </p:spPr>
        <p:txBody>
          <a:bodyPr wrap="square" lIns="87919" tIns="43959" rIns="87919" bIns="43959" rtlCol="0">
            <a:spAutoFit/>
          </a:bodyPr>
          <a:lstStyle/>
          <a:p>
            <a:r>
              <a:rPr lang="en-US" sz="2300" b="1" dirty="0" err="1">
                <a:solidFill>
                  <a:srgbClr val="C00000"/>
                </a:solidFill>
                <a:latin typeface="Arial" pitchFamily="34" charset="0"/>
                <a:cs typeface="Arial" pitchFamily="34" charset="0"/>
              </a:rPr>
              <a:t>Câu</a:t>
            </a:r>
            <a:r>
              <a:rPr lang="en-US" sz="2300" b="1" dirty="0">
                <a:solidFill>
                  <a:srgbClr val="C00000"/>
                </a:solidFill>
                <a:latin typeface="Arial" pitchFamily="34" charset="0"/>
                <a:cs typeface="Arial" pitchFamily="34" charset="0"/>
              </a:rPr>
              <a:t> 1: </a:t>
            </a:r>
            <a:r>
              <a:rPr lang="vi-VN" sz="2300" b="1" dirty="0"/>
              <a:t>Trong lò nung đá vôi, canxi cacbonat CaCO</a:t>
            </a:r>
            <a:r>
              <a:rPr lang="vi-VN" sz="2300" b="1" baseline="-25000" dirty="0"/>
              <a:t>3</a:t>
            </a:r>
            <a:r>
              <a:rPr lang="vi-VN" sz="2300" b="1" dirty="0"/>
              <a:t> chuyển dần thành canxi oxit</a:t>
            </a:r>
            <a:r>
              <a:rPr lang="en-US" sz="2300" b="1" dirty="0"/>
              <a:t> </a:t>
            </a:r>
            <a:r>
              <a:rPr lang="vi-VN" sz="2300" b="1" dirty="0"/>
              <a:t>CaO và khí cacbon đioxit CO</a:t>
            </a:r>
            <a:r>
              <a:rPr lang="vi-VN" sz="2300" b="1" baseline="-25000" dirty="0"/>
              <a:t>2</a:t>
            </a:r>
            <a:r>
              <a:rPr lang="vi-VN" sz="2300" b="1" dirty="0"/>
              <a:t> thoát ra ngoài. Công thức về khối lượng của phản</a:t>
            </a:r>
            <a:r>
              <a:rPr lang="en-US" sz="2300" b="1" dirty="0"/>
              <a:t> </a:t>
            </a:r>
            <a:r>
              <a:rPr lang="vi-VN" sz="2300" b="1" dirty="0"/>
              <a:t>ứng trên là:</a:t>
            </a:r>
            <a:endParaRPr lang="en-US" sz="2300" b="1" dirty="0"/>
          </a:p>
        </p:txBody>
      </p:sp>
      <p:sp>
        <p:nvSpPr>
          <p:cNvPr id="6" name="TextBox 5">
            <a:extLst>
              <a:ext uri="{FF2B5EF4-FFF2-40B4-BE49-F238E27FC236}">
                <a16:creationId xmlns="" xmlns:a16="http://schemas.microsoft.com/office/drawing/2014/main" id="{AFB1EB77-55E7-4717-91D6-611B333B80CB}"/>
              </a:ext>
            </a:extLst>
          </p:cNvPr>
          <p:cNvSpPr txBox="1"/>
          <p:nvPr/>
        </p:nvSpPr>
        <p:spPr>
          <a:xfrm>
            <a:off x="1328549" y="2156507"/>
            <a:ext cx="5984331" cy="584775"/>
          </a:xfrm>
          <a:prstGeom prst="rect">
            <a:avLst/>
          </a:prstGeom>
          <a:noFill/>
        </p:spPr>
        <p:txBody>
          <a:bodyPr wrap="none" rtlCol="0">
            <a:spAutoFit/>
          </a:bodyPr>
          <a:lstStyle/>
          <a:p>
            <a:r>
              <a:rPr lang="en-US" sz="3200" b="1" dirty="0">
                <a:solidFill>
                  <a:srgbClr val="000099"/>
                </a:solidFill>
              </a:rPr>
              <a:t>b. m </a:t>
            </a:r>
            <a:r>
              <a:rPr lang="en-US" sz="3200" b="1" baseline="-25000" dirty="0">
                <a:solidFill>
                  <a:srgbClr val="000099"/>
                </a:solidFill>
              </a:rPr>
              <a:t>CaCO3</a:t>
            </a:r>
            <a:r>
              <a:rPr lang="en-US" sz="3200" b="1" dirty="0">
                <a:solidFill>
                  <a:srgbClr val="000099"/>
                </a:solidFill>
              </a:rPr>
              <a:t> +  m </a:t>
            </a:r>
            <a:r>
              <a:rPr lang="en-US" sz="3200" b="1" baseline="-25000" dirty="0" err="1">
                <a:solidFill>
                  <a:srgbClr val="000099"/>
                </a:solidFill>
              </a:rPr>
              <a:t>CaO</a:t>
            </a:r>
            <a:r>
              <a:rPr lang="en-US" sz="3200" b="1" dirty="0">
                <a:solidFill>
                  <a:srgbClr val="000099"/>
                </a:solidFill>
              </a:rPr>
              <a:t>    =     m </a:t>
            </a:r>
            <a:r>
              <a:rPr lang="en-US" sz="3200" b="1" baseline="-25000" dirty="0">
                <a:solidFill>
                  <a:srgbClr val="000099"/>
                </a:solidFill>
              </a:rPr>
              <a:t>CO2</a:t>
            </a:r>
          </a:p>
        </p:txBody>
      </p:sp>
      <p:sp>
        <p:nvSpPr>
          <p:cNvPr id="7" name="TextBox 6">
            <a:extLst>
              <a:ext uri="{FF2B5EF4-FFF2-40B4-BE49-F238E27FC236}">
                <a16:creationId xmlns="" xmlns:a16="http://schemas.microsoft.com/office/drawing/2014/main" id="{7A814E80-7FE9-4390-9C85-DB3007B0DF39}"/>
              </a:ext>
            </a:extLst>
          </p:cNvPr>
          <p:cNvSpPr txBox="1"/>
          <p:nvPr/>
        </p:nvSpPr>
        <p:spPr>
          <a:xfrm>
            <a:off x="1328549" y="1515395"/>
            <a:ext cx="5051383" cy="584775"/>
          </a:xfrm>
          <a:prstGeom prst="rect">
            <a:avLst/>
          </a:prstGeom>
          <a:noFill/>
        </p:spPr>
        <p:txBody>
          <a:bodyPr wrap="none" rtlCol="0">
            <a:spAutoFit/>
          </a:bodyPr>
          <a:lstStyle/>
          <a:p>
            <a:r>
              <a:rPr lang="en-US" sz="3200" b="1" dirty="0">
                <a:solidFill>
                  <a:srgbClr val="000099"/>
                </a:solidFill>
              </a:rPr>
              <a:t>a. m </a:t>
            </a:r>
            <a:r>
              <a:rPr lang="en-US" sz="3200" b="1" baseline="-25000" dirty="0">
                <a:solidFill>
                  <a:srgbClr val="000099"/>
                </a:solidFill>
              </a:rPr>
              <a:t>CaCO3</a:t>
            </a:r>
            <a:r>
              <a:rPr lang="en-US" sz="3200" b="1" dirty="0">
                <a:solidFill>
                  <a:srgbClr val="000099"/>
                </a:solidFill>
              </a:rPr>
              <a:t> = m </a:t>
            </a:r>
            <a:r>
              <a:rPr lang="en-US" sz="3200" b="1" baseline="-25000" dirty="0" err="1">
                <a:solidFill>
                  <a:srgbClr val="000099"/>
                </a:solidFill>
              </a:rPr>
              <a:t>CaO</a:t>
            </a:r>
            <a:r>
              <a:rPr lang="en-US" sz="3200" b="1" dirty="0">
                <a:solidFill>
                  <a:srgbClr val="000099"/>
                </a:solidFill>
              </a:rPr>
              <a:t> + m </a:t>
            </a:r>
            <a:r>
              <a:rPr lang="en-US" sz="3200" b="1" baseline="-25000" dirty="0">
                <a:solidFill>
                  <a:srgbClr val="000099"/>
                </a:solidFill>
              </a:rPr>
              <a:t>CO2</a:t>
            </a:r>
            <a:endParaRPr lang="en-US" sz="2800" dirty="0">
              <a:solidFill>
                <a:srgbClr val="000099"/>
              </a:solidFill>
            </a:endParaRPr>
          </a:p>
        </p:txBody>
      </p:sp>
      <p:sp>
        <p:nvSpPr>
          <p:cNvPr id="8" name="TextBox 7">
            <a:extLst>
              <a:ext uri="{FF2B5EF4-FFF2-40B4-BE49-F238E27FC236}">
                <a16:creationId xmlns="" xmlns:a16="http://schemas.microsoft.com/office/drawing/2014/main" id="{87A6D2D5-EE0C-48CE-A317-90F094621891}"/>
              </a:ext>
            </a:extLst>
          </p:cNvPr>
          <p:cNvSpPr txBox="1"/>
          <p:nvPr/>
        </p:nvSpPr>
        <p:spPr>
          <a:xfrm>
            <a:off x="1351669" y="2834667"/>
            <a:ext cx="5165197" cy="584775"/>
          </a:xfrm>
          <a:prstGeom prst="rect">
            <a:avLst/>
          </a:prstGeom>
          <a:noFill/>
        </p:spPr>
        <p:txBody>
          <a:bodyPr wrap="none" rtlCol="0">
            <a:spAutoFit/>
          </a:bodyPr>
          <a:lstStyle/>
          <a:p>
            <a:r>
              <a:rPr lang="en-US" sz="3200" b="1" dirty="0">
                <a:solidFill>
                  <a:srgbClr val="000099"/>
                </a:solidFill>
              </a:rPr>
              <a:t>c. m </a:t>
            </a:r>
            <a:r>
              <a:rPr lang="en-US" sz="3200" b="1" baseline="-25000" dirty="0">
                <a:solidFill>
                  <a:srgbClr val="000099"/>
                </a:solidFill>
              </a:rPr>
              <a:t>CaCO3</a:t>
            </a:r>
            <a:r>
              <a:rPr lang="en-US" sz="3200" b="1" dirty="0">
                <a:solidFill>
                  <a:srgbClr val="000099"/>
                </a:solidFill>
              </a:rPr>
              <a:t> +  m </a:t>
            </a:r>
            <a:r>
              <a:rPr lang="en-US" sz="3200" b="1" baseline="-25000" dirty="0">
                <a:solidFill>
                  <a:srgbClr val="000099"/>
                </a:solidFill>
              </a:rPr>
              <a:t>CO2</a:t>
            </a:r>
            <a:r>
              <a:rPr lang="en-US" sz="3200" b="1" dirty="0">
                <a:solidFill>
                  <a:srgbClr val="000099"/>
                </a:solidFill>
              </a:rPr>
              <a:t> = m </a:t>
            </a:r>
            <a:r>
              <a:rPr lang="en-US" sz="3200" b="1" baseline="-25000" dirty="0" err="1">
                <a:solidFill>
                  <a:srgbClr val="000099"/>
                </a:solidFill>
              </a:rPr>
              <a:t>CaO</a:t>
            </a:r>
            <a:endParaRPr lang="en-US" sz="3200" b="1" baseline="-25000" dirty="0">
              <a:solidFill>
                <a:srgbClr val="000099"/>
              </a:solidFill>
            </a:endParaRPr>
          </a:p>
        </p:txBody>
      </p:sp>
      <p:sp>
        <p:nvSpPr>
          <p:cNvPr id="9" name="TextBox 8">
            <a:extLst>
              <a:ext uri="{FF2B5EF4-FFF2-40B4-BE49-F238E27FC236}">
                <a16:creationId xmlns="" xmlns:a16="http://schemas.microsoft.com/office/drawing/2014/main" id="{1E63FFE6-8663-4C42-B3E2-0533B1CA45A7}"/>
              </a:ext>
            </a:extLst>
          </p:cNvPr>
          <p:cNvSpPr txBox="1"/>
          <p:nvPr/>
        </p:nvSpPr>
        <p:spPr>
          <a:xfrm>
            <a:off x="1328548" y="3570471"/>
            <a:ext cx="3700052" cy="584775"/>
          </a:xfrm>
          <a:prstGeom prst="rect">
            <a:avLst/>
          </a:prstGeom>
          <a:noFill/>
        </p:spPr>
        <p:txBody>
          <a:bodyPr wrap="none" rtlCol="0">
            <a:spAutoFit/>
          </a:bodyPr>
          <a:lstStyle/>
          <a:p>
            <a:r>
              <a:rPr lang="en-US" sz="3200" b="1" dirty="0">
                <a:solidFill>
                  <a:srgbClr val="000099"/>
                </a:solidFill>
              </a:rPr>
              <a:t>d. m </a:t>
            </a:r>
            <a:r>
              <a:rPr lang="en-US" sz="3200" b="1" baseline="-25000">
                <a:solidFill>
                  <a:srgbClr val="000099"/>
                </a:solidFill>
              </a:rPr>
              <a:t>CaCO3</a:t>
            </a:r>
            <a:r>
              <a:rPr lang="en-US" sz="3200" b="1">
                <a:solidFill>
                  <a:srgbClr val="000099"/>
                </a:solidFill>
              </a:rPr>
              <a:t> </a:t>
            </a:r>
            <a:r>
              <a:rPr lang="en-US" sz="3200" b="1" smtClean="0">
                <a:solidFill>
                  <a:srgbClr val="000099"/>
                </a:solidFill>
              </a:rPr>
              <a:t>= </a:t>
            </a:r>
            <a:r>
              <a:rPr lang="en-US" sz="3200" b="1" dirty="0">
                <a:solidFill>
                  <a:srgbClr val="000099"/>
                </a:solidFill>
              </a:rPr>
              <a:t>m </a:t>
            </a:r>
            <a:r>
              <a:rPr lang="en-US" sz="3200" b="1" baseline="-25000" dirty="0">
                <a:solidFill>
                  <a:srgbClr val="000099"/>
                </a:solidFill>
              </a:rPr>
              <a:t>CO2</a:t>
            </a:r>
          </a:p>
        </p:txBody>
      </p:sp>
    </p:spTree>
    <p:extLst>
      <p:ext uri="{BB962C8B-B14F-4D97-AF65-F5344CB8AC3E}">
        <p14:creationId xmlns:p14="http://schemas.microsoft.com/office/powerpoint/2010/main" val="1946490458"/>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
                                        </p:tgtEl>
                                        <p:attrNameLst>
                                          <p:attrName>fillcolor</p:attrName>
                                        </p:attrNameLst>
                                      </p:cBhvr>
                                      <p:to>
                                        <a:srgbClr val="FFFF0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2"/>
          <p:cNvSpPr/>
          <p:nvPr/>
        </p:nvSpPr>
        <p:spPr>
          <a:xfrm>
            <a:off x="5373987" y="1626397"/>
            <a:ext cx="3713019" cy="2010289"/>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a:solidFill>
                  <a:prstClr val="white"/>
                </a:solidFill>
                <a:latin typeface="Arial"/>
                <a:ea typeface="义启嘟嘟体" pitchFamily="2" charset="-128"/>
                <a:cs typeface="义启嘟嘟体" pitchFamily="2" charset="-128"/>
                <a:sym typeface="Arial"/>
              </a:rPr>
              <a:t>â</a:t>
            </a:r>
            <a:endParaRPr lang="zh-CN" altLang="en-US" sz="1500">
              <a:solidFill>
                <a:prstClr val="white"/>
              </a:solidFill>
              <a:latin typeface="Arial"/>
              <a:ea typeface="义启嘟嘟体" pitchFamily="2" charset="-128"/>
              <a:cs typeface="义启嘟嘟体" pitchFamily="2" charset="-128"/>
              <a:sym typeface="Arial"/>
            </a:endParaRPr>
          </a:p>
        </p:txBody>
      </p:sp>
      <p:pic>
        <p:nvPicPr>
          <p:cNvPr id="6" name="图片 4"/>
          <p:cNvPicPr>
            <a:picLocks noChangeAspect="1"/>
          </p:cNvPicPr>
          <p:nvPr/>
        </p:nvPicPr>
        <p:blipFill rotWithShape="1">
          <a:blip r:embed="rId2">
            <a:extLst>
              <a:ext uri="{28A0092B-C50C-407E-A947-70E740481C1C}">
                <a14:useLocalDpi xmlns:a14="http://schemas.microsoft.com/office/drawing/2010/main" val="0"/>
              </a:ext>
            </a:extLst>
          </a:blip>
          <a:srcRect l="13546" t="20761" r="11866" b="23847"/>
          <a:stretch/>
        </p:blipFill>
        <p:spPr>
          <a:xfrm>
            <a:off x="0" y="237020"/>
            <a:ext cx="5742709" cy="1967345"/>
          </a:xfrm>
          <a:prstGeom prst="rect">
            <a:avLst/>
          </a:prstGeom>
          <a:effectLst>
            <a:outerShdw blurRad="50800" dist="38100" dir="10800000" algn="r" rotWithShape="0">
              <a:prstClr val="black">
                <a:alpha val="40000"/>
              </a:prstClr>
            </a:outerShdw>
          </a:effectLst>
        </p:spPr>
      </p:pic>
      <p:pic>
        <p:nvPicPr>
          <p:cNvPr id="8" name="图片 9"/>
          <p:cNvPicPr>
            <a:picLocks noChangeAspect="1"/>
          </p:cNvPicPr>
          <p:nvPr/>
        </p:nvPicPr>
        <p:blipFill rotWithShape="1">
          <a:blip r:embed="rId3" cstate="print">
            <a:extLst>
              <a:ext uri="{28A0092B-C50C-407E-A947-70E740481C1C}">
                <a14:useLocalDpi xmlns:a14="http://schemas.microsoft.com/office/drawing/2010/main" val="0"/>
              </a:ext>
            </a:extLst>
          </a:blip>
          <a:srcRect t="9905" r="71460" b="70286"/>
          <a:stretch/>
        </p:blipFill>
        <p:spPr>
          <a:xfrm>
            <a:off x="6614683" y="64979"/>
            <a:ext cx="1643343" cy="1140651"/>
          </a:xfrm>
          <a:prstGeom prst="rect">
            <a:avLst/>
          </a:prstGeom>
        </p:spPr>
      </p:pic>
      <p:sp>
        <p:nvSpPr>
          <p:cNvPr id="9" name="TextBox 8"/>
          <p:cNvSpPr txBox="1"/>
          <p:nvPr/>
        </p:nvSpPr>
        <p:spPr>
          <a:xfrm>
            <a:off x="0" y="1007155"/>
            <a:ext cx="5262018" cy="646331"/>
          </a:xfrm>
          <a:prstGeom prst="rect">
            <a:avLst/>
          </a:prstGeom>
          <a:noFill/>
        </p:spPr>
        <p:txBody>
          <a:bodyPr wrap="none" rtlCol="0">
            <a:spAutoFit/>
          </a:bodyPr>
          <a:lstStyle/>
          <a:p>
            <a:pPr algn="ctr"/>
            <a:r>
              <a:rPr lang="en-US" sz="1800" b="1" spc="50">
                <a:ln w="0"/>
                <a:effectLst>
                  <a:innerShdw blurRad="63500" dist="50800" dir="13500000">
                    <a:srgbClr val="000000">
                      <a:alpha val="50000"/>
                    </a:srgbClr>
                  </a:innerShdw>
                </a:effectLst>
              </a:rPr>
              <a:t>BÀI 3: </a:t>
            </a:r>
            <a:r>
              <a:rPr lang="vi-VN" sz="1800" b="1" spc="50">
                <a:ln w="0"/>
                <a:effectLst>
                  <a:innerShdw blurRad="63500" dist="50800" dir="13500000">
                    <a:srgbClr val="000000">
                      <a:alpha val="50000"/>
                    </a:srgbClr>
                  </a:innerShdw>
                </a:effectLst>
              </a:rPr>
              <a:t>ĐỊNH LUẬT BẢO TOÀN KHỐI</a:t>
            </a:r>
            <a:r>
              <a:rPr lang="en-US" sz="1800" b="1" spc="50">
                <a:ln w="0"/>
                <a:effectLst>
                  <a:innerShdw blurRad="63500" dist="50800" dir="13500000">
                    <a:srgbClr val="000000">
                      <a:alpha val="50000"/>
                    </a:srgbClr>
                  </a:innerShdw>
                </a:effectLst>
              </a:rPr>
              <a:t> </a:t>
            </a:r>
            <a:r>
              <a:rPr lang="vi-VN" sz="1800" b="1" spc="50">
                <a:ln w="0"/>
                <a:effectLst>
                  <a:innerShdw blurRad="63500" dist="50800" dir="13500000">
                    <a:srgbClr val="000000">
                      <a:alpha val="50000"/>
                    </a:srgbClr>
                  </a:innerShdw>
                </a:effectLst>
              </a:rPr>
              <a:t>LƯỢNG</a:t>
            </a:r>
            <a:br>
              <a:rPr lang="vi-VN" sz="1800" b="1" spc="50">
                <a:ln w="0"/>
                <a:effectLst>
                  <a:innerShdw blurRad="63500" dist="50800" dir="13500000">
                    <a:srgbClr val="000000">
                      <a:alpha val="50000"/>
                    </a:srgbClr>
                  </a:innerShdw>
                </a:effectLst>
              </a:rPr>
            </a:br>
            <a:r>
              <a:rPr lang="vi-VN" sz="1800" b="1" spc="50">
                <a:ln w="0"/>
                <a:effectLst>
                  <a:innerShdw blurRad="63500" dist="50800" dir="13500000">
                    <a:srgbClr val="000000">
                      <a:alpha val="50000"/>
                    </a:srgbClr>
                  </a:innerShdw>
                </a:effectLst>
              </a:rPr>
              <a:t>PHƯƠNG TRÌNH HÓA HỌC</a:t>
            </a:r>
            <a:endParaRPr lang="en-US" sz="1800"/>
          </a:p>
        </p:txBody>
      </p:sp>
      <p:sp>
        <p:nvSpPr>
          <p:cNvPr id="10" name="TextBox 9"/>
          <p:cNvSpPr txBox="1"/>
          <p:nvPr/>
        </p:nvSpPr>
        <p:spPr>
          <a:xfrm>
            <a:off x="5556118" y="1697695"/>
            <a:ext cx="3348759" cy="1938992"/>
          </a:xfrm>
          <a:prstGeom prst="rect">
            <a:avLst/>
          </a:prstGeom>
          <a:noFill/>
        </p:spPr>
        <p:txBody>
          <a:bodyPr wrap="square" rtlCol="0">
            <a:spAutoFit/>
          </a:bodyPr>
          <a:lstStyle/>
          <a:p>
            <a:pPr algn="ctr">
              <a:buFont typeface="Arial"/>
              <a:buNone/>
            </a:pPr>
            <a:r>
              <a:rPr lang="en-US" sz="2000" b="1">
                <a:solidFill>
                  <a:srgbClr val="4472C4">
                    <a:lumMod val="75000"/>
                  </a:srgbClr>
                </a:solidFill>
                <a:cs typeface="Arial"/>
                <a:sym typeface="Arial"/>
              </a:rPr>
              <a:t>Đặt hai cây nến trên đĩa cân, cân ở vị trí thăng bằng. Nếu đốt một cây nến, sau một thời gian, cân có còn thăng bằng không? </a:t>
            </a:r>
            <a:endParaRPr lang="en-US" sz="2000" b="1" dirty="0">
              <a:solidFill>
                <a:srgbClr val="4472C4">
                  <a:lumMod val="75000"/>
                </a:srgbClr>
              </a:solidFill>
              <a:latin typeface="Arial"/>
              <a:cs typeface="Arial"/>
              <a:sym typeface="Arial"/>
            </a:endParaRPr>
          </a:p>
        </p:txBody>
      </p:sp>
      <p:pic>
        <p:nvPicPr>
          <p:cNvPr id="2" name="Picture 1"/>
          <p:cNvPicPr>
            <a:picLocks noChangeAspect="1"/>
          </p:cNvPicPr>
          <p:nvPr/>
        </p:nvPicPr>
        <p:blipFill>
          <a:blip r:embed="rId4"/>
          <a:stretch>
            <a:fillRect/>
          </a:stretch>
        </p:blipFill>
        <p:spPr>
          <a:xfrm>
            <a:off x="2441730" y="2513303"/>
            <a:ext cx="2750128" cy="2445328"/>
          </a:xfrm>
          <a:prstGeom prst="rect">
            <a:avLst/>
          </a:prstGeom>
        </p:spPr>
      </p:pic>
    </p:spTree>
    <p:extLst>
      <p:ext uri="{BB962C8B-B14F-4D97-AF65-F5344CB8AC3E}">
        <p14:creationId xmlns:p14="http://schemas.microsoft.com/office/powerpoint/2010/main" val="170100260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139" y="482818"/>
            <a:ext cx="8639717" cy="827440"/>
          </a:xfrm>
          <a:prstGeom prst="rect">
            <a:avLst/>
          </a:prstGeom>
          <a:noFill/>
        </p:spPr>
        <p:txBody>
          <a:bodyPr wrap="square" lIns="87919" tIns="43959" rIns="87919" bIns="43959" rtlCol="0">
            <a:spAutoFit/>
          </a:bodyPr>
          <a:lstStyle/>
          <a:p>
            <a:r>
              <a:rPr lang="en-US" sz="2300" b="1" err="1">
                <a:solidFill>
                  <a:srgbClr val="C00000"/>
                </a:solidFill>
                <a:latin typeface="Arial" pitchFamily="34" charset="0"/>
                <a:cs typeface="Arial" pitchFamily="34" charset="0"/>
              </a:rPr>
              <a:t>Câu</a:t>
            </a:r>
            <a:r>
              <a:rPr lang="en-US" sz="2300" b="1">
                <a:solidFill>
                  <a:srgbClr val="C00000"/>
                </a:solidFill>
                <a:latin typeface="Arial" pitchFamily="34" charset="0"/>
                <a:cs typeface="Arial" pitchFamily="34" charset="0"/>
              </a:rPr>
              <a:t> </a:t>
            </a:r>
            <a:r>
              <a:rPr lang="en-US" sz="2300" b="1" smtClean="0">
                <a:solidFill>
                  <a:srgbClr val="C00000"/>
                </a:solidFill>
                <a:latin typeface="Arial" pitchFamily="34" charset="0"/>
                <a:cs typeface="Arial" pitchFamily="34" charset="0"/>
              </a:rPr>
              <a:t>2: </a:t>
            </a:r>
            <a:r>
              <a:rPr lang="en-US" sz="2400"/>
              <a:t>Đốt cháy 3 gam kim loại magie trong oxi thu được 5 gam magie oxit. Khối lượng oxi đã tham gia phản ứng là:</a:t>
            </a:r>
          </a:p>
        </p:txBody>
      </p:sp>
      <p:sp>
        <p:nvSpPr>
          <p:cNvPr id="6" name="TextBox 5">
            <a:extLst>
              <a:ext uri="{FF2B5EF4-FFF2-40B4-BE49-F238E27FC236}">
                <a16:creationId xmlns="" xmlns:a16="http://schemas.microsoft.com/office/drawing/2014/main" id="{AFB1EB77-55E7-4717-91D6-611B333B80CB}"/>
              </a:ext>
            </a:extLst>
          </p:cNvPr>
          <p:cNvSpPr txBox="1"/>
          <p:nvPr/>
        </p:nvSpPr>
        <p:spPr>
          <a:xfrm>
            <a:off x="1328549" y="2156507"/>
            <a:ext cx="2234907" cy="584775"/>
          </a:xfrm>
          <a:prstGeom prst="rect">
            <a:avLst/>
          </a:prstGeom>
          <a:noFill/>
        </p:spPr>
        <p:txBody>
          <a:bodyPr wrap="none" rtlCol="0">
            <a:spAutoFit/>
          </a:bodyPr>
          <a:lstStyle/>
          <a:p>
            <a:r>
              <a:rPr lang="en-US" sz="3200" b="1" dirty="0">
                <a:solidFill>
                  <a:srgbClr val="000099"/>
                </a:solidFill>
              </a:rPr>
              <a:t>B</a:t>
            </a:r>
            <a:r>
              <a:rPr lang="en-US" sz="3200" b="1" smtClean="0">
                <a:solidFill>
                  <a:srgbClr val="000099"/>
                </a:solidFill>
              </a:rPr>
              <a:t>. 2,2 gam</a:t>
            </a:r>
            <a:endParaRPr lang="en-US" sz="3200" b="1" baseline="-25000" dirty="0">
              <a:solidFill>
                <a:srgbClr val="000099"/>
              </a:solidFill>
            </a:endParaRPr>
          </a:p>
        </p:txBody>
      </p:sp>
      <p:sp>
        <p:nvSpPr>
          <p:cNvPr id="7" name="TextBox 6">
            <a:extLst>
              <a:ext uri="{FF2B5EF4-FFF2-40B4-BE49-F238E27FC236}">
                <a16:creationId xmlns="" xmlns:a16="http://schemas.microsoft.com/office/drawing/2014/main" id="{7A814E80-7FE9-4390-9C85-DB3007B0DF39}"/>
              </a:ext>
            </a:extLst>
          </p:cNvPr>
          <p:cNvSpPr txBox="1"/>
          <p:nvPr/>
        </p:nvSpPr>
        <p:spPr>
          <a:xfrm>
            <a:off x="1328549" y="1515395"/>
            <a:ext cx="1893467" cy="584775"/>
          </a:xfrm>
          <a:prstGeom prst="rect">
            <a:avLst/>
          </a:prstGeom>
          <a:noFill/>
        </p:spPr>
        <p:txBody>
          <a:bodyPr wrap="none" rtlCol="0">
            <a:spAutoFit/>
          </a:bodyPr>
          <a:lstStyle/>
          <a:p>
            <a:r>
              <a:rPr lang="en-US" sz="3200" b="1" dirty="0">
                <a:solidFill>
                  <a:srgbClr val="000099"/>
                </a:solidFill>
              </a:rPr>
              <a:t>A</a:t>
            </a:r>
            <a:r>
              <a:rPr lang="en-US" sz="3200" b="1" smtClean="0">
                <a:solidFill>
                  <a:srgbClr val="000099"/>
                </a:solidFill>
              </a:rPr>
              <a:t>. 2 gam</a:t>
            </a:r>
            <a:endParaRPr lang="en-US" sz="2800" dirty="0">
              <a:solidFill>
                <a:srgbClr val="000099"/>
              </a:solidFill>
            </a:endParaRPr>
          </a:p>
        </p:txBody>
      </p:sp>
      <p:sp>
        <p:nvSpPr>
          <p:cNvPr id="8" name="TextBox 7">
            <a:extLst>
              <a:ext uri="{FF2B5EF4-FFF2-40B4-BE49-F238E27FC236}">
                <a16:creationId xmlns="" xmlns:a16="http://schemas.microsoft.com/office/drawing/2014/main" id="{87A6D2D5-EE0C-48CE-A317-90F094621891}"/>
              </a:ext>
            </a:extLst>
          </p:cNvPr>
          <p:cNvSpPr txBox="1"/>
          <p:nvPr/>
        </p:nvSpPr>
        <p:spPr>
          <a:xfrm>
            <a:off x="1351669" y="2834667"/>
            <a:ext cx="2234907" cy="584775"/>
          </a:xfrm>
          <a:prstGeom prst="rect">
            <a:avLst/>
          </a:prstGeom>
          <a:noFill/>
        </p:spPr>
        <p:txBody>
          <a:bodyPr wrap="none" rtlCol="0">
            <a:spAutoFit/>
          </a:bodyPr>
          <a:lstStyle/>
          <a:p>
            <a:r>
              <a:rPr lang="en-US" sz="3200" b="1" smtClean="0">
                <a:solidFill>
                  <a:srgbClr val="000099"/>
                </a:solidFill>
              </a:rPr>
              <a:t>C. 2,3 gam</a:t>
            </a:r>
            <a:endParaRPr lang="en-US" sz="3200" b="1" baseline="-25000" dirty="0">
              <a:solidFill>
                <a:srgbClr val="000099"/>
              </a:solidFill>
            </a:endParaRPr>
          </a:p>
        </p:txBody>
      </p:sp>
      <p:sp>
        <p:nvSpPr>
          <p:cNvPr id="9" name="TextBox 8">
            <a:extLst>
              <a:ext uri="{FF2B5EF4-FFF2-40B4-BE49-F238E27FC236}">
                <a16:creationId xmlns="" xmlns:a16="http://schemas.microsoft.com/office/drawing/2014/main" id="{1E63FFE6-8663-4C42-B3E2-0533B1CA45A7}"/>
              </a:ext>
            </a:extLst>
          </p:cNvPr>
          <p:cNvSpPr txBox="1"/>
          <p:nvPr/>
        </p:nvSpPr>
        <p:spPr>
          <a:xfrm>
            <a:off x="1328548" y="3570471"/>
            <a:ext cx="2234907" cy="584775"/>
          </a:xfrm>
          <a:prstGeom prst="rect">
            <a:avLst/>
          </a:prstGeom>
          <a:noFill/>
        </p:spPr>
        <p:txBody>
          <a:bodyPr wrap="none" rtlCol="0">
            <a:spAutoFit/>
          </a:bodyPr>
          <a:lstStyle/>
          <a:p>
            <a:r>
              <a:rPr lang="en-US" sz="3200" b="1" smtClean="0">
                <a:solidFill>
                  <a:srgbClr val="000099"/>
                </a:solidFill>
              </a:rPr>
              <a:t>D. 2,4 gam</a:t>
            </a:r>
            <a:endParaRPr lang="en-US" sz="3200" b="1" baseline="-25000" dirty="0">
              <a:solidFill>
                <a:srgbClr val="000099"/>
              </a:solidFill>
            </a:endParaRPr>
          </a:p>
        </p:txBody>
      </p:sp>
    </p:spTree>
    <p:extLst>
      <p:ext uri="{BB962C8B-B14F-4D97-AF65-F5344CB8AC3E}">
        <p14:creationId xmlns:p14="http://schemas.microsoft.com/office/powerpoint/2010/main" val="118022213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
                                        </p:tgtEl>
                                        <p:attrNameLst>
                                          <p:attrName>fillcolor</p:attrName>
                                        </p:attrNameLst>
                                      </p:cBhvr>
                                      <p:to>
                                        <a:srgbClr val="FFFF0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67631" y="514863"/>
            <a:ext cx="8950981" cy="1350660"/>
          </a:xfrm>
          <a:prstGeom prst="rect">
            <a:avLst/>
          </a:prstGeom>
          <a:noFill/>
        </p:spPr>
        <p:txBody>
          <a:bodyPr wrap="square" lIns="87919" tIns="43959" rIns="87919" bIns="43959" rtlCol="0">
            <a:spAutoFit/>
          </a:bodyPr>
          <a:lstStyle/>
          <a:p>
            <a:r>
              <a:rPr lang="en-US" sz="2700" b="1" dirty="0"/>
              <a:t> </a:t>
            </a:r>
            <a:r>
              <a:rPr lang="en-US" sz="2800" b="1" err="1">
                <a:solidFill>
                  <a:srgbClr val="C00000"/>
                </a:solidFill>
                <a:latin typeface="Arial" pitchFamily="34" charset="0"/>
                <a:cs typeface="Arial" pitchFamily="34" charset="0"/>
              </a:rPr>
              <a:t>Câu</a:t>
            </a:r>
            <a:r>
              <a:rPr lang="en-US" sz="2800" b="1">
                <a:solidFill>
                  <a:srgbClr val="C00000"/>
                </a:solidFill>
                <a:latin typeface="Arial" pitchFamily="34" charset="0"/>
                <a:cs typeface="Arial" pitchFamily="34" charset="0"/>
              </a:rPr>
              <a:t> </a:t>
            </a:r>
            <a:r>
              <a:rPr lang="en-US" sz="2800" b="1" smtClean="0">
                <a:solidFill>
                  <a:srgbClr val="C00000"/>
                </a:solidFill>
                <a:latin typeface="Arial" pitchFamily="34" charset="0"/>
                <a:cs typeface="Arial" pitchFamily="34" charset="0"/>
              </a:rPr>
              <a:t>3: </a:t>
            </a:r>
            <a:r>
              <a:rPr lang="en-US" sz="2700" b="1" dirty="0" err="1">
                <a:latin typeface="Arial" pitchFamily="34" charset="0"/>
                <a:cs typeface="Arial" pitchFamily="34" charset="0"/>
              </a:rPr>
              <a:t>Để</a:t>
            </a:r>
            <a:r>
              <a:rPr lang="en-US" sz="2700" b="1" dirty="0">
                <a:latin typeface="Arial" pitchFamily="34" charset="0"/>
                <a:cs typeface="Arial" pitchFamily="34" charset="0"/>
              </a:rPr>
              <a:t> </a:t>
            </a:r>
            <a:r>
              <a:rPr lang="en-US" sz="2700" b="1" dirty="0" err="1">
                <a:latin typeface="Arial" pitchFamily="34" charset="0"/>
                <a:cs typeface="Arial" pitchFamily="34" charset="0"/>
              </a:rPr>
              <a:t>thanh</a:t>
            </a:r>
            <a:r>
              <a:rPr lang="en-US" sz="2700" b="1" dirty="0">
                <a:latin typeface="Arial" pitchFamily="34" charset="0"/>
                <a:cs typeface="Arial" pitchFamily="34" charset="0"/>
              </a:rPr>
              <a:t> </a:t>
            </a:r>
            <a:r>
              <a:rPr lang="en-US" sz="2700" b="1" dirty="0" err="1">
                <a:latin typeface="Arial" pitchFamily="34" charset="0"/>
                <a:cs typeface="Arial" pitchFamily="34" charset="0"/>
              </a:rPr>
              <a:t>sắt</a:t>
            </a:r>
            <a:r>
              <a:rPr lang="en-US" sz="2700" b="1" dirty="0">
                <a:latin typeface="Arial" pitchFamily="34" charset="0"/>
                <a:cs typeface="Arial" pitchFamily="34" charset="0"/>
              </a:rPr>
              <a:t> </a:t>
            </a:r>
            <a:r>
              <a:rPr lang="en-US" sz="2700" b="1" dirty="0" err="1">
                <a:latin typeface="Arial" pitchFamily="34" charset="0"/>
                <a:cs typeface="Arial" pitchFamily="34" charset="0"/>
              </a:rPr>
              <a:t>ngoài</a:t>
            </a:r>
            <a:r>
              <a:rPr lang="en-US" sz="2700" b="1" dirty="0">
                <a:latin typeface="Arial" pitchFamily="34" charset="0"/>
                <a:cs typeface="Arial" pitchFamily="34" charset="0"/>
              </a:rPr>
              <a:t> </a:t>
            </a:r>
            <a:r>
              <a:rPr lang="en-US" sz="2700" b="1" dirty="0" err="1">
                <a:latin typeface="Arial" pitchFamily="34" charset="0"/>
                <a:cs typeface="Arial" pitchFamily="34" charset="0"/>
              </a:rPr>
              <a:t>không</a:t>
            </a:r>
            <a:r>
              <a:rPr lang="en-US" sz="2700" b="1" dirty="0">
                <a:latin typeface="Arial" pitchFamily="34" charset="0"/>
                <a:cs typeface="Arial" pitchFamily="34" charset="0"/>
              </a:rPr>
              <a:t> </a:t>
            </a:r>
            <a:r>
              <a:rPr lang="en-US" sz="2700" b="1" dirty="0" err="1">
                <a:latin typeface="Arial" pitchFamily="34" charset="0"/>
                <a:cs typeface="Arial" pitchFamily="34" charset="0"/>
              </a:rPr>
              <a:t>khí</a:t>
            </a:r>
            <a:r>
              <a:rPr lang="en-US" sz="2700" b="1" dirty="0">
                <a:latin typeface="Arial" pitchFamily="34" charset="0"/>
                <a:cs typeface="Arial" pitchFamily="34" charset="0"/>
              </a:rPr>
              <a:t> </a:t>
            </a:r>
            <a:r>
              <a:rPr lang="en-US" sz="2700" b="1" dirty="0" err="1">
                <a:latin typeface="Arial" pitchFamily="34" charset="0"/>
                <a:cs typeface="Arial" pitchFamily="34" charset="0"/>
              </a:rPr>
              <a:t>sau</a:t>
            </a:r>
            <a:r>
              <a:rPr lang="en-US" sz="2700" b="1" dirty="0">
                <a:latin typeface="Arial" pitchFamily="34" charset="0"/>
                <a:cs typeface="Arial" pitchFamily="34" charset="0"/>
              </a:rPr>
              <a:t> </a:t>
            </a:r>
            <a:r>
              <a:rPr lang="en-US" sz="2700" b="1" dirty="0" err="1">
                <a:latin typeface="Arial" pitchFamily="34" charset="0"/>
                <a:cs typeface="Arial" pitchFamily="34" charset="0"/>
              </a:rPr>
              <a:t>một</a:t>
            </a:r>
            <a:r>
              <a:rPr lang="en-US" sz="2700" b="1" dirty="0">
                <a:latin typeface="Arial" pitchFamily="34" charset="0"/>
                <a:cs typeface="Arial" pitchFamily="34" charset="0"/>
              </a:rPr>
              <a:t> </a:t>
            </a:r>
            <a:r>
              <a:rPr lang="en-US" sz="2700" b="1" dirty="0" err="1">
                <a:latin typeface="Arial" pitchFamily="34" charset="0"/>
                <a:cs typeface="Arial" pitchFamily="34" charset="0"/>
              </a:rPr>
              <a:t>thời</a:t>
            </a:r>
            <a:r>
              <a:rPr lang="en-US" sz="2700" b="1" dirty="0">
                <a:latin typeface="Arial" pitchFamily="34" charset="0"/>
                <a:cs typeface="Arial" pitchFamily="34" charset="0"/>
              </a:rPr>
              <a:t> </a:t>
            </a:r>
            <a:r>
              <a:rPr lang="en-US" sz="2700" b="1" dirty="0" err="1">
                <a:latin typeface="Arial" pitchFamily="34" charset="0"/>
                <a:cs typeface="Arial" pitchFamily="34" charset="0"/>
              </a:rPr>
              <a:t>gian</a:t>
            </a:r>
            <a:r>
              <a:rPr lang="en-US" sz="2700" b="1" dirty="0">
                <a:latin typeface="Arial" pitchFamily="34" charset="0"/>
                <a:cs typeface="Arial" pitchFamily="34" charset="0"/>
              </a:rPr>
              <a:t> </a:t>
            </a:r>
            <a:r>
              <a:rPr lang="en-US" sz="2700" b="1" dirty="0" err="1">
                <a:latin typeface="Arial" pitchFamily="34" charset="0"/>
                <a:cs typeface="Arial" pitchFamily="34" charset="0"/>
              </a:rPr>
              <a:t>thấy</a:t>
            </a:r>
            <a:r>
              <a:rPr lang="en-US" sz="2700" b="1" dirty="0">
                <a:latin typeface="Arial" pitchFamily="34" charset="0"/>
                <a:cs typeface="Arial" pitchFamily="34" charset="0"/>
              </a:rPr>
              <a:t> </a:t>
            </a:r>
            <a:r>
              <a:rPr lang="en-US" sz="2700" b="1" dirty="0" err="1">
                <a:latin typeface="Arial" pitchFamily="34" charset="0"/>
                <a:cs typeface="Arial" pitchFamily="34" charset="0"/>
              </a:rPr>
              <a:t>khối</a:t>
            </a:r>
            <a:r>
              <a:rPr lang="en-US" sz="2700" b="1" dirty="0">
                <a:latin typeface="Arial" pitchFamily="34" charset="0"/>
                <a:cs typeface="Arial" pitchFamily="34" charset="0"/>
              </a:rPr>
              <a:t> </a:t>
            </a:r>
            <a:r>
              <a:rPr lang="en-US" sz="2700" b="1" dirty="0" err="1">
                <a:latin typeface="Arial" pitchFamily="34" charset="0"/>
                <a:cs typeface="Arial" pitchFamily="34" charset="0"/>
              </a:rPr>
              <a:t>lượng</a:t>
            </a:r>
            <a:r>
              <a:rPr lang="en-US" sz="2700" b="1" dirty="0">
                <a:latin typeface="Arial" pitchFamily="34" charset="0"/>
                <a:cs typeface="Arial" pitchFamily="34" charset="0"/>
              </a:rPr>
              <a:t> </a:t>
            </a:r>
            <a:r>
              <a:rPr lang="en-US" sz="2700" b="1" dirty="0" err="1">
                <a:latin typeface="Arial" pitchFamily="34" charset="0"/>
                <a:cs typeface="Arial" pitchFamily="34" charset="0"/>
              </a:rPr>
              <a:t>của</a:t>
            </a:r>
            <a:r>
              <a:rPr lang="en-US" sz="2700" b="1" dirty="0">
                <a:latin typeface="Arial" pitchFamily="34" charset="0"/>
                <a:cs typeface="Arial" pitchFamily="34" charset="0"/>
              </a:rPr>
              <a:t> </a:t>
            </a:r>
            <a:r>
              <a:rPr lang="en-US" sz="2700" b="1" dirty="0" err="1">
                <a:latin typeface="Arial" pitchFamily="34" charset="0"/>
                <a:cs typeface="Arial" pitchFamily="34" charset="0"/>
              </a:rPr>
              <a:t>thanh</a:t>
            </a:r>
            <a:r>
              <a:rPr lang="en-US" sz="2700" b="1" dirty="0">
                <a:latin typeface="Arial" pitchFamily="34" charset="0"/>
                <a:cs typeface="Arial" pitchFamily="34" charset="0"/>
              </a:rPr>
              <a:t> </a:t>
            </a:r>
            <a:r>
              <a:rPr lang="en-US" sz="2700" b="1" dirty="0" err="1">
                <a:latin typeface="Arial" pitchFamily="34" charset="0"/>
                <a:cs typeface="Arial" pitchFamily="34" charset="0"/>
              </a:rPr>
              <a:t>sắt</a:t>
            </a:r>
            <a:r>
              <a:rPr lang="en-US" sz="2700" b="1" dirty="0">
                <a:latin typeface="Arial" pitchFamily="34" charset="0"/>
                <a:cs typeface="Arial" pitchFamily="34" charset="0"/>
              </a:rPr>
              <a:t> </a:t>
            </a:r>
            <a:r>
              <a:rPr lang="en-US" sz="2700" b="1" dirty="0" err="1">
                <a:latin typeface="Arial" pitchFamily="34" charset="0"/>
                <a:cs typeface="Arial" pitchFamily="34" charset="0"/>
              </a:rPr>
              <a:t>thay</a:t>
            </a:r>
            <a:r>
              <a:rPr lang="en-US" sz="2700" b="1" dirty="0">
                <a:latin typeface="Arial" pitchFamily="34" charset="0"/>
                <a:cs typeface="Arial" pitchFamily="34" charset="0"/>
              </a:rPr>
              <a:t> </a:t>
            </a:r>
            <a:r>
              <a:rPr lang="en-US" sz="2700" b="1" dirty="0" err="1">
                <a:latin typeface="Arial" pitchFamily="34" charset="0"/>
                <a:cs typeface="Arial" pitchFamily="34" charset="0"/>
              </a:rPr>
              <a:t>đổi</a:t>
            </a:r>
            <a:r>
              <a:rPr lang="en-US" sz="2700" b="1" dirty="0">
                <a:latin typeface="Arial" pitchFamily="34" charset="0"/>
                <a:cs typeface="Arial" pitchFamily="34" charset="0"/>
              </a:rPr>
              <a:t> </a:t>
            </a:r>
            <a:r>
              <a:rPr lang="en-US" sz="2700" b="1" dirty="0" err="1">
                <a:latin typeface="Arial" pitchFamily="34" charset="0"/>
                <a:cs typeface="Arial" pitchFamily="34" charset="0"/>
              </a:rPr>
              <a:t>như</a:t>
            </a:r>
            <a:r>
              <a:rPr lang="en-US" sz="2700" b="1" dirty="0">
                <a:latin typeface="Arial" pitchFamily="34" charset="0"/>
                <a:cs typeface="Arial" pitchFamily="34" charset="0"/>
              </a:rPr>
              <a:t> </a:t>
            </a:r>
            <a:r>
              <a:rPr lang="en-US" sz="2700" b="1" dirty="0" err="1">
                <a:latin typeface="Arial" pitchFamily="34" charset="0"/>
                <a:cs typeface="Arial" pitchFamily="34" charset="0"/>
              </a:rPr>
              <a:t>thế</a:t>
            </a:r>
            <a:r>
              <a:rPr lang="en-US" sz="2700" b="1" dirty="0">
                <a:latin typeface="Arial" pitchFamily="34" charset="0"/>
                <a:cs typeface="Arial" pitchFamily="34" charset="0"/>
              </a:rPr>
              <a:t> </a:t>
            </a:r>
            <a:r>
              <a:rPr lang="en-US" sz="2700" b="1" dirty="0" err="1">
                <a:latin typeface="Arial" pitchFamily="34" charset="0"/>
                <a:cs typeface="Arial" pitchFamily="34" charset="0"/>
              </a:rPr>
              <a:t>nào</a:t>
            </a:r>
            <a:r>
              <a:rPr lang="en-US" sz="2700" b="1" dirty="0">
                <a:latin typeface="Arial" pitchFamily="34" charset="0"/>
                <a:cs typeface="Arial" pitchFamily="34" charset="0"/>
              </a:rPr>
              <a:t>? </a:t>
            </a:r>
          </a:p>
        </p:txBody>
      </p:sp>
      <p:sp>
        <p:nvSpPr>
          <p:cNvPr id="17" name="TextBox 16">
            <a:extLst>
              <a:ext uri="{FF2B5EF4-FFF2-40B4-BE49-F238E27FC236}">
                <a16:creationId xmlns="" xmlns:a16="http://schemas.microsoft.com/office/drawing/2014/main" id="{567AC6A3-6773-4E71-919F-4D97F6D41A7A}"/>
              </a:ext>
            </a:extLst>
          </p:cNvPr>
          <p:cNvSpPr txBox="1"/>
          <p:nvPr/>
        </p:nvSpPr>
        <p:spPr>
          <a:xfrm>
            <a:off x="1265335" y="1872855"/>
            <a:ext cx="2392001" cy="584775"/>
          </a:xfrm>
          <a:prstGeom prst="rect">
            <a:avLst/>
          </a:prstGeom>
          <a:noFill/>
        </p:spPr>
        <p:txBody>
          <a:bodyPr wrap="none" rtlCol="0">
            <a:spAutoFit/>
          </a:bodyPr>
          <a:lstStyle/>
          <a:p>
            <a:r>
              <a:rPr lang="vi-VN" sz="3200" b="1" dirty="0">
                <a:solidFill>
                  <a:srgbClr val="000099"/>
                </a:solidFill>
                <a:latin typeface="Arial" pitchFamily="34" charset="0"/>
                <a:cs typeface="Arial" pitchFamily="34" charset="0"/>
              </a:rPr>
              <a:t>A. </a:t>
            </a:r>
            <a:r>
              <a:rPr lang="en-US" sz="3200" b="1" dirty="0" err="1">
                <a:solidFill>
                  <a:srgbClr val="000099"/>
                </a:solidFill>
                <a:latin typeface="Arial" pitchFamily="34" charset="0"/>
                <a:cs typeface="Arial" pitchFamily="34" charset="0"/>
              </a:rPr>
              <a:t>Tăng</a:t>
            </a:r>
            <a:r>
              <a:rPr lang="en-US" sz="3200" b="1" dirty="0">
                <a:solidFill>
                  <a:srgbClr val="000099"/>
                </a:solidFill>
                <a:latin typeface="Arial" pitchFamily="34" charset="0"/>
                <a:cs typeface="Arial" pitchFamily="34" charset="0"/>
              </a:rPr>
              <a:t> </a:t>
            </a:r>
            <a:r>
              <a:rPr lang="en-US" sz="3200" b="1" dirty="0" err="1">
                <a:solidFill>
                  <a:srgbClr val="000099"/>
                </a:solidFill>
                <a:latin typeface="Arial" pitchFamily="34" charset="0"/>
                <a:cs typeface="Arial" pitchFamily="34" charset="0"/>
              </a:rPr>
              <a:t>lên</a:t>
            </a:r>
            <a:endParaRPr lang="en-US" sz="3200" b="1" dirty="0">
              <a:solidFill>
                <a:srgbClr val="000099"/>
              </a:solidFill>
              <a:latin typeface="Arial" pitchFamily="34" charset="0"/>
              <a:cs typeface="Arial" pitchFamily="34" charset="0"/>
            </a:endParaRPr>
          </a:p>
        </p:txBody>
      </p:sp>
      <p:sp>
        <p:nvSpPr>
          <p:cNvPr id="18" name="TextBox 17">
            <a:extLst>
              <a:ext uri="{FF2B5EF4-FFF2-40B4-BE49-F238E27FC236}">
                <a16:creationId xmlns="" xmlns:a16="http://schemas.microsoft.com/office/drawing/2014/main" id="{7CFC52B3-DCE4-478A-A451-45DF4265118B}"/>
              </a:ext>
            </a:extLst>
          </p:cNvPr>
          <p:cNvSpPr txBox="1"/>
          <p:nvPr/>
        </p:nvSpPr>
        <p:spPr>
          <a:xfrm>
            <a:off x="5063872" y="1903169"/>
            <a:ext cx="2212465" cy="584775"/>
          </a:xfrm>
          <a:prstGeom prst="rect">
            <a:avLst/>
          </a:prstGeom>
          <a:noFill/>
        </p:spPr>
        <p:txBody>
          <a:bodyPr wrap="none" rtlCol="0">
            <a:spAutoFit/>
          </a:bodyPr>
          <a:lstStyle/>
          <a:p>
            <a:r>
              <a:rPr lang="vi-VN" sz="3200" b="1" dirty="0">
                <a:solidFill>
                  <a:srgbClr val="000099"/>
                </a:solidFill>
              </a:rPr>
              <a:t>B. </a:t>
            </a:r>
            <a:r>
              <a:rPr lang="en-US" sz="3200" b="1" dirty="0" err="1">
                <a:solidFill>
                  <a:srgbClr val="000099"/>
                </a:solidFill>
                <a:latin typeface="Arial" pitchFamily="34" charset="0"/>
                <a:cs typeface="Arial" pitchFamily="34" charset="0"/>
              </a:rPr>
              <a:t>Giảm</a:t>
            </a:r>
            <a:r>
              <a:rPr lang="en-US" sz="3200" b="1" dirty="0">
                <a:solidFill>
                  <a:srgbClr val="000099"/>
                </a:solidFill>
                <a:latin typeface="Arial" pitchFamily="34" charset="0"/>
                <a:cs typeface="Arial" pitchFamily="34" charset="0"/>
              </a:rPr>
              <a:t> </a:t>
            </a:r>
            <a:r>
              <a:rPr lang="en-US" sz="3200" b="1" dirty="0" err="1">
                <a:solidFill>
                  <a:srgbClr val="000099"/>
                </a:solidFill>
                <a:latin typeface="Arial" pitchFamily="34" charset="0"/>
                <a:cs typeface="Arial" pitchFamily="34" charset="0"/>
              </a:rPr>
              <a:t>đi</a:t>
            </a:r>
            <a:endParaRPr lang="en-US" sz="2400" dirty="0"/>
          </a:p>
        </p:txBody>
      </p:sp>
      <p:sp>
        <p:nvSpPr>
          <p:cNvPr id="19" name="TextBox 18">
            <a:extLst>
              <a:ext uri="{FF2B5EF4-FFF2-40B4-BE49-F238E27FC236}">
                <a16:creationId xmlns="" xmlns:a16="http://schemas.microsoft.com/office/drawing/2014/main" id="{A62172C5-936E-4FA1-AC57-C44272253A7D}"/>
              </a:ext>
            </a:extLst>
          </p:cNvPr>
          <p:cNvSpPr txBox="1"/>
          <p:nvPr/>
        </p:nvSpPr>
        <p:spPr>
          <a:xfrm>
            <a:off x="2956689" y="2995716"/>
            <a:ext cx="3688830" cy="584775"/>
          </a:xfrm>
          <a:prstGeom prst="rect">
            <a:avLst/>
          </a:prstGeom>
          <a:noFill/>
        </p:spPr>
        <p:txBody>
          <a:bodyPr wrap="none" rtlCol="0">
            <a:spAutoFit/>
          </a:bodyPr>
          <a:lstStyle/>
          <a:p>
            <a:r>
              <a:rPr lang="vi-VN" sz="3200" b="1" dirty="0">
                <a:solidFill>
                  <a:srgbClr val="000099"/>
                </a:solidFill>
                <a:latin typeface="Arial" pitchFamily="34" charset="0"/>
                <a:cs typeface="Arial" pitchFamily="34" charset="0"/>
              </a:rPr>
              <a:t>C. </a:t>
            </a:r>
            <a:r>
              <a:rPr lang="en-US" sz="3200" b="1" dirty="0" err="1">
                <a:solidFill>
                  <a:srgbClr val="000099"/>
                </a:solidFill>
                <a:latin typeface="Arial" pitchFamily="34" charset="0"/>
                <a:cs typeface="Arial" pitchFamily="34" charset="0"/>
              </a:rPr>
              <a:t>Không</a:t>
            </a:r>
            <a:r>
              <a:rPr lang="en-US" sz="3200" b="1" dirty="0">
                <a:solidFill>
                  <a:srgbClr val="000099"/>
                </a:solidFill>
                <a:latin typeface="Arial" pitchFamily="34" charset="0"/>
                <a:cs typeface="Arial" pitchFamily="34" charset="0"/>
              </a:rPr>
              <a:t> </a:t>
            </a:r>
            <a:r>
              <a:rPr lang="en-US" sz="3200" b="1" dirty="0" err="1">
                <a:solidFill>
                  <a:srgbClr val="000099"/>
                </a:solidFill>
                <a:latin typeface="Arial" pitchFamily="34" charset="0"/>
                <a:cs typeface="Arial" pitchFamily="34" charset="0"/>
              </a:rPr>
              <a:t>thay</a:t>
            </a:r>
            <a:r>
              <a:rPr lang="en-US" sz="3200" b="1" dirty="0">
                <a:solidFill>
                  <a:srgbClr val="000099"/>
                </a:solidFill>
                <a:latin typeface="Arial" pitchFamily="34" charset="0"/>
                <a:cs typeface="Arial" pitchFamily="34" charset="0"/>
              </a:rPr>
              <a:t> </a:t>
            </a:r>
            <a:r>
              <a:rPr lang="en-US" sz="3200" b="1" dirty="0" err="1">
                <a:solidFill>
                  <a:srgbClr val="000099"/>
                </a:solidFill>
                <a:latin typeface="Arial" pitchFamily="34" charset="0"/>
                <a:cs typeface="Arial" pitchFamily="34" charset="0"/>
              </a:rPr>
              <a:t>đổi</a:t>
            </a:r>
            <a:endParaRPr lang="en-US" sz="3200" b="1" dirty="0">
              <a:solidFill>
                <a:srgbClr val="000099"/>
              </a:solidFill>
            </a:endParaRPr>
          </a:p>
        </p:txBody>
      </p:sp>
    </p:spTree>
    <p:extLst>
      <p:ext uri="{BB962C8B-B14F-4D97-AF65-F5344CB8AC3E}">
        <p14:creationId xmlns:p14="http://schemas.microsoft.com/office/powerpoint/2010/main" val="13387632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7"/>
                                        </p:tgtEl>
                                        <p:attrNameLst>
                                          <p:attrName>fillcolor</p:attrName>
                                        </p:attrNameLst>
                                      </p:cBhvr>
                                      <p:to>
                                        <a:srgbClr val="FFFF00"/>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40288" y="125996"/>
            <a:ext cx="8433747" cy="1935436"/>
          </a:xfrm>
          <a:prstGeom prst="rect">
            <a:avLst/>
          </a:prstGeom>
          <a:noFill/>
        </p:spPr>
        <p:txBody>
          <a:bodyPr wrap="square" lIns="87919" tIns="43959" rIns="87919" bIns="43959" rtlCol="0">
            <a:spAutoFit/>
          </a:bodyPr>
          <a:lstStyle/>
          <a:p>
            <a:pPr>
              <a:spcBef>
                <a:spcPts val="577"/>
              </a:spcBef>
              <a:spcAft>
                <a:spcPts val="577"/>
              </a:spcAft>
              <a:defRPr/>
            </a:pPr>
            <a:r>
              <a:rPr lang="en-US" sz="2400" b="1" dirty="0">
                <a:ln w="1905"/>
                <a:solidFill>
                  <a:srgbClr val="C00000"/>
                </a:solidFill>
                <a:effectLst>
                  <a:innerShdw blurRad="69850" dist="43180" dir="5400000">
                    <a:srgbClr val="000000">
                      <a:alpha val="65000"/>
                    </a:srgbClr>
                  </a:innerShdw>
                </a:effectLst>
                <a:latin typeface="Arial" pitchFamily="34" charset="0"/>
                <a:cs typeface="Arial" pitchFamily="34" charset="0"/>
              </a:rPr>
              <a:t> </a:t>
            </a:r>
            <a:r>
              <a:rPr lang="en-US" sz="2400" b="1" dirty="0" err="1">
                <a:ln w="1905"/>
                <a:solidFill>
                  <a:srgbClr val="C00000"/>
                </a:solidFill>
                <a:effectLst>
                  <a:innerShdw blurRad="69850" dist="43180" dir="5400000">
                    <a:srgbClr val="000000">
                      <a:alpha val="65000"/>
                    </a:srgbClr>
                  </a:innerShdw>
                </a:effectLst>
                <a:latin typeface="Arial" pitchFamily="34" charset="0"/>
                <a:cs typeface="Arial" pitchFamily="34" charset="0"/>
              </a:rPr>
              <a:t>Câu</a:t>
            </a:r>
            <a:r>
              <a:rPr lang="en-US" sz="2400" b="1" dirty="0">
                <a:ln w="1905"/>
                <a:solidFill>
                  <a:srgbClr val="C00000"/>
                </a:solidFill>
                <a:effectLst>
                  <a:innerShdw blurRad="69850" dist="43180" dir="5400000">
                    <a:srgbClr val="000000">
                      <a:alpha val="65000"/>
                    </a:srgbClr>
                  </a:innerShdw>
                </a:effectLst>
                <a:latin typeface="Arial" pitchFamily="34" charset="0"/>
                <a:cs typeface="Arial" pitchFamily="34" charset="0"/>
              </a:rPr>
              <a:t> 4: </a:t>
            </a:r>
            <a:r>
              <a:rPr lang="en-US" sz="2400" b="1" dirty="0" err="1">
                <a:ln w="1905"/>
                <a:solidFill>
                  <a:srgbClr val="0000CC"/>
                </a:solidFill>
                <a:effectLst>
                  <a:innerShdw blurRad="69850" dist="43180" dir="5400000">
                    <a:srgbClr val="000000">
                      <a:alpha val="65000"/>
                    </a:srgbClr>
                  </a:innerShdw>
                </a:effectLst>
                <a:latin typeface="Arial" pitchFamily="34" charset="0"/>
                <a:cs typeface="Arial" pitchFamily="34" charset="0"/>
              </a:rPr>
              <a:t>Điền</a:t>
            </a:r>
            <a:r>
              <a:rPr lang="en-US" sz="2400" b="1" dirty="0">
                <a:ln w="1905"/>
                <a:solidFill>
                  <a:srgbClr val="0000CC"/>
                </a:solidFill>
                <a:effectLst>
                  <a:innerShdw blurRad="69850" dist="43180" dir="5400000">
                    <a:srgbClr val="000000">
                      <a:alpha val="65000"/>
                    </a:srgbClr>
                  </a:innerShdw>
                </a:effectLst>
                <a:latin typeface="Arial" pitchFamily="34" charset="0"/>
                <a:cs typeface="Arial" pitchFamily="34" charset="0"/>
              </a:rPr>
              <a:t> </a:t>
            </a:r>
            <a:r>
              <a:rPr lang="en-US" sz="2400" b="1" dirty="0" err="1">
                <a:ln w="1905"/>
                <a:solidFill>
                  <a:srgbClr val="0000CC"/>
                </a:solidFill>
                <a:effectLst>
                  <a:innerShdw blurRad="69850" dist="43180" dir="5400000">
                    <a:srgbClr val="000000">
                      <a:alpha val="65000"/>
                    </a:srgbClr>
                  </a:innerShdw>
                </a:effectLst>
                <a:latin typeface="Arial" pitchFamily="34" charset="0"/>
                <a:cs typeface="Arial" pitchFamily="34" charset="0"/>
              </a:rPr>
              <a:t>vào</a:t>
            </a:r>
            <a:r>
              <a:rPr lang="en-US" sz="2400" b="1" dirty="0">
                <a:ln w="1905"/>
                <a:solidFill>
                  <a:srgbClr val="0000CC"/>
                </a:solidFill>
                <a:effectLst>
                  <a:innerShdw blurRad="69850" dist="43180" dir="5400000">
                    <a:srgbClr val="000000">
                      <a:alpha val="65000"/>
                    </a:srgbClr>
                  </a:innerShdw>
                </a:effectLst>
                <a:latin typeface="Arial" pitchFamily="34" charset="0"/>
                <a:cs typeface="Arial" pitchFamily="34" charset="0"/>
              </a:rPr>
              <a:t> </a:t>
            </a:r>
            <a:r>
              <a:rPr lang="en-US" sz="2400" b="1" dirty="0" err="1">
                <a:ln w="1905"/>
                <a:solidFill>
                  <a:srgbClr val="0000CC"/>
                </a:solidFill>
                <a:effectLst>
                  <a:innerShdw blurRad="69850" dist="43180" dir="5400000">
                    <a:srgbClr val="000000">
                      <a:alpha val="65000"/>
                    </a:srgbClr>
                  </a:innerShdw>
                </a:effectLst>
                <a:latin typeface="Arial" pitchFamily="34" charset="0"/>
                <a:cs typeface="Arial" pitchFamily="34" charset="0"/>
              </a:rPr>
              <a:t>chỗ</a:t>
            </a:r>
            <a:r>
              <a:rPr lang="en-US" sz="2400" b="1" dirty="0">
                <a:ln w="1905"/>
                <a:solidFill>
                  <a:srgbClr val="0000CC"/>
                </a:solidFill>
                <a:effectLst>
                  <a:innerShdw blurRad="69850" dist="43180" dir="5400000">
                    <a:srgbClr val="000000">
                      <a:alpha val="65000"/>
                    </a:srgbClr>
                  </a:innerShdw>
                </a:effectLst>
                <a:latin typeface="Arial" pitchFamily="34" charset="0"/>
                <a:cs typeface="Arial" pitchFamily="34" charset="0"/>
              </a:rPr>
              <a:t> ….                                                                              </a:t>
            </a:r>
            <a:r>
              <a:rPr lang="en-US" sz="2400" b="1" dirty="0" err="1">
                <a:ln w="1905"/>
                <a:effectLst>
                  <a:innerShdw blurRad="69850" dist="43180" dir="5400000">
                    <a:srgbClr val="000000">
                      <a:alpha val="65000"/>
                    </a:srgbClr>
                  </a:innerShdw>
                </a:effectLst>
                <a:latin typeface="Arial" pitchFamily="34" charset="0"/>
                <a:cs typeface="Arial" pitchFamily="34" charset="0"/>
              </a:rPr>
              <a:t>Nung</a:t>
            </a:r>
            <a:r>
              <a:rPr lang="en-US" sz="2400" b="1" dirty="0">
                <a:ln w="1905"/>
                <a:effectLst>
                  <a:innerShdw blurRad="69850" dist="43180" dir="5400000">
                    <a:srgbClr val="000000">
                      <a:alpha val="65000"/>
                    </a:srgbClr>
                  </a:innerShdw>
                </a:effectLst>
                <a:latin typeface="Arial" pitchFamily="34" charset="0"/>
                <a:cs typeface="Arial" pitchFamily="34" charset="0"/>
              </a:rPr>
              <a:t> 1 </a:t>
            </a:r>
            <a:r>
              <a:rPr lang="en-US" sz="2400" b="1">
                <a:ln w="1905"/>
                <a:effectLst>
                  <a:innerShdw blurRad="69850" dist="43180" dir="5400000">
                    <a:srgbClr val="000000">
                      <a:alpha val="65000"/>
                    </a:srgbClr>
                  </a:innerShdw>
                </a:effectLst>
                <a:latin typeface="Arial" pitchFamily="34" charset="0"/>
                <a:cs typeface="Arial" pitchFamily="34" charset="0"/>
              </a:rPr>
              <a:t>lượng </a:t>
            </a:r>
            <a:r>
              <a:rPr lang="en-US" sz="2400" b="1" dirty="0" err="1">
                <a:ln w="1905"/>
                <a:effectLst>
                  <a:innerShdw blurRad="69850" dist="43180" dir="5400000">
                    <a:srgbClr val="000000">
                      <a:alpha val="65000"/>
                    </a:srgbClr>
                  </a:innerShdw>
                </a:effectLst>
                <a:latin typeface="Arial" pitchFamily="34" charset="0"/>
                <a:cs typeface="Arial" pitchFamily="34" charset="0"/>
              </a:rPr>
              <a:t>đá</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vôi</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có</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chứa</a:t>
            </a:r>
            <a:r>
              <a:rPr lang="en-US" sz="2400" b="1" dirty="0">
                <a:ln w="1905"/>
                <a:effectLst>
                  <a:innerShdw blurRad="69850" dist="43180" dir="5400000">
                    <a:srgbClr val="000000">
                      <a:alpha val="65000"/>
                    </a:srgbClr>
                  </a:innerShdw>
                </a:effectLst>
                <a:latin typeface="Arial" pitchFamily="34" charset="0"/>
                <a:cs typeface="Arial" pitchFamily="34" charset="0"/>
              </a:rPr>
              <a:t> 100 kg </a:t>
            </a:r>
            <a:r>
              <a:rPr lang="en-US" sz="2400" b="1" dirty="0" err="1">
                <a:ln w="1905"/>
                <a:effectLst>
                  <a:innerShdw blurRad="69850" dist="43180" dir="5400000">
                    <a:srgbClr val="000000">
                      <a:alpha val="65000"/>
                    </a:srgbClr>
                  </a:innerShdw>
                </a:effectLst>
                <a:latin typeface="Arial" pitchFamily="34" charset="0"/>
                <a:cs typeface="Arial" pitchFamily="34" charset="0"/>
              </a:rPr>
              <a:t>canxi</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cacbonat</a:t>
            </a:r>
            <a:r>
              <a:rPr lang="en-US" sz="2400" b="1" dirty="0">
                <a:ln w="1905"/>
                <a:effectLst>
                  <a:innerShdw blurRad="69850" dist="43180" dir="5400000">
                    <a:srgbClr val="000000">
                      <a:alpha val="65000"/>
                    </a:srgbClr>
                  </a:innerShdw>
                </a:effectLst>
                <a:latin typeface="Arial" pitchFamily="34" charset="0"/>
                <a:cs typeface="Arial" pitchFamily="34" charset="0"/>
              </a:rPr>
              <a:t> CaCO</a:t>
            </a:r>
            <a:r>
              <a:rPr lang="en-US" sz="2400" b="1" baseline="-25000" dirty="0">
                <a:ln w="1905"/>
                <a:effectLst>
                  <a:innerShdw blurRad="69850" dist="43180" dir="5400000">
                    <a:srgbClr val="000000">
                      <a:alpha val="65000"/>
                    </a:srgbClr>
                  </a:innerShdw>
                </a:effectLst>
                <a:latin typeface="Arial" pitchFamily="34" charset="0"/>
                <a:cs typeface="Arial" pitchFamily="34" charset="0"/>
              </a:rPr>
              <a:t>3</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người</a:t>
            </a:r>
            <a:r>
              <a:rPr lang="en-US" sz="2400" b="1" dirty="0">
                <a:ln w="1905"/>
                <a:effectLst>
                  <a:innerShdw blurRad="69850" dist="43180" dir="5400000">
                    <a:srgbClr val="000000">
                      <a:alpha val="65000"/>
                    </a:srgbClr>
                  </a:innerShdw>
                </a:effectLst>
                <a:latin typeface="Arial" pitchFamily="34" charset="0"/>
                <a:cs typeface="Arial" pitchFamily="34" charset="0"/>
              </a:rPr>
              <a:t> ta </a:t>
            </a:r>
            <a:r>
              <a:rPr lang="en-US" sz="2400" b="1" dirty="0" err="1">
                <a:ln w="1905"/>
                <a:effectLst>
                  <a:innerShdw blurRad="69850" dist="43180" dir="5400000">
                    <a:srgbClr val="000000">
                      <a:alpha val="65000"/>
                    </a:srgbClr>
                  </a:innerShdw>
                </a:effectLst>
                <a:latin typeface="Arial" pitchFamily="34" charset="0"/>
                <a:cs typeface="Arial" pitchFamily="34" charset="0"/>
              </a:rPr>
              <a:t>thu</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được</a:t>
            </a:r>
            <a:r>
              <a:rPr lang="en-US" sz="2400" b="1" dirty="0">
                <a:ln w="1905"/>
                <a:effectLst>
                  <a:innerShdw blurRad="69850" dist="43180" dir="5400000">
                    <a:srgbClr val="000000">
                      <a:alpha val="65000"/>
                    </a:srgbClr>
                  </a:innerShdw>
                </a:effectLst>
                <a:latin typeface="Arial" pitchFamily="34" charset="0"/>
                <a:cs typeface="Arial" pitchFamily="34" charset="0"/>
              </a:rPr>
              <a:t> 56 kg </a:t>
            </a:r>
            <a:r>
              <a:rPr lang="en-US" sz="2400" b="1" dirty="0" err="1">
                <a:ln w="1905"/>
                <a:effectLst>
                  <a:innerShdw blurRad="69850" dist="43180" dir="5400000">
                    <a:srgbClr val="000000">
                      <a:alpha val="65000"/>
                    </a:srgbClr>
                  </a:innerShdw>
                </a:effectLst>
                <a:latin typeface="Arial" pitchFamily="34" charset="0"/>
                <a:cs typeface="Arial" pitchFamily="34" charset="0"/>
              </a:rPr>
              <a:t>canxi</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oxit</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CaO</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vôi</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sống</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và</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có</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khí</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cacbonđioxit</a:t>
            </a:r>
            <a:r>
              <a:rPr lang="en-US" sz="2400" b="1" dirty="0">
                <a:ln w="1905"/>
                <a:effectLst>
                  <a:innerShdw blurRad="69850" dist="43180" dir="5400000">
                    <a:srgbClr val="000000">
                      <a:alpha val="65000"/>
                    </a:srgbClr>
                  </a:innerShdw>
                </a:effectLst>
                <a:latin typeface="Arial" pitchFamily="34" charset="0"/>
                <a:cs typeface="Arial" pitchFamily="34" charset="0"/>
              </a:rPr>
              <a:t> CO</a:t>
            </a:r>
            <a:r>
              <a:rPr lang="en-US" sz="2400" b="1" baseline="-25000" dirty="0">
                <a:ln w="1905"/>
                <a:effectLst>
                  <a:innerShdw blurRad="69850" dist="43180" dir="5400000">
                    <a:srgbClr val="000000">
                      <a:alpha val="65000"/>
                    </a:srgbClr>
                  </a:innerShdw>
                </a:effectLst>
                <a:latin typeface="Arial" pitchFamily="34" charset="0"/>
                <a:cs typeface="Arial" pitchFamily="34" charset="0"/>
              </a:rPr>
              <a:t>2</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cacbonic</a:t>
            </a:r>
            <a:r>
              <a:rPr lang="en-US" sz="2400" b="1" dirty="0">
                <a:ln w="1905"/>
                <a:effectLst>
                  <a:innerShdw blurRad="69850" dist="43180" dir="5400000">
                    <a:srgbClr val="000000">
                      <a:alpha val="65000"/>
                    </a:srgbClr>
                  </a:innerShdw>
                </a:effectLst>
                <a:latin typeface="Arial" pitchFamily="34" charset="0"/>
                <a:cs typeface="Arial" pitchFamily="34" charset="0"/>
              </a:rPr>
              <a:t>)  CO</a:t>
            </a:r>
            <a:r>
              <a:rPr lang="en-US" sz="2400" b="1" baseline="-25000" dirty="0">
                <a:ln w="1905"/>
                <a:effectLst>
                  <a:innerShdw blurRad="69850" dist="43180" dir="5400000">
                    <a:srgbClr val="000000">
                      <a:alpha val="65000"/>
                    </a:srgbClr>
                  </a:innerShdw>
                </a:effectLst>
                <a:latin typeface="Arial" pitchFamily="34" charset="0"/>
                <a:cs typeface="Arial" pitchFamily="34" charset="0"/>
              </a:rPr>
              <a:t>2</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thoát</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ra.</a:t>
            </a:r>
            <a:r>
              <a:rPr lang="en-US" sz="2400" b="1" dirty="0">
                <a:ln w="1905"/>
                <a:effectLst>
                  <a:innerShdw blurRad="69850" dist="43180" dir="5400000">
                    <a:srgbClr val="000000">
                      <a:alpha val="65000"/>
                    </a:srgbClr>
                  </a:innerShdw>
                </a:effectLst>
                <a:latin typeface="Arial" pitchFamily="34" charset="0"/>
                <a:cs typeface="Arial" pitchFamily="34" charset="0"/>
              </a:rPr>
              <a:t> </a:t>
            </a:r>
          </a:p>
        </p:txBody>
      </p:sp>
      <p:sp>
        <p:nvSpPr>
          <p:cNvPr id="23" name="TextBox 22">
            <a:extLst>
              <a:ext uri="{FF2B5EF4-FFF2-40B4-BE49-F238E27FC236}">
                <a16:creationId xmlns="" xmlns:a16="http://schemas.microsoft.com/office/drawing/2014/main" id="{60C360E0-F045-45C7-8DAB-28AC9D0E54CB}"/>
              </a:ext>
            </a:extLst>
          </p:cNvPr>
          <p:cNvSpPr txBox="1"/>
          <p:nvPr/>
        </p:nvSpPr>
        <p:spPr>
          <a:xfrm>
            <a:off x="1490355" y="2348027"/>
            <a:ext cx="1755609" cy="584775"/>
          </a:xfrm>
          <a:prstGeom prst="rect">
            <a:avLst/>
          </a:prstGeom>
          <a:noFill/>
        </p:spPr>
        <p:txBody>
          <a:bodyPr wrap="none" rtlCol="0">
            <a:spAutoFit/>
          </a:bodyPr>
          <a:lstStyle/>
          <a:p>
            <a:r>
              <a:rPr lang="vi-VN" sz="3200" b="1" dirty="0">
                <a:solidFill>
                  <a:srgbClr val="000099"/>
                </a:solidFill>
                <a:latin typeface="Arial" pitchFamily="34" charset="0"/>
                <a:cs typeface="Arial" pitchFamily="34" charset="0"/>
              </a:rPr>
              <a:t>A. </a:t>
            </a:r>
            <a:r>
              <a:rPr lang="en-US" sz="3200" b="1" dirty="0">
                <a:solidFill>
                  <a:srgbClr val="000099"/>
                </a:solidFill>
                <a:latin typeface="Arial" pitchFamily="34" charset="0"/>
                <a:cs typeface="Arial" pitchFamily="34" charset="0"/>
              </a:rPr>
              <a:t>44 kg</a:t>
            </a:r>
          </a:p>
        </p:txBody>
      </p:sp>
      <p:sp>
        <p:nvSpPr>
          <p:cNvPr id="27" name="TextBox 26">
            <a:extLst>
              <a:ext uri="{FF2B5EF4-FFF2-40B4-BE49-F238E27FC236}">
                <a16:creationId xmlns="" xmlns:a16="http://schemas.microsoft.com/office/drawing/2014/main" id="{2E9BD71C-EA95-4477-84B3-21DA844C5382}"/>
              </a:ext>
            </a:extLst>
          </p:cNvPr>
          <p:cNvSpPr txBox="1"/>
          <p:nvPr/>
        </p:nvSpPr>
        <p:spPr>
          <a:xfrm>
            <a:off x="1490354" y="3457769"/>
            <a:ext cx="1983235" cy="584775"/>
          </a:xfrm>
          <a:prstGeom prst="rect">
            <a:avLst/>
          </a:prstGeom>
          <a:noFill/>
        </p:spPr>
        <p:txBody>
          <a:bodyPr wrap="none" rtlCol="0">
            <a:spAutoFit/>
          </a:bodyPr>
          <a:lstStyle/>
          <a:p>
            <a:r>
              <a:rPr lang="vi-VN" sz="3200" b="1" dirty="0">
                <a:solidFill>
                  <a:srgbClr val="000099"/>
                </a:solidFill>
              </a:rPr>
              <a:t>B. </a:t>
            </a:r>
            <a:r>
              <a:rPr lang="en-US" sz="3200" b="1" dirty="0">
                <a:solidFill>
                  <a:srgbClr val="000099"/>
                </a:solidFill>
                <a:latin typeface="Arial" pitchFamily="34" charset="0"/>
                <a:cs typeface="Arial" pitchFamily="34" charset="0"/>
              </a:rPr>
              <a:t>106 kg</a:t>
            </a:r>
            <a:endParaRPr lang="en-US" sz="2400" dirty="0"/>
          </a:p>
        </p:txBody>
      </p:sp>
      <p:sp>
        <p:nvSpPr>
          <p:cNvPr id="28" name="TextBox 27">
            <a:extLst>
              <a:ext uri="{FF2B5EF4-FFF2-40B4-BE49-F238E27FC236}">
                <a16:creationId xmlns="" xmlns:a16="http://schemas.microsoft.com/office/drawing/2014/main" id="{82B50DBE-76D1-4EC4-BB9D-E4E9AD57A6B0}"/>
              </a:ext>
            </a:extLst>
          </p:cNvPr>
          <p:cNvSpPr txBox="1"/>
          <p:nvPr/>
        </p:nvSpPr>
        <p:spPr>
          <a:xfrm>
            <a:off x="4858566" y="2376177"/>
            <a:ext cx="1869423" cy="584775"/>
          </a:xfrm>
          <a:prstGeom prst="rect">
            <a:avLst/>
          </a:prstGeom>
          <a:noFill/>
        </p:spPr>
        <p:txBody>
          <a:bodyPr wrap="none" rtlCol="0">
            <a:spAutoFit/>
          </a:bodyPr>
          <a:lstStyle/>
          <a:p>
            <a:r>
              <a:rPr lang="vi-VN" sz="3200" b="1" dirty="0">
                <a:solidFill>
                  <a:srgbClr val="000099"/>
                </a:solidFill>
                <a:latin typeface="Arial" pitchFamily="34" charset="0"/>
                <a:cs typeface="Arial" pitchFamily="34" charset="0"/>
              </a:rPr>
              <a:t>C. </a:t>
            </a:r>
            <a:r>
              <a:rPr lang="en-US" sz="3200" b="1" dirty="0">
                <a:solidFill>
                  <a:srgbClr val="000099"/>
                </a:solidFill>
                <a:latin typeface="Arial" pitchFamily="34" charset="0"/>
                <a:cs typeface="Arial" pitchFamily="34" charset="0"/>
              </a:rPr>
              <a:t>4,4 kg</a:t>
            </a:r>
            <a:endParaRPr lang="en-US" sz="3200" b="1" dirty="0">
              <a:solidFill>
                <a:srgbClr val="000099"/>
              </a:solidFill>
            </a:endParaRPr>
          </a:p>
        </p:txBody>
      </p:sp>
      <p:sp>
        <p:nvSpPr>
          <p:cNvPr id="34" name="TextBox 33">
            <a:extLst>
              <a:ext uri="{FF2B5EF4-FFF2-40B4-BE49-F238E27FC236}">
                <a16:creationId xmlns="" xmlns:a16="http://schemas.microsoft.com/office/drawing/2014/main" id="{E34E8477-1697-478A-8E47-404EA3107A9F}"/>
              </a:ext>
            </a:extLst>
          </p:cNvPr>
          <p:cNvSpPr txBox="1"/>
          <p:nvPr/>
        </p:nvSpPr>
        <p:spPr>
          <a:xfrm>
            <a:off x="4858566" y="3457768"/>
            <a:ext cx="2097049" cy="584775"/>
          </a:xfrm>
          <a:prstGeom prst="rect">
            <a:avLst/>
          </a:prstGeom>
          <a:noFill/>
        </p:spPr>
        <p:txBody>
          <a:bodyPr wrap="none" rtlCol="0">
            <a:spAutoFit/>
          </a:bodyPr>
          <a:lstStyle/>
          <a:p>
            <a:r>
              <a:rPr lang="en-US" sz="3200" b="1" dirty="0">
                <a:solidFill>
                  <a:srgbClr val="000099"/>
                </a:solidFill>
                <a:latin typeface="Arial" pitchFamily="34" charset="0"/>
                <a:cs typeface="Arial" pitchFamily="34" charset="0"/>
              </a:rPr>
              <a:t>D. 62,4 kg</a:t>
            </a:r>
            <a:endParaRPr lang="en-US" sz="3200" dirty="0">
              <a:solidFill>
                <a:srgbClr val="000099"/>
              </a:solidFill>
            </a:endParaRPr>
          </a:p>
        </p:txBody>
      </p:sp>
    </p:spTree>
    <p:extLst>
      <p:ext uri="{BB962C8B-B14F-4D97-AF65-F5344CB8AC3E}">
        <p14:creationId xmlns:p14="http://schemas.microsoft.com/office/powerpoint/2010/main" val="42065464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23"/>
                                        </p:tgtEl>
                                        <p:attrNameLst>
                                          <p:attrName>fillcolor</p:attrName>
                                        </p:attrNameLst>
                                      </p:cBhvr>
                                      <p:to>
                                        <a:srgbClr val="FFFF00"/>
                                      </p:to>
                                    </p:animClr>
                                    <p:set>
                                      <p:cBhvr>
                                        <p:cTn id="7" dur="2000" fill="hold"/>
                                        <p:tgtEl>
                                          <p:spTgt spid="23"/>
                                        </p:tgtEl>
                                        <p:attrNameLst>
                                          <p:attrName>fill.type</p:attrName>
                                        </p:attrNameLst>
                                      </p:cBhvr>
                                      <p:to>
                                        <p:strVal val="solid"/>
                                      </p:to>
                                    </p:set>
                                    <p:set>
                                      <p:cBhvr>
                                        <p:cTn id="8" dur="20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60218" y="1586346"/>
            <a:ext cx="8247743" cy="3100820"/>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altLang="en-US" sz="2400" smtClean="0">
                <a:solidFill>
                  <a:srgbClr val="002060"/>
                </a:solidFill>
                <a:latin typeface="Times New Roman" panose="02020603050405020304" pitchFamily="18" charset="0"/>
                <a:cs typeface="Times New Roman" panose="02020603050405020304" pitchFamily="18" charset="0"/>
              </a:rPr>
              <a:t>Học bài</a:t>
            </a:r>
          </a:p>
          <a:p>
            <a:pPr algn="just">
              <a:defRPr/>
            </a:pPr>
            <a:r>
              <a:rPr lang="vi-VN" altLang="en-US" sz="2400">
                <a:solidFill>
                  <a:srgbClr val="002060"/>
                </a:solidFill>
                <a:latin typeface="Times New Roman" panose="02020603050405020304" pitchFamily="18" charset="0"/>
                <a:cs typeface="Times New Roman" panose="02020603050405020304" pitchFamily="18" charset="0"/>
              </a:rPr>
              <a:t>Chuẩn bị bài mới: Phương  trình hóa học</a:t>
            </a:r>
          </a:p>
          <a:p>
            <a:pPr algn="just">
              <a:defRPr/>
            </a:pPr>
            <a:r>
              <a:rPr lang="vi-VN" altLang="en-US" sz="2400">
                <a:solidFill>
                  <a:srgbClr val="002060"/>
                </a:solidFill>
                <a:latin typeface="Times New Roman" panose="02020603050405020304" pitchFamily="18" charset="0"/>
                <a:cs typeface="Times New Roman" panose="02020603050405020304" pitchFamily="18" charset="0"/>
              </a:rPr>
              <a:t>+ Phương trình chữ các phản ứng :  </a:t>
            </a:r>
          </a:p>
          <a:p>
            <a:pPr algn="just">
              <a:defRPr/>
            </a:pPr>
            <a:r>
              <a:rPr lang="vi-VN" altLang="en-US" sz="2400">
                <a:solidFill>
                  <a:srgbClr val="002060"/>
                </a:solidFill>
                <a:latin typeface="Times New Roman" panose="02020603050405020304" pitchFamily="18" charset="0"/>
                <a:cs typeface="Times New Roman" panose="02020603050405020304" pitchFamily="18" charset="0"/>
              </a:rPr>
              <a:t>+ Luyện viết 1 số CTHH  của các phương trình chữ ở trên</a:t>
            </a:r>
          </a:p>
        </p:txBody>
      </p:sp>
      <p:grpSp>
        <p:nvGrpSpPr>
          <p:cNvPr id="4" name="Group 3"/>
          <p:cNvGrpSpPr/>
          <p:nvPr/>
        </p:nvGrpSpPr>
        <p:grpSpPr>
          <a:xfrm>
            <a:off x="1374393" y="551599"/>
            <a:ext cx="3810000" cy="584461"/>
            <a:chOff x="0" y="0"/>
            <a:chExt cx="9512334" cy="1586023"/>
          </a:xfrm>
        </p:grpSpPr>
        <p:grpSp>
          <p:nvGrpSpPr>
            <p:cNvPr id="5" name="Group 4"/>
            <p:cNvGrpSpPr/>
            <p:nvPr/>
          </p:nvGrpSpPr>
          <p:grpSpPr>
            <a:xfrm>
              <a:off x="0" y="0"/>
              <a:ext cx="9512334" cy="1473273"/>
              <a:chOff x="0" y="0"/>
              <a:chExt cx="21226740" cy="3287604"/>
            </a:xfrm>
          </p:grpSpPr>
          <p:sp>
            <p:nvSpPr>
              <p:cNvPr id="7" name="Freeform 6"/>
              <p:cNvSpPr/>
              <p:nvPr/>
            </p:nvSpPr>
            <p:spPr>
              <a:xfrm>
                <a:off x="0" y="0"/>
                <a:ext cx="21226740" cy="3386664"/>
              </a:xfrm>
              <a:custGeom>
                <a:avLst/>
                <a:gdLst/>
                <a:ahLst/>
                <a:cxnLst/>
                <a:rect l="l" t="t"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lnTo>
                      <a:pt x="20604440" y="2816434"/>
                    </a:lnTo>
                    <a:close/>
                  </a:path>
                </a:pathLst>
              </a:custGeom>
              <a:solidFill>
                <a:srgbClr val="FFB001"/>
              </a:solidFill>
            </p:spPr>
          </p:sp>
        </p:grpSp>
        <p:sp>
          <p:nvSpPr>
            <p:cNvPr id="6" name="TextBox 7"/>
            <p:cNvSpPr txBox="1"/>
            <p:nvPr/>
          </p:nvSpPr>
          <p:spPr>
            <a:xfrm>
              <a:off x="990354" y="158008"/>
              <a:ext cx="8120615" cy="1428015"/>
            </a:xfrm>
            <a:prstGeom prst="rect">
              <a:avLst/>
            </a:prstGeom>
          </p:spPr>
          <p:txBody>
            <a:bodyPr wrap="square" lIns="0" tIns="0" rIns="0" bIns="0" rtlCol="0" anchor="t">
              <a:spAutoFit/>
            </a:bodyPr>
            <a:lstStyle/>
            <a:p>
              <a:pPr algn="ctr">
                <a:lnSpc>
                  <a:spcPts val="4480"/>
                </a:lnSpc>
                <a:spcBef>
                  <a:spcPct val="0"/>
                </a:spcBef>
              </a:pPr>
              <a:r>
                <a:rPr lang="en-US" sz="3200" spc="-32" smtClean="0">
                  <a:solidFill>
                    <a:srgbClr val="FFFFFF"/>
                  </a:solidFill>
                  <a:latin typeface="DM Sans Bold"/>
                </a:rPr>
                <a:t>Dặn dò</a:t>
              </a:r>
              <a:endParaRPr lang="en-US" sz="3200" spc="-32" dirty="0">
                <a:solidFill>
                  <a:srgbClr val="FFFFFF"/>
                </a:solidFill>
                <a:latin typeface="DM Sans Bold"/>
              </a:endParaRPr>
            </a:p>
          </p:txBody>
        </p:sp>
      </p:grpSp>
    </p:spTree>
    <p:extLst>
      <p:ext uri="{BB962C8B-B14F-4D97-AF65-F5344CB8AC3E}">
        <p14:creationId xmlns:p14="http://schemas.microsoft.com/office/powerpoint/2010/main" val="33657749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oogle Shape;831;p32"/>
          <p:cNvGrpSpPr/>
          <p:nvPr/>
        </p:nvGrpSpPr>
        <p:grpSpPr>
          <a:xfrm>
            <a:off x="3851613" y="1204321"/>
            <a:ext cx="3351925" cy="938825"/>
            <a:chOff x="4860575" y="633850"/>
            <a:chExt cx="3351925" cy="938825"/>
          </a:xfrm>
        </p:grpSpPr>
        <p:sp>
          <p:nvSpPr>
            <p:cNvPr id="52"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algn="ctr"/>
              <a:r>
                <a:rPr lang="vi-VN" sz="1200">
                  <a:latin typeface="Times New Roman" panose="02020603050405020304" pitchFamily="18" charset="0"/>
                  <a:cs typeface="Times New Roman" panose="02020603050405020304" pitchFamily="18" charset="0"/>
                </a:rPr>
                <a:t>Phương trình bảo toàn khối lượng</a:t>
              </a:r>
            </a:p>
          </p:txBody>
        </p:sp>
        <p:sp>
          <p:nvSpPr>
            <p:cNvPr id="53"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endParaRPr sz="1800"/>
            </a:p>
          </p:txBody>
        </p:sp>
        <p:sp>
          <p:nvSpPr>
            <p:cNvPr id="54"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endParaRPr sz="1800"/>
            </a:p>
          </p:txBody>
        </p:sp>
        <p:sp>
          <p:nvSpPr>
            <p:cNvPr id="55"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56"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01</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57" name="Google Shape;837;p32"/>
          <p:cNvGrpSpPr/>
          <p:nvPr/>
        </p:nvGrpSpPr>
        <p:grpSpPr>
          <a:xfrm>
            <a:off x="3850413" y="2175871"/>
            <a:ext cx="3351925" cy="938525"/>
            <a:chOff x="4859375" y="1605400"/>
            <a:chExt cx="3351925" cy="938525"/>
          </a:xfrm>
        </p:grpSpPr>
        <p:sp>
          <p:nvSpPr>
            <p:cNvPr id="58"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algn="ctr"/>
              <a:r>
                <a:rPr lang="vi-VN" sz="1200">
                  <a:latin typeface="Times New Roman" panose="02020603050405020304" pitchFamily="18" charset="0"/>
                  <a:cs typeface="Times New Roman" panose="02020603050405020304" pitchFamily="18" charset="0"/>
                </a:rPr>
                <a:t>Áp dụng định luật bảo toàn khối lượng</a:t>
              </a:r>
              <a:endParaRPr lang="en-US" sz="1200" dirty="0">
                <a:latin typeface="Times New Roman" panose="02020603050405020304" pitchFamily="18" charset="0"/>
                <a:cs typeface="Times New Roman" panose="02020603050405020304" pitchFamily="18" charset="0"/>
              </a:endParaRPr>
            </a:p>
          </p:txBody>
        </p:sp>
        <p:sp>
          <p:nvSpPr>
            <p:cNvPr id="59"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endParaRPr sz="1800"/>
            </a:p>
          </p:txBody>
        </p:sp>
        <p:sp>
          <p:nvSpPr>
            <p:cNvPr id="60" name="Google Shape;840;p32"/>
            <p:cNvSpPr/>
            <p:nvPr/>
          </p:nvSpPr>
          <p:spPr>
            <a:xfrm>
              <a:off x="7272475" y="2074800"/>
              <a:ext cx="469425" cy="469125"/>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endParaRPr sz="1800"/>
            </a:p>
          </p:txBody>
        </p:sp>
        <p:sp>
          <p:nvSpPr>
            <p:cNvPr id="61"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62" name="Google Shape;842;p32"/>
            <p:cNvSpPr/>
            <p:nvPr/>
          </p:nvSpPr>
          <p:spPr>
            <a:xfrm>
              <a:off x="7446600" y="1779525"/>
              <a:ext cx="590575"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02</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3" name="Google Shape;843;p32"/>
          <p:cNvGrpSpPr/>
          <p:nvPr/>
        </p:nvGrpSpPr>
        <p:grpSpPr>
          <a:xfrm>
            <a:off x="3851613" y="3170046"/>
            <a:ext cx="3351925" cy="938525"/>
            <a:chOff x="4860575" y="2599575"/>
            <a:chExt cx="3351925" cy="938525"/>
          </a:xfrm>
        </p:grpSpPr>
        <p:sp>
          <p:nvSpPr>
            <p:cNvPr id="64" name="Google Shape;844;p32"/>
            <p:cNvSpPr/>
            <p:nvPr/>
          </p:nvSpPr>
          <p:spPr>
            <a:xfrm>
              <a:off x="5329975" y="2665350"/>
              <a:ext cx="2882525" cy="806975"/>
            </a:xfrm>
            <a:custGeom>
              <a:avLst/>
              <a:gdLst/>
              <a:ahLst/>
              <a:cxnLst/>
              <a:rect l="l" t="t" r="r" b="b"/>
              <a:pathLst>
                <a:path w="115301" h="32279" extrusionOk="0">
                  <a:moveTo>
                    <a:pt x="32278" y="0"/>
                  </a:moveTo>
                  <a:cubicBezTo>
                    <a:pt x="23361" y="0"/>
                    <a:pt x="16133" y="7227"/>
                    <a:pt x="16133" y="16145"/>
                  </a:cubicBezTo>
                  <a:cubicBezTo>
                    <a:pt x="16133" y="25051"/>
                    <a:pt x="8918" y="32278"/>
                    <a:pt x="1" y="32278"/>
                  </a:cubicBezTo>
                  <a:lnTo>
                    <a:pt x="99108" y="32278"/>
                  </a:lnTo>
                  <a:cubicBezTo>
                    <a:pt x="103561" y="32278"/>
                    <a:pt x="107609" y="30468"/>
                    <a:pt x="110526" y="27551"/>
                  </a:cubicBezTo>
                  <a:cubicBezTo>
                    <a:pt x="113491" y="24587"/>
                    <a:pt x="115301" y="20467"/>
                    <a:pt x="115253" y="15931"/>
                  </a:cubicBezTo>
                  <a:cubicBezTo>
                    <a:pt x="115134" y="7037"/>
                    <a:pt x="107597" y="0"/>
                    <a:pt x="98691" y="0"/>
                  </a:cubicBezTo>
                  <a:close/>
                </a:path>
              </a:pathLst>
            </a:custGeom>
            <a:solidFill>
              <a:srgbClr val="4949E7"/>
            </a:solidFill>
            <a:ln>
              <a:noFill/>
            </a:ln>
          </p:spPr>
          <p:txBody>
            <a:bodyPr spcFirstLastPara="1" wrap="square" lIns="731500" tIns="91425" rIns="274300" bIns="91425" anchor="ctr" anchorCtr="0">
              <a:noAutofit/>
            </a:bodyPr>
            <a:lstStyle/>
            <a:p>
              <a:pPr algn="ctr"/>
              <a:r>
                <a:rPr lang="en-US" sz="1200">
                  <a:solidFill>
                    <a:srgbClr val="FF0000"/>
                  </a:solidFill>
                  <a:latin typeface="Times New Roman" panose="02020603050405020304" pitchFamily="18" charset="0"/>
                  <a:cs typeface="Times New Roman" panose="02020603050405020304" pitchFamily="18" charset="0"/>
                </a:rPr>
                <a:t>Luyện tập</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65" name="Google Shape;845;p32"/>
            <p:cNvSpPr/>
            <p:nvPr/>
          </p:nvSpPr>
          <p:spPr>
            <a:xfrm>
              <a:off x="4860575" y="2599575"/>
              <a:ext cx="469425" cy="469125"/>
            </a:xfrm>
            <a:custGeom>
              <a:avLst/>
              <a:gdLst/>
              <a:ahLst/>
              <a:cxnLst/>
              <a:rect l="l" t="t" r="r" b="b"/>
              <a:pathLst>
                <a:path w="18777" h="18765" extrusionOk="0">
                  <a:moveTo>
                    <a:pt x="18777" y="0"/>
                  </a:moveTo>
                  <a:cubicBezTo>
                    <a:pt x="8406" y="0"/>
                    <a:pt x="0" y="8406"/>
                    <a:pt x="0" y="18764"/>
                  </a:cubicBezTo>
                  <a:lnTo>
                    <a:pt x="18777" y="18764"/>
                  </a:lnTo>
                  <a:lnTo>
                    <a:pt x="18777" y="0"/>
                  </a:lnTo>
                  <a:close/>
                </a:path>
              </a:pathLst>
            </a:custGeom>
            <a:solidFill>
              <a:srgbClr val="4949E7"/>
            </a:solidFill>
            <a:ln>
              <a:noFill/>
            </a:ln>
          </p:spPr>
          <p:txBody>
            <a:bodyPr spcFirstLastPara="1" wrap="square" lIns="91425" tIns="91425" rIns="91425" bIns="91425" anchor="ctr" anchorCtr="0">
              <a:noAutofit/>
            </a:bodyPr>
            <a:lstStyle/>
            <a:p>
              <a:endParaRPr sz="1800"/>
            </a:p>
          </p:txBody>
        </p:sp>
        <p:sp>
          <p:nvSpPr>
            <p:cNvPr id="66" name="Google Shape;846;p32"/>
            <p:cNvSpPr/>
            <p:nvPr/>
          </p:nvSpPr>
          <p:spPr>
            <a:xfrm>
              <a:off x="5329975" y="3068675"/>
              <a:ext cx="469425" cy="469425"/>
            </a:xfrm>
            <a:custGeom>
              <a:avLst/>
              <a:gdLst/>
              <a:ahLst/>
              <a:cxnLst/>
              <a:rect l="l" t="t" r="r" b="b"/>
              <a:pathLst>
                <a:path w="18777" h="18777" extrusionOk="0">
                  <a:moveTo>
                    <a:pt x="1" y="0"/>
                  </a:moveTo>
                  <a:lnTo>
                    <a:pt x="1" y="18776"/>
                  </a:lnTo>
                  <a:cubicBezTo>
                    <a:pt x="10371" y="18776"/>
                    <a:pt x="18777" y="10371"/>
                    <a:pt x="18777" y="0"/>
                  </a:cubicBezTo>
                  <a:close/>
                </a:path>
              </a:pathLst>
            </a:custGeom>
            <a:solidFill>
              <a:srgbClr val="4949E7"/>
            </a:solidFill>
            <a:ln>
              <a:noFill/>
            </a:ln>
          </p:spPr>
          <p:txBody>
            <a:bodyPr spcFirstLastPara="1" wrap="square" lIns="91425" tIns="91425" rIns="91425" bIns="91425" anchor="ctr" anchorCtr="0">
              <a:noAutofit/>
            </a:bodyPr>
            <a:lstStyle/>
            <a:p>
              <a:endParaRPr sz="1800"/>
            </a:p>
          </p:txBody>
        </p:sp>
        <p:sp>
          <p:nvSpPr>
            <p:cNvPr id="67" name="Google Shape;847;p32"/>
            <p:cNvSpPr/>
            <p:nvPr/>
          </p:nvSpPr>
          <p:spPr>
            <a:xfrm>
              <a:off x="4926650" y="2665350"/>
              <a:ext cx="806675" cy="806975"/>
            </a:xfrm>
            <a:custGeom>
              <a:avLst/>
              <a:gdLst/>
              <a:ahLst/>
              <a:cxnLst/>
              <a:rect l="l" t="t" r="r" b="b"/>
              <a:pathLst>
                <a:path w="32267" h="32279" extrusionOk="0">
                  <a:moveTo>
                    <a:pt x="16134" y="0"/>
                  </a:moveTo>
                  <a:cubicBezTo>
                    <a:pt x="7216" y="0"/>
                    <a:pt x="1" y="7227"/>
                    <a:pt x="1" y="16133"/>
                  </a:cubicBezTo>
                  <a:cubicBezTo>
                    <a:pt x="1" y="25051"/>
                    <a:pt x="7216" y="32278"/>
                    <a:pt x="16134" y="32278"/>
                  </a:cubicBezTo>
                  <a:cubicBezTo>
                    <a:pt x="25051" y="32278"/>
                    <a:pt x="32266" y="25051"/>
                    <a:pt x="32266" y="16133"/>
                  </a:cubicBezTo>
                  <a:cubicBezTo>
                    <a:pt x="32266" y="7227"/>
                    <a:pt x="25051" y="0"/>
                    <a:pt x="16134" y="0"/>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68" name="Google Shape;848;p32"/>
            <p:cNvSpPr/>
            <p:nvPr/>
          </p:nvSpPr>
          <p:spPr>
            <a:xfrm>
              <a:off x="5034700" y="2773700"/>
              <a:ext cx="590575" cy="590275"/>
            </a:xfrm>
            <a:custGeom>
              <a:avLst/>
              <a:gdLst/>
              <a:ahLst/>
              <a:cxnLst/>
              <a:rect l="l" t="t" r="r" b="b"/>
              <a:pathLst>
                <a:path w="23623" h="23611" extrusionOk="0">
                  <a:moveTo>
                    <a:pt x="11812" y="0"/>
                  </a:moveTo>
                  <a:cubicBezTo>
                    <a:pt x="5287" y="0"/>
                    <a:pt x="1" y="5287"/>
                    <a:pt x="1" y="11799"/>
                  </a:cubicBezTo>
                  <a:cubicBezTo>
                    <a:pt x="1" y="18324"/>
                    <a:pt x="5287" y="23610"/>
                    <a:pt x="11812" y="23610"/>
                  </a:cubicBezTo>
                  <a:cubicBezTo>
                    <a:pt x="18336" y="23610"/>
                    <a:pt x="23623" y="18324"/>
                    <a:pt x="23623" y="11799"/>
                  </a:cubicBezTo>
                  <a:cubicBezTo>
                    <a:pt x="23623" y="5287"/>
                    <a:pt x="18336" y="0"/>
                    <a:pt x="11812" y="0"/>
                  </a:cubicBezTo>
                  <a:close/>
                </a:path>
              </a:pathLst>
            </a:custGeom>
            <a:solidFill>
              <a:srgbClr val="4949E7"/>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03</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9" name="Google Shape;849;p32"/>
          <p:cNvGrpSpPr/>
          <p:nvPr/>
        </p:nvGrpSpPr>
        <p:grpSpPr>
          <a:xfrm>
            <a:off x="3850413" y="4141570"/>
            <a:ext cx="3351925" cy="938550"/>
            <a:chOff x="4859375" y="3571100"/>
            <a:chExt cx="3351925" cy="938550"/>
          </a:xfrm>
        </p:grpSpPr>
        <p:sp>
          <p:nvSpPr>
            <p:cNvPr id="70" name="Google Shape;850;p32"/>
            <p:cNvSpPr/>
            <p:nvPr/>
          </p:nvSpPr>
          <p:spPr>
            <a:xfrm>
              <a:off x="4859375" y="3636900"/>
              <a:ext cx="2882525" cy="806975"/>
            </a:xfrm>
            <a:custGeom>
              <a:avLst/>
              <a:gdLst/>
              <a:ahLst/>
              <a:cxnLst/>
              <a:rect l="l" t="t" r="r" b="b"/>
              <a:pathLst>
                <a:path w="115301" h="32279" extrusionOk="0">
                  <a:moveTo>
                    <a:pt x="16610" y="0"/>
                  </a:moveTo>
                  <a:cubicBezTo>
                    <a:pt x="7704" y="0"/>
                    <a:pt x="167" y="7025"/>
                    <a:pt x="60" y="15931"/>
                  </a:cubicBezTo>
                  <a:cubicBezTo>
                    <a:pt x="1" y="20467"/>
                    <a:pt x="1810" y="24587"/>
                    <a:pt x="4775" y="27539"/>
                  </a:cubicBezTo>
                  <a:cubicBezTo>
                    <a:pt x="7692" y="30468"/>
                    <a:pt x="11740" y="32278"/>
                    <a:pt x="16193" y="32278"/>
                  </a:cubicBezTo>
                  <a:lnTo>
                    <a:pt x="115301" y="32278"/>
                  </a:lnTo>
                  <a:cubicBezTo>
                    <a:pt x="106395" y="32278"/>
                    <a:pt x="99168" y="25051"/>
                    <a:pt x="99168" y="16133"/>
                  </a:cubicBezTo>
                  <a:cubicBezTo>
                    <a:pt x="99168" y="7227"/>
                    <a:pt x="91941" y="0"/>
                    <a:pt x="83023" y="0"/>
                  </a:cubicBezTo>
                  <a:close/>
                </a:path>
              </a:pathLst>
            </a:custGeom>
            <a:solidFill>
              <a:srgbClr val="EC3A3B"/>
            </a:solidFill>
            <a:ln>
              <a:noFill/>
            </a:ln>
          </p:spPr>
          <p:txBody>
            <a:bodyPr spcFirstLastPara="1" wrap="square" lIns="274300" tIns="91425" rIns="731500" bIns="91425" anchor="ctr" anchorCtr="0">
              <a:noAutofit/>
            </a:bodyPr>
            <a:lstStyle/>
            <a:p>
              <a:pPr algn="ctr"/>
              <a:r>
                <a:rPr lang="en-US" sz="1200">
                  <a:latin typeface="Times New Roman" panose="02020603050405020304" pitchFamily="18" charset="0"/>
                  <a:cs typeface="Times New Roman" panose="02020603050405020304" pitchFamily="18" charset="0"/>
                </a:rPr>
                <a:t>Vận dụng</a:t>
              </a:r>
              <a:endParaRPr lang="en-US" sz="1200" dirty="0">
                <a:latin typeface="Times New Roman" panose="02020603050405020304" pitchFamily="18" charset="0"/>
                <a:cs typeface="Times New Roman" panose="02020603050405020304" pitchFamily="18" charset="0"/>
              </a:endParaRPr>
            </a:p>
          </p:txBody>
        </p:sp>
        <p:sp>
          <p:nvSpPr>
            <p:cNvPr id="71" name="Google Shape;851;p32"/>
            <p:cNvSpPr/>
            <p:nvPr/>
          </p:nvSpPr>
          <p:spPr>
            <a:xfrm>
              <a:off x="7741875" y="3571100"/>
              <a:ext cx="469425" cy="469150"/>
            </a:xfrm>
            <a:custGeom>
              <a:avLst/>
              <a:gdLst/>
              <a:ahLst/>
              <a:cxnLst/>
              <a:rect l="l" t="t" r="r" b="b"/>
              <a:pathLst>
                <a:path w="18777" h="18766" extrusionOk="0">
                  <a:moveTo>
                    <a:pt x="1" y="1"/>
                  </a:moveTo>
                  <a:lnTo>
                    <a:pt x="1" y="18765"/>
                  </a:lnTo>
                  <a:lnTo>
                    <a:pt x="18777" y="18765"/>
                  </a:lnTo>
                  <a:cubicBezTo>
                    <a:pt x="18777" y="8395"/>
                    <a:pt x="10371" y="1"/>
                    <a:pt x="1" y="1"/>
                  </a:cubicBezTo>
                  <a:close/>
                </a:path>
              </a:pathLst>
            </a:custGeom>
            <a:solidFill>
              <a:srgbClr val="EC3A3B"/>
            </a:solidFill>
            <a:ln>
              <a:noFill/>
            </a:ln>
          </p:spPr>
          <p:txBody>
            <a:bodyPr spcFirstLastPara="1" wrap="square" lIns="91425" tIns="91425" rIns="91425" bIns="91425" anchor="ctr" anchorCtr="0">
              <a:noAutofit/>
            </a:bodyPr>
            <a:lstStyle/>
            <a:p>
              <a:endParaRPr sz="1800"/>
            </a:p>
          </p:txBody>
        </p:sp>
        <p:sp>
          <p:nvSpPr>
            <p:cNvPr id="72" name="Google Shape;852;p32"/>
            <p:cNvSpPr/>
            <p:nvPr/>
          </p:nvSpPr>
          <p:spPr>
            <a:xfrm>
              <a:off x="7272475" y="4040225"/>
              <a:ext cx="469425" cy="469425"/>
            </a:xfrm>
            <a:custGeom>
              <a:avLst/>
              <a:gdLst/>
              <a:ahLst/>
              <a:cxnLst/>
              <a:rect l="l" t="t" r="r" b="b"/>
              <a:pathLst>
                <a:path w="18777" h="18777" extrusionOk="0">
                  <a:moveTo>
                    <a:pt x="1" y="0"/>
                  </a:moveTo>
                  <a:cubicBezTo>
                    <a:pt x="1" y="10371"/>
                    <a:pt x="8407" y="18776"/>
                    <a:pt x="18777" y="18776"/>
                  </a:cubicBezTo>
                  <a:lnTo>
                    <a:pt x="18777" y="0"/>
                  </a:lnTo>
                  <a:close/>
                </a:path>
              </a:pathLst>
            </a:custGeom>
            <a:solidFill>
              <a:srgbClr val="EC3A3B"/>
            </a:solidFill>
            <a:ln>
              <a:noFill/>
            </a:ln>
          </p:spPr>
          <p:txBody>
            <a:bodyPr spcFirstLastPara="1" wrap="square" lIns="91425" tIns="91425" rIns="91425" bIns="91425" anchor="ctr" anchorCtr="0">
              <a:noAutofit/>
            </a:bodyPr>
            <a:lstStyle/>
            <a:p>
              <a:endParaRPr sz="1800"/>
            </a:p>
          </p:txBody>
        </p:sp>
        <p:sp>
          <p:nvSpPr>
            <p:cNvPr id="73" name="Google Shape;853;p32"/>
            <p:cNvSpPr/>
            <p:nvPr/>
          </p:nvSpPr>
          <p:spPr>
            <a:xfrm>
              <a:off x="7338550" y="3636900"/>
              <a:ext cx="806675" cy="806975"/>
            </a:xfrm>
            <a:custGeom>
              <a:avLst/>
              <a:gdLst/>
              <a:ahLst/>
              <a:cxnLst/>
              <a:rect l="l" t="t" r="r" b="b"/>
              <a:pathLst>
                <a:path w="32267" h="32279" extrusionOk="0">
                  <a:moveTo>
                    <a:pt x="16134" y="0"/>
                  </a:moveTo>
                  <a:cubicBezTo>
                    <a:pt x="7228" y="0"/>
                    <a:pt x="1" y="7227"/>
                    <a:pt x="1" y="16133"/>
                  </a:cubicBezTo>
                  <a:cubicBezTo>
                    <a:pt x="1" y="25051"/>
                    <a:pt x="7228" y="32278"/>
                    <a:pt x="16134" y="32278"/>
                  </a:cubicBezTo>
                  <a:cubicBezTo>
                    <a:pt x="25052" y="32278"/>
                    <a:pt x="32267" y="25051"/>
                    <a:pt x="32267" y="16133"/>
                  </a:cubicBezTo>
                  <a:cubicBezTo>
                    <a:pt x="32267" y="7227"/>
                    <a:pt x="25052" y="0"/>
                    <a:pt x="16134" y="0"/>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74" name="Google Shape;854;p32"/>
            <p:cNvSpPr/>
            <p:nvPr/>
          </p:nvSpPr>
          <p:spPr>
            <a:xfrm>
              <a:off x="7446600" y="3745250"/>
              <a:ext cx="590575" cy="590275"/>
            </a:xfrm>
            <a:custGeom>
              <a:avLst/>
              <a:gdLst/>
              <a:ahLst/>
              <a:cxnLst/>
              <a:rect l="l" t="t" r="r" b="b"/>
              <a:pathLst>
                <a:path w="23623" h="23611" extrusionOk="0">
                  <a:moveTo>
                    <a:pt x="11812" y="0"/>
                  </a:moveTo>
                  <a:cubicBezTo>
                    <a:pt x="5287" y="0"/>
                    <a:pt x="1" y="5286"/>
                    <a:pt x="1" y="11799"/>
                  </a:cubicBezTo>
                  <a:cubicBezTo>
                    <a:pt x="1" y="18324"/>
                    <a:pt x="5287" y="23610"/>
                    <a:pt x="11812" y="23610"/>
                  </a:cubicBezTo>
                  <a:cubicBezTo>
                    <a:pt x="18336" y="23610"/>
                    <a:pt x="23623" y="18324"/>
                    <a:pt x="23623" y="11799"/>
                  </a:cubicBezTo>
                  <a:cubicBezTo>
                    <a:pt x="23623" y="5286"/>
                    <a:pt x="18336" y="0"/>
                    <a:pt x="11812" y="0"/>
                  </a:cubicBezTo>
                  <a:close/>
                </a:path>
              </a:pathLst>
            </a:custGeom>
            <a:solidFill>
              <a:srgbClr val="EC3A3B"/>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04</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8" name="Group 37"/>
          <p:cNvGrpSpPr/>
          <p:nvPr/>
        </p:nvGrpSpPr>
        <p:grpSpPr>
          <a:xfrm>
            <a:off x="435359" y="53016"/>
            <a:ext cx="8736407" cy="569125"/>
            <a:chOff x="-1333284" y="-545363"/>
            <a:chExt cx="11842696" cy="1517665"/>
          </a:xfrm>
        </p:grpSpPr>
        <p:grpSp>
          <p:nvGrpSpPr>
            <p:cNvPr id="39" name="Group 38"/>
            <p:cNvGrpSpPr/>
            <p:nvPr/>
          </p:nvGrpSpPr>
          <p:grpSpPr>
            <a:xfrm>
              <a:off x="-1333284" y="-545363"/>
              <a:ext cx="11842696" cy="1517665"/>
              <a:chOff x="-2975218" y="-1216975"/>
              <a:chExt cx="26426935" cy="3386665"/>
            </a:xfrm>
          </p:grpSpPr>
          <p:sp>
            <p:nvSpPr>
              <p:cNvPr id="41"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40" name="TextBox 17"/>
            <p:cNvSpPr txBox="1"/>
            <p:nvPr/>
          </p:nvSpPr>
          <p:spPr>
            <a:xfrm>
              <a:off x="-1019570" y="-258238"/>
              <a:ext cx="10744698" cy="1162711"/>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a:t>
              </a:r>
              <a:r>
                <a:rPr lang="en-US" sz="2400" spc="-24" smtClean="0">
                  <a:solidFill>
                    <a:srgbClr val="FFFFFF"/>
                  </a:solidFill>
                  <a:latin typeface="Comic Sans MS" panose="030F0702030302020204" pitchFamily="66" charset="0"/>
                </a:rPr>
                <a:t>PHƯƠNG TRÌNH HÓA HỌC (T3)</a:t>
              </a:r>
              <a:endParaRPr lang="vi-VN" sz="2400" spc="-24">
                <a:solidFill>
                  <a:srgbClr val="FFFFFF"/>
                </a:solidFill>
                <a:latin typeface="Comic Sans MS" panose="030F0702030302020204" pitchFamily="66" charset="0"/>
              </a:endParaRPr>
            </a:p>
          </p:txBody>
        </p:sp>
      </p:grpSp>
      <p:grpSp>
        <p:nvGrpSpPr>
          <p:cNvPr id="42" name="Group 41"/>
          <p:cNvGrpSpPr>
            <a:grpSpLocks/>
          </p:cNvGrpSpPr>
          <p:nvPr/>
        </p:nvGrpSpPr>
        <p:grpSpPr bwMode="auto">
          <a:xfrm>
            <a:off x="230004" y="1883669"/>
            <a:ext cx="2884459" cy="2257901"/>
            <a:chOff x="0" y="-152400"/>
            <a:chExt cx="2736251" cy="2736251"/>
          </a:xfrm>
        </p:grpSpPr>
        <p:pic>
          <p:nvPicPr>
            <p:cNvPr id="43" name="Picture 2" descr="Hình ảnh Treo Bảng Gỗ Bảng Hiệu Gỗ Bảng Hiệu Dễ Thương Bảng Hiệu PNG , Ký  Tên, Treo Bảng Gỗ, Bảng Hiệu Gỗ PNG miễn phí tải tập tin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2736251" cy="273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492494" y="1100030"/>
              <a:ext cx="1751262" cy="895154"/>
            </a:xfrm>
            <a:prstGeom prst="rect">
              <a:avLst/>
            </a:prstGeom>
            <a:noFill/>
          </p:spPr>
          <p:txBody>
            <a:bodyPr wrap="square">
              <a:spAutoFit/>
            </a:bodyPr>
            <a:lstStyle/>
            <a:p>
              <a:pPr>
                <a:defRPr/>
              </a:pPr>
              <a:r>
                <a:rPr lang="en-US" sz="2100" b="1">
                  <a:cs typeface="Times New Roman" panose="02020603050405020304" pitchFamily="18" charset="0"/>
                </a:rPr>
                <a:t>NỘI DUNG BÀI HỌC</a:t>
              </a:r>
            </a:p>
          </p:txBody>
        </p:sp>
      </p:grpSp>
      <p:sp>
        <p:nvSpPr>
          <p:cNvPr id="37" name="Text Box 10"/>
          <p:cNvSpPr txBox="1">
            <a:spLocks noChangeArrowheads="1"/>
          </p:cNvSpPr>
          <p:nvPr/>
        </p:nvSpPr>
        <p:spPr bwMode="auto">
          <a:xfrm>
            <a:off x="212325" y="861477"/>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III. PHƯƠNG TRÌNH HÓA HỌC</a:t>
            </a:r>
            <a:endParaRPr lang="en-US" altLang="en-US" sz="1800" b="1">
              <a:cs typeface="Times New Roman" panose="02020603050405020304" pitchFamily="18" charset="0"/>
            </a:endParaRPr>
          </a:p>
        </p:txBody>
      </p:sp>
    </p:spTree>
    <p:extLst>
      <p:ext uri="{BB962C8B-B14F-4D97-AF65-F5344CB8AC3E}">
        <p14:creationId xmlns:p14="http://schemas.microsoft.com/office/powerpoint/2010/main" val="61293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arn(inVertical)">
                                      <p:cBhvr>
                                        <p:cTn id="10" dur="500"/>
                                        <p:tgtEl>
                                          <p:spTgt spid="57"/>
                                        </p:tgtEl>
                                      </p:cBhvr>
                                    </p:animEffect>
                                  </p:childTnLst>
                                </p:cTn>
                              </p:par>
                              <p:par>
                                <p:cTn id="11" presetID="16" presetClass="entr" presetSubtype="21"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arn(inVertical)">
                                      <p:cBhvr>
                                        <p:cTn id="13" dur="500"/>
                                        <p:tgtEl>
                                          <p:spTgt spid="63"/>
                                        </p:tgtEl>
                                      </p:cBhvr>
                                    </p:animEffect>
                                  </p:childTnLst>
                                </p:cTn>
                              </p:par>
                              <p:par>
                                <p:cTn id="14" presetID="16" presetClass="entr" presetSubtype="21"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barn(inVertical)">
                                      <p:cBhvr>
                                        <p:cTn id="16" dur="500"/>
                                        <p:tgtEl>
                                          <p:spTgt spid="69"/>
                                        </p:tgtEl>
                                      </p:cBhvr>
                                    </p:animEffect>
                                  </p:childTnLst>
                                </p:cTn>
                              </p:par>
                              <p:par>
                                <p:cTn id="17" presetID="16" presetClass="entr" presetSubtype="21"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2767012" y="336839"/>
            <a:ext cx="6376987" cy="2952750"/>
          </a:xfrm>
          <a:prstGeom prst="cloudCallout">
            <a:avLst>
              <a:gd name="adj1" fmla="val -12889"/>
              <a:gd name="adj2" fmla="val 74569"/>
            </a:avLst>
          </a:prstGeom>
          <a:ln>
            <a:headEnd/>
            <a:tailEnd/>
          </a:ln>
          <a:extLst/>
        </p:spPr>
        <p:style>
          <a:lnRef idx="1">
            <a:schemeClr val="accent3"/>
          </a:lnRef>
          <a:fillRef idx="2">
            <a:schemeClr val="accent3"/>
          </a:fillRef>
          <a:effectRef idx="1">
            <a:schemeClr val="accent3"/>
          </a:effectRef>
          <a:fontRef idx="minor">
            <a:schemeClr val="dk1"/>
          </a:fontRef>
        </p:style>
        <p:txBody>
          <a:bodyPr/>
          <a:lstStyle/>
          <a:p>
            <a:pPr>
              <a:spcBef>
                <a:spcPct val="50000"/>
              </a:spcBef>
            </a:pPr>
            <a:r>
              <a:rPr lang="vi-VN" sz="2000" b="1" i="1">
                <a:latin typeface="Times New Roman" pitchFamily="18" charset="0"/>
              </a:rPr>
              <a:t>Khi đốt cháy hoàn toàn một mẩu gỗ, ta thu được tro có khối lượng nhẹ hơn mẩu gỗ ban đầu. Theo em, sự thay đổi khối lượng này có mâu thuẫn với định luật bảo toàn khối lượng </a:t>
            </a:r>
            <a:r>
              <a:rPr lang="vi-VN" sz="2000" b="1" i="1" smtClean="0">
                <a:latin typeface="Times New Roman" pitchFamily="18" charset="0"/>
              </a:rPr>
              <a:t>không</a:t>
            </a:r>
            <a:r>
              <a:rPr lang="en-US" sz="2000" b="1" i="1" smtClean="0">
                <a:latin typeface="Times New Roman" pitchFamily="18" charset="0"/>
              </a:rPr>
              <a:t>?</a:t>
            </a:r>
            <a:endParaRPr lang="en-US" sz="2000" b="1" i="1">
              <a:latin typeface="Times New Roman" pitchFamily="18" charset="0"/>
            </a:endParaRPr>
          </a:p>
          <a:p>
            <a:pPr algn="ctr" eaLnBrk="1" hangingPunct="1"/>
            <a:endParaRPr lang="en-US" sz="2000" b="1">
              <a:latin typeface="Times New Roman" pitchFamily="18" charset="0"/>
            </a:endParaRPr>
          </a:p>
        </p:txBody>
      </p:sp>
      <p:pic>
        <p:nvPicPr>
          <p:cNvPr id="6" name="Picture 2" descr="https://img4.thuthuatphanmem.vn/uploads/2020/03/24/hinh-anh-hoat-hinh-suy-nghi_111443338.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333" l="1599" r="97691">
                        <a14:foregroundMark x1="84369" y1="9000" x2="84369" y2="9000"/>
                        <a14:foregroundMark x1="76199" y1="17833" x2="76199" y2="17833"/>
                      </a14:backgroundRemoval>
                    </a14:imgEffect>
                  </a14:imgLayer>
                </a14:imgProps>
              </a:ext>
              <a:ext uri="{28A0092B-C50C-407E-A947-70E740481C1C}">
                <a14:useLocalDpi xmlns:a14="http://schemas.microsoft.com/office/drawing/2010/main" val="0"/>
              </a:ext>
            </a:extLst>
          </a:blip>
          <a:srcRect/>
          <a:stretch>
            <a:fillRect/>
          </a:stretch>
        </p:blipFill>
        <p:spPr bwMode="auto">
          <a:xfrm>
            <a:off x="15164" y="2124210"/>
            <a:ext cx="2751849" cy="293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650249"/>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145471" y="714854"/>
            <a:ext cx="8763000" cy="3785652"/>
          </a:xfrm>
          <a:prstGeom prst="rect">
            <a:avLst/>
          </a:prstGeom>
          <a:noFill/>
          <a:ln w="9525">
            <a:solidFill>
              <a:srgbClr val="0000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en-US" sz="2400"/>
              <a:t>1</a:t>
            </a:r>
            <a:r>
              <a:rPr lang="en-US" sz="2400" smtClean="0"/>
              <a:t>. </a:t>
            </a:r>
            <a:r>
              <a:rPr lang="en-US" sz="2400"/>
              <a:t>Phản ứng hóa học diễn ra khi cho khí hydrogen tác dụng với khí oxygen tạo thành nước. Viết PT chữ của phản ứng hóa học </a:t>
            </a:r>
          </a:p>
          <a:p>
            <a:pPr marL="0" indent="0" eaLnBrk="1" hangingPunct="1"/>
            <a:r>
              <a:rPr lang="en-US" sz="2400" smtClean="0"/>
              <a:t>?</a:t>
            </a:r>
            <a:endParaRPr lang="en-US" sz="2400"/>
          </a:p>
          <a:p>
            <a:endParaRPr lang="en-US" sz="2400" smtClean="0"/>
          </a:p>
          <a:p>
            <a:r>
              <a:rPr lang="en-US" sz="2400"/>
              <a:t>2/ Cho biết số nguyên tử của mỗi nguyên tố trong các chất tham gia phản ứng và các chất sản phẩm trong các ô trống trên hình 3.3. </a:t>
            </a:r>
            <a:endParaRPr lang="en-US" sz="2400" smtClean="0"/>
          </a:p>
          <a:p>
            <a:r>
              <a:rPr lang="en-US" sz="2400"/>
              <a:t>+ </a:t>
            </a:r>
            <a:r>
              <a:rPr lang="nl-NL" sz="2400"/>
              <a:t>Hãy thay các chất trong PT bằng CTHH hình 3.3?</a:t>
            </a:r>
            <a:endParaRPr lang="en-US" sz="2400"/>
          </a:p>
          <a:p>
            <a:r>
              <a:rPr lang="en-US" sz="2400"/>
              <a:t>+ Cho biết cân bằng số nguyên tử của nguyên tố trong các hình 3.3 nào bằng nhau ở 2 vế</a:t>
            </a:r>
            <a:r>
              <a:rPr lang="en-US" sz="2400" smtClean="0"/>
              <a:t>?</a:t>
            </a:r>
            <a:endParaRPr lang="en-US" sz="2400"/>
          </a:p>
        </p:txBody>
      </p:sp>
      <p:grpSp>
        <p:nvGrpSpPr>
          <p:cNvPr id="7" name="Group 4"/>
          <p:cNvGrpSpPr>
            <a:grpSpLocks/>
          </p:cNvGrpSpPr>
          <p:nvPr/>
        </p:nvGrpSpPr>
        <p:grpSpPr bwMode="auto">
          <a:xfrm>
            <a:off x="2320634" y="120363"/>
            <a:ext cx="4565073" cy="522685"/>
            <a:chOff x="0" y="0"/>
            <a:chExt cx="9512334" cy="1473273"/>
          </a:xfrm>
        </p:grpSpPr>
        <p:grpSp>
          <p:nvGrpSpPr>
            <p:cNvPr id="8" name="Group 5"/>
            <p:cNvGrpSpPr>
              <a:grpSpLocks/>
            </p:cNvGrpSpPr>
            <p:nvPr/>
          </p:nvGrpSpPr>
          <p:grpSpPr bwMode="auto">
            <a:xfrm>
              <a:off x="0" y="0"/>
              <a:ext cx="9512334" cy="1473273"/>
              <a:chOff x="0" y="0"/>
              <a:chExt cx="21226740" cy="3287604"/>
            </a:xfrm>
          </p:grpSpPr>
          <p:sp>
            <p:nvSpPr>
              <p:cNvPr id="10"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9"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3</a:t>
              </a:r>
              <a:endParaRPr lang="vi-VN" altLang="en-US" sz="2000" b="1">
                <a:cs typeface="Times New Roman" panose="02020603050405020304" pitchFamily="18" charset="0"/>
              </a:endParaRPr>
            </a:p>
          </p:txBody>
        </p:sp>
      </p:grpSp>
    </p:spTree>
    <p:extLst>
      <p:ext uri="{BB962C8B-B14F-4D97-AF65-F5344CB8AC3E}">
        <p14:creationId xmlns:p14="http://schemas.microsoft.com/office/powerpoint/2010/main" val="2952105413"/>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5359" y="53016"/>
            <a:ext cx="8736407" cy="569125"/>
            <a:chOff x="-1333284" y="-545363"/>
            <a:chExt cx="11842696" cy="1517665"/>
          </a:xfrm>
        </p:grpSpPr>
        <p:grpSp>
          <p:nvGrpSpPr>
            <p:cNvPr id="6" name="Group 5"/>
            <p:cNvGrpSpPr/>
            <p:nvPr/>
          </p:nvGrpSpPr>
          <p:grpSpPr>
            <a:xfrm>
              <a:off x="-1333284" y="-545363"/>
              <a:ext cx="11842696" cy="1517665"/>
              <a:chOff x="-2975218" y="-1216975"/>
              <a:chExt cx="26426935" cy="3386665"/>
            </a:xfrm>
          </p:grpSpPr>
          <p:sp>
            <p:nvSpPr>
              <p:cNvPr id="8"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7" name="TextBox 17"/>
            <p:cNvSpPr txBox="1"/>
            <p:nvPr/>
          </p:nvSpPr>
          <p:spPr>
            <a:xfrm>
              <a:off x="-1019570" y="-258238"/>
              <a:ext cx="10744698" cy="1074140"/>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a:t>
              </a:r>
              <a:r>
                <a:rPr lang="en-US" sz="2400" spc="-24">
                  <a:solidFill>
                    <a:srgbClr val="FFFFFF"/>
                  </a:solidFill>
                  <a:latin typeface="Comic Sans MS" panose="030F0702030302020204" pitchFamily="66" charset="0"/>
                </a:rPr>
                <a:t>PHƯƠNG TRÌNH HÓA HỌC (T3)</a:t>
              </a:r>
              <a:endParaRPr lang="vi-VN" sz="2400" spc="-24">
                <a:solidFill>
                  <a:srgbClr val="FFFFFF"/>
                </a:solidFill>
                <a:latin typeface="Comic Sans MS" panose="030F0702030302020204" pitchFamily="66" charset="0"/>
              </a:endParaRPr>
            </a:p>
          </p:txBody>
        </p:sp>
      </p:grpSp>
      <p:sp>
        <p:nvSpPr>
          <p:cNvPr id="9" name="Text Box 10"/>
          <p:cNvSpPr txBox="1">
            <a:spLocks noChangeArrowheads="1"/>
          </p:cNvSpPr>
          <p:nvPr/>
        </p:nvSpPr>
        <p:spPr bwMode="auto">
          <a:xfrm>
            <a:off x="233107" y="704377"/>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III. </a:t>
            </a:r>
            <a:r>
              <a:rPr lang="vi-VN" altLang="en-US" sz="1800" b="1">
                <a:cs typeface="Times New Roman" panose="02020603050405020304" pitchFamily="18" charset="0"/>
              </a:rPr>
              <a:t>PHƯƠNG TRÌNH HÓA HỌC </a:t>
            </a:r>
          </a:p>
        </p:txBody>
      </p:sp>
      <p:sp>
        <p:nvSpPr>
          <p:cNvPr id="10" name="Text Box 10"/>
          <p:cNvSpPr txBox="1">
            <a:spLocks noChangeArrowheads="1"/>
          </p:cNvSpPr>
          <p:nvPr/>
        </p:nvSpPr>
        <p:spPr bwMode="auto">
          <a:xfrm>
            <a:off x="286591" y="1155945"/>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1. </a:t>
            </a:r>
            <a:r>
              <a:rPr lang="nl-NL" sz="1800" b="1"/>
              <a:t>Phương trình </a:t>
            </a:r>
            <a:r>
              <a:rPr lang="nl-NL" sz="1800" b="1" smtClean="0"/>
              <a:t>hóa học</a:t>
            </a:r>
            <a:endParaRPr lang="en-US" sz="1800"/>
          </a:p>
        </p:txBody>
      </p:sp>
      <p:sp>
        <p:nvSpPr>
          <p:cNvPr id="16" name="Rectangle 5"/>
          <p:cNvSpPr>
            <a:spLocks noChangeArrowheads="1"/>
          </p:cNvSpPr>
          <p:nvPr/>
        </p:nvSpPr>
        <p:spPr bwMode="auto">
          <a:xfrm>
            <a:off x="96982" y="3276600"/>
            <a:ext cx="61514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smtClean="0"/>
              <a:t>Số NT:   </a:t>
            </a:r>
            <a:r>
              <a:rPr lang="en-US" altLang="en-US" sz="2000" b="1" smtClean="0">
                <a:solidFill>
                  <a:srgbClr val="FF0000"/>
                </a:solidFill>
              </a:rPr>
              <a:t>2</a:t>
            </a:r>
            <a:r>
              <a:rPr lang="en-US" altLang="en-US" sz="2000" b="1" smtClean="0"/>
              <a:t>                      2                             </a:t>
            </a:r>
            <a:r>
              <a:rPr lang="en-US" altLang="en-US" sz="2000" b="1" smtClean="0">
                <a:solidFill>
                  <a:srgbClr val="FF0000"/>
                </a:solidFill>
              </a:rPr>
              <a:t>2  </a:t>
            </a:r>
            <a:r>
              <a:rPr lang="en-US" altLang="en-US" sz="2000" b="1" smtClean="0"/>
              <a:t> 1</a:t>
            </a:r>
            <a:endParaRPr lang="en-US" altLang="en-US" sz="2000" b="1">
              <a:solidFill>
                <a:srgbClr val="FF0000"/>
              </a:solidFill>
            </a:endParaRPr>
          </a:p>
        </p:txBody>
      </p:sp>
      <p:grpSp>
        <p:nvGrpSpPr>
          <p:cNvPr id="17" name="Group 6"/>
          <p:cNvGrpSpPr>
            <a:grpSpLocks/>
          </p:cNvGrpSpPr>
          <p:nvPr/>
        </p:nvGrpSpPr>
        <p:grpSpPr bwMode="auto">
          <a:xfrm>
            <a:off x="533400" y="1752600"/>
            <a:ext cx="8382000" cy="457200"/>
            <a:chOff x="384" y="1008"/>
            <a:chExt cx="5280" cy="288"/>
          </a:xfrm>
        </p:grpSpPr>
        <p:sp>
          <p:nvSpPr>
            <p:cNvPr id="18" name="Text Box 7"/>
            <p:cNvSpPr txBox="1">
              <a:spLocks noChangeArrowheads="1"/>
            </p:cNvSpPr>
            <p:nvPr/>
          </p:nvSpPr>
          <p:spPr bwMode="auto">
            <a:xfrm>
              <a:off x="384" y="1008"/>
              <a:ext cx="52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t>Hydrogen  + </a:t>
              </a:r>
              <a:r>
                <a:rPr lang="en-US" altLang="en-US" sz="2400" b="1" smtClean="0"/>
                <a:t>Oxygen                  </a:t>
              </a:r>
              <a:r>
                <a:rPr lang="en-US" altLang="en-US" sz="2400" b="1"/>
                <a:t>Nước</a:t>
              </a:r>
            </a:p>
          </p:txBody>
        </p:sp>
        <p:sp>
          <p:nvSpPr>
            <p:cNvPr id="19" name="Line 8"/>
            <p:cNvSpPr>
              <a:spLocks noChangeShapeType="1"/>
            </p:cNvSpPr>
            <p:nvPr/>
          </p:nvSpPr>
          <p:spPr bwMode="auto">
            <a:xfrm>
              <a:off x="2597" y="1165"/>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0" name="Text Box 11"/>
          <p:cNvSpPr txBox="1">
            <a:spLocks noChangeArrowheads="1"/>
          </p:cNvSpPr>
          <p:nvPr/>
        </p:nvSpPr>
        <p:spPr bwMode="auto">
          <a:xfrm>
            <a:off x="533400" y="2286000"/>
            <a:ext cx="586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b="1"/>
              <a:t>- Sơ đồ phản ứng:</a:t>
            </a:r>
          </a:p>
        </p:txBody>
      </p:sp>
      <p:sp>
        <p:nvSpPr>
          <p:cNvPr id="21" name="Text Box 61"/>
          <p:cNvSpPr txBox="1">
            <a:spLocks noChangeArrowheads="1"/>
          </p:cNvSpPr>
          <p:nvPr/>
        </p:nvSpPr>
        <p:spPr bwMode="auto">
          <a:xfrm>
            <a:off x="1066800" y="2667000"/>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H</a:t>
            </a:r>
            <a:r>
              <a:rPr lang="en-US" altLang="en-US" sz="2400" baseline="-25000"/>
              <a:t>2</a:t>
            </a:r>
            <a:endParaRPr lang="en-US" altLang="en-US" sz="2400"/>
          </a:p>
        </p:txBody>
      </p:sp>
      <p:sp>
        <p:nvSpPr>
          <p:cNvPr id="22" name="Text Box 62"/>
          <p:cNvSpPr txBox="1">
            <a:spLocks noChangeArrowheads="1"/>
          </p:cNvSpPr>
          <p:nvPr/>
        </p:nvSpPr>
        <p:spPr bwMode="auto">
          <a:xfrm>
            <a:off x="2667000" y="26701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O</a:t>
            </a:r>
            <a:r>
              <a:rPr lang="en-US" altLang="en-US" sz="2400" baseline="-25000"/>
              <a:t>2</a:t>
            </a:r>
            <a:endParaRPr lang="en-US" altLang="en-US" sz="2400"/>
          </a:p>
        </p:txBody>
      </p:sp>
      <p:sp>
        <p:nvSpPr>
          <p:cNvPr id="23" name="Text Box 63"/>
          <p:cNvSpPr txBox="1">
            <a:spLocks noChangeArrowheads="1"/>
          </p:cNvSpPr>
          <p:nvPr/>
        </p:nvSpPr>
        <p:spPr bwMode="auto">
          <a:xfrm>
            <a:off x="4884738" y="26670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H</a:t>
            </a:r>
            <a:r>
              <a:rPr lang="en-US" altLang="en-US" sz="2400" baseline="-25000"/>
              <a:t>2</a:t>
            </a:r>
            <a:r>
              <a:rPr lang="en-US" altLang="en-US" sz="2400"/>
              <a:t>O</a:t>
            </a:r>
          </a:p>
        </p:txBody>
      </p:sp>
      <p:sp>
        <p:nvSpPr>
          <p:cNvPr id="24" name="Text Box 64"/>
          <p:cNvSpPr txBox="1">
            <a:spLocks noChangeArrowheads="1"/>
          </p:cNvSpPr>
          <p:nvPr/>
        </p:nvSpPr>
        <p:spPr bwMode="auto">
          <a:xfrm>
            <a:off x="1920875" y="2667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a:t>
            </a:r>
          </a:p>
        </p:txBody>
      </p:sp>
      <p:sp>
        <p:nvSpPr>
          <p:cNvPr id="25" name="Line 65"/>
          <p:cNvSpPr>
            <a:spLocks noChangeShapeType="1"/>
          </p:cNvSpPr>
          <p:nvPr/>
        </p:nvSpPr>
        <p:spPr bwMode="auto">
          <a:xfrm>
            <a:off x="3505200" y="2971800"/>
            <a:ext cx="1143000" cy="0"/>
          </a:xfrm>
          <a:prstGeom prst="line">
            <a:avLst/>
          </a:prstGeom>
          <a:noFill/>
          <a:ln w="12700">
            <a:solidFill>
              <a:schemeClr val="tx1"/>
            </a:solidFill>
            <a:prstDash val="dash"/>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Line 67"/>
          <p:cNvSpPr>
            <a:spLocks noChangeShapeType="1"/>
          </p:cNvSpPr>
          <p:nvPr/>
        </p:nvSpPr>
        <p:spPr bwMode="auto">
          <a:xfrm>
            <a:off x="1295400" y="2209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68"/>
          <p:cNvSpPr>
            <a:spLocks noChangeShapeType="1"/>
          </p:cNvSpPr>
          <p:nvPr/>
        </p:nvSpPr>
        <p:spPr bwMode="auto">
          <a:xfrm>
            <a:off x="2895600" y="2209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69"/>
          <p:cNvSpPr>
            <a:spLocks noChangeShapeType="1"/>
          </p:cNvSpPr>
          <p:nvPr/>
        </p:nvSpPr>
        <p:spPr bwMode="auto">
          <a:xfrm>
            <a:off x="5181600" y="2209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505734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edge">
                                      <p:cBhvr>
                                        <p:cTn id="14" dur="2000"/>
                                        <p:tgtEl>
                                          <p:spTgt spid="27"/>
                                        </p:tgtEl>
                                      </p:cBhvr>
                                    </p:animEffect>
                                  </p:childTnLst>
                                </p:cTn>
                              </p:par>
                              <p:par>
                                <p:cTn id="15" presetID="4" presetClass="exit" presetSubtype="16" fill="hold" grpId="1" nodeType="withEffect">
                                  <p:stCondLst>
                                    <p:cond delay="0"/>
                                  </p:stCondLst>
                                  <p:childTnLst>
                                    <p:animEffect transition="out" filter="box(in)">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par>
                                <p:cTn id="18" presetID="4"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ox(in)">
                                      <p:cBhvr>
                                        <p:cTn id="20" dur="1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ox(in)">
                                      <p:cBhvr>
                                        <p:cTn id="25" dur="1000"/>
                                        <p:tgtEl>
                                          <p:spTgt spid="24"/>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edge">
                                      <p:cBhvr>
                                        <p:cTn id="28" dur="2000"/>
                                        <p:tgtEl>
                                          <p:spTgt spid="28"/>
                                        </p:tgtEl>
                                      </p:cBhvr>
                                    </p:animEffect>
                                  </p:childTnLst>
                                </p:cTn>
                              </p:par>
                              <p:par>
                                <p:cTn id="29" presetID="4" presetClass="exit" presetSubtype="16" fill="hold" grpId="1" nodeType="withEffect">
                                  <p:stCondLst>
                                    <p:cond delay="0"/>
                                  </p:stCondLst>
                                  <p:childTnLst>
                                    <p:animEffect transition="out" filter="box(in)">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ox(in)">
                                      <p:cBhvr>
                                        <p:cTn id="34" dur="1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1000"/>
                                        <p:tgtEl>
                                          <p:spTgt spid="25"/>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edge">
                                      <p:cBhvr>
                                        <p:cTn id="42" dur="2000"/>
                                        <p:tgtEl>
                                          <p:spTgt spid="29"/>
                                        </p:tgtEl>
                                      </p:cBhvr>
                                    </p:animEffect>
                                  </p:childTnLst>
                                </p:cTn>
                              </p:par>
                              <p:par>
                                <p:cTn id="43" presetID="4" presetClass="exit" presetSubtype="16" fill="hold" grpId="1" nodeType="withEffect">
                                  <p:stCondLst>
                                    <p:cond delay="0"/>
                                  </p:stCondLst>
                                  <p:childTnLst>
                                    <p:animEffect transition="out" filter="box(in)">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par>
                                <p:cTn id="46" presetID="4" presetClass="entr" presetSubtype="16"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ox(in)">
                                      <p:cBhvr>
                                        <p:cTn id="48" dur="10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0"/>
                                        </p:tgtEl>
                                        <p:attrNameLst>
                                          <p:attrName>style.visibility</p:attrName>
                                        </p:attrNameLst>
                                      </p:cBhvr>
                                      <p:to>
                                        <p:strVal val="visible"/>
                                      </p:to>
                                    </p:set>
                                    <p:anim calcmode="discrete" valueType="clr">
                                      <p:cBhvr override="childStyle">
                                        <p:cTn id="53"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0"/>
                                        </p:tgtEl>
                                        <p:attrNameLst>
                                          <p:attrName>fillcolor</p:attrName>
                                        </p:attrNameLst>
                                      </p:cBhvr>
                                      <p:tavLst>
                                        <p:tav tm="0">
                                          <p:val>
                                            <p:clrVal>
                                              <a:schemeClr val="accent2"/>
                                            </p:clrVal>
                                          </p:val>
                                        </p:tav>
                                        <p:tav tm="50000">
                                          <p:val>
                                            <p:clrVal>
                                              <a:schemeClr val="hlink"/>
                                            </p:clrVal>
                                          </p:val>
                                        </p:tav>
                                      </p:tavLst>
                                    </p:anim>
                                    <p:set>
                                      <p:cBhvr>
                                        <p:cTn id="55" dur="80"/>
                                        <p:tgtEl>
                                          <p:spTgt spid="20"/>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6"/>
                                        </p:tgtEl>
                                        <p:attrNameLst>
                                          <p:attrName>style.visibility</p:attrName>
                                        </p:attrNameLst>
                                      </p:cBhvr>
                                      <p:to>
                                        <p:strVal val="visible"/>
                                      </p:to>
                                    </p:set>
                                    <p:anim calcmode="discrete" valueType="clr">
                                      <p:cBhvr override="childStyle">
                                        <p:cTn id="6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6"/>
                                        </p:tgtEl>
                                        <p:attrNameLst>
                                          <p:attrName>fillcolor</p:attrName>
                                        </p:attrNameLst>
                                      </p:cBhvr>
                                      <p:tavLst>
                                        <p:tav tm="0">
                                          <p:val>
                                            <p:clrVal>
                                              <a:schemeClr val="accent2"/>
                                            </p:clrVal>
                                          </p:val>
                                        </p:tav>
                                        <p:tav tm="50000">
                                          <p:val>
                                            <p:clrVal>
                                              <a:schemeClr val="hlink"/>
                                            </p:clrVal>
                                          </p:val>
                                        </p:tav>
                                      </p:tavLst>
                                    </p:anim>
                                    <p:set>
                                      <p:cBhvr>
                                        <p:cTn id="62"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3" grpId="0"/>
      <p:bldP spid="24" grpId="0"/>
      <p:bldP spid="25" grpId="0" animBg="1"/>
      <p:bldP spid="27" grpId="0" animBg="1"/>
      <p:bldP spid="27" grpId="1" animBg="1"/>
      <p:bldP spid="28" grpId="0" animBg="1"/>
      <p:bldP spid="28" grpId="1" animBg="1"/>
      <p:bldP spid="29" grpId="0" animBg="1"/>
      <p:bldP spid="2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852055" y="1586346"/>
            <a:ext cx="6885709" cy="3248890"/>
          </a:xfrm>
          <a:prstGeom prst="rect">
            <a:avLst/>
          </a:prstGeom>
        </p:spPr>
      </p:pic>
      <p:sp>
        <p:nvSpPr>
          <p:cNvPr id="6" name="Rectangle 5"/>
          <p:cNvSpPr/>
          <p:nvPr/>
        </p:nvSpPr>
        <p:spPr>
          <a:xfrm>
            <a:off x="512616" y="261234"/>
            <a:ext cx="8153401" cy="830997"/>
          </a:xfrm>
          <a:prstGeom prst="rect">
            <a:avLst/>
          </a:prstGeom>
        </p:spPr>
        <p:txBody>
          <a:bodyPr wrap="square">
            <a:spAutoFit/>
          </a:bodyPr>
          <a:lstStyle/>
          <a:p>
            <a:r>
              <a:rPr lang="en-US" sz="2400">
                <a:latin typeface="Times New Roman" panose="02020603050405020304" pitchFamily="18" charset="0"/>
                <a:ea typeface="Times New Roman" panose="02020603050405020304" pitchFamily="18" charset="0"/>
              </a:rPr>
              <a:t>Cho biết số nguyên tử của mỗi nguyên tố trong các chất tham gia phản ứng và các chất sản phẩm trong các ô trống trên hình 3.3</a:t>
            </a:r>
            <a:endParaRPr lang="en-US" sz="2000"/>
          </a:p>
        </p:txBody>
      </p:sp>
    </p:spTree>
    <p:extLst>
      <p:ext uri="{BB962C8B-B14F-4D97-AF65-F5344CB8AC3E}">
        <p14:creationId xmlns:p14="http://schemas.microsoft.com/office/powerpoint/2010/main" val="324946400"/>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2616" y="261234"/>
            <a:ext cx="8153401" cy="830997"/>
          </a:xfrm>
          <a:prstGeom prst="rect">
            <a:avLst/>
          </a:prstGeom>
        </p:spPr>
        <p:txBody>
          <a:bodyPr wrap="square">
            <a:spAutoFit/>
          </a:bodyPr>
          <a:lstStyle/>
          <a:p>
            <a:r>
              <a:rPr lang="en-US" sz="2400">
                <a:latin typeface="Times New Roman" panose="02020603050405020304" pitchFamily="18" charset="0"/>
                <a:ea typeface="Times New Roman" panose="02020603050405020304" pitchFamily="18" charset="0"/>
              </a:rPr>
              <a:t>Cho biết số nguyên tử của mỗi nguyên tố trong các chất tham gia phản ứng và các chất sản phẩm trong các ô trống trên hình 3.3</a:t>
            </a:r>
            <a:endParaRPr lang="en-US" sz="2000"/>
          </a:p>
        </p:txBody>
      </p:sp>
      <p:pic>
        <p:nvPicPr>
          <p:cNvPr id="4" name="Picture 3"/>
          <p:cNvPicPr/>
          <p:nvPr/>
        </p:nvPicPr>
        <p:blipFill>
          <a:blip r:embed="rId2"/>
          <a:stretch>
            <a:fillRect/>
          </a:stretch>
        </p:blipFill>
        <p:spPr>
          <a:xfrm>
            <a:off x="673796" y="1411716"/>
            <a:ext cx="7269934" cy="3442287"/>
          </a:xfrm>
          <a:prstGeom prst="rect">
            <a:avLst/>
          </a:prstGeom>
        </p:spPr>
      </p:pic>
    </p:spTree>
    <p:extLst>
      <p:ext uri="{BB962C8B-B14F-4D97-AF65-F5344CB8AC3E}">
        <p14:creationId xmlns:p14="http://schemas.microsoft.com/office/powerpoint/2010/main" val="88843783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oogle Shape;831;p32"/>
          <p:cNvGrpSpPr/>
          <p:nvPr/>
        </p:nvGrpSpPr>
        <p:grpSpPr>
          <a:xfrm>
            <a:off x="3851613" y="1204321"/>
            <a:ext cx="3351925" cy="938825"/>
            <a:chOff x="4860575" y="633850"/>
            <a:chExt cx="3351925" cy="938825"/>
          </a:xfrm>
        </p:grpSpPr>
        <p:sp>
          <p:nvSpPr>
            <p:cNvPr id="52"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algn="ctr"/>
              <a:r>
                <a:rPr lang="en-US" sz="1200">
                  <a:latin typeface="Times New Roman" panose="02020603050405020304" pitchFamily="18" charset="0"/>
                  <a:cs typeface="Times New Roman" panose="02020603050405020304" pitchFamily="18" charset="0"/>
                </a:rPr>
                <a:t>Thí nghiệm</a:t>
              </a:r>
              <a:endParaRPr lang="vi-VN" sz="1200">
                <a:latin typeface="Times New Roman" panose="02020603050405020304" pitchFamily="18" charset="0"/>
                <a:cs typeface="Times New Roman" panose="02020603050405020304" pitchFamily="18" charset="0"/>
              </a:endParaRPr>
            </a:p>
          </p:txBody>
        </p:sp>
        <p:sp>
          <p:nvSpPr>
            <p:cNvPr id="53"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endParaRPr sz="1800"/>
            </a:p>
          </p:txBody>
        </p:sp>
        <p:sp>
          <p:nvSpPr>
            <p:cNvPr id="54"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endParaRPr sz="1800"/>
            </a:p>
          </p:txBody>
        </p:sp>
        <p:sp>
          <p:nvSpPr>
            <p:cNvPr id="55"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56"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01</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57" name="Google Shape;837;p32"/>
          <p:cNvGrpSpPr/>
          <p:nvPr/>
        </p:nvGrpSpPr>
        <p:grpSpPr>
          <a:xfrm>
            <a:off x="3850413" y="2175871"/>
            <a:ext cx="3351925" cy="938525"/>
            <a:chOff x="4859375" y="1605400"/>
            <a:chExt cx="3351925" cy="938525"/>
          </a:xfrm>
        </p:grpSpPr>
        <p:sp>
          <p:nvSpPr>
            <p:cNvPr id="58"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algn="ctr"/>
              <a:r>
                <a:rPr lang="vi-VN" sz="1200">
                  <a:latin typeface="Times New Roman" panose="02020603050405020304" pitchFamily="18" charset="0"/>
                  <a:cs typeface="Times New Roman" panose="02020603050405020304" pitchFamily="18" charset="0"/>
                </a:rPr>
                <a:t>ĐỊNH LUẬT BẢO TOÀN KHỐI LƯỢNG</a:t>
              </a:r>
              <a:endParaRPr lang="en-US" sz="1200" dirty="0">
                <a:latin typeface="Times New Roman" panose="02020603050405020304" pitchFamily="18" charset="0"/>
                <a:cs typeface="Times New Roman" panose="02020603050405020304" pitchFamily="18" charset="0"/>
              </a:endParaRPr>
            </a:p>
          </p:txBody>
        </p:sp>
        <p:sp>
          <p:nvSpPr>
            <p:cNvPr id="59"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endParaRPr sz="1800"/>
            </a:p>
          </p:txBody>
        </p:sp>
        <p:sp>
          <p:nvSpPr>
            <p:cNvPr id="60" name="Google Shape;840;p32"/>
            <p:cNvSpPr/>
            <p:nvPr/>
          </p:nvSpPr>
          <p:spPr>
            <a:xfrm>
              <a:off x="7272475" y="2074800"/>
              <a:ext cx="469425" cy="469125"/>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endParaRPr sz="1800"/>
            </a:p>
          </p:txBody>
        </p:sp>
        <p:sp>
          <p:nvSpPr>
            <p:cNvPr id="61"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62" name="Google Shape;842;p32"/>
            <p:cNvSpPr/>
            <p:nvPr/>
          </p:nvSpPr>
          <p:spPr>
            <a:xfrm>
              <a:off x="7446600" y="1779525"/>
              <a:ext cx="590575"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02</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3" name="Google Shape;843;p32"/>
          <p:cNvGrpSpPr/>
          <p:nvPr/>
        </p:nvGrpSpPr>
        <p:grpSpPr>
          <a:xfrm>
            <a:off x="3851613" y="3170046"/>
            <a:ext cx="3351925" cy="938525"/>
            <a:chOff x="4860575" y="2599575"/>
            <a:chExt cx="3351925" cy="938525"/>
          </a:xfrm>
        </p:grpSpPr>
        <p:sp>
          <p:nvSpPr>
            <p:cNvPr id="64" name="Google Shape;844;p32"/>
            <p:cNvSpPr/>
            <p:nvPr/>
          </p:nvSpPr>
          <p:spPr>
            <a:xfrm>
              <a:off x="5329975" y="2665350"/>
              <a:ext cx="2882525" cy="806975"/>
            </a:xfrm>
            <a:custGeom>
              <a:avLst/>
              <a:gdLst/>
              <a:ahLst/>
              <a:cxnLst/>
              <a:rect l="l" t="t" r="r" b="b"/>
              <a:pathLst>
                <a:path w="115301" h="32279" extrusionOk="0">
                  <a:moveTo>
                    <a:pt x="32278" y="0"/>
                  </a:moveTo>
                  <a:cubicBezTo>
                    <a:pt x="23361" y="0"/>
                    <a:pt x="16133" y="7227"/>
                    <a:pt x="16133" y="16145"/>
                  </a:cubicBezTo>
                  <a:cubicBezTo>
                    <a:pt x="16133" y="25051"/>
                    <a:pt x="8918" y="32278"/>
                    <a:pt x="1" y="32278"/>
                  </a:cubicBezTo>
                  <a:lnTo>
                    <a:pt x="99108" y="32278"/>
                  </a:lnTo>
                  <a:cubicBezTo>
                    <a:pt x="103561" y="32278"/>
                    <a:pt x="107609" y="30468"/>
                    <a:pt x="110526" y="27551"/>
                  </a:cubicBezTo>
                  <a:cubicBezTo>
                    <a:pt x="113491" y="24587"/>
                    <a:pt x="115301" y="20467"/>
                    <a:pt x="115253" y="15931"/>
                  </a:cubicBezTo>
                  <a:cubicBezTo>
                    <a:pt x="115134" y="7037"/>
                    <a:pt x="107597" y="0"/>
                    <a:pt x="98691" y="0"/>
                  </a:cubicBezTo>
                  <a:close/>
                </a:path>
              </a:pathLst>
            </a:custGeom>
            <a:solidFill>
              <a:srgbClr val="4949E7"/>
            </a:solidFill>
            <a:ln>
              <a:noFill/>
            </a:ln>
          </p:spPr>
          <p:txBody>
            <a:bodyPr spcFirstLastPara="1" wrap="square" lIns="731500" tIns="91425" rIns="274300" bIns="91425" anchor="ctr" anchorCtr="0">
              <a:noAutofit/>
            </a:bodyPr>
            <a:lstStyle/>
            <a:p>
              <a:pPr algn="ctr"/>
              <a:r>
                <a:rPr lang="en-US" sz="1200">
                  <a:solidFill>
                    <a:srgbClr val="FF0000"/>
                  </a:solidFill>
                  <a:latin typeface="Times New Roman" panose="02020603050405020304" pitchFamily="18" charset="0"/>
                  <a:cs typeface="Times New Roman" panose="02020603050405020304" pitchFamily="18" charset="0"/>
                </a:rPr>
                <a:t>Luyện tập</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65" name="Google Shape;845;p32"/>
            <p:cNvSpPr/>
            <p:nvPr/>
          </p:nvSpPr>
          <p:spPr>
            <a:xfrm>
              <a:off x="4860575" y="2599575"/>
              <a:ext cx="469425" cy="469125"/>
            </a:xfrm>
            <a:custGeom>
              <a:avLst/>
              <a:gdLst/>
              <a:ahLst/>
              <a:cxnLst/>
              <a:rect l="l" t="t" r="r" b="b"/>
              <a:pathLst>
                <a:path w="18777" h="18765" extrusionOk="0">
                  <a:moveTo>
                    <a:pt x="18777" y="0"/>
                  </a:moveTo>
                  <a:cubicBezTo>
                    <a:pt x="8406" y="0"/>
                    <a:pt x="0" y="8406"/>
                    <a:pt x="0" y="18764"/>
                  </a:cubicBezTo>
                  <a:lnTo>
                    <a:pt x="18777" y="18764"/>
                  </a:lnTo>
                  <a:lnTo>
                    <a:pt x="18777" y="0"/>
                  </a:lnTo>
                  <a:close/>
                </a:path>
              </a:pathLst>
            </a:custGeom>
            <a:solidFill>
              <a:srgbClr val="4949E7"/>
            </a:solidFill>
            <a:ln>
              <a:noFill/>
            </a:ln>
          </p:spPr>
          <p:txBody>
            <a:bodyPr spcFirstLastPara="1" wrap="square" lIns="91425" tIns="91425" rIns="91425" bIns="91425" anchor="ctr" anchorCtr="0">
              <a:noAutofit/>
            </a:bodyPr>
            <a:lstStyle/>
            <a:p>
              <a:endParaRPr sz="1800"/>
            </a:p>
          </p:txBody>
        </p:sp>
        <p:sp>
          <p:nvSpPr>
            <p:cNvPr id="66" name="Google Shape;846;p32"/>
            <p:cNvSpPr/>
            <p:nvPr/>
          </p:nvSpPr>
          <p:spPr>
            <a:xfrm>
              <a:off x="5329975" y="3068675"/>
              <a:ext cx="469425" cy="469425"/>
            </a:xfrm>
            <a:custGeom>
              <a:avLst/>
              <a:gdLst/>
              <a:ahLst/>
              <a:cxnLst/>
              <a:rect l="l" t="t" r="r" b="b"/>
              <a:pathLst>
                <a:path w="18777" h="18777" extrusionOk="0">
                  <a:moveTo>
                    <a:pt x="1" y="0"/>
                  </a:moveTo>
                  <a:lnTo>
                    <a:pt x="1" y="18776"/>
                  </a:lnTo>
                  <a:cubicBezTo>
                    <a:pt x="10371" y="18776"/>
                    <a:pt x="18777" y="10371"/>
                    <a:pt x="18777" y="0"/>
                  </a:cubicBezTo>
                  <a:close/>
                </a:path>
              </a:pathLst>
            </a:custGeom>
            <a:solidFill>
              <a:srgbClr val="4949E7"/>
            </a:solidFill>
            <a:ln>
              <a:noFill/>
            </a:ln>
          </p:spPr>
          <p:txBody>
            <a:bodyPr spcFirstLastPara="1" wrap="square" lIns="91425" tIns="91425" rIns="91425" bIns="91425" anchor="ctr" anchorCtr="0">
              <a:noAutofit/>
            </a:bodyPr>
            <a:lstStyle/>
            <a:p>
              <a:endParaRPr sz="1800"/>
            </a:p>
          </p:txBody>
        </p:sp>
        <p:sp>
          <p:nvSpPr>
            <p:cNvPr id="67" name="Google Shape;847;p32"/>
            <p:cNvSpPr/>
            <p:nvPr/>
          </p:nvSpPr>
          <p:spPr>
            <a:xfrm>
              <a:off x="4926650" y="2665350"/>
              <a:ext cx="806675" cy="806975"/>
            </a:xfrm>
            <a:custGeom>
              <a:avLst/>
              <a:gdLst/>
              <a:ahLst/>
              <a:cxnLst/>
              <a:rect l="l" t="t" r="r" b="b"/>
              <a:pathLst>
                <a:path w="32267" h="32279" extrusionOk="0">
                  <a:moveTo>
                    <a:pt x="16134" y="0"/>
                  </a:moveTo>
                  <a:cubicBezTo>
                    <a:pt x="7216" y="0"/>
                    <a:pt x="1" y="7227"/>
                    <a:pt x="1" y="16133"/>
                  </a:cubicBezTo>
                  <a:cubicBezTo>
                    <a:pt x="1" y="25051"/>
                    <a:pt x="7216" y="32278"/>
                    <a:pt x="16134" y="32278"/>
                  </a:cubicBezTo>
                  <a:cubicBezTo>
                    <a:pt x="25051" y="32278"/>
                    <a:pt x="32266" y="25051"/>
                    <a:pt x="32266" y="16133"/>
                  </a:cubicBezTo>
                  <a:cubicBezTo>
                    <a:pt x="32266" y="7227"/>
                    <a:pt x="25051" y="0"/>
                    <a:pt x="16134" y="0"/>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68" name="Google Shape;848;p32"/>
            <p:cNvSpPr/>
            <p:nvPr/>
          </p:nvSpPr>
          <p:spPr>
            <a:xfrm>
              <a:off x="5034700" y="2773700"/>
              <a:ext cx="590575" cy="590275"/>
            </a:xfrm>
            <a:custGeom>
              <a:avLst/>
              <a:gdLst/>
              <a:ahLst/>
              <a:cxnLst/>
              <a:rect l="l" t="t" r="r" b="b"/>
              <a:pathLst>
                <a:path w="23623" h="23611" extrusionOk="0">
                  <a:moveTo>
                    <a:pt x="11812" y="0"/>
                  </a:moveTo>
                  <a:cubicBezTo>
                    <a:pt x="5287" y="0"/>
                    <a:pt x="1" y="5287"/>
                    <a:pt x="1" y="11799"/>
                  </a:cubicBezTo>
                  <a:cubicBezTo>
                    <a:pt x="1" y="18324"/>
                    <a:pt x="5287" y="23610"/>
                    <a:pt x="11812" y="23610"/>
                  </a:cubicBezTo>
                  <a:cubicBezTo>
                    <a:pt x="18336" y="23610"/>
                    <a:pt x="23623" y="18324"/>
                    <a:pt x="23623" y="11799"/>
                  </a:cubicBezTo>
                  <a:cubicBezTo>
                    <a:pt x="23623" y="5287"/>
                    <a:pt x="18336" y="0"/>
                    <a:pt x="11812" y="0"/>
                  </a:cubicBezTo>
                  <a:close/>
                </a:path>
              </a:pathLst>
            </a:custGeom>
            <a:solidFill>
              <a:srgbClr val="4949E7"/>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03</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9" name="Google Shape;849;p32"/>
          <p:cNvGrpSpPr/>
          <p:nvPr/>
        </p:nvGrpSpPr>
        <p:grpSpPr>
          <a:xfrm>
            <a:off x="3850413" y="4141570"/>
            <a:ext cx="3351925" cy="938550"/>
            <a:chOff x="4859375" y="3571100"/>
            <a:chExt cx="3351925" cy="938550"/>
          </a:xfrm>
        </p:grpSpPr>
        <p:sp>
          <p:nvSpPr>
            <p:cNvPr id="70" name="Google Shape;850;p32"/>
            <p:cNvSpPr/>
            <p:nvPr/>
          </p:nvSpPr>
          <p:spPr>
            <a:xfrm>
              <a:off x="4859375" y="3636900"/>
              <a:ext cx="2882525" cy="806975"/>
            </a:xfrm>
            <a:custGeom>
              <a:avLst/>
              <a:gdLst/>
              <a:ahLst/>
              <a:cxnLst/>
              <a:rect l="l" t="t" r="r" b="b"/>
              <a:pathLst>
                <a:path w="115301" h="32279" extrusionOk="0">
                  <a:moveTo>
                    <a:pt x="16610" y="0"/>
                  </a:moveTo>
                  <a:cubicBezTo>
                    <a:pt x="7704" y="0"/>
                    <a:pt x="167" y="7025"/>
                    <a:pt x="60" y="15931"/>
                  </a:cubicBezTo>
                  <a:cubicBezTo>
                    <a:pt x="1" y="20467"/>
                    <a:pt x="1810" y="24587"/>
                    <a:pt x="4775" y="27539"/>
                  </a:cubicBezTo>
                  <a:cubicBezTo>
                    <a:pt x="7692" y="30468"/>
                    <a:pt x="11740" y="32278"/>
                    <a:pt x="16193" y="32278"/>
                  </a:cubicBezTo>
                  <a:lnTo>
                    <a:pt x="115301" y="32278"/>
                  </a:lnTo>
                  <a:cubicBezTo>
                    <a:pt x="106395" y="32278"/>
                    <a:pt x="99168" y="25051"/>
                    <a:pt x="99168" y="16133"/>
                  </a:cubicBezTo>
                  <a:cubicBezTo>
                    <a:pt x="99168" y="7227"/>
                    <a:pt x="91941" y="0"/>
                    <a:pt x="83023" y="0"/>
                  </a:cubicBezTo>
                  <a:close/>
                </a:path>
              </a:pathLst>
            </a:custGeom>
            <a:solidFill>
              <a:srgbClr val="EC3A3B"/>
            </a:solidFill>
            <a:ln>
              <a:noFill/>
            </a:ln>
          </p:spPr>
          <p:txBody>
            <a:bodyPr spcFirstLastPara="1" wrap="square" lIns="274300" tIns="91425" rIns="731500" bIns="91425" anchor="ctr" anchorCtr="0">
              <a:noAutofit/>
            </a:bodyPr>
            <a:lstStyle/>
            <a:p>
              <a:pPr algn="ctr"/>
              <a:r>
                <a:rPr lang="en-US" sz="1200">
                  <a:latin typeface="Times New Roman" panose="02020603050405020304" pitchFamily="18" charset="0"/>
                  <a:cs typeface="Times New Roman" panose="02020603050405020304" pitchFamily="18" charset="0"/>
                </a:rPr>
                <a:t>Vận dụng</a:t>
              </a:r>
              <a:endParaRPr lang="en-US" sz="1200" dirty="0">
                <a:latin typeface="Times New Roman" panose="02020603050405020304" pitchFamily="18" charset="0"/>
                <a:cs typeface="Times New Roman" panose="02020603050405020304" pitchFamily="18" charset="0"/>
              </a:endParaRPr>
            </a:p>
          </p:txBody>
        </p:sp>
        <p:sp>
          <p:nvSpPr>
            <p:cNvPr id="71" name="Google Shape;851;p32"/>
            <p:cNvSpPr/>
            <p:nvPr/>
          </p:nvSpPr>
          <p:spPr>
            <a:xfrm>
              <a:off x="7741875" y="3571100"/>
              <a:ext cx="469425" cy="469150"/>
            </a:xfrm>
            <a:custGeom>
              <a:avLst/>
              <a:gdLst/>
              <a:ahLst/>
              <a:cxnLst/>
              <a:rect l="l" t="t" r="r" b="b"/>
              <a:pathLst>
                <a:path w="18777" h="18766" extrusionOk="0">
                  <a:moveTo>
                    <a:pt x="1" y="1"/>
                  </a:moveTo>
                  <a:lnTo>
                    <a:pt x="1" y="18765"/>
                  </a:lnTo>
                  <a:lnTo>
                    <a:pt x="18777" y="18765"/>
                  </a:lnTo>
                  <a:cubicBezTo>
                    <a:pt x="18777" y="8395"/>
                    <a:pt x="10371" y="1"/>
                    <a:pt x="1" y="1"/>
                  </a:cubicBezTo>
                  <a:close/>
                </a:path>
              </a:pathLst>
            </a:custGeom>
            <a:solidFill>
              <a:srgbClr val="EC3A3B"/>
            </a:solidFill>
            <a:ln>
              <a:noFill/>
            </a:ln>
          </p:spPr>
          <p:txBody>
            <a:bodyPr spcFirstLastPara="1" wrap="square" lIns="91425" tIns="91425" rIns="91425" bIns="91425" anchor="ctr" anchorCtr="0">
              <a:noAutofit/>
            </a:bodyPr>
            <a:lstStyle/>
            <a:p>
              <a:endParaRPr sz="1800"/>
            </a:p>
          </p:txBody>
        </p:sp>
        <p:sp>
          <p:nvSpPr>
            <p:cNvPr id="72" name="Google Shape;852;p32"/>
            <p:cNvSpPr/>
            <p:nvPr/>
          </p:nvSpPr>
          <p:spPr>
            <a:xfrm>
              <a:off x="7272475" y="4040225"/>
              <a:ext cx="469425" cy="469425"/>
            </a:xfrm>
            <a:custGeom>
              <a:avLst/>
              <a:gdLst/>
              <a:ahLst/>
              <a:cxnLst/>
              <a:rect l="l" t="t" r="r" b="b"/>
              <a:pathLst>
                <a:path w="18777" h="18777" extrusionOk="0">
                  <a:moveTo>
                    <a:pt x="1" y="0"/>
                  </a:moveTo>
                  <a:cubicBezTo>
                    <a:pt x="1" y="10371"/>
                    <a:pt x="8407" y="18776"/>
                    <a:pt x="18777" y="18776"/>
                  </a:cubicBezTo>
                  <a:lnTo>
                    <a:pt x="18777" y="0"/>
                  </a:lnTo>
                  <a:close/>
                </a:path>
              </a:pathLst>
            </a:custGeom>
            <a:solidFill>
              <a:srgbClr val="EC3A3B"/>
            </a:solidFill>
            <a:ln>
              <a:noFill/>
            </a:ln>
          </p:spPr>
          <p:txBody>
            <a:bodyPr spcFirstLastPara="1" wrap="square" lIns="91425" tIns="91425" rIns="91425" bIns="91425" anchor="ctr" anchorCtr="0">
              <a:noAutofit/>
            </a:bodyPr>
            <a:lstStyle/>
            <a:p>
              <a:endParaRPr sz="1800"/>
            </a:p>
          </p:txBody>
        </p:sp>
        <p:sp>
          <p:nvSpPr>
            <p:cNvPr id="73" name="Google Shape;853;p32"/>
            <p:cNvSpPr/>
            <p:nvPr/>
          </p:nvSpPr>
          <p:spPr>
            <a:xfrm>
              <a:off x="7338550" y="3636900"/>
              <a:ext cx="806675" cy="806975"/>
            </a:xfrm>
            <a:custGeom>
              <a:avLst/>
              <a:gdLst/>
              <a:ahLst/>
              <a:cxnLst/>
              <a:rect l="l" t="t" r="r" b="b"/>
              <a:pathLst>
                <a:path w="32267" h="32279" extrusionOk="0">
                  <a:moveTo>
                    <a:pt x="16134" y="0"/>
                  </a:moveTo>
                  <a:cubicBezTo>
                    <a:pt x="7228" y="0"/>
                    <a:pt x="1" y="7227"/>
                    <a:pt x="1" y="16133"/>
                  </a:cubicBezTo>
                  <a:cubicBezTo>
                    <a:pt x="1" y="25051"/>
                    <a:pt x="7228" y="32278"/>
                    <a:pt x="16134" y="32278"/>
                  </a:cubicBezTo>
                  <a:cubicBezTo>
                    <a:pt x="25052" y="32278"/>
                    <a:pt x="32267" y="25051"/>
                    <a:pt x="32267" y="16133"/>
                  </a:cubicBezTo>
                  <a:cubicBezTo>
                    <a:pt x="32267" y="7227"/>
                    <a:pt x="25052" y="0"/>
                    <a:pt x="16134" y="0"/>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74" name="Google Shape;854;p32"/>
            <p:cNvSpPr/>
            <p:nvPr/>
          </p:nvSpPr>
          <p:spPr>
            <a:xfrm>
              <a:off x="7446600" y="3745250"/>
              <a:ext cx="590575" cy="590275"/>
            </a:xfrm>
            <a:custGeom>
              <a:avLst/>
              <a:gdLst/>
              <a:ahLst/>
              <a:cxnLst/>
              <a:rect l="l" t="t" r="r" b="b"/>
              <a:pathLst>
                <a:path w="23623" h="23611" extrusionOk="0">
                  <a:moveTo>
                    <a:pt x="11812" y="0"/>
                  </a:moveTo>
                  <a:cubicBezTo>
                    <a:pt x="5287" y="0"/>
                    <a:pt x="1" y="5286"/>
                    <a:pt x="1" y="11799"/>
                  </a:cubicBezTo>
                  <a:cubicBezTo>
                    <a:pt x="1" y="18324"/>
                    <a:pt x="5287" y="23610"/>
                    <a:pt x="11812" y="23610"/>
                  </a:cubicBezTo>
                  <a:cubicBezTo>
                    <a:pt x="18336" y="23610"/>
                    <a:pt x="23623" y="18324"/>
                    <a:pt x="23623" y="11799"/>
                  </a:cubicBezTo>
                  <a:cubicBezTo>
                    <a:pt x="23623" y="5286"/>
                    <a:pt x="18336" y="0"/>
                    <a:pt x="11812" y="0"/>
                  </a:cubicBezTo>
                  <a:close/>
                </a:path>
              </a:pathLst>
            </a:custGeom>
            <a:solidFill>
              <a:srgbClr val="EC3A3B"/>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04</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8" name="Group 37"/>
          <p:cNvGrpSpPr/>
          <p:nvPr/>
        </p:nvGrpSpPr>
        <p:grpSpPr>
          <a:xfrm>
            <a:off x="435359" y="53016"/>
            <a:ext cx="8653223" cy="961179"/>
            <a:chOff x="-1333284" y="-545363"/>
            <a:chExt cx="11729935" cy="3534476"/>
          </a:xfrm>
        </p:grpSpPr>
        <p:grpSp>
          <p:nvGrpSpPr>
            <p:cNvPr id="39" name="Group 38"/>
            <p:cNvGrpSpPr/>
            <p:nvPr/>
          </p:nvGrpSpPr>
          <p:grpSpPr>
            <a:xfrm>
              <a:off x="-1333284" y="-545363"/>
              <a:ext cx="11729935" cy="3534476"/>
              <a:chOff x="-2975218" y="-1216975"/>
              <a:chExt cx="26175310" cy="7887173"/>
            </a:xfrm>
          </p:grpSpPr>
          <p:sp>
            <p:nvSpPr>
              <p:cNvPr id="41" name="Freeform 16"/>
              <p:cNvSpPr/>
              <p:nvPr/>
            </p:nvSpPr>
            <p:spPr>
              <a:xfrm>
                <a:off x="-2975218" y="-1216975"/>
                <a:ext cx="26175310" cy="7887173"/>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40" name="TextBox 17"/>
            <p:cNvSpPr txBox="1"/>
            <p:nvPr/>
          </p:nvSpPr>
          <p:spPr>
            <a:xfrm>
              <a:off x="-1019570" y="-258238"/>
              <a:ext cx="10744697" cy="3206669"/>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ĐỊNH LUẬT BẢO TOÀN KHỐI </a:t>
              </a:r>
              <a:r>
                <a:rPr lang="vi-VN" sz="2400" spc="-24" smtClean="0">
                  <a:solidFill>
                    <a:srgbClr val="FFFFFF"/>
                  </a:solidFill>
                  <a:latin typeface="Comic Sans MS" panose="030F0702030302020204" pitchFamily="66" charset="0"/>
                </a:rPr>
                <a:t>LƯỢNG</a:t>
              </a:r>
              <a:endParaRPr lang="en-US" sz="2400" spc="-24" smtClean="0">
                <a:solidFill>
                  <a:srgbClr val="FFFFFF"/>
                </a:solidFill>
                <a:latin typeface="Comic Sans MS" panose="030F0702030302020204" pitchFamily="66" charset="0"/>
              </a:endParaRPr>
            </a:p>
            <a:p>
              <a:pPr algn="ctr">
                <a:lnSpc>
                  <a:spcPts val="3360"/>
                </a:lnSpc>
                <a:spcBef>
                  <a:spcPct val="0"/>
                </a:spcBef>
              </a:pPr>
              <a:r>
                <a:rPr lang="vi-VN" sz="2400" spc="-24" smtClean="0">
                  <a:solidFill>
                    <a:srgbClr val="FFFFFF"/>
                  </a:solidFill>
                  <a:latin typeface="Comic Sans MS" panose="030F0702030302020204" pitchFamily="66" charset="0"/>
                </a:rPr>
                <a:t>PHƯƠNG </a:t>
              </a:r>
              <a:r>
                <a:rPr lang="vi-VN" sz="2400" spc="-24">
                  <a:solidFill>
                    <a:srgbClr val="FFFFFF"/>
                  </a:solidFill>
                  <a:latin typeface="Comic Sans MS" panose="030F0702030302020204" pitchFamily="66" charset="0"/>
                </a:rPr>
                <a:t>TRÌNH </a:t>
              </a:r>
              <a:r>
                <a:rPr lang="vi-VN" sz="2400" spc="-24">
                  <a:solidFill>
                    <a:srgbClr val="FFFFFF"/>
                  </a:solidFill>
                  <a:latin typeface="Comic Sans MS" panose="030F0702030302020204" pitchFamily="66" charset="0"/>
                </a:rPr>
                <a:t>HÓA </a:t>
              </a:r>
              <a:r>
                <a:rPr lang="vi-VN" sz="2400" spc="-24" smtClean="0">
                  <a:solidFill>
                    <a:srgbClr val="FFFFFF"/>
                  </a:solidFill>
                  <a:latin typeface="Comic Sans MS" panose="030F0702030302020204" pitchFamily="66" charset="0"/>
                </a:rPr>
                <a:t>HỌC</a:t>
              </a:r>
              <a:r>
                <a:rPr lang="en-US" sz="2400" spc="-24" smtClean="0">
                  <a:solidFill>
                    <a:srgbClr val="FFFFFF"/>
                  </a:solidFill>
                  <a:latin typeface="Comic Sans MS" panose="030F0702030302020204" pitchFamily="66" charset="0"/>
                </a:rPr>
                <a:t> </a:t>
              </a:r>
              <a:r>
                <a:rPr lang="vi-VN" sz="2400" spc="-24" smtClean="0">
                  <a:solidFill>
                    <a:srgbClr val="FFFFFF"/>
                  </a:solidFill>
                  <a:latin typeface="Comic Sans MS" panose="030F0702030302020204" pitchFamily="66" charset="0"/>
                </a:rPr>
                <a:t>(</a:t>
              </a:r>
              <a:r>
                <a:rPr lang="vi-VN" sz="2400" spc="-24">
                  <a:solidFill>
                    <a:srgbClr val="FFFFFF"/>
                  </a:solidFill>
                  <a:latin typeface="Comic Sans MS" panose="030F0702030302020204" pitchFamily="66" charset="0"/>
                </a:rPr>
                <a:t>T1</a:t>
              </a:r>
              <a:r>
                <a:rPr lang="vi-VN" sz="2400" spc="-24" smtClean="0">
                  <a:solidFill>
                    <a:srgbClr val="FFFFFF"/>
                  </a:solidFill>
                  <a:latin typeface="Comic Sans MS" panose="030F0702030302020204" pitchFamily="66" charset="0"/>
                </a:rPr>
                <a:t>)</a:t>
              </a:r>
              <a:r>
                <a:rPr lang="en-US" sz="2400" spc="-24" smtClean="0">
                  <a:solidFill>
                    <a:srgbClr val="FFFFFF"/>
                  </a:solidFill>
                  <a:latin typeface="Comic Sans MS" panose="030F0702030302020204" pitchFamily="66" charset="0"/>
                </a:rPr>
                <a:t>  </a:t>
              </a:r>
            </a:p>
          </p:txBody>
        </p:sp>
      </p:grpSp>
      <p:grpSp>
        <p:nvGrpSpPr>
          <p:cNvPr id="42" name="Group 41"/>
          <p:cNvGrpSpPr>
            <a:grpSpLocks/>
          </p:cNvGrpSpPr>
          <p:nvPr/>
        </p:nvGrpSpPr>
        <p:grpSpPr bwMode="auto">
          <a:xfrm>
            <a:off x="-59700" y="1014195"/>
            <a:ext cx="2884459" cy="2257901"/>
            <a:chOff x="0" y="-152400"/>
            <a:chExt cx="2736251" cy="2736251"/>
          </a:xfrm>
        </p:grpSpPr>
        <p:pic>
          <p:nvPicPr>
            <p:cNvPr id="43" name="Picture 2" descr="Hình ảnh Treo Bảng Gỗ Bảng Hiệu Gỗ Bảng Hiệu Dễ Thương Bảng Hiệu PNG , Ký  Tên, Treo Bảng Gỗ, Bảng Hiệu Gỗ PNG miễn phí tải tập tin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2736251" cy="273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492494" y="1100030"/>
              <a:ext cx="1751262" cy="895154"/>
            </a:xfrm>
            <a:prstGeom prst="rect">
              <a:avLst/>
            </a:prstGeom>
            <a:noFill/>
          </p:spPr>
          <p:txBody>
            <a:bodyPr wrap="square">
              <a:spAutoFit/>
            </a:bodyPr>
            <a:lstStyle/>
            <a:p>
              <a:pPr>
                <a:defRPr/>
              </a:pPr>
              <a:r>
                <a:rPr lang="en-US" sz="2100" b="1">
                  <a:cs typeface="Times New Roman" panose="02020603050405020304" pitchFamily="18" charset="0"/>
                </a:rPr>
                <a:t>NỘI DUNG BÀI HỌC</a:t>
              </a:r>
            </a:p>
          </p:txBody>
        </p:sp>
      </p:grpSp>
    </p:spTree>
    <p:extLst>
      <p:ext uri="{BB962C8B-B14F-4D97-AF65-F5344CB8AC3E}">
        <p14:creationId xmlns:p14="http://schemas.microsoft.com/office/powerpoint/2010/main" val="1706990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arn(inVertical)">
                                      <p:cBhvr>
                                        <p:cTn id="10" dur="500"/>
                                        <p:tgtEl>
                                          <p:spTgt spid="57"/>
                                        </p:tgtEl>
                                      </p:cBhvr>
                                    </p:animEffect>
                                  </p:childTnLst>
                                </p:cTn>
                              </p:par>
                              <p:par>
                                <p:cTn id="11" presetID="16" presetClass="entr" presetSubtype="21"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arn(inVertical)">
                                      <p:cBhvr>
                                        <p:cTn id="13" dur="500"/>
                                        <p:tgtEl>
                                          <p:spTgt spid="63"/>
                                        </p:tgtEl>
                                      </p:cBhvr>
                                    </p:animEffect>
                                  </p:childTnLst>
                                </p:cTn>
                              </p:par>
                              <p:par>
                                <p:cTn id="14" presetID="16" presetClass="entr" presetSubtype="21"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barn(inVertical)">
                                      <p:cBhvr>
                                        <p:cTn id="16" dur="500"/>
                                        <p:tgtEl>
                                          <p:spTgt spid="69"/>
                                        </p:tgtEl>
                                      </p:cBhvr>
                                    </p:animEffect>
                                  </p:childTnLst>
                                </p:cTn>
                              </p:par>
                              <p:par>
                                <p:cTn id="17" presetID="16" presetClass="entr" presetSubtype="21"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5359" y="53016"/>
            <a:ext cx="8736407" cy="569125"/>
            <a:chOff x="-1333284" y="-545363"/>
            <a:chExt cx="11842696" cy="1517665"/>
          </a:xfrm>
        </p:grpSpPr>
        <p:grpSp>
          <p:nvGrpSpPr>
            <p:cNvPr id="6" name="Group 5"/>
            <p:cNvGrpSpPr/>
            <p:nvPr/>
          </p:nvGrpSpPr>
          <p:grpSpPr>
            <a:xfrm>
              <a:off x="-1333284" y="-545363"/>
              <a:ext cx="11842696" cy="1517665"/>
              <a:chOff x="-2975218" y="-1216975"/>
              <a:chExt cx="26426935" cy="3386665"/>
            </a:xfrm>
          </p:grpSpPr>
          <p:sp>
            <p:nvSpPr>
              <p:cNvPr id="8"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7" name="TextBox 17"/>
            <p:cNvSpPr txBox="1"/>
            <p:nvPr/>
          </p:nvSpPr>
          <p:spPr>
            <a:xfrm>
              <a:off x="-1019570" y="-258238"/>
              <a:ext cx="10744698" cy="1074140"/>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a:t>
              </a:r>
              <a:r>
                <a:rPr lang="en-US" sz="2400" spc="-24">
                  <a:solidFill>
                    <a:srgbClr val="FFFFFF"/>
                  </a:solidFill>
                  <a:latin typeface="Comic Sans MS" panose="030F0702030302020204" pitchFamily="66" charset="0"/>
                </a:rPr>
                <a:t>PHƯƠNG TRÌNH HÓA HỌC (T3)</a:t>
              </a:r>
              <a:endParaRPr lang="vi-VN" sz="2400" spc="-24">
                <a:solidFill>
                  <a:srgbClr val="FFFFFF"/>
                </a:solidFill>
                <a:latin typeface="Comic Sans MS" panose="030F0702030302020204" pitchFamily="66" charset="0"/>
              </a:endParaRPr>
            </a:p>
          </p:txBody>
        </p:sp>
      </p:grpSp>
      <p:sp>
        <p:nvSpPr>
          <p:cNvPr id="9" name="Text Box 10"/>
          <p:cNvSpPr txBox="1">
            <a:spLocks noChangeArrowheads="1"/>
          </p:cNvSpPr>
          <p:nvPr/>
        </p:nvSpPr>
        <p:spPr bwMode="auto">
          <a:xfrm>
            <a:off x="233107" y="704377"/>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III. </a:t>
            </a:r>
            <a:r>
              <a:rPr lang="vi-VN" altLang="en-US" sz="1800" b="1">
                <a:cs typeface="Times New Roman" panose="02020603050405020304" pitchFamily="18" charset="0"/>
              </a:rPr>
              <a:t>PHƯƠNG TRÌNH HÓA HỌC </a:t>
            </a:r>
          </a:p>
        </p:txBody>
      </p:sp>
      <p:sp>
        <p:nvSpPr>
          <p:cNvPr id="10" name="Text Box 10"/>
          <p:cNvSpPr txBox="1">
            <a:spLocks noChangeArrowheads="1"/>
          </p:cNvSpPr>
          <p:nvPr/>
        </p:nvSpPr>
        <p:spPr bwMode="auto">
          <a:xfrm>
            <a:off x="286591" y="1155945"/>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1. </a:t>
            </a:r>
            <a:r>
              <a:rPr lang="nl-NL" sz="1800" b="1"/>
              <a:t>Phương trình </a:t>
            </a:r>
            <a:r>
              <a:rPr lang="nl-NL" sz="1800" b="1" smtClean="0"/>
              <a:t>hóa học</a:t>
            </a:r>
            <a:endParaRPr lang="en-US" sz="1800"/>
          </a:p>
        </p:txBody>
      </p:sp>
      <p:grpSp>
        <p:nvGrpSpPr>
          <p:cNvPr id="36" name="Group 7"/>
          <p:cNvGrpSpPr>
            <a:grpSpLocks/>
          </p:cNvGrpSpPr>
          <p:nvPr/>
        </p:nvGrpSpPr>
        <p:grpSpPr bwMode="auto">
          <a:xfrm>
            <a:off x="233107" y="1514475"/>
            <a:ext cx="7543800" cy="519112"/>
            <a:chOff x="768" y="1353"/>
            <a:chExt cx="4752" cy="318"/>
          </a:xfrm>
        </p:grpSpPr>
        <p:sp>
          <p:nvSpPr>
            <p:cNvPr id="37" name="Text Box 8"/>
            <p:cNvSpPr txBox="1">
              <a:spLocks noChangeArrowheads="1"/>
            </p:cNvSpPr>
            <p:nvPr/>
          </p:nvSpPr>
          <p:spPr bwMode="auto">
            <a:xfrm>
              <a:off x="768" y="1353"/>
              <a:ext cx="475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H</a:t>
              </a:r>
              <a:r>
                <a:rPr lang="en-US" altLang="en-US" sz="2800" baseline="-25000"/>
                <a:t>2</a:t>
              </a:r>
              <a:r>
                <a:rPr lang="en-US" altLang="en-US" sz="2800"/>
                <a:t>O</a:t>
              </a:r>
            </a:p>
          </p:txBody>
        </p:sp>
        <p:sp>
          <p:nvSpPr>
            <p:cNvPr id="38" name="Line 9"/>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0"/>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11"/>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12"/>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2" name="Group 15"/>
          <p:cNvGrpSpPr>
            <a:grpSpLocks/>
          </p:cNvGrpSpPr>
          <p:nvPr/>
        </p:nvGrpSpPr>
        <p:grpSpPr bwMode="auto">
          <a:xfrm>
            <a:off x="309307" y="2490787"/>
            <a:ext cx="7543800" cy="519113"/>
            <a:chOff x="768" y="1353"/>
            <a:chExt cx="4752" cy="327"/>
          </a:xfrm>
        </p:grpSpPr>
        <p:sp>
          <p:nvSpPr>
            <p:cNvPr id="43" name="Text Box 16"/>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H</a:t>
              </a:r>
              <a:r>
                <a:rPr lang="en-US" altLang="en-US" sz="2800" baseline="-25000"/>
                <a:t>2</a:t>
              </a:r>
              <a:r>
                <a:rPr lang="en-US" altLang="en-US" sz="2800"/>
                <a:t>O</a:t>
              </a:r>
            </a:p>
          </p:txBody>
        </p:sp>
        <p:sp>
          <p:nvSpPr>
            <p:cNvPr id="44" name="Line 17"/>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8"/>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9"/>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20"/>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8" name="Text Box 21"/>
          <p:cNvSpPr txBox="1">
            <a:spLocks noChangeArrowheads="1"/>
          </p:cNvSpPr>
          <p:nvPr/>
        </p:nvSpPr>
        <p:spPr bwMode="auto">
          <a:xfrm>
            <a:off x="461707" y="4181475"/>
            <a:ext cx="411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 Viết thành phương trình hóa học:</a:t>
            </a:r>
          </a:p>
        </p:txBody>
      </p:sp>
      <p:grpSp>
        <p:nvGrpSpPr>
          <p:cNvPr id="49" name="Group 22"/>
          <p:cNvGrpSpPr>
            <a:grpSpLocks/>
          </p:cNvGrpSpPr>
          <p:nvPr/>
        </p:nvGrpSpPr>
        <p:grpSpPr bwMode="auto">
          <a:xfrm>
            <a:off x="461707" y="4624387"/>
            <a:ext cx="7543800" cy="519113"/>
            <a:chOff x="672" y="3648"/>
            <a:chExt cx="4752" cy="327"/>
          </a:xfrm>
        </p:grpSpPr>
        <p:sp>
          <p:nvSpPr>
            <p:cNvPr id="50" name="Text Box 23"/>
            <p:cNvSpPr txBox="1">
              <a:spLocks noChangeArrowheads="1"/>
            </p:cNvSpPr>
            <p:nvPr/>
          </p:nvSpPr>
          <p:spPr bwMode="auto">
            <a:xfrm>
              <a:off x="672" y="3648"/>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H</a:t>
              </a:r>
              <a:r>
                <a:rPr lang="en-US" altLang="en-US" sz="2800" baseline="-25000"/>
                <a:t>2</a:t>
              </a:r>
              <a:r>
                <a:rPr lang="en-US" altLang="en-US" sz="2800"/>
                <a:t>O</a:t>
              </a:r>
            </a:p>
          </p:txBody>
        </p:sp>
        <p:sp>
          <p:nvSpPr>
            <p:cNvPr id="51" name="Line 24"/>
            <p:cNvSpPr>
              <a:spLocks noChangeShapeType="1"/>
            </p:cNvSpPr>
            <p:nvPr/>
          </p:nvSpPr>
          <p:spPr bwMode="auto">
            <a:xfrm>
              <a:off x="2304"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25"/>
            <p:cNvSpPr>
              <a:spLocks noChangeShapeType="1"/>
            </p:cNvSpPr>
            <p:nvPr/>
          </p:nvSpPr>
          <p:spPr bwMode="auto">
            <a:xfrm>
              <a:off x="2448"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26"/>
            <p:cNvSpPr>
              <a:spLocks noChangeShapeType="1"/>
            </p:cNvSpPr>
            <p:nvPr/>
          </p:nvSpPr>
          <p:spPr bwMode="auto">
            <a:xfrm>
              <a:off x="2592"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27"/>
            <p:cNvSpPr>
              <a:spLocks noChangeShapeType="1"/>
            </p:cNvSpPr>
            <p:nvPr/>
          </p:nvSpPr>
          <p:spPr bwMode="auto">
            <a:xfrm>
              <a:off x="2736" y="3840"/>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 name="Text Box 28"/>
            <p:cNvSpPr txBox="1">
              <a:spLocks noChangeArrowheads="1"/>
            </p:cNvSpPr>
            <p:nvPr/>
          </p:nvSpPr>
          <p:spPr bwMode="auto">
            <a:xfrm>
              <a:off x="2928"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56" name="Text Box 29"/>
            <p:cNvSpPr txBox="1">
              <a:spLocks noChangeArrowheads="1"/>
            </p:cNvSpPr>
            <p:nvPr/>
          </p:nvSpPr>
          <p:spPr bwMode="auto">
            <a:xfrm>
              <a:off x="720"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grpSp>
      <p:sp>
        <p:nvSpPr>
          <p:cNvPr id="57" name="Text Box 31"/>
          <p:cNvSpPr txBox="1">
            <a:spLocks noChangeArrowheads="1"/>
          </p:cNvSpPr>
          <p:nvPr/>
        </p:nvSpPr>
        <p:spPr bwMode="auto">
          <a:xfrm>
            <a:off x="385507" y="2109787"/>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 Thêm hệ số 2 trước phân tử H</a:t>
            </a:r>
            <a:r>
              <a:rPr lang="en-US" altLang="en-US" b="1" baseline="-25000"/>
              <a:t>2</a:t>
            </a:r>
            <a:r>
              <a:rPr lang="en-US" altLang="en-US" b="1"/>
              <a:t>O</a:t>
            </a:r>
          </a:p>
        </p:txBody>
      </p:sp>
      <p:sp>
        <p:nvSpPr>
          <p:cNvPr id="58" name="Text Box 33"/>
          <p:cNvSpPr txBox="1">
            <a:spLocks noChangeArrowheads="1"/>
          </p:cNvSpPr>
          <p:nvPr/>
        </p:nvSpPr>
        <p:spPr bwMode="auto">
          <a:xfrm>
            <a:off x="461707" y="3100387"/>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Thêm hệ số </a:t>
            </a:r>
            <a:r>
              <a:rPr lang="en-US" altLang="en-US" b="1">
                <a:solidFill>
                  <a:srgbClr val="FF0000"/>
                </a:solidFill>
              </a:rPr>
              <a:t>2</a:t>
            </a:r>
            <a:r>
              <a:rPr lang="en-US" altLang="en-US" b="1"/>
              <a:t> trước phân tử H</a:t>
            </a:r>
            <a:r>
              <a:rPr lang="en-US" altLang="en-US" b="1" baseline="-25000"/>
              <a:t>2</a:t>
            </a:r>
            <a:endParaRPr lang="en-US" altLang="en-US" b="1"/>
          </a:p>
        </p:txBody>
      </p:sp>
      <p:grpSp>
        <p:nvGrpSpPr>
          <p:cNvPr id="59" name="Group 94"/>
          <p:cNvGrpSpPr>
            <a:grpSpLocks/>
          </p:cNvGrpSpPr>
          <p:nvPr/>
        </p:nvGrpSpPr>
        <p:grpSpPr bwMode="auto">
          <a:xfrm>
            <a:off x="537907" y="3557587"/>
            <a:ext cx="7543800" cy="519113"/>
            <a:chOff x="672" y="3648"/>
            <a:chExt cx="4752" cy="327"/>
          </a:xfrm>
        </p:grpSpPr>
        <p:sp>
          <p:nvSpPr>
            <p:cNvPr id="60" name="Text Box 95"/>
            <p:cNvSpPr txBox="1">
              <a:spLocks noChangeArrowheads="1"/>
            </p:cNvSpPr>
            <p:nvPr/>
          </p:nvSpPr>
          <p:spPr bwMode="auto">
            <a:xfrm>
              <a:off x="672" y="3648"/>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H</a:t>
              </a:r>
              <a:r>
                <a:rPr lang="en-US" altLang="en-US" sz="2800" baseline="-25000"/>
                <a:t>2</a:t>
              </a:r>
              <a:r>
                <a:rPr lang="en-US" altLang="en-US" sz="2800"/>
                <a:t>O</a:t>
              </a:r>
            </a:p>
          </p:txBody>
        </p:sp>
        <p:sp>
          <p:nvSpPr>
            <p:cNvPr id="61" name="Line 96"/>
            <p:cNvSpPr>
              <a:spLocks noChangeShapeType="1"/>
            </p:cNvSpPr>
            <p:nvPr/>
          </p:nvSpPr>
          <p:spPr bwMode="auto">
            <a:xfrm>
              <a:off x="2304"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97"/>
            <p:cNvSpPr>
              <a:spLocks noChangeShapeType="1"/>
            </p:cNvSpPr>
            <p:nvPr/>
          </p:nvSpPr>
          <p:spPr bwMode="auto">
            <a:xfrm>
              <a:off x="2448"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98"/>
            <p:cNvSpPr>
              <a:spLocks noChangeShapeType="1"/>
            </p:cNvSpPr>
            <p:nvPr/>
          </p:nvSpPr>
          <p:spPr bwMode="auto">
            <a:xfrm>
              <a:off x="2592"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99"/>
            <p:cNvSpPr>
              <a:spLocks noChangeShapeType="1"/>
            </p:cNvSpPr>
            <p:nvPr/>
          </p:nvSpPr>
          <p:spPr bwMode="auto">
            <a:xfrm>
              <a:off x="2736" y="3840"/>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 name="Text Box 100"/>
            <p:cNvSpPr txBox="1">
              <a:spLocks noChangeArrowheads="1"/>
            </p:cNvSpPr>
            <p:nvPr/>
          </p:nvSpPr>
          <p:spPr bwMode="auto">
            <a:xfrm>
              <a:off x="2928"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66" name="Text Box 101"/>
            <p:cNvSpPr txBox="1">
              <a:spLocks noChangeArrowheads="1"/>
            </p:cNvSpPr>
            <p:nvPr/>
          </p:nvSpPr>
          <p:spPr bwMode="auto">
            <a:xfrm>
              <a:off x="720"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800">
                <a:solidFill>
                  <a:srgbClr val="FF0000"/>
                </a:solidFill>
              </a:endParaRPr>
            </a:p>
          </p:txBody>
        </p:sp>
      </p:grpSp>
    </p:spTree>
    <p:extLst>
      <p:ext uri="{BB962C8B-B14F-4D97-AF65-F5344CB8AC3E}">
        <p14:creationId xmlns:p14="http://schemas.microsoft.com/office/powerpoint/2010/main" val="1780336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edge">
                                      <p:cBhvr>
                                        <p:cTn id="7" dur="1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8">
                                            <p:txEl>
                                              <p:pRg st="0" end="0"/>
                                            </p:txEl>
                                          </p:spTgt>
                                        </p:tgtEl>
                                        <p:attrNameLst>
                                          <p:attrName>style.visibility</p:attrName>
                                        </p:attrNameLst>
                                      </p:cBhvr>
                                      <p:to>
                                        <p:strVal val="visible"/>
                                      </p:to>
                                    </p:set>
                                    <p:anim calcmode="discrete" valueType="clr">
                                      <p:cBhvr override="childStyle">
                                        <p:cTn id="12" dur="80"/>
                                        <p:tgtEl>
                                          <p:spTgt spid="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8">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8">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8"/>
                                        </p:tgtEl>
                                        <p:attrNameLst>
                                          <p:attrName>style.visibility</p:attrName>
                                        </p:attrNameLst>
                                      </p:cBhvr>
                                      <p:to>
                                        <p:strVal val="visible"/>
                                      </p:to>
                                    </p:set>
                                    <p:anim calcmode="discrete" valueType="clr">
                                      <p:cBhvr override="childStyle">
                                        <p:cTn id="19"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8"/>
                                        </p:tgtEl>
                                        <p:attrNameLst>
                                          <p:attrName>fillcolor</p:attrName>
                                        </p:attrNameLst>
                                      </p:cBhvr>
                                      <p:tavLst>
                                        <p:tav tm="0">
                                          <p:val>
                                            <p:clrVal>
                                              <a:schemeClr val="accent2"/>
                                            </p:clrVal>
                                          </p:val>
                                        </p:tav>
                                        <p:tav tm="50000">
                                          <p:val>
                                            <p:clrVal>
                                              <a:schemeClr val="hlink"/>
                                            </p:clrVal>
                                          </p:val>
                                        </p:tav>
                                      </p:tavLst>
                                    </p:anim>
                                    <p:set>
                                      <p:cBhvr>
                                        <p:cTn id="21" dur="80"/>
                                        <p:tgtEl>
                                          <p:spTgt spid="48"/>
                                        </p:tgtEl>
                                        <p:attrNameLst>
                                          <p:attrName>fill.type</p:attrName>
                                        </p:attrNameLst>
                                      </p:cBhvr>
                                      <p:to>
                                        <p:strVal val="solid"/>
                                      </p:to>
                                    </p:set>
                                  </p:childTnLst>
                                </p:cTn>
                              </p:par>
                            </p:childTnLst>
                          </p:cTn>
                        </p:par>
                        <p:par>
                          <p:cTn id="22" fill="hold">
                            <p:stCondLst>
                              <p:cond delay="1160"/>
                            </p:stCondLst>
                            <p:childTnLst>
                              <p:par>
                                <p:cTn id="23" presetID="20"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edge">
                                      <p:cBhvr>
                                        <p:cTn id="25"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5359" y="53016"/>
            <a:ext cx="8736407" cy="569125"/>
            <a:chOff x="-1333284" y="-545363"/>
            <a:chExt cx="11842696" cy="1517665"/>
          </a:xfrm>
        </p:grpSpPr>
        <p:grpSp>
          <p:nvGrpSpPr>
            <p:cNvPr id="6" name="Group 5"/>
            <p:cNvGrpSpPr/>
            <p:nvPr/>
          </p:nvGrpSpPr>
          <p:grpSpPr>
            <a:xfrm>
              <a:off x="-1333284" y="-545363"/>
              <a:ext cx="11842696" cy="1517665"/>
              <a:chOff x="-2975218" y="-1216975"/>
              <a:chExt cx="26426935" cy="3386665"/>
            </a:xfrm>
          </p:grpSpPr>
          <p:sp>
            <p:nvSpPr>
              <p:cNvPr id="8"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7" name="TextBox 17"/>
            <p:cNvSpPr txBox="1"/>
            <p:nvPr/>
          </p:nvSpPr>
          <p:spPr>
            <a:xfrm>
              <a:off x="-1019570" y="-258238"/>
              <a:ext cx="10744698" cy="1074140"/>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a:t>
              </a:r>
              <a:r>
                <a:rPr lang="en-US" sz="2400" spc="-24">
                  <a:solidFill>
                    <a:srgbClr val="FFFFFF"/>
                  </a:solidFill>
                  <a:latin typeface="Comic Sans MS" panose="030F0702030302020204" pitchFamily="66" charset="0"/>
                </a:rPr>
                <a:t>PHƯƠNG TRÌNH HÓA HỌC (T3)</a:t>
              </a:r>
              <a:endParaRPr lang="vi-VN" sz="2400" spc="-24">
                <a:solidFill>
                  <a:srgbClr val="FFFFFF"/>
                </a:solidFill>
                <a:latin typeface="Comic Sans MS" panose="030F0702030302020204" pitchFamily="66" charset="0"/>
              </a:endParaRPr>
            </a:p>
          </p:txBody>
        </p:sp>
      </p:grpSp>
      <p:sp>
        <p:nvSpPr>
          <p:cNvPr id="9" name="Text Box 10"/>
          <p:cNvSpPr txBox="1">
            <a:spLocks noChangeArrowheads="1"/>
          </p:cNvSpPr>
          <p:nvPr/>
        </p:nvSpPr>
        <p:spPr bwMode="auto">
          <a:xfrm>
            <a:off x="233107" y="704377"/>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III. </a:t>
            </a:r>
            <a:r>
              <a:rPr lang="vi-VN" altLang="en-US" sz="1800" b="1">
                <a:cs typeface="Times New Roman" panose="02020603050405020304" pitchFamily="18" charset="0"/>
              </a:rPr>
              <a:t>PHƯƠNG TRÌNH HÓA HỌC </a:t>
            </a:r>
          </a:p>
        </p:txBody>
      </p:sp>
      <p:sp>
        <p:nvSpPr>
          <p:cNvPr id="10" name="Text Box 10"/>
          <p:cNvSpPr txBox="1">
            <a:spLocks noChangeArrowheads="1"/>
          </p:cNvSpPr>
          <p:nvPr/>
        </p:nvSpPr>
        <p:spPr bwMode="auto">
          <a:xfrm>
            <a:off x="286591" y="1155945"/>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1. </a:t>
            </a:r>
            <a:r>
              <a:rPr lang="nl-NL" sz="1800" b="1"/>
              <a:t>Phương trình </a:t>
            </a:r>
            <a:r>
              <a:rPr lang="nl-NL" sz="1800" b="1" smtClean="0"/>
              <a:t>hóa học</a:t>
            </a:r>
            <a:endParaRPr lang="en-US" sz="1800"/>
          </a:p>
        </p:txBody>
      </p:sp>
      <p:sp>
        <p:nvSpPr>
          <p:cNvPr id="16" name="Rectangle 5"/>
          <p:cNvSpPr>
            <a:spLocks noChangeArrowheads="1"/>
          </p:cNvSpPr>
          <p:nvPr/>
        </p:nvSpPr>
        <p:spPr bwMode="auto">
          <a:xfrm>
            <a:off x="96982" y="3276600"/>
            <a:ext cx="61514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smtClean="0"/>
              <a:t>Số NT:   </a:t>
            </a:r>
            <a:r>
              <a:rPr lang="en-US" altLang="en-US" sz="2000" b="1" smtClean="0">
                <a:solidFill>
                  <a:srgbClr val="FF0000"/>
                </a:solidFill>
              </a:rPr>
              <a:t>2</a:t>
            </a:r>
            <a:r>
              <a:rPr lang="en-US" altLang="en-US" sz="2000" b="1" smtClean="0"/>
              <a:t>                      2                             </a:t>
            </a:r>
            <a:r>
              <a:rPr lang="en-US" altLang="en-US" sz="2000" b="1" smtClean="0">
                <a:solidFill>
                  <a:srgbClr val="FF0000"/>
                </a:solidFill>
              </a:rPr>
              <a:t>2  </a:t>
            </a:r>
            <a:r>
              <a:rPr lang="en-US" altLang="en-US" sz="2000" b="1" smtClean="0"/>
              <a:t> 1</a:t>
            </a:r>
            <a:endParaRPr lang="en-US" altLang="en-US" sz="2000" b="1">
              <a:solidFill>
                <a:srgbClr val="FF0000"/>
              </a:solidFill>
            </a:endParaRPr>
          </a:p>
        </p:txBody>
      </p:sp>
      <p:grpSp>
        <p:nvGrpSpPr>
          <p:cNvPr id="17" name="Group 6"/>
          <p:cNvGrpSpPr>
            <a:grpSpLocks/>
          </p:cNvGrpSpPr>
          <p:nvPr/>
        </p:nvGrpSpPr>
        <p:grpSpPr bwMode="auto">
          <a:xfrm>
            <a:off x="533400" y="1752600"/>
            <a:ext cx="8382000" cy="457200"/>
            <a:chOff x="384" y="1008"/>
            <a:chExt cx="5280" cy="288"/>
          </a:xfrm>
        </p:grpSpPr>
        <p:sp>
          <p:nvSpPr>
            <p:cNvPr id="18" name="Text Box 7"/>
            <p:cNvSpPr txBox="1">
              <a:spLocks noChangeArrowheads="1"/>
            </p:cNvSpPr>
            <p:nvPr/>
          </p:nvSpPr>
          <p:spPr bwMode="auto">
            <a:xfrm>
              <a:off x="384" y="1008"/>
              <a:ext cx="52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t>Hydrogen  + </a:t>
              </a:r>
              <a:r>
                <a:rPr lang="en-US" altLang="en-US" sz="2400" b="1" smtClean="0"/>
                <a:t>Oxygen                  </a:t>
              </a:r>
              <a:r>
                <a:rPr lang="en-US" altLang="en-US" sz="2400" b="1"/>
                <a:t>Nước</a:t>
              </a:r>
            </a:p>
          </p:txBody>
        </p:sp>
        <p:sp>
          <p:nvSpPr>
            <p:cNvPr id="19" name="Line 8"/>
            <p:cNvSpPr>
              <a:spLocks noChangeShapeType="1"/>
            </p:cNvSpPr>
            <p:nvPr/>
          </p:nvSpPr>
          <p:spPr bwMode="auto">
            <a:xfrm>
              <a:off x="2597" y="1165"/>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0" name="Text Box 11"/>
          <p:cNvSpPr txBox="1">
            <a:spLocks noChangeArrowheads="1"/>
          </p:cNvSpPr>
          <p:nvPr/>
        </p:nvSpPr>
        <p:spPr bwMode="auto">
          <a:xfrm>
            <a:off x="533400" y="2286000"/>
            <a:ext cx="586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b="1"/>
              <a:t>- Sơ đồ phản ứng:</a:t>
            </a:r>
          </a:p>
        </p:txBody>
      </p:sp>
      <p:sp>
        <p:nvSpPr>
          <p:cNvPr id="21" name="Text Box 61"/>
          <p:cNvSpPr txBox="1">
            <a:spLocks noChangeArrowheads="1"/>
          </p:cNvSpPr>
          <p:nvPr/>
        </p:nvSpPr>
        <p:spPr bwMode="auto">
          <a:xfrm>
            <a:off x="1066800" y="2667000"/>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H</a:t>
            </a:r>
            <a:r>
              <a:rPr lang="en-US" altLang="en-US" sz="2400" baseline="-25000"/>
              <a:t>2</a:t>
            </a:r>
            <a:endParaRPr lang="en-US" altLang="en-US" sz="2400"/>
          </a:p>
        </p:txBody>
      </p:sp>
      <p:sp>
        <p:nvSpPr>
          <p:cNvPr id="22" name="Text Box 62"/>
          <p:cNvSpPr txBox="1">
            <a:spLocks noChangeArrowheads="1"/>
          </p:cNvSpPr>
          <p:nvPr/>
        </p:nvSpPr>
        <p:spPr bwMode="auto">
          <a:xfrm>
            <a:off x="2667000" y="26701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O</a:t>
            </a:r>
            <a:r>
              <a:rPr lang="en-US" altLang="en-US" sz="2400" baseline="-25000"/>
              <a:t>2</a:t>
            </a:r>
            <a:endParaRPr lang="en-US" altLang="en-US" sz="2400"/>
          </a:p>
        </p:txBody>
      </p:sp>
      <p:sp>
        <p:nvSpPr>
          <p:cNvPr id="23" name="Text Box 63"/>
          <p:cNvSpPr txBox="1">
            <a:spLocks noChangeArrowheads="1"/>
          </p:cNvSpPr>
          <p:nvPr/>
        </p:nvSpPr>
        <p:spPr bwMode="auto">
          <a:xfrm>
            <a:off x="4884738" y="26670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H</a:t>
            </a:r>
            <a:r>
              <a:rPr lang="en-US" altLang="en-US" sz="2400" baseline="-25000"/>
              <a:t>2</a:t>
            </a:r>
            <a:r>
              <a:rPr lang="en-US" altLang="en-US" sz="2400"/>
              <a:t>O</a:t>
            </a:r>
          </a:p>
        </p:txBody>
      </p:sp>
      <p:sp>
        <p:nvSpPr>
          <p:cNvPr id="24" name="Text Box 64"/>
          <p:cNvSpPr txBox="1">
            <a:spLocks noChangeArrowheads="1"/>
          </p:cNvSpPr>
          <p:nvPr/>
        </p:nvSpPr>
        <p:spPr bwMode="auto">
          <a:xfrm>
            <a:off x="1920875" y="2667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a:t>
            </a:r>
          </a:p>
        </p:txBody>
      </p:sp>
      <p:sp>
        <p:nvSpPr>
          <p:cNvPr id="25" name="Line 65"/>
          <p:cNvSpPr>
            <a:spLocks noChangeShapeType="1"/>
          </p:cNvSpPr>
          <p:nvPr/>
        </p:nvSpPr>
        <p:spPr bwMode="auto">
          <a:xfrm>
            <a:off x="3505200" y="2971800"/>
            <a:ext cx="1143000" cy="0"/>
          </a:xfrm>
          <a:prstGeom prst="line">
            <a:avLst/>
          </a:prstGeom>
          <a:noFill/>
          <a:ln w="12700">
            <a:solidFill>
              <a:schemeClr val="tx1"/>
            </a:solidFill>
            <a:prstDash val="dash"/>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Line 67"/>
          <p:cNvSpPr>
            <a:spLocks noChangeShapeType="1"/>
          </p:cNvSpPr>
          <p:nvPr/>
        </p:nvSpPr>
        <p:spPr bwMode="auto">
          <a:xfrm>
            <a:off x="1295400" y="2209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68"/>
          <p:cNvSpPr>
            <a:spLocks noChangeShapeType="1"/>
          </p:cNvSpPr>
          <p:nvPr/>
        </p:nvSpPr>
        <p:spPr bwMode="auto">
          <a:xfrm>
            <a:off x="2895600" y="2209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69"/>
          <p:cNvSpPr>
            <a:spLocks noChangeShapeType="1"/>
          </p:cNvSpPr>
          <p:nvPr/>
        </p:nvSpPr>
        <p:spPr bwMode="auto">
          <a:xfrm>
            <a:off x="5181600" y="2209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Text Box 16"/>
          <p:cNvSpPr txBox="1">
            <a:spLocks noChangeArrowheads="1"/>
          </p:cNvSpPr>
          <p:nvPr/>
        </p:nvSpPr>
        <p:spPr bwMode="auto">
          <a:xfrm>
            <a:off x="286591" y="3825935"/>
            <a:ext cx="487680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 Thêm hệ số </a:t>
            </a:r>
            <a:r>
              <a:rPr lang="en-US" altLang="en-US" b="1">
                <a:solidFill>
                  <a:srgbClr val="FF0000"/>
                </a:solidFill>
              </a:rPr>
              <a:t>2</a:t>
            </a:r>
            <a:r>
              <a:rPr lang="en-US" altLang="en-US" b="1"/>
              <a:t> trước phân tử H</a:t>
            </a:r>
            <a:r>
              <a:rPr lang="en-US" altLang="en-US" b="1" baseline="-25000"/>
              <a:t>2</a:t>
            </a:r>
            <a:r>
              <a:rPr lang="en-US" altLang="en-US" b="1"/>
              <a:t>O</a:t>
            </a:r>
          </a:p>
        </p:txBody>
      </p:sp>
      <p:grpSp>
        <p:nvGrpSpPr>
          <p:cNvPr id="30" name="Group 17"/>
          <p:cNvGrpSpPr>
            <a:grpSpLocks/>
          </p:cNvGrpSpPr>
          <p:nvPr/>
        </p:nvGrpSpPr>
        <p:grpSpPr bwMode="auto">
          <a:xfrm>
            <a:off x="743792" y="4283135"/>
            <a:ext cx="7543800" cy="519113"/>
            <a:chOff x="768" y="1353"/>
            <a:chExt cx="4752" cy="371"/>
          </a:xfrm>
        </p:grpSpPr>
        <p:sp>
          <p:nvSpPr>
            <p:cNvPr id="31" name="Text Box 18"/>
            <p:cNvSpPr txBox="1">
              <a:spLocks noChangeArrowheads="1"/>
            </p:cNvSpPr>
            <p:nvPr/>
          </p:nvSpPr>
          <p:spPr bwMode="auto">
            <a:xfrm>
              <a:off x="768" y="1353"/>
              <a:ext cx="475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a:t>
              </a:r>
              <a:r>
                <a:rPr lang="en-US" altLang="en-US" sz="2800" smtClean="0">
                  <a:solidFill>
                    <a:srgbClr val="FF0000"/>
                  </a:solidFill>
                </a:rPr>
                <a:t>2</a:t>
              </a:r>
              <a:r>
                <a:rPr lang="en-US" altLang="en-US" sz="2800" smtClean="0"/>
                <a:t>  </a:t>
              </a:r>
              <a:r>
                <a:rPr lang="en-US" altLang="en-US" sz="2800"/>
                <a:t>H</a:t>
              </a:r>
              <a:r>
                <a:rPr lang="en-US" altLang="en-US" sz="2800" baseline="-25000"/>
                <a:t>2</a:t>
              </a:r>
              <a:r>
                <a:rPr lang="en-US" altLang="en-US" sz="2800"/>
                <a:t>O</a:t>
              </a:r>
            </a:p>
          </p:txBody>
        </p:sp>
        <p:sp>
          <p:nvSpPr>
            <p:cNvPr id="32" name="Line 19"/>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20"/>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1"/>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2"/>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982535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edge">
                                      <p:cBhvr>
                                        <p:cTn id="14" dur="2000"/>
                                        <p:tgtEl>
                                          <p:spTgt spid="27"/>
                                        </p:tgtEl>
                                      </p:cBhvr>
                                    </p:animEffect>
                                  </p:childTnLst>
                                </p:cTn>
                              </p:par>
                              <p:par>
                                <p:cTn id="15" presetID="4" presetClass="exit" presetSubtype="16" fill="hold" grpId="1" nodeType="withEffect">
                                  <p:stCondLst>
                                    <p:cond delay="0"/>
                                  </p:stCondLst>
                                  <p:childTnLst>
                                    <p:animEffect transition="out" filter="box(in)">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par>
                                <p:cTn id="18" presetID="4"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ox(in)">
                                      <p:cBhvr>
                                        <p:cTn id="20" dur="1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ox(in)">
                                      <p:cBhvr>
                                        <p:cTn id="25" dur="1000"/>
                                        <p:tgtEl>
                                          <p:spTgt spid="24"/>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edge">
                                      <p:cBhvr>
                                        <p:cTn id="28" dur="2000"/>
                                        <p:tgtEl>
                                          <p:spTgt spid="28"/>
                                        </p:tgtEl>
                                      </p:cBhvr>
                                    </p:animEffect>
                                  </p:childTnLst>
                                </p:cTn>
                              </p:par>
                              <p:par>
                                <p:cTn id="29" presetID="4" presetClass="exit" presetSubtype="16" fill="hold" grpId="1" nodeType="withEffect">
                                  <p:stCondLst>
                                    <p:cond delay="0"/>
                                  </p:stCondLst>
                                  <p:childTnLst>
                                    <p:animEffect transition="out" filter="box(in)">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ox(in)">
                                      <p:cBhvr>
                                        <p:cTn id="34" dur="1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1000"/>
                                        <p:tgtEl>
                                          <p:spTgt spid="25"/>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edge">
                                      <p:cBhvr>
                                        <p:cTn id="42" dur="2000"/>
                                        <p:tgtEl>
                                          <p:spTgt spid="29"/>
                                        </p:tgtEl>
                                      </p:cBhvr>
                                    </p:animEffect>
                                  </p:childTnLst>
                                </p:cTn>
                              </p:par>
                              <p:par>
                                <p:cTn id="43" presetID="4" presetClass="exit" presetSubtype="16" fill="hold" grpId="1" nodeType="withEffect">
                                  <p:stCondLst>
                                    <p:cond delay="0"/>
                                  </p:stCondLst>
                                  <p:childTnLst>
                                    <p:animEffect transition="out" filter="box(in)">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par>
                                <p:cTn id="46" presetID="4" presetClass="entr" presetSubtype="16"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ox(in)">
                                      <p:cBhvr>
                                        <p:cTn id="48" dur="10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0"/>
                                        </p:tgtEl>
                                        <p:attrNameLst>
                                          <p:attrName>style.visibility</p:attrName>
                                        </p:attrNameLst>
                                      </p:cBhvr>
                                      <p:to>
                                        <p:strVal val="visible"/>
                                      </p:to>
                                    </p:set>
                                    <p:anim calcmode="discrete" valueType="clr">
                                      <p:cBhvr override="childStyle">
                                        <p:cTn id="53"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0"/>
                                        </p:tgtEl>
                                        <p:attrNameLst>
                                          <p:attrName>fillcolor</p:attrName>
                                        </p:attrNameLst>
                                      </p:cBhvr>
                                      <p:tavLst>
                                        <p:tav tm="0">
                                          <p:val>
                                            <p:clrVal>
                                              <a:schemeClr val="accent2"/>
                                            </p:clrVal>
                                          </p:val>
                                        </p:tav>
                                        <p:tav tm="50000">
                                          <p:val>
                                            <p:clrVal>
                                              <a:schemeClr val="hlink"/>
                                            </p:clrVal>
                                          </p:val>
                                        </p:tav>
                                      </p:tavLst>
                                    </p:anim>
                                    <p:set>
                                      <p:cBhvr>
                                        <p:cTn id="55" dur="80"/>
                                        <p:tgtEl>
                                          <p:spTgt spid="20"/>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6"/>
                                        </p:tgtEl>
                                        <p:attrNameLst>
                                          <p:attrName>style.visibility</p:attrName>
                                        </p:attrNameLst>
                                      </p:cBhvr>
                                      <p:to>
                                        <p:strVal val="visible"/>
                                      </p:to>
                                    </p:set>
                                    <p:anim calcmode="discrete" valueType="clr">
                                      <p:cBhvr override="childStyle">
                                        <p:cTn id="6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6"/>
                                        </p:tgtEl>
                                        <p:attrNameLst>
                                          <p:attrName>fillcolor</p:attrName>
                                        </p:attrNameLst>
                                      </p:cBhvr>
                                      <p:tavLst>
                                        <p:tav tm="0">
                                          <p:val>
                                            <p:clrVal>
                                              <a:schemeClr val="accent2"/>
                                            </p:clrVal>
                                          </p:val>
                                        </p:tav>
                                        <p:tav tm="50000">
                                          <p:val>
                                            <p:clrVal>
                                              <a:schemeClr val="hlink"/>
                                            </p:clrVal>
                                          </p:val>
                                        </p:tav>
                                      </p:tavLst>
                                    </p:anim>
                                    <p:set>
                                      <p:cBhvr>
                                        <p:cTn id="62" dur="80"/>
                                        <p:tgtEl>
                                          <p:spTgt spid="16"/>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edge">
                                      <p:cBhvr>
                                        <p:cTn id="67" dur="10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26">
                                            <p:txEl>
                                              <p:pRg st="0" end="0"/>
                                            </p:txEl>
                                          </p:spTgt>
                                        </p:tgtEl>
                                        <p:attrNameLst>
                                          <p:attrName>style.visibility</p:attrName>
                                        </p:attrNameLst>
                                      </p:cBhvr>
                                      <p:to>
                                        <p:strVal val="visible"/>
                                      </p:to>
                                    </p:set>
                                    <p:anim calcmode="discrete" valueType="clr">
                                      <p:cBhvr override="childStyle">
                                        <p:cTn id="72" dur="80"/>
                                        <p:tgtEl>
                                          <p:spTgt spid="2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26">
                                            <p:txEl>
                                              <p:pRg st="0" end="0"/>
                                            </p:txEl>
                                          </p:spTgt>
                                        </p:tgtEl>
                                        <p:attrNameLst>
                                          <p:attrName>fillcolor</p:attrName>
                                        </p:attrNameLst>
                                      </p:cBhvr>
                                      <p:tavLst>
                                        <p:tav tm="0">
                                          <p:val>
                                            <p:clrVal>
                                              <a:schemeClr val="accent2"/>
                                            </p:clrVal>
                                          </p:val>
                                        </p:tav>
                                        <p:tav tm="50000">
                                          <p:val>
                                            <p:clrVal>
                                              <a:schemeClr val="hlink"/>
                                            </p:clrVal>
                                          </p:val>
                                        </p:tav>
                                      </p:tavLst>
                                    </p:anim>
                                    <p:set>
                                      <p:cBhvr>
                                        <p:cTn id="74" dur="80"/>
                                        <p:tgtEl>
                                          <p:spTgt spid="2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3" grpId="0"/>
      <p:bldP spid="24" grpId="0"/>
      <p:bldP spid="25" grpId="0" animBg="1"/>
      <p:bldP spid="27" grpId="0" animBg="1"/>
      <p:bldP spid="27" grpId="1" animBg="1"/>
      <p:bldP spid="28" grpId="0" animBg="1"/>
      <p:bldP spid="28" grpId="1" animBg="1"/>
      <p:bldP spid="29" grpId="0" animBg="1"/>
      <p:bldP spid="2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00780" y="39248"/>
            <a:ext cx="8736407" cy="489596"/>
            <a:chOff x="-1333284" y="-545363"/>
            <a:chExt cx="11842696" cy="1517665"/>
          </a:xfrm>
        </p:grpSpPr>
        <p:grpSp>
          <p:nvGrpSpPr>
            <p:cNvPr id="6" name="Group 5"/>
            <p:cNvGrpSpPr/>
            <p:nvPr/>
          </p:nvGrpSpPr>
          <p:grpSpPr>
            <a:xfrm>
              <a:off x="-1333284" y="-545363"/>
              <a:ext cx="11842696" cy="1517665"/>
              <a:chOff x="-2975218" y="-1216975"/>
              <a:chExt cx="26426935" cy="3386665"/>
            </a:xfrm>
          </p:grpSpPr>
          <p:sp>
            <p:nvSpPr>
              <p:cNvPr id="8"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7" name="TextBox 17"/>
            <p:cNvSpPr txBox="1"/>
            <p:nvPr/>
          </p:nvSpPr>
          <p:spPr>
            <a:xfrm>
              <a:off x="-1019570" y="-258238"/>
              <a:ext cx="10744698" cy="1074140"/>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a:t>
              </a:r>
              <a:r>
                <a:rPr lang="en-US" sz="2400" spc="-24">
                  <a:solidFill>
                    <a:srgbClr val="FFFFFF"/>
                  </a:solidFill>
                  <a:latin typeface="Comic Sans MS" panose="030F0702030302020204" pitchFamily="66" charset="0"/>
                </a:rPr>
                <a:t>PHƯƠNG TRÌNH HÓA HỌC (T3)</a:t>
              </a:r>
              <a:endParaRPr lang="vi-VN" sz="2400" spc="-24">
                <a:solidFill>
                  <a:srgbClr val="FFFFFF"/>
                </a:solidFill>
                <a:latin typeface="Comic Sans MS" panose="030F0702030302020204" pitchFamily="66" charset="0"/>
              </a:endParaRPr>
            </a:p>
          </p:txBody>
        </p:sp>
      </p:grpSp>
      <p:sp>
        <p:nvSpPr>
          <p:cNvPr id="9" name="Text Box 10"/>
          <p:cNvSpPr txBox="1">
            <a:spLocks noChangeArrowheads="1"/>
          </p:cNvSpPr>
          <p:nvPr/>
        </p:nvSpPr>
        <p:spPr bwMode="auto">
          <a:xfrm>
            <a:off x="27766" y="577778"/>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III. </a:t>
            </a:r>
            <a:r>
              <a:rPr lang="vi-VN" altLang="en-US" sz="1800" b="1">
                <a:cs typeface="Times New Roman" panose="02020603050405020304" pitchFamily="18" charset="0"/>
              </a:rPr>
              <a:t>PHƯƠNG TRÌNH HÓA HỌC </a:t>
            </a:r>
          </a:p>
        </p:txBody>
      </p:sp>
      <p:sp>
        <p:nvSpPr>
          <p:cNvPr id="10" name="Text Box 10"/>
          <p:cNvSpPr txBox="1">
            <a:spLocks noChangeArrowheads="1"/>
          </p:cNvSpPr>
          <p:nvPr/>
        </p:nvSpPr>
        <p:spPr bwMode="auto">
          <a:xfrm>
            <a:off x="106482" y="837217"/>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1. </a:t>
            </a:r>
            <a:r>
              <a:rPr lang="nl-NL" sz="1800" b="1"/>
              <a:t>Phương trình </a:t>
            </a:r>
            <a:r>
              <a:rPr lang="nl-NL" sz="1800" b="1" smtClean="0"/>
              <a:t>hóa học</a:t>
            </a:r>
            <a:endParaRPr lang="en-US" sz="1800"/>
          </a:p>
        </p:txBody>
      </p:sp>
      <p:sp>
        <p:nvSpPr>
          <p:cNvPr id="13" name="Text Box 10"/>
          <p:cNvSpPr txBox="1">
            <a:spLocks noChangeArrowheads="1"/>
          </p:cNvSpPr>
          <p:nvPr/>
        </p:nvSpPr>
        <p:spPr bwMode="auto">
          <a:xfrm>
            <a:off x="120393" y="1097374"/>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cs typeface="Times New Roman" panose="02020603050405020304" pitchFamily="18" charset="0"/>
              </a:rPr>
              <a:t>2</a:t>
            </a:r>
            <a:r>
              <a:rPr lang="en-US" altLang="en-US" sz="1800" b="1" smtClean="0">
                <a:cs typeface="Times New Roman" panose="02020603050405020304" pitchFamily="18" charset="0"/>
              </a:rPr>
              <a:t>. </a:t>
            </a:r>
            <a:r>
              <a:rPr lang="vi-VN" sz="1800" b="1"/>
              <a:t>Các bước lập phương trình hóa học</a:t>
            </a:r>
            <a:endParaRPr lang="en-US" sz="1800"/>
          </a:p>
        </p:txBody>
      </p:sp>
      <p:grpSp>
        <p:nvGrpSpPr>
          <p:cNvPr id="16" name="Group 7"/>
          <p:cNvGrpSpPr>
            <a:grpSpLocks/>
          </p:cNvGrpSpPr>
          <p:nvPr/>
        </p:nvGrpSpPr>
        <p:grpSpPr bwMode="auto">
          <a:xfrm>
            <a:off x="435359" y="1729509"/>
            <a:ext cx="7543800" cy="519112"/>
            <a:chOff x="768" y="1353"/>
            <a:chExt cx="4752" cy="327"/>
          </a:xfrm>
        </p:grpSpPr>
        <p:sp>
          <p:nvSpPr>
            <p:cNvPr id="17" name="Text Box 8"/>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H</a:t>
              </a:r>
              <a:r>
                <a:rPr lang="en-US" altLang="en-US" sz="2800" baseline="-25000"/>
                <a:t>2</a:t>
              </a:r>
              <a:r>
                <a:rPr lang="en-US" altLang="en-US" sz="2800"/>
                <a:t>O</a:t>
              </a:r>
            </a:p>
          </p:txBody>
        </p:sp>
        <p:sp>
          <p:nvSpPr>
            <p:cNvPr id="18" name="Line 9"/>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0"/>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1"/>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2"/>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2" name="Text Box 13"/>
          <p:cNvSpPr txBox="1">
            <a:spLocks noChangeArrowheads="1"/>
          </p:cNvSpPr>
          <p:nvPr/>
        </p:nvSpPr>
        <p:spPr bwMode="auto">
          <a:xfrm>
            <a:off x="214803" y="1415425"/>
            <a:ext cx="586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 Sơ đồ phản ứng:</a:t>
            </a:r>
          </a:p>
        </p:txBody>
      </p:sp>
      <p:sp>
        <p:nvSpPr>
          <p:cNvPr id="23" name="Text Box 14"/>
          <p:cNvSpPr txBox="1">
            <a:spLocks noChangeArrowheads="1"/>
          </p:cNvSpPr>
          <p:nvPr/>
        </p:nvSpPr>
        <p:spPr bwMode="auto">
          <a:xfrm>
            <a:off x="355166" y="2615799"/>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 Thêm hệ số </a:t>
            </a:r>
            <a:r>
              <a:rPr lang="en-US" altLang="en-US" b="1">
                <a:solidFill>
                  <a:srgbClr val="FF0000"/>
                </a:solidFill>
              </a:rPr>
              <a:t>2</a:t>
            </a:r>
            <a:r>
              <a:rPr lang="en-US" altLang="en-US" b="1"/>
              <a:t> trước phân tử H</a:t>
            </a:r>
            <a:r>
              <a:rPr lang="en-US" altLang="en-US" b="1" baseline="-25000"/>
              <a:t>2</a:t>
            </a:r>
            <a:r>
              <a:rPr lang="en-US" altLang="en-US" b="1"/>
              <a:t>O</a:t>
            </a:r>
          </a:p>
        </p:txBody>
      </p:sp>
      <p:grpSp>
        <p:nvGrpSpPr>
          <p:cNvPr id="24" name="Group 15"/>
          <p:cNvGrpSpPr>
            <a:grpSpLocks/>
          </p:cNvGrpSpPr>
          <p:nvPr/>
        </p:nvGrpSpPr>
        <p:grpSpPr bwMode="auto">
          <a:xfrm>
            <a:off x="355166" y="2969848"/>
            <a:ext cx="7543800" cy="519113"/>
            <a:chOff x="768" y="1353"/>
            <a:chExt cx="4752" cy="327"/>
          </a:xfrm>
        </p:grpSpPr>
        <p:sp>
          <p:nvSpPr>
            <p:cNvPr id="25" name="Text Box 16"/>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H</a:t>
              </a:r>
              <a:r>
                <a:rPr lang="en-US" altLang="en-US" sz="2800" baseline="-25000"/>
                <a:t>2</a:t>
              </a:r>
              <a:r>
                <a:rPr lang="en-US" altLang="en-US" sz="2800"/>
                <a:t>O</a:t>
              </a:r>
            </a:p>
          </p:txBody>
        </p:sp>
        <p:sp>
          <p:nvSpPr>
            <p:cNvPr id="26" name="Line 17"/>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8"/>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9"/>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0"/>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0" name="Text Box 22"/>
          <p:cNvSpPr txBox="1">
            <a:spLocks noChangeArrowheads="1"/>
          </p:cNvSpPr>
          <p:nvPr/>
        </p:nvSpPr>
        <p:spPr bwMode="auto">
          <a:xfrm>
            <a:off x="435359" y="3475166"/>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Thêm hệ số </a:t>
            </a:r>
            <a:r>
              <a:rPr lang="en-US" altLang="en-US" b="1">
                <a:solidFill>
                  <a:srgbClr val="FF0000"/>
                </a:solidFill>
              </a:rPr>
              <a:t>2</a:t>
            </a:r>
            <a:r>
              <a:rPr lang="en-US" altLang="en-US" b="1"/>
              <a:t> trước phân tử H</a:t>
            </a:r>
            <a:r>
              <a:rPr lang="en-US" altLang="en-US" b="1" baseline="-25000"/>
              <a:t>2</a:t>
            </a:r>
            <a:endParaRPr lang="en-US" altLang="en-US" b="1"/>
          </a:p>
        </p:txBody>
      </p:sp>
      <p:grpSp>
        <p:nvGrpSpPr>
          <p:cNvPr id="31" name="Group 23"/>
          <p:cNvGrpSpPr>
            <a:grpSpLocks/>
          </p:cNvGrpSpPr>
          <p:nvPr/>
        </p:nvGrpSpPr>
        <p:grpSpPr bwMode="auto">
          <a:xfrm>
            <a:off x="435359" y="3849154"/>
            <a:ext cx="7543800" cy="519113"/>
            <a:chOff x="768" y="1353"/>
            <a:chExt cx="4752" cy="327"/>
          </a:xfrm>
        </p:grpSpPr>
        <p:sp>
          <p:nvSpPr>
            <p:cNvPr id="32" name="Text Box 24"/>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H</a:t>
              </a:r>
              <a:r>
                <a:rPr lang="en-US" altLang="en-US" sz="2800" baseline="-25000"/>
                <a:t>2</a:t>
              </a:r>
              <a:r>
                <a:rPr lang="en-US" altLang="en-US" sz="2800"/>
                <a:t>O</a:t>
              </a:r>
            </a:p>
          </p:txBody>
        </p:sp>
        <p:sp>
          <p:nvSpPr>
            <p:cNvPr id="33" name="Line 25"/>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6"/>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7"/>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8"/>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7" name="Text Box 31"/>
          <p:cNvSpPr txBox="1">
            <a:spLocks noChangeArrowheads="1"/>
          </p:cNvSpPr>
          <p:nvPr/>
        </p:nvSpPr>
        <p:spPr bwMode="auto">
          <a:xfrm>
            <a:off x="462066" y="4341055"/>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 Viết thành phương trình hóa học:</a:t>
            </a:r>
          </a:p>
        </p:txBody>
      </p:sp>
      <p:grpSp>
        <p:nvGrpSpPr>
          <p:cNvPr id="38" name="Group 32"/>
          <p:cNvGrpSpPr>
            <a:grpSpLocks/>
          </p:cNvGrpSpPr>
          <p:nvPr/>
        </p:nvGrpSpPr>
        <p:grpSpPr bwMode="auto">
          <a:xfrm>
            <a:off x="599266" y="4614504"/>
            <a:ext cx="7543800" cy="519113"/>
            <a:chOff x="672" y="3648"/>
            <a:chExt cx="4752" cy="327"/>
          </a:xfrm>
        </p:grpSpPr>
        <p:grpSp>
          <p:nvGrpSpPr>
            <p:cNvPr id="39" name="Group 33"/>
            <p:cNvGrpSpPr>
              <a:grpSpLocks/>
            </p:cNvGrpSpPr>
            <p:nvPr/>
          </p:nvGrpSpPr>
          <p:grpSpPr bwMode="auto">
            <a:xfrm>
              <a:off x="672" y="3648"/>
              <a:ext cx="4752" cy="327"/>
              <a:chOff x="672" y="3648"/>
              <a:chExt cx="4752" cy="327"/>
            </a:xfrm>
          </p:grpSpPr>
          <p:sp>
            <p:nvSpPr>
              <p:cNvPr id="41" name="Text Box 34"/>
              <p:cNvSpPr txBox="1">
                <a:spLocks noChangeArrowheads="1"/>
              </p:cNvSpPr>
              <p:nvPr/>
            </p:nvSpPr>
            <p:spPr bwMode="auto">
              <a:xfrm>
                <a:off x="672" y="3648"/>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H</a:t>
                </a:r>
                <a:r>
                  <a:rPr lang="en-US" altLang="en-US" sz="2800" baseline="-25000"/>
                  <a:t>2</a:t>
                </a:r>
                <a:r>
                  <a:rPr lang="en-US" altLang="en-US" sz="2800"/>
                  <a:t>O</a:t>
                </a:r>
              </a:p>
            </p:txBody>
          </p:sp>
          <p:sp>
            <p:nvSpPr>
              <p:cNvPr id="42" name="Line 35"/>
              <p:cNvSpPr>
                <a:spLocks noChangeShapeType="1"/>
              </p:cNvSpPr>
              <p:nvPr/>
            </p:nvSpPr>
            <p:spPr bwMode="auto">
              <a:xfrm>
                <a:off x="2304"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36"/>
              <p:cNvSpPr>
                <a:spLocks noChangeShapeType="1"/>
              </p:cNvSpPr>
              <p:nvPr/>
            </p:nvSpPr>
            <p:spPr bwMode="auto">
              <a:xfrm>
                <a:off x="2448"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37"/>
              <p:cNvSpPr>
                <a:spLocks noChangeShapeType="1"/>
              </p:cNvSpPr>
              <p:nvPr/>
            </p:nvSpPr>
            <p:spPr bwMode="auto">
              <a:xfrm>
                <a:off x="2592"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38"/>
              <p:cNvSpPr>
                <a:spLocks noChangeShapeType="1"/>
              </p:cNvSpPr>
              <p:nvPr/>
            </p:nvSpPr>
            <p:spPr bwMode="auto">
              <a:xfrm>
                <a:off x="2736" y="3840"/>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Text Box 39"/>
              <p:cNvSpPr txBox="1">
                <a:spLocks noChangeArrowheads="1"/>
              </p:cNvSpPr>
              <p:nvPr/>
            </p:nvSpPr>
            <p:spPr bwMode="auto">
              <a:xfrm>
                <a:off x="2928"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47" name="Text Box 40"/>
              <p:cNvSpPr txBox="1">
                <a:spLocks noChangeArrowheads="1"/>
              </p:cNvSpPr>
              <p:nvPr/>
            </p:nvSpPr>
            <p:spPr bwMode="auto">
              <a:xfrm>
                <a:off x="720"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grpSp>
        <p:sp>
          <p:nvSpPr>
            <p:cNvPr id="40" name="Line 41"/>
            <p:cNvSpPr>
              <a:spLocks noChangeShapeType="1"/>
            </p:cNvSpPr>
            <p:nvPr/>
          </p:nvSpPr>
          <p:spPr bwMode="auto">
            <a:xfrm>
              <a:off x="2352" y="3840"/>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8" name="AutoShape 43"/>
          <p:cNvSpPr>
            <a:spLocks/>
          </p:cNvSpPr>
          <p:nvPr/>
        </p:nvSpPr>
        <p:spPr bwMode="auto">
          <a:xfrm>
            <a:off x="5742766" y="1576556"/>
            <a:ext cx="152400" cy="914400"/>
          </a:xfrm>
          <a:prstGeom prst="rightBrace">
            <a:avLst>
              <a:gd name="adj1" fmla="val 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 name="Text Box 44"/>
          <p:cNvSpPr txBox="1">
            <a:spLocks noChangeArrowheads="1"/>
          </p:cNvSpPr>
          <p:nvPr/>
        </p:nvSpPr>
        <p:spPr bwMode="auto">
          <a:xfrm>
            <a:off x="5810921" y="1486334"/>
            <a:ext cx="333307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0000FF"/>
                </a:solidFill>
              </a:rPr>
              <a:t>Bước 1: Viết sơ đồ </a:t>
            </a:r>
            <a:r>
              <a:rPr lang="en-US" altLang="en-US" b="1" smtClean="0">
                <a:solidFill>
                  <a:srgbClr val="0000FF"/>
                </a:solidFill>
              </a:rPr>
              <a:t>phản ứng</a:t>
            </a:r>
            <a:endParaRPr lang="en-US" altLang="en-US" b="1">
              <a:solidFill>
                <a:srgbClr val="0000FF"/>
              </a:solidFill>
            </a:endParaRPr>
          </a:p>
        </p:txBody>
      </p:sp>
      <p:sp>
        <p:nvSpPr>
          <p:cNvPr id="50" name="AutoShape 45"/>
          <p:cNvSpPr>
            <a:spLocks/>
          </p:cNvSpPr>
          <p:nvPr/>
        </p:nvSpPr>
        <p:spPr bwMode="auto">
          <a:xfrm>
            <a:off x="5289542" y="3075938"/>
            <a:ext cx="152400" cy="1178094"/>
          </a:xfrm>
          <a:prstGeom prst="rightBrace">
            <a:avLst>
              <a:gd name="adj1" fmla="val 1041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 name="Text Box 46"/>
          <p:cNvSpPr txBox="1">
            <a:spLocks noChangeArrowheads="1"/>
          </p:cNvSpPr>
          <p:nvPr/>
        </p:nvSpPr>
        <p:spPr bwMode="auto">
          <a:xfrm>
            <a:off x="5395163" y="3663107"/>
            <a:ext cx="33528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0000FF"/>
                </a:solidFill>
              </a:rPr>
              <a:t>Bước </a:t>
            </a:r>
            <a:r>
              <a:rPr lang="en-US" altLang="en-US" b="1" smtClean="0">
                <a:solidFill>
                  <a:srgbClr val="0000FF"/>
                </a:solidFill>
              </a:rPr>
              <a:t>3: </a:t>
            </a:r>
            <a:r>
              <a:rPr lang="en-US" altLang="en-US" b="1">
                <a:solidFill>
                  <a:srgbClr val="0000FF"/>
                </a:solidFill>
              </a:rPr>
              <a:t>Cân bằng số nguyên tử của mỗi nguyên tố</a:t>
            </a:r>
            <a:r>
              <a:rPr lang="en-US" altLang="en-US" b="1" smtClean="0">
                <a:solidFill>
                  <a:srgbClr val="0000FF"/>
                </a:solidFill>
              </a:rPr>
              <a:t>.</a:t>
            </a:r>
          </a:p>
        </p:txBody>
      </p:sp>
      <p:sp>
        <p:nvSpPr>
          <p:cNvPr id="52" name="AutoShape 47"/>
          <p:cNvSpPr>
            <a:spLocks/>
          </p:cNvSpPr>
          <p:nvPr/>
        </p:nvSpPr>
        <p:spPr bwMode="auto">
          <a:xfrm>
            <a:off x="5659581" y="4544291"/>
            <a:ext cx="74505" cy="589326"/>
          </a:xfrm>
          <a:prstGeom prst="rightBrace">
            <a:avLst>
              <a:gd name="adj1" fmla="val 91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 name="Text Box 48"/>
          <p:cNvSpPr txBox="1">
            <a:spLocks noChangeArrowheads="1"/>
          </p:cNvSpPr>
          <p:nvPr/>
        </p:nvSpPr>
        <p:spPr bwMode="auto">
          <a:xfrm>
            <a:off x="5848386" y="4365399"/>
            <a:ext cx="302544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0000FF"/>
                </a:solidFill>
              </a:rPr>
              <a:t>Bước </a:t>
            </a:r>
            <a:r>
              <a:rPr lang="en-US" altLang="en-US" b="1" smtClean="0">
                <a:solidFill>
                  <a:srgbClr val="0000FF"/>
                </a:solidFill>
              </a:rPr>
              <a:t>4: Kiểm tra, Viết </a:t>
            </a:r>
            <a:r>
              <a:rPr lang="en-US" altLang="en-US" b="1">
                <a:solidFill>
                  <a:srgbClr val="0000FF"/>
                </a:solidFill>
              </a:rPr>
              <a:t>phương trình hóa học</a:t>
            </a:r>
          </a:p>
        </p:txBody>
      </p:sp>
      <p:sp>
        <p:nvSpPr>
          <p:cNvPr id="54" name="Text Box 21"/>
          <p:cNvSpPr txBox="1">
            <a:spLocks noChangeArrowheads="1"/>
          </p:cNvSpPr>
          <p:nvPr/>
        </p:nvSpPr>
        <p:spPr bwMode="auto">
          <a:xfrm>
            <a:off x="3955575" y="295046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55" name="Text Box 29"/>
          <p:cNvSpPr txBox="1">
            <a:spLocks noChangeArrowheads="1"/>
          </p:cNvSpPr>
          <p:nvPr/>
        </p:nvSpPr>
        <p:spPr bwMode="auto">
          <a:xfrm>
            <a:off x="4014762" y="38042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56" name="Text Box 30"/>
          <p:cNvSpPr txBox="1">
            <a:spLocks noChangeArrowheads="1"/>
          </p:cNvSpPr>
          <p:nvPr/>
        </p:nvSpPr>
        <p:spPr bwMode="auto">
          <a:xfrm>
            <a:off x="487786" y="3856429"/>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57" name="Text Box 44"/>
          <p:cNvSpPr txBox="1">
            <a:spLocks noChangeArrowheads="1"/>
          </p:cNvSpPr>
          <p:nvPr/>
        </p:nvSpPr>
        <p:spPr bwMode="auto">
          <a:xfrm>
            <a:off x="5858075" y="1786624"/>
            <a:ext cx="333307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0000FF"/>
                </a:solidFill>
              </a:rPr>
              <a:t>Bước </a:t>
            </a:r>
            <a:r>
              <a:rPr lang="en-US" altLang="en-US" b="1" smtClean="0">
                <a:solidFill>
                  <a:srgbClr val="0000FF"/>
                </a:solidFill>
              </a:rPr>
              <a:t>2: </a:t>
            </a:r>
            <a:r>
              <a:rPr lang="vi-VN" altLang="en-US" b="1">
                <a:solidFill>
                  <a:srgbClr val="0000FF"/>
                </a:solidFill>
              </a:rPr>
              <a:t>So sánh số nguyên tử/ nhóm nguyên tử của mỗi nguyên tố/ chất trước và sau phản ứng</a:t>
            </a:r>
            <a:endParaRPr lang="en-US" altLang="en-US" b="1">
              <a:solidFill>
                <a:srgbClr val="0000FF"/>
              </a:solidFill>
            </a:endParaRPr>
          </a:p>
        </p:txBody>
      </p:sp>
      <p:sp>
        <p:nvSpPr>
          <p:cNvPr id="58" name="Text Box 14"/>
          <p:cNvSpPr txBox="1">
            <a:spLocks noChangeArrowheads="1"/>
          </p:cNvSpPr>
          <p:nvPr/>
        </p:nvSpPr>
        <p:spPr bwMode="auto">
          <a:xfrm>
            <a:off x="-83516" y="2262317"/>
            <a:ext cx="5525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800" b="1" smtClean="0"/>
              <a:t>Số NT:    </a:t>
            </a:r>
            <a:r>
              <a:rPr lang="en-US" altLang="en-US" sz="1800" b="1" smtClean="0">
                <a:solidFill>
                  <a:srgbClr val="FF0000"/>
                </a:solidFill>
              </a:rPr>
              <a:t>2  </a:t>
            </a:r>
            <a:r>
              <a:rPr lang="en-US" altLang="en-US" sz="1800" b="1" smtClean="0"/>
              <a:t>                 1                                  </a:t>
            </a:r>
            <a:r>
              <a:rPr lang="en-US" altLang="en-US" sz="1800" b="1" smtClean="0">
                <a:solidFill>
                  <a:srgbClr val="FF0000"/>
                </a:solidFill>
              </a:rPr>
              <a:t>2 </a:t>
            </a:r>
            <a:r>
              <a:rPr lang="en-US" altLang="en-US" sz="1800" b="1" smtClean="0"/>
              <a:t>      1</a:t>
            </a:r>
            <a:endParaRPr lang="en-US" altLang="en-US" sz="1800" b="1"/>
          </a:p>
        </p:txBody>
      </p:sp>
    </p:spTree>
    <p:extLst>
      <p:ext uri="{BB962C8B-B14F-4D97-AF65-F5344CB8AC3E}">
        <p14:creationId xmlns:p14="http://schemas.microsoft.com/office/powerpoint/2010/main" val="782446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par>
                                <p:cTn id="10" presetID="29"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ppt_x</p:attrName>
                                        </p:attrNameLst>
                                      </p:cBhvr>
                                      <p:tavLst>
                                        <p:tav tm="0">
                                          <p:val>
                                            <p:strVal val="#ppt_x-.2"/>
                                          </p:val>
                                        </p:tav>
                                        <p:tav tm="100000">
                                          <p:val>
                                            <p:strVal val="#ppt_x"/>
                                          </p:val>
                                        </p:tav>
                                      </p:tavLst>
                                    </p:anim>
                                    <p:anim calcmode="lin" valueType="num">
                                      <p:cBhvr>
                                        <p:cTn id="1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ppt_x</p:attrName>
                                        </p:attrNameLst>
                                      </p:cBhvr>
                                      <p:tavLst>
                                        <p:tav tm="0">
                                          <p:val>
                                            <p:strVal val="#ppt_x-.2"/>
                                          </p:val>
                                        </p:tav>
                                        <p:tav tm="100000">
                                          <p:val>
                                            <p:strVal val="#ppt_x"/>
                                          </p:val>
                                        </p:tav>
                                      </p:tavLst>
                                    </p:anim>
                                    <p:anim calcmode="lin" valueType="num">
                                      <p:cBhvr>
                                        <p:cTn id="1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3"/>
                                        </p:tgtEl>
                                      </p:cBhvr>
                                    </p:animEffect>
                                  </p:childTnLst>
                                </p:cTn>
                              </p:par>
                              <p:par>
                                <p:cTn id="20" presetID="29"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ppt_x</p:attrName>
                                        </p:attrNameLst>
                                      </p:cBhvr>
                                      <p:tavLst>
                                        <p:tav tm="0">
                                          <p:val>
                                            <p:strVal val="#ppt_x-.2"/>
                                          </p:val>
                                        </p:tav>
                                        <p:tav tm="100000">
                                          <p:val>
                                            <p:strVal val="#ppt_x"/>
                                          </p:val>
                                        </p:tav>
                                      </p:tavLst>
                                    </p:anim>
                                    <p:anim calcmode="lin" valueType="num">
                                      <p:cBhvr>
                                        <p:cTn id="23"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4"/>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1000" fill="hold"/>
                                        <p:tgtEl>
                                          <p:spTgt spid="30"/>
                                        </p:tgtEl>
                                        <p:attrNameLst>
                                          <p:attrName>ppt_x</p:attrName>
                                        </p:attrNameLst>
                                      </p:cBhvr>
                                      <p:tavLst>
                                        <p:tav tm="0">
                                          <p:val>
                                            <p:strVal val="#ppt_x-.2"/>
                                          </p:val>
                                        </p:tav>
                                        <p:tav tm="100000">
                                          <p:val>
                                            <p:strVal val="#ppt_x"/>
                                          </p:val>
                                        </p:tav>
                                      </p:tavLst>
                                    </p:anim>
                                    <p:anim calcmode="lin" valueType="num">
                                      <p:cBhvr>
                                        <p:cTn id="2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
                                        </p:tgtEl>
                                      </p:cBhvr>
                                    </p:animEffect>
                                  </p:childTnLst>
                                </p:cTn>
                              </p:par>
                              <p:par>
                                <p:cTn id="30" presetID="29"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1000" fill="hold"/>
                                        <p:tgtEl>
                                          <p:spTgt spid="31"/>
                                        </p:tgtEl>
                                        <p:attrNameLst>
                                          <p:attrName>ppt_x</p:attrName>
                                        </p:attrNameLst>
                                      </p:cBhvr>
                                      <p:tavLst>
                                        <p:tav tm="0">
                                          <p:val>
                                            <p:strVal val="#ppt_x-.2"/>
                                          </p:val>
                                        </p:tav>
                                        <p:tav tm="100000">
                                          <p:val>
                                            <p:strVal val="#ppt_x"/>
                                          </p:val>
                                        </p:tav>
                                      </p:tavLst>
                                    </p:anim>
                                    <p:anim calcmode="lin" valueType="num">
                                      <p:cBhvr>
                                        <p:cTn id="33"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1"/>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1000" fill="hold"/>
                                        <p:tgtEl>
                                          <p:spTgt spid="37"/>
                                        </p:tgtEl>
                                        <p:attrNameLst>
                                          <p:attrName>ppt_x</p:attrName>
                                        </p:attrNameLst>
                                      </p:cBhvr>
                                      <p:tavLst>
                                        <p:tav tm="0">
                                          <p:val>
                                            <p:strVal val="#ppt_x-.2"/>
                                          </p:val>
                                        </p:tav>
                                        <p:tav tm="100000">
                                          <p:val>
                                            <p:strVal val="#ppt_x"/>
                                          </p:val>
                                        </p:tav>
                                      </p:tavLst>
                                    </p:anim>
                                    <p:anim calcmode="lin" valueType="num">
                                      <p:cBhvr>
                                        <p:cTn id="38"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7"/>
                                        </p:tgtEl>
                                      </p:cBhvr>
                                    </p:animEffect>
                                  </p:childTnLst>
                                </p:cTn>
                              </p:par>
                              <p:par>
                                <p:cTn id="40" presetID="29"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1000" fill="hold"/>
                                        <p:tgtEl>
                                          <p:spTgt spid="38"/>
                                        </p:tgtEl>
                                        <p:attrNameLst>
                                          <p:attrName>ppt_x</p:attrName>
                                        </p:attrNameLst>
                                      </p:cBhvr>
                                      <p:tavLst>
                                        <p:tav tm="0">
                                          <p:val>
                                            <p:strVal val="#ppt_x-.2"/>
                                          </p:val>
                                        </p:tav>
                                        <p:tav tm="100000">
                                          <p:val>
                                            <p:strVal val="#ppt_x"/>
                                          </p:val>
                                        </p:tav>
                                      </p:tavLst>
                                    </p:anim>
                                    <p:anim calcmode="lin" valueType="num">
                                      <p:cBhvr>
                                        <p:cTn id="43"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box(in)">
                                      <p:cBhvr>
                                        <p:cTn id="49" dur="500"/>
                                        <p:tgtEl>
                                          <p:spTgt spid="48"/>
                                        </p:tgtEl>
                                      </p:cBhvr>
                                    </p:animEffect>
                                  </p:childTnLst>
                                </p:cTn>
                              </p:par>
                            </p:childTnLst>
                          </p:cTn>
                        </p:par>
                        <p:par>
                          <p:cTn id="50" fill="hold">
                            <p:stCondLst>
                              <p:cond delay="50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49"/>
                                        </p:tgtEl>
                                        <p:attrNameLst>
                                          <p:attrName>style.visibility</p:attrName>
                                        </p:attrNameLst>
                                      </p:cBhvr>
                                      <p:to>
                                        <p:strVal val="visible"/>
                                      </p:to>
                                    </p:set>
                                    <p:anim calcmode="discrete" valueType="clr">
                                      <p:cBhvr override="childStyle">
                                        <p:cTn id="53" dur="8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49"/>
                                        </p:tgtEl>
                                        <p:attrNameLst>
                                          <p:attrName>fillcolor</p:attrName>
                                        </p:attrNameLst>
                                      </p:cBhvr>
                                      <p:tavLst>
                                        <p:tav tm="0">
                                          <p:val>
                                            <p:clrVal>
                                              <a:schemeClr val="accent2"/>
                                            </p:clrVal>
                                          </p:val>
                                        </p:tav>
                                        <p:tav tm="50000">
                                          <p:val>
                                            <p:clrVal>
                                              <a:schemeClr val="hlink"/>
                                            </p:clrVal>
                                          </p:val>
                                        </p:tav>
                                      </p:tavLst>
                                    </p:anim>
                                    <p:set>
                                      <p:cBhvr>
                                        <p:cTn id="55" dur="80"/>
                                        <p:tgtEl>
                                          <p:spTgt spid="49"/>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box(in)">
                                      <p:cBhvr>
                                        <p:cTn id="60" dur="500"/>
                                        <p:tgtEl>
                                          <p:spTgt spid="50"/>
                                        </p:tgtEl>
                                      </p:cBhvr>
                                    </p:animEffect>
                                  </p:childTnLst>
                                </p:cTn>
                              </p:par>
                            </p:childTnLst>
                          </p:cTn>
                        </p:par>
                        <p:par>
                          <p:cTn id="61" fill="hold">
                            <p:stCondLst>
                              <p:cond delay="500"/>
                            </p:stCondLst>
                            <p:childTnLst>
                              <p:par>
                                <p:cTn id="62" presetID="27" presetClass="entr" presetSubtype="0" fill="hold" grpId="0" nodeType="afterEffect">
                                  <p:stCondLst>
                                    <p:cond delay="0"/>
                                  </p:stCondLst>
                                  <p:iterate type="lt">
                                    <p:tmPct val="50000"/>
                                  </p:iterate>
                                  <p:childTnLst>
                                    <p:set>
                                      <p:cBhvr>
                                        <p:cTn id="63" dur="1" fill="hold">
                                          <p:stCondLst>
                                            <p:cond delay="0"/>
                                          </p:stCondLst>
                                        </p:cTn>
                                        <p:tgtEl>
                                          <p:spTgt spid="51"/>
                                        </p:tgtEl>
                                        <p:attrNameLst>
                                          <p:attrName>style.visibility</p:attrName>
                                        </p:attrNameLst>
                                      </p:cBhvr>
                                      <p:to>
                                        <p:strVal val="visible"/>
                                      </p:to>
                                    </p:set>
                                    <p:anim calcmode="discrete" valueType="clr">
                                      <p:cBhvr override="childStyle">
                                        <p:cTn id="64"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51"/>
                                        </p:tgtEl>
                                        <p:attrNameLst>
                                          <p:attrName>fillcolor</p:attrName>
                                        </p:attrNameLst>
                                      </p:cBhvr>
                                      <p:tavLst>
                                        <p:tav tm="0">
                                          <p:val>
                                            <p:clrVal>
                                              <a:schemeClr val="accent2"/>
                                            </p:clrVal>
                                          </p:val>
                                        </p:tav>
                                        <p:tav tm="50000">
                                          <p:val>
                                            <p:clrVal>
                                              <a:schemeClr val="hlink"/>
                                            </p:clrVal>
                                          </p:val>
                                        </p:tav>
                                      </p:tavLst>
                                    </p:anim>
                                    <p:set>
                                      <p:cBhvr>
                                        <p:cTn id="66" dur="80"/>
                                        <p:tgtEl>
                                          <p:spTgt spid="51"/>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box(in)">
                                      <p:cBhvr>
                                        <p:cTn id="71" dur="500"/>
                                        <p:tgtEl>
                                          <p:spTgt spid="52"/>
                                        </p:tgtEl>
                                      </p:cBhvr>
                                    </p:animEffect>
                                  </p:childTnLst>
                                </p:cTn>
                              </p:par>
                            </p:childTnLst>
                          </p:cTn>
                        </p:par>
                        <p:par>
                          <p:cTn id="72" fill="hold">
                            <p:stCondLst>
                              <p:cond delay="500"/>
                            </p:stCondLst>
                            <p:childTnLst>
                              <p:par>
                                <p:cTn id="73" presetID="27" presetClass="entr" presetSubtype="0" fill="hold" grpId="0" nodeType="afterEffect">
                                  <p:stCondLst>
                                    <p:cond delay="0"/>
                                  </p:stCondLst>
                                  <p:iterate type="lt">
                                    <p:tmPct val="50000"/>
                                  </p:iterate>
                                  <p:childTnLst>
                                    <p:set>
                                      <p:cBhvr>
                                        <p:cTn id="74" dur="1" fill="hold">
                                          <p:stCondLst>
                                            <p:cond delay="0"/>
                                          </p:stCondLst>
                                        </p:cTn>
                                        <p:tgtEl>
                                          <p:spTgt spid="53"/>
                                        </p:tgtEl>
                                        <p:attrNameLst>
                                          <p:attrName>style.visibility</p:attrName>
                                        </p:attrNameLst>
                                      </p:cBhvr>
                                      <p:to>
                                        <p:strVal val="visible"/>
                                      </p:to>
                                    </p:set>
                                    <p:anim calcmode="discrete" valueType="clr">
                                      <p:cBhvr override="childStyle">
                                        <p:cTn id="75" dur="80"/>
                                        <p:tgtEl>
                                          <p:spTgt spid="53"/>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53"/>
                                        </p:tgtEl>
                                        <p:attrNameLst>
                                          <p:attrName>fillcolor</p:attrName>
                                        </p:attrNameLst>
                                      </p:cBhvr>
                                      <p:tavLst>
                                        <p:tav tm="0">
                                          <p:val>
                                            <p:clrVal>
                                              <a:schemeClr val="accent2"/>
                                            </p:clrVal>
                                          </p:val>
                                        </p:tav>
                                        <p:tav tm="50000">
                                          <p:val>
                                            <p:clrVal>
                                              <a:schemeClr val="hlink"/>
                                            </p:clrVal>
                                          </p:val>
                                        </p:tav>
                                      </p:tavLst>
                                    </p:anim>
                                    <p:set>
                                      <p:cBhvr>
                                        <p:cTn id="77" dur="80"/>
                                        <p:tgtEl>
                                          <p:spTgt spid="53"/>
                                        </p:tgtEl>
                                        <p:attrNameLst>
                                          <p:attrName>fill.type</p:attrName>
                                        </p:attrNameLst>
                                      </p:cBhvr>
                                      <p:to>
                                        <p:strVal val="solid"/>
                                      </p:to>
                                    </p:set>
                                  </p:childTnLst>
                                </p:cTn>
                              </p:par>
                              <p:par>
                                <p:cTn id="78" presetID="29"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ppt_x</p:attrName>
                                        </p:attrNameLst>
                                      </p:cBhvr>
                                      <p:tavLst>
                                        <p:tav tm="0">
                                          <p:val>
                                            <p:strVal val="#ppt_x-.2"/>
                                          </p:val>
                                        </p:tav>
                                        <p:tav tm="100000">
                                          <p:val>
                                            <p:strVal val="#ppt_x"/>
                                          </p:val>
                                        </p:tav>
                                      </p:tavLst>
                                    </p:anim>
                                    <p:anim calcmode="lin" valueType="num">
                                      <p:cBhvr>
                                        <p:cTn id="81" dur="1000" fill="hold"/>
                                        <p:tgtEl>
                                          <p:spTgt spid="56"/>
                                        </p:tgtEl>
                                        <p:attrNameLst>
                                          <p:attrName>ppt_y</p:attrName>
                                        </p:attrNameLst>
                                      </p:cBhvr>
                                      <p:tavLst>
                                        <p:tav tm="0">
                                          <p:val>
                                            <p:strVal val="#ppt_y"/>
                                          </p:val>
                                        </p:tav>
                                        <p:tav tm="100000">
                                          <p:val>
                                            <p:strVal val="#ppt_y"/>
                                          </p:val>
                                        </p:tav>
                                      </p:tavLst>
                                    </p:anim>
                                    <p:animEffect transition="in" filter="wipe(right)" prLst="gradientSize: 0.1">
                                      <p:cBhvr>
                                        <p:cTn id="82" dur="1000"/>
                                        <p:tgtEl>
                                          <p:spTgt spid="56"/>
                                        </p:tgtEl>
                                      </p:cBhvr>
                                    </p:animEffect>
                                  </p:childTnLst>
                                </p:cTn>
                              </p:par>
                              <p:par>
                                <p:cTn id="83" presetID="29" presetClass="entr" presetSubtype="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p:cTn id="85" dur="1000" fill="hold"/>
                                        <p:tgtEl>
                                          <p:spTgt spid="55"/>
                                        </p:tgtEl>
                                        <p:attrNameLst>
                                          <p:attrName>ppt_x</p:attrName>
                                        </p:attrNameLst>
                                      </p:cBhvr>
                                      <p:tavLst>
                                        <p:tav tm="0">
                                          <p:val>
                                            <p:strVal val="#ppt_x-.2"/>
                                          </p:val>
                                        </p:tav>
                                        <p:tav tm="100000">
                                          <p:val>
                                            <p:strVal val="#ppt_x"/>
                                          </p:val>
                                        </p:tav>
                                      </p:tavLst>
                                    </p:anim>
                                    <p:anim calcmode="lin" valueType="num">
                                      <p:cBhvr>
                                        <p:cTn id="86" dur="10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87" dur="1000"/>
                                        <p:tgtEl>
                                          <p:spTgt spid="55"/>
                                        </p:tgtEl>
                                      </p:cBhvr>
                                    </p:animEffect>
                                  </p:childTnLst>
                                </p:cTn>
                              </p:par>
                              <p:par>
                                <p:cTn id="88" presetID="29" presetClass="entr" presetSubtype="0"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1000" fill="hold"/>
                                        <p:tgtEl>
                                          <p:spTgt spid="54"/>
                                        </p:tgtEl>
                                        <p:attrNameLst>
                                          <p:attrName>ppt_x</p:attrName>
                                        </p:attrNameLst>
                                      </p:cBhvr>
                                      <p:tavLst>
                                        <p:tav tm="0">
                                          <p:val>
                                            <p:strVal val="#ppt_x-.2"/>
                                          </p:val>
                                        </p:tav>
                                        <p:tav tm="100000">
                                          <p:val>
                                            <p:strVal val="#ppt_x"/>
                                          </p:val>
                                        </p:tav>
                                      </p:tavLst>
                                    </p:anim>
                                    <p:anim calcmode="lin" valueType="num">
                                      <p:cBhvr>
                                        <p:cTn id="91"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92" dur="1000"/>
                                        <p:tgtEl>
                                          <p:spTgt spid="54"/>
                                        </p:tgtEl>
                                      </p:cBhvr>
                                    </p:animEffect>
                                  </p:childTnLst>
                                </p:cTn>
                              </p:par>
                            </p:childTnLst>
                          </p:cTn>
                        </p:par>
                        <p:par>
                          <p:cTn id="93" fill="hold">
                            <p:stCondLst>
                              <p:cond delay="1940"/>
                            </p:stCondLst>
                            <p:childTnLst>
                              <p:par>
                                <p:cTn id="94" presetID="27" presetClass="entr" presetSubtype="0" fill="hold" grpId="0" nodeType="afterEffect">
                                  <p:stCondLst>
                                    <p:cond delay="0"/>
                                  </p:stCondLst>
                                  <p:iterate type="lt">
                                    <p:tmPct val="50000"/>
                                  </p:iterate>
                                  <p:childTnLst>
                                    <p:set>
                                      <p:cBhvr>
                                        <p:cTn id="95" dur="1" fill="hold">
                                          <p:stCondLst>
                                            <p:cond delay="0"/>
                                          </p:stCondLst>
                                        </p:cTn>
                                        <p:tgtEl>
                                          <p:spTgt spid="57"/>
                                        </p:tgtEl>
                                        <p:attrNameLst>
                                          <p:attrName>style.visibility</p:attrName>
                                        </p:attrNameLst>
                                      </p:cBhvr>
                                      <p:to>
                                        <p:strVal val="visible"/>
                                      </p:to>
                                    </p:set>
                                    <p:anim calcmode="discrete" valueType="clr">
                                      <p:cBhvr override="childStyle">
                                        <p:cTn id="96" dur="80"/>
                                        <p:tgtEl>
                                          <p:spTgt spid="57"/>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57"/>
                                        </p:tgtEl>
                                        <p:attrNameLst>
                                          <p:attrName>fillcolor</p:attrName>
                                        </p:attrNameLst>
                                      </p:cBhvr>
                                      <p:tavLst>
                                        <p:tav tm="0">
                                          <p:val>
                                            <p:clrVal>
                                              <a:schemeClr val="accent2"/>
                                            </p:clrVal>
                                          </p:val>
                                        </p:tav>
                                        <p:tav tm="50000">
                                          <p:val>
                                            <p:clrVal>
                                              <a:schemeClr val="hlink"/>
                                            </p:clrVal>
                                          </p:val>
                                        </p:tav>
                                      </p:tavLst>
                                    </p:anim>
                                    <p:set>
                                      <p:cBhvr>
                                        <p:cTn id="98" dur="80"/>
                                        <p:tgtEl>
                                          <p:spTgt spid="57"/>
                                        </p:tgtEl>
                                        <p:attrNameLst>
                                          <p:attrName>fill.type</p:attrName>
                                        </p:attrNameLst>
                                      </p:cBhvr>
                                      <p:to>
                                        <p:strVal val="solid"/>
                                      </p:to>
                                    </p:set>
                                  </p:childTnLst>
                                </p:cTn>
                              </p:par>
                              <p:par>
                                <p:cTn id="99" presetID="29" presetClass="entr" presetSubtype="0"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1000" fill="hold"/>
                                        <p:tgtEl>
                                          <p:spTgt spid="58"/>
                                        </p:tgtEl>
                                        <p:attrNameLst>
                                          <p:attrName>ppt_x</p:attrName>
                                        </p:attrNameLst>
                                      </p:cBhvr>
                                      <p:tavLst>
                                        <p:tav tm="0">
                                          <p:val>
                                            <p:strVal val="#ppt_x-.2"/>
                                          </p:val>
                                        </p:tav>
                                        <p:tav tm="100000">
                                          <p:val>
                                            <p:strVal val="#ppt_x"/>
                                          </p:val>
                                        </p:tav>
                                      </p:tavLst>
                                    </p:anim>
                                    <p:anim calcmode="lin" valueType="num">
                                      <p:cBhvr>
                                        <p:cTn id="102" dur="1000" fill="hold"/>
                                        <p:tgtEl>
                                          <p:spTgt spid="58"/>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P spid="37" grpId="0"/>
      <p:bldP spid="48" grpId="0" animBg="1"/>
      <p:bldP spid="49" grpId="0"/>
      <p:bldP spid="50" grpId="0" animBg="1"/>
      <p:bldP spid="51" grpId="0"/>
      <p:bldP spid="52" grpId="0" animBg="1"/>
      <p:bldP spid="53" grpId="0"/>
      <p:bldP spid="54" grpId="0"/>
      <p:bldP spid="55" grpId="0"/>
      <p:bldP spid="56" grpId="0"/>
      <p:bldP spid="57" grpId="0"/>
      <p:bldP spid="5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21671" y="834534"/>
            <a:ext cx="8763000" cy="3416320"/>
          </a:xfrm>
          <a:prstGeom prst="rect">
            <a:avLst/>
          </a:prstGeom>
          <a:noFill/>
          <a:ln w="9525">
            <a:solidFill>
              <a:srgbClr val="0000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t>3/ </a:t>
            </a:r>
            <a:r>
              <a:rPr lang="vi-VN" sz="2400"/>
              <a:t>Lập phương trình hoá học của phản ứng magnesium (Mg) tác dụng với oxygen (O</a:t>
            </a:r>
            <a:r>
              <a:rPr lang="vi-VN" sz="2400" baseline="-25000"/>
              <a:t>2</a:t>
            </a:r>
            <a:r>
              <a:rPr lang="vi-VN" sz="2400"/>
              <a:t>) tạo thành magnesium oxide (MgO</a:t>
            </a:r>
            <a:r>
              <a:rPr lang="vi-VN" sz="2400" smtClean="0"/>
              <a:t>).</a:t>
            </a:r>
            <a:endParaRPr lang="en-US" sz="2400" smtClean="0"/>
          </a:p>
          <a:p>
            <a:endParaRPr lang="en-US" sz="2400"/>
          </a:p>
          <a:p>
            <a:endParaRPr lang="en-US" sz="2400"/>
          </a:p>
          <a:p>
            <a:r>
              <a:rPr lang="en-US" sz="2400"/>
              <a:t>4/ </a:t>
            </a:r>
            <a:r>
              <a:rPr lang="vi-VN" sz="2400"/>
              <a:t>Lập phương trình hoá học của phản ứng khi cho dung dịch sodium carbonate (Na</a:t>
            </a:r>
            <a:r>
              <a:rPr lang="vi-VN" sz="2400" baseline="-25000"/>
              <a:t>2</a:t>
            </a:r>
            <a:r>
              <a:rPr lang="vi-VN" sz="2400"/>
              <a:t>CO</a:t>
            </a:r>
            <a:r>
              <a:rPr lang="vi-VN" sz="2400" baseline="-25000"/>
              <a:t>3</a:t>
            </a:r>
            <a:r>
              <a:rPr lang="vi-VN" sz="2400"/>
              <a:t>) tác dụng với dung dịch calcium hydroxide (Ca(OH)</a:t>
            </a:r>
            <a:r>
              <a:rPr lang="vi-VN" sz="2400" baseline="-25000"/>
              <a:t>2</a:t>
            </a:r>
            <a:r>
              <a:rPr lang="vi-VN" sz="2400"/>
              <a:t>) tạo thành calcium carbonate (CaCO</a:t>
            </a:r>
            <a:r>
              <a:rPr lang="vi-VN" sz="2400" baseline="-25000"/>
              <a:t>3</a:t>
            </a:r>
            <a:r>
              <a:rPr lang="vi-VN" sz="2400"/>
              <a:t>) không tan (kết tủa) và sodium hydroxide (NaOH).</a:t>
            </a:r>
            <a:endParaRPr lang="en-US" sz="2400">
              <a:solidFill>
                <a:srgbClr val="1E1C11"/>
              </a:solidFill>
              <a:latin typeface="Times New Roman" pitchFamily="18" charset="0"/>
              <a:cs typeface="Times New Roman" pitchFamily="18" charset="0"/>
            </a:endParaRPr>
          </a:p>
        </p:txBody>
      </p:sp>
      <p:grpSp>
        <p:nvGrpSpPr>
          <p:cNvPr id="7" name="Group 4"/>
          <p:cNvGrpSpPr>
            <a:grpSpLocks/>
          </p:cNvGrpSpPr>
          <p:nvPr/>
        </p:nvGrpSpPr>
        <p:grpSpPr bwMode="auto">
          <a:xfrm>
            <a:off x="2320634" y="120363"/>
            <a:ext cx="4565073" cy="522685"/>
            <a:chOff x="0" y="0"/>
            <a:chExt cx="9512334" cy="1473273"/>
          </a:xfrm>
        </p:grpSpPr>
        <p:grpSp>
          <p:nvGrpSpPr>
            <p:cNvPr id="8" name="Group 5"/>
            <p:cNvGrpSpPr>
              <a:grpSpLocks/>
            </p:cNvGrpSpPr>
            <p:nvPr/>
          </p:nvGrpSpPr>
          <p:grpSpPr bwMode="auto">
            <a:xfrm>
              <a:off x="0" y="0"/>
              <a:ext cx="9512334" cy="1473273"/>
              <a:chOff x="0" y="0"/>
              <a:chExt cx="21226740" cy="3287604"/>
            </a:xfrm>
          </p:grpSpPr>
          <p:sp>
            <p:nvSpPr>
              <p:cNvPr id="10"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9"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3</a:t>
              </a:r>
              <a:endParaRPr lang="vi-VN" altLang="en-US" sz="2000" b="1">
                <a:cs typeface="Times New Roman" panose="02020603050405020304" pitchFamily="18" charset="0"/>
              </a:endParaRPr>
            </a:p>
          </p:txBody>
        </p:sp>
      </p:grpSp>
    </p:spTree>
    <p:extLst>
      <p:ext uri="{BB962C8B-B14F-4D97-AF65-F5344CB8AC3E}">
        <p14:creationId xmlns:p14="http://schemas.microsoft.com/office/powerpoint/2010/main" val="2049986338"/>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96875" y="279400"/>
            <a:ext cx="8594725" cy="4864100"/>
          </a:xfrm>
          <a:prstGeom prst="rect">
            <a:avLst/>
          </a:prstGeom>
          <a:noFill/>
          <a:ln>
            <a:noFill/>
          </a:ln>
          <a:effectLst/>
          <a:extLst/>
        </p:spPr>
        <p:txBody>
          <a:bodyPr/>
          <a:lstStyle/>
          <a:p>
            <a:r>
              <a:rPr lang="vi-VN" sz="2400"/>
              <a:t>Lập phương trình hoá học của phản ứng magnesium (Mg) tác dụng với oxygen (O</a:t>
            </a:r>
            <a:r>
              <a:rPr lang="vi-VN" sz="2400" baseline="-25000"/>
              <a:t>2</a:t>
            </a:r>
            <a:r>
              <a:rPr lang="vi-VN" sz="2400"/>
              <a:t>) tạo thành magnesium oxide (MgO).</a:t>
            </a:r>
            <a:endParaRPr lang="en-US" sz="2400"/>
          </a:p>
          <a:p>
            <a:pPr marL="342900" indent="-342900" eaLnBrk="1" hangingPunct="1">
              <a:lnSpc>
                <a:spcPct val="90000"/>
              </a:lnSpc>
              <a:spcBef>
                <a:spcPct val="20000"/>
              </a:spcBef>
              <a:defRPr/>
            </a:pPr>
            <a:r>
              <a:rPr lang="en-US" altLang="en-US" sz="2400" smtClean="0">
                <a:latin typeface="Arial" charset="0"/>
                <a:cs typeface="Arial" charset="0"/>
              </a:rPr>
              <a:t>                               </a:t>
            </a:r>
            <a:r>
              <a:rPr lang="en-US" altLang="en-US" sz="2400" b="1" u="sng">
                <a:solidFill>
                  <a:srgbClr val="FF0000"/>
                </a:solidFill>
                <a:latin typeface="Arial" charset="0"/>
                <a:cs typeface="Arial" charset="0"/>
              </a:rPr>
              <a:t>Giải</a:t>
            </a:r>
            <a:r>
              <a:rPr lang="en-US" altLang="en-US" sz="2400" b="1">
                <a:solidFill>
                  <a:srgbClr val="FF0000"/>
                </a:solidFill>
                <a:latin typeface="Arial" charset="0"/>
                <a:cs typeface="Arial" charset="0"/>
              </a:rPr>
              <a:t> </a:t>
            </a:r>
          </a:p>
          <a:p>
            <a:pPr marL="342900" indent="-342900" eaLnBrk="1" hangingPunct="1">
              <a:lnSpc>
                <a:spcPct val="90000"/>
              </a:lnSpc>
              <a:spcBef>
                <a:spcPct val="20000"/>
              </a:spcBef>
              <a:defRPr/>
            </a:pPr>
            <a:r>
              <a:rPr lang="en-US" altLang="en-US" sz="2400" i="1" u="sng" smtClean="0">
                <a:latin typeface="Arial" charset="0"/>
                <a:cs typeface="Arial" charset="0"/>
                <a:sym typeface="Wingdings" pitchFamily="2" charset="2"/>
              </a:rPr>
              <a:t>Bước 1,2:</a:t>
            </a:r>
            <a:r>
              <a:rPr lang="en-US" altLang="en-US" sz="2400" i="1" smtClean="0">
                <a:latin typeface="Arial" charset="0"/>
                <a:cs typeface="Arial" charset="0"/>
                <a:sym typeface="Wingdings" pitchFamily="2" charset="2"/>
              </a:rPr>
              <a:t> </a:t>
            </a:r>
            <a:r>
              <a:rPr lang="en-US" altLang="en-US" sz="2400" i="1">
                <a:latin typeface="Arial" charset="0"/>
                <a:cs typeface="Arial" charset="0"/>
                <a:sym typeface="Wingdings" pitchFamily="2" charset="2"/>
              </a:rPr>
              <a:t>Viết sơ đồ phản ứng:</a:t>
            </a:r>
          </a:p>
          <a:p>
            <a:pPr marL="342900" indent="-342900" eaLnBrk="1" hangingPunct="1">
              <a:lnSpc>
                <a:spcPct val="90000"/>
              </a:lnSpc>
              <a:spcBef>
                <a:spcPct val="20000"/>
              </a:spcBef>
              <a:defRPr/>
            </a:pPr>
            <a:r>
              <a:rPr lang="en-US" altLang="en-US" sz="2400">
                <a:latin typeface="Arial" charset="0"/>
                <a:cs typeface="Arial" charset="0"/>
                <a:sym typeface="Wingdings" pitchFamily="2" charset="2"/>
              </a:rPr>
              <a:t>		</a:t>
            </a:r>
            <a:endParaRPr lang="en-US" altLang="en-US" sz="2400">
              <a:latin typeface="Arial" charset="0"/>
              <a:cs typeface="Arial" charset="0"/>
            </a:endParaRPr>
          </a:p>
          <a:p>
            <a:pPr marL="342900" indent="-342900" eaLnBrk="1" hangingPunct="1">
              <a:lnSpc>
                <a:spcPct val="90000"/>
              </a:lnSpc>
              <a:spcBef>
                <a:spcPct val="20000"/>
              </a:spcBef>
              <a:defRPr/>
            </a:pPr>
            <a:r>
              <a:rPr lang="en-US" altLang="en-US" sz="2400" u="sng" smtClean="0">
                <a:latin typeface="Arial" charset="0"/>
                <a:cs typeface="Arial" charset="0"/>
              </a:rPr>
              <a:t>Số NT</a:t>
            </a:r>
            <a:r>
              <a:rPr lang="en-US" altLang="en-US" sz="2400" smtClean="0">
                <a:latin typeface="Arial" charset="0"/>
                <a:cs typeface="Arial" charset="0"/>
              </a:rPr>
              <a:t>:  2             1                    1   1      </a:t>
            </a:r>
            <a:endParaRPr lang="en-US" altLang="en-US" sz="2400">
              <a:latin typeface="Arial" charset="0"/>
              <a:cs typeface="Arial" charset="0"/>
            </a:endParaRPr>
          </a:p>
          <a:p>
            <a:pPr marL="342900" indent="-342900" eaLnBrk="1" hangingPunct="1">
              <a:lnSpc>
                <a:spcPct val="90000"/>
              </a:lnSpc>
              <a:spcBef>
                <a:spcPct val="20000"/>
              </a:spcBef>
              <a:defRPr/>
            </a:pPr>
            <a:r>
              <a:rPr lang="en-US" altLang="en-US" sz="2400" i="1" u="sng">
                <a:latin typeface="Arial" charset="0"/>
                <a:cs typeface="Arial" charset="0"/>
              </a:rPr>
              <a:t>Bước 2:</a:t>
            </a:r>
            <a:r>
              <a:rPr lang="en-US" altLang="en-US" sz="2400" i="1">
                <a:latin typeface="Arial" charset="0"/>
                <a:cs typeface="Arial" charset="0"/>
              </a:rPr>
              <a:t> Cân bằng số nguyên tử mỗi nguyên tố:</a:t>
            </a:r>
          </a:p>
          <a:p>
            <a:pPr marL="342900" indent="-342900" eaLnBrk="1" hangingPunct="1">
              <a:lnSpc>
                <a:spcPct val="90000"/>
              </a:lnSpc>
              <a:spcBef>
                <a:spcPct val="20000"/>
              </a:spcBef>
              <a:defRPr/>
            </a:pPr>
            <a:r>
              <a:rPr lang="en-US" altLang="en-US" sz="2400">
                <a:latin typeface="Arial" charset="0"/>
                <a:cs typeface="Arial" charset="0"/>
              </a:rPr>
              <a:t>	 	</a:t>
            </a:r>
            <a:endParaRPr lang="en-US" altLang="en-US" sz="2400" baseline="30000">
              <a:latin typeface="Arial" charset="0"/>
              <a:cs typeface="Arial" charset="0"/>
            </a:endParaRPr>
          </a:p>
          <a:p>
            <a:pPr marL="342900" indent="-342900" eaLnBrk="1" hangingPunct="1">
              <a:lnSpc>
                <a:spcPct val="90000"/>
              </a:lnSpc>
              <a:spcBef>
                <a:spcPct val="20000"/>
              </a:spcBef>
              <a:defRPr/>
            </a:pPr>
            <a:r>
              <a:rPr lang="en-US" altLang="en-US" sz="2400" baseline="30000">
                <a:latin typeface="Arial" charset="0"/>
                <a:cs typeface="Arial" charset="0"/>
              </a:rPr>
              <a:t>	 				    </a:t>
            </a:r>
            <a:r>
              <a:rPr lang="en-US" altLang="en-US" sz="2400" baseline="30000">
                <a:solidFill>
                  <a:srgbClr val="FF9900"/>
                </a:solidFill>
                <a:latin typeface="Arial" charset="0"/>
                <a:cs typeface="Arial" charset="0"/>
              </a:rPr>
              <a:t> </a:t>
            </a:r>
            <a:r>
              <a:rPr lang="en-US" altLang="en-US" sz="2400" baseline="30000">
                <a:latin typeface="Arial" charset="0"/>
                <a:cs typeface="Arial" charset="0"/>
              </a:rPr>
              <a:t> </a:t>
            </a:r>
          </a:p>
          <a:p>
            <a:pPr marL="342900" indent="-342900" eaLnBrk="1" hangingPunct="1">
              <a:lnSpc>
                <a:spcPct val="90000"/>
              </a:lnSpc>
              <a:spcBef>
                <a:spcPct val="20000"/>
              </a:spcBef>
              <a:defRPr/>
            </a:pPr>
            <a:r>
              <a:rPr lang="en-US" altLang="en-US" sz="2400" i="1" u="sng">
                <a:latin typeface="Arial" charset="0"/>
                <a:cs typeface="Arial" charset="0"/>
              </a:rPr>
              <a:t>Bước 3:</a:t>
            </a:r>
            <a:r>
              <a:rPr lang="en-US" altLang="en-US" sz="2400" i="1">
                <a:latin typeface="Arial" charset="0"/>
                <a:cs typeface="Arial" charset="0"/>
              </a:rPr>
              <a:t> Viết phương trình hóa học:</a:t>
            </a:r>
          </a:p>
          <a:p>
            <a:pPr marL="342900" indent="-342900" eaLnBrk="1" hangingPunct="1">
              <a:lnSpc>
                <a:spcPct val="90000"/>
              </a:lnSpc>
              <a:spcBef>
                <a:spcPct val="20000"/>
              </a:spcBef>
              <a:defRPr/>
            </a:pPr>
            <a:r>
              <a:rPr lang="en-US" altLang="en-US" sz="2400">
                <a:latin typeface="Arial" charset="0"/>
                <a:cs typeface="Arial" charset="0"/>
              </a:rPr>
              <a:t>	 	   </a:t>
            </a:r>
            <a:r>
              <a:rPr lang="en-US" altLang="en-US" sz="3200">
                <a:solidFill>
                  <a:srgbClr val="FF0000"/>
                </a:solidFill>
                <a:latin typeface="Arial" charset="0"/>
                <a:cs typeface="Arial" charset="0"/>
              </a:rPr>
              <a:t>2</a:t>
            </a:r>
            <a:r>
              <a:rPr lang="en-US" altLang="en-US" sz="3200" smtClean="0">
                <a:effectLst>
                  <a:outerShdw blurRad="38100" dist="38100" dir="2700000" algn="tl">
                    <a:srgbClr val="C0C0C0"/>
                  </a:outerShdw>
                </a:effectLst>
                <a:latin typeface="Arial" charset="0"/>
                <a:cs typeface="Arial" charset="0"/>
                <a:sym typeface="Wingdings" pitchFamily="2" charset="2"/>
              </a:rPr>
              <a:t>Fe</a:t>
            </a:r>
            <a:r>
              <a:rPr lang="en-US" altLang="en-US" sz="3200" smtClean="0">
                <a:latin typeface="Arial" charset="0"/>
                <a:cs typeface="Arial" charset="0"/>
                <a:sym typeface="Wingdings" pitchFamily="2" charset="2"/>
              </a:rPr>
              <a:t>   </a:t>
            </a:r>
            <a:r>
              <a:rPr lang="en-US" altLang="en-US" sz="3200">
                <a:latin typeface="Arial" charset="0"/>
                <a:cs typeface="Arial" charset="0"/>
                <a:sym typeface="Wingdings" pitchFamily="2" charset="2"/>
              </a:rPr>
              <a:t>+   </a:t>
            </a:r>
            <a:r>
              <a:rPr lang="en-US" altLang="en-US" sz="3200" smtClean="0">
                <a:effectLst>
                  <a:outerShdw blurRad="38100" dist="38100" dir="2700000" algn="tl">
                    <a:srgbClr val="C0C0C0"/>
                  </a:outerShdw>
                </a:effectLst>
                <a:latin typeface="Arial" charset="0"/>
                <a:cs typeface="Arial" charset="0"/>
                <a:sym typeface="Wingdings" pitchFamily="2" charset="2"/>
              </a:rPr>
              <a:t>O</a:t>
            </a:r>
            <a:r>
              <a:rPr lang="en-US" altLang="en-US" sz="3200" baseline="-25000" smtClean="0">
                <a:effectLst>
                  <a:outerShdw blurRad="38100" dist="38100" dir="2700000" algn="tl">
                    <a:srgbClr val="C0C0C0"/>
                  </a:outerShdw>
                </a:effectLst>
                <a:latin typeface="Arial" charset="0"/>
                <a:cs typeface="Arial" charset="0"/>
                <a:sym typeface="Wingdings" pitchFamily="2" charset="2"/>
              </a:rPr>
              <a:t>2</a:t>
            </a:r>
            <a:r>
              <a:rPr lang="en-US" altLang="en-US" sz="3200" smtClean="0">
                <a:latin typeface="Arial" charset="0"/>
                <a:cs typeface="Arial" charset="0"/>
                <a:sym typeface="Wingdings" pitchFamily="2" charset="2"/>
              </a:rPr>
              <a:t>          </a:t>
            </a:r>
            <a:r>
              <a:rPr lang="en-US" altLang="en-US" sz="3200" smtClean="0">
                <a:solidFill>
                  <a:srgbClr val="FF0000"/>
                </a:solidFill>
                <a:latin typeface="Arial" charset="0"/>
                <a:cs typeface="Arial" charset="0"/>
                <a:sym typeface="Wingdings" pitchFamily="2" charset="2"/>
              </a:rPr>
              <a:t>2</a:t>
            </a:r>
            <a:r>
              <a:rPr lang="en-US" altLang="en-US" sz="3200" smtClean="0">
                <a:effectLst>
                  <a:outerShdw blurRad="38100" dist="38100" dir="2700000" algn="tl">
                    <a:srgbClr val="C0C0C0"/>
                  </a:outerShdw>
                </a:effectLst>
                <a:latin typeface="Arial" charset="0"/>
                <a:cs typeface="Arial" charset="0"/>
                <a:sym typeface="Wingdings" pitchFamily="2" charset="2"/>
              </a:rPr>
              <a:t>MgO</a:t>
            </a:r>
            <a:r>
              <a:rPr lang="en-US" altLang="en-US" sz="2400" baseline="30000" smtClean="0">
                <a:latin typeface="Arial" charset="0"/>
                <a:cs typeface="Arial" charset="0"/>
              </a:rPr>
              <a:t> </a:t>
            </a:r>
            <a:endParaRPr lang="en-US" altLang="en-US" sz="2400" baseline="30000">
              <a:latin typeface="Arial" charset="0"/>
              <a:cs typeface="Arial" charset="0"/>
            </a:endParaRPr>
          </a:p>
          <a:p>
            <a:pPr marL="342900" indent="-342900" eaLnBrk="1" hangingPunct="1">
              <a:lnSpc>
                <a:spcPct val="90000"/>
              </a:lnSpc>
              <a:spcBef>
                <a:spcPct val="20000"/>
              </a:spcBef>
              <a:defRPr/>
            </a:pPr>
            <a:endParaRPr lang="en-US" altLang="en-US" sz="2400">
              <a:latin typeface="Arial" charset="0"/>
              <a:cs typeface="Arial" charset="0"/>
            </a:endParaRPr>
          </a:p>
        </p:txBody>
      </p:sp>
      <p:sp>
        <p:nvSpPr>
          <p:cNvPr id="6" name="Text Box 3"/>
          <p:cNvSpPr txBox="1">
            <a:spLocks noChangeArrowheads="1"/>
          </p:cNvSpPr>
          <p:nvPr/>
        </p:nvSpPr>
        <p:spPr bwMode="auto">
          <a:xfrm>
            <a:off x="4421188" y="3163381"/>
            <a:ext cx="530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FF0000"/>
                </a:solidFill>
              </a:rPr>
              <a:t>2</a:t>
            </a:r>
          </a:p>
        </p:txBody>
      </p:sp>
      <p:sp>
        <p:nvSpPr>
          <p:cNvPr id="8" name="Text Box 5"/>
          <p:cNvSpPr txBox="1">
            <a:spLocks noChangeArrowheads="1"/>
          </p:cNvSpPr>
          <p:nvPr/>
        </p:nvSpPr>
        <p:spPr bwMode="auto">
          <a:xfrm>
            <a:off x="1268413" y="3126869"/>
            <a:ext cx="5302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smtClean="0">
                <a:solidFill>
                  <a:srgbClr val="FF0000"/>
                </a:solidFill>
              </a:rPr>
              <a:t>2</a:t>
            </a:r>
            <a:endParaRPr lang="en-US" altLang="en-US" sz="3200">
              <a:solidFill>
                <a:srgbClr val="FF0000"/>
              </a:solidFill>
            </a:endParaRPr>
          </a:p>
        </p:txBody>
      </p:sp>
      <p:sp>
        <p:nvSpPr>
          <p:cNvPr id="9" name="Line 6"/>
          <p:cNvSpPr>
            <a:spLocks noChangeShapeType="1"/>
          </p:cNvSpPr>
          <p:nvPr/>
        </p:nvSpPr>
        <p:spPr bwMode="auto">
          <a:xfrm>
            <a:off x="4035425" y="4511963"/>
            <a:ext cx="5318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7"/>
          <p:cNvSpPr txBox="1">
            <a:spLocks noChangeArrowheads="1"/>
          </p:cNvSpPr>
          <p:nvPr/>
        </p:nvSpPr>
        <p:spPr bwMode="auto">
          <a:xfrm>
            <a:off x="4697413" y="3163381"/>
            <a:ext cx="1443038" cy="584200"/>
          </a:xfrm>
          <a:prstGeom prst="rect">
            <a:avLst/>
          </a:prstGeom>
          <a:noFill/>
          <a:ln>
            <a:noFill/>
          </a:ln>
          <a:effectLst/>
          <a:extLst/>
        </p:spPr>
        <p:txBody>
          <a:bodyPr>
            <a:spAutoFit/>
          </a:bodyPr>
          <a:lstStyle/>
          <a:p>
            <a:pPr>
              <a:spcBef>
                <a:spcPct val="50000"/>
              </a:spcBef>
              <a:defRPr/>
            </a:pPr>
            <a:r>
              <a:rPr lang="en-US" altLang="en-US" sz="3200" smtClean="0">
                <a:effectLst>
                  <a:outerShdw blurRad="38100" dist="38100" dir="2700000" algn="tl">
                    <a:srgbClr val="C0C0C0"/>
                  </a:outerShdw>
                </a:effectLst>
                <a:latin typeface="Arial" charset="0"/>
                <a:cs typeface="Arial" charset="0"/>
              </a:rPr>
              <a:t>MgO</a:t>
            </a:r>
            <a:endParaRPr lang="en-US" altLang="en-US" sz="3200" baseline="-25000" dirty="0">
              <a:effectLst>
                <a:outerShdw blurRad="38100" dist="38100" dir="2700000" algn="tl">
                  <a:srgbClr val="C0C0C0"/>
                </a:outerShdw>
              </a:effectLst>
              <a:latin typeface="Arial" charset="0"/>
              <a:cs typeface="Arial" charset="0"/>
            </a:endParaRPr>
          </a:p>
        </p:txBody>
      </p:sp>
      <p:sp>
        <p:nvSpPr>
          <p:cNvPr id="11" name="Text Box 8"/>
          <p:cNvSpPr txBox="1">
            <a:spLocks noChangeArrowheads="1"/>
          </p:cNvSpPr>
          <p:nvPr/>
        </p:nvSpPr>
        <p:spPr bwMode="auto">
          <a:xfrm>
            <a:off x="2735263" y="3122106"/>
            <a:ext cx="684213" cy="579438"/>
          </a:xfrm>
          <a:prstGeom prst="rect">
            <a:avLst/>
          </a:prstGeom>
          <a:noFill/>
          <a:ln>
            <a:noFill/>
          </a:ln>
          <a:effectLst/>
          <a:extLst/>
        </p:spPr>
        <p:txBody>
          <a:bodyPr>
            <a:spAutoFit/>
          </a:bodyPr>
          <a:lstStyle/>
          <a:p>
            <a:pPr>
              <a:spcBef>
                <a:spcPct val="50000"/>
              </a:spcBef>
              <a:defRPr/>
            </a:pPr>
            <a:r>
              <a:rPr lang="en-US" altLang="en-US" sz="3200">
                <a:effectLst>
                  <a:outerShdw blurRad="38100" dist="38100" dir="2700000" algn="tl">
                    <a:srgbClr val="C0C0C0"/>
                  </a:outerShdw>
                </a:effectLst>
                <a:latin typeface="Arial" charset="0"/>
                <a:cs typeface="Arial" charset="0"/>
                <a:sym typeface="Wingdings" pitchFamily="2" charset="2"/>
              </a:rPr>
              <a:t>O</a:t>
            </a:r>
            <a:r>
              <a:rPr lang="en-US" altLang="en-US" sz="3200" baseline="-25000">
                <a:effectLst>
                  <a:outerShdw blurRad="38100" dist="38100" dir="2700000" algn="tl">
                    <a:srgbClr val="C0C0C0"/>
                  </a:outerShdw>
                </a:effectLst>
                <a:latin typeface="Arial" charset="0"/>
                <a:cs typeface="Arial" charset="0"/>
                <a:sym typeface="Wingdings" pitchFamily="2" charset="2"/>
              </a:rPr>
              <a:t>2</a:t>
            </a:r>
          </a:p>
        </p:txBody>
      </p:sp>
      <p:sp>
        <p:nvSpPr>
          <p:cNvPr id="12" name="Text Box 9"/>
          <p:cNvSpPr txBox="1">
            <a:spLocks noChangeArrowheads="1"/>
          </p:cNvSpPr>
          <p:nvPr/>
        </p:nvSpPr>
        <p:spPr bwMode="auto">
          <a:xfrm>
            <a:off x="1497013" y="3126869"/>
            <a:ext cx="753732" cy="584775"/>
          </a:xfrm>
          <a:prstGeom prst="rect">
            <a:avLst/>
          </a:prstGeom>
          <a:noFill/>
          <a:ln>
            <a:noFill/>
          </a:ln>
          <a:effectLst/>
          <a:extLst/>
        </p:spPr>
        <p:txBody>
          <a:bodyPr wrap="none">
            <a:spAutoFit/>
          </a:bodyPr>
          <a:lstStyle/>
          <a:p>
            <a:pPr>
              <a:defRPr/>
            </a:pPr>
            <a:r>
              <a:rPr lang="en-US" altLang="en-US" sz="3200" smtClean="0">
                <a:effectLst>
                  <a:outerShdw blurRad="38100" dist="38100" dir="2700000" algn="tl">
                    <a:srgbClr val="C0C0C0"/>
                  </a:outerShdw>
                </a:effectLst>
                <a:latin typeface="Arial" charset="0"/>
                <a:cs typeface="Arial" charset="0"/>
                <a:sym typeface="Wingdings" pitchFamily="2" charset="2"/>
              </a:rPr>
              <a:t>Mg</a:t>
            </a:r>
            <a:endParaRPr lang="en-US" altLang="en-US" sz="3200" dirty="0">
              <a:effectLst>
                <a:outerShdw blurRad="38100" dist="38100" dir="2700000" algn="tl">
                  <a:srgbClr val="C0C0C0"/>
                </a:outerShdw>
              </a:effectLst>
              <a:latin typeface="Arial" charset="0"/>
              <a:cs typeface="Arial" charset="0"/>
              <a:sym typeface="Wingdings" pitchFamily="2" charset="2"/>
            </a:endParaRPr>
          </a:p>
        </p:txBody>
      </p:sp>
      <p:sp>
        <p:nvSpPr>
          <p:cNvPr id="13" name="Text Box 10"/>
          <p:cNvSpPr txBox="1">
            <a:spLocks noChangeArrowheads="1"/>
          </p:cNvSpPr>
          <p:nvPr/>
        </p:nvSpPr>
        <p:spPr bwMode="auto">
          <a:xfrm>
            <a:off x="2032001" y="3172906"/>
            <a:ext cx="227012" cy="579438"/>
          </a:xfrm>
          <a:prstGeom prst="rect">
            <a:avLst/>
          </a:prstGeom>
          <a:noFill/>
          <a:ln>
            <a:noFill/>
          </a:ln>
          <a:effectLst/>
          <a:extLst/>
        </p:spPr>
        <p:txBody>
          <a:bodyPr>
            <a:spAutoFit/>
          </a:bodyPr>
          <a:lstStyle/>
          <a:p>
            <a:pPr>
              <a:spcBef>
                <a:spcPct val="50000"/>
              </a:spcBef>
              <a:defRPr/>
            </a:pPr>
            <a:r>
              <a:rPr lang="en-US" altLang="en-US" sz="3200">
                <a:effectLst>
                  <a:outerShdw blurRad="38100" dist="38100" dir="2700000" algn="tl">
                    <a:srgbClr val="C0C0C0"/>
                  </a:outerShdw>
                </a:effectLst>
                <a:latin typeface="Arial" charset="0"/>
                <a:cs typeface="Arial" charset="0"/>
                <a:sym typeface="Wingdings" pitchFamily="2" charset="2"/>
              </a:rPr>
              <a:t>+</a:t>
            </a:r>
          </a:p>
        </p:txBody>
      </p:sp>
      <p:sp>
        <p:nvSpPr>
          <p:cNvPr id="14" name="Text Box 11"/>
          <p:cNvSpPr txBox="1">
            <a:spLocks noChangeArrowheads="1"/>
          </p:cNvSpPr>
          <p:nvPr/>
        </p:nvSpPr>
        <p:spPr bwMode="auto">
          <a:xfrm>
            <a:off x="1268413" y="1862138"/>
            <a:ext cx="753732" cy="584775"/>
          </a:xfrm>
          <a:prstGeom prst="rect">
            <a:avLst/>
          </a:prstGeom>
          <a:noFill/>
          <a:ln>
            <a:noFill/>
          </a:ln>
          <a:effectLst/>
          <a:extLst/>
        </p:spPr>
        <p:txBody>
          <a:bodyPr wrap="none">
            <a:spAutoFit/>
          </a:bodyPr>
          <a:lstStyle/>
          <a:p>
            <a:pPr>
              <a:defRPr/>
            </a:pPr>
            <a:r>
              <a:rPr lang="en-US" altLang="en-US" sz="3200" smtClean="0">
                <a:effectLst>
                  <a:outerShdw blurRad="38100" dist="38100" dir="2700000" algn="tl">
                    <a:srgbClr val="C0C0C0"/>
                  </a:outerShdw>
                </a:effectLst>
                <a:latin typeface="Arial" charset="0"/>
                <a:cs typeface="Arial" charset="0"/>
                <a:sym typeface="Wingdings" pitchFamily="2" charset="2"/>
              </a:rPr>
              <a:t>Mg</a:t>
            </a:r>
            <a:endParaRPr lang="en-US" altLang="en-US" sz="3200" dirty="0">
              <a:effectLst>
                <a:outerShdw blurRad="38100" dist="38100" dir="2700000" algn="tl">
                  <a:srgbClr val="C0C0C0"/>
                </a:outerShdw>
              </a:effectLst>
              <a:latin typeface="Arial" charset="0"/>
              <a:cs typeface="Arial" charset="0"/>
              <a:sym typeface="Wingdings" pitchFamily="2" charset="2"/>
            </a:endParaRPr>
          </a:p>
        </p:txBody>
      </p:sp>
      <p:sp>
        <p:nvSpPr>
          <p:cNvPr id="15" name="Text Box 12"/>
          <p:cNvSpPr txBox="1">
            <a:spLocks noChangeArrowheads="1"/>
          </p:cNvSpPr>
          <p:nvPr/>
        </p:nvSpPr>
        <p:spPr bwMode="auto">
          <a:xfrm>
            <a:off x="2590800" y="1809751"/>
            <a:ext cx="684213" cy="579437"/>
          </a:xfrm>
          <a:prstGeom prst="rect">
            <a:avLst/>
          </a:prstGeom>
          <a:noFill/>
          <a:ln>
            <a:noFill/>
          </a:ln>
          <a:effectLst/>
          <a:extLst/>
        </p:spPr>
        <p:txBody>
          <a:bodyPr>
            <a:spAutoFit/>
          </a:bodyPr>
          <a:lstStyle/>
          <a:p>
            <a:pPr>
              <a:spcBef>
                <a:spcPct val="50000"/>
              </a:spcBef>
              <a:defRPr/>
            </a:pPr>
            <a:r>
              <a:rPr lang="en-US" altLang="en-US" sz="3200">
                <a:effectLst>
                  <a:outerShdw blurRad="38100" dist="38100" dir="2700000" algn="tl">
                    <a:srgbClr val="C0C0C0"/>
                  </a:outerShdw>
                </a:effectLst>
                <a:latin typeface="Arial" charset="0"/>
                <a:cs typeface="Arial" charset="0"/>
                <a:sym typeface="Wingdings" pitchFamily="2" charset="2"/>
              </a:rPr>
              <a:t>O</a:t>
            </a:r>
            <a:r>
              <a:rPr lang="en-US" altLang="en-US" sz="3200" baseline="-25000">
                <a:effectLst>
                  <a:outerShdw blurRad="38100" dist="38100" dir="2700000" algn="tl">
                    <a:srgbClr val="C0C0C0"/>
                  </a:outerShdw>
                </a:effectLst>
                <a:latin typeface="Arial" charset="0"/>
                <a:cs typeface="Arial" charset="0"/>
                <a:sym typeface="Wingdings" pitchFamily="2" charset="2"/>
              </a:rPr>
              <a:t>2</a:t>
            </a:r>
          </a:p>
        </p:txBody>
      </p:sp>
      <p:sp>
        <p:nvSpPr>
          <p:cNvPr id="16" name="Text Box 13"/>
          <p:cNvSpPr txBox="1">
            <a:spLocks noChangeArrowheads="1"/>
          </p:cNvSpPr>
          <p:nvPr/>
        </p:nvSpPr>
        <p:spPr bwMode="auto">
          <a:xfrm>
            <a:off x="4333875" y="1793876"/>
            <a:ext cx="1443038" cy="584775"/>
          </a:xfrm>
          <a:prstGeom prst="rect">
            <a:avLst/>
          </a:prstGeom>
          <a:noFill/>
          <a:ln>
            <a:noFill/>
          </a:ln>
          <a:effectLst/>
          <a:extLst/>
        </p:spPr>
        <p:txBody>
          <a:bodyPr>
            <a:spAutoFit/>
          </a:bodyPr>
          <a:lstStyle/>
          <a:p>
            <a:pPr>
              <a:spcBef>
                <a:spcPct val="50000"/>
              </a:spcBef>
              <a:defRPr/>
            </a:pPr>
            <a:r>
              <a:rPr lang="en-US" altLang="en-US" sz="3200" smtClean="0">
                <a:effectLst>
                  <a:outerShdw blurRad="38100" dist="38100" dir="2700000" algn="tl">
                    <a:srgbClr val="C0C0C0"/>
                  </a:outerShdw>
                </a:effectLst>
                <a:latin typeface="Arial" charset="0"/>
                <a:cs typeface="Arial" charset="0"/>
              </a:rPr>
              <a:t>MgO</a:t>
            </a:r>
            <a:endParaRPr lang="en-US" altLang="en-US" sz="3200" baseline="-25000" dirty="0">
              <a:effectLst>
                <a:outerShdw blurRad="38100" dist="38100" dir="2700000" algn="tl">
                  <a:srgbClr val="C0C0C0"/>
                </a:outerShdw>
              </a:effectLst>
              <a:latin typeface="Arial" charset="0"/>
              <a:cs typeface="Arial" charset="0"/>
            </a:endParaRPr>
          </a:p>
        </p:txBody>
      </p:sp>
      <p:sp>
        <p:nvSpPr>
          <p:cNvPr id="17" name="Text Box 14"/>
          <p:cNvSpPr txBox="1">
            <a:spLocks noChangeArrowheads="1"/>
          </p:cNvSpPr>
          <p:nvPr/>
        </p:nvSpPr>
        <p:spPr bwMode="auto">
          <a:xfrm>
            <a:off x="2057400" y="1857376"/>
            <a:ext cx="227013" cy="579437"/>
          </a:xfrm>
          <a:prstGeom prst="rect">
            <a:avLst/>
          </a:prstGeom>
          <a:noFill/>
          <a:ln>
            <a:noFill/>
          </a:ln>
          <a:effectLst/>
          <a:extLst/>
        </p:spPr>
        <p:txBody>
          <a:bodyPr>
            <a:spAutoFit/>
          </a:bodyPr>
          <a:lstStyle/>
          <a:p>
            <a:pPr>
              <a:spcBef>
                <a:spcPct val="50000"/>
              </a:spcBef>
              <a:defRPr/>
            </a:pPr>
            <a:r>
              <a:rPr lang="en-US" altLang="en-US" sz="3200">
                <a:effectLst>
                  <a:outerShdw blurRad="38100" dist="38100" dir="2700000" algn="tl">
                    <a:srgbClr val="C0C0C0"/>
                  </a:outerShdw>
                </a:effectLst>
                <a:latin typeface="Arial" charset="0"/>
                <a:cs typeface="Arial" charset="0"/>
                <a:sym typeface="Wingdings" pitchFamily="2" charset="2"/>
              </a:rPr>
              <a:t>+</a:t>
            </a:r>
          </a:p>
        </p:txBody>
      </p:sp>
      <p:sp>
        <p:nvSpPr>
          <p:cNvPr id="18" name="Line 15"/>
          <p:cNvSpPr>
            <a:spLocks noChangeShapeType="1"/>
          </p:cNvSpPr>
          <p:nvPr/>
        </p:nvSpPr>
        <p:spPr bwMode="auto">
          <a:xfrm>
            <a:off x="3429000" y="2189163"/>
            <a:ext cx="606425"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16"/>
          <p:cNvSpPr>
            <a:spLocks noChangeShapeType="1"/>
          </p:cNvSpPr>
          <p:nvPr/>
        </p:nvSpPr>
        <p:spPr bwMode="auto">
          <a:xfrm>
            <a:off x="3559176" y="3558669"/>
            <a:ext cx="606425"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47461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iterate type="wd">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iterate type="wd">
                                    <p:tmPct val="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edg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17"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5">
                                            <p:txEl>
                                              <p:pRg st="2" end="2"/>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2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childTnLst>
                                </p:cTn>
                              </p:par>
                            </p:childTnLst>
                          </p:cTn>
                        </p:par>
                        <p:par>
                          <p:cTn id="31" fill="hold">
                            <p:stCondLst>
                              <p:cond delay="1000"/>
                            </p:stCondLst>
                            <p:childTnLst>
                              <p:par>
                                <p:cTn id="32" presetID="23"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childTnLst>
                                </p:cTn>
                              </p:par>
                            </p:childTnLst>
                          </p:cTn>
                        </p:par>
                        <p:par>
                          <p:cTn id="36" fill="hold">
                            <p:stCondLst>
                              <p:cond delay="1500"/>
                            </p:stCondLst>
                            <p:childTnLst>
                              <p:par>
                                <p:cTn id="37" presetID="3" presetClass="entr" presetSubtype="1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childTnLst>
                          </p:cTn>
                        </p:par>
                        <p:par>
                          <p:cTn id="40" fill="hold">
                            <p:stCondLst>
                              <p:cond delay="2000"/>
                            </p:stCondLst>
                            <p:childTnLst>
                              <p:par>
                                <p:cTn id="41" presetID="2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5">
                                            <p:txEl>
                                              <p:pRg st="5" end="5"/>
                                            </p:txEl>
                                          </p:spTgt>
                                        </p:tgtEl>
                                        <p:attrNameLst>
                                          <p:attrName>style.visibility</p:attrName>
                                        </p:attrNameLst>
                                      </p:cBhvr>
                                      <p:to>
                                        <p:strVal val="visible"/>
                                      </p:to>
                                    </p:set>
                                    <p:anim calcmode="discrete" valueType="clr">
                                      <p:cBhvr override="childStyle">
                                        <p:cTn id="49" dur="80"/>
                                        <p:tgtEl>
                                          <p:spTgt spid="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
                                            <p:txEl>
                                              <p:pRg st="5" end="5"/>
                                            </p:txEl>
                                          </p:spTgt>
                                        </p:tgtEl>
                                        <p:attrNameLst>
                                          <p:attrName>fillcolor</p:attrName>
                                        </p:attrNameLst>
                                      </p:cBhvr>
                                      <p:tavLst>
                                        <p:tav tm="0">
                                          <p:val>
                                            <p:clrVal>
                                              <a:schemeClr val="accent2"/>
                                            </p:clrVal>
                                          </p:val>
                                        </p:tav>
                                        <p:tav tm="50000">
                                          <p:val>
                                            <p:clrVal>
                                              <a:schemeClr val="hlink"/>
                                            </p:clrVal>
                                          </p:val>
                                        </p:tav>
                                      </p:tavLst>
                                    </p:anim>
                                    <p:set>
                                      <p:cBhvr>
                                        <p:cTn id="51" dur="80"/>
                                        <p:tgtEl>
                                          <p:spTgt spid="5">
                                            <p:txEl>
                                              <p:pRg st="5" end="5"/>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2"/>
                                        </p:tgtEl>
                                        <p:attrNameLst>
                                          <p:attrName>style.visibility</p:attrName>
                                        </p:attrNameLst>
                                      </p:cBhvr>
                                      <p:to>
                                        <p:strVal val="visible"/>
                                      </p:to>
                                    </p:set>
                                    <p:anim calcmode="discrete" valueType="clr">
                                      <p:cBhvr override="childStyle">
                                        <p:cTn id="56"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2"/>
                                        </p:tgtEl>
                                        <p:attrNameLst>
                                          <p:attrName>fillcolor</p:attrName>
                                        </p:attrNameLst>
                                      </p:cBhvr>
                                      <p:tavLst>
                                        <p:tav tm="0">
                                          <p:val>
                                            <p:clrVal>
                                              <a:schemeClr val="accent2"/>
                                            </p:clrVal>
                                          </p:val>
                                        </p:tav>
                                        <p:tav tm="50000">
                                          <p:val>
                                            <p:clrVal>
                                              <a:schemeClr val="hlink"/>
                                            </p:clrVal>
                                          </p:val>
                                        </p:tav>
                                      </p:tavLst>
                                    </p:anim>
                                    <p:set>
                                      <p:cBhvr>
                                        <p:cTn id="58" dur="80"/>
                                        <p:tgtEl>
                                          <p:spTgt spid="12"/>
                                        </p:tgtEl>
                                        <p:attrNameLst>
                                          <p:attrName>fill.type</p:attrName>
                                        </p:attrNameLst>
                                      </p:cBhvr>
                                      <p:to>
                                        <p:strVal val="solid"/>
                                      </p:to>
                                    </p:set>
                                  </p:childTnLst>
                                </p:cTn>
                              </p:par>
                              <p:par>
                                <p:cTn id="59" presetID="27" presetClass="entr" presetSubtype="0" fill="hold" grpId="0" nodeType="withEffect">
                                  <p:stCondLst>
                                    <p:cond delay="0"/>
                                  </p:stCondLst>
                                  <p:iterate type="lt">
                                    <p:tmPct val="50000"/>
                                  </p:iterate>
                                  <p:childTnLst>
                                    <p:set>
                                      <p:cBhvr>
                                        <p:cTn id="60" dur="1" fill="hold">
                                          <p:stCondLst>
                                            <p:cond delay="0"/>
                                          </p:stCondLst>
                                        </p:cTn>
                                        <p:tgtEl>
                                          <p:spTgt spid="11"/>
                                        </p:tgtEl>
                                        <p:attrNameLst>
                                          <p:attrName>style.visibility</p:attrName>
                                        </p:attrNameLst>
                                      </p:cBhvr>
                                      <p:to>
                                        <p:strVal val="visible"/>
                                      </p:to>
                                    </p:set>
                                    <p:anim calcmode="discrete" valueType="clr">
                                      <p:cBhvr override="childStyle">
                                        <p:cTn id="6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1"/>
                                        </p:tgtEl>
                                        <p:attrNameLst>
                                          <p:attrName>fillcolor</p:attrName>
                                        </p:attrNameLst>
                                      </p:cBhvr>
                                      <p:tavLst>
                                        <p:tav tm="0">
                                          <p:val>
                                            <p:clrVal>
                                              <a:schemeClr val="accent2"/>
                                            </p:clrVal>
                                          </p:val>
                                        </p:tav>
                                        <p:tav tm="50000">
                                          <p:val>
                                            <p:clrVal>
                                              <a:schemeClr val="hlink"/>
                                            </p:clrVal>
                                          </p:val>
                                        </p:tav>
                                      </p:tavLst>
                                    </p:anim>
                                    <p:set>
                                      <p:cBhvr>
                                        <p:cTn id="63" dur="80"/>
                                        <p:tgtEl>
                                          <p:spTgt spid="11"/>
                                        </p:tgtEl>
                                        <p:attrNameLst>
                                          <p:attrName>fill.type</p:attrName>
                                        </p:attrNameLst>
                                      </p:cBhvr>
                                      <p:to>
                                        <p:strVal val="solid"/>
                                      </p:to>
                                    </p:set>
                                  </p:childTnLst>
                                </p:cTn>
                              </p:par>
                              <p:par>
                                <p:cTn id="64" presetID="27" presetClass="entr" presetSubtype="0" fill="hold" grpId="0" nodeType="withEffect">
                                  <p:stCondLst>
                                    <p:cond delay="0"/>
                                  </p:stCondLst>
                                  <p:iterate type="lt">
                                    <p:tmPct val="50000"/>
                                  </p:iterate>
                                  <p:childTnLst>
                                    <p:set>
                                      <p:cBhvr>
                                        <p:cTn id="65" dur="1" fill="hold">
                                          <p:stCondLst>
                                            <p:cond delay="0"/>
                                          </p:stCondLst>
                                        </p:cTn>
                                        <p:tgtEl>
                                          <p:spTgt spid="10"/>
                                        </p:tgtEl>
                                        <p:attrNameLst>
                                          <p:attrName>style.visibility</p:attrName>
                                        </p:attrNameLst>
                                      </p:cBhvr>
                                      <p:to>
                                        <p:strVal val="visible"/>
                                      </p:to>
                                    </p:set>
                                    <p:anim calcmode="discrete" valueType="clr">
                                      <p:cBhvr override="childStyle">
                                        <p:cTn id="6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0"/>
                                        </p:tgtEl>
                                        <p:attrNameLst>
                                          <p:attrName>fillcolor</p:attrName>
                                        </p:attrNameLst>
                                      </p:cBhvr>
                                      <p:tavLst>
                                        <p:tav tm="0">
                                          <p:val>
                                            <p:clrVal>
                                              <a:schemeClr val="accent2"/>
                                            </p:clrVal>
                                          </p:val>
                                        </p:tav>
                                        <p:tav tm="50000">
                                          <p:val>
                                            <p:clrVal>
                                              <a:schemeClr val="hlink"/>
                                            </p:clrVal>
                                          </p:val>
                                        </p:tav>
                                      </p:tavLst>
                                    </p:anim>
                                    <p:set>
                                      <p:cBhvr>
                                        <p:cTn id="68" dur="80"/>
                                        <p:tgtEl>
                                          <p:spTgt spid="10"/>
                                        </p:tgtEl>
                                        <p:attrNameLst>
                                          <p:attrName>fill.type</p:attrName>
                                        </p:attrNameLst>
                                      </p:cBhvr>
                                      <p:to>
                                        <p:strVal val="solid"/>
                                      </p:to>
                                    </p:set>
                                  </p:childTnLst>
                                </p:cTn>
                              </p:par>
                              <p:par>
                                <p:cTn id="69" presetID="27" presetClass="entr" presetSubtype="0" fill="hold" grpId="0" nodeType="withEffect">
                                  <p:stCondLst>
                                    <p:cond delay="0"/>
                                  </p:stCondLst>
                                  <p:iterate type="lt">
                                    <p:tmPct val="50000"/>
                                  </p:iterate>
                                  <p:childTnLst>
                                    <p:set>
                                      <p:cBhvr>
                                        <p:cTn id="70" dur="1" fill="hold">
                                          <p:stCondLst>
                                            <p:cond delay="0"/>
                                          </p:stCondLst>
                                        </p:cTn>
                                        <p:tgtEl>
                                          <p:spTgt spid="13"/>
                                        </p:tgtEl>
                                        <p:attrNameLst>
                                          <p:attrName>style.visibility</p:attrName>
                                        </p:attrNameLst>
                                      </p:cBhvr>
                                      <p:to>
                                        <p:strVal val="visible"/>
                                      </p:to>
                                    </p:set>
                                    <p:anim calcmode="discrete" valueType="clr">
                                      <p:cBhvr override="childStyle">
                                        <p:cTn id="7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13"/>
                                        </p:tgtEl>
                                        <p:attrNameLst>
                                          <p:attrName>fillcolor</p:attrName>
                                        </p:attrNameLst>
                                      </p:cBhvr>
                                      <p:tavLst>
                                        <p:tav tm="0">
                                          <p:val>
                                            <p:clrVal>
                                              <a:schemeClr val="accent2"/>
                                            </p:clrVal>
                                          </p:val>
                                        </p:tav>
                                        <p:tav tm="50000">
                                          <p:val>
                                            <p:clrVal>
                                              <a:schemeClr val="hlink"/>
                                            </p:clrVal>
                                          </p:val>
                                        </p:tav>
                                      </p:tavLst>
                                    </p:anim>
                                    <p:set>
                                      <p:cBhvr>
                                        <p:cTn id="73" dur="80"/>
                                        <p:tgtEl>
                                          <p:spTgt spid="13"/>
                                        </p:tgtEl>
                                        <p:attrNameLst>
                                          <p:attrName>fill.type</p:attrName>
                                        </p:attrNameLst>
                                      </p:cBhvr>
                                      <p:to>
                                        <p:strVal val="solid"/>
                                      </p:to>
                                    </p:set>
                                  </p:childTnLst>
                                </p:cTn>
                              </p:par>
                              <p:par>
                                <p:cTn id="74" presetID="3" presetClass="entr" presetSubtype="1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blinds(horizontal)">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50" presetClass="entr" presetSubtype="0" decel="10000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p:cTn id="81" dur="1000" fill="hold"/>
                                        <p:tgtEl>
                                          <p:spTgt spid="6"/>
                                        </p:tgtEl>
                                        <p:attrNameLst>
                                          <p:attrName>ppt_w</p:attrName>
                                        </p:attrNameLst>
                                      </p:cBhvr>
                                      <p:tavLst>
                                        <p:tav tm="0">
                                          <p:val>
                                            <p:strVal val="#ppt_w+.3"/>
                                          </p:val>
                                        </p:tav>
                                        <p:tav tm="100000">
                                          <p:val>
                                            <p:strVal val="#ppt_w"/>
                                          </p:val>
                                        </p:tav>
                                      </p:tavLst>
                                    </p:anim>
                                    <p:anim calcmode="lin" valueType="num">
                                      <p:cBhvr>
                                        <p:cTn id="82" dur="1000" fill="hold"/>
                                        <p:tgtEl>
                                          <p:spTgt spid="6"/>
                                        </p:tgtEl>
                                        <p:attrNameLst>
                                          <p:attrName>ppt_h</p:attrName>
                                        </p:attrNameLst>
                                      </p:cBhvr>
                                      <p:tavLst>
                                        <p:tav tm="0">
                                          <p:val>
                                            <p:strVal val="#ppt_h"/>
                                          </p:val>
                                        </p:tav>
                                        <p:tav tm="100000">
                                          <p:val>
                                            <p:strVal val="#ppt_h"/>
                                          </p:val>
                                        </p:tav>
                                      </p:tavLst>
                                    </p:anim>
                                    <p:animEffect transition="in" filter="fade">
                                      <p:cBhvr>
                                        <p:cTn id="83" dur="1000"/>
                                        <p:tgtEl>
                                          <p:spTgt spid="6"/>
                                        </p:tgtEl>
                                      </p:cBhvr>
                                    </p:animEffect>
                                  </p:childTnLst>
                                </p:cTn>
                              </p:par>
                            </p:childTnLst>
                          </p:cTn>
                        </p:par>
                      </p:childTnLst>
                    </p:cTn>
                  </p:par>
                  <p:par>
                    <p:cTn id="84" fill="hold">
                      <p:stCondLst>
                        <p:cond delay="indefinite"/>
                      </p:stCondLst>
                      <p:childTnLst>
                        <p:par>
                          <p:cTn id="85" fill="hold">
                            <p:stCondLst>
                              <p:cond delay="0"/>
                            </p:stCondLst>
                            <p:childTnLst>
                              <p:par>
                                <p:cTn id="86" presetID="50" presetClass="entr" presetSubtype="0" decel="10000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strVal val="#ppt_w+.3"/>
                                          </p:val>
                                        </p:tav>
                                        <p:tav tm="100000">
                                          <p:val>
                                            <p:strVal val="#ppt_w"/>
                                          </p:val>
                                        </p:tav>
                                      </p:tavLst>
                                    </p:anim>
                                    <p:anim calcmode="lin" valueType="num">
                                      <p:cBhvr>
                                        <p:cTn id="89" dur="1000" fill="hold"/>
                                        <p:tgtEl>
                                          <p:spTgt spid="8"/>
                                        </p:tgtEl>
                                        <p:attrNameLst>
                                          <p:attrName>ppt_h</p:attrName>
                                        </p:attrNameLst>
                                      </p:cBhvr>
                                      <p:tavLst>
                                        <p:tav tm="0">
                                          <p:val>
                                            <p:strVal val="#ppt_h"/>
                                          </p:val>
                                        </p:tav>
                                        <p:tav tm="100000">
                                          <p:val>
                                            <p:strVal val="#ppt_h"/>
                                          </p:val>
                                        </p:tav>
                                      </p:tavLst>
                                    </p:anim>
                                    <p:animEffect transition="in" filter="fade">
                                      <p:cBhvr>
                                        <p:cTn id="90" dur="1000"/>
                                        <p:tgtEl>
                                          <p:spTgt spid="8"/>
                                        </p:tgtEl>
                                      </p:cBhvr>
                                    </p:animEffect>
                                  </p:childTnLst>
                                </p:cTn>
                              </p:par>
                            </p:childTnLst>
                          </p:cTn>
                        </p:par>
                      </p:childTnLst>
                    </p:cTn>
                  </p:par>
                  <p:par>
                    <p:cTn id="91" fill="hold">
                      <p:stCondLst>
                        <p:cond delay="indefinite"/>
                      </p:stCondLst>
                      <p:childTnLst>
                        <p:par>
                          <p:cTn id="92" fill="hold">
                            <p:stCondLst>
                              <p:cond delay="0"/>
                            </p:stCondLst>
                            <p:childTnLst>
                              <p:par>
                                <p:cTn id="93" presetID="27" presetClass="entr" presetSubtype="0" fill="hold" nodeType="clickEffect">
                                  <p:stCondLst>
                                    <p:cond delay="0"/>
                                  </p:stCondLst>
                                  <p:iterate type="lt">
                                    <p:tmPct val="50000"/>
                                  </p:iterate>
                                  <p:childTnLst>
                                    <p:set>
                                      <p:cBhvr>
                                        <p:cTn id="94" dur="1" fill="hold">
                                          <p:stCondLst>
                                            <p:cond delay="0"/>
                                          </p:stCondLst>
                                        </p:cTn>
                                        <p:tgtEl>
                                          <p:spTgt spid="5">
                                            <p:txEl>
                                              <p:pRg st="8" end="8"/>
                                            </p:txEl>
                                          </p:spTgt>
                                        </p:tgtEl>
                                        <p:attrNameLst>
                                          <p:attrName>style.visibility</p:attrName>
                                        </p:attrNameLst>
                                      </p:cBhvr>
                                      <p:to>
                                        <p:strVal val="visible"/>
                                      </p:to>
                                    </p:set>
                                    <p:anim calcmode="discrete" valueType="clr">
                                      <p:cBhvr override="childStyle">
                                        <p:cTn id="95" dur="80"/>
                                        <p:tgtEl>
                                          <p:spTgt spid="5">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5">
                                            <p:txEl>
                                              <p:pRg st="8" end="8"/>
                                            </p:txEl>
                                          </p:spTgt>
                                        </p:tgtEl>
                                        <p:attrNameLst>
                                          <p:attrName>fillcolor</p:attrName>
                                        </p:attrNameLst>
                                      </p:cBhvr>
                                      <p:tavLst>
                                        <p:tav tm="0">
                                          <p:val>
                                            <p:clrVal>
                                              <a:schemeClr val="accent2"/>
                                            </p:clrVal>
                                          </p:val>
                                        </p:tav>
                                        <p:tav tm="50000">
                                          <p:val>
                                            <p:clrVal>
                                              <a:schemeClr val="hlink"/>
                                            </p:clrVal>
                                          </p:val>
                                        </p:tav>
                                      </p:tavLst>
                                    </p:anim>
                                    <p:set>
                                      <p:cBhvr>
                                        <p:cTn id="97" dur="80"/>
                                        <p:tgtEl>
                                          <p:spTgt spid="5">
                                            <p:txEl>
                                              <p:pRg st="8" end="8"/>
                                            </p:txEl>
                                          </p:spTgt>
                                        </p:tgtEl>
                                        <p:attrNameLst>
                                          <p:attrName>fill.type</p:attrName>
                                        </p:attrNameLst>
                                      </p:cBhvr>
                                      <p:to>
                                        <p:strVal val="solid"/>
                                      </p:to>
                                    </p:set>
                                  </p:childTnLst>
                                </p:cTn>
                              </p:par>
                            </p:childTnLst>
                          </p:cTn>
                        </p:par>
                      </p:childTnLst>
                    </p:cTn>
                  </p:par>
                  <p:par>
                    <p:cTn id="98" fill="hold">
                      <p:stCondLst>
                        <p:cond delay="indefinite"/>
                      </p:stCondLst>
                      <p:childTnLst>
                        <p:par>
                          <p:cTn id="99" fill="hold">
                            <p:stCondLst>
                              <p:cond delay="0"/>
                            </p:stCondLst>
                            <p:childTnLst>
                              <p:par>
                                <p:cTn id="100" presetID="20" presetClass="entr" presetSubtype="0" fill="hold" nodeType="clickEffect">
                                  <p:stCondLst>
                                    <p:cond delay="0"/>
                                  </p:stCondLst>
                                  <p:childTnLst>
                                    <p:set>
                                      <p:cBhvr>
                                        <p:cTn id="101" dur="1" fill="hold">
                                          <p:stCondLst>
                                            <p:cond delay="0"/>
                                          </p:stCondLst>
                                        </p:cTn>
                                        <p:tgtEl>
                                          <p:spTgt spid="5">
                                            <p:txEl>
                                              <p:pRg st="9" end="9"/>
                                            </p:txEl>
                                          </p:spTgt>
                                        </p:tgtEl>
                                        <p:attrNameLst>
                                          <p:attrName>style.visibility</p:attrName>
                                        </p:attrNameLst>
                                      </p:cBhvr>
                                      <p:to>
                                        <p:strVal val="visible"/>
                                      </p:to>
                                    </p:set>
                                    <p:animEffect transition="in" filter="wedge">
                                      <p:cBhvr>
                                        <p:cTn id="102" dur="1000"/>
                                        <p:tgtEl>
                                          <p:spTgt spid="5">
                                            <p:txEl>
                                              <p:pRg st="9" end="9"/>
                                            </p:txEl>
                                          </p:spTgt>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box(in)">
                                      <p:cBhvr>
                                        <p:cTn id="105" dur="500"/>
                                        <p:tgtEl>
                                          <p:spTgt spid="9"/>
                                        </p:tgtEl>
                                      </p:cBhvr>
                                    </p:animEffect>
                                  </p:childTnLst>
                                </p:cTn>
                              </p:par>
                            </p:childTnLst>
                          </p:cTn>
                        </p:par>
                      </p:childTnLst>
                    </p:cTn>
                  </p:par>
                  <p:par>
                    <p:cTn id="106" fill="hold">
                      <p:stCondLst>
                        <p:cond delay="indefinite"/>
                      </p:stCondLst>
                      <p:childTnLst>
                        <p:par>
                          <p:cTn id="107" fill="hold">
                            <p:stCondLst>
                              <p:cond delay="0"/>
                            </p:stCondLst>
                            <p:childTnLst>
                              <p:par>
                                <p:cTn id="108" presetID="64" presetClass="path" presetSubtype="0" accel="50000" decel="50000" fill="hold" nodeType="clickEffect">
                                  <p:stCondLst>
                                    <p:cond delay="0"/>
                                  </p:stCondLst>
                                  <p:childTnLst>
                                    <p:animMotion origin="layout" path="M -1.66667E-6 2.59259E-6 L -0.00382 -0.63303 " pathEditMode="relative" rAng="0" ptsTypes="AA">
                                      <p:cBhvr>
                                        <p:cTn id="109" dur="2000" fill="hold"/>
                                        <p:tgtEl>
                                          <p:spTgt spid="5">
                                            <p:txEl>
                                              <p:pRg st="9" end="9"/>
                                            </p:txEl>
                                          </p:spTgt>
                                        </p:tgtEl>
                                        <p:attrNameLst>
                                          <p:attrName>ppt_x</p:attrName>
                                          <p:attrName>ppt_y</p:attrName>
                                        </p:attrNameLst>
                                      </p:cBhvr>
                                      <p:rCtr x="-191" y="-31667"/>
                                    </p:animMotion>
                                  </p:childTnLst>
                                </p:cTn>
                              </p:par>
                              <p:par>
                                <p:cTn id="110" presetID="64" presetClass="path" presetSubtype="0" accel="50000" decel="50000" fill="hold" grpId="1" nodeType="withEffect">
                                  <p:stCondLst>
                                    <p:cond delay="0"/>
                                  </p:stCondLst>
                                  <p:childTnLst>
                                    <p:animMotion origin="layout" path="M -2.5E-6 -4.93827E-7 L -0.00399 -0.63272 " pathEditMode="relative" rAng="0" ptsTypes="AA">
                                      <p:cBhvr>
                                        <p:cTn id="111" dur="2000" fill="hold"/>
                                        <p:tgtEl>
                                          <p:spTgt spid="9"/>
                                        </p:tgtEl>
                                        <p:attrNameLst>
                                          <p:attrName>ppt_x</p:attrName>
                                          <p:attrName>ppt_y</p:attrName>
                                        </p:attrNameLst>
                                      </p:cBhvr>
                                      <p:rCtr x="-208" y="-31636"/>
                                    </p:animMotion>
                                  </p:childTnLst>
                                </p:cTn>
                              </p:par>
                              <p:par>
                                <p:cTn id="112" presetID="3" presetClass="exit" presetSubtype="10" fill="hold" grpId="0" nodeType="withEffect">
                                  <p:stCondLst>
                                    <p:cond delay="0"/>
                                  </p:stCondLst>
                                  <p:iterate type="wd">
                                    <p:tmPct val="0"/>
                                  </p:iterate>
                                  <p:childTnLst>
                                    <p:animEffect transition="out" filter="blinds(horizontal)">
                                      <p:cBhvr>
                                        <p:cTn id="113" dur="500"/>
                                        <p:tgtEl>
                                          <p:spTgt spid="5">
                                            <p:txEl>
                                              <p:pRg st="0" end="0"/>
                                            </p:txEl>
                                          </p:spTgt>
                                        </p:tgtEl>
                                      </p:cBhvr>
                                    </p:animEffect>
                                    <p:set>
                                      <p:cBhvr>
                                        <p:cTn id="114" dur="1" fill="hold">
                                          <p:stCondLst>
                                            <p:cond delay="499"/>
                                          </p:stCondLst>
                                        </p:cTn>
                                        <p:tgtEl>
                                          <p:spTgt spid="5">
                                            <p:txEl>
                                              <p:pRg st="0" end="0"/>
                                            </p:txEl>
                                          </p:spTgt>
                                        </p:tgtEl>
                                        <p:attrNameLst>
                                          <p:attrName>style.visibility</p:attrName>
                                        </p:attrNameLst>
                                      </p:cBhvr>
                                      <p:to>
                                        <p:strVal val="hidden"/>
                                      </p:to>
                                    </p:set>
                                  </p:childTnLst>
                                </p:cTn>
                              </p:par>
                              <p:par>
                                <p:cTn id="115" presetID="3" presetClass="exit" presetSubtype="10" fill="hold" grpId="0" nodeType="withEffect">
                                  <p:stCondLst>
                                    <p:cond delay="0"/>
                                  </p:stCondLst>
                                  <p:iterate type="wd">
                                    <p:tmPct val="0"/>
                                  </p:iterate>
                                  <p:childTnLst>
                                    <p:animEffect transition="out" filter="blinds(horizontal)">
                                      <p:cBhvr>
                                        <p:cTn id="116" dur="500"/>
                                        <p:tgtEl>
                                          <p:spTgt spid="5">
                                            <p:txEl>
                                              <p:pRg st="1" end="1"/>
                                            </p:txEl>
                                          </p:spTgt>
                                        </p:tgtEl>
                                      </p:cBhvr>
                                    </p:animEffect>
                                    <p:set>
                                      <p:cBhvr>
                                        <p:cTn id="117" dur="1" fill="hold">
                                          <p:stCondLst>
                                            <p:cond delay="499"/>
                                          </p:stCondLst>
                                        </p:cTn>
                                        <p:tgtEl>
                                          <p:spTgt spid="5">
                                            <p:txEl>
                                              <p:pRg st="1" end="1"/>
                                            </p:txEl>
                                          </p:spTgt>
                                        </p:tgtEl>
                                        <p:attrNameLst>
                                          <p:attrName>style.visibility</p:attrName>
                                        </p:attrNameLst>
                                      </p:cBhvr>
                                      <p:to>
                                        <p:strVal val="hidden"/>
                                      </p:to>
                                    </p:set>
                                  </p:childTnLst>
                                </p:cTn>
                              </p:par>
                              <p:par>
                                <p:cTn id="118" presetID="3" presetClass="exit" presetSubtype="10" fill="hold" grpId="0" nodeType="withEffect">
                                  <p:stCondLst>
                                    <p:cond delay="0"/>
                                  </p:stCondLst>
                                  <p:iterate type="lt">
                                    <p:tmPct val="0"/>
                                  </p:iterate>
                                  <p:childTnLst>
                                    <p:animEffect transition="out" filter="blinds(horizontal)">
                                      <p:cBhvr>
                                        <p:cTn id="119" dur="500"/>
                                        <p:tgtEl>
                                          <p:spTgt spid="5">
                                            <p:txEl>
                                              <p:pRg st="2" end="2"/>
                                            </p:txEl>
                                          </p:spTgt>
                                        </p:tgtEl>
                                      </p:cBhvr>
                                    </p:animEffect>
                                    <p:set>
                                      <p:cBhvr>
                                        <p:cTn id="120" dur="1" fill="hold">
                                          <p:stCondLst>
                                            <p:cond delay="499"/>
                                          </p:stCondLst>
                                        </p:cTn>
                                        <p:tgtEl>
                                          <p:spTgt spid="5">
                                            <p:txEl>
                                              <p:pRg st="2" end="2"/>
                                            </p:txEl>
                                          </p:spTgt>
                                        </p:tgtEl>
                                        <p:attrNameLst>
                                          <p:attrName>style.visibility</p:attrName>
                                        </p:attrNameLst>
                                      </p:cBhvr>
                                      <p:to>
                                        <p:strVal val="hidden"/>
                                      </p:to>
                                    </p:set>
                                  </p:childTnLst>
                                </p:cTn>
                              </p:par>
                              <p:par>
                                <p:cTn id="121" presetID="3" presetClass="exit" presetSubtype="10" fill="hold" grpId="0" nodeType="withEffect">
                                  <p:stCondLst>
                                    <p:cond delay="0"/>
                                  </p:stCondLst>
                                  <p:childTnLst>
                                    <p:animEffect transition="out" filter="blinds(horizontal)">
                                      <p:cBhvr>
                                        <p:cTn id="122" dur="500"/>
                                        <p:tgtEl>
                                          <p:spTgt spid="5">
                                            <p:txEl>
                                              <p:pRg st="3" end="3"/>
                                            </p:txEl>
                                          </p:spTgt>
                                        </p:tgtEl>
                                      </p:cBhvr>
                                    </p:animEffect>
                                    <p:set>
                                      <p:cBhvr>
                                        <p:cTn id="123" dur="1" fill="hold">
                                          <p:stCondLst>
                                            <p:cond delay="499"/>
                                          </p:stCondLst>
                                        </p:cTn>
                                        <p:tgtEl>
                                          <p:spTgt spid="5">
                                            <p:txEl>
                                              <p:pRg st="3" end="3"/>
                                            </p:txEl>
                                          </p:spTgt>
                                        </p:tgtEl>
                                        <p:attrNameLst>
                                          <p:attrName>style.visibility</p:attrName>
                                        </p:attrNameLst>
                                      </p:cBhvr>
                                      <p:to>
                                        <p:strVal val="hidden"/>
                                      </p:to>
                                    </p:set>
                                  </p:childTnLst>
                                </p:cTn>
                              </p:par>
                              <p:par>
                                <p:cTn id="124" presetID="3" presetClass="exit" presetSubtype="10" fill="hold" grpId="0" nodeType="withEffect">
                                  <p:stCondLst>
                                    <p:cond delay="0"/>
                                  </p:stCondLst>
                                  <p:childTnLst>
                                    <p:animEffect transition="out" filter="blinds(horizontal)">
                                      <p:cBhvr>
                                        <p:cTn id="125" dur="500"/>
                                        <p:tgtEl>
                                          <p:spTgt spid="5">
                                            <p:txEl>
                                              <p:pRg st="4" end="4"/>
                                            </p:txEl>
                                          </p:spTgt>
                                        </p:tgtEl>
                                      </p:cBhvr>
                                    </p:animEffect>
                                    <p:set>
                                      <p:cBhvr>
                                        <p:cTn id="126" dur="1" fill="hold">
                                          <p:stCondLst>
                                            <p:cond delay="499"/>
                                          </p:stCondLst>
                                        </p:cTn>
                                        <p:tgtEl>
                                          <p:spTgt spid="5">
                                            <p:txEl>
                                              <p:pRg st="4" end="4"/>
                                            </p:txEl>
                                          </p:spTgt>
                                        </p:tgtEl>
                                        <p:attrNameLst>
                                          <p:attrName>style.visibility</p:attrName>
                                        </p:attrNameLst>
                                      </p:cBhvr>
                                      <p:to>
                                        <p:strVal val="hidden"/>
                                      </p:to>
                                    </p:set>
                                  </p:childTnLst>
                                </p:cTn>
                              </p:par>
                              <p:par>
                                <p:cTn id="127" presetID="3" presetClass="exit" presetSubtype="10" fill="hold" grpId="0" nodeType="withEffect">
                                  <p:stCondLst>
                                    <p:cond delay="0"/>
                                  </p:stCondLst>
                                  <p:iterate type="lt">
                                    <p:tmPct val="0"/>
                                  </p:iterate>
                                  <p:childTnLst>
                                    <p:animEffect transition="out" filter="blinds(horizontal)">
                                      <p:cBhvr>
                                        <p:cTn id="128" dur="500"/>
                                        <p:tgtEl>
                                          <p:spTgt spid="5">
                                            <p:txEl>
                                              <p:pRg st="5" end="5"/>
                                            </p:txEl>
                                          </p:spTgt>
                                        </p:tgtEl>
                                      </p:cBhvr>
                                    </p:animEffect>
                                    <p:set>
                                      <p:cBhvr>
                                        <p:cTn id="129" dur="1" fill="hold">
                                          <p:stCondLst>
                                            <p:cond delay="499"/>
                                          </p:stCondLst>
                                        </p:cTn>
                                        <p:tgtEl>
                                          <p:spTgt spid="5">
                                            <p:txEl>
                                              <p:pRg st="5" end="5"/>
                                            </p:txEl>
                                          </p:spTgt>
                                        </p:tgtEl>
                                        <p:attrNameLst>
                                          <p:attrName>style.visibility</p:attrName>
                                        </p:attrNameLst>
                                      </p:cBhvr>
                                      <p:to>
                                        <p:strVal val="hidden"/>
                                      </p:to>
                                    </p:set>
                                  </p:childTnLst>
                                </p:cTn>
                              </p:par>
                              <p:par>
                                <p:cTn id="130" presetID="3" presetClass="exit" presetSubtype="10" fill="hold" grpId="0" nodeType="withEffect">
                                  <p:stCondLst>
                                    <p:cond delay="0"/>
                                  </p:stCondLst>
                                  <p:childTnLst>
                                    <p:animEffect transition="out" filter="blinds(horizontal)">
                                      <p:cBhvr>
                                        <p:cTn id="131" dur="500"/>
                                        <p:tgtEl>
                                          <p:spTgt spid="5">
                                            <p:txEl>
                                              <p:pRg st="6" end="6"/>
                                            </p:txEl>
                                          </p:spTgt>
                                        </p:tgtEl>
                                      </p:cBhvr>
                                    </p:animEffect>
                                    <p:set>
                                      <p:cBhvr>
                                        <p:cTn id="132" dur="1" fill="hold">
                                          <p:stCondLst>
                                            <p:cond delay="499"/>
                                          </p:stCondLst>
                                        </p:cTn>
                                        <p:tgtEl>
                                          <p:spTgt spid="5">
                                            <p:txEl>
                                              <p:pRg st="6" end="6"/>
                                            </p:txEl>
                                          </p:spTgt>
                                        </p:tgtEl>
                                        <p:attrNameLst>
                                          <p:attrName>style.visibility</p:attrName>
                                        </p:attrNameLst>
                                      </p:cBhvr>
                                      <p:to>
                                        <p:strVal val="hidden"/>
                                      </p:to>
                                    </p:set>
                                  </p:childTnLst>
                                </p:cTn>
                              </p:par>
                              <p:par>
                                <p:cTn id="133" presetID="3" presetClass="exit" presetSubtype="10" fill="hold" grpId="0" nodeType="withEffect">
                                  <p:stCondLst>
                                    <p:cond delay="0"/>
                                  </p:stCondLst>
                                  <p:childTnLst>
                                    <p:animEffect transition="out" filter="blinds(horizontal)">
                                      <p:cBhvr>
                                        <p:cTn id="134" dur="500"/>
                                        <p:tgtEl>
                                          <p:spTgt spid="5">
                                            <p:txEl>
                                              <p:pRg st="7" end="7"/>
                                            </p:txEl>
                                          </p:spTgt>
                                        </p:tgtEl>
                                      </p:cBhvr>
                                    </p:animEffect>
                                    <p:set>
                                      <p:cBhvr>
                                        <p:cTn id="135" dur="1" fill="hold">
                                          <p:stCondLst>
                                            <p:cond delay="499"/>
                                          </p:stCondLst>
                                        </p:cTn>
                                        <p:tgtEl>
                                          <p:spTgt spid="5">
                                            <p:txEl>
                                              <p:pRg st="7" end="7"/>
                                            </p:txEl>
                                          </p:spTgt>
                                        </p:tgtEl>
                                        <p:attrNameLst>
                                          <p:attrName>style.visibility</p:attrName>
                                        </p:attrNameLst>
                                      </p:cBhvr>
                                      <p:to>
                                        <p:strVal val="hidden"/>
                                      </p:to>
                                    </p:set>
                                  </p:childTnLst>
                                </p:cTn>
                              </p:par>
                              <p:par>
                                <p:cTn id="136" presetID="3" presetClass="exit" presetSubtype="10" fill="hold" grpId="0" nodeType="withEffect">
                                  <p:stCondLst>
                                    <p:cond delay="0"/>
                                  </p:stCondLst>
                                  <p:iterate type="lt">
                                    <p:tmPct val="0"/>
                                  </p:iterate>
                                  <p:childTnLst>
                                    <p:animEffect transition="out" filter="blinds(horizontal)">
                                      <p:cBhvr>
                                        <p:cTn id="137" dur="500"/>
                                        <p:tgtEl>
                                          <p:spTgt spid="5">
                                            <p:txEl>
                                              <p:pRg st="8" end="8"/>
                                            </p:txEl>
                                          </p:spTgt>
                                        </p:tgtEl>
                                      </p:cBhvr>
                                    </p:animEffect>
                                    <p:set>
                                      <p:cBhvr>
                                        <p:cTn id="138" dur="1" fill="hold">
                                          <p:stCondLst>
                                            <p:cond delay="499"/>
                                          </p:stCondLst>
                                        </p:cTn>
                                        <p:tgtEl>
                                          <p:spTgt spid="5">
                                            <p:txEl>
                                              <p:pRg st="8" end="8"/>
                                            </p:txEl>
                                          </p:spTgt>
                                        </p:tgtEl>
                                        <p:attrNameLst>
                                          <p:attrName>style.visibility</p:attrName>
                                        </p:attrNameLst>
                                      </p:cBhvr>
                                      <p:to>
                                        <p:strVal val="hidden"/>
                                      </p:to>
                                    </p:set>
                                  </p:childTnLst>
                                </p:cTn>
                              </p:par>
                              <p:par>
                                <p:cTn id="139" presetID="3" presetClass="exit" presetSubtype="10" fill="hold" grpId="1" nodeType="withEffect">
                                  <p:stCondLst>
                                    <p:cond delay="0"/>
                                  </p:stCondLst>
                                  <p:childTnLst>
                                    <p:animEffect transition="out" filter="blinds(horizontal)">
                                      <p:cBhvr>
                                        <p:cTn id="140" dur="500"/>
                                        <p:tgtEl>
                                          <p:spTgt spid="16"/>
                                        </p:tgtEl>
                                      </p:cBhvr>
                                    </p:animEffect>
                                    <p:set>
                                      <p:cBhvr>
                                        <p:cTn id="141" dur="1" fill="hold">
                                          <p:stCondLst>
                                            <p:cond delay="499"/>
                                          </p:stCondLst>
                                        </p:cTn>
                                        <p:tgtEl>
                                          <p:spTgt spid="16"/>
                                        </p:tgtEl>
                                        <p:attrNameLst>
                                          <p:attrName>style.visibility</p:attrName>
                                        </p:attrNameLst>
                                      </p:cBhvr>
                                      <p:to>
                                        <p:strVal val="hidden"/>
                                      </p:to>
                                    </p:set>
                                  </p:childTnLst>
                                </p:cTn>
                              </p:par>
                              <p:par>
                                <p:cTn id="142" presetID="3" presetClass="exit" presetSubtype="10" fill="hold" grpId="1" nodeType="withEffect">
                                  <p:stCondLst>
                                    <p:cond delay="0"/>
                                  </p:stCondLst>
                                  <p:childTnLst>
                                    <p:animEffect transition="out" filter="blinds(horizontal)">
                                      <p:cBhvr>
                                        <p:cTn id="143" dur="500"/>
                                        <p:tgtEl>
                                          <p:spTgt spid="18"/>
                                        </p:tgtEl>
                                      </p:cBhvr>
                                    </p:animEffect>
                                    <p:set>
                                      <p:cBhvr>
                                        <p:cTn id="144" dur="1" fill="hold">
                                          <p:stCondLst>
                                            <p:cond delay="499"/>
                                          </p:stCondLst>
                                        </p:cTn>
                                        <p:tgtEl>
                                          <p:spTgt spid="18"/>
                                        </p:tgtEl>
                                        <p:attrNameLst>
                                          <p:attrName>style.visibility</p:attrName>
                                        </p:attrNameLst>
                                      </p:cBhvr>
                                      <p:to>
                                        <p:strVal val="hidden"/>
                                      </p:to>
                                    </p:set>
                                  </p:childTnLst>
                                </p:cTn>
                              </p:par>
                              <p:par>
                                <p:cTn id="145" presetID="3" presetClass="exit" presetSubtype="10" fill="hold" grpId="1" nodeType="withEffect">
                                  <p:stCondLst>
                                    <p:cond delay="0"/>
                                  </p:stCondLst>
                                  <p:childTnLst>
                                    <p:animEffect transition="out" filter="blinds(horizontal)">
                                      <p:cBhvr>
                                        <p:cTn id="146" dur="500"/>
                                        <p:tgtEl>
                                          <p:spTgt spid="15"/>
                                        </p:tgtEl>
                                      </p:cBhvr>
                                    </p:animEffect>
                                    <p:set>
                                      <p:cBhvr>
                                        <p:cTn id="147" dur="1" fill="hold">
                                          <p:stCondLst>
                                            <p:cond delay="499"/>
                                          </p:stCondLst>
                                        </p:cTn>
                                        <p:tgtEl>
                                          <p:spTgt spid="15"/>
                                        </p:tgtEl>
                                        <p:attrNameLst>
                                          <p:attrName>style.visibility</p:attrName>
                                        </p:attrNameLst>
                                      </p:cBhvr>
                                      <p:to>
                                        <p:strVal val="hidden"/>
                                      </p:to>
                                    </p:set>
                                  </p:childTnLst>
                                </p:cTn>
                              </p:par>
                              <p:par>
                                <p:cTn id="148" presetID="3" presetClass="exit" presetSubtype="10" fill="hold" grpId="1" nodeType="withEffect">
                                  <p:stCondLst>
                                    <p:cond delay="0"/>
                                  </p:stCondLst>
                                  <p:childTnLst>
                                    <p:animEffect transition="out" filter="blinds(horizontal)">
                                      <p:cBhvr>
                                        <p:cTn id="149" dur="500"/>
                                        <p:tgtEl>
                                          <p:spTgt spid="17"/>
                                        </p:tgtEl>
                                      </p:cBhvr>
                                    </p:animEffect>
                                    <p:set>
                                      <p:cBhvr>
                                        <p:cTn id="150" dur="1" fill="hold">
                                          <p:stCondLst>
                                            <p:cond delay="499"/>
                                          </p:stCondLst>
                                        </p:cTn>
                                        <p:tgtEl>
                                          <p:spTgt spid="17"/>
                                        </p:tgtEl>
                                        <p:attrNameLst>
                                          <p:attrName>style.visibility</p:attrName>
                                        </p:attrNameLst>
                                      </p:cBhvr>
                                      <p:to>
                                        <p:strVal val="hidden"/>
                                      </p:to>
                                    </p:set>
                                  </p:childTnLst>
                                </p:cTn>
                              </p:par>
                              <p:par>
                                <p:cTn id="151" presetID="3" presetClass="exit" presetSubtype="10" fill="hold" grpId="1" nodeType="withEffect">
                                  <p:stCondLst>
                                    <p:cond delay="0"/>
                                  </p:stCondLst>
                                  <p:childTnLst>
                                    <p:animEffect transition="out" filter="blinds(horizontal)">
                                      <p:cBhvr>
                                        <p:cTn id="152" dur="500"/>
                                        <p:tgtEl>
                                          <p:spTgt spid="14"/>
                                        </p:tgtEl>
                                      </p:cBhvr>
                                    </p:animEffect>
                                    <p:set>
                                      <p:cBhvr>
                                        <p:cTn id="153" dur="1" fill="hold">
                                          <p:stCondLst>
                                            <p:cond delay="499"/>
                                          </p:stCondLst>
                                        </p:cTn>
                                        <p:tgtEl>
                                          <p:spTgt spid="14"/>
                                        </p:tgtEl>
                                        <p:attrNameLst>
                                          <p:attrName>style.visibility</p:attrName>
                                        </p:attrNameLst>
                                      </p:cBhvr>
                                      <p:to>
                                        <p:strVal val="hidden"/>
                                      </p:to>
                                    </p:set>
                                  </p:childTnLst>
                                </p:cTn>
                              </p:par>
                              <p:par>
                                <p:cTn id="154" presetID="3" presetClass="exit" presetSubtype="10" fill="hold" grpId="1" nodeType="withEffect">
                                  <p:stCondLst>
                                    <p:cond delay="0"/>
                                  </p:stCondLst>
                                  <p:iterate type="lt">
                                    <p:tmPct val="0"/>
                                  </p:iterate>
                                  <p:childTnLst>
                                    <p:animEffect transition="out" filter="blinds(horizontal)">
                                      <p:cBhvr>
                                        <p:cTn id="155" dur="500"/>
                                        <p:tgtEl>
                                          <p:spTgt spid="10"/>
                                        </p:tgtEl>
                                      </p:cBhvr>
                                    </p:animEffect>
                                    <p:set>
                                      <p:cBhvr>
                                        <p:cTn id="156" dur="1" fill="hold">
                                          <p:stCondLst>
                                            <p:cond delay="499"/>
                                          </p:stCondLst>
                                        </p:cTn>
                                        <p:tgtEl>
                                          <p:spTgt spid="10"/>
                                        </p:tgtEl>
                                        <p:attrNameLst>
                                          <p:attrName>style.visibility</p:attrName>
                                        </p:attrNameLst>
                                      </p:cBhvr>
                                      <p:to>
                                        <p:strVal val="hidden"/>
                                      </p:to>
                                    </p:set>
                                  </p:childTnLst>
                                </p:cTn>
                              </p:par>
                              <p:par>
                                <p:cTn id="157" presetID="3" presetClass="exit" presetSubtype="10" fill="hold" grpId="1" nodeType="withEffect">
                                  <p:stCondLst>
                                    <p:cond delay="0"/>
                                  </p:stCondLst>
                                  <p:childTnLst>
                                    <p:animEffect transition="out" filter="blinds(horizontal)">
                                      <p:cBhvr>
                                        <p:cTn id="158" dur="500"/>
                                        <p:tgtEl>
                                          <p:spTgt spid="19"/>
                                        </p:tgtEl>
                                      </p:cBhvr>
                                    </p:animEffect>
                                    <p:set>
                                      <p:cBhvr>
                                        <p:cTn id="159" dur="1" fill="hold">
                                          <p:stCondLst>
                                            <p:cond delay="499"/>
                                          </p:stCondLst>
                                        </p:cTn>
                                        <p:tgtEl>
                                          <p:spTgt spid="19"/>
                                        </p:tgtEl>
                                        <p:attrNameLst>
                                          <p:attrName>style.visibility</p:attrName>
                                        </p:attrNameLst>
                                      </p:cBhvr>
                                      <p:to>
                                        <p:strVal val="hidden"/>
                                      </p:to>
                                    </p:set>
                                  </p:childTnLst>
                                </p:cTn>
                              </p:par>
                              <p:par>
                                <p:cTn id="160" presetID="3" presetClass="exit" presetSubtype="10" fill="hold" grpId="1" nodeType="withEffect">
                                  <p:stCondLst>
                                    <p:cond delay="0"/>
                                  </p:stCondLst>
                                  <p:childTnLst>
                                    <p:animEffect transition="out" filter="blinds(horizontal)">
                                      <p:cBhvr>
                                        <p:cTn id="161" dur="500"/>
                                        <p:tgtEl>
                                          <p:spTgt spid="6"/>
                                        </p:tgtEl>
                                      </p:cBhvr>
                                    </p:animEffect>
                                    <p:set>
                                      <p:cBhvr>
                                        <p:cTn id="162" dur="1" fill="hold">
                                          <p:stCondLst>
                                            <p:cond delay="499"/>
                                          </p:stCondLst>
                                        </p:cTn>
                                        <p:tgtEl>
                                          <p:spTgt spid="6"/>
                                        </p:tgtEl>
                                        <p:attrNameLst>
                                          <p:attrName>style.visibility</p:attrName>
                                        </p:attrNameLst>
                                      </p:cBhvr>
                                      <p:to>
                                        <p:strVal val="hidden"/>
                                      </p:to>
                                    </p:set>
                                  </p:childTnLst>
                                </p:cTn>
                              </p:par>
                              <p:par>
                                <p:cTn id="163" presetID="3" presetClass="exit" presetSubtype="10" fill="hold" grpId="1" nodeType="withEffect">
                                  <p:stCondLst>
                                    <p:cond delay="0"/>
                                  </p:stCondLst>
                                  <p:iterate type="lt">
                                    <p:tmPct val="0"/>
                                  </p:iterate>
                                  <p:childTnLst>
                                    <p:animEffect transition="out" filter="blinds(horizontal)">
                                      <p:cBhvr>
                                        <p:cTn id="164" dur="500"/>
                                        <p:tgtEl>
                                          <p:spTgt spid="11"/>
                                        </p:tgtEl>
                                      </p:cBhvr>
                                    </p:animEffect>
                                    <p:set>
                                      <p:cBhvr>
                                        <p:cTn id="165" dur="1" fill="hold">
                                          <p:stCondLst>
                                            <p:cond delay="499"/>
                                          </p:stCondLst>
                                        </p:cTn>
                                        <p:tgtEl>
                                          <p:spTgt spid="11"/>
                                        </p:tgtEl>
                                        <p:attrNameLst>
                                          <p:attrName>style.visibility</p:attrName>
                                        </p:attrNameLst>
                                      </p:cBhvr>
                                      <p:to>
                                        <p:strVal val="hidden"/>
                                      </p:to>
                                    </p:set>
                                  </p:childTnLst>
                                </p:cTn>
                              </p:par>
                              <p:par>
                                <p:cTn id="166" presetID="3" presetClass="exit" presetSubtype="10" fill="hold" grpId="1" nodeType="withEffect">
                                  <p:stCondLst>
                                    <p:cond delay="0"/>
                                  </p:stCondLst>
                                  <p:iterate type="lt">
                                    <p:tmPct val="0"/>
                                  </p:iterate>
                                  <p:childTnLst>
                                    <p:animEffect transition="out" filter="blinds(horizontal)">
                                      <p:cBhvr>
                                        <p:cTn id="167" dur="500"/>
                                        <p:tgtEl>
                                          <p:spTgt spid="13"/>
                                        </p:tgtEl>
                                      </p:cBhvr>
                                    </p:animEffect>
                                    <p:set>
                                      <p:cBhvr>
                                        <p:cTn id="168" dur="1" fill="hold">
                                          <p:stCondLst>
                                            <p:cond delay="499"/>
                                          </p:stCondLst>
                                        </p:cTn>
                                        <p:tgtEl>
                                          <p:spTgt spid="13"/>
                                        </p:tgtEl>
                                        <p:attrNameLst>
                                          <p:attrName>style.visibility</p:attrName>
                                        </p:attrNameLst>
                                      </p:cBhvr>
                                      <p:to>
                                        <p:strVal val="hidden"/>
                                      </p:to>
                                    </p:set>
                                  </p:childTnLst>
                                </p:cTn>
                              </p:par>
                              <p:par>
                                <p:cTn id="169" presetID="3" presetClass="exit" presetSubtype="10" fill="hold" grpId="1" nodeType="withEffect">
                                  <p:stCondLst>
                                    <p:cond delay="0"/>
                                  </p:stCondLst>
                                  <p:childTnLst>
                                    <p:animEffect transition="out" filter="blinds(horizontal)">
                                      <p:cBhvr>
                                        <p:cTn id="170" dur="500"/>
                                        <p:tgtEl>
                                          <p:spTgt spid="8"/>
                                        </p:tgtEl>
                                      </p:cBhvr>
                                    </p:animEffect>
                                    <p:set>
                                      <p:cBhvr>
                                        <p:cTn id="171" dur="1" fill="hold">
                                          <p:stCondLst>
                                            <p:cond delay="499"/>
                                          </p:stCondLst>
                                        </p:cTn>
                                        <p:tgtEl>
                                          <p:spTgt spid="8"/>
                                        </p:tgtEl>
                                        <p:attrNameLst>
                                          <p:attrName>style.visibility</p:attrName>
                                        </p:attrNameLst>
                                      </p:cBhvr>
                                      <p:to>
                                        <p:strVal val="hidden"/>
                                      </p:to>
                                    </p:set>
                                  </p:childTnLst>
                                </p:cTn>
                              </p:par>
                              <p:par>
                                <p:cTn id="172" presetID="3" presetClass="exit" presetSubtype="10" fill="hold" grpId="1" nodeType="withEffect">
                                  <p:stCondLst>
                                    <p:cond delay="0"/>
                                  </p:stCondLst>
                                  <p:iterate type="lt">
                                    <p:tmPct val="0"/>
                                  </p:iterate>
                                  <p:childTnLst>
                                    <p:animEffect transition="out" filter="blinds(horizontal)">
                                      <p:cBhvr>
                                        <p:cTn id="173" dur="500"/>
                                        <p:tgtEl>
                                          <p:spTgt spid="12"/>
                                        </p:tgtEl>
                                      </p:cBhvr>
                                    </p:animEffect>
                                    <p:set>
                                      <p:cBhvr>
                                        <p:cTn id="17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6" grpId="1"/>
      <p:bldP spid="8" grpId="0"/>
      <p:bldP spid="8" grpId="1"/>
      <p:bldP spid="9" grpId="0" animBg="1"/>
      <p:bldP spid="9" grpId="1" animBg="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animBg="1"/>
      <p:bldP spid="18" grpId="1" animBg="1"/>
      <p:bldP spid="19" grpId="0" animBg="1"/>
      <p:bldP spid="19"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96875" y="279400"/>
            <a:ext cx="8594725" cy="4864100"/>
          </a:xfrm>
          <a:prstGeom prst="rect">
            <a:avLst/>
          </a:prstGeom>
          <a:noFill/>
          <a:ln>
            <a:noFill/>
          </a:ln>
          <a:effectLst/>
          <a:extLst/>
        </p:spPr>
        <p:txBody>
          <a:bodyPr/>
          <a:lstStyle/>
          <a:p>
            <a:r>
              <a:rPr lang="vi-VN" sz="1800"/>
              <a:t>Lập phương trình hoá học của phản ứng khi cho dung dịch sodium carbonate (Na</a:t>
            </a:r>
            <a:r>
              <a:rPr lang="vi-VN" sz="1800" baseline="-25000"/>
              <a:t>2</a:t>
            </a:r>
            <a:r>
              <a:rPr lang="vi-VN" sz="1800"/>
              <a:t>CO</a:t>
            </a:r>
            <a:r>
              <a:rPr lang="vi-VN" sz="1800" baseline="-25000"/>
              <a:t>3</a:t>
            </a:r>
            <a:r>
              <a:rPr lang="vi-VN" sz="1800"/>
              <a:t>) tác dụng với dung dịch calcium hydroxide (Ca(OH)</a:t>
            </a:r>
            <a:r>
              <a:rPr lang="vi-VN" sz="1800" baseline="-25000"/>
              <a:t>2</a:t>
            </a:r>
            <a:r>
              <a:rPr lang="vi-VN" sz="1800"/>
              <a:t>) tạo thành calcium carbonate (CaCO</a:t>
            </a:r>
            <a:r>
              <a:rPr lang="vi-VN" sz="1800" baseline="-25000"/>
              <a:t>3</a:t>
            </a:r>
            <a:r>
              <a:rPr lang="vi-VN" sz="1800"/>
              <a:t>) không tan (kết tủa) và sodium hydroxide (NaOH).</a:t>
            </a:r>
            <a:endParaRPr lang="en-US" sz="1800">
              <a:solidFill>
                <a:srgbClr val="1E1C11"/>
              </a:solidFill>
              <a:latin typeface="Times New Roman" pitchFamily="18" charset="0"/>
              <a:cs typeface="Times New Roman" pitchFamily="18" charset="0"/>
            </a:endParaRPr>
          </a:p>
          <a:p>
            <a:pPr marL="342900" indent="-342900" eaLnBrk="1" hangingPunct="1">
              <a:lnSpc>
                <a:spcPct val="90000"/>
              </a:lnSpc>
              <a:spcBef>
                <a:spcPct val="20000"/>
              </a:spcBef>
              <a:defRPr/>
            </a:pPr>
            <a:r>
              <a:rPr lang="en-US" altLang="en-US" sz="2400" smtClean="0">
                <a:latin typeface="Arial" charset="0"/>
                <a:cs typeface="Arial" charset="0"/>
              </a:rPr>
              <a:t>                               </a:t>
            </a:r>
            <a:r>
              <a:rPr lang="en-US" altLang="en-US" sz="2400" b="1" u="sng">
                <a:solidFill>
                  <a:srgbClr val="FF0000"/>
                </a:solidFill>
                <a:latin typeface="Arial" charset="0"/>
                <a:cs typeface="Arial" charset="0"/>
              </a:rPr>
              <a:t>Giải</a:t>
            </a:r>
            <a:r>
              <a:rPr lang="en-US" altLang="en-US" sz="2400" b="1">
                <a:solidFill>
                  <a:srgbClr val="FF0000"/>
                </a:solidFill>
                <a:latin typeface="Arial" charset="0"/>
                <a:cs typeface="Arial" charset="0"/>
              </a:rPr>
              <a:t> </a:t>
            </a:r>
          </a:p>
          <a:p>
            <a:pPr marL="342900" indent="-342900" eaLnBrk="1" hangingPunct="1">
              <a:lnSpc>
                <a:spcPct val="90000"/>
              </a:lnSpc>
              <a:spcBef>
                <a:spcPct val="20000"/>
              </a:spcBef>
              <a:defRPr/>
            </a:pPr>
            <a:r>
              <a:rPr lang="en-US" altLang="en-US" sz="2400" i="1" u="sng" smtClean="0">
                <a:latin typeface="Arial" charset="0"/>
                <a:cs typeface="Arial" charset="0"/>
                <a:sym typeface="Wingdings" pitchFamily="2" charset="2"/>
              </a:rPr>
              <a:t>Bước 1,2:</a:t>
            </a:r>
            <a:r>
              <a:rPr lang="en-US" altLang="en-US" sz="2400" i="1" smtClean="0">
                <a:latin typeface="Arial" charset="0"/>
                <a:cs typeface="Arial" charset="0"/>
                <a:sym typeface="Wingdings" pitchFamily="2" charset="2"/>
              </a:rPr>
              <a:t> </a:t>
            </a:r>
            <a:r>
              <a:rPr lang="en-US" altLang="en-US" sz="2400" i="1">
                <a:latin typeface="Arial" charset="0"/>
                <a:cs typeface="Arial" charset="0"/>
                <a:sym typeface="Wingdings" pitchFamily="2" charset="2"/>
              </a:rPr>
              <a:t>Viết sơ đồ phản ứng:</a:t>
            </a:r>
          </a:p>
          <a:p>
            <a:pPr marL="342900" indent="-342900" eaLnBrk="1" hangingPunct="1">
              <a:lnSpc>
                <a:spcPct val="90000"/>
              </a:lnSpc>
              <a:spcBef>
                <a:spcPct val="20000"/>
              </a:spcBef>
              <a:defRPr/>
            </a:pPr>
            <a:r>
              <a:rPr lang="en-US" altLang="en-US" sz="2400" smtClean="0">
                <a:latin typeface="Arial" charset="0"/>
                <a:cs typeface="Arial" charset="0"/>
                <a:sym typeface="Wingdings" pitchFamily="2" charset="2"/>
              </a:rPr>
              <a:t>		</a:t>
            </a:r>
            <a:endParaRPr lang="en-US" altLang="en-US" sz="2400" smtClean="0">
              <a:latin typeface="Arial" charset="0"/>
              <a:cs typeface="Arial" charset="0"/>
            </a:endParaRPr>
          </a:p>
          <a:p>
            <a:pPr marL="342900" indent="-342900">
              <a:lnSpc>
                <a:spcPct val="90000"/>
              </a:lnSpc>
              <a:spcBef>
                <a:spcPct val="20000"/>
              </a:spcBef>
              <a:defRPr/>
            </a:pPr>
            <a:r>
              <a:rPr lang="en-US" altLang="en-US" sz="2400" u="sng" smtClean="0">
                <a:latin typeface="Arial" charset="0"/>
                <a:cs typeface="Arial" charset="0"/>
              </a:rPr>
              <a:t>Số NT</a:t>
            </a:r>
            <a:r>
              <a:rPr lang="en-US" altLang="en-US" sz="2400" smtClean="0">
                <a:latin typeface="Arial" charset="0"/>
                <a:cs typeface="Arial" charset="0"/>
              </a:rPr>
              <a:t>:  </a:t>
            </a:r>
            <a:r>
              <a:rPr lang="en-US" sz="2400"/>
              <a:t>2  </a:t>
            </a:r>
            <a:r>
              <a:rPr lang="en-US" sz="2400" smtClean="0"/>
              <a:t>1</a:t>
            </a:r>
            <a:r>
              <a:rPr lang="en-US" sz="2400"/>
              <a:t>  </a:t>
            </a:r>
            <a:r>
              <a:rPr lang="en-US" sz="2400" smtClean="0"/>
              <a:t>    </a:t>
            </a:r>
            <a:r>
              <a:rPr lang="en-US" sz="2400"/>
              <a:t> 1     2            </a:t>
            </a:r>
            <a:r>
              <a:rPr lang="en-US" sz="2400" smtClean="0"/>
              <a:t>  </a:t>
            </a:r>
            <a:r>
              <a:rPr lang="en-US" sz="2400"/>
              <a:t> 1   </a:t>
            </a:r>
            <a:r>
              <a:rPr lang="en-US" sz="2400" smtClean="0"/>
              <a:t>1</a:t>
            </a:r>
            <a:r>
              <a:rPr lang="en-US" sz="2400"/>
              <a:t>    </a:t>
            </a:r>
            <a:r>
              <a:rPr lang="en-US" sz="2400" smtClean="0"/>
              <a:t>       </a:t>
            </a:r>
            <a:r>
              <a:rPr lang="en-US" sz="2400"/>
              <a:t> 1    1       </a:t>
            </a:r>
            <a:endParaRPr lang="en-US" altLang="en-US" sz="2400">
              <a:latin typeface="Arial" charset="0"/>
              <a:cs typeface="Arial" charset="0"/>
            </a:endParaRPr>
          </a:p>
          <a:p>
            <a:pPr marL="342900" indent="-342900" eaLnBrk="1" hangingPunct="1">
              <a:lnSpc>
                <a:spcPct val="90000"/>
              </a:lnSpc>
              <a:spcBef>
                <a:spcPct val="20000"/>
              </a:spcBef>
              <a:defRPr/>
            </a:pPr>
            <a:r>
              <a:rPr lang="en-US" altLang="en-US" sz="2400" i="1" u="sng">
                <a:latin typeface="Arial" charset="0"/>
                <a:cs typeface="Arial" charset="0"/>
              </a:rPr>
              <a:t>Bước 2:</a:t>
            </a:r>
            <a:r>
              <a:rPr lang="en-US" altLang="en-US" sz="2400" i="1">
                <a:latin typeface="Arial" charset="0"/>
                <a:cs typeface="Arial" charset="0"/>
              </a:rPr>
              <a:t> Cân bằng số nguyên tử mỗi nguyên tố:</a:t>
            </a:r>
          </a:p>
          <a:p>
            <a:pPr marL="342900" indent="-342900" eaLnBrk="1" hangingPunct="1">
              <a:lnSpc>
                <a:spcPct val="90000"/>
              </a:lnSpc>
              <a:spcBef>
                <a:spcPct val="20000"/>
              </a:spcBef>
              <a:defRPr/>
            </a:pPr>
            <a:r>
              <a:rPr lang="en-US" altLang="en-US" sz="2400">
                <a:latin typeface="Arial" charset="0"/>
                <a:cs typeface="Arial" charset="0"/>
              </a:rPr>
              <a:t>	 	</a:t>
            </a:r>
            <a:endParaRPr lang="en-US" altLang="en-US" sz="2400" baseline="30000">
              <a:latin typeface="Arial" charset="0"/>
              <a:cs typeface="Arial" charset="0"/>
            </a:endParaRPr>
          </a:p>
          <a:p>
            <a:pPr marL="342900" indent="-342900" eaLnBrk="1" hangingPunct="1">
              <a:lnSpc>
                <a:spcPct val="90000"/>
              </a:lnSpc>
              <a:spcBef>
                <a:spcPct val="20000"/>
              </a:spcBef>
              <a:defRPr/>
            </a:pPr>
            <a:r>
              <a:rPr lang="en-US" altLang="en-US" sz="2400" baseline="30000">
                <a:latin typeface="Arial" charset="0"/>
                <a:cs typeface="Arial" charset="0"/>
              </a:rPr>
              <a:t>	 				    </a:t>
            </a:r>
            <a:r>
              <a:rPr lang="en-US" altLang="en-US" sz="2400" baseline="30000">
                <a:solidFill>
                  <a:srgbClr val="FF9900"/>
                </a:solidFill>
                <a:latin typeface="Arial" charset="0"/>
                <a:cs typeface="Arial" charset="0"/>
              </a:rPr>
              <a:t> </a:t>
            </a:r>
            <a:r>
              <a:rPr lang="en-US" altLang="en-US" sz="2400" baseline="30000">
                <a:latin typeface="Arial" charset="0"/>
                <a:cs typeface="Arial" charset="0"/>
              </a:rPr>
              <a:t> </a:t>
            </a:r>
          </a:p>
          <a:p>
            <a:pPr marL="342900" indent="-342900" eaLnBrk="1" hangingPunct="1">
              <a:lnSpc>
                <a:spcPct val="90000"/>
              </a:lnSpc>
              <a:spcBef>
                <a:spcPct val="20000"/>
              </a:spcBef>
              <a:defRPr/>
            </a:pPr>
            <a:r>
              <a:rPr lang="en-US" altLang="en-US" sz="2400" i="1" u="sng">
                <a:latin typeface="Arial" charset="0"/>
                <a:cs typeface="Arial" charset="0"/>
              </a:rPr>
              <a:t>Bước 3:</a:t>
            </a:r>
            <a:r>
              <a:rPr lang="en-US" altLang="en-US" sz="2400" i="1">
                <a:latin typeface="Arial" charset="0"/>
                <a:cs typeface="Arial" charset="0"/>
              </a:rPr>
              <a:t> Viết phương trình hóa học:</a:t>
            </a:r>
          </a:p>
          <a:p>
            <a:r>
              <a:rPr lang="en-US" altLang="en-US" sz="2400">
                <a:latin typeface="Arial" charset="0"/>
                <a:cs typeface="Arial" charset="0"/>
              </a:rPr>
              <a:t>	 	</a:t>
            </a:r>
            <a:endParaRPr lang="en-US" altLang="en-US" sz="2400" smtClean="0">
              <a:latin typeface="Arial" charset="0"/>
              <a:cs typeface="Arial" charset="0"/>
            </a:endParaRPr>
          </a:p>
          <a:p>
            <a:r>
              <a:rPr lang="en-US" sz="2400" smtClean="0"/>
              <a:t>Na</a:t>
            </a:r>
            <a:r>
              <a:rPr lang="en-US" sz="2400" baseline="-25000" smtClean="0"/>
              <a:t>2</a:t>
            </a:r>
            <a:r>
              <a:rPr lang="en-US" sz="2400" smtClean="0"/>
              <a:t>CO</a:t>
            </a:r>
            <a:r>
              <a:rPr lang="en-US" sz="2400" baseline="-25000" smtClean="0"/>
              <a:t>3</a:t>
            </a:r>
            <a:r>
              <a:rPr lang="en-US" sz="2400"/>
              <a:t> + Ca(OH)</a:t>
            </a:r>
            <a:r>
              <a:rPr lang="en-US" sz="2400" baseline="-25000"/>
              <a:t>2</a:t>
            </a:r>
            <a:r>
              <a:rPr lang="en-US" sz="2400"/>
              <a:t> → CaCO</a:t>
            </a:r>
            <a:r>
              <a:rPr lang="en-US" sz="2400" baseline="-25000"/>
              <a:t>3</a:t>
            </a:r>
            <a:r>
              <a:rPr lang="en-US" sz="2400"/>
              <a:t>↓ + </a:t>
            </a:r>
            <a:r>
              <a:rPr lang="en-US" sz="2400" smtClean="0"/>
              <a:t>2NaOH</a:t>
            </a:r>
            <a:endParaRPr lang="en-US" sz="2400"/>
          </a:p>
        </p:txBody>
      </p:sp>
      <p:sp>
        <p:nvSpPr>
          <p:cNvPr id="6" name="Text Box 3"/>
          <p:cNvSpPr txBox="1">
            <a:spLocks noChangeArrowheads="1"/>
          </p:cNvSpPr>
          <p:nvPr/>
        </p:nvSpPr>
        <p:spPr bwMode="auto">
          <a:xfrm>
            <a:off x="5751944" y="3164468"/>
            <a:ext cx="530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FF0000"/>
                </a:solidFill>
              </a:rPr>
              <a:t>2</a:t>
            </a:r>
          </a:p>
        </p:txBody>
      </p:sp>
      <p:sp>
        <p:nvSpPr>
          <p:cNvPr id="13" name="Text Box 10"/>
          <p:cNvSpPr txBox="1">
            <a:spLocks noChangeArrowheads="1"/>
          </p:cNvSpPr>
          <p:nvPr/>
        </p:nvSpPr>
        <p:spPr bwMode="auto">
          <a:xfrm>
            <a:off x="2032001" y="3172906"/>
            <a:ext cx="227012" cy="579438"/>
          </a:xfrm>
          <a:prstGeom prst="rect">
            <a:avLst/>
          </a:prstGeom>
          <a:noFill/>
          <a:ln>
            <a:noFill/>
          </a:ln>
          <a:effectLst/>
          <a:extLst/>
        </p:spPr>
        <p:txBody>
          <a:bodyPr>
            <a:spAutoFit/>
          </a:bodyPr>
          <a:lstStyle/>
          <a:p>
            <a:pPr>
              <a:spcBef>
                <a:spcPct val="50000"/>
              </a:spcBef>
              <a:defRPr/>
            </a:pPr>
            <a:r>
              <a:rPr lang="en-US" altLang="en-US" sz="3200">
                <a:effectLst>
                  <a:outerShdw blurRad="38100" dist="38100" dir="2700000" algn="tl">
                    <a:srgbClr val="C0C0C0"/>
                  </a:outerShdw>
                </a:effectLst>
                <a:latin typeface="Arial" charset="0"/>
                <a:cs typeface="Arial" charset="0"/>
                <a:sym typeface="Wingdings" pitchFamily="2" charset="2"/>
              </a:rPr>
              <a:t>+</a:t>
            </a:r>
          </a:p>
        </p:txBody>
      </p:sp>
      <p:sp>
        <p:nvSpPr>
          <p:cNvPr id="14" name="Text Box 11"/>
          <p:cNvSpPr txBox="1">
            <a:spLocks noChangeArrowheads="1"/>
          </p:cNvSpPr>
          <p:nvPr/>
        </p:nvSpPr>
        <p:spPr bwMode="auto">
          <a:xfrm>
            <a:off x="578111" y="1885952"/>
            <a:ext cx="1268296" cy="461665"/>
          </a:xfrm>
          <a:prstGeom prst="rect">
            <a:avLst/>
          </a:prstGeom>
          <a:noFill/>
          <a:ln>
            <a:noFill/>
          </a:ln>
          <a:effectLst/>
          <a:extLst/>
        </p:spPr>
        <p:txBody>
          <a:bodyPr wrap="none">
            <a:spAutoFit/>
          </a:bodyPr>
          <a:lstStyle/>
          <a:p>
            <a:pPr>
              <a:defRPr/>
            </a:pPr>
            <a:r>
              <a:rPr lang="vi-VN" sz="2400"/>
              <a:t>Na</a:t>
            </a:r>
            <a:r>
              <a:rPr lang="vi-VN" sz="2400" baseline="-25000"/>
              <a:t>2</a:t>
            </a:r>
            <a:r>
              <a:rPr lang="vi-VN" sz="2400"/>
              <a:t>CO</a:t>
            </a:r>
            <a:r>
              <a:rPr lang="vi-VN" sz="2400" baseline="-25000"/>
              <a:t>3</a:t>
            </a:r>
            <a:endParaRPr lang="en-US" altLang="en-US" sz="2400" dirty="0">
              <a:effectLst>
                <a:outerShdw blurRad="38100" dist="38100" dir="2700000" algn="tl">
                  <a:srgbClr val="C0C0C0"/>
                </a:outerShdw>
              </a:effectLst>
              <a:latin typeface="Arial" charset="0"/>
              <a:cs typeface="Arial" charset="0"/>
              <a:sym typeface="Wingdings" pitchFamily="2" charset="2"/>
            </a:endParaRPr>
          </a:p>
        </p:txBody>
      </p:sp>
      <p:sp>
        <p:nvSpPr>
          <p:cNvPr id="15" name="Text Box 12"/>
          <p:cNvSpPr txBox="1">
            <a:spLocks noChangeArrowheads="1"/>
          </p:cNvSpPr>
          <p:nvPr/>
        </p:nvSpPr>
        <p:spPr bwMode="auto">
          <a:xfrm>
            <a:off x="2284413" y="1907238"/>
            <a:ext cx="1925782" cy="461665"/>
          </a:xfrm>
          <a:prstGeom prst="rect">
            <a:avLst/>
          </a:prstGeom>
          <a:noFill/>
          <a:ln>
            <a:noFill/>
          </a:ln>
          <a:effectLst/>
          <a:extLst/>
        </p:spPr>
        <p:txBody>
          <a:bodyPr wrap="square">
            <a:spAutoFit/>
          </a:bodyPr>
          <a:lstStyle/>
          <a:p>
            <a:pPr>
              <a:spcBef>
                <a:spcPct val="50000"/>
              </a:spcBef>
              <a:defRPr/>
            </a:pPr>
            <a:r>
              <a:rPr lang="en-US" sz="2400" smtClean="0"/>
              <a:t>  </a:t>
            </a:r>
            <a:r>
              <a:rPr lang="vi-VN" sz="2400" smtClean="0"/>
              <a:t>Ca(OH)</a:t>
            </a:r>
            <a:r>
              <a:rPr lang="vi-VN" sz="2400" baseline="-25000" smtClean="0"/>
              <a:t>2</a:t>
            </a:r>
            <a:endParaRPr lang="en-US" altLang="en-US" sz="2400" baseline="-25000">
              <a:effectLst>
                <a:outerShdw blurRad="38100" dist="38100" dir="2700000" algn="tl">
                  <a:srgbClr val="C0C0C0"/>
                </a:outerShdw>
              </a:effectLst>
              <a:latin typeface="Arial" charset="0"/>
              <a:cs typeface="Arial" charset="0"/>
              <a:sym typeface="Wingdings" pitchFamily="2" charset="2"/>
            </a:endParaRPr>
          </a:p>
        </p:txBody>
      </p:sp>
      <p:sp>
        <p:nvSpPr>
          <p:cNvPr id="16" name="Text Box 13"/>
          <p:cNvSpPr txBox="1">
            <a:spLocks noChangeArrowheads="1"/>
          </p:cNvSpPr>
          <p:nvPr/>
        </p:nvSpPr>
        <p:spPr bwMode="auto">
          <a:xfrm>
            <a:off x="4508500" y="1916261"/>
            <a:ext cx="1894320" cy="461665"/>
          </a:xfrm>
          <a:prstGeom prst="rect">
            <a:avLst/>
          </a:prstGeom>
          <a:noFill/>
          <a:ln>
            <a:noFill/>
          </a:ln>
          <a:effectLst/>
          <a:extLst/>
        </p:spPr>
        <p:txBody>
          <a:bodyPr wrap="square">
            <a:spAutoFit/>
          </a:bodyPr>
          <a:lstStyle/>
          <a:p>
            <a:pPr>
              <a:spcBef>
                <a:spcPct val="50000"/>
              </a:spcBef>
              <a:defRPr/>
            </a:pPr>
            <a:r>
              <a:rPr lang="vi-VN" sz="2400"/>
              <a:t>CaCO</a:t>
            </a:r>
            <a:r>
              <a:rPr lang="vi-VN" sz="2400" baseline="-25000"/>
              <a:t>3</a:t>
            </a:r>
            <a:r>
              <a:rPr lang="vi-VN" sz="2400" smtClean="0"/>
              <a:t>↓</a:t>
            </a:r>
            <a:r>
              <a:rPr lang="en-US" sz="2400" smtClean="0"/>
              <a:t>  +</a:t>
            </a:r>
            <a:endParaRPr lang="en-US" altLang="en-US" sz="2400" baseline="-25000" dirty="0">
              <a:effectLst>
                <a:outerShdw blurRad="38100" dist="38100" dir="2700000" algn="tl">
                  <a:srgbClr val="C0C0C0"/>
                </a:outerShdw>
              </a:effectLst>
              <a:latin typeface="Arial" charset="0"/>
              <a:cs typeface="Arial" charset="0"/>
            </a:endParaRPr>
          </a:p>
        </p:txBody>
      </p:sp>
      <p:sp>
        <p:nvSpPr>
          <p:cNvPr id="17" name="Text Box 14"/>
          <p:cNvSpPr txBox="1">
            <a:spLocks noChangeArrowheads="1"/>
          </p:cNvSpPr>
          <p:nvPr/>
        </p:nvSpPr>
        <p:spPr bwMode="auto">
          <a:xfrm>
            <a:off x="2057400" y="1857376"/>
            <a:ext cx="227013" cy="579437"/>
          </a:xfrm>
          <a:prstGeom prst="rect">
            <a:avLst/>
          </a:prstGeom>
          <a:noFill/>
          <a:ln>
            <a:noFill/>
          </a:ln>
          <a:effectLst/>
          <a:extLst/>
        </p:spPr>
        <p:txBody>
          <a:bodyPr>
            <a:spAutoFit/>
          </a:bodyPr>
          <a:lstStyle/>
          <a:p>
            <a:pPr>
              <a:spcBef>
                <a:spcPct val="50000"/>
              </a:spcBef>
              <a:defRPr/>
            </a:pPr>
            <a:r>
              <a:rPr lang="en-US" altLang="en-US" sz="3200">
                <a:effectLst>
                  <a:outerShdw blurRad="38100" dist="38100" dir="2700000" algn="tl">
                    <a:srgbClr val="C0C0C0"/>
                  </a:outerShdw>
                </a:effectLst>
                <a:latin typeface="Arial" charset="0"/>
                <a:cs typeface="Arial" charset="0"/>
                <a:sym typeface="Wingdings" pitchFamily="2" charset="2"/>
              </a:rPr>
              <a:t>+</a:t>
            </a:r>
          </a:p>
        </p:txBody>
      </p:sp>
      <p:sp>
        <p:nvSpPr>
          <p:cNvPr id="18" name="Line 15"/>
          <p:cNvSpPr>
            <a:spLocks noChangeShapeType="1"/>
          </p:cNvSpPr>
          <p:nvPr/>
        </p:nvSpPr>
        <p:spPr bwMode="auto">
          <a:xfrm>
            <a:off x="3814763" y="2241831"/>
            <a:ext cx="606425"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16"/>
          <p:cNvSpPr>
            <a:spLocks noChangeShapeType="1"/>
          </p:cNvSpPr>
          <p:nvPr/>
        </p:nvSpPr>
        <p:spPr bwMode="auto">
          <a:xfrm>
            <a:off x="3559176" y="3558669"/>
            <a:ext cx="606425"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Text Box 13"/>
          <p:cNvSpPr txBox="1">
            <a:spLocks noChangeArrowheads="1"/>
          </p:cNvSpPr>
          <p:nvPr/>
        </p:nvSpPr>
        <p:spPr bwMode="auto">
          <a:xfrm>
            <a:off x="6191827" y="1916261"/>
            <a:ext cx="1443038" cy="461665"/>
          </a:xfrm>
          <a:prstGeom prst="rect">
            <a:avLst/>
          </a:prstGeom>
          <a:noFill/>
          <a:ln>
            <a:noFill/>
          </a:ln>
          <a:effectLst/>
          <a:extLst/>
        </p:spPr>
        <p:txBody>
          <a:bodyPr>
            <a:spAutoFit/>
          </a:bodyPr>
          <a:lstStyle/>
          <a:p>
            <a:pPr>
              <a:spcBef>
                <a:spcPct val="50000"/>
              </a:spcBef>
              <a:defRPr/>
            </a:pPr>
            <a:r>
              <a:rPr lang="en-US" sz="2400" smtClean="0"/>
              <a:t>NaOH</a:t>
            </a:r>
            <a:endParaRPr lang="en-US" altLang="en-US" sz="2400" baseline="-25000" dirty="0">
              <a:effectLst>
                <a:outerShdw blurRad="38100" dist="38100" dir="2700000" algn="tl">
                  <a:srgbClr val="C0C0C0"/>
                </a:outerShdw>
              </a:effectLst>
              <a:latin typeface="Arial" charset="0"/>
              <a:cs typeface="Arial" charset="0"/>
            </a:endParaRPr>
          </a:p>
        </p:txBody>
      </p:sp>
      <p:sp>
        <p:nvSpPr>
          <p:cNvPr id="21" name="Text Box 11"/>
          <p:cNvSpPr txBox="1">
            <a:spLocks noChangeArrowheads="1"/>
          </p:cNvSpPr>
          <p:nvPr/>
        </p:nvSpPr>
        <p:spPr bwMode="auto">
          <a:xfrm>
            <a:off x="724884" y="3177884"/>
            <a:ext cx="1268296" cy="461665"/>
          </a:xfrm>
          <a:prstGeom prst="rect">
            <a:avLst/>
          </a:prstGeom>
          <a:noFill/>
          <a:ln>
            <a:noFill/>
          </a:ln>
          <a:effectLst/>
          <a:extLst/>
        </p:spPr>
        <p:txBody>
          <a:bodyPr wrap="none">
            <a:spAutoFit/>
          </a:bodyPr>
          <a:lstStyle/>
          <a:p>
            <a:pPr>
              <a:defRPr/>
            </a:pPr>
            <a:r>
              <a:rPr lang="vi-VN" sz="2400"/>
              <a:t>Na</a:t>
            </a:r>
            <a:r>
              <a:rPr lang="vi-VN" sz="2400" baseline="-25000"/>
              <a:t>2</a:t>
            </a:r>
            <a:r>
              <a:rPr lang="vi-VN" sz="2400"/>
              <a:t>CO</a:t>
            </a:r>
            <a:r>
              <a:rPr lang="vi-VN" sz="2400" baseline="-25000"/>
              <a:t>3</a:t>
            </a:r>
            <a:endParaRPr lang="en-US" altLang="en-US" sz="2400" dirty="0">
              <a:effectLst>
                <a:outerShdw blurRad="38100" dist="38100" dir="2700000" algn="tl">
                  <a:srgbClr val="C0C0C0"/>
                </a:outerShdw>
              </a:effectLst>
              <a:latin typeface="Arial" charset="0"/>
              <a:cs typeface="Arial" charset="0"/>
              <a:sym typeface="Wingdings" pitchFamily="2" charset="2"/>
            </a:endParaRPr>
          </a:p>
        </p:txBody>
      </p:sp>
      <p:sp>
        <p:nvSpPr>
          <p:cNvPr id="22" name="Text Box 12"/>
          <p:cNvSpPr txBox="1">
            <a:spLocks noChangeArrowheads="1"/>
          </p:cNvSpPr>
          <p:nvPr/>
        </p:nvSpPr>
        <p:spPr bwMode="auto">
          <a:xfrm>
            <a:off x="2109643" y="3244641"/>
            <a:ext cx="1925782" cy="461665"/>
          </a:xfrm>
          <a:prstGeom prst="rect">
            <a:avLst/>
          </a:prstGeom>
          <a:noFill/>
          <a:ln>
            <a:noFill/>
          </a:ln>
          <a:effectLst/>
          <a:extLst/>
        </p:spPr>
        <p:txBody>
          <a:bodyPr wrap="square">
            <a:spAutoFit/>
          </a:bodyPr>
          <a:lstStyle/>
          <a:p>
            <a:pPr>
              <a:spcBef>
                <a:spcPct val="50000"/>
              </a:spcBef>
              <a:defRPr/>
            </a:pPr>
            <a:r>
              <a:rPr lang="en-US" sz="2400" smtClean="0"/>
              <a:t>  </a:t>
            </a:r>
            <a:r>
              <a:rPr lang="vi-VN" sz="2400" smtClean="0"/>
              <a:t>Ca(OH)</a:t>
            </a:r>
            <a:r>
              <a:rPr lang="vi-VN" sz="2400" baseline="-25000" smtClean="0"/>
              <a:t>2</a:t>
            </a:r>
            <a:endParaRPr lang="en-US" altLang="en-US" sz="2400" baseline="-25000">
              <a:effectLst>
                <a:outerShdw blurRad="38100" dist="38100" dir="2700000" algn="tl">
                  <a:srgbClr val="C0C0C0"/>
                </a:outerShdw>
              </a:effectLst>
              <a:latin typeface="Arial" charset="0"/>
              <a:cs typeface="Arial" charset="0"/>
              <a:sym typeface="Wingdings" pitchFamily="2" charset="2"/>
            </a:endParaRPr>
          </a:p>
        </p:txBody>
      </p:sp>
      <p:sp>
        <p:nvSpPr>
          <p:cNvPr id="23" name="Text Box 13"/>
          <p:cNvSpPr txBox="1">
            <a:spLocks noChangeArrowheads="1"/>
          </p:cNvSpPr>
          <p:nvPr/>
        </p:nvSpPr>
        <p:spPr bwMode="auto">
          <a:xfrm>
            <a:off x="4333730" y="3253664"/>
            <a:ext cx="1894320" cy="461665"/>
          </a:xfrm>
          <a:prstGeom prst="rect">
            <a:avLst/>
          </a:prstGeom>
          <a:noFill/>
          <a:ln>
            <a:noFill/>
          </a:ln>
          <a:effectLst/>
          <a:extLst/>
        </p:spPr>
        <p:txBody>
          <a:bodyPr wrap="square">
            <a:spAutoFit/>
          </a:bodyPr>
          <a:lstStyle/>
          <a:p>
            <a:pPr>
              <a:spcBef>
                <a:spcPct val="50000"/>
              </a:spcBef>
              <a:defRPr/>
            </a:pPr>
            <a:r>
              <a:rPr lang="vi-VN" sz="2400"/>
              <a:t>CaCO</a:t>
            </a:r>
            <a:r>
              <a:rPr lang="vi-VN" sz="2400" baseline="-25000"/>
              <a:t>3</a:t>
            </a:r>
            <a:r>
              <a:rPr lang="vi-VN" sz="2400" smtClean="0"/>
              <a:t>↓</a:t>
            </a:r>
            <a:r>
              <a:rPr lang="en-US" sz="2400" smtClean="0"/>
              <a:t>  +</a:t>
            </a:r>
            <a:endParaRPr lang="en-US" altLang="en-US" sz="2400" baseline="-25000" dirty="0">
              <a:effectLst>
                <a:outerShdw blurRad="38100" dist="38100" dir="2700000" algn="tl">
                  <a:srgbClr val="C0C0C0"/>
                </a:outerShdw>
              </a:effectLst>
              <a:latin typeface="Arial" charset="0"/>
              <a:cs typeface="Arial" charset="0"/>
            </a:endParaRPr>
          </a:p>
        </p:txBody>
      </p:sp>
      <p:sp>
        <p:nvSpPr>
          <p:cNvPr id="24" name="Text Box 13"/>
          <p:cNvSpPr txBox="1">
            <a:spLocks noChangeArrowheads="1"/>
          </p:cNvSpPr>
          <p:nvPr/>
        </p:nvSpPr>
        <p:spPr bwMode="auto">
          <a:xfrm>
            <a:off x="6017057" y="3253664"/>
            <a:ext cx="1443038" cy="461665"/>
          </a:xfrm>
          <a:prstGeom prst="rect">
            <a:avLst/>
          </a:prstGeom>
          <a:noFill/>
          <a:ln>
            <a:noFill/>
          </a:ln>
          <a:effectLst/>
          <a:extLst/>
        </p:spPr>
        <p:txBody>
          <a:bodyPr>
            <a:spAutoFit/>
          </a:bodyPr>
          <a:lstStyle/>
          <a:p>
            <a:pPr>
              <a:spcBef>
                <a:spcPct val="50000"/>
              </a:spcBef>
              <a:defRPr/>
            </a:pPr>
            <a:r>
              <a:rPr lang="en-US" sz="2400" smtClean="0"/>
              <a:t>NaOH</a:t>
            </a:r>
            <a:endParaRPr lang="en-US" altLang="en-US" sz="2400" baseline="-25000" dirty="0">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1483280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iterate type="wd">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iterate type="wd">
                                    <p:tmPct val="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edg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17"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5">
                                            <p:txEl>
                                              <p:pRg st="2" end="2"/>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2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childTnLst>
                                </p:cTn>
                              </p:par>
                            </p:childTnLst>
                          </p:cTn>
                        </p:par>
                        <p:par>
                          <p:cTn id="31" fill="hold">
                            <p:stCondLst>
                              <p:cond delay="1000"/>
                            </p:stCondLst>
                            <p:childTnLst>
                              <p:par>
                                <p:cTn id="32" presetID="23"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childTnLst>
                                </p:cTn>
                              </p:par>
                            </p:childTnLst>
                          </p:cTn>
                        </p:par>
                        <p:par>
                          <p:cTn id="36" fill="hold">
                            <p:stCondLst>
                              <p:cond delay="1500"/>
                            </p:stCondLst>
                            <p:childTnLst>
                              <p:par>
                                <p:cTn id="37" presetID="3" presetClass="entr" presetSubtype="1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childTnLst>
                          </p:cTn>
                        </p:par>
                        <p:par>
                          <p:cTn id="40" fill="hold">
                            <p:stCondLst>
                              <p:cond delay="2000"/>
                            </p:stCondLst>
                            <p:childTnLst>
                              <p:par>
                                <p:cTn id="41" presetID="2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5">
                                            <p:txEl>
                                              <p:pRg st="5" end="5"/>
                                            </p:txEl>
                                          </p:spTgt>
                                        </p:tgtEl>
                                        <p:attrNameLst>
                                          <p:attrName>style.visibility</p:attrName>
                                        </p:attrNameLst>
                                      </p:cBhvr>
                                      <p:to>
                                        <p:strVal val="visible"/>
                                      </p:to>
                                    </p:set>
                                    <p:anim calcmode="discrete" valueType="clr">
                                      <p:cBhvr override="childStyle">
                                        <p:cTn id="49" dur="80"/>
                                        <p:tgtEl>
                                          <p:spTgt spid="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
                                            <p:txEl>
                                              <p:pRg st="5" end="5"/>
                                            </p:txEl>
                                          </p:spTgt>
                                        </p:tgtEl>
                                        <p:attrNameLst>
                                          <p:attrName>fillcolor</p:attrName>
                                        </p:attrNameLst>
                                      </p:cBhvr>
                                      <p:tavLst>
                                        <p:tav tm="0">
                                          <p:val>
                                            <p:clrVal>
                                              <a:schemeClr val="accent2"/>
                                            </p:clrVal>
                                          </p:val>
                                        </p:tav>
                                        <p:tav tm="50000">
                                          <p:val>
                                            <p:clrVal>
                                              <a:schemeClr val="hlink"/>
                                            </p:clrVal>
                                          </p:val>
                                        </p:tav>
                                      </p:tavLst>
                                    </p:anim>
                                    <p:set>
                                      <p:cBhvr>
                                        <p:cTn id="51" dur="80"/>
                                        <p:tgtEl>
                                          <p:spTgt spid="5">
                                            <p:txEl>
                                              <p:pRg st="5" end="5"/>
                                            </p:txEl>
                                          </p:spTgt>
                                        </p:tgtEl>
                                        <p:attrNameLst>
                                          <p:attrName>fill.type</p:attrName>
                                        </p:attrNameLst>
                                      </p:cBhvr>
                                      <p:to>
                                        <p:strVal val="solid"/>
                                      </p:to>
                                    </p:set>
                                  </p:childTnLst>
                                </p:cTn>
                              </p:par>
                              <p:par>
                                <p:cTn id="52" presetID="27" presetClass="entr" presetSubtype="0" fill="hold" grpId="0" nodeType="withEffect">
                                  <p:stCondLst>
                                    <p:cond delay="0"/>
                                  </p:stCondLst>
                                  <p:iterate type="lt">
                                    <p:tmPct val="50000"/>
                                  </p:iterate>
                                  <p:childTnLst>
                                    <p:set>
                                      <p:cBhvr>
                                        <p:cTn id="53" dur="1" fill="hold">
                                          <p:stCondLst>
                                            <p:cond delay="0"/>
                                          </p:stCondLst>
                                        </p:cTn>
                                        <p:tgtEl>
                                          <p:spTgt spid="13"/>
                                        </p:tgtEl>
                                        <p:attrNameLst>
                                          <p:attrName>style.visibility</p:attrName>
                                        </p:attrNameLst>
                                      </p:cBhvr>
                                      <p:to>
                                        <p:strVal val="visible"/>
                                      </p:to>
                                    </p:set>
                                    <p:anim calcmode="discrete" valueType="clr">
                                      <p:cBhvr override="childStyle">
                                        <p:cTn id="5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3"/>
                                        </p:tgtEl>
                                        <p:attrNameLst>
                                          <p:attrName>fillcolor</p:attrName>
                                        </p:attrNameLst>
                                      </p:cBhvr>
                                      <p:tavLst>
                                        <p:tav tm="0">
                                          <p:val>
                                            <p:clrVal>
                                              <a:schemeClr val="accent2"/>
                                            </p:clrVal>
                                          </p:val>
                                        </p:tav>
                                        <p:tav tm="50000">
                                          <p:val>
                                            <p:clrVal>
                                              <a:schemeClr val="hlink"/>
                                            </p:clrVal>
                                          </p:val>
                                        </p:tav>
                                      </p:tavLst>
                                    </p:anim>
                                    <p:set>
                                      <p:cBhvr>
                                        <p:cTn id="56" dur="80"/>
                                        <p:tgtEl>
                                          <p:spTgt spid="13"/>
                                        </p:tgtEl>
                                        <p:attrNameLst>
                                          <p:attrName>fill.type</p:attrName>
                                        </p:attrNameLst>
                                      </p:cBhvr>
                                      <p:to>
                                        <p:strVal val="solid"/>
                                      </p:to>
                                    </p:set>
                                  </p:childTnLst>
                                </p:cTn>
                              </p:par>
                              <p:par>
                                <p:cTn id="57" presetID="3" presetClass="entr" presetSubtype="1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linds(horizontal)">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1000" fill="hold"/>
                                        <p:tgtEl>
                                          <p:spTgt spid="6"/>
                                        </p:tgtEl>
                                        <p:attrNameLst>
                                          <p:attrName>ppt_w</p:attrName>
                                        </p:attrNameLst>
                                      </p:cBhvr>
                                      <p:tavLst>
                                        <p:tav tm="0">
                                          <p:val>
                                            <p:strVal val="#ppt_w+.3"/>
                                          </p:val>
                                        </p:tav>
                                        <p:tav tm="100000">
                                          <p:val>
                                            <p:strVal val="#ppt_w"/>
                                          </p:val>
                                        </p:tav>
                                      </p:tavLst>
                                    </p:anim>
                                    <p:anim calcmode="lin" valueType="num">
                                      <p:cBhvr>
                                        <p:cTn id="65" dur="1000" fill="hold"/>
                                        <p:tgtEl>
                                          <p:spTgt spid="6"/>
                                        </p:tgtEl>
                                        <p:attrNameLst>
                                          <p:attrName>ppt_h</p:attrName>
                                        </p:attrNameLst>
                                      </p:cBhvr>
                                      <p:tavLst>
                                        <p:tav tm="0">
                                          <p:val>
                                            <p:strVal val="#ppt_h"/>
                                          </p:val>
                                        </p:tav>
                                        <p:tav tm="100000">
                                          <p:val>
                                            <p:strVal val="#ppt_h"/>
                                          </p:val>
                                        </p:tav>
                                      </p:tavLst>
                                    </p:anim>
                                    <p:animEffect transition="in" filter="fade">
                                      <p:cBhvr>
                                        <p:cTn id="66" dur="10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nodeType="clickEffect">
                                  <p:stCondLst>
                                    <p:cond delay="0"/>
                                  </p:stCondLst>
                                  <p:iterate type="lt">
                                    <p:tmPct val="50000"/>
                                  </p:iterate>
                                  <p:childTnLst>
                                    <p:set>
                                      <p:cBhvr>
                                        <p:cTn id="70" dur="1" fill="hold">
                                          <p:stCondLst>
                                            <p:cond delay="0"/>
                                          </p:stCondLst>
                                        </p:cTn>
                                        <p:tgtEl>
                                          <p:spTgt spid="5">
                                            <p:txEl>
                                              <p:pRg st="8" end="8"/>
                                            </p:txEl>
                                          </p:spTgt>
                                        </p:tgtEl>
                                        <p:attrNameLst>
                                          <p:attrName>style.visibility</p:attrName>
                                        </p:attrNameLst>
                                      </p:cBhvr>
                                      <p:to>
                                        <p:strVal val="visible"/>
                                      </p:to>
                                    </p:set>
                                    <p:anim calcmode="discrete" valueType="clr">
                                      <p:cBhvr override="childStyle">
                                        <p:cTn id="71" dur="80"/>
                                        <p:tgtEl>
                                          <p:spTgt spid="5">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5">
                                            <p:txEl>
                                              <p:pRg st="8" end="8"/>
                                            </p:txEl>
                                          </p:spTgt>
                                        </p:tgtEl>
                                        <p:attrNameLst>
                                          <p:attrName>fillcolor</p:attrName>
                                        </p:attrNameLst>
                                      </p:cBhvr>
                                      <p:tavLst>
                                        <p:tav tm="0">
                                          <p:val>
                                            <p:clrVal>
                                              <a:schemeClr val="accent2"/>
                                            </p:clrVal>
                                          </p:val>
                                        </p:tav>
                                        <p:tav tm="50000">
                                          <p:val>
                                            <p:clrVal>
                                              <a:schemeClr val="hlink"/>
                                            </p:clrVal>
                                          </p:val>
                                        </p:tav>
                                      </p:tavLst>
                                    </p:anim>
                                    <p:set>
                                      <p:cBhvr>
                                        <p:cTn id="73" dur="80"/>
                                        <p:tgtEl>
                                          <p:spTgt spid="5">
                                            <p:txEl>
                                              <p:pRg st="8" end="8"/>
                                            </p:txEl>
                                          </p:spTgt>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20" presetClass="entr" presetSubtype="0" fill="hold" nodeType="clickEffect">
                                  <p:stCondLst>
                                    <p:cond delay="0"/>
                                  </p:stCondLst>
                                  <p:childTnLst>
                                    <p:set>
                                      <p:cBhvr>
                                        <p:cTn id="77" dur="1" fill="hold">
                                          <p:stCondLst>
                                            <p:cond delay="0"/>
                                          </p:stCondLst>
                                        </p:cTn>
                                        <p:tgtEl>
                                          <p:spTgt spid="5">
                                            <p:txEl>
                                              <p:pRg st="9" end="9"/>
                                            </p:txEl>
                                          </p:spTgt>
                                        </p:tgtEl>
                                        <p:attrNameLst>
                                          <p:attrName>style.visibility</p:attrName>
                                        </p:attrNameLst>
                                      </p:cBhvr>
                                      <p:to>
                                        <p:strVal val="visible"/>
                                      </p:to>
                                    </p:set>
                                    <p:animEffect transition="in" filter="wedge">
                                      <p:cBhvr>
                                        <p:cTn id="78" dur="1000"/>
                                        <p:tgtEl>
                                          <p:spTgt spid="5">
                                            <p:txEl>
                                              <p:pRg st="9" end="9"/>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0" presetClass="entr" presetSubtype="0" fill="hold" nodeType="clickEffect">
                                  <p:stCondLst>
                                    <p:cond delay="0"/>
                                  </p:stCondLst>
                                  <p:childTnLst>
                                    <p:set>
                                      <p:cBhvr>
                                        <p:cTn id="82" dur="1" fill="hold">
                                          <p:stCondLst>
                                            <p:cond delay="0"/>
                                          </p:stCondLst>
                                        </p:cTn>
                                        <p:tgtEl>
                                          <p:spTgt spid="5">
                                            <p:txEl>
                                              <p:pRg st="10" end="10"/>
                                            </p:txEl>
                                          </p:spTgt>
                                        </p:tgtEl>
                                        <p:attrNameLst>
                                          <p:attrName>style.visibility</p:attrName>
                                        </p:attrNameLst>
                                      </p:cBhvr>
                                      <p:to>
                                        <p:strVal val="visible"/>
                                      </p:to>
                                    </p:set>
                                    <p:animEffect transition="in" filter="wedge">
                                      <p:cBhvr>
                                        <p:cTn id="83" dur="1000"/>
                                        <p:tgtEl>
                                          <p:spTgt spid="5">
                                            <p:txEl>
                                              <p:pRg st="10" end="1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64" presetClass="path" presetSubtype="0" accel="50000" decel="50000" fill="hold" nodeType="clickEffect">
                                  <p:stCondLst>
                                    <p:cond delay="0"/>
                                  </p:stCondLst>
                                  <p:childTnLst>
                                    <p:animMotion origin="layout" path="M 3.33333E-6 -3.33333E-6 L -0.00382 -0.63302 " pathEditMode="relative" rAng="0" ptsTypes="AA">
                                      <p:cBhvr>
                                        <p:cTn id="87" dur="2000" fill="hold"/>
                                        <p:tgtEl>
                                          <p:spTgt spid="5">
                                            <p:txEl>
                                              <p:pRg st="9" end="9"/>
                                            </p:txEl>
                                          </p:spTgt>
                                        </p:tgtEl>
                                        <p:attrNameLst>
                                          <p:attrName>ppt_x</p:attrName>
                                          <p:attrName>ppt_y</p:attrName>
                                        </p:attrNameLst>
                                      </p:cBhvr>
                                      <p:rCtr x="-191" y="-31667"/>
                                    </p:animMotion>
                                  </p:childTnLst>
                                </p:cTn>
                              </p:par>
                            </p:childTnLst>
                          </p:cTn>
                        </p:par>
                      </p:childTnLst>
                    </p:cTn>
                  </p:par>
                  <p:par>
                    <p:cTn id="88" fill="hold">
                      <p:stCondLst>
                        <p:cond delay="indefinite"/>
                      </p:stCondLst>
                      <p:childTnLst>
                        <p:par>
                          <p:cTn id="89" fill="hold">
                            <p:stCondLst>
                              <p:cond delay="0"/>
                            </p:stCondLst>
                            <p:childTnLst>
                              <p:par>
                                <p:cTn id="90" presetID="64" presetClass="path" presetSubtype="0" accel="50000" decel="50000" fill="hold" nodeType="clickEffect">
                                  <p:stCondLst>
                                    <p:cond delay="0"/>
                                  </p:stCondLst>
                                  <p:childTnLst>
                                    <p:animMotion origin="layout" path="M -8.33333E-7 -3.33333E-6 L -0.00382 -0.63302 " pathEditMode="relative" rAng="0" ptsTypes="AA">
                                      <p:cBhvr>
                                        <p:cTn id="91" dur="2000" fill="hold"/>
                                        <p:tgtEl>
                                          <p:spTgt spid="5">
                                            <p:txEl>
                                              <p:pRg st="10" end="10"/>
                                            </p:txEl>
                                          </p:spTgt>
                                        </p:tgtEl>
                                        <p:attrNameLst>
                                          <p:attrName>ppt_x</p:attrName>
                                          <p:attrName>ppt_y</p:attrName>
                                        </p:attrNameLst>
                                      </p:cBhvr>
                                      <p:rCtr x="-191" y="-31667"/>
                                    </p:animMotion>
                                  </p:childTnLst>
                                </p:cTn>
                              </p:par>
                              <p:par>
                                <p:cTn id="92" presetID="3" presetClass="exit" presetSubtype="10" fill="hold" grpId="0" nodeType="withEffect">
                                  <p:stCondLst>
                                    <p:cond delay="0"/>
                                  </p:stCondLst>
                                  <p:iterate type="wd">
                                    <p:tmPct val="0"/>
                                  </p:iterate>
                                  <p:childTnLst>
                                    <p:animEffect transition="out" filter="blinds(horizontal)">
                                      <p:cBhvr>
                                        <p:cTn id="93" dur="500"/>
                                        <p:tgtEl>
                                          <p:spTgt spid="5">
                                            <p:txEl>
                                              <p:pRg st="0" end="0"/>
                                            </p:txEl>
                                          </p:spTgt>
                                        </p:tgtEl>
                                      </p:cBhvr>
                                    </p:animEffect>
                                    <p:set>
                                      <p:cBhvr>
                                        <p:cTn id="94" dur="1" fill="hold">
                                          <p:stCondLst>
                                            <p:cond delay="499"/>
                                          </p:stCondLst>
                                        </p:cTn>
                                        <p:tgtEl>
                                          <p:spTgt spid="5">
                                            <p:txEl>
                                              <p:pRg st="0" end="0"/>
                                            </p:txEl>
                                          </p:spTgt>
                                        </p:tgtEl>
                                        <p:attrNameLst>
                                          <p:attrName>style.visibility</p:attrName>
                                        </p:attrNameLst>
                                      </p:cBhvr>
                                      <p:to>
                                        <p:strVal val="hidden"/>
                                      </p:to>
                                    </p:set>
                                  </p:childTnLst>
                                </p:cTn>
                              </p:par>
                              <p:par>
                                <p:cTn id="95" presetID="3" presetClass="exit" presetSubtype="10" fill="hold" grpId="0" nodeType="withEffect">
                                  <p:stCondLst>
                                    <p:cond delay="0"/>
                                  </p:stCondLst>
                                  <p:iterate type="wd">
                                    <p:tmPct val="0"/>
                                  </p:iterate>
                                  <p:childTnLst>
                                    <p:animEffect transition="out" filter="blinds(horizontal)">
                                      <p:cBhvr>
                                        <p:cTn id="96" dur="500"/>
                                        <p:tgtEl>
                                          <p:spTgt spid="5">
                                            <p:txEl>
                                              <p:pRg st="1" end="1"/>
                                            </p:txEl>
                                          </p:spTgt>
                                        </p:tgtEl>
                                      </p:cBhvr>
                                    </p:animEffect>
                                    <p:set>
                                      <p:cBhvr>
                                        <p:cTn id="97" dur="1" fill="hold">
                                          <p:stCondLst>
                                            <p:cond delay="499"/>
                                          </p:stCondLst>
                                        </p:cTn>
                                        <p:tgtEl>
                                          <p:spTgt spid="5">
                                            <p:txEl>
                                              <p:pRg st="1" end="1"/>
                                            </p:txEl>
                                          </p:spTgt>
                                        </p:tgtEl>
                                        <p:attrNameLst>
                                          <p:attrName>style.visibility</p:attrName>
                                        </p:attrNameLst>
                                      </p:cBhvr>
                                      <p:to>
                                        <p:strVal val="hidden"/>
                                      </p:to>
                                    </p:set>
                                  </p:childTnLst>
                                </p:cTn>
                              </p:par>
                              <p:par>
                                <p:cTn id="98" presetID="3" presetClass="exit" presetSubtype="10" fill="hold" grpId="0" nodeType="withEffect">
                                  <p:stCondLst>
                                    <p:cond delay="0"/>
                                  </p:stCondLst>
                                  <p:iterate type="lt">
                                    <p:tmPct val="0"/>
                                  </p:iterate>
                                  <p:childTnLst>
                                    <p:animEffect transition="out" filter="blinds(horizontal)">
                                      <p:cBhvr>
                                        <p:cTn id="99" dur="500"/>
                                        <p:tgtEl>
                                          <p:spTgt spid="5">
                                            <p:txEl>
                                              <p:pRg st="2" end="2"/>
                                            </p:txEl>
                                          </p:spTgt>
                                        </p:tgtEl>
                                      </p:cBhvr>
                                    </p:animEffect>
                                    <p:set>
                                      <p:cBhvr>
                                        <p:cTn id="100" dur="1" fill="hold">
                                          <p:stCondLst>
                                            <p:cond delay="499"/>
                                          </p:stCondLst>
                                        </p:cTn>
                                        <p:tgtEl>
                                          <p:spTgt spid="5">
                                            <p:txEl>
                                              <p:pRg st="2" end="2"/>
                                            </p:txEl>
                                          </p:spTgt>
                                        </p:tgtEl>
                                        <p:attrNameLst>
                                          <p:attrName>style.visibility</p:attrName>
                                        </p:attrNameLst>
                                      </p:cBhvr>
                                      <p:to>
                                        <p:strVal val="hidden"/>
                                      </p:to>
                                    </p:set>
                                  </p:childTnLst>
                                </p:cTn>
                              </p:par>
                              <p:par>
                                <p:cTn id="101" presetID="3" presetClass="exit" presetSubtype="10" fill="hold" grpId="0" nodeType="withEffect">
                                  <p:stCondLst>
                                    <p:cond delay="0"/>
                                  </p:stCondLst>
                                  <p:childTnLst>
                                    <p:animEffect transition="out" filter="blinds(horizontal)">
                                      <p:cBhvr>
                                        <p:cTn id="102" dur="500"/>
                                        <p:tgtEl>
                                          <p:spTgt spid="5">
                                            <p:txEl>
                                              <p:pRg st="3" end="3"/>
                                            </p:txEl>
                                          </p:spTgt>
                                        </p:tgtEl>
                                      </p:cBhvr>
                                    </p:animEffect>
                                    <p:set>
                                      <p:cBhvr>
                                        <p:cTn id="103" dur="1" fill="hold">
                                          <p:stCondLst>
                                            <p:cond delay="499"/>
                                          </p:stCondLst>
                                        </p:cTn>
                                        <p:tgtEl>
                                          <p:spTgt spid="5">
                                            <p:txEl>
                                              <p:pRg st="3" end="3"/>
                                            </p:txEl>
                                          </p:spTgt>
                                        </p:tgtEl>
                                        <p:attrNameLst>
                                          <p:attrName>style.visibility</p:attrName>
                                        </p:attrNameLst>
                                      </p:cBhvr>
                                      <p:to>
                                        <p:strVal val="hidden"/>
                                      </p:to>
                                    </p:set>
                                  </p:childTnLst>
                                </p:cTn>
                              </p:par>
                              <p:par>
                                <p:cTn id="104" presetID="3" presetClass="exit" presetSubtype="10" fill="hold" grpId="0" nodeType="withEffect">
                                  <p:stCondLst>
                                    <p:cond delay="0"/>
                                  </p:stCondLst>
                                  <p:childTnLst>
                                    <p:animEffect transition="out" filter="blinds(horizontal)">
                                      <p:cBhvr>
                                        <p:cTn id="105" dur="500"/>
                                        <p:tgtEl>
                                          <p:spTgt spid="5">
                                            <p:txEl>
                                              <p:pRg st="4" end="4"/>
                                            </p:txEl>
                                          </p:spTgt>
                                        </p:tgtEl>
                                      </p:cBhvr>
                                    </p:animEffect>
                                    <p:set>
                                      <p:cBhvr>
                                        <p:cTn id="106" dur="1" fill="hold">
                                          <p:stCondLst>
                                            <p:cond delay="499"/>
                                          </p:stCondLst>
                                        </p:cTn>
                                        <p:tgtEl>
                                          <p:spTgt spid="5">
                                            <p:txEl>
                                              <p:pRg st="4" end="4"/>
                                            </p:txEl>
                                          </p:spTgt>
                                        </p:tgtEl>
                                        <p:attrNameLst>
                                          <p:attrName>style.visibility</p:attrName>
                                        </p:attrNameLst>
                                      </p:cBhvr>
                                      <p:to>
                                        <p:strVal val="hidden"/>
                                      </p:to>
                                    </p:set>
                                  </p:childTnLst>
                                </p:cTn>
                              </p:par>
                              <p:par>
                                <p:cTn id="107" presetID="3" presetClass="exit" presetSubtype="10" fill="hold" grpId="0" nodeType="withEffect">
                                  <p:stCondLst>
                                    <p:cond delay="0"/>
                                  </p:stCondLst>
                                  <p:iterate type="lt">
                                    <p:tmPct val="0"/>
                                  </p:iterate>
                                  <p:childTnLst>
                                    <p:animEffect transition="out" filter="blinds(horizontal)">
                                      <p:cBhvr>
                                        <p:cTn id="108" dur="500"/>
                                        <p:tgtEl>
                                          <p:spTgt spid="5">
                                            <p:txEl>
                                              <p:pRg st="5" end="5"/>
                                            </p:txEl>
                                          </p:spTgt>
                                        </p:tgtEl>
                                      </p:cBhvr>
                                    </p:animEffect>
                                    <p:set>
                                      <p:cBhvr>
                                        <p:cTn id="109" dur="1" fill="hold">
                                          <p:stCondLst>
                                            <p:cond delay="499"/>
                                          </p:stCondLst>
                                        </p:cTn>
                                        <p:tgtEl>
                                          <p:spTgt spid="5">
                                            <p:txEl>
                                              <p:pRg st="5" end="5"/>
                                            </p:txEl>
                                          </p:spTgt>
                                        </p:tgtEl>
                                        <p:attrNameLst>
                                          <p:attrName>style.visibility</p:attrName>
                                        </p:attrNameLst>
                                      </p:cBhvr>
                                      <p:to>
                                        <p:strVal val="hidden"/>
                                      </p:to>
                                    </p:set>
                                  </p:childTnLst>
                                </p:cTn>
                              </p:par>
                              <p:par>
                                <p:cTn id="110" presetID="3" presetClass="exit" presetSubtype="10" fill="hold" grpId="0" nodeType="withEffect">
                                  <p:stCondLst>
                                    <p:cond delay="0"/>
                                  </p:stCondLst>
                                  <p:childTnLst>
                                    <p:animEffect transition="out" filter="blinds(horizontal)">
                                      <p:cBhvr>
                                        <p:cTn id="111" dur="500"/>
                                        <p:tgtEl>
                                          <p:spTgt spid="5">
                                            <p:txEl>
                                              <p:pRg st="6" end="6"/>
                                            </p:txEl>
                                          </p:spTgt>
                                        </p:tgtEl>
                                      </p:cBhvr>
                                    </p:animEffect>
                                    <p:set>
                                      <p:cBhvr>
                                        <p:cTn id="112" dur="1" fill="hold">
                                          <p:stCondLst>
                                            <p:cond delay="499"/>
                                          </p:stCondLst>
                                        </p:cTn>
                                        <p:tgtEl>
                                          <p:spTgt spid="5">
                                            <p:txEl>
                                              <p:pRg st="6" end="6"/>
                                            </p:txEl>
                                          </p:spTgt>
                                        </p:tgtEl>
                                        <p:attrNameLst>
                                          <p:attrName>style.visibility</p:attrName>
                                        </p:attrNameLst>
                                      </p:cBhvr>
                                      <p:to>
                                        <p:strVal val="hidden"/>
                                      </p:to>
                                    </p:set>
                                  </p:childTnLst>
                                </p:cTn>
                              </p:par>
                              <p:par>
                                <p:cTn id="113" presetID="3" presetClass="exit" presetSubtype="10" fill="hold" grpId="0" nodeType="withEffect">
                                  <p:stCondLst>
                                    <p:cond delay="0"/>
                                  </p:stCondLst>
                                  <p:childTnLst>
                                    <p:animEffect transition="out" filter="blinds(horizontal)">
                                      <p:cBhvr>
                                        <p:cTn id="114" dur="500"/>
                                        <p:tgtEl>
                                          <p:spTgt spid="5">
                                            <p:txEl>
                                              <p:pRg st="7" end="7"/>
                                            </p:txEl>
                                          </p:spTgt>
                                        </p:tgtEl>
                                      </p:cBhvr>
                                    </p:animEffect>
                                    <p:set>
                                      <p:cBhvr>
                                        <p:cTn id="115" dur="1" fill="hold">
                                          <p:stCondLst>
                                            <p:cond delay="499"/>
                                          </p:stCondLst>
                                        </p:cTn>
                                        <p:tgtEl>
                                          <p:spTgt spid="5">
                                            <p:txEl>
                                              <p:pRg st="7" end="7"/>
                                            </p:txEl>
                                          </p:spTgt>
                                        </p:tgtEl>
                                        <p:attrNameLst>
                                          <p:attrName>style.visibility</p:attrName>
                                        </p:attrNameLst>
                                      </p:cBhvr>
                                      <p:to>
                                        <p:strVal val="hidden"/>
                                      </p:to>
                                    </p:set>
                                  </p:childTnLst>
                                </p:cTn>
                              </p:par>
                              <p:par>
                                <p:cTn id="116" presetID="3" presetClass="exit" presetSubtype="10" fill="hold" grpId="0" nodeType="withEffect">
                                  <p:stCondLst>
                                    <p:cond delay="0"/>
                                  </p:stCondLst>
                                  <p:iterate type="lt">
                                    <p:tmPct val="0"/>
                                  </p:iterate>
                                  <p:childTnLst>
                                    <p:animEffect transition="out" filter="blinds(horizontal)">
                                      <p:cBhvr>
                                        <p:cTn id="117" dur="500"/>
                                        <p:tgtEl>
                                          <p:spTgt spid="5">
                                            <p:txEl>
                                              <p:pRg st="8" end="8"/>
                                            </p:txEl>
                                          </p:spTgt>
                                        </p:tgtEl>
                                      </p:cBhvr>
                                    </p:animEffect>
                                    <p:set>
                                      <p:cBhvr>
                                        <p:cTn id="118" dur="1" fill="hold">
                                          <p:stCondLst>
                                            <p:cond delay="499"/>
                                          </p:stCondLst>
                                        </p:cTn>
                                        <p:tgtEl>
                                          <p:spTgt spid="5">
                                            <p:txEl>
                                              <p:pRg st="8" end="8"/>
                                            </p:txEl>
                                          </p:spTgt>
                                        </p:tgtEl>
                                        <p:attrNameLst>
                                          <p:attrName>style.visibility</p:attrName>
                                        </p:attrNameLst>
                                      </p:cBhvr>
                                      <p:to>
                                        <p:strVal val="hidden"/>
                                      </p:to>
                                    </p:set>
                                  </p:childTnLst>
                                </p:cTn>
                              </p:par>
                              <p:par>
                                <p:cTn id="119" presetID="3" presetClass="exit" presetSubtype="10" fill="hold" grpId="1" nodeType="withEffect">
                                  <p:stCondLst>
                                    <p:cond delay="0"/>
                                  </p:stCondLst>
                                  <p:childTnLst>
                                    <p:animEffect transition="out" filter="blinds(horizontal)">
                                      <p:cBhvr>
                                        <p:cTn id="120" dur="500"/>
                                        <p:tgtEl>
                                          <p:spTgt spid="16"/>
                                        </p:tgtEl>
                                      </p:cBhvr>
                                    </p:animEffect>
                                    <p:set>
                                      <p:cBhvr>
                                        <p:cTn id="121" dur="1" fill="hold">
                                          <p:stCondLst>
                                            <p:cond delay="499"/>
                                          </p:stCondLst>
                                        </p:cTn>
                                        <p:tgtEl>
                                          <p:spTgt spid="16"/>
                                        </p:tgtEl>
                                        <p:attrNameLst>
                                          <p:attrName>style.visibility</p:attrName>
                                        </p:attrNameLst>
                                      </p:cBhvr>
                                      <p:to>
                                        <p:strVal val="hidden"/>
                                      </p:to>
                                    </p:set>
                                  </p:childTnLst>
                                </p:cTn>
                              </p:par>
                              <p:par>
                                <p:cTn id="122" presetID="3" presetClass="exit" presetSubtype="10" fill="hold" grpId="1" nodeType="withEffect">
                                  <p:stCondLst>
                                    <p:cond delay="0"/>
                                  </p:stCondLst>
                                  <p:childTnLst>
                                    <p:animEffect transition="out" filter="blinds(horizontal)">
                                      <p:cBhvr>
                                        <p:cTn id="123" dur="500"/>
                                        <p:tgtEl>
                                          <p:spTgt spid="18"/>
                                        </p:tgtEl>
                                      </p:cBhvr>
                                    </p:animEffect>
                                    <p:set>
                                      <p:cBhvr>
                                        <p:cTn id="124" dur="1" fill="hold">
                                          <p:stCondLst>
                                            <p:cond delay="499"/>
                                          </p:stCondLst>
                                        </p:cTn>
                                        <p:tgtEl>
                                          <p:spTgt spid="18"/>
                                        </p:tgtEl>
                                        <p:attrNameLst>
                                          <p:attrName>style.visibility</p:attrName>
                                        </p:attrNameLst>
                                      </p:cBhvr>
                                      <p:to>
                                        <p:strVal val="hidden"/>
                                      </p:to>
                                    </p:set>
                                  </p:childTnLst>
                                </p:cTn>
                              </p:par>
                              <p:par>
                                <p:cTn id="125" presetID="3" presetClass="exit" presetSubtype="10" fill="hold" grpId="1" nodeType="withEffect">
                                  <p:stCondLst>
                                    <p:cond delay="0"/>
                                  </p:stCondLst>
                                  <p:childTnLst>
                                    <p:animEffect transition="out" filter="blinds(horizontal)">
                                      <p:cBhvr>
                                        <p:cTn id="126" dur="500"/>
                                        <p:tgtEl>
                                          <p:spTgt spid="15"/>
                                        </p:tgtEl>
                                      </p:cBhvr>
                                    </p:animEffect>
                                    <p:set>
                                      <p:cBhvr>
                                        <p:cTn id="127" dur="1" fill="hold">
                                          <p:stCondLst>
                                            <p:cond delay="499"/>
                                          </p:stCondLst>
                                        </p:cTn>
                                        <p:tgtEl>
                                          <p:spTgt spid="15"/>
                                        </p:tgtEl>
                                        <p:attrNameLst>
                                          <p:attrName>style.visibility</p:attrName>
                                        </p:attrNameLst>
                                      </p:cBhvr>
                                      <p:to>
                                        <p:strVal val="hidden"/>
                                      </p:to>
                                    </p:set>
                                  </p:childTnLst>
                                </p:cTn>
                              </p:par>
                              <p:par>
                                <p:cTn id="128" presetID="3" presetClass="exit" presetSubtype="10" fill="hold" grpId="1" nodeType="withEffect">
                                  <p:stCondLst>
                                    <p:cond delay="0"/>
                                  </p:stCondLst>
                                  <p:childTnLst>
                                    <p:animEffect transition="out" filter="blinds(horizontal)">
                                      <p:cBhvr>
                                        <p:cTn id="129" dur="500"/>
                                        <p:tgtEl>
                                          <p:spTgt spid="17"/>
                                        </p:tgtEl>
                                      </p:cBhvr>
                                    </p:animEffect>
                                    <p:set>
                                      <p:cBhvr>
                                        <p:cTn id="130" dur="1" fill="hold">
                                          <p:stCondLst>
                                            <p:cond delay="499"/>
                                          </p:stCondLst>
                                        </p:cTn>
                                        <p:tgtEl>
                                          <p:spTgt spid="17"/>
                                        </p:tgtEl>
                                        <p:attrNameLst>
                                          <p:attrName>style.visibility</p:attrName>
                                        </p:attrNameLst>
                                      </p:cBhvr>
                                      <p:to>
                                        <p:strVal val="hidden"/>
                                      </p:to>
                                    </p:set>
                                  </p:childTnLst>
                                </p:cTn>
                              </p:par>
                              <p:par>
                                <p:cTn id="131" presetID="3" presetClass="exit" presetSubtype="10" fill="hold" grpId="1" nodeType="withEffect">
                                  <p:stCondLst>
                                    <p:cond delay="0"/>
                                  </p:stCondLst>
                                  <p:childTnLst>
                                    <p:animEffect transition="out" filter="blinds(horizontal)">
                                      <p:cBhvr>
                                        <p:cTn id="132" dur="500"/>
                                        <p:tgtEl>
                                          <p:spTgt spid="14"/>
                                        </p:tgtEl>
                                      </p:cBhvr>
                                    </p:animEffect>
                                    <p:set>
                                      <p:cBhvr>
                                        <p:cTn id="133" dur="1" fill="hold">
                                          <p:stCondLst>
                                            <p:cond delay="499"/>
                                          </p:stCondLst>
                                        </p:cTn>
                                        <p:tgtEl>
                                          <p:spTgt spid="14"/>
                                        </p:tgtEl>
                                        <p:attrNameLst>
                                          <p:attrName>style.visibility</p:attrName>
                                        </p:attrNameLst>
                                      </p:cBhvr>
                                      <p:to>
                                        <p:strVal val="hidden"/>
                                      </p:to>
                                    </p:set>
                                  </p:childTnLst>
                                </p:cTn>
                              </p:par>
                              <p:par>
                                <p:cTn id="134" presetID="3" presetClass="exit" presetSubtype="10" fill="hold" grpId="1" nodeType="withEffect">
                                  <p:stCondLst>
                                    <p:cond delay="0"/>
                                  </p:stCondLst>
                                  <p:childTnLst>
                                    <p:animEffect transition="out" filter="blinds(horizontal)">
                                      <p:cBhvr>
                                        <p:cTn id="135" dur="500"/>
                                        <p:tgtEl>
                                          <p:spTgt spid="19"/>
                                        </p:tgtEl>
                                      </p:cBhvr>
                                    </p:animEffect>
                                    <p:set>
                                      <p:cBhvr>
                                        <p:cTn id="136" dur="1" fill="hold">
                                          <p:stCondLst>
                                            <p:cond delay="499"/>
                                          </p:stCondLst>
                                        </p:cTn>
                                        <p:tgtEl>
                                          <p:spTgt spid="19"/>
                                        </p:tgtEl>
                                        <p:attrNameLst>
                                          <p:attrName>style.visibility</p:attrName>
                                        </p:attrNameLst>
                                      </p:cBhvr>
                                      <p:to>
                                        <p:strVal val="hidden"/>
                                      </p:to>
                                    </p:set>
                                  </p:childTnLst>
                                </p:cTn>
                              </p:par>
                              <p:par>
                                <p:cTn id="137" presetID="3" presetClass="exit" presetSubtype="10" fill="hold" grpId="1" nodeType="withEffect">
                                  <p:stCondLst>
                                    <p:cond delay="0"/>
                                  </p:stCondLst>
                                  <p:childTnLst>
                                    <p:animEffect transition="out" filter="blinds(horizontal)">
                                      <p:cBhvr>
                                        <p:cTn id="138" dur="500"/>
                                        <p:tgtEl>
                                          <p:spTgt spid="6"/>
                                        </p:tgtEl>
                                      </p:cBhvr>
                                    </p:animEffect>
                                    <p:set>
                                      <p:cBhvr>
                                        <p:cTn id="139" dur="1" fill="hold">
                                          <p:stCondLst>
                                            <p:cond delay="499"/>
                                          </p:stCondLst>
                                        </p:cTn>
                                        <p:tgtEl>
                                          <p:spTgt spid="6"/>
                                        </p:tgtEl>
                                        <p:attrNameLst>
                                          <p:attrName>style.visibility</p:attrName>
                                        </p:attrNameLst>
                                      </p:cBhvr>
                                      <p:to>
                                        <p:strVal val="hidden"/>
                                      </p:to>
                                    </p:set>
                                  </p:childTnLst>
                                </p:cTn>
                              </p:par>
                              <p:par>
                                <p:cTn id="140" presetID="3" presetClass="exit" presetSubtype="10" fill="hold" grpId="1" nodeType="withEffect">
                                  <p:stCondLst>
                                    <p:cond delay="0"/>
                                  </p:stCondLst>
                                  <p:iterate type="lt">
                                    <p:tmPct val="0"/>
                                  </p:iterate>
                                  <p:childTnLst>
                                    <p:animEffect transition="out" filter="blinds(horizontal)">
                                      <p:cBhvr>
                                        <p:cTn id="141" dur="500"/>
                                        <p:tgtEl>
                                          <p:spTgt spid="13"/>
                                        </p:tgtEl>
                                      </p:cBhvr>
                                    </p:animEffect>
                                    <p:set>
                                      <p:cBhvr>
                                        <p:cTn id="142" dur="1" fill="hold">
                                          <p:stCondLst>
                                            <p:cond delay="499"/>
                                          </p:stCondLst>
                                        </p:cTn>
                                        <p:tgtEl>
                                          <p:spTgt spid="13"/>
                                        </p:tgtEl>
                                        <p:attrNameLst>
                                          <p:attrName>style.visibility</p:attrName>
                                        </p:attrNameLst>
                                      </p:cBhvr>
                                      <p:to>
                                        <p:strVal val="hidden"/>
                                      </p:to>
                                    </p:set>
                                  </p:childTnLst>
                                </p:cTn>
                              </p:par>
                            </p:childTnLst>
                          </p:cTn>
                        </p:par>
                        <p:par>
                          <p:cTn id="143" fill="hold">
                            <p:stCondLst>
                              <p:cond delay="2000"/>
                            </p:stCondLst>
                            <p:childTnLst>
                              <p:par>
                                <p:cTn id="144" presetID="23" presetClass="entr" presetSubtype="16" fill="hold" grpId="0" nodeType="afterEffect">
                                  <p:stCondLst>
                                    <p:cond delay="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fltVal val="0"/>
                                          </p:val>
                                        </p:tav>
                                        <p:tav tm="100000">
                                          <p:val>
                                            <p:strVal val="#ppt_w"/>
                                          </p:val>
                                        </p:tav>
                                      </p:tavLst>
                                    </p:anim>
                                    <p:anim calcmode="lin" valueType="num">
                                      <p:cBhvr>
                                        <p:cTn id="147" dur="500" fill="hold"/>
                                        <p:tgtEl>
                                          <p:spTgt spid="20"/>
                                        </p:tgtEl>
                                        <p:attrNameLst>
                                          <p:attrName>ppt_h</p:attrName>
                                        </p:attrNameLst>
                                      </p:cBhvr>
                                      <p:tavLst>
                                        <p:tav tm="0">
                                          <p:val>
                                            <p:fltVal val="0"/>
                                          </p:val>
                                        </p:tav>
                                        <p:tav tm="100000">
                                          <p:val>
                                            <p:strVal val="#ppt_h"/>
                                          </p:val>
                                        </p:tav>
                                      </p:tavLst>
                                    </p:anim>
                                  </p:childTnLst>
                                </p:cTn>
                              </p:par>
                              <p:par>
                                <p:cTn id="148" presetID="3" presetClass="exit" presetSubtype="10" fill="hold" grpId="1" nodeType="withEffect">
                                  <p:stCondLst>
                                    <p:cond delay="0"/>
                                  </p:stCondLst>
                                  <p:childTnLst>
                                    <p:animEffect transition="out" filter="blinds(horizontal)">
                                      <p:cBhvr>
                                        <p:cTn id="149" dur="500"/>
                                        <p:tgtEl>
                                          <p:spTgt spid="20"/>
                                        </p:tgtEl>
                                      </p:cBhvr>
                                    </p:animEffect>
                                    <p:set>
                                      <p:cBhvr>
                                        <p:cTn id="150" dur="1" fill="hold">
                                          <p:stCondLst>
                                            <p:cond delay="499"/>
                                          </p:stCondLst>
                                        </p:cTn>
                                        <p:tgtEl>
                                          <p:spTgt spid="20"/>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3" presetClass="entr" presetSubtype="16" fill="hold" grpId="0" nodeType="clickEffect">
                                  <p:stCondLst>
                                    <p:cond delay="0"/>
                                  </p:stCondLst>
                                  <p:childTnLst>
                                    <p:set>
                                      <p:cBhvr>
                                        <p:cTn id="154" dur="1" fill="hold">
                                          <p:stCondLst>
                                            <p:cond delay="0"/>
                                          </p:stCondLst>
                                        </p:cTn>
                                        <p:tgtEl>
                                          <p:spTgt spid="21"/>
                                        </p:tgtEl>
                                        <p:attrNameLst>
                                          <p:attrName>style.visibility</p:attrName>
                                        </p:attrNameLst>
                                      </p:cBhvr>
                                      <p:to>
                                        <p:strVal val="visible"/>
                                      </p:to>
                                    </p:set>
                                    <p:anim calcmode="lin" valueType="num">
                                      <p:cBhvr>
                                        <p:cTn id="155" dur="500" fill="hold"/>
                                        <p:tgtEl>
                                          <p:spTgt spid="21"/>
                                        </p:tgtEl>
                                        <p:attrNameLst>
                                          <p:attrName>ppt_w</p:attrName>
                                        </p:attrNameLst>
                                      </p:cBhvr>
                                      <p:tavLst>
                                        <p:tav tm="0">
                                          <p:val>
                                            <p:fltVal val="0"/>
                                          </p:val>
                                        </p:tav>
                                        <p:tav tm="100000">
                                          <p:val>
                                            <p:strVal val="#ppt_w"/>
                                          </p:val>
                                        </p:tav>
                                      </p:tavLst>
                                    </p:anim>
                                    <p:anim calcmode="lin" valueType="num">
                                      <p:cBhvr>
                                        <p:cTn id="156" dur="500" fill="hold"/>
                                        <p:tgtEl>
                                          <p:spTgt spid="21"/>
                                        </p:tgtEl>
                                        <p:attrNameLst>
                                          <p:attrName>ppt_h</p:attrName>
                                        </p:attrNameLst>
                                      </p:cBhvr>
                                      <p:tavLst>
                                        <p:tav tm="0">
                                          <p:val>
                                            <p:fltVal val="0"/>
                                          </p:val>
                                        </p:tav>
                                        <p:tav tm="100000">
                                          <p:val>
                                            <p:strVal val="#ppt_h"/>
                                          </p:val>
                                        </p:tav>
                                      </p:tavLst>
                                    </p:anim>
                                  </p:childTnLst>
                                </p:cTn>
                              </p:par>
                            </p:childTnLst>
                          </p:cTn>
                        </p:par>
                        <p:par>
                          <p:cTn id="157" fill="hold">
                            <p:stCondLst>
                              <p:cond delay="500"/>
                            </p:stCondLst>
                            <p:childTnLst>
                              <p:par>
                                <p:cTn id="158" presetID="23" presetClass="entr" presetSubtype="16" fill="hold" grpId="0" nodeType="afterEffect">
                                  <p:stCondLst>
                                    <p:cond delay="0"/>
                                  </p:stCondLst>
                                  <p:childTnLst>
                                    <p:set>
                                      <p:cBhvr>
                                        <p:cTn id="159" dur="1" fill="hold">
                                          <p:stCondLst>
                                            <p:cond delay="0"/>
                                          </p:stCondLst>
                                        </p:cTn>
                                        <p:tgtEl>
                                          <p:spTgt spid="22"/>
                                        </p:tgtEl>
                                        <p:attrNameLst>
                                          <p:attrName>style.visibility</p:attrName>
                                        </p:attrNameLst>
                                      </p:cBhvr>
                                      <p:to>
                                        <p:strVal val="visible"/>
                                      </p:to>
                                    </p:set>
                                    <p:anim calcmode="lin" valueType="num">
                                      <p:cBhvr>
                                        <p:cTn id="160" dur="500" fill="hold"/>
                                        <p:tgtEl>
                                          <p:spTgt spid="22"/>
                                        </p:tgtEl>
                                        <p:attrNameLst>
                                          <p:attrName>ppt_w</p:attrName>
                                        </p:attrNameLst>
                                      </p:cBhvr>
                                      <p:tavLst>
                                        <p:tav tm="0">
                                          <p:val>
                                            <p:fltVal val="0"/>
                                          </p:val>
                                        </p:tav>
                                        <p:tav tm="100000">
                                          <p:val>
                                            <p:strVal val="#ppt_w"/>
                                          </p:val>
                                        </p:tav>
                                      </p:tavLst>
                                    </p:anim>
                                    <p:anim calcmode="lin" valueType="num">
                                      <p:cBhvr>
                                        <p:cTn id="161" dur="500" fill="hold"/>
                                        <p:tgtEl>
                                          <p:spTgt spid="22"/>
                                        </p:tgtEl>
                                        <p:attrNameLst>
                                          <p:attrName>ppt_h</p:attrName>
                                        </p:attrNameLst>
                                      </p:cBhvr>
                                      <p:tavLst>
                                        <p:tav tm="0">
                                          <p:val>
                                            <p:fltVal val="0"/>
                                          </p:val>
                                        </p:tav>
                                        <p:tav tm="100000">
                                          <p:val>
                                            <p:strVal val="#ppt_h"/>
                                          </p:val>
                                        </p:tav>
                                      </p:tavLst>
                                    </p:anim>
                                  </p:childTnLst>
                                </p:cTn>
                              </p:par>
                            </p:childTnLst>
                          </p:cTn>
                        </p:par>
                        <p:par>
                          <p:cTn id="162" fill="hold">
                            <p:stCondLst>
                              <p:cond delay="1000"/>
                            </p:stCondLst>
                            <p:childTnLst>
                              <p:par>
                                <p:cTn id="163" presetID="23" presetClass="entr" presetSubtype="16" fill="hold" grpId="0" nodeType="afterEffect">
                                  <p:stCondLst>
                                    <p:cond delay="0"/>
                                  </p:stCondLst>
                                  <p:childTnLst>
                                    <p:set>
                                      <p:cBhvr>
                                        <p:cTn id="164" dur="1" fill="hold">
                                          <p:stCondLst>
                                            <p:cond delay="0"/>
                                          </p:stCondLst>
                                        </p:cTn>
                                        <p:tgtEl>
                                          <p:spTgt spid="23"/>
                                        </p:tgtEl>
                                        <p:attrNameLst>
                                          <p:attrName>style.visibility</p:attrName>
                                        </p:attrNameLst>
                                      </p:cBhvr>
                                      <p:to>
                                        <p:strVal val="visible"/>
                                      </p:to>
                                    </p:set>
                                    <p:anim calcmode="lin" valueType="num">
                                      <p:cBhvr>
                                        <p:cTn id="165" dur="500" fill="hold"/>
                                        <p:tgtEl>
                                          <p:spTgt spid="23"/>
                                        </p:tgtEl>
                                        <p:attrNameLst>
                                          <p:attrName>ppt_w</p:attrName>
                                        </p:attrNameLst>
                                      </p:cBhvr>
                                      <p:tavLst>
                                        <p:tav tm="0">
                                          <p:val>
                                            <p:fltVal val="0"/>
                                          </p:val>
                                        </p:tav>
                                        <p:tav tm="100000">
                                          <p:val>
                                            <p:strVal val="#ppt_w"/>
                                          </p:val>
                                        </p:tav>
                                      </p:tavLst>
                                    </p:anim>
                                    <p:anim calcmode="lin" valueType="num">
                                      <p:cBhvr>
                                        <p:cTn id="166" dur="500" fill="hold"/>
                                        <p:tgtEl>
                                          <p:spTgt spid="23"/>
                                        </p:tgtEl>
                                        <p:attrNameLst>
                                          <p:attrName>ppt_h</p:attrName>
                                        </p:attrNameLst>
                                      </p:cBhvr>
                                      <p:tavLst>
                                        <p:tav tm="0">
                                          <p:val>
                                            <p:fltVal val="0"/>
                                          </p:val>
                                        </p:tav>
                                        <p:tav tm="100000">
                                          <p:val>
                                            <p:strVal val="#ppt_h"/>
                                          </p:val>
                                        </p:tav>
                                      </p:tavLst>
                                    </p:anim>
                                  </p:childTnLst>
                                </p:cTn>
                              </p:par>
                              <p:par>
                                <p:cTn id="167" presetID="3" presetClass="exit" presetSubtype="10" fill="hold" grpId="1" nodeType="withEffect">
                                  <p:stCondLst>
                                    <p:cond delay="0"/>
                                  </p:stCondLst>
                                  <p:childTnLst>
                                    <p:animEffect transition="out" filter="blinds(horizontal)">
                                      <p:cBhvr>
                                        <p:cTn id="168" dur="500"/>
                                        <p:tgtEl>
                                          <p:spTgt spid="23"/>
                                        </p:tgtEl>
                                      </p:cBhvr>
                                    </p:animEffect>
                                    <p:set>
                                      <p:cBhvr>
                                        <p:cTn id="169" dur="1" fill="hold">
                                          <p:stCondLst>
                                            <p:cond delay="499"/>
                                          </p:stCondLst>
                                        </p:cTn>
                                        <p:tgtEl>
                                          <p:spTgt spid="23"/>
                                        </p:tgtEl>
                                        <p:attrNameLst>
                                          <p:attrName>style.visibility</p:attrName>
                                        </p:attrNameLst>
                                      </p:cBhvr>
                                      <p:to>
                                        <p:strVal val="hidden"/>
                                      </p:to>
                                    </p:set>
                                  </p:childTnLst>
                                </p:cTn>
                              </p:par>
                              <p:par>
                                <p:cTn id="170" presetID="3" presetClass="exit" presetSubtype="10" fill="hold" grpId="1" nodeType="withEffect">
                                  <p:stCondLst>
                                    <p:cond delay="0"/>
                                  </p:stCondLst>
                                  <p:childTnLst>
                                    <p:animEffect transition="out" filter="blinds(horizontal)">
                                      <p:cBhvr>
                                        <p:cTn id="171" dur="500"/>
                                        <p:tgtEl>
                                          <p:spTgt spid="22"/>
                                        </p:tgtEl>
                                      </p:cBhvr>
                                    </p:animEffect>
                                    <p:set>
                                      <p:cBhvr>
                                        <p:cTn id="172" dur="1" fill="hold">
                                          <p:stCondLst>
                                            <p:cond delay="499"/>
                                          </p:stCondLst>
                                        </p:cTn>
                                        <p:tgtEl>
                                          <p:spTgt spid="22"/>
                                        </p:tgtEl>
                                        <p:attrNameLst>
                                          <p:attrName>style.visibility</p:attrName>
                                        </p:attrNameLst>
                                      </p:cBhvr>
                                      <p:to>
                                        <p:strVal val="hidden"/>
                                      </p:to>
                                    </p:set>
                                  </p:childTnLst>
                                </p:cTn>
                              </p:par>
                              <p:par>
                                <p:cTn id="173" presetID="3" presetClass="exit" presetSubtype="10" fill="hold" grpId="1" nodeType="withEffect">
                                  <p:stCondLst>
                                    <p:cond delay="0"/>
                                  </p:stCondLst>
                                  <p:childTnLst>
                                    <p:animEffect transition="out" filter="blinds(horizontal)">
                                      <p:cBhvr>
                                        <p:cTn id="174" dur="500"/>
                                        <p:tgtEl>
                                          <p:spTgt spid="21"/>
                                        </p:tgtEl>
                                      </p:cBhvr>
                                    </p:animEffect>
                                    <p:set>
                                      <p:cBhvr>
                                        <p:cTn id="175" dur="1" fill="hold">
                                          <p:stCondLst>
                                            <p:cond delay="499"/>
                                          </p:stCondLst>
                                        </p:cTn>
                                        <p:tgtEl>
                                          <p:spTgt spid="21"/>
                                        </p:tgtEl>
                                        <p:attrNameLst>
                                          <p:attrName>style.visibility</p:attrName>
                                        </p:attrNameLst>
                                      </p:cBhvr>
                                      <p:to>
                                        <p:strVal val="hidden"/>
                                      </p:to>
                                    </p:set>
                                  </p:childTnLst>
                                </p:cTn>
                              </p:par>
                            </p:childTnLst>
                          </p:cTn>
                        </p:par>
                        <p:par>
                          <p:cTn id="176" fill="hold">
                            <p:stCondLst>
                              <p:cond delay="1500"/>
                            </p:stCondLst>
                            <p:childTnLst>
                              <p:par>
                                <p:cTn id="177" presetID="23" presetClass="entr" presetSubtype="16" fill="hold" grpId="0" nodeType="afterEffect">
                                  <p:stCondLst>
                                    <p:cond delay="0"/>
                                  </p:stCondLst>
                                  <p:childTnLst>
                                    <p:set>
                                      <p:cBhvr>
                                        <p:cTn id="178" dur="1" fill="hold">
                                          <p:stCondLst>
                                            <p:cond delay="0"/>
                                          </p:stCondLst>
                                        </p:cTn>
                                        <p:tgtEl>
                                          <p:spTgt spid="24"/>
                                        </p:tgtEl>
                                        <p:attrNameLst>
                                          <p:attrName>style.visibility</p:attrName>
                                        </p:attrNameLst>
                                      </p:cBhvr>
                                      <p:to>
                                        <p:strVal val="visible"/>
                                      </p:to>
                                    </p:set>
                                    <p:anim calcmode="lin" valueType="num">
                                      <p:cBhvr>
                                        <p:cTn id="179" dur="500" fill="hold"/>
                                        <p:tgtEl>
                                          <p:spTgt spid="24"/>
                                        </p:tgtEl>
                                        <p:attrNameLst>
                                          <p:attrName>ppt_w</p:attrName>
                                        </p:attrNameLst>
                                      </p:cBhvr>
                                      <p:tavLst>
                                        <p:tav tm="0">
                                          <p:val>
                                            <p:fltVal val="0"/>
                                          </p:val>
                                        </p:tav>
                                        <p:tav tm="100000">
                                          <p:val>
                                            <p:strVal val="#ppt_w"/>
                                          </p:val>
                                        </p:tav>
                                      </p:tavLst>
                                    </p:anim>
                                    <p:anim calcmode="lin" valueType="num">
                                      <p:cBhvr>
                                        <p:cTn id="180" dur="500" fill="hold"/>
                                        <p:tgtEl>
                                          <p:spTgt spid="24"/>
                                        </p:tgtEl>
                                        <p:attrNameLst>
                                          <p:attrName>ppt_h</p:attrName>
                                        </p:attrNameLst>
                                      </p:cBhvr>
                                      <p:tavLst>
                                        <p:tav tm="0">
                                          <p:val>
                                            <p:fltVal val="0"/>
                                          </p:val>
                                        </p:tav>
                                        <p:tav tm="100000">
                                          <p:val>
                                            <p:strVal val="#ppt_h"/>
                                          </p:val>
                                        </p:tav>
                                      </p:tavLst>
                                    </p:anim>
                                  </p:childTnLst>
                                </p:cTn>
                              </p:par>
                              <p:par>
                                <p:cTn id="181" presetID="3" presetClass="exit" presetSubtype="10" fill="hold" grpId="1" nodeType="withEffect">
                                  <p:stCondLst>
                                    <p:cond delay="0"/>
                                  </p:stCondLst>
                                  <p:childTnLst>
                                    <p:animEffect transition="out" filter="blinds(horizontal)">
                                      <p:cBhvr>
                                        <p:cTn id="182" dur="500"/>
                                        <p:tgtEl>
                                          <p:spTgt spid="24"/>
                                        </p:tgtEl>
                                      </p:cBhvr>
                                    </p:animEffect>
                                    <p:set>
                                      <p:cBhvr>
                                        <p:cTn id="18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6" grpId="1"/>
      <p:bldP spid="13" grpId="0"/>
      <p:bldP spid="13" grpId="1"/>
      <p:bldP spid="14" grpId="0"/>
      <p:bldP spid="14" grpId="1"/>
      <p:bldP spid="15" grpId="0"/>
      <p:bldP spid="15" grpId="1"/>
      <p:bldP spid="16" grpId="0"/>
      <p:bldP spid="16" grpId="1"/>
      <p:bldP spid="17" grpId="0"/>
      <p:bldP spid="17" grpId="1"/>
      <p:bldP spid="18" grpId="0" animBg="1"/>
      <p:bldP spid="18" grpId="1" animBg="1"/>
      <p:bldP spid="19" grpId="0" animBg="1"/>
      <p:bldP spid="19" grpId="1" animBg="1"/>
      <p:bldP spid="20" grpId="0"/>
      <p:bldP spid="20" grpId="1"/>
      <p:bldP spid="21" grpId="0"/>
      <p:bldP spid="21" grpId="1"/>
      <p:bldP spid="22" grpId="0"/>
      <p:bldP spid="22" grpId="1"/>
      <p:bldP spid="23" grpId="0"/>
      <p:bldP spid="23" grpId="1"/>
      <p:bldP spid="24" grpId="0"/>
      <p:bldP spid="24"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6"/>
          <p:cNvSpPr txBox="1">
            <a:spLocks noChangeArrowheads="1"/>
          </p:cNvSpPr>
          <p:nvPr/>
        </p:nvSpPr>
        <p:spPr bwMode="auto">
          <a:xfrm>
            <a:off x="2057400" y="1266825"/>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a:latin typeface="Times New Roman" panose="02020603050405020304" pitchFamily="18" charset="0"/>
                <a:cs typeface="Times New Roman" panose="02020603050405020304" pitchFamily="18" charset="0"/>
              </a:rPr>
              <a:t>  6O         3 O</a:t>
            </a:r>
            <a:r>
              <a:rPr lang="en-US" altLang="en-US" sz="2400" b="1" baseline="-25000">
                <a:latin typeface="Times New Roman" panose="02020603050405020304" pitchFamily="18" charset="0"/>
                <a:cs typeface="Times New Roman" panose="02020603050405020304" pitchFamily="18" charset="0"/>
              </a:rPr>
              <a:t>2</a:t>
            </a:r>
          </a:p>
        </p:txBody>
      </p:sp>
      <p:graphicFrame>
        <p:nvGraphicFramePr>
          <p:cNvPr id="6" name="Object 19"/>
          <p:cNvGraphicFramePr>
            <a:graphicFrameLocks noChangeAspect="1"/>
          </p:cNvGraphicFramePr>
          <p:nvPr>
            <p:extLst>
              <p:ext uri="{D42A27DB-BD31-4B8C-83A1-F6EECF244321}">
                <p14:modId xmlns:p14="http://schemas.microsoft.com/office/powerpoint/2010/main" val="1051689808"/>
              </p:ext>
            </p:extLst>
          </p:nvPr>
        </p:nvGraphicFramePr>
        <p:xfrm>
          <a:off x="2971800" y="1204913"/>
          <a:ext cx="762000" cy="609600"/>
        </p:xfrm>
        <a:graphic>
          <a:graphicData uri="http://schemas.openxmlformats.org/presentationml/2006/ole">
            <mc:AlternateContent xmlns:mc="http://schemas.openxmlformats.org/markup-compatibility/2006">
              <mc:Choice xmlns:v="urn:schemas-microsoft-com:vml" Requires="v">
                <p:oleObj spid="_x0000_s1034" name="Equation" r:id="rId3" imgW="139700" imgH="139700" progId="Equation.3">
                  <p:embed/>
                </p:oleObj>
              </mc:Choice>
              <mc:Fallback>
                <p:oleObj name="Equation" r:id="rId3" imgW="139700" imgH="139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204913"/>
                        <a:ext cx="762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20"/>
          <p:cNvSpPr txBox="1">
            <a:spLocks noChangeArrowheads="1"/>
          </p:cNvSpPr>
          <p:nvPr/>
        </p:nvSpPr>
        <p:spPr bwMode="auto">
          <a:xfrm>
            <a:off x="2020888" y="1906588"/>
            <a:ext cx="689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a:latin typeface="Times New Roman" panose="02020603050405020304" pitchFamily="18" charset="0"/>
                <a:cs typeface="Times New Roman" panose="02020603050405020304" pitchFamily="18" charset="0"/>
              </a:rPr>
              <a:t>Không thay đ</a:t>
            </a:r>
            <a:r>
              <a:rPr lang="vi-VN" altLang="en-US" sz="2400" b="1">
                <a:latin typeface="Times New Roman" panose="02020603050405020304" pitchFamily="18" charset="0"/>
                <a:cs typeface="Times New Roman" panose="02020603050405020304" pitchFamily="18" charset="0"/>
              </a:rPr>
              <a:t>ổi</a:t>
            </a:r>
            <a:r>
              <a:rPr lang="en-US" altLang="en-US" sz="2400" b="1">
                <a:latin typeface="Times New Roman" panose="02020603050405020304" pitchFamily="18" charset="0"/>
                <a:cs typeface="Times New Roman" panose="02020603050405020304" pitchFamily="18" charset="0"/>
              </a:rPr>
              <a:t> chỉ số trong các công thức</a:t>
            </a:r>
            <a:endParaRPr lang="en-US" altLang="en-US" sz="2400" b="1" baseline="-25000">
              <a:latin typeface="Times New Roman" panose="02020603050405020304" pitchFamily="18" charset="0"/>
              <a:cs typeface="Times New Roman" panose="02020603050405020304" pitchFamily="18" charset="0"/>
            </a:endParaRPr>
          </a:p>
        </p:txBody>
      </p:sp>
      <p:sp>
        <p:nvSpPr>
          <p:cNvPr id="8" name="Rectangle 21"/>
          <p:cNvSpPr>
            <a:spLocks noChangeArrowheads="1"/>
          </p:cNvSpPr>
          <p:nvPr/>
        </p:nvSpPr>
        <p:spPr bwMode="auto">
          <a:xfrm>
            <a:off x="612775" y="1055688"/>
            <a:ext cx="1377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u="sng">
                <a:solidFill>
                  <a:srgbClr val="FF0000"/>
                </a:solidFill>
                <a:latin typeface="Times New Roman" panose="02020603050405020304" pitchFamily="18" charset="0"/>
                <a:cs typeface="Times New Roman" panose="02020603050405020304" pitchFamily="18" charset="0"/>
              </a:rPr>
              <a:t>Lưu ý</a:t>
            </a:r>
            <a:r>
              <a:rPr lang="en-US" altLang="en-US" sz="3200" b="1" smtClean="0">
                <a:solidFill>
                  <a:srgbClr val="FF0000"/>
                </a:solidFill>
                <a:latin typeface="Times New Roman" panose="02020603050405020304" pitchFamily="18" charset="0"/>
                <a:cs typeface="Times New Roman" panose="02020603050405020304" pitchFamily="18" charset="0"/>
              </a:rPr>
              <a:t>:</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9" name="Text Box 20"/>
          <p:cNvSpPr txBox="1">
            <a:spLocks noChangeArrowheads="1"/>
          </p:cNvSpPr>
          <p:nvPr/>
        </p:nvSpPr>
        <p:spPr bwMode="auto">
          <a:xfrm>
            <a:off x="2057400" y="2509838"/>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a:latin typeface="Times New Roman" panose="02020603050405020304" pitchFamily="18" charset="0"/>
                <a:cs typeface="Times New Roman" panose="02020603050405020304" pitchFamily="18" charset="0"/>
              </a:rPr>
              <a:t>Không viết    </a:t>
            </a:r>
            <a:r>
              <a:rPr lang="en-US" altLang="en-US" sz="2400" b="1" baseline="-25000">
                <a:latin typeface="Times New Roman" panose="02020603050405020304" pitchFamily="18" charset="0"/>
                <a:cs typeface="Times New Roman" panose="02020603050405020304" pitchFamily="18" charset="0"/>
              </a:rPr>
              <a:t>4</a:t>
            </a:r>
            <a:r>
              <a:rPr lang="en-US" altLang="en-US" sz="2400" b="1">
                <a:latin typeface="Times New Roman" panose="02020603050405020304" pitchFamily="18" charset="0"/>
                <a:cs typeface="Times New Roman" panose="02020603050405020304" pitchFamily="18" charset="0"/>
              </a:rPr>
              <a:t> Fe</a:t>
            </a:r>
            <a:endParaRPr lang="en-US" altLang="en-US" sz="2400" b="1" baseline="-25000">
              <a:latin typeface="Times New Roman" panose="02020603050405020304" pitchFamily="18" charset="0"/>
              <a:cs typeface="Times New Roman" panose="02020603050405020304" pitchFamily="18" charset="0"/>
            </a:endParaRPr>
          </a:p>
        </p:txBody>
      </p:sp>
      <p:sp>
        <p:nvSpPr>
          <p:cNvPr id="10" name="Text Box 20"/>
          <p:cNvSpPr txBox="1">
            <a:spLocks noChangeArrowheads="1"/>
          </p:cNvSpPr>
          <p:nvPr/>
        </p:nvSpPr>
        <p:spPr bwMode="auto">
          <a:xfrm>
            <a:off x="2057400" y="3124200"/>
            <a:ext cx="7224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F"/>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Nhóm nguyên tử (OH) hay (SO</a:t>
            </a:r>
            <a:r>
              <a:rPr lang="en-US" altLang="en-US" sz="2400" b="1" baseline="-25000">
                <a:latin typeface="Times New Roman" panose="02020603050405020304" pitchFamily="18" charset="0"/>
                <a:cs typeface="Times New Roman" panose="02020603050405020304" pitchFamily="18" charset="0"/>
                <a:sym typeface="Wingdings" panose="05000000000000000000" pitchFamily="2" charset="2"/>
              </a:rPr>
              <a:t>4</a:t>
            </a:r>
            <a:r>
              <a:rPr lang="en-US" altLang="en-US" sz="2400" b="1">
                <a:latin typeface="Times New Roman" panose="02020603050405020304" pitchFamily="18" charset="0"/>
                <a:cs typeface="Times New Roman" panose="02020603050405020304" pitchFamily="18" charset="0"/>
                <a:sym typeface="Wingdings" panose="05000000000000000000" pitchFamily="2" charset="2"/>
              </a:rPr>
              <a:t>)… coi cả nhóm như 1 đơn vị để cân bằng</a:t>
            </a:r>
          </a:p>
          <a:p>
            <a:pPr eaLnBrk="1" hangingPunct="1">
              <a:spcBef>
                <a:spcPct val="50000"/>
              </a:spcBef>
              <a:buFont typeface="Wingdings" panose="05000000000000000000" pitchFamily="2" charset="2"/>
              <a:buChar char="F"/>
            </a:pPr>
            <a:endParaRPr lang="en-US" altLang="en-US" sz="2400" b="1" baseline="-25000">
              <a:latin typeface="Times New Roman" panose="02020603050405020304" pitchFamily="18" charset="0"/>
              <a:cs typeface="Times New Roman" panose="02020603050405020304" pitchFamily="18" charset="0"/>
            </a:endParaRPr>
          </a:p>
        </p:txBody>
      </p:sp>
      <p:pic>
        <p:nvPicPr>
          <p:cNvPr id="11" name="Picture 19" descr="4898DBC5BEA843B582E10C5800F24FA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0"/>
            <a:ext cx="609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288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7775" y="263730"/>
            <a:ext cx="8639717" cy="827440"/>
          </a:xfrm>
          <a:prstGeom prst="rect">
            <a:avLst/>
          </a:prstGeom>
          <a:noFill/>
        </p:spPr>
        <p:txBody>
          <a:bodyPr wrap="square" lIns="87919" tIns="43959" rIns="87919" bIns="43959" rtlCol="0">
            <a:spAutoFit/>
          </a:bodyPr>
          <a:lstStyle/>
          <a:p>
            <a:r>
              <a:rPr lang="en-US" sz="2300" b="1" dirty="0" err="1">
                <a:solidFill>
                  <a:srgbClr val="C00000"/>
                </a:solidFill>
                <a:latin typeface="Arial" pitchFamily="34" charset="0"/>
                <a:cs typeface="Arial" pitchFamily="34" charset="0"/>
              </a:rPr>
              <a:t>Câu</a:t>
            </a:r>
            <a:r>
              <a:rPr lang="en-US" sz="2300" b="1" dirty="0">
                <a:solidFill>
                  <a:srgbClr val="C00000"/>
                </a:solidFill>
                <a:latin typeface="Arial" pitchFamily="34" charset="0"/>
                <a:cs typeface="Arial" pitchFamily="34" charset="0"/>
              </a:rPr>
              <a:t> 1</a:t>
            </a:r>
            <a:r>
              <a:rPr lang="en-US" sz="2300" b="1">
                <a:solidFill>
                  <a:srgbClr val="C00000"/>
                </a:solidFill>
                <a:latin typeface="Arial" pitchFamily="34" charset="0"/>
                <a:cs typeface="Arial" pitchFamily="34" charset="0"/>
              </a:rPr>
              <a:t>: </a:t>
            </a:r>
            <a:r>
              <a:rPr lang="vi-VN" sz="2400"/>
              <a:t>Khẳng định nào dưới đây là đúng về phương trình hóa học?</a:t>
            </a:r>
            <a:endParaRPr lang="en-US" sz="2400"/>
          </a:p>
        </p:txBody>
      </p:sp>
      <p:sp>
        <p:nvSpPr>
          <p:cNvPr id="7" name="TextBox 6">
            <a:extLst>
              <a:ext uri="{FF2B5EF4-FFF2-40B4-BE49-F238E27FC236}">
                <a16:creationId xmlns="" xmlns:a16="http://schemas.microsoft.com/office/drawing/2014/main" id="{7A814E80-7FE9-4390-9C85-DB3007B0DF39}"/>
              </a:ext>
            </a:extLst>
          </p:cNvPr>
          <p:cNvSpPr txBox="1"/>
          <p:nvPr/>
        </p:nvSpPr>
        <p:spPr>
          <a:xfrm>
            <a:off x="462640" y="1305709"/>
            <a:ext cx="7503489" cy="677108"/>
          </a:xfrm>
          <a:prstGeom prst="rect">
            <a:avLst/>
          </a:prstGeom>
          <a:noFill/>
        </p:spPr>
        <p:txBody>
          <a:bodyPr wrap="square" rtlCol="0">
            <a:spAutoFit/>
          </a:bodyPr>
          <a:lstStyle/>
          <a:p>
            <a:r>
              <a:rPr lang="en-US" sz="2000" smtClean="0"/>
              <a:t>A. </a:t>
            </a:r>
            <a:r>
              <a:rPr lang="en-US" sz="2000"/>
              <a:t>Lập phương trình hóa học bao gồm </a:t>
            </a:r>
            <a:r>
              <a:rPr lang="en-US" sz="2000" smtClean="0"/>
              <a:t>2 </a:t>
            </a:r>
            <a:r>
              <a:rPr lang="en-US" sz="2000"/>
              <a:t>bước cơ bản.</a:t>
            </a:r>
          </a:p>
          <a:p>
            <a:endParaRPr lang="en-US" sz="1800" dirty="0">
              <a:solidFill>
                <a:srgbClr val="000099"/>
              </a:solidFill>
            </a:endParaRPr>
          </a:p>
        </p:txBody>
      </p:sp>
      <p:sp>
        <p:nvSpPr>
          <p:cNvPr id="10" name="TextBox 9">
            <a:extLst>
              <a:ext uri="{FF2B5EF4-FFF2-40B4-BE49-F238E27FC236}">
                <a16:creationId xmlns="" xmlns:a16="http://schemas.microsoft.com/office/drawing/2014/main" id="{7A814E80-7FE9-4390-9C85-DB3007B0DF39}"/>
              </a:ext>
            </a:extLst>
          </p:cNvPr>
          <p:cNvSpPr txBox="1"/>
          <p:nvPr/>
        </p:nvSpPr>
        <p:spPr>
          <a:xfrm>
            <a:off x="462640" y="2105060"/>
            <a:ext cx="7686720" cy="400110"/>
          </a:xfrm>
          <a:prstGeom prst="rect">
            <a:avLst/>
          </a:prstGeom>
          <a:noFill/>
        </p:spPr>
        <p:txBody>
          <a:bodyPr wrap="none" rtlCol="0">
            <a:spAutoFit/>
          </a:bodyPr>
          <a:lstStyle/>
          <a:p>
            <a:r>
              <a:rPr lang="en-US" sz="2000"/>
              <a:t>B</a:t>
            </a:r>
            <a:r>
              <a:rPr lang="en-US" sz="2000" smtClean="0"/>
              <a:t>. </a:t>
            </a:r>
            <a:r>
              <a:rPr lang="vi-VN" sz="2000"/>
              <a:t>Phương trình hóa học biểu diễn ngắn gọn phản ứng hóa học.   </a:t>
            </a:r>
            <a:endParaRPr lang="en-US" sz="1800" dirty="0">
              <a:solidFill>
                <a:srgbClr val="000099"/>
              </a:solidFill>
            </a:endParaRPr>
          </a:p>
        </p:txBody>
      </p:sp>
      <p:sp>
        <p:nvSpPr>
          <p:cNvPr id="11" name="TextBox 10">
            <a:extLst>
              <a:ext uri="{FF2B5EF4-FFF2-40B4-BE49-F238E27FC236}">
                <a16:creationId xmlns="" xmlns:a16="http://schemas.microsoft.com/office/drawing/2014/main" id="{7A814E80-7FE9-4390-9C85-DB3007B0DF39}"/>
              </a:ext>
            </a:extLst>
          </p:cNvPr>
          <p:cNvSpPr txBox="1"/>
          <p:nvPr/>
        </p:nvSpPr>
        <p:spPr>
          <a:xfrm>
            <a:off x="407775" y="2965893"/>
            <a:ext cx="6814686" cy="707886"/>
          </a:xfrm>
          <a:prstGeom prst="rect">
            <a:avLst/>
          </a:prstGeom>
          <a:noFill/>
        </p:spPr>
        <p:txBody>
          <a:bodyPr wrap="none" rtlCol="0">
            <a:spAutoFit/>
          </a:bodyPr>
          <a:lstStyle/>
          <a:p>
            <a:r>
              <a:rPr lang="en-US" sz="2000"/>
              <a:t>C. Phương trình hóa học luôn gồm 4 chất, trong đó có hai </a:t>
            </a:r>
            <a:endParaRPr lang="en-US" sz="2000" smtClean="0"/>
          </a:p>
          <a:p>
            <a:r>
              <a:rPr lang="en-US" sz="2000" smtClean="0"/>
              <a:t>chất </a:t>
            </a:r>
            <a:r>
              <a:rPr lang="en-US" sz="2000"/>
              <a:t>tham gia và hai chất sản phẩm.</a:t>
            </a:r>
          </a:p>
        </p:txBody>
      </p:sp>
      <p:sp>
        <p:nvSpPr>
          <p:cNvPr id="12" name="TextBox 11">
            <a:extLst>
              <a:ext uri="{FF2B5EF4-FFF2-40B4-BE49-F238E27FC236}">
                <a16:creationId xmlns="" xmlns:a16="http://schemas.microsoft.com/office/drawing/2014/main" id="{7A814E80-7FE9-4390-9C85-DB3007B0DF39}"/>
              </a:ext>
            </a:extLst>
          </p:cNvPr>
          <p:cNvSpPr txBox="1"/>
          <p:nvPr/>
        </p:nvSpPr>
        <p:spPr>
          <a:xfrm>
            <a:off x="462640" y="3842189"/>
            <a:ext cx="7285969" cy="707886"/>
          </a:xfrm>
          <a:prstGeom prst="rect">
            <a:avLst/>
          </a:prstGeom>
          <a:noFill/>
        </p:spPr>
        <p:txBody>
          <a:bodyPr wrap="none" rtlCol="0">
            <a:spAutoFit/>
          </a:bodyPr>
          <a:lstStyle/>
          <a:p>
            <a:r>
              <a:rPr lang="en-US" sz="2000" smtClean="0"/>
              <a:t>D. </a:t>
            </a:r>
            <a:r>
              <a:rPr lang="vi-VN" sz="2000" smtClean="0"/>
              <a:t>Phương </a:t>
            </a:r>
            <a:r>
              <a:rPr lang="vi-VN" sz="2000"/>
              <a:t>trình hóa học chỉ cho biết về kí hiệu các nguyên tố, </a:t>
            </a:r>
            <a:endParaRPr lang="en-US" sz="2000" smtClean="0"/>
          </a:p>
          <a:p>
            <a:r>
              <a:rPr lang="vi-VN" sz="2000" smtClean="0"/>
              <a:t>chất </a:t>
            </a:r>
            <a:r>
              <a:rPr lang="vi-VN" sz="2000"/>
              <a:t>tham gia phản ứng.</a:t>
            </a:r>
            <a:endParaRPr lang="en-US" sz="1800" dirty="0">
              <a:solidFill>
                <a:srgbClr val="000099"/>
              </a:solidFill>
            </a:endParaRPr>
          </a:p>
        </p:txBody>
      </p:sp>
    </p:spTree>
    <p:extLst>
      <p:ext uri="{BB962C8B-B14F-4D97-AF65-F5344CB8AC3E}">
        <p14:creationId xmlns:p14="http://schemas.microsoft.com/office/powerpoint/2010/main" val="357826383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0"/>
                                        </p:tgtEl>
                                        <p:attrNameLst>
                                          <p:attrName>fillcolor</p:attrName>
                                        </p:attrNameLst>
                                      </p:cBhvr>
                                      <p:to>
                                        <a:srgbClr val="FFFF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7775" y="263730"/>
            <a:ext cx="8639717" cy="1196772"/>
          </a:xfrm>
          <a:prstGeom prst="rect">
            <a:avLst/>
          </a:prstGeom>
          <a:noFill/>
        </p:spPr>
        <p:txBody>
          <a:bodyPr wrap="square" lIns="87919" tIns="43959" rIns="87919" bIns="43959" rtlCol="0">
            <a:spAutoFit/>
          </a:bodyPr>
          <a:lstStyle/>
          <a:p>
            <a:r>
              <a:rPr lang="en-US" sz="2300" b="1" err="1">
                <a:solidFill>
                  <a:srgbClr val="C00000"/>
                </a:solidFill>
                <a:latin typeface="Arial" pitchFamily="34" charset="0"/>
                <a:cs typeface="Arial" pitchFamily="34" charset="0"/>
              </a:rPr>
              <a:t>Câu</a:t>
            </a:r>
            <a:r>
              <a:rPr lang="en-US" sz="2300" b="1">
                <a:solidFill>
                  <a:srgbClr val="C00000"/>
                </a:solidFill>
                <a:latin typeface="Arial" pitchFamily="34" charset="0"/>
                <a:cs typeface="Arial" pitchFamily="34" charset="0"/>
              </a:rPr>
              <a:t> </a:t>
            </a:r>
            <a:r>
              <a:rPr lang="en-US" sz="2300" b="1" smtClean="0">
                <a:solidFill>
                  <a:srgbClr val="C00000"/>
                </a:solidFill>
                <a:latin typeface="Arial" pitchFamily="34" charset="0"/>
                <a:cs typeface="Arial" pitchFamily="34" charset="0"/>
              </a:rPr>
              <a:t>2: </a:t>
            </a:r>
            <a:r>
              <a:rPr lang="vi-VN" sz="2400"/>
              <a:t>Đốt cháy một mẩu nhôm trong khí oxi thì nhôm tác dụng với khí oxi tạo thành một chất có tên nhôm oxit. Phương trình hóa học biểu diễn phản ứng của nhôm với khí oxi là</a:t>
            </a:r>
            <a:endParaRPr lang="en-US" sz="2300" b="1" dirty="0"/>
          </a:p>
        </p:txBody>
      </p:sp>
      <p:sp>
        <p:nvSpPr>
          <p:cNvPr id="6" name="TextBox 5">
            <a:extLst>
              <a:ext uri="{FF2B5EF4-FFF2-40B4-BE49-F238E27FC236}">
                <a16:creationId xmlns="" xmlns:a16="http://schemas.microsoft.com/office/drawing/2014/main" id="{AFB1EB77-55E7-4717-91D6-611B333B80CB}"/>
              </a:ext>
            </a:extLst>
          </p:cNvPr>
          <p:cNvSpPr txBox="1"/>
          <p:nvPr/>
        </p:nvSpPr>
        <p:spPr>
          <a:xfrm>
            <a:off x="1328549" y="2156507"/>
            <a:ext cx="4301177" cy="584775"/>
          </a:xfrm>
          <a:prstGeom prst="rect">
            <a:avLst/>
          </a:prstGeom>
          <a:noFill/>
        </p:spPr>
        <p:txBody>
          <a:bodyPr wrap="none" rtlCol="0">
            <a:spAutoFit/>
          </a:bodyPr>
          <a:lstStyle/>
          <a:p>
            <a:r>
              <a:rPr lang="vi-VN" sz="3200"/>
              <a:t>B. </a:t>
            </a:r>
            <a:r>
              <a:rPr lang="en-US" sz="3200" smtClean="0"/>
              <a:t>2</a:t>
            </a:r>
            <a:r>
              <a:rPr lang="vi-VN" sz="3200" smtClean="0"/>
              <a:t>Al </a:t>
            </a:r>
            <a:r>
              <a:rPr lang="vi-VN" sz="3200"/>
              <a:t>+ 3O</a:t>
            </a:r>
            <a:r>
              <a:rPr lang="vi-VN" sz="3200" baseline="-25000"/>
              <a:t>2</a:t>
            </a:r>
            <a:r>
              <a:rPr lang="vi-VN" sz="3200"/>
              <a:t> → 2Al</a:t>
            </a:r>
            <a:r>
              <a:rPr lang="vi-VN" sz="3200" baseline="-25000"/>
              <a:t>2</a:t>
            </a:r>
            <a:r>
              <a:rPr lang="vi-VN" sz="3200"/>
              <a:t>O</a:t>
            </a:r>
            <a:r>
              <a:rPr lang="vi-VN" sz="3200" baseline="-25000"/>
              <a:t>3</a:t>
            </a:r>
            <a:endParaRPr lang="en-US" sz="3200" b="1" baseline="-25000" dirty="0">
              <a:solidFill>
                <a:srgbClr val="000099"/>
              </a:solidFill>
            </a:endParaRPr>
          </a:p>
        </p:txBody>
      </p:sp>
      <p:sp>
        <p:nvSpPr>
          <p:cNvPr id="7" name="TextBox 6">
            <a:extLst>
              <a:ext uri="{FF2B5EF4-FFF2-40B4-BE49-F238E27FC236}">
                <a16:creationId xmlns="" xmlns:a16="http://schemas.microsoft.com/office/drawing/2014/main" id="{7A814E80-7FE9-4390-9C85-DB3007B0DF39}"/>
              </a:ext>
            </a:extLst>
          </p:cNvPr>
          <p:cNvSpPr txBox="1"/>
          <p:nvPr/>
        </p:nvSpPr>
        <p:spPr>
          <a:xfrm>
            <a:off x="1328549" y="1515395"/>
            <a:ext cx="4717958" cy="584775"/>
          </a:xfrm>
          <a:prstGeom prst="rect">
            <a:avLst/>
          </a:prstGeom>
          <a:noFill/>
        </p:spPr>
        <p:txBody>
          <a:bodyPr wrap="none" rtlCol="0">
            <a:spAutoFit/>
          </a:bodyPr>
          <a:lstStyle/>
          <a:p>
            <a:r>
              <a:rPr lang="en-US" sz="3200" smtClean="0"/>
              <a:t>A. </a:t>
            </a:r>
            <a:r>
              <a:rPr lang="vi-VN" sz="3200"/>
              <a:t>4Al + 3O</a:t>
            </a:r>
            <a:r>
              <a:rPr lang="vi-VN" sz="3200" baseline="-25000"/>
              <a:t>2</a:t>
            </a:r>
            <a:r>
              <a:rPr lang="vi-VN" sz="3200"/>
              <a:t> → 2Al</a:t>
            </a:r>
            <a:r>
              <a:rPr lang="vi-VN" sz="3200" baseline="-25000"/>
              <a:t>2</a:t>
            </a:r>
            <a:r>
              <a:rPr lang="vi-VN" sz="3200"/>
              <a:t>O</a:t>
            </a:r>
            <a:r>
              <a:rPr lang="vi-VN" sz="3200" baseline="-25000"/>
              <a:t>3 </a:t>
            </a:r>
            <a:r>
              <a:rPr lang="vi-VN" sz="3200" smtClean="0"/>
              <a:t> </a:t>
            </a:r>
            <a:r>
              <a:rPr lang="vi-VN" sz="3200"/>
              <a:t>  </a:t>
            </a:r>
            <a:endParaRPr lang="en-US" sz="2800" dirty="0">
              <a:solidFill>
                <a:srgbClr val="000099"/>
              </a:solidFill>
            </a:endParaRPr>
          </a:p>
        </p:txBody>
      </p:sp>
      <p:sp>
        <p:nvSpPr>
          <p:cNvPr id="8" name="TextBox 7">
            <a:extLst>
              <a:ext uri="{FF2B5EF4-FFF2-40B4-BE49-F238E27FC236}">
                <a16:creationId xmlns="" xmlns:a16="http://schemas.microsoft.com/office/drawing/2014/main" id="{87A6D2D5-EE0C-48CE-A317-90F094621891}"/>
              </a:ext>
            </a:extLst>
          </p:cNvPr>
          <p:cNvSpPr txBox="1"/>
          <p:nvPr/>
        </p:nvSpPr>
        <p:spPr>
          <a:xfrm>
            <a:off x="1351669" y="2834667"/>
            <a:ext cx="4512774" cy="584775"/>
          </a:xfrm>
          <a:prstGeom prst="rect">
            <a:avLst/>
          </a:prstGeom>
          <a:noFill/>
        </p:spPr>
        <p:txBody>
          <a:bodyPr wrap="none" rtlCol="0">
            <a:spAutoFit/>
          </a:bodyPr>
          <a:lstStyle/>
          <a:p>
            <a:r>
              <a:rPr lang="vi-VN" sz="3200"/>
              <a:t>C. 4Al + 6O → 2Al</a:t>
            </a:r>
            <a:r>
              <a:rPr lang="vi-VN" sz="3200" baseline="-25000"/>
              <a:t>2</a:t>
            </a:r>
            <a:r>
              <a:rPr lang="vi-VN" sz="3200"/>
              <a:t>O</a:t>
            </a:r>
            <a:r>
              <a:rPr lang="vi-VN" sz="3200" baseline="-25000"/>
              <a:t>3</a:t>
            </a:r>
            <a:r>
              <a:rPr lang="vi-VN" sz="3200"/>
              <a:t>   </a:t>
            </a:r>
            <a:endParaRPr lang="en-US" sz="3200" b="1" baseline="-25000" dirty="0">
              <a:solidFill>
                <a:srgbClr val="000099"/>
              </a:solidFill>
            </a:endParaRPr>
          </a:p>
        </p:txBody>
      </p:sp>
      <p:sp>
        <p:nvSpPr>
          <p:cNvPr id="9" name="TextBox 8">
            <a:extLst>
              <a:ext uri="{FF2B5EF4-FFF2-40B4-BE49-F238E27FC236}">
                <a16:creationId xmlns="" xmlns:a16="http://schemas.microsoft.com/office/drawing/2014/main" id="{1E63FFE6-8663-4C42-B3E2-0533B1CA45A7}"/>
              </a:ext>
            </a:extLst>
          </p:cNvPr>
          <p:cNvSpPr txBox="1"/>
          <p:nvPr/>
        </p:nvSpPr>
        <p:spPr>
          <a:xfrm>
            <a:off x="1328548" y="3570471"/>
            <a:ext cx="4475905" cy="584775"/>
          </a:xfrm>
          <a:prstGeom prst="rect">
            <a:avLst/>
          </a:prstGeom>
          <a:noFill/>
        </p:spPr>
        <p:txBody>
          <a:bodyPr wrap="none" rtlCol="0">
            <a:spAutoFit/>
          </a:bodyPr>
          <a:lstStyle/>
          <a:p>
            <a:r>
              <a:rPr lang="en-US" sz="3200"/>
              <a:t>D. </a:t>
            </a:r>
            <a:r>
              <a:rPr lang="en-US" sz="3200" smtClean="0"/>
              <a:t>2Al</a:t>
            </a:r>
            <a:r>
              <a:rPr lang="en-US" sz="3200" baseline="-25000" smtClean="0"/>
              <a:t>2</a:t>
            </a:r>
            <a:r>
              <a:rPr lang="en-US" sz="3200"/>
              <a:t> + 3O</a:t>
            </a:r>
            <a:r>
              <a:rPr lang="en-US" sz="3200" baseline="-25000"/>
              <a:t>2</a:t>
            </a:r>
            <a:r>
              <a:rPr lang="en-US" sz="3200"/>
              <a:t> → 2Al</a:t>
            </a:r>
            <a:r>
              <a:rPr lang="en-US" sz="3200" baseline="-25000"/>
              <a:t>2</a:t>
            </a:r>
            <a:r>
              <a:rPr lang="en-US" sz="3200"/>
              <a:t>O</a:t>
            </a:r>
            <a:r>
              <a:rPr lang="en-US" sz="3200" baseline="-25000"/>
              <a:t>3</a:t>
            </a:r>
            <a:endParaRPr lang="en-US" sz="3200"/>
          </a:p>
        </p:txBody>
      </p:sp>
    </p:spTree>
    <p:extLst>
      <p:ext uri="{BB962C8B-B14F-4D97-AF65-F5344CB8AC3E}">
        <p14:creationId xmlns:p14="http://schemas.microsoft.com/office/powerpoint/2010/main" val="199131191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
                                        </p:tgtEl>
                                        <p:attrNameLst>
                                          <p:attrName>fillcolor</p:attrName>
                                        </p:attrNameLst>
                                      </p:cBhvr>
                                      <p:to>
                                        <a:srgbClr val="FFFF0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139" y="482818"/>
            <a:ext cx="8639717" cy="1196772"/>
          </a:xfrm>
          <a:prstGeom prst="rect">
            <a:avLst/>
          </a:prstGeom>
          <a:noFill/>
        </p:spPr>
        <p:txBody>
          <a:bodyPr wrap="square" lIns="87919" tIns="43959" rIns="87919" bIns="43959" rtlCol="0">
            <a:spAutoFit/>
          </a:bodyPr>
          <a:lstStyle/>
          <a:p>
            <a:r>
              <a:rPr lang="en-US" sz="2300" b="1" err="1">
                <a:solidFill>
                  <a:srgbClr val="C00000"/>
                </a:solidFill>
                <a:latin typeface="Arial" pitchFamily="34" charset="0"/>
                <a:cs typeface="Arial" pitchFamily="34" charset="0"/>
              </a:rPr>
              <a:t>Câu</a:t>
            </a:r>
            <a:r>
              <a:rPr lang="en-US" sz="2300" b="1">
                <a:solidFill>
                  <a:srgbClr val="C00000"/>
                </a:solidFill>
                <a:latin typeface="Arial" pitchFamily="34" charset="0"/>
                <a:cs typeface="Arial" pitchFamily="34" charset="0"/>
              </a:rPr>
              <a:t> 3</a:t>
            </a:r>
            <a:r>
              <a:rPr lang="en-US" sz="2300" b="1" smtClean="0">
                <a:solidFill>
                  <a:srgbClr val="C00000"/>
                </a:solidFill>
                <a:latin typeface="Arial" pitchFamily="34" charset="0"/>
                <a:cs typeface="Arial" pitchFamily="34" charset="0"/>
              </a:rPr>
              <a:t>: </a:t>
            </a:r>
            <a:r>
              <a:rPr lang="en-US" sz="2400"/>
              <a:t>Cho sơ đồ phản ứng: Al + H</a:t>
            </a:r>
            <a:r>
              <a:rPr lang="en-US" sz="2400" baseline="-25000"/>
              <a:t>2</a:t>
            </a:r>
            <a:r>
              <a:rPr lang="en-US" sz="2400"/>
              <a:t>SO</a:t>
            </a:r>
            <a:r>
              <a:rPr lang="en-US" sz="2400" baseline="-25000"/>
              <a:t>4</a:t>
            </a:r>
            <a:r>
              <a:rPr lang="en-US" sz="2400"/>
              <a:t> → Al</a:t>
            </a:r>
            <a:r>
              <a:rPr lang="en-US" sz="2400" baseline="-25000"/>
              <a:t>2</a:t>
            </a:r>
            <a:r>
              <a:rPr lang="en-US" sz="2400"/>
              <a:t>(SO</a:t>
            </a:r>
            <a:r>
              <a:rPr lang="en-US" sz="2400" baseline="-25000"/>
              <a:t>4</a:t>
            </a:r>
            <a:r>
              <a:rPr lang="en-US" sz="2400"/>
              <a:t>)</a:t>
            </a:r>
            <a:r>
              <a:rPr lang="en-US" sz="2400" baseline="-25000"/>
              <a:t>3</a:t>
            </a:r>
            <a:r>
              <a:rPr lang="en-US" sz="2400"/>
              <a:t> + H</a:t>
            </a:r>
            <a:r>
              <a:rPr lang="en-US" sz="2400" baseline="-25000"/>
              <a:t>2</a:t>
            </a:r>
            <a:r>
              <a:rPr lang="en-US" sz="2400" b="1"/>
              <a:t>. </a:t>
            </a:r>
            <a:r>
              <a:rPr lang="en-US" sz="2400"/>
              <a:t>Sau khi cân bằng với các hệ số nguyên tối giản thì tổng hệ số trong phương trình hóa học là:</a:t>
            </a:r>
          </a:p>
        </p:txBody>
      </p:sp>
      <p:sp>
        <p:nvSpPr>
          <p:cNvPr id="6" name="TextBox 5">
            <a:extLst>
              <a:ext uri="{FF2B5EF4-FFF2-40B4-BE49-F238E27FC236}">
                <a16:creationId xmlns="" xmlns:a16="http://schemas.microsoft.com/office/drawing/2014/main" id="{AFB1EB77-55E7-4717-91D6-611B333B80CB}"/>
              </a:ext>
            </a:extLst>
          </p:cNvPr>
          <p:cNvSpPr txBox="1"/>
          <p:nvPr/>
        </p:nvSpPr>
        <p:spPr>
          <a:xfrm>
            <a:off x="1328549" y="2156507"/>
            <a:ext cx="936475" cy="584775"/>
          </a:xfrm>
          <a:prstGeom prst="rect">
            <a:avLst/>
          </a:prstGeom>
          <a:noFill/>
        </p:spPr>
        <p:txBody>
          <a:bodyPr wrap="none" rtlCol="0">
            <a:spAutoFit/>
          </a:bodyPr>
          <a:lstStyle/>
          <a:p>
            <a:r>
              <a:rPr lang="en-US" sz="3200" b="1" dirty="0">
                <a:solidFill>
                  <a:srgbClr val="000099"/>
                </a:solidFill>
              </a:rPr>
              <a:t>B</a:t>
            </a:r>
            <a:r>
              <a:rPr lang="en-US" sz="3200" b="1" smtClean="0">
                <a:solidFill>
                  <a:srgbClr val="000099"/>
                </a:solidFill>
              </a:rPr>
              <a:t>. 8</a:t>
            </a:r>
            <a:endParaRPr lang="en-US" sz="3200" b="1" baseline="-25000" dirty="0">
              <a:solidFill>
                <a:srgbClr val="000099"/>
              </a:solidFill>
            </a:endParaRPr>
          </a:p>
        </p:txBody>
      </p:sp>
      <p:sp>
        <p:nvSpPr>
          <p:cNvPr id="7" name="TextBox 6">
            <a:extLst>
              <a:ext uri="{FF2B5EF4-FFF2-40B4-BE49-F238E27FC236}">
                <a16:creationId xmlns="" xmlns:a16="http://schemas.microsoft.com/office/drawing/2014/main" id="{7A814E80-7FE9-4390-9C85-DB3007B0DF39}"/>
              </a:ext>
            </a:extLst>
          </p:cNvPr>
          <p:cNvSpPr txBox="1"/>
          <p:nvPr/>
        </p:nvSpPr>
        <p:spPr>
          <a:xfrm>
            <a:off x="1328549" y="1515395"/>
            <a:ext cx="936475" cy="584775"/>
          </a:xfrm>
          <a:prstGeom prst="rect">
            <a:avLst/>
          </a:prstGeom>
          <a:noFill/>
        </p:spPr>
        <p:txBody>
          <a:bodyPr wrap="none" rtlCol="0">
            <a:spAutoFit/>
          </a:bodyPr>
          <a:lstStyle/>
          <a:p>
            <a:r>
              <a:rPr lang="en-US" sz="3200" b="1" dirty="0">
                <a:solidFill>
                  <a:srgbClr val="000099"/>
                </a:solidFill>
              </a:rPr>
              <a:t>A</a:t>
            </a:r>
            <a:r>
              <a:rPr lang="en-US" sz="3200" b="1" smtClean="0">
                <a:solidFill>
                  <a:srgbClr val="000099"/>
                </a:solidFill>
              </a:rPr>
              <a:t>. 9</a:t>
            </a:r>
            <a:endParaRPr lang="en-US" sz="2800" dirty="0">
              <a:solidFill>
                <a:srgbClr val="000099"/>
              </a:solidFill>
            </a:endParaRPr>
          </a:p>
        </p:txBody>
      </p:sp>
      <p:sp>
        <p:nvSpPr>
          <p:cNvPr id="8" name="TextBox 7">
            <a:extLst>
              <a:ext uri="{FF2B5EF4-FFF2-40B4-BE49-F238E27FC236}">
                <a16:creationId xmlns="" xmlns:a16="http://schemas.microsoft.com/office/drawing/2014/main" id="{87A6D2D5-EE0C-48CE-A317-90F094621891}"/>
              </a:ext>
            </a:extLst>
          </p:cNvPr>
          <p:cNvSpPr txBox="1"/>
          <p:nvPr/>
        </p:nvSpPr>
        <p:spPr>
          <a:xfrm>
            <a:off x="1351669" y="2834667"/>
            <a:ext cx="936475" cy="584775"/>
          </a:xfrm>
          <a:prstGeom prst="rect">
            <a:avLst/>
          </a:prstGeom>
          <a:noFill/>
        </p:spPr>
        <p:txBody>
          <a:bodyPr wrap="none" rtlCol="0">
            <a:spAutoFit/>
          </a:bodyPr>
          <a:lstStyle/>
          <a:p>
            <a:r>
              <a:rPr lang="en-US" sz="3200" b="1" smtClean="0">
                <a:solidFill>
                  <a:srgbClr val="000099"/>
                </a:solidFill>
              </a:rPr>
              <a:t>C. 7</a:t>
            </a:r>
            <a:endParaRPr lang="en-US" sz="3200" b="1" baseline="-25000" dirty="0">
              <a:solidFill>
                <a:srgbClr val="000099"/>
              </a:solidFill>
            </a:endParaRPr>
          </a:p>
        </p:txBody>
      </p:sp>
      <p:sp>
        <p:nvSpPr>
          <p:cNvPr id="9" name="TextBox 8">
            <a:extLst>
              <a:ext uri="{FF2B5EF4-FFF2-40B4-BE49-F238E27FC236}">
                <a16:creationId xmlns="" xmlns:a16="http://schemas.microsoft.com/office/drawing/2014/main" id="{1E63FFE6-8663-4C42-B3E2-0533B1CA45A7}"/>
              </a:ext>
            </a:extLst>
          </p:cNvPr>
          <p:cNvSpPr txBox="1"/>
          <p:nvPr/>
        </p:nvSpPr>
        <p:spPr>
          <a:xfrm>
            <a:off x="1328548" y="3570471"/>
            <a:ext cx="936475" cy="584775"/>
          </a:xfrm>
          <a:prstGeom prst="rect">
            <a:avLst/>
          </a:prstGeom>
          <a:noFill/>
        </p:spPr>
        <p:txBody>
          <a:bodyPr wrap="none" rtlCol="0">
            <a:spAutoFit/>
          </a:bodyPr>
          <a:lstStyle/>
          <a:p>
            <a:r>
              <a:rPr lang="en-US" sz="3200" b="1" smtClean="0">
                <a:solidFill>
                  <a:srgbClr val="000099"/>
                </a:solidFill>
              </a:rPr>
              <a:t>D. 6</a:t>
            </a:r>
            <a:endParaRPr lang="en-US" sz="3200" b="1" baseline="-25000" dirty="0">
              <a:solidFill>
                <a:srgbClr val="000099"/>
              </a:solidFill>
            </a:endParaRPr>
          </a:p>
        </p:txBody>
      </p:sp>
    </p:spTree>
    <p:extLst>
      <p:ext uri="{BB962C8B-B14F-4D97-AF65-F5344CB8AC3E}">
        <p14:creationId xmlns:p14="http://schemas.microsoft.com/office/powerpoint/2010/main" val="238994799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
                                        </p:tgtEl>
                                        <p:attrNameLst>
                                          <p:attrName>fillcolor</p:attrName>
                                        </p:attrNameLst>
                                      </p:cBhvr>
                                      <p:to>
                                        <a:srgbClr val="FFFF0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
          <p:cNvGrpSpPr>
            <a:grpSpLocks/>
          </p:cNvGrpSpPr>
          <p:nvPr/>
        </p:nvGrpSpPr>
        <p:grpSpPr bwMode="auto">
          <a:xfrm>
            <a:off x="953366" y="149988"/>
            <a:ext cx="7383174" cy="522685"/>
            <a:chOff x="0" y="0"/>
            <a:chExt cx="9512334" cy="1473273"/>
          </a:xfrm>
        </p:grpSpPr>
        <p:grpSp>
          <p:nvGrpSpPr>
            <p:cNvPr id="30750" name="Group 5"/>
            <p:cNvGrpSpPr>
              <a:grpSpLocks/>
            </p:cNvGrpSpPr>
            <p:nvPr/>
          </p:nvGrpSpPr>
          <p:grpSpPr bwMode="auto">
            <a:xfrm>
              <a:off x="0" y="0"/>
              <a:ext cx="9512334" cy="1473273"/>
              <a:chOff x="0" y="0"/>
              <a:chExt cx="21226740" cy="3287604"/>
            </a:xfrm>
          </p:grpSpPr>
          <p:sp>
            <p:nvSpPr>
              <p:cNvPr id="30752"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30751"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a:ln w="0"/>
                  <a:effectLst>
                    <a:innerShdw blurRad="63500" dist="50800" dir="13500000">
                      <a:srgbClr val="000000">
                        <a:alpha val="50000"/>
                      </a:srgbClr>
                    </a:innerShdw>
                  </a:effectLst>
                </a:rPr>
                <a:t>BÀI 3: </a:t>
              </a:r>
              <a:r>
                <a:rPr lang="vi-VN" sz="2000" b="1" spc="50">
                  <a:ln w="0"/>
                  <a:effectLst>
                    <a:innerShdw blurRad="63500" dist="50800" dir="13500000">
                      <a:srgbClr val="000000">
                        <a:alpha val="50000"/>
                      </a:srgbClr>
                    </a:innerShdw>
                  </a:effectLst>
                </a:rPr>
                <a:t>ĐỊNH LUẬT BẢO TOÀN KHỐI</a:t>
              </a:r>
              <a:r>
                <a:rPr lang="en-US" sz="2000" b="1" spc="50">
                  <a:ln w="0"/>
                  <a:effectLst>
                    <a:innerShdw blurRad="63500" dist="50800" dir="13500000">
                      <a:srgbClr val="000000">
                        <a:alpha val="50000"/>
                      </a:srgbClr>
                    </a:innerShdw>
                  </a:effectLst>
                </a:rPr>
                <a:t> </a:t>
              </a:r>
              <a:r>
                <a:rPr lang="vi-VN" sz="2000" b="1" spc="50">
                  <a:ln w="0"/>
                  <a:effectLst>
                    <a:innerShdw blurRad="63500" dist="50800" dir="13500000">
                      <a:srgbClr val="000000">
                        <a:alpha val="50000"/>
                      </a:srgbClr>
                    </a:innerShdw>
                  </a:effectLst>
                </a:rPr>
                <a:t>LƯỢNG</a:t>
              </a:r>
              <a:endParaRPr lang="vi-VN" altLang="en-US" sz="2000" b="1">
                <a:cs typeface="Times New Roman" panose="02020603050405020304" pitchFamily="18" charset="0"/>
              </a:endParaRPr>
            </a:p>
          </p:txBody>
        </p:sp>
      </p:grpSp>
      <p:sp>
        <p:nvSpPr>
          <p:cNvPr id="30723" name="Text Box 8"/>
          <p:cNvSpPr txBox="1">
            <a:spLocks noChangeArrowheads="1"/>
          </p:cNvSpPr>
          <p:nvPr/>
        </p:nvSpPr>
        <p:spPr bwMode="auto">
          <a:xfrm>
            <a:off x="171449" y="914400"/>
            <a:ext cx="5211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cs typeface="Times New Roman" panose="02020603050405020304" pitchFamily="18" charset="0"/>
              </a:rPr>
              <a:t>I. </a:t>
            </a:r>
            <a:r>
              <a:rPr lang="vi-VN" altLang="en-US" sz="1800" b="1">
                <a:cs typeface="Times New Roman" panose="02020603050405020304" pitchFamily="18" charset="0"/>
              </a:rPr>
              <a:t>ĐỊNH LUẬT BẢO TOÀN KHỐI LƯỢNG</a:t>
            </a:r>
            <a:endParaRPr lang="en-US" altLang="en-US" sz="1800" b="1">
              <a:cs typeface="Times New Roman" panose="02020603050405020304" pitchFamily="18" charset="0"/>
            </a:endParaRPr>
          </a:p>
        </p:txBody>
      </p:sp>
      <p:sp>
        <p:nvSpPr>
          <p:cNvPr id="30724" name="Text Box 10"/>
          <p:cNvSpPr txBox="1">
            <a:spLocks noChangeArrowheads="1"/>
          </p:cNvSpPr>
          <p:nvPr/>
        </p:nvSpPr>
        <p:spPr bwMode="auto">
          <a:xfrm>
            <a:off x="71438" y="1288154"/>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1. Thí </a:t>
            </a:r>
            <a:r>
              <a:rPr lang="en-US" altLang="en-US" sz="1800" b="1" smtClean="0">
                <a:cs typeface="Times New Roman" panose="02020603050405020304" pitchFamily="18" charset="0"/>
              </a:rPr>
              <a:t>nghiệm</a:t>
            </a:r>
            <a:endParaRPr lang="en-US" altLang="en-US" sz="1800" b="1">
              <a:cs typeface="Times New Roman" panose="02020603050405020304" pitchFamily="18" charset="0"/>
            </a:endParaRPr>
          </a:p>
        </p:txBody>
      </p:sp>
      <p:cxnSp>
        <p:nvCxnSpPr>
          <p:cNvPr id="10" name="Straight Connector 9"/>
          <p:cNvCxnSpPr/>
          <p:nvPr/>
        </p:nvCxnSpPr>
        <p:spPr>
          <a:xfrm flipH="1">
            <a:off x="4387563" y="1911927"/>
            <a:ext cx="27275" cy="2952533"/>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71438" y="1733193"/>
            <a:ext cx="38563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rPr>
              <a:t>Thí nghiệm 1</a:t>
            </a:r>
            <a:r>
              <a:rPr lang="en-US" altLang="en-US" sz="1800" b="1" smtClean="0">
                <a:solidFill>
                  <a:srgbClr val="FF0000"/>
                </a:solidFill>
              </a:rPr>
              <a:t>:</a:t>
            </a:r>
            <a:r>
              <a:rPr lang="nl-NL" sz="1800"/>
              <a:t> D</a:t>
            </a:r>
            <a:r>
              <a:rPr lang="nl-NL" sz="1800" smtClean="0"/>
              <a:t>ung </a:t>
            </a:r>
            <a:r>
              <a:rPr lang="nl-NL" sz="1800"/>
              <a:t>dịch BaCl</a:t>
            </a:r>
            <a:r>
              <a:rPr lang="nl-NL" sz="1800" baseline="-25000"/>
              <a:t>2</a:t>
            </a:r>
            <a:r>
              <a:rPr lang="nl-NL" sz="1800"/>
              <a:t> </a:t>
            </a:r>
            <a:r>
              <a:rPr lang="nl-NL" sz="1800" smtClean="0"/>
              <a:t>tác </a:t>
            </a:r>
            <a:r>
              <a:rPr lang="nl-NL" sz="1800"/>
              <a:t>dụng với dung dịch Na</a:t>
            </a:r>
            <a:r>
              <a:rPr lang="nl-NL" sz="1800" baseline="-25000"/>
              <a:t>2</a:t>
            </a:r>
            <a:r>
              <a:rPr lang="nl-NL" sz="1800"/>
              <a:t>SO</a:t>
            </a:r>
            <a:r>
              <a:rPr lang="nl-NL" sz="1800" baseline="-25000"/>
              <a:t>4</a:t>
            </a:r>
            <a:r>
              <a:rPr lang="nl-NL" sz="1800"/>
              <a:t> </a:t>
            </a:r>
            <a:endParaRPr lang="en-US" sz="1800"/>
          </a:p>
        </p:txBody>
      </p:sp>
      <p:sp>
        <p:nvSpPr>
          <p:cNvPr id="13" name="Rectangle 12"/>
          <p:cNvSpPr/>
          <p:nvPr/>
        </p:nvSpPr>
        <p:spPr>
          <a:xfrm>
            <a:off x="177514" y="2656523"/>
            <a:ext cx="4171950" cy="2246769"/>
          </a:xfrm>
          <a:prstGeom prst="rect">
            <a:avLst/>
          </a:prstGeom>
        </p:spPr>
        <p:txBody>
          <a:bodyPr>
            <a:spAutoFit/>
          </a:bodyPr>
          <a:lstStyle/>
          <a:p>
            <a:pPr>
              <a:defRPr/>
            </a:pPr>
            <a:r>
              <a:rPr lang="en-US" sz="1400" b="1"/>
              <a:t>- </a:t>
            </a:r>
            <a:r>
              <a:rPr lang="vi-VN" sz="1400" b="1"/>
              <a:t>Đặt bình tam giác trong đó có chứa 10 ml dung dịch </a:t>
            </a:r>
            <a:r>
              <a:rPr lang="nl-NL" sz="1400"/>
              <a:t>BaCl</a:t>
            </a:r>
            <a:r>
              <a:rPr lang="nl-NL" sz="1400" baseline="-25000"/>
              <a:t>2</a:t>
            </a:r>
            <a:r>
              <a:rPr lang="vi-VN" sz="1400" b="1" smtClean="0"/>
              <a:t> </a:t>
            </a:r>
            <a:r>
              <a:rPr lang="vi-VN" sz="1400" b="1"/>
              <a:t>trên đĩa cân điện tử và lấy đầy dung dịch </a:t>
            </a:r>
            <a:r>
              <a:rPr lang="nl-NL" sz="1400" smtClean="0"/>
              <a:t>Na</a:t>
            </a:r>
            <a:r>
              <a:rPr lang="nl-NL" sz="1400" baseline="-25000" smtClean="0"/>
              <a:t>2</a:t>
            </a:r>
            <a:r>
              <a:rPr lang="nl-NL" sz="1400" smtClean="0"/>
              <a:t>SO</a:t>
            </a:r>
            <a:r>
              <a:rPr lang="nl-NL" sz="1400" baseline="-25000" smtClean="0"/>
              <a:t>4</a:t>
            </a:r>
            <a:r>
              <a:rPr lang="vi-VN" sz="1400" b="1" smtClean="0"/>
              <a:t> </a:t>
            </a:r>
            <a:r>
              <a:rPr lang="vi-VN" sz="1400" b="1"/>
              <a:t>vào ống hút nhỏ giọt có bóp cao su đậy lên miệng bình (hình 3.2a). Ghi chỉ số khối lượng hiện trên mặt cân (kí hiệu là mA).</a:t>
            </a:r>
          </a:p>
          <a:p>
            <a:pPr>
              <a:defRPr/>
            </a:pPr>
            <a:r>
              <a:rPr lang="en-US" sz="1400" b="1" smtClean="0"/>
              <a:t>- </a:t>
            </a:r>
            <a:r>
              <a:rPr lang="vi-VN" sz="1400" b="1" smtClean="0"/>
              <a:t> </a:t>
            </a:r>
            <a:r>
              <a:rPr lang="vi-VN" sz="1400" b="1"/>
              <a:t>Bóp nút cao su cho dung dịch </a:t>
            </a:r>
            <a:r>
              <a:rPr lang="nl-NL" sz="1400" smtClean="0"/>
              <a:t>Na</a:t>
            </a:r>
            <a:r>
              <a:rPr lang="nl-NL" sz="1400" baseline="-25000" smtClean="0"/>
              <a:t>2</a:t>
            </a:r>
            <a:r>
              <a:rPr lang="nl-NL" sz="1400" smtClean="0"/>
              <a:t>SO</a:t>
            </a:r>
            <a:r>
              <a:rPr lang="nl-NL" sz="1400" baseline="-25000" smtClean="0"/>
              <a:t>4</a:t>
            </a:r>
            <a:r>
              <a:rPr lang="vi-VN" sz="1400" b="1" smtClean="0"/>
              <a:t> </a:t>
            </a:r>
            <a:r>
              <a:rPr lang="vi-VN" sz="1400" b="1"/>
              <a:t>chảy xuống bình (hình 3.2b). Quan sát dấu hiệu của phản ứng xảy ra. Ghi chỉ số khối lượng hiện trên mặt cân (kí hiệu là mB).</a:t>
            </a:r>
            <a:endParaRPr lang="vi-VN" sz="1400" b="1" dirty="0" err="1"/>
          </a:p>
        </p:txBody>
      </p:sp>
      <p:sp>
        <p:nvSpPr>
          <p:cNvPr id="14" name="Rectangle 13"/>
          <p:cNvSpPr/>
          <p:nvPr/>
        </p:nvSpPr>
        <p:spPr>
          <a:xfrm>
            <a:off x="4452937" y="2739122"/>
            <a:ext cx="4457700" cy="1661993"/>
          </a:xfrm>
          <a:prstGeom prst="rect">
            <a:avLst/>
          </a:prstGeom>
        </p:spPr>
        <p:txBody>
          <a:bodyPr>
            <a:spAutoFit/>
          </a:bodyPr>
          <a:lstStyle/>
          <a:p>
            <a:pPr>
              <a:defRPr/>
            </a:pPr>
            <a:r>
              <a:rPr lang="en-US" sz="1400" b="1" smtClean="0"/>
              <a:t>- </a:t>
            </a:r>
            <a:r>
              <a:rPr lang="vi-VN" sz="1400" b="1" smtClean="0"/>
              <a:t> </a:t>
            </a:r>
            <a:r>
              <a:rPr lang="vi-VN" sz="1400" b="1"/>
              <a:t>Đặt bình tam giác có chứa 10 ml giấm ăn và một mẩu giấy có chứa một thì cafe bột </a:t>
            </a:r>
            <a:r>
              <a:rPr lang="nl-NL" sz="1600"/>
              <a:t>NaHCO</a:t>
            </a:r>
            <a:r>
              <a:rPr lang="nl-NL" sz="1600" baseline="-25000"/>
              <a:t>3</a:t>
            </a:r>
            <a:r>
              <a:rPr lang="vi-VN" sz="1400" b="1" smtClean="0"/>
              <a:t> </a:t>
            </a:r>
            <a:r>
              <a:rPr lang="vi-VN" sz="1400" b="1"/>
              <a:t>trên đĩa cân điện tử. Ghi chỉ số khối lượng hiện trên mặt cân (kí hiệu là mA).</a:t>
            </a:r>
          </a:p>
          <a:p>
            <a:pPr>
              <a:defRPr/>
            </a:pPr>
            <a:r>
              <a:rPr lang="en-US" sz="1400" b="1" smtClean="0"/>
              <a:t>- </a:t>
            </a:r>
            <a:r>
              <a:rPr lang="vi-VN" sz="1400" b="1" smtClean="0"/>
              <a:t>Đổ </a:t>
            </a:r>
            <a:r>
              <a:rPr lang="vi-VN" sz="1400" b="1"/>
              <a:t>bột </a:t>
            </a:r>
            <a:r>
              <a:rPr lang="nl-NL" sz="1600"/>
              <a:t>NaHCO</a:t>
            </a:r>
            <a:r>
              <a:rPr lang="nl-NL" sz="1600" baseline="-25000"/>
              <a:t>3</a:t>
            </a:r>
            <a:r>
              <a:rPr lang="vi-VN" sz="1400" b="1" smtClean="0"/>
              <a:t> </a:t>
            </a:r>
            <a:r>
              <a:rPr lang="vi-VN" sz="1400" b="1"/>
              <a:t>vào bình tam giác, đặt lại mẩu giấy lên đĩa cân, ghi chỉ số khối lượng hiện trên mặt cân (kí hiệu là mB).</a:t>
            </a:r>
            <a:endParaRPr lang="vi-VN" sz="1400" b="1" dirty="0"/>
          </a:p>
        </p:txBody>
      </p:sp>
      <p:sp>
        <p:nvSpPr>
          <p:cNvPr id="21" name="Rectangle 20"/>
          <p:cNvSpPr>
            <a:spLocks noChangeArrowheads="1"/>
          </p:cNvSpPr>
          <p:nvPr/>
        </p:nvSpPr>
        <p:spPr bwMode="auto">
          <a:xfrm>
            <a:off x="4740419" y="1815792"/>
            <a:ext cx="4029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rPr>
              <a:t>Thí nghiệm 2</a:t>
            </a:r>
            <a:r>
              <a:rPr lang="en-US" altLang="en-US" sz="1800" b="1" smtClean="0">
                <a:solidFill>
                  <a:srgbClr val="FF0000"/>
                </a:solidFill>
              </a:rPr>
              <a:t>:</a:t>
            </a:r>
            <a:r>
              <a:rPr lang="nl-NL" sz="1800" smtClean="0"/>
              <a:t> Bột </a:t>
            </a:r>
            <a:r>
              <a:rPr lang="nl-NL" sz="1800"/>
              <a:t>NaHCO</a:t>
            </a:r>
            <a:r>
              <a:rPr lang="nl-NL" sz="1800" baseline="-25000"/>
              <a:t>3</a:t>
            </a:r>
            <a:r>
              <a:rPr lang="nl-NL" sz="1800"/>
              <a:t> tác dụng với dung dịch giấm ăn CH</a:t>
            </a:r>
            <a:r>
              <a:rPr lang="nl-NL" sz="1800" baseline="-25000"/>
              <a:t>3</a:t>
            </a:r>
            <a:r>
              <a:rPr lang="nl-NL" sz="1800"/>
              <a:t>COOH</a:t>
            </a:r>
            <a:endParaRPr lang="en-US" sz="1800"/>
          </a:p>
        </p:txBody>
      </p:sp>
    </p:spTree>
    <p:extLst>
      <p:ext uri="{BB962C8B-B14F-4D97-AF65-F5344CB8AC3E}">
        <p14:creationId xmlns:p14="http://schemas.microsoft.com/office/powerpoint/2010/main" val="1690712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60218" y="1586346"/>
            <a:ext cx="8247743" cy="1838779"/>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altLang="en-US" sz="2400" smtClean="0">
                <a:solidFill>
                  <a:srgbClr val="002060"/>
                </a:solidFill>
                <a:latin typeface="Times New Roman" panose="02020603050405020304" pitchFamily="18" charset="0"/>
                <a:cs typeface="Times New Roman" panose="02020603050405020304" pitchFamily="18" charset="0"/>
              </a:rPr>
              <a:t>Học bài</a:t>
            </a:r>
          </a:p>
          <a:p>
            <a:pPr algn="just">
              <a:defRPr/>
            </a:pPr>
            <a:r>
              <a:rPr lang="vi-VN" altLang="en-US" sz="2400">
                <a:solidFill>
                  <a:srgbClr val="002060"/>
                </a:solidFill>
                <a:latin typeface="Times New Roman" panose="02020603050405020304" pitchFamily="18" charset="0"/>
                <a:cs typeface="Times New Roman" panose="02020603050405020304" pitchFamily="18" charset="0"/>
              </a:rPr>
              <a:t>Lập được PTHH. </a:t>
            </a:r>
            <a:endParaRPr lang="en-US" altLang="en-US" sz="2400" smtClean="0">
              <a:solidFill>
                <a:srgbClr val="002060"/>
              </a:solidFill>
              <a:latin typeface="Times New Roman" panose="02020603050405020304" pitchFamily="18" charset="0"/>
              <a:cs typeface="Times New Roman" panose="02020603050405020304" pitchFamily="18" charset="0"/>
            </a:endParaRPr>
          </a:p>
          <a:p>
            <a:pPr algn="just">
              <a:defRPr/>
            </a:pPr>
            <a:r>
              <a:rPr lang="vi-VN" altLang="en-US" sz="2400">
                <a:solidFill>
                  <a:srgbClr val="002060"/>
                </a:solidFill>
                <a:latin typeface="Times New Roman" panose="02020603050405020304" pitchFamily="18" charset="0"/>
                <a:cs typeface="Times New Roman" panose="02020603050405020304" pitchFamily="18" charset="0"/>
              </a:rPr>
              <a:t>Xem “phần II:  Ý nghĩa  của phương trình hóa học ”.</a:t>
            </a:r>
          </a:p>
        </p:txBody>
      </p:sp>
      <p:grpSp>
        <p:nvGrpSpPr>
          <p:cNvPr id="4" name="Group 3"/>
          <p:cNvGrpSpPr/>
          <p:nvPr/>
        </p:nvGrpSpPr>
        <p:grpSpPr>
          <a:xfrm>
            <a:off x="1374393" y="551599"/>
            <a:ext cx="3810000" cy="584461"/>
            <a:chOff x="0" y="0"/>
            <a:chExt cx="9512334" cy="1586023"/>
          </a:xfrm>
        </p:grpSpPr>
        <p:grpSp>
          <p:nvGrpSpPr>
            <p:cNvPr id="5" name="Group 4"/>
            <p:cNvGrpSpPr/>
            <p:nvPr/>
          </p:nvGrpSpPr>
          <p:grpSpPr>
            <a:xfrm>
              <a:off x="0" y="0"/>
              <a:ext cx="9512334" cy="1473273"/>
              <a:chOff x="0" y="0"/>
              <a:chExt cx="21226740" cy="3287604"/>
            </a:xfrm>
          </p:grpSpPr>
          <p:sp>
            <p:nvSpPr>
              <p:cNvPr id="7" name="Freeform 6"/>
              <p:cNvSpPr/>
              <p:nvPr/>
            </p:nvSpPr>
            <p:spPr>
              <a:xfrm>
                <a:off x="0" y="0"/>
                <a:ext cx="21226740" cy="3386664"/>
              </a:xfrm>
              <a:custGeom>
                <a:avLst/>
                <a:gdLst/>
                <a:ahLst/>
                <a:cxnLst/>
                <a:rect l="l" t="t"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lnTo>
                      <a:pt x="20604440" y="2816434"/>
                    </a:lnTo>
                    <a:close/>
                  </a:path>
                </a:pathLst>
              </a:custGeom>
              <a:solidFill>
                <a:srgbClr val="FFB001"/>
              </a:solidFill>
            </p:spPr>
          </p:sp>
        </p:grpSp>
        <p:sp>
          <p:nvSpPr>
            <p:cNvPr id="6" name="TextBox 7"/>
            <p:cNvSpPr txBox="1"/>
            <p:nvPr/>
          </p:nvSpPr>
          <p:spPr>
            <a:xfrm>
              <a:off x="990354" y="158008"/>
              <a:ext cx="8120615" cy="1428015"/>
            </a:xfrm>
            <a:prstGeom prst="rect">
              <a:avLst/>
            </a:prstGeom>
          </p:spPr>
          <p:txBody>
            <a:bodyPr wrap="square" lIns="0" tIns="0" rIns="0" bIns="0" rtlCol="0" anchor="t">
              <a:spAutoFit/>
            </a:bodyPr>
            <a:lstStyle/>
            <a:p>
              <a:pPr algn="ctr">
                <a:lnSpc>
                  <a:spcPts val="4480"/>
                </a:lnSpc>
                <a:spcBef>
                  <a:spcPct val="0"/>
                </a:spcBef>
              </a:pPr>
              <a:r>
                <a:rPr lang="en-US" sz="3200" spc="-32" smtClean="0">
                  <a:solidFill>
                    <a:srgbClr val="FFFFFF"/>
                  </a:solidFill>
                  <a:latin typeface="DM Sans Bold"/>
                </a:rPr>
                <a:t>Dặn dò</a:t>
              </a:r>
              <a:endParaRPr lang="en-US" sz="3200" spc="-32" dirty="0">
                <a:solidFill>
                  <a:srgbClr val="FFFFFF"/>
                </a:solidFill>
                <a:latin typeface="DM Sans Bold"/>
              </a:endParaRPr>
            </a:p>
          </p:txBody>
        </p:sp>
      </p:grpSp>
    </p:spTree>
    <p:extLst>
      <p:ext uri="{BB962C8B-B14F-4D97-AF65-F5344CB8AC3E}">
        <p14:creationId xmlns:p14="http://schemas.microsoft.com/office/powerpoint/2010/main" val="2826787386"/>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oogle Shape;831;p32"/>
          <p:cNvGrpSpPr/>
          <p:nvPr/>
        </p:nvGrpSpPr>
        <p:grpSpPr>
          <a:xfrm>
            <a:off x="3771690" y="1883669"/>
            <a:ext cx="3351925" cy="938825"/>
            <a:chOff x="4860575" y="633850"/>
            <a:chExt cx="3351925" cy="938825"/>
          </a:xfrm>
        </p:grpSpPr>
        <p:sp>
          <p:nvSpPr>
            <p:cNvPr id="52"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algn="ctr"/>
              <a:r>
                <a:rPr lang="nl-NL" sz="1200" b="1"/>
                <a:t>Ý nghĩa phương trình hóa học</a:t>
              </a:r>
              <a:endParaRPr lang="vi-VN" sz="1200">
                <a:latin typeface="Times New Roman" panose="02020603050405020304" pitchFamily="18" charset="0"/>
                <a:cs typeface="Times New Roman" panose="02020603050405020304" pitchFamily="18" charset="0"/>
              </a:endParaRPr>
            </a:p>
          </p:txBody>
        </p:sp>
        <p:sp>
          <p:nvSpPr>
            <p:cNvPr id="53"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endParaRPr sz="1800"/>
            </a:p>
          </p:txBody>
        </p:sp>
        <p:sp>
          <p:nvSpPr>
            <p:cNvPr id="54"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endParaRPr sz="1800"/>
            </a:p>
          </p:txBody>
        </p:sp>
        <p:sp>
          <p:nvSpPr>
            <p:cNvPr id="55"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56"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01</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57" name="Google Shape;837;p32"/>
          <p:cNvGrpSpPr/>
          <p:nvPr/>
        </p:nvGrpSpPr>
        <p:grpSpPr>
          <a:xfrm>
            <a:off x="3770490" y="2855219"/>
            <a:ext cx="3351925" cy="938525"/>
            <a:chOff x="4859375" y="1605400"/>
            <a:chExt cx="3351925" cy="938525"/>
          </a:xfrm>
        </p:grpSpPr>
        <p:sp>
          <p:nvSpPr>
            <p:cNvPr id="58"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algn="ctr"/>
              <a:r>
                <a:rPr lang="en-US" sz="1200" smtClean="0">
                  <a:latin typeface="Times New Roman" panose="02020603050405020304" pitchFamily="18" charset="0"/>
                  <a:cs typeface="Times New Roman" panose="02020603050405020304" pitchFamily="18" charset="0"/>
                </a:rPr>
                <a:t>Luyện tập</a:t>
              </a:r>
              <a:endParaRPr lang="en-US" sz="1200" dirty="0">
                <a:latin typeface="Times New Roman" panose="02020603050405020304" pitchFamily="18" charset="0"/>
                <a:cs typeface="Times New Roman" panose="02020603050405020304" pitchFamily="18" charset="0"/>
              </a:endParaRPr>
            </a:p>
          </p:txBody>
        </p:sp>
        <p:sp>
          <p:nvSpPr>
            <p:cNvPr id="59"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endParaRPr sz="1800"/>
            </a:p>
          </p:txBody>
        </p:sp>
        <p:sp>
          <p:nvSpPr>
            <p:cNvPr id="60" name="Google Shape;840;p32"/>
            <p:cNvSpPr/>
            <p:nvPr/>
          </p:nvSpPr>
          <p:spPr>
            <a:xfrm>
              <a:off x="7272475" y="2074800"/>
              <a:ext cx="469425" cy="469125"/>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endParaRPr sz="1800"/>
            </a:p>
          </p:txBody>
        </p:sp>
        <p:sp>
          <p:nvSpPr>
            <p:cNvPr id="61"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62" name="Google Shape;842;p32"/>
            <p:cNvSpPr/>
            <p:nvPr/>
          </p:nvSpPr>
          <p:spPr>
            <a:xfrm>
              <a:off x="7446600" y="1779525"/>
              <a:ext cx="590575"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02</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3" name="Google Shape;843;p32"/>
          <p:cNvGrpSpPr/>
          <p:nvPr/>
        </p:nvGrpSpPr>
        <p:grpSpPr>
          <a:xfrm>
            <a:off x="3771690" y="3849394"/>
            <a:ext cx="3351925" cy="938525"/>
            <a:chOff x="4860575" y="2599575"/>
            <a:chExt cx="3351925" cy="938525"/>
          </a:xfrm>
        </p:grpSpPr>
        <p:sp>
          <p:nvSpPr>
            <p:cNvPr id="64" name="Google Shape;844;p32"/>
            <p:cNvSpPr/>
            <p:nvPr/>
          </p:nvSpPr>
          <p:spPr>
            <a:xfrm>
              <a:off x="5329975" y="2665350"/>
              <a:ext cx="2882525" cy="806975"/>
            </a:xfrm>
            <a:custGeom>
              <a:avLst/>
              <a:gdLst/>
              <a:ahLst/>
              <a:cxnLst/>
              <a:rect l="l" t="t" r="r" b="b"/>
              <a:pathLst>
                <a:path w="115301" h="32279" extrusionOk="0">
                  <a:moveTo>
                    <a:pt x="32278" y="0"/>
                  </a:moveTo>
                  <a:cubicBezTo>
                    <a:pt x="23361" y="0"/>
                    <a:pt x="16133" y="7227"/>
                    <a:pt x="16133" y="16145"/>
                  </a:cubicBezTo>
                  <a:cubicBezTo>
                    <a:pt x="16133" y="25051"/>
                    <a:pt x="8918" y="32278"/>
                    <a:pt x="1" y="32278"/>
                  </a:cubicBezTo>
                  <a:lnTo>
                    <a:pt x="99108" y="32278"/>
                  </a:lnTo>
                  <a:cubicBezTo>
                    <a:pt x="103561" y="32278"/>
                    <a:pt x="107609" y="30468"/>
                    <a:pt x="110526" y="27551"/>
                  </a:cubicBezTo>
                  <a:cubicBezTo>
                    <a:pt x="113491" y="24587"/>
                    <a:pt x="115301" y="20467"/>
                    <a:pt x="115253" y="15931"/>
                  </a:cubicBezTo>
                  <a:cubicBezTo>
                    <a:pt x="115134" y="7037"/>
                    <a:pt x="107597" y="0"/>
                    <a:pt x="98691" y="0"/>
                  </a:cubicBezTo>
                  <a:close/>
                </a:path>
              </a:pathLst>
            </a:custGeom>
            <a:solidFill>
              <a:srgbClr val="4949E7"/>
            </a:solidFill>
            <a:ln>
              <a:noFill/>
            </a:ln>
          </p:spPr>
          <p:txBody>
            <a:bodyPr spcFirstLastPara="1" wrap="square" lIns="731500" tIns="91425" rIns="274300" bIns="91425" anchor="ctr" anchorCtr="0">
              <a:noAutofit/>
            </a:bodyPr>
            <a:lstStyle/>
            <a:p>
              <a:pPr algn="ctr"/>
              <a:r>
                <a:rPr lang="en-US" sz="1200" smtClean="0">
                  <a:solidFill>
                    <a:srgbClr val="FF0000"/>
                  </a:solidFill>
                  <a:latin typeface="Times New Roman" panose="02020603050405020304" pitchFamily="18" charset="0"/>
                  <a:cs typeface="Times New Roman" panose="02020603050405020304" pitchFamily="18" charset="0"/>
                </a:rPr>
                <a:t>Vận dụng</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65" name="Google Shape;845;p32"/>
            <p:cNvSpPr/>
            <p:nvPr/>
          </p:nvSpPr>
          <p:spPr>
            <a:xfrm>
              <a:off x="4860575" y="2599575"/>
              <a:ext cx="469425" cy="469125"/>
            </a:xfrm>
            <a:custGeom>
              <a:avLst/>
              <a:gdLst/>
              <a:ahLst/>
              <a:cxnLst/>
              <a:rect l="l" t="t" r="r" b="b"/>
              <a:pathLst>
                <a:path w="18777" h="18765" extrusionOk="0">
                  <a:moveTo>
                    <a:pt x="18777" y="0"/>
                  </a:moveTo>
                  <a:cubicBezTo>
                    <a:pt x="8406" y="0"/>
                    <a:pt x="0" y="8406"/>
                    <a:pt x="0" y="18764"/>
                  </a:cubicBezTo>
                  <a:lnTo>
                    <a:pt x="18777" y="18764"/>
                  </a:lnTo>
                  <a:lnTo>
                    <a:pt x="18777" y="0"/>
                  </a:lnTo>
                  <a:close/>
                </a:path>
              </a:pathLst>
            </a:custGeom>
            <a:solidFill>
              <a:srgbClr val="4949E7"/>
            </a:solidFill>
            <a:ln>
              <a:noFill/>
            </a:ln>
          </p:spPr>
          <p:txBody>
            <a:bodyPr spcFirstLastPara="1" wrap="square" lIns="91425" tIns="91425" rIns="91425" bIns="91425" anchor="ctr" anchorCtr="0">
              <a:noAutofit/>
            </a:bodyPr>
            <a:lstStyle/>
            <a:p>
              <a:endParaRPr sz="1800"/>
            </a:p>
          </p:txBody>
        </p:sp>
        <p:sp>
          <p:nvSpPr>
            <p:cNvPr id="66" name="Google Shape;846;p32"/>
            <p:cNvSpPr/>
            <p:nvPr/>
          </p:nvSpPr>
          <p:spPr>
            <a:xfrm>
              <a:off x="5329975" y="3068675"/>
              <a:ext cx="469425" cy="469425"/>
            </a:xfrm>
            <a:custGeom>
              <a:avLst/>
              <a:gdLst/>
              <a:ahLst/>
              <a:cxnLst/>
              <a:rect l="l" t="t" r="r" b="b"/>
              <a:pathLst>
                <a:path w="18777" h="18777" extrusionOk="0">
                  <a:moveTo>
                    <a:pt x="1" y="0"/>
                  </a:moveTo>
                  <a:lnTo>
                    <a:pt x="1" y="18776"/>
                  </a:lnTo>
                  <a:cubicBezTo>
                    <a:pt x="10371" y="18776"/>
                    <a:pt x="18777" y="10371"/>
                    <a:pt x="18777" y="0"/>
                  </a:cubicBezTo>
                  <a:close/>
                </a:path>
              </a:pathLst>
            </a:custGeom>
            <a:solidFill>
              <a:srgbClr val="4949E7"/>
            </a:solidFill>
            <a:ln>
              <a:noFill/>
            </a:ln>
          </p:spPr>
          <p:txBody>
            <a:bodyPr spcFirstLastPara="1" wrap="square" lIns="91425" tIns="91425" rIns="91425" bIns="91425" anchor="ctr" anchorCtr="0">
              <a:noAutofit/>
            </a:bodyPr>
            <a:lstStyle/>
            <a:p>
              <a:endParaRPr sz="1800"/>
            </a:p>
          </p:txBody>
        </p:sp>
        <p:sp>
          <p:nvSpPr>
            <p:cNvPr id="67" name="Google Shape;847;p32"/>
            <p:cNvSpPr/>
            <p:nvPr/>
          </p:nvSpPr>
          <p:spPr>
            <a:xfrm>
              <a:off x="4926650" y="2665350"/>
              <a:ext cx="806675" cy="806975"/>
            </a:xfrm>
            <a:custGeom>
              <a:avLst/>
              <a:gdLst/>
              <a:ahLst/>
              <a:cxnLst/>
              <a:rect l="l" t="t" r="r" b="b"/>
              <a:pathLst>
                <a:path w="32267" h="32279" extrusionOk="0">
                  <a:moveTo>
                    <a:pt x="16134" y="0"/>
                  </a:moveTo>
                  <a:cubicBezTo>
                    <a:pt x="7216" y="0"/>
                    <a:pt x="1" y="7227"/>
                    <a:pt x="1" y="16133"/>
                  </a:cubicBezTo>
                  <a:cubicBezTo>
                    <a:pt x="1" y="25051"/>
                    <a:pt x="7216" y="32278"/>
                    <a:pt x="16134" y="32278"/>
                  </a:cubicBezTo>
                  <a:cubicBezTo>
                    <a:pt x="25051" y="32278"/>
                    <a:pt x="32266" y="25051"/>
                    <a:pt x="32266" y="16133"/>
                  </a:cubicBezTo>
                  <a:cubicBezTo>
                    <a:pt x="32266" y="7227"/>
                    <a:pt x="25051" y="0"/>
                    <a:pt x="16134" y="0"/>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68" name="Google Shape;848;p32"/>
            <p:cNvSpPr/>
            <p:nvPr/>
          </p:nvSpPr>
          <p:spPr>
            <a:xfrm>
              <a:off x="5034700" y="2773700"/>
              <a:ext cx="590575" cy="590275"/>
            </a:xfrm>
            <a:custGeom>
              <a:avLst/>
              <a:gdLst/>
              <a:ahLst/>
              <a:cxnLst/>
              <a:rect l="l" t="t" r="r" b="b"/>
              <a:pathLst>
                <a:path w="23623" h="23611" extrusionOk="0">
                  <a:moveTo>
                    <a:pt x="11812" y="0"/>
                  </a:moveTo>
                  <a:cubicBezTo>
                    <a:pt x="5287" y="0"/>
                    <a:pt x="1" y="5287"/>
                    <a:pt x="1" y="11799"/>
                  </a:cubicBezTo>
                  <a:cubicBezTo>
                    <a:pt x="1" y="18324"/>
                    <a:pt x="5287" y="23610"/>
                    <a:pt x="11812" y="23610"/>
                  </a:cubicBezTo>
                  <a:cubicBezTo>
                    <a:pt x="18336" y="23610"/>
                    <a:pt x="23623" y="18324"/>
                    <a:pt x="23623" y="11799"/>
                  </a:cubicBezTo>
                  <a:cubicBezTo>
                    <a:pt x="23623" y="5287"/>
                    <a:pt x="18336" y="0"/>
                    <a:pt x="11812" y="0"/>
                  </a:cubicBezTo>
                  <a:close/>
                </a:path>
              </a:pathLst>
            </a:custGeom>
            <a:solidFill>
              <a:srgbClr val="4949E7"/>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03</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8" name="Group 37"/>
          <p:cNvGrpSpPr/>
          <p:nvPr/>
        </p:nvGrpSpPr>
        <p:grpSpPr>
          <a:xfrm>
            <a:off x="435359" y="53016"/>
            <a:ext cx="8736407" cy="569125"/>
            <a:chOff x="-1333284" y="-545363"/>
            <a:chExt cx="11842696" cy="1517665"/>
          </a:xfrm>
        </p:grpSpPr>
        <p:grpSp>
          <p:nvGrpSpPr>
            <p:cNvPr id="39" name="Group 38"/>
            <p:cNvGrpSpPr/>
            <p:nvPr/>
          </p:nvGrpSpPr>
          <p:grpSpPr>
            <a:xfrm>
              <a:off x="-1333284" y="-545363"/>
              <a:ext cx="11842696" cy="1517665"/>
              <a:chOff x="-2975218" y="-1216975"/>
              <a:chExt cx="26426935" cy="3386665"/>
            </a:xfrm>
          </p:grpSpPr>
          <p:sp>
            <p:nvSpPr>
              <p:cNvPr id="41"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40" name="TextBox 17"/>
            <p:cNvSpPr txBox="1"/>
            <p:nvPr/>
          </p:nvSpPr>
          <p:spPr>
            <a:xfrm>
              <a:off x="-1019570" y="-258238"/>
              <a:ext cx="10744698" cy="1162711"/>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a:t>
              </a:r>
              <a:r>
                <a:rPr lang="en-US" sz="2400" spc="-24" smtClean="0">
                  <a:solidFill>
                    <a:srgbClr val="FFFFFF"/>
                  </a:solidFill>
                  <a:latin typeface="Comic Sans MS" panose="030F0702030302020204" pitchFamily="66" charset="0"/>
                </a:rPr>
                <a:t>PHƯƠNG TRÌNH HÓA HỌC (T3)</a:t>
              </a:r>
              <a:endParaRPr lang="vi-VN" sz="2400" spc="-24">
                <a:solidFill>
                  <a:srgbClr val="FFFFFF"/>
                </a:solidFill>
                <a:latin typeface="Comic Sans MS" panose="030F0702030302020204" pitchFamily="66" charset="0"/>
              </a:endParaRPr>
            </a:p>
          </p:txBody>
        </p:sp>
      </p:grpSp>
      <p:grpSp>
        <p:nvGrpSpPr>
          <p:cNvPr id="42" name="Group 41"/>
          <p:cNvGrpSpPr>
            <a:grpSpLocks/>
          </p:cNvGrpSpPr>
          <p:nvPr/>
        </p:nvGrpSpPr>
        <p:grpSpPr bwMode="auto">
          <a:xfrm>
            <a:off x="230004" y="1883669"/>
            <a:ext cx="2884459" cy="2257901"/>
            <a:chOff x="0" y="-152400"/>
            <a:chExt cx="2736251" cy="2736251"/>
          </a:xfrm>
        </p:grpSpPr>
        <p:pic>
          <p:nvPicPr>
            <p:cNvPr id="43" name="Picture 2" descr="Hình ảnh Treo Bảng Gỗ Bảng Hiệu Gỗ Bảng Hiệu Dễ Thương Bảng Hiệu PNG , Ký  Tên, Treo Bảng Gỗ, Bảng Hiệu Gỗ PNG miễn phí tải tập tin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2736251" cy="273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492494" y="1100030"/>
              <a:ext cx="1751262" cy="895154"/>
            </a:xfrm>
            <a:prstGeom prst="rect">
              <a:avLst/>
            </a:prstGeom>
            <a:noFill/>
          </p:spPr>
          <p:txBody>
            <a:bodyPr wrap="square">
              <a:spAutoFit/>
            </a:bodyPr>
            <a:lstStyle/>
            <a:p>
              <a:pPr>
                <a:defRPr/>
              </a:pPr>
              <a:r>
                <a:rPr lang="en-US" sz="2100" b="1">
                  <a:cs typeface="Times New Roman" panose="02020603050405020304" pitchFamily="18" charset="0"/>
                </a:rPr>
                <a:t>NỘI DUNG BÀI HỌC</a:t>
              </a:r>
            </a:p>
          </p:txBody>
        </p:sp>
      </p:grpSp>
      <p:sp>
        <p:nvSpPr>
          <p:cNvPr id="37" name="Text Box 10"/>
          <p:cNvSpPr txBox="1">
            <a:spLocks noChangeArrowheads="1"/>
          </p:cNvSpPr>
          <p:nvPr/>
        </p:nvSpPr>
        <p:spPr bwMode="auto">
          <a:xfrm>
            <a:off x="212324" y="861477"/>
            <a:ext cx="523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IV. Ý NGHĨA PHƯƠNG TRÌNH HÓA HỌC</a:t>
            </a:r>
            <a:endParaRPr lang="en-US" altLang="en-US" sz="1800" b="1">
              <a:cs typeface="Times New Roman" panose="02020603050405020304" pitchFamily="18" charset="0"/>
            </a:endParaRPr>
          </a:p>
        </p:txBody>
      </p:sp>
    </p:spTree>
    <p:extLst>
      <p:ext uri="{BB962C8B-B14F-4D97-AF65-F5344CB8AC3E}">
        <p14:creationId xmlns:p14="http://schemas.microsoft.com/office/powerpoint/2010/main" val="1366570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arn(inVertical)">
                                      <p:cBhvr>
                                        <p:cTn id="10" dur="500"/>
                                        <p:tgtEl>
                                          <p:spTgt spid="57"/>
                                        </p:tgtEl>
                                      </p:cBhvr>
                                    </p:animEffect>
                                  </p:childTnLst>
                                </p:cTn>
                              </p:par>
                              <p:par>
                                <p:cTn id="11" presetID="16" presetClass="entr" presetSubtype="21"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arn(inVertical)">
                                      <p:cBhvr>
                                        <p:cTn id="13" dur="500"/>
                                        <p:tgtEl>
                                          <p:spTgt spid="63"/>
                                        </p:tgtEl>
                                      </p:cBhvr>
                                    </p:animEffect>
                                  </p:childTnLst>
                                </p:cTn>
                              </p:par>
                              <p:par>
                                <p:cTn id="14" presetID="16" presetClass="entr" presetSubtype="21"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inVertical)">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21671" y="834534"/>
            <a:ext cx="8763000" cy="3416320"/>
          </a:xfrm>
          <a:prstGeom prst="rect">
            <a:avLst/>
          </a:prstGeom>
          <a:noFill/>
          <a:ln w="9525">
            <a:solidFill>
              <a:srgbClr val="0000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400"/>
              <a:t>1/ Trong phương trình  phản ứng:</a:t>
            </a:r>
          </a:p>
          <a:p>
            <a:r>
              <a:rPr lang="vi-VN" sz="2400" smtClean="0"/>
              <a:t>2</a:t>
            </a:r>
            <a:r>
              <a:rPr lang="pt-BR" sz="2400"/>
              <a:t>H</a:t>
            </a:r>
            <a:r>
              <a:rPr lang="pt-BR" sz="2400" baseline="-25000"/>
              <a:t>2</a:t>
            </a:r>
            <a:r>
              <a:rPr lang="vi-VN" sz="2400" smtClean="0"/>
              <a:t>   </a:t>
            </a:r>
            <a:r>
              <a:rPr lang="vi-VN" sz="2400"/>
              <a:t>+  </a:t>
            </a:r>
            <a:r>
              <a:rPr lang="en-US" sz="2400" smtClean="0"/>
              <a:t>     </a:t>
            </a:r>
            <a:r>
              <a:rPr lang="pt-BR" sz="2400" smtClean="0"/>
              <a:t>O</a:t>
            </a:r>
            <a:r>
              <a:rPr lang="pt-BR" sz="2400" baseline="-25000" smtClean="0"/>
              <a:t>2</a:t>
            </a:r>
            <a:r>
              <a:rPr lang="vi-VN" sz="2400" smtClean="0"/>
              <a:t>     </a:t>
            </a:r>
            <a:r>
              <a:rPr lang="en-US" sz="2400" smtClean="0"/>
              <a:t>                </a:t>
            </a:r>
            <a:r>
              <a:rPr lang="vi-VN" sz="2400" smtClean="0"/>
              <a:t>2</a:t>
            </a:r>
            <a:r>
              <a:rPr lang="pt-BR" sz="2400"/>
              <a:t>H</a:t>
            </a:r>
            <a:r>
              <a:rPr lang="pt-BR" sz="2400" baseline="-25000"/>
              <a:t>2</a:t>
            </a:r>
            <a:r>
              <a:rPr lang="vi-VN" sz="2400" smtClean="0"/>
              <a:t>O</a:t>
            </a:r>
            <a:endParaRPr lang="vi-VN" sz="2400"/>
          </a:p>
          <a:p>
            <a:r>
              <a:rPr lang="vi-VN" sz="2400"/>
              <a:t>Hãy cho biết </a:t>
            </a:r>
          </a:p>
          <a:p>
            <a:r>
              <a:rPr lang="vi-VN" sz="2400"/>
              <a:t>a/ Tên chất tham gia? Tên chất sản phẩm?</a:t>
            </a:r>
          </a:p>
          <a:p>
            <a:r>
              <a:rPr lang="vi-VN" sz="2400"/>
              <a:t>b/ Tỉ lệ số nguyên tử, số phân tử của các chất trong phản ứng trên? Ý nghĩa của tỉ lệ đó?</a:t>
            </a:r>
          </a:p>
          <a:p>
            <a:r>
              <a:rPr lang="vi-VN" sz="2400"/>
              <a:t>c/ Tỉ lệ số nguyên tử, số phân tử của 1 cặp chất (tùy chọn) trong phản ứng trên?</a:t>
            </a:r>
          </a:p>
          <a:p>
            <a:r>
              <a:rPr lang="vi-VN" sz="2400"/>
              <a:t>d/ Nhận xét tỉ lệ các chất và tỉ lệ số các chất?</a:t>
            </a:r>
          </a:p>
        </p:txBody>
      </p:sp>
      <p:grpSp>
        <p:nvGrpSpPr>
          <p:cNvPr id="7" name="Group 4"/>
          <p:cNvGrpSpPr>
            <a:grpSpLocks/>
          </p:cNvGrpSpPr>
          <p:nvPr/>
        </p:nvGrpSpPr>
        <p:grpSpPr bwMode="auto">
          <a:xfrm>
            <a:off x="2320634" y="120363"/>
            <a:ext cx="4565073" cy="522685"/>
            <a:chOff x="0" y="0"/>
            <a:chExt cx="9512334" cy="1473273"/>
          </a:xfrm>
        </p:grpSpPr>
        <p:grpSp>
          <p:nvGrpSpPr>
            <p:cNvPr id="8" name="Group 5"/>
            <p:cNvGrpSpPr>
              <a:grpSpLocks/>
            </p:cNvGrpSpPr>
            <p:nvPr/>
          </p:nvGrpSpPr>
          <p:grpSpPr bwMode="auto">
            <a:xfrm>
              <a:off x="0" y="0"/>
              <a:ext cx="9512334" cy="1473273"/>
              <a:chOff x="0" y="0"/>
              <a:chExt cx="21226740" cy="3287604"/>
            </a:xfrm>
          </p:grpSpPr>
          <p:sp>
            <p:nvSpPr>
              <p:cNvPr id="10"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9"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a:t>
              </a:r>
              <a:r>
                <a:rPr lang="en-US" sz="2000" b="1" spc="50">
                  <a:ln w="0"/>
                  <a:effectLst>
                    <a:innerShdw blurRad="63500" dist="50800" dir="13500000">
                      <a:srgbClr val="000000">
                        <a:alpha val="50000"/>
                      </a:srgbClr>
                    </a:innerShdw>
                  </a:effectLst>
                </a:rPr>
                <a:t>4</a:t>
              </a:r>
              <a:endParaRPr lang="vi-VN" altLang="en-US" sz="2000" b="1">
                <a:cs typeface="Times New Roman" panose="02020603050405020304" pitchFamily="18" charset="0"/>
              </a:endParaRPr>
            </a:p>
          </p:txBody>
        </p:sp>
      </p:grpSp>
      <p:pic>
        <p:nvPicPr>
          <p:cNvPr id="22" name="Picture 2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0673" y="1317569"/>
            <a:ext cx="522478" cy="276606"/>
          </a:xfrm>
          <a:prstGeom prst="rect">
            <a:avLst/>
          </a:prstGeom>
          <a:noFill/>
          <a:ln>
            <a:noFill/>
          </a:ln>
        </p:spPr>
      </p:pic>
    </p:spTree>
    <p:extLst>
      <p:ext uri="{BB962C8B-B14F-4D97-AF65-F5344CB8AC3E}">
        <p14:creationId xmlns:p14="http://schemas.microsoft.com/office/powerpoint/2010/main" val="216419200"/>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691" y="2030245"/>
            <a:ext cx="7229960" cy="3014736"/>
          </a:xfrm>
          <a:prstGeom prst="rect">
            <a:avLst/>
          </a:prstGeom>
        </p:spPr>
        <p:txBody>
          <a:bodyPr wrap="square">
            <a:spAutoFit/>
          </a:bodyPr>
          <a:lstStyle/>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1/ a/ Chất tham gia: </a:t>
            </a:r>
            <a:r>
              <a:rPr lang="vi-VN" sz="2000">
                <a:latin typeface="Times New Roman" panose="02020603050405020304" pitchFamily="18" charset="0"/>
                <a:ea typeface="Calibri" panose="020F0502020204030204" pitchFamily="34" charset="0"/>
                <a:cs typeface="Times New Roman" panose="02020603050405020304" pitchFamily="18" charset="0"/>
              </a:rPr>
              <a:t>H</a:t>
            </a:r>
            <a:r>
              <a:rPr lang="vi-VN" sz="2000" baseline="-25000">
                <a:latin typeface="Times New Roman" panose="02020603050405020304" pitchFamily="18" charset="0"/>
                <a:ea typeface="Calibri" panose="020F0502020204030204" pitchFamily="34" charset="0"/>
                <a:cs typeface="Times New Roman" panose="02020603050405020304" pitchFamily="18" charset="0"/>
              </a:rPr>
              <a:t>2</a:t>
            </a:r>
            <a:r>
              <a:rPr lang="vi-VN" sz="2000">
                <a:latin typeface="Times New Roman" panose="02020603050405020304" pitchFamily="18" charset="0"/>
                <a:ea typeface="Calibri" panose="020F0502020204030204" pitchFamily="34" charset="0"/>
                <a:cs typeface="Times New Roman" panose="02020603050405020304" pitchFamily="18" charset="0"/>
              </a:rPr>
              <a:t>, O</a:t>
            </a:r>
            <a:r>
              <a:rPr lang="vi-VN" sz="2000" baseline="-25000">
                <a:latin typeface="Times New Roman" panose="02020603050405020304" pitchFamily="18" charset="0"/>
                <a:ea typeface="Calibri" panose="020F0502020204030204" pitchFamily="34" charset="0"/>
                <a:cs typeface="Times New Roman" panose="02020603050405020304" pitchFamily="18" charset="0"/>
              </a:rPr>
              <a:t>2</a:t>
            </a:r>
            <a:r>
              <a:rPr lang="vi-VN" sz="2000">
                <a:latin typeface="Times New Roman" panose="02020603050405020304" pitchFamily="18" charset="0"/>
                <a:ea typeface="Calibri" panose="020F0502020204030204" pitchFamily="34" charset="0"/>
                <a:cs typeface="Times New Roman" panose="02020603050405020304" pitchFamily="18" charset="0"/>
              </a:rPr>
              <a:t>  </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Chất sản phẩm: H</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O</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b/ </a:t>
            </a:r>
            <a:r>
              <a:rPr lang="pt-BR" sz="2000">
                <a:latin typeface="Times New Roman" panose="02020603050405020304" pitchFamily="18" charset="0"/>
                <a:ea typeface="Calibri" panose="020F0502020204030204" pitchFamily="34" charset="0"/>
                <a:cs typeface="Times New Roman" panose="02020603050405020304" pitchFamily="18" charset="0"/>
              </a:rPr>
              <a:t>Tỉ lệ số phân tử H</a:t>
            </a:r>
            <a:r>
              <a:rPr lang="pt-BR" sz="2000" baseline="-25000">
                <a:latin typeface="Times New Roman" panose="02020603050405020304" pitchFamily="18" charset="0"/>
                <a:ea typeface="Calibri" panose="020F0502020204030204" pitchFamily="34" charset="0"/>
                <a:cs typeface="Times New Roman" panose="02020603050405020304" pitchFamily="18" charset="0"/>
              </a:rPr>
              <a:t>2</a:t>
            </a:r>
            <a:r>
              <a:rPr lang="pt-BR" sz="2000">
                <a:latin typeface="Times New Roman" panose="02020603050405020304" pitchFamily="18" charset="0"/>
                <a:ea typeface="Calibri" panose="020F0502020204030204" pitchFamily="34" charset="0"/>
                <a:cs typeface="Times New Roman" panose="02020603050405020304" pitchFamily="18" charset="0"/>
              </a:rPr>
              <a:t> : số phân tử O</a:t>
            </a:r>
            <a:r>
              <a:rPr lang="pt-BR" sz="2000" baseline="-25000">
                <a:latin typeface="Times New Roman" panose="02020603050405020304" pitchFamily="18" charset="0"/>
                <a:ea typeface="Calibri" panose="020F0502020204030204" pitchFamily="34" charset="0"/>
                <a:cs typeface="Times New Roman" panose="02020603050405020304" pitchFamily="18" charset="0"/>
              </a:rPr>
              <a:t>2</a:t>
            </a:r>
            <a:r>
              <a:rPr lang="pt-BR" sz="2000">
                <a:latin typeface="Times New Roman" panose="02020603050405020304" pitchFamily="18" charset="0"/>
                <a:ea typeface="Calibri" panose="020F0502020204030204" pitchFamily="34" charset="0"/>
                <a:cs typeface="Times New Roman" panose="02020603050405020304" pitchFamily="18" charset="0"/>
              </a:rPr>
              <a:t> : số phân tử H</a:t>
            </a:r>
            <a:r>
              <a:rPr lang="pt-BR" sz="2000" baseline="-25000">
                <a:latin typeface="Times New Roman" panose="02020603050405020304" pitchFamily="18" charset="0"/>
                <a:ea typeface="Calibri" panose="020F0502020204030204" pitchFamily="34" charset="0"/>
                <a:cs typeface="Times New Roman" panose="02020603050405020304" pitchFamily="18" charset="0"/>
              </a:rPr>
              <a:t>2</a:t>
            </a:r>
            <a:r>
              <a:rPr lang="pt-BR" sz="2000">
                <a:latin typeface="Times New Roman" panose="02020603050405020304" pitchFamily="18" charset="0"/>
                <a:ea typeface="Calibri" panose="020F0502020204030204" pitchFamily="34" charset="0"/>
                <a:cs typeface="Times New Roman" panose="02020603050405020304" pitchFamily="18" charset="0"/>
              </a:rPr>
              <a:t>O = 2:1:2</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c/ Cứ 2 phân tử H</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 tác dụng với 1 phân tử O</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Cứ 2 phân tử H</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 tham gia phản ứng tạo ra 2 phân tử H</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O</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Cứ 1 phân tử O</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 tham gia phản ứng tạo ra 2 phân tử H</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O</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d/ Tỉ lệ này bằng đúng tỉ lệ hệ số của mỗi chất trong phương trình hóa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 Box 16"/>
          <p:cNvSpPr txBox="1">
            <a:spLocks noChangeArrowheads="1"/>
          </p:cNvSpPr>
          <p:nvPr/>
        </p:nvSpPr>
        <p:spPr bwMode="auto">
          <a:xfrm>
            <a:off x="285104" y="340936"/>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smtClean="0"/>
              <a:t>PTHH:</a:t>
            </a:r>
            <a:endParaRPr lang="en-US" altLang="en-US" sz="2400" b="1"/>
          </a:p>
        </p:txBody>
      </p:sp>
      <p:grpSp>
        <p:nvGrpSpPr>
          <p:cNvPr id="9" name="Group 6"/>
          <p:cNvGrpSpPr>
            <a:grpSpLocks/>
          </p:cNvGrpSpPr>
          <p:nvPr/>
        </p:nvGrpSpPr>
        <p:grpSpPr bwMode="auto">
          <a:xfrm>
            <a:off x="383691" y="798136"/>
            <a:ext cx="6480175" cy="649287"/>
            <a:chOff x="748" y="3339"/>
            <a:chExt cx="4082" cy="409"/>
          </a:xfrm>
        </p:grpSpPr>
        <p:sp>
          <p:nvSpPr>
            <p:cNvPr id="10" name="Rectangle 7"/>
            <p:cNvSpPr>
              <a:spLocks noChangeArrowheads="1"/>
            </p:cNvSpPr>
            <p:nvPr/>
          </p:nvSpPr>
          <p:spPr bwMode="auto">
            <a:xfrm>
              <a:off x="748" y="3339"/>
              <a:ext cx="4082"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a:solidFill>
                    <a:schemeClr val="hlink"/>
                  </a:solidFill>
                </a:rPr>
                <a:t>   </a:t>
              </a:r>
              <a:r>
                <a:rPr lang="en-US" altLang="en-US">
                  <a:solidFill>
                    <a:srgbClr val="FF0066"/>
                  </a:solidFill>
                </a:rPr>
                <a:t>2</a:t>
              </a:r>
              <a:r>
                <a:rPr lang="en-US" altLang="en-US" smtClean="0">
                  <a:solidFill>
                    <a:schemeClr val="hlink"/>
                  </a:solidFill>
                </a:rPr>
                <a:t>H</a:t>
              </a:r>
              <a:r>
                <a:rPr lang="en-US" altLang="en-US" baseline="-25000" smtClean="0">
                  <a:solidFill>
                    <a:schemeClr val="hlink"/>
                  </a:solidFill>
                </a:rPr>
                <a:t>2  </a:t>
              </a:r>
              <a:r>
                <a:rPr lang="en-US" altLang="en-US">
                  <a:solidFill>
                    <a:schemeClr val="hlink"/>
                  </a:solidFill>
                </a:rPr>
                <a:t>+ </a:t>
              </a:r>
              <a:r>
                <a:rPr lang="en-US" altLang="en-US" smtClean="0">
                  <a:solidFill>
                    <a:schemeClr val="hlink"/>
                  </a:solidFill>
                </a:rPr>
                <a:t>O</a:t>
              </a:r>
              <a:r>
                <a:rPr lang="en-US" altLang="en-US" baseline="-25000" smtClean="0">
                  <a:solidFill>
                    <a:schemeClr val="hlink"/>
                  </a:solidFill>
                </a:rPr>
                <a:t>2                 </a:t>
              </a:r>
              <a:r>
                <a:rPr lang="en-US" altLang="en-US" smtClean="0">
                  <a:solidFill>
                    <a:schemeClr val="hlink"/>
                  </a:solidFill>
                </a:rPr>
                <a:t>  </a:t>
              </a:r>
              <a:r>
                <a:rPr lang="en-US" altLang="en-US" smtClean="0">
                  <a:solidFill>
                    <a:srgbClr val="FF0066"/>
                  </a:solidFill>
                </a:rPr>
                <a:t>2</a:t>
              </a:r>
              <a:r>
                <a:rPr lang="en-US" altLang="en-US">
                  <a:solidFill>
                    <a:schemeClr val="hlink"/>
                  </a:solidFill>
                </a:rPr>
                <a:t>H</a:t>
              </a:r>
              <a:r>
                <a:rPr lang="en-US" altLang="en-US" baseline="-25000" smtClean="0">
                  <a:solidFill>
                    <a:schemeClr val="hlink"/>
                  </a:solidFill>
                </a:rPr>
                <a:t>2</a:t>
              </a:r>
              <a:r>
                <a:rPr lang="en-US" altLang="en-US" smtClean="0">
                  <a:solidFill>
                    <a:schemeClr val="hlink"/>
                  </a:solidFill>
                </a:rPr>
                <a:t>O</a:t>
              </a:r>
              <a:endParaRPr lang="en-US" altLang="en-US">
                <a:solidFill>
                  <a:schemeClr val="hlink"/>
                </a:solidFill>
              </a:endParaRPr>
            </a:p>
          </p:txBody>
        </p:sp>
        <p:grpSp>
          <p:nvGrpSpPr>
            <p:cNvPr id="11" name="Group 8"/>
            <p:cNvGrpSpPr>
              <a:grpSpLocks/>
            </p:cNvGrpSpPr>
            <p:nvPr/>
          </p:nvGrpSpPr>
          <p:grpSpPr bwMode="auto">
            <a:xfrm>
              <a:off x="2263" y="3400"/>
              <a:ext cx="570" cy="231"/>
              <a:chOff x="2354" y="3144"/>
              <a:chExt cx="570" cy="231"/>
            </a:xfrm>
          </p:grpSpPr>
          <p:sp>
            <p:nvSpPr>
              <p:cNvPr id="12" name="Text Box 9"/>
              <p:cNvSpPr txBox="1">
                <a:spLocks noChangeArrowheads="1"/>
              </p:cNvSpPr>
              <p:nvPr/>
            </p:nvSpPr>
            <p:spPr bwMode="auto">
              <a:xfrm>
                <a:off x="2476" y="3144"/>
                <a:ext cx="4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a:t>
                </a:r>
                <a:r>
                  <a:rPr lang="en-US" altLang="en-US" baseline="30000"/>
                  <a:t>0</a:t>
                </a:r>
              </a:p>
            </p:txBody>
          </p:sp>
          <p:sp>
            <p:nvSpPr>
              <p:cNvPr id="13" name="Line 10"/>
              <p:cNvSpPr>
                <a:spLocks noChangeShapeType="1"/>
              </p:cNvSpPr>
              <p:nvPr/>
            </p:nvSpPr>
            <p:spPr bwMode="auto">
              <a:xfrm>
                <a:off x="2354" y="3339"/>
                <a:ext cx="46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14" name="Text Box 16"/>
          <p:cNvSpPr txBox="1">
            <a:spLocks noChangeArrowheads="1"/>
          </p:cNvSpPr>
          <p:nvPr/>
        </p:nvSpPr>
        <p:spPr bwMode="auto">
          <a:xfrm>
            <a:off x="0" y="1380958"/>
            <a:ext cx="57498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smtClean="0"/>
              <a:t>Tỉ lệ:  2           1                      2</a:t>
            </a:r>
            <a:endParaRPr lang="en-US" altLang="en-US" sz="2400" b="1"/>
          </a:p>
        </p:txBody>
      </p:sp>
    </p:spTree>
    <p:extLst>
      <p:ext uri="{BB962C8B-B14F-4D97-AF65-F5344CB8AC3E}">
        <p14:creationId xmlns:p14="http://schemas.microsoft.com/office/powerpoint/2010/main" val="2143820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435359" y="53016"/>
            <a:ext cx="8736407" cy="569125"/>
            <a:chOff x="-1333284" y="-545363"/>
            <a:chExt cx="11842696" cy="1517665"/>
          </a:xfrm>
        </p:grpSpPr>
        <p:grpSp>
          <p:nvGrpSpPr>
            <p:cNvPr id="39" name="Group 38"/>
            <p:cNvGrpSpPr/>
            <p:nvPr/>
          </p:nvGrpSpPr>
          <p:grpSpPr>
            <a:xfrm>
              <a:off x="-1333284" y="-545363"/>
              <a:ext cx="11842696" cy="1517665"/>
              <a:chOff x="-2975218" y="-1216975"/>
              <a:chExt cx="26426935" cy="3386665"/>
            </a:xfrm>
          </p:grpSpPr>
          <p:sp>
            <p:nvSpPr>
              <p:cNvPr id="41"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40" name="TextBox 17"/>
            <p:cNvSpPr txBox="1"/>
            <p:nvPr/>
          </p:nvSpPr>
          <p:spPr>
            <a:xfrm>
              <a:off x="-1019570" y="-258238"/>
              <a:ext cx="10744698" cy="1162711"/>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a:t>
              </a:r>
              <a:r>
                <a:rPr lang="en-US" sz="2400" spc="-24" smtClean="0">
                  <a:solidFill>
                    <a:srgbClr val="FFFFFF"/>
                  </a:solidFill>
                  <a:latin typeface="Comic Sans MS" panose="030F0702030302020204" pitchFamily="66" charset="0"/>
                </a:rPr>
                <a:t>PHƯƠNG TRÌNH HÓA HỌC (T3)</a:t>
              </a:r>
              <a:endParaRPr lang="vi-VN" sz="2400" spc="-24">
                <a:solidFill>
                  <a:srgbClr val="FFFFFF"/>
                </a:solidFill>
                <a:latin typeface="Comic Sans MS" panose="030F0702030302020204" pitchFamily="66" charset="0"/>
              </a:endParaRPr>
            </a:p>
          </p:txBody>
        </p:sp>
      </p:grpSp>
      <p:sp>
        <p:nvSpPr>
          <p:cNvPr id="37" name="Text Box 10"/>
          <p:cNvSpPr txBox="1">
            <a:spLocks noChangeArrowheads="1"/>
          </p:cNvSpPr>
          <p:nvPr/>
        </p:nvSpPr>
        <p:spPr bwMode="auto">
          <a:xfrm>
            <a:off x="212324" y="861477"/>
            <a:ext cx="523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IV. Ý NGHĨA PHƯƠNG TRÌNH HÓA HỌC</a:t>
            </a:r>
            <a:endParaRPr lang="en-US" altLang="en-US" sz="1800" b="1">
              <a:cs typeface="Times New Roman" panose="02020603050405020304" pitchFamily="18" charset="0"/>
            </a:endParaRPr>
          </a:p>
        </p:txBody>
      </p:sp>
      <p:sp>
        <p:nvSpPr>
          <p:cNvPr id="28" name="Rectangle 15"/>
          <p:cNvSpPr>
            <a:spLocks noChangeArrowheads="1"/>
          </p:cNvSpPr>
          <p:nvPr/>
        </p:nvSpPr>
        <p:spPr bwMode="auto">
          <a:xfrm>
            <a:off x="0" y="1470145"/>
            <a:ext cx="8713788" cy="221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400" b="1">
                <a:solidFill>
                  <a:schemeClr val="hlink"/>
                </a:solidFill>
              </a:rPr>
              <a:t>   * </a:t>
            </a:r>
            <a:r>
              <a:rPr lang="en-US" altLang="en-US" sz="2400" b="1">
                <a:solidFill>
                  <a:schemeClr val="tx2"/>
                </a:solidFill>
              </a:rPr>
              <a:t>PTHH cho biết:</a:t>
            </a:r>
            <a:r>
              <a:rPr lang="en-US" altLang="en-US" sz="2400" b="1">
                <a:solidFill>
                  <a:schemeClr val="hlink"/>
                </a:solidFill>
              </a:rPr>
              <a:t> </a:t>
            </a:r>
            <a:endParaRPr lang="en-US" altLang="en-US" sz="2400" b="1" smtClean="0">
              <a:solidFill>
                <a:schemeClr val="hlink"/>
              </a:solidFill>
            </a:endParaRPr>
          </a:p>
          <a:p>
            <a:pPr>
              <a:buFontTx/>
              <a:buNone/>
            </a:pPr>
            <a:r>
              <a:rPr lang="en-US" altLang="en-US" sz="2400" b="1" smtClean="0">
                <a:solidFill>
                  <a:schemeClr val="hlink"/>
                </a:solidFill>
              </a:rPr>
              <a:t>- Tỉ </a:t>
            </a:r>
            <a:r>
              <a:rPr lang="en-US" altLang="en-US" sz="2400" b="1">
                <a:solidFill>
                  <a:schemeClr val="hlink"/>
                </a:solidFill>
              </a:rPr>
              <a:t>lệ về </a:t>
            </a:r>
            <a:r>
              <a:rPr lang="en-US" altLang="en-US" sz="2400" b="1">
                <a:solidFill>
                  <a:srgbClr val="FF0066"/>
                </a:solidFill>
              </a:rPr>
              <a:t>số nguyên tử</a:t>
            </a:r>
            <a:r>
              <a:rPr lang="en-US" altLang="en-US" sz="2400" b="1">
                <a:solidFill>
                  <a:schemeClr val="hlink"/>
                </a:solidFill>
              </a:rPr>
              <a:t>, </a:t>
            </a:r>
            <a:r>
              <a:rPr lang="en-US" altLang="en-US" sz="2400" b="1">
                <a:solidFill>
                  <a:srgbClr val="FF0066"/>
                </a:solidFill>
              </a:rPr>
              <a:t>số phân tử</a:t>
            </a:r>
            <a:r>
              <a:rPr lang="en-US" altLang="en-US" sz="2400" b="1">
                <a:solidFill>
                  <a:schemeClr val="hlink"/>
                </a:solidFill>
              </a:rPr>
              <a:t> giữa </a:t>
            </a:r>
            <a:r>
              <a:rPr lang="en-US" altLang="en-US" sz="2400" b="1">
                <a:solidFill>
                  <a:srgbClr val="FF0066"/>
                </a:solidFill>
              </a:rPr>
              <a:t>các chất trong phản ứng</a:t>
            </a:r>
            <a:r>
              <a:rPr lang="en-US" altLang="en-US" sz="2400" b="1">
                <a:solidFill>
                  <a:schemeClr val="hlink"/>
                </a:solidFill>
              </a:rPr>
              <a:t>. </a:t>
            </a:r>
            <a:endParaRPr lang="en-US" altLang="en-US" sz="2400" b="1" smtClean="0">
              <a:solidFill>
                <a:schemeClr val="hlink"/>
              </a:solidFill>
            </a:endParaRPr>
          </a:p>
          <a:p>
            <a:pPr>
              <a:buFontTx/>
              <a:buNone/>
            </a:pPr>
            <a:r>
              <a:rPr lang="en-US" altLang="en-US" sz="2400" b="1" smtClean="0">
                <a:solidFill>
                  <a:schemeClr val="hlink"/>
                </a:solidFill>
              </a:rPr>
              <a:t>- Tỉ </a:t>
            </a:r>
            <a:r>
              <a:rPr lang="en-US" altLang="en-US" sz="2400" b="1">
                <a:solidFill>
                  <a:schemeClr val="hlink"/>
                </a:solidFill>
              </a:rPr>
              <a:t>lệ này đúng </a:t>
            </a:r>
            <a:r>
              <a:rPr lang="en-US" altLang="en-US" sz="2400" b="1">
                <a:solidFill>
                  <a:srgbClr val="FF0066"/>
                </a:solidFill>
              </a:rPr>
              <a:t>bằng tỉ lệ hệ số</a:t>
            </a:r>
            <a:r>
              <a:rPr lang="en-US" altLang="en-US" sz="2400" b="1">
                <a:solidFill>
                  <a:schemeClr val="hlink"/>
                </a:solidFill>
              </a:rPr>
              <a:t> của </a:t>
            </a:r>
            <a:r>
              <a:rPr lang="en-US" altLang="en-US" sz="2400" b="1">
                <a:solidFill>
                  <a:srgbClr val="FF0066"/>
                </a:solidFill>
              </a:rPr>
              <a:t>mỗi chất</a:t>
            </a:r>
            <a:r>
              <a:rPr lang="en-US" altLang="en-US" sz="2400" b="1">
                <a:solidFill>
                  <a:schemeClr val="hlink"/>
                </a:solidFill>
              </a:rPr>
              <a:t> trong phương trình.</a:t>
            </a:r>
            <a:endParaRPr lang="en-US" altLang="en-US" sz="2400" baseline="-25000">
              <a:solidFill>
                <a:schemeClr val="hlink"/>
              </a:solidFill>
            </a:endParaRPr>
          </a:p>
        </p:txBody>
      </p:sp>
    </p:spTree>
    <p:extLst>
      <p:ext uri="{BB962C8B-B14F-4D97-AF65-F5344CB8AC3E}">
        <p14:creationId xmlns:p14="http://schemas.microsoft.com/office/powerpoint/2010/main" val="6944225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21671" y="834534"/>
            <a:ext cx="8763000" cy="1938992"/>
          </a:xfrm>
          <a:prstGeom prst="rect">
            <a:avLst/>
          </a:prstGeom>
          <a:noFill/>
          <a:ln w="9525">
            <a:solidFill>
              <a:srgbClr val="0000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t>Xét phương trình hoá học của phản ứng sau: </a:t>
            </a:r>
            <a:endParaRPr lang="en-US" sz="2400" smtClean="0"/>
          </a:p>
          <a:p>
            <a:r>
              <a:rPr lang="en-US" sz="2400" smtClean="0"/>
              <a:t>4Al </a:t>
            </a:r>
            <a:r>
              <a:rPr lang="en-US" sz="2400"/>
              <a:t>+ 3O</a:t>
            </a:r>
            <a:r>
              <a:rPr lang="en-US" sz="2400" baseline="-25000"/>
              <a:t>2</a:t>
            </a:r>
            <a:r>
              <a:rPr lang="en-US" sz="2400"/>
              <a:t> → 2Al</a:t>
            </a:r>
            <a:r>
              <a:rPr lang="en-US" sz="2400" baseline="-25000"/>
              <a:t>2</a:t>
            </a:r>
            <a:r>
              <a:rPr lang="en-US" sz="2400"/>
              <a:t>O</a:t>
            </a:r>
            <a:r>
              <a:rPr lang="en-US" sz="2400" baseline="-25000"/>
              <a:t>3</a:t>
            </a:r>
            <a:endParaRPr lang="en-US" sz="2400"/>
          </a:p>
          <a:p>
            <a:r>
              <a:rPr lang="en-US" sz="2400"/>
              <a:t>a) Cho biết số nguyên tử, số phân tử của các chất tham gia phản ứng và các chất sản phẩm.</a:t>
            </a:r>
          </a:p>
          <a:p>
            <a:r>
              <a:rPr lang="vi-VN" sz="2400"/>
              <a:t>b) Cho biết tỉ lệ hệ số của các chất trong phương trình hoá học.</a:t>
            </a:r>
          </a:p>
        </p:txBody>
      </p:sp>
      <p:grpSp>
        <p:nvGrpSpPr>
          <p:cNvPr id="7" name="Group 4"/>
          <p:cNvGrpSpPr>
            <a:grpSpLocks/>
          </p:cNvGrpSpPr>
          <p:nvPr/>
        </p:nvGrpSpPr>
        <p:grpSpPr bwMode="auto">
          <a:xfrm>
            <a:off x="2320634" y="120363"/>
            <a:ext cx="4565073" cy="522685"/>
            <a:chOff x="0" y="0"/>
            <a:chExt cx="9512334" cy="1473273"/>
          </a:xfrm>
        </p:grpSpPr>
        <p:grpSp>
          <p:nvGrpSpPr>
            <p:cNvPr id="8" name="Group 5"/>
            <p:cNvGrpSpPr>
              <a:grpSpLocks/>
            </p:cNvGrpSpPr>
            <p:nvPr/>
          </p:nvGrpSpPr>
          <p:grpSpPr bwMode="auto">
            <a:xfrm>
              <a:off x="0" y="0"/>
              <a:ext cx="9512334" cy="1473273"/>
              <a:chOff x="0" y="0"/>
              <a:chExt cx="21226740" cy="3287604"/>
            </a:xfrm>
          </p:grpSpPr>
          <p:sp>
            <p:nvSpPr>
              <p:cNvPr id="10"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9"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a:t>
              </a:r>
              <a:r>
                <a:rPr lang="en-US" sz="2000" b="1" spc="50">
                  <a:ln w="0"/>
                  <a:effectLst>
                    <a:innerShdw blurRad="63500" dist="50800" dir="13500000">
                      <a:srgbClr val="000000">
                        <a:alpha val="50000"/>
                      </a:srgbClr>
                    </a:innerShdw>
                  </a:effectLst>
                </a:rPr>
                <a:t>4</a:t>
              </a:r>
              <a:endParaRPr lang="vi-VN" altLang="en-US" sz="2000" b="1">
                <a:cs typeface="Times New Roman" panose="02020603050405020304" pitchFamily="18" charset="0"/>
              </a:endParaRPr>
            </a:p>
          </p:txBody>
        </p:sp>
      </p:grpSp>
    </p:spTree>
    <p:extLst>
      <p:ext uri="{BB962C8B-B14F-4D97-AF65-F5344CB8AC3E}">
        <p14:creationId xmlns:p14="http://schemas.microsoft.com/office/powerpoint/2010/main" val="1046722910"/>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690" y="2030245"/>
            <a:ext cx="8062885" cy="2492990"/>
          </a:xfrm>
          <a:prstGeom prst="rect">
            <a:avLst/>
          </a:prstGeom>
        </p:spPr>
        <p:txBody>
          <a:bodyPr wrap="square">
            <a:spAutoFit/>
          </a:bodyPr>
          <a:lstStyle/>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1/ a/ Chất tham gia: </a:t>
            </a:r>
            <a:r>
              <a:rPr lang="en-US" sz="2000" smtClean="0">
                <a:latin typeface="Times New Roman" panose="02020603050405020304" pitchFamily="18" charset="0"/>
                <a:ea typeface="Calibri" panose="020F0502020204030204" pitchFamily="34" charset="0"/>
                <a:cs typeface="Times New Roman" panose="02020603050405020304" pitchFamily="18" charset="0"/>
              </a:rPr>
              <a:t>Al</a:t>
            </a:r>
            <a:r>
              <a:rPr lang="vi-VN" sz="2000" smtClean="0">
                <a:latin typeface="Times New Roman" panose="02020603050405020304" pitchFamily="18" charset="0"/>
                <a:ea typeface="Calibri" panose="020F0502020204030204" pitchFamily="34" charset="0"/>
                <a:cs typeface="Times New Roman" panose="02020603050405020304" pitchFamily="18" charset="0"/>
              </a:rPr>
              <a:t>, </a:t>
            </a:r>
            <a:r>
              <a:rPr lang="vi-VN" sz="2000">
                <a:latin typeface="Times New Roman" panose="02020603050405020304" pitchFamily="18" charset="0"/>
                <a:ea typeface="Calibri" panose="020F0502020204030204" pitchFamily="34" charset="0"/>
                <a:cs typeface="Times New Roman" panose="02020603050405020304" pitchFamily="18" charset="0"/>
              </a:rPr>
              <a:t>O</a:t>
            </a:r>
            <a:r>
              <a:rPr lang="vi-VN" sz="2000" baseline="-25000">
                <a:latin typeface="Times New Roman" panose="02020603050405020304" pitchFamily="18" charset="0"/>
                <a:ea typeface="Calibri" panose="020F0502020204030204" pitchFamily="34" charset="0"/>
                <a:cs typeface="Times New Roman" panose="02020603050405020304" pitchFamily="18" charset="0"/>
              </a:rPr>
              <a:t>2</a:t>
            </a:r>
            <a:r>
              <a:rPr lang="vi-VN" sz="2000">
                <a:latin typeface="Times New Roman" panose="02020603050405020304" pitchFamily="18" charset="0"/>
                <a:ea typeface="Calibri" panose="020F0502020204030204" pitchFamily="34" charset="0"/>
                <a:cs typeface="Times New Roman" panose="02020603050405020304" pitchFamily="18" charset="0"/>
              </a:rPr>
              <a:t>  </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buFontTx/>
              <a:buNone/>
            </a:pPr>
            <a:r>
              <a:rPr lang="nl-NL" sz="2000">
                <a:latin typeface="Times New Roman" panose="02020603050405020304" pitchFamily="18" charset="0"/>
                <a:ea typeface="Calibri" panose="020F0502020204030204" pitchFamily="34" charset="0"/>
                <a:cs typeface="Times New Roman" panose="02020603050405020304" pitchFamily="18" charset="0"/>
              </a:rPr>
              <a:t>Chất sản phẩm: </a:t>
            </a:r>
            <a:r>
              <a:rPr lang="en-US" altLang="en-US" sz="2000" smtClean="0">
                <a:solidFill>
                  <a:schemeClr val="accent2"/>
                </a:solidFill>
              </a:rPr>
              <a:t>Al</a:t>
            </a:r>
            <a:r>
              <a:rPr lang="en-US" altLang="en-US" sz="2000" baseline="-25000" smtClean="0">
                <a:solidFill>
                  <a:schemeClr val="accent2"/>
                </a:solidFill>
              </a:rPr>
              <a:t>2</a:t>
            </a:r>
            <a:r>
              <a:rPr lang="en-US" altLang="en-US" sz="2000" smtClean="0">
                <a:solidFill>
                  <a:schemeClr val="accent2"/>
                </a:solidFill>
              </a:rPr>
              <a:t>O</a:t>
            </a:r>
            <a:r>
              <a:rPr lang="en-US" altLang="en-US" sz="2000" baseline="-25000" smtClean="0">
                <a:solidFill>
                  <a:schemeClr val="accent2"/>
                </a:solidFill>
              </a:rPr>
              <a:t>3</a:t>
            </a:r>
            <a:endParaRPr lang="en-US" altLang="en-US" sz="2000">
              <a:solidFill>
                <a:schemeClr val="accent2"/>
              </a:solidFill>
            </a:endParaRPr>
          </a:p>
          <a:p>
            <a:pPr algn="just">
              <a:lnSpc>
                <a:spcPct val="120000"/>
              </a:lnSpc>
            </a:pPr>
            <a:r>
              <a:rPr lang="nl-NL" sz="2000" smtClean="0">
                <a:latin typeface="Times New Roman" panose="02020603050405020304" pitchFamily="18" charset="0"/>
                <a:ea typeface="Calibri" panose="020F0502020204030204" pitchFamily="34" charset="0"/>
                <a:cs typeface="Times New Roman" panose="02020603050405020304" pitchFamily="18" charset="0"/>
              </a:rPr>
              <a:t>b</a:t>
            </a:r>
            <a:r>
              <a:rPr lang="nl-NL" sz="2000">
                <a:latin typeface="Times New Roman" panose="02020603050405020304" pitchFamily="18" charset="0"/>
                <a:ea typeface="Calibri" panose="020F0502020204030204" pitchFamily="34" charset="0"/>
                <a:cs typeface="Times New Roman" panose="02020603050405020304" pitchFamily="18" charset="0"/>
              </a:rPr>
              <a:t>/ </a:t>
            </a:r>
            <a:r>
              <a:rPr lang="pt-BR" sz="2000">
                <a:latin typeface="Times New Roman" panose="02020603050405020304" pitchFamily="18" charset="0"/>
                <a:ea typeface="Calibri" panose="020F0502020204030204" pitchFamily="34" charset="0"/>
                <a:cs typeface="Times New Roman" panose="02020603050405020304" pitchFamily="18" charset="0"/>
              </a:rPr>
              <a:t>Tỉ lệ số phân tử </a:t>
            </a:r>
            <a:r>
              <a:rPr lang="pt-BR" sz="2000" smtClean="0">
                <a:latin typeface="Times New Roman" panose="02020603050405020304" pitchFamily="18" charset="0"/>
                <a:ea typeface="Calibri" panose="020F0502020204030204" pitchFamily="34" charset="0"/>
                <a:cs typeface="Times New Roman" panose="02020603050405020304" pitchFamily="18" charset="0"/>
              </a:rPr>
              <a:t>Al </a:t>
            </a:r>
            <a:r>
              <a:rPr lang="pt-BR" sz="2000">
                <a:latin typeface="Times New Roman" panose="02020603050405020304" pitchFamily="18" charset="0"/>
                <a:ea typeface="Calibri" panose="020F0502020204030204" pitchFamily="34" charset="0"/>
                <a:cs typeface="Times New Roman" panose="02020603050405020304" pitchFamily="18" charset="0"/>
              </a:rPr>
              <a:t>: số phân tử O</a:t>
            </a:r>
            <a:r>
              <a:rPr lang="pt-BR" sz="2000" baseline="-25000">
                <a:latin typeface="Times New Roman" panose="02020603050405020304" pitchFamily="18" charset="0"/>
                <a:ea typeface="Calibri" panose="020F0502020204030204" pitchFamily="34" charset="0"/>
                <a:cs typeface="Times New Roman" panose="02020603050405020304" pitchFamily="18" charset="0"/>
              </a:rPr>
              <a:t>2</a:t>
            </a:r>
            <a:r>
              <a:rPr lang="pt-BR" sz="2000">
                <a:latin typeface="Times New Roman" panose="02020603050405020304" pitchFamily="18" charset="0"/>
                <a:ea typeface="Calibri" panose="020F0502020204030204" pitchFamily="34" charset="0"/>
                <a:cs typeface="Times New Roman" panose="02020603050405020304" pitchFamily="18" charset="0"/>
              </a:rPr>
              <a:t> : số phân tử </a:t>
            </a:r>
            <a:r>
              <a:rPr lang="en-US" altLang="en-US" sz="2000" smtClean="0">
                <a:solidFill>
                  <a:schemeClr val="accent2"/>
                </a:solidFill>
              </a:rPr>
              <a:t>Al</a:t>
            </a:r>
            <a:r>
              <a:rPr lang="en-US" altLang="en-US" sz="2000" baseline="-25000" smtClean="0">
                <a:solidFill>
                  <a:schemeClr val="accent2"/>
                </a:solidFill>
              </a:rPr>
              <a:t>2</a:t>
            </a:r>
            <a:r>
              <a:rPr lang="en-US" altLang="en-US" sz="2000" smtClean="0">
                <a:solidFill>
                  <a:schemeClr val="accent2"/>
                </a:solidFill>
              </a:rPr>
              <a:t>O</a:t>
            </a:r>
            <a:r>
              <a:rPr lang="en-US" altLang="en-US" sz="2000" baseline="-25000" smtClean="0">
                <a:solidFill>
                  <a:schemeClr val="accent2"/>
                </a:solidFill>
              </a:rPr>
              <a:t>3</a:t>
            </a:r>
            <a:r>
              <a:rPr lang="en-US" altLang="en-US" sz="2000" smtClean="0">
                <a:solidFill>
                  <a:schemeClr val="accent2"/>
                </a:solidFill>
              </a:rPr>
              <a:t>  </a:t>
            </a:r>
            <a:r>
              <a:rPr lang="pt-BR" sz="2000" smtClean="0">
                <a:latin typeface="Times New Roman" panose="02020603050405020304" pitchFamily="18" charset="0"/>
                <a:ea typeface="Calibri" panose="020F0502020204030204" pitchFamily="34" charset="0"/>
                <a:cs typeface="Times New Roman" panose="02020603050405020304" pitchFamily="18" charset="0"/>
              </a:rPr>
              <a:t>= 4:3:2</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c/ Cứ </a:t>
            </a:r>
            <a:r>
              <a:rPr lang="nl-NL" sz="2000" smtClean="0">
                <a:latin typeface="Times New Roman" panose="02020603050405020304" pitchFamily="18" charset="0"/>
                <a:ea typeface="Calibri" panose="020F0502020204030204" pitchFamily="34" charset="0"/>
                <a:cs typeface="Times New Roman" panose="02020603050405020304" pitchFamily="18" charset="0"/>
              </a:rPr>
              <a:t>4 </a:t>
            </a:r>
            <a:r>
              <a:rPr lang="nl-NL" sz="2000">
                <a:latin typeface="Times New Roman" panose="02020603050405020304" pitchFamily="18" charset="0"/>
                <a:ea typeface="Calibri" panose="020F0502020204030204" pitchFamily="34" charset="0"/>
                <a:cs typeface="Times New Roman" panose="02020603050405020304" pitchFamily="18" charset="0"/>
              </a:rPr>
              <a:t>phân tử </a:t>
            </a:r>
            <a:r>
              <a:rPr lang="nl-NL" sz="2000" smtClean="0">
                <a:latin typeface="Times New Roman" panose="02020603050405020304" pitchFamily="18" charset="0"/>
                <a:ea typeface="Calibri" panose="020F0502020204030204" pitchFamily="34" charset="0"/>
                <a:cs typeface="Times New Roman" panose="02020603050405020304" pitchFamily="18" charset="0"/>
              </a:rPr>
              <a:t>Al </a:t>
            </a:r>
            <a:r>
              <a:rPr lang="nl-NL" sz="2000">
                <a:latin typeface="Times New Roman" panose="02020603050405020304" pitchFamily="18" charset="0"/>
                <a:ea typeface="Calibri" panose="020F0502020204030204" pitchFamily="34" charset="0"/>
                <a:cs typeface="Times New Roman" panose="02020603050405020304" pitchFamily="18" charset="0"/>
              </a:rPr>
              <a:t>tác dụng với </a:t>
            </a:r>
            <a:r>
              <a:rPr lang="nl-NL" sz="2000" smtClean="0">
                <a:latin typeface="Times New Roman" panose="02020603050405020304" pitchFamily="18" charset="0"/>
                <a:ea typeface="Calibri" panose="020F0502020204030204" pitchFamily="34" charset="0"/>
                <a:cs typeface="Times New Roman" panose="02020603050405020304" pitchFamily="18" charset="0"/>
              </a:rPr>
              <a:t>3 </a:t>
            </a:r>
            <a:r>
              <a:rPr lang="nl-NL" sz="2000">
                <a:latin typeface="Times New Roman" panose="02020603050405020304" pitchFamily="18" charset="0"/>
                <a:ea typeface="Calibri" panose="020F0502020204030204" pitchFamily="34" charset="0"/>
                <a:cs typeface="Times New Roman" panose="02020603050405020304" pitchFamily="18" charset="0"/>
              </a:rPr>
              <a:t>phân tử O</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buFontTx/>
              <a:buNone/>
            </a:pPr>
            <a:r>
              <a:rPr lang="nl-NL" sz="2000">
                <a:latin typeface="Times New Roman" panose="02020603050405020304" pitchFamily="18" charset="0"/>
                <a:ea typeface="Calibri" panose="020F0502020204030204" pitchFamily="34" charset="0"/>
                <a:cs typeface="Times New Roman" panose="02020603050405020304" pitchFamily="18" charset="0"/>
              </a:rPr>
              <a:t>Cứ </a:t>
            </a:r>
            <a:r>
              <a:rPr lang="nl-NL" sz="2000" smtClean="0">
                <a:latin typeface="Times New Roman" panose="02020603050405020304" pitchFamily="18" charset="0"/>
                <a:ea typeface="Calibri" panose="020F0502020204030204" pitchFamily="34" charset="0"/>
                <a:cs typeface="Times New Roman" panose="02020603050405020304" pitchFamily="18" charset="0"/>
              </a:rPr>
              <a:t>4 </a:t>
            </a:r>
            <a:r>
              <a:rPr lang="nl-NL" sz="2000">
                <a:latin typeface="Times New Roman" panose="02020603050405020304" pitchFamily="18" charset="0"/>
                <a:ea typeface="Calibri" panose="020F0502020204030204" pitchFamily="34" charset="0"/>
                <a:cs typeface="Times New Roman" panose="02020603050405020304" pitchFamily="18" charset="0"/>
              </a:rPr>
              <a:t>phân tử Al</a:t>
            </a:r>
            <a:r>
              <a:rPr lang="nl-NL" sz="2000" smtClean="0">
                <a:latin typeface="Times New Roman" panose="02020603050405020304" pitchFamily="18" charset="0"/>
                <a:ea typeface="Calibri" panose="020F0502020204030204" pitchFamily="34" charset="0"/>
                <a:cs typeface="Times New Roman" panose="02020603050405020304" pitchFamily="18" charset="0"/>
              </a:rPr>
              <a:t> </a:t>
            </a:r>
            <a:r>
              <a:rPr lang="nl-NL" sz="2000">
                <a:latin typeface="Times New Roman" panose="02020603050405020304" pitchFamily="18" charset="0"/>
                <a:ea typeface="Calibri" panose="020F0502020204030204" pitchFamily="34" charset="0"/>
                <a:cs typeface="Times New Roman" panose="02020603050405020304" pitchFamily="18" charset="0"/>
              </a:rPr>
              <a:t>tham gia phản ứng tạo ra 2 phân tử </a:t>
            </a:r>
            <a:r>
              <a:rPr lang="en-US" altLang="en-US" sz="2000">
                <a:solidFill>
                  <a:schemeClr val="accent2"/>
                </a:solidFill>
              </a:rPr>
              <a:t>Al</a:t>
            </a:r>
            <a:r>
              <a:rPr lang="en-US" altLang="en-US" sz="2000" baseline="-25000">
                <a:solidFill>
                  <a:schemeClr val="accent2"/>
                </a:solidFill>
              </a:rPr>
              <a:t>2</a:t>
            </a:r>
            <a:r>
              <a:rPr lang="en-US" altLang="en-US" sz="2000">
                <a:solidFill>
                  <a:schemeClr val="accent2"/>
                </a:solidFill>
              </a:rPr>
              <a:t>O</a:t>
            </a:r>
            <a:r>
              <a:rPr lang="en-US" altLang="en-US" sz="2000" baseline="-25000">
                <a:solidFill>
                  <a:schemeClr val="accent2"/>
                </a:solidFill>
              </a:rPr>
              <a:t>3</a:t>
            </a:r>
            <a:endParaRPr lang="en-US" altLang="en-US" sz="2000">
              <a:solidFill>
                <a:schemeClr val="accent2"/>
              </a:solidFill>
            </a:endParaRPr>
          </a:p>
          <a:p>
            <a:pPr>
              <a:buFontTx/>
              <a:buNone/>
            </a:pPr>
            <a:r>
              <a:rPr lang="nl-NL" sz="2000" smtClean="0">
                <a:latin typeface="Times New Roman" panose="02020603050405020304" pitchFamily="18" charset="0"/>
                <a:ea typeface="Calibri" panose="020F0502020204030204" pitchFamily="34" charset="0"/>
                <a:cs typeface="Times New Roman" panose="02020603050405020304" pitchFamily="18" charset="0"/>
              </a:rPr>
              <a:t>Cứ 2 </a:t>
            </a:r>
            <a:r>
              <a:rPr lang="nl-NL" sz="2000">
                <a:latin typeface="Times New Roman" panose="02020603050405020304" pitchFamily="18" charset="0"/>
                <a:ea typeface="Calibri" panose="020F0502020204030204" pitchFamily="34" charset="0"/>
                <a:cs typeface="Times New Roman" panose="02020603050405020304" pitchFamily="18" charset="0"/>
              </a:rPr>
              <a:t>phân tử O</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 tham gia phản ứng tạo ra 2 phân tử </a:t>
            </a:r>
            <a:r>
              <a:rPr lang="en-US" altLang="en-US" sz="2000">
                <a:solidFill>
                  <a:schemeClr val="accent2"/>
                </a:solidFill>
              </a:rPr>
              <a:t>Al</a:t>
            </a:r>
            <a:r>
              <a:rPr lang="en-US" altLang="en-US" sz="2000" baseline="-25000">
                <a:solidFill>
                  <a:schemeClr val="accent2"/>
                </a:solidFill>
              </a:rPr>
              <a:t>2</a:t>
            </a:r>
            <a:r>
              <a:rPr lang="en-US" altLang="en-US" sz="2000">
                <a:solidFill>
                  <a:schemeClr val="accent2"/>
                </a:solidFill>
              </a:rPr>
              <a:t>O</a:t>
            </a:r>
            <a:r>
              <a:rPr lang="en-US" altLang="en-US" sz="2000" baseline="-25000">
                <a:solidFill>
                  <a:schemeClr val="accent2"/>
                </a:solidFill>
              </a:rPr>
              <a:t>3</a:t>
            </a:r>
            <a:endParaRPr lang="en-US" altLang="en-US" sz="2000">
              <a:solidFill>
                <a:schemeClr val="accent2"/>
              </a:solidFill>
            </a:endParaRPr>
          </a:p>
          <a:p>
            <a:pPr algn="just">
              <a:lnSpc>
                <a:spcPct val="120000"/>
              </a:lnSpc>
              <a:spcAft>
                <a:spcPts val="0"/>
              </a:spcAft>
            </a:pPr>
            <a:r>
              <a:rPr lang="nl-NL" sz="2000" smtClean="0">
                <a:latin typeface="Times New Roman" panose="02020603050405020304" pitchFamily="18" charset="0"/>
                <a:ea typeface="Calibri" panose="020F0502020204030204" pitchFamily="34" charset="0"/>
                <a:cs typeface="Times New Roman" panose="02020603050405020304" pitchFamily="18" charset="0"/>
              </a:rPr>
              <a:t>d</a:t>
            </a:r>
            <a:r>
              <a:rPr lang="nl-NL" sz="2000">
                <a:latin typeface="Times New Roman" panose="02020603050405020304" pitchFamily="18" charset="0"/>
                <a:ea typeface="Calibri" panose="020F0502020204030204" pitchFamily="34" charset="0"/>
                <a:cs typeface="Times New Roman" panose="02020603050405020304" pitchFamily="18" charset="0"/>
              </a:rPr>
              <a:t>/ Tỉ lệ này bằng đúng tỉ lệ hệ số của mỗi chất trong phương trình hóa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 Box 16"/>
          <p:cNvSpPr txBox="1">
            <a:spLocks noChangeArrowheads="1"/>
          </p:cNvSpPr>
          <p:nvPr/>
        </p:nvSpPr>
        <p:spPr bwMode="auto">
          <a:xfrm>
            <a:off x="285104" y="340936"/>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smtClean="0"/>
              <a:t>PTHH:</a:t>
            </a:r>
            <a:endParaRPr lang="en-US" altLang="en-US" sz="2400" b="1"/>
          </a:p>
        </p:txBody>
      </p:sp>
      <p:grpSp>
        <p:nvGrpSpPr>
          <p:cNvPr id="9" name="Group 6"/>
          <p:cNvGrpSpPr>
            <a:grpSpLocks/>
          </p:cNvGrpSpPr>
          <p:nvPr/>
        </p:nvGrpSpPr>
        <p:grpSpPr bwMode="auto">
          <a:xfrm>
            <a:off x="383691" y="798136"/>
            <a:ext cx="6480175" cy="649287"/>
            <a:chOff x="748" y="3339"/>
            <a:chExt cx="4082" cy="409"/>
          </a:xfrm>
        </p:grpSpPr>
        <p:sp>
          <p:nvSpPr>
            <p:cNvPr id="10" name="Rectangle 7"/>
            <p:cNvSpPr>
              <a:spLocks noChangeArrowheads="1"/>
            </p:cNvSpPr>
            <p:nvPr/>
          </p:nvSpPr>
          <p:spPr bwMode="auto">
            <a:xfrm>
              <a:off x="748" y="3339"/>
              <a:ext cx="4082"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a:solidFill>
                    <a:schemeClr val="hlink"/>
                  </a:solidFill>
                </a:rPr>
                <a:t>   </a:t>
              </a:r>
              <a:r>
                <a:rPr lang="en-US" altLang="en-US">
                  <a:solidFill>
                    <a:srgbClr val="FF0066"/>
                  </a:solidFill>
                </a:rPr>
                <a:t>4</a:t>
              </a:r>
              <a:r>
                <a:rPr lang="en-US" altLang="en-US" smtClean="0">
                  <a:solidFill>
                    <a:schemeClr val="hlink"/>
                  </a:solidFill>
                </a:rPr>
                <a:t>Al</a:t>
              </a:r>
              <a:r>
                <a:rPr lang="en-US" altLang="en-US" baseline="-25000" smtClean="0">
                  <a:solidFill>
                    <a:schemeClr val="hlink"/>
                  </a:solidFill>
                </a:rPr>
                <a:t>  </a:t>
              </a:r>
              <a:r>
                <a:rPr lang="en-US" altLang="en-US">
                  <a:solidFill>
                    <a:schemeClr val="hlink"/>
                  </a:solidFill>
                </a:rPr>
                <a:t>+ </a:t>
              </a:r>
              <a:r>
                <a:rPr lang="en-US" altLang="en-US" smtClean="0">
                  <a:solidFill>
                    <a:schemeClr val="hlink"/>
                  </a:solidFill>
                </a:rPr>
                <a:t>3O</a:t>
              </a:r>
              <a:r>
                <a:rPr lang="en-US" altLang="en-US" baseline="-25000" smtClean="0">
                  <a:solidFill>
                    <a:schemeClr val="hlink"/>
                  </a:solidFill>
                </a:rPr>
                <a:t>2                 </a:t>
              </a:r>
              <a:r>
                <a:rPr lang="en-US" altLang="en-US" smtClean="0">
                  <a:solidFill>
                    <a:schemeClr val="hlink"/>
                  </a:solidFill>
                </a:rPr>
                <a:t>  </a:t>
              </a:r>
              <a:r>
                <a:rPr lang="en-US" altLang="en-US" smtClean="0">
                  <a:solidFill>
                    <a:srgbClr val="FF0066"/>
                  </a:solidFill>
                </a:rPr>
                <a:t>2</a:t>
              </a:r>
              <a:r>
                <a:rPr lang="en-US" altLang="en-US" smtClean="0">
                  <a:solidFill>
                    <a:schemeClr val="hlink"/>
                  </a:solidFill>
                </a:rPr>
                <a:t>Al</a:t>
              </a:r>
              <a:r>
                <a:rPr lang="en-US" altLang="en-US" baseline="-25000" smtClean="0">
                  <a:solidFill>
                    <a:schemeClr val="hlink"/>
                  </a:solidFill>
                </a:rPr>
                <a:t>2</a:t>
              </a:r>
              <a:r>
                <a:rPr lang="en-US" altLang="en-US" smtClean="0">
                  <a:solidFill>
                    <a:schemeClr val="hlink"/>
                  </a:solidFill>
                </a:rPr>
                <a:t>O</a:t>
              </a:r>
              <a:r>
                <a:rPr lang="en-US" altLang="en-US" baseline="-25000" smtClean="0">
                  <a:solidFill>
                    <a:schemeClr val="hlink"/>
                  </a:solidFill>
                </a:rPr>
                <a:t>3</a:t>
              </a:r>
              <a:endParaRPr lang="en-US" altLang="en-US">
                <a:solidFill>
                  <a:schemeClr val="hlink"/>
                </a:solidFill>
              </a:endParaRPr>
            </a:p>
          </p:txBody>
        </p:sp>
        <p:grpSp>
          <p:nvGrpSpPr>
            <p:cNvPr id="11" name="Group 8"/>
            <p:cNvGrpSpPr>
              <a:grpSpLocks/>
            </p:cNvGrpSpPr>
            <p:nvPr/>
          </p:nvGrpSpPr>
          <p:grpSpPr bwMode="auto">
            <a:xfrm>
              <a:off x="2263" y="3400"/>
              <a:ext cx="570" cy="231"/>
              <a:chOff x="2354" y="3144"/>
              <a:chExt cx="570" cy="231"/>
            </a:xfrm>
          </p:grpSpPr>
          <p:sp>
            <p:nvSpPr>
              <p:cNvPr id="12" name="Text Box 9"/>
              <p:cNvSpPr txBox="1">
                <a:spLocks noChangeArrowheads="1"/>
              </p:cNvSpPr>
              <p:nvPr/>
            </p:nvSpPr>
            <p:spPr bwMode="auto">
              <a:xfrm>
                <a:off x="2476" y="3144"/>
                <a:ext cx="4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a:t>
                </a:r>
                <a:r>
                  <a:rPr lang="en-US" altLang="en-US" baseline="30000"/>
                  <a:t>0</a:t>
                </a:r>
              </a:p>
            </p:txBody>
          </p:sp>
          <p:sp>
            <p:nvSpPr>
              <p:cNvPr id="13" name="Line 10"/>
              <p:cNvSpPr>
                <a:spLocks noChangeShapeType="1"/>
              </p:cNvSpPr>
              <p:nvPr/>
            </p:nvSpPr>
            <p:spPr bwMode="auto">
              <a:xfrm>
                <a:off x="2354" y="3339"/>
                <a:ext cx="46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14" name="Text Box 16"/>
          <p:cNvSpPr txBox="1">
            <a:spLocks noChangeArrowheads="1"/>
          </p:cNvSpPr>
          <p:nvPr/>
        </p:nvSpPr>
        <p:spPr bwMode="auto">
          <a:xfrm>
            <a:off x="0" y="1380958"/>
            <a:ext cx="57498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smtClean="0"/>
              <a:t>Tỉ lệ:  4           3                      2</a:t>
            </a:r>
            <a:endParaRPr lang="en-US" altLang="en-US" sz="2400" b="1"/>
          </a:p>
        </p:txBody>
      </p:sp>
    </p:spTree>
    <p:extLst>
      <p:ext uri="{BB962C8B-B14F-4D97-AF65-F5344CB8AC3E}">
        <p14:creationId xmlns:p14="http://schemas.microsoft.com/office/powerpoint/2010/main" val="2684609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77355" y="1559086"/>
            <a:ext cx="86407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smtClean="0"/>
              <a:t>Cho </a:t>
            </a:r>
            <a:r>
              <a:rPr lang="en-US" altLang="en-US" sz="2400" b="1"/>
              <a:t>kim loại Mg tác dụng với axit Clohidric (HCl) tạo ra Magie clorua (MgCl</a:t>
            </a:r>
            <a:r>
              <a:rPr lang="en-US" altLang="en-US" sz="2400" b="1" baseline="-25000"/>
              <a:t>2</a:t>
            </a:r>
            <a:r>
              <a:rPr lang="en-US" altLang="en-US" sz="2400" b="1"/>
              <a:t>) và khí hiđro (H</a:t>
            </a:r>
            <a:r>
              <a:rPr lang="en-US" altLang="en-US" sz="2400" b="1" baseline="-25000"/>
              <a:t>2</a:t>
            </a:r>
            <a:r>
              <a:rPr lang="en-US" altLang="en-US" sz="2400" b="1"/>
              <a:t>)</a:t>
            </a:r>
          </a:p>
        </p:txBody>
      </p:sp>
      <p:sp>
        <p:nvSpPr>
          <p:cNvPr id="6" name="Text Box 15"/>
          <p:cNvSpPr txBox="1">
            <a:spLocks noChangeArrowheads="1"/>
          </p:cNvSpPr>
          <p:nvPr/>
        </p:nvSpPr>
        <p:spPr bwMode="auto">
          <a:xfrm>
            <a:off x="441783" y="2773335"/>
            <a:ext cx="5184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a. Lập PTHH  của phản ứng trên ?</a:t>
            </a:r>
          </a:p>
        </p:txBody>
      </p:sp>
      <p:sp>
        <p:nvSpPr>
          <p:cNvPr id="7" name="Text Box 16"/>
          <p:cNvSpPr txBox="1">
            <a:spLocks noChangeArrowheads="1"/>
          </p:cNvSpPr>
          <p:nvPr/>
        </p:nvSpPr>
        <p:spPr bwMode="auto">
          <a:xfrm>
            <a:off x="277355" y="3489083"/>
            <a:ext cx="8640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b. Cho tỉ lệ số nguyên tử Mg lần lượt với số phân tử của 3 chất khác trong phản ứng ?</a:t>
            </a:r>
          </a:p>
        </p:txBody>
      </p:sp>
      <p:grpSp>
        <p:nvGrpSpPr>
          <p:cNvPr id="8" name="Group 7"/>
          <p:cNvGrpSpPr/>
          <p:nvPr/>
        </p:nvGrpSpPr>
        <p:grpSpPr>
          <a:xfrm>
            <a:off x="229533" y="324236"/>
            <a:ext cx="2715146" cy="569125"/>
            <a:chOff x="-1333284" y="-545363"/>
            <a:chExt cx="11842696" cy="1517665"/>
          </a:xfrm>
        </p:grpSpPr>
        <p:grpSp>
          <p:nvGrpSpPr>
            <p:cNvPr id="9" name="Group 8"/>
            <p:cNvGrpSpPr/>
            <p:nvPr/>
          </p:nvGrpSpPr>
          <p:grpSpPr>
            <a:xfrm>
              <a:off x="-1333284" y="-545363"/>
              <a:ext cx="11842696" cy="1517665"/>
              <a:chOff x="-2975218" y="-1216975"/>
              <a:chExt cx="26426935" cy="3386665"/>
            </a:xfrm>
          </p:grpSpPr>
          <p:sp>
            <p:nvSpPr>
              <p:cNvPr id="11"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10" name="TextBox 17"/>
            <p:cNvSpPr txBox="1"/>
            <p:nvPr/>
          </p:nvSpPr>
          <p:spPr>
            <a:xfrm>
              <a:off x="-1019570" y="-258238"/>
              <a:ext cx="10744698" cy="1078073"/>
            </a:xfrm>
            <a:prstGeom prst="rect">
              <a:avLst/>
            </a:prstGeom>
          </p:spPr>
          <p:txBody>
            <a:bodyPr wrap="square" lIns="0" tIns="0" rIns="0" bIns="0" rtlCol="0" anchor="t">
              <a:spAutoFit/>
            </a:bodyPr>
            <a:lstStyle/>
            <a:p>
              <a:pPr algn="ctr">
                <a:lnSpc>
                  <a:spcPts val="3360"/>
                </a:lnSpc>
                <a:spcBef>
                  <a:spcPct val="0"/>
                </a:spcBef>
              </a:pPr>
              <a:r>
                <a:rPr lang="en-US" sz="2400" spc="-24" smtClean="0">
                  <a:solidFill>
                    <a:srgbClr val="FFFFFF"/>
                  </a:solidFill>
                  <a:latin typeface="Comic Sans MS" panose="030F0702030302020204" pitchFamily="66" charset="0"/>
                </a:rPr>
                <a:t>Luyện tập</a:t>
              </a:r>
              <a:endParaRPr lang="vi-VN" sz="2400" spc="-24">
                <a:solidFill>
                  <a:srgbClr val="FFFFFF"/>
                </a:solidFill>
                <a:latin typeface="Comic Sans MS" panose="030F0702030302020204" pitchFamily="66" charset="0"/>
              </a:endParaRPr>
            </a:p>
          </p:txBody>
        </p:sp>
      </p:grpSp>
    </p:spTree>
    <p:extLst>
      <p:ext uri="{BB962C8B-B14F-4D97-AF65-F5344CB8AC3E}">
        <p14:creationId xmlns:p14="http://schemas.microsoft.com/office/powerpoint/2010/main" val="542675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01457" y="1001033"/>
            <a:ext cx="86407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smtClean="0"/>
              <a:t>Cho </a:t>
            </a:r>
            <a:r>
              <a:rPr lang="en-US" altLang="en-US" sz="2400" b="1"/>
              <a:t>kim loại Mg tác dụng với axit Clohidric (HCl) tạo ra Magie clorua (MgCl</a:t>
            </a:r>
            <a:r>
              <a:rPr lang="en-US" altLang="en-US" sz="2400" b="1" baseline="-25000"/>
              <a:t>2</a:t>
            </a:r>
            <a:r>
              <a:rPr lang="en-US" altLang="en-US" sz="2400" b="1"/>
              <a:t>) và khí hiđro (H</a:t>
            </a:r>
            <a:r>
              <a:rPr lang="en-US" altLang="en-US" sz="2400" b="1" baseline="-25000"/>
              <a:t>2</a:t>
            </a:r>
            <a:r>
              <a:rPr lang="en-US" altLang="en-US" sz="2400" b="1"/>
              <a:t>)</a:t>
            </a:r>
          </a:p>
        </p:txBody>
      </p:sp>
      <p:grpSp>
        <p:nvGrpSpPr>
          <p:cNvPr id="8" name="Group 7"/>
          <p:cNvGrpSpPr/>
          <p:nvPr/>
        </p:nvGrpSpPr>
        <p:grpSpPr>
          <a:xfrm>
            <a:off x="229533" y="324236"/>
            <a:ext cx="2715146" cy="569125"/>
            <a:chOff x="-1333284" y="-545363"/>
            <a:chExt cx="11842696" cy="1517665"/>
          </a:xfrm>
        </p:grpSpPr>
        <p:grpSp>
          <p:nvGrpSpPr>
            <p:cNvPr id="9" name="Group 8"/>
            <p:cNvGrpSpPr/>
            <p:nvPr/>
          </p:nvGrpSpPr>
          <p:grpSpPr>
            <a:xfrm>
              <a:off x="-1333284" y="-545363"/>
              <a:ext cx="11842696" cy="1517665"/>
              <a:chOff x="-2975218" y="-1216975"/>
              <a:chExt cx="26426935" cy="3386665"/>
            </a:xfrm>
          </p:grpSpPr>
          <p:sp>
            <p:nvSpPr>
              <p:cNvPr id="11"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10" name="TextBox 17"/>
            <p:cNvSpPr txBox="1"/>
            <p:nvPr/>
          </p:nvSpPr>
          <p:spPr>
            <a:xfrm>
              <a:off x="-1019570" y="-258238"/>
              <a:ext cx="10744698" cy="1078073"/>
            </a:xfrm>
            <a:prstGeom prst="rect">
              <a:avLst/>
            </a:prstGeom>
          </p:spPr>
          <p:txBody>
            <a:bodyPr wrap="square" lIns="0" tIns="0" rIns="0" bIns="0" rtlCol="0" anchor="t">
              <a:spAutoFit/>
            </a:bodyPr>
            <a:lstStyle/>
            <a:p>
              <a:pPr algn="ctr">
                <a:lnSpc>
                  <a:spcPts val="3360"/>
                </a:lnSpc>
                <a:spcBef>
                  <a:spcPct val="0"/>
                </a:spcBef>
              </a:pPr>
              <a:r>
                <a:rPr lang="en-US" sz="2400" spc="-24" smtClean="0">
                  <a:solidFill>
                    <a:srgbClr val="FFFFFF"/>
                  </a:solidFill>
                  <a:latin typeface="Comic Sans MS" panose="030F0702030302020204" pitchFamily="66" charset="0"/>
                </a:rPr>
                <a:t>Luyện tập</a:t>
              </a:r>
              <a:endParaRPr lang="vi-VN" sz="2400" spc="-24">
                <a:solidFill>
                  <a:srgbClr val="FFFFFF"/>
                </a:solidFill>
                <a:latin typeface="Comic Sans MS" panose="030F0702030302020204" pitchFamily="66" charset="0"/>
              </a:endParaRPr>
            </a:p>
          </p:txBody>
        </p:sp>
      </p:grpSp>
      <p:grpSp>
        <p:nvGrpSpPr>
          <p:cNvPr id="12" name="Group 8"/>
          <p:cNvGrpSpPr>
            <a:grpSpLocks/>
          </p:cNvGrpSpPr>
          <p:nvPr/>
        </p:nvGrpSpPr>
        <p:grpSpPr bwMode="auto">
          <a:xfrm>
            <a:off x="407764" y="1785913"/>
            <a:ext cx="8200575" cy="649287"/>
            <a:chOff x="596" y="3354"/>
            <a:chExt cx="4082" cy="409"/>
          </a:xfrm>
        </p:grpSpPr>
        <p:sp>
          <p:nvSpPr>
            <p:cNvPr id="13" name="Rectangle 9"/>
            <p:cNvSpPr>
              <a:spLocks noChangeArrowheads="1"/>
            </p:cNvSpPr>
            <p:nvPr/>
          </p:nvSpPr>
          <p:spPr bwMode="auto">
            <a:xfrm>
              <a:off x="596" y="3354"/>
              <a:ext cx="4082"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mtClean="0">
                  <a:solidFill>
                    <a:schemeClr val="hlink"/>
                  </a:solidFill>
                </a:rPr>
                <a:t>PTHH: </a:t>
              </a:r>
              <a:r>
                <a:rPr lang="en-US" altLang="en-US">
                  <a:solidFill>
                    <a:schemeClr val="hlink"/>
                  </a:solidFill>
                </a:rPr>
                <a:t>Mg + </a:t>
              </a:r>
              <a:r>
                <a:rPr lang="en-US" altLang="en-US">
                  <a:solidFill>
                    <a:srgbClr val="FF0066"/>
                  </a:solidFill>
                </a:rPr>
                <a:t>2</a:t>
              </a:r>
              <a:r>
                <a:rPr lang="en-US" altLang="en-US">
                  <a:solidFill>
                    <a:schemeClr val="hlink"/>
                  </a:solidFill>
                </a:rPr>
                <a:t>HCl            </a:t>
              </a:r>
              <a:r>
                <a:rPr lang="en-US" altLang="en-US">
                  <a:solidFill>
                    <a:srgbClr val="FF0066"/>
                  </a:solidFill>
                </a:rPr>
                <a:t> </a:t>
              </a:r>
              <a:r>
                <a:rPr lang="en-US" altLang="en-US">
                  <a:solidFill>
                    <a:schemeClr val="hlink"/>
                  </a:solidFill>
                </a:rPr>
                <a:t>MgCl</a:t>
              </a:r>
              <a:r>
                <a:rPr lang="en-US" altLang="en-US" baseline="-25000">
                  <a:solidFill>
                    <a:schemeClr val="hlink"/>
                  </a:solidFill>
                </a:rPr>
                <a:t>2</a:t>
              </a:r>
              <a:r>
                <a:rPr lang="en-US" altLang="en-US">
                  <a:solidFill>
                    <a:schemeClr val="hlink"/>
                  </a:solidFill>
                </a:rPr>
                <a:t>  + H</a:t>
              </a:r>
              <a:r>
                <a:rPr lang="en-US" altLang="en-US" baseline="-25000">
                  <a:solidFill>
                    <a:schemeClr val="hlink"/>
                  </a:solidFill>
                </a:rPr>
                <a:t>2</a:t>
              </a:r>
            </a:p>
          </p:txBody>
        </p:sp>
        <p:sp>
          <p:nvSpPr>
            <p:cNvPr id="14" name="Line 10"/>
            <p:cNvSpPr>
              <a:spLocks noChangeShapeType="1"/>
            </p:cNvSpPr>
            <p:nvPr/>
          </p:nvSpPr>
          <p:spPr bwMode="auto">
            <a:xfrm>
              <a:off x="2403" y="3558"/>
              <a:ext cx="46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 name="Rectangle 11"/>
          <p:cNvSpPr>
            <a:spLocks noChangeArrowheads="1"/>
          </p:cNvSpPr>
          <p:nvPr/>
        </p:nvSpPr>
        <p:spPr bwMode="auto">
          <a:xfrm>
            <a:off x="513731" y="3314700"/>
            <a:ext cx="6700837"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400" b="1">
                <a:solidFill>
                  <a:schemeClr val="hlink"/>
                </a:solidFill>
              </a:rPr>
              <a:t>      Số nguyên tử </a:t>
            </a:r>
            <a:r>
              <a:rPr lang="en-US" altLang="en-US" sz="2400" b="1">
                <a:solidFill>
                  <a:srgbClr val="FF0066"/>
                </a:solidFill>
              </a:rPr>
              <a:t>Mg </a:t>
            </a:r>
            <a:r>
              <a:rPr lang="en-US" altLang="en-US" sz="2400" b="1">
                <a:solidFill>
                  <a:schemeClr val="hlink"/>
                </a:solidFill>
              </a:rPr>
              <a:t>: số phân tử </a:t>
            </a:r>
            <a:r>
              <a:rPr lang="en-US" altLang="en-US" sz="2400" b="1">
                <a:solidFill>
                  <a:srgbClr val="FF0066"/>
                </a:solidFill>
              </a:rPr>
              <a:t>HCl</a:t>
            </a:r>
            <a:r>
              <a:rPr lang="en-US" altLang="en-US" sz="2400" b="1">
                <a:solidFill>
                  <a:schemeClr val="hlink"/>
                </a:solidFill>
              </a:rPr>
              <a:t> </a:t>
            </a:r>
            <a:r>
              <a:rPr lang="en-US" altLang="en-US" sz="2400">
                <a:solidFill>
                  <a:schemeClr val="hlink"/>
                </a:solidFill>
              </a:rPr>
              <a:t>= </a:t>
            </a:r>
            <a:r>
              <a:rPr lang="en-US" altLang="en-US" sz="2400" b="1">
                <a:solidFill>
                  <a:srgbClr val="FF0066"/>
                </a:solidFill>
              </a:rPr>
              <a:t>1 : 2     </a:t>
            </a:r>
            <a:endParaRPr lang="en-US" altLang="en-US" sz="2400" b="1" baseline="-25000">
              <a:solidFill>
                <a:srgbClr val="FF0066"/>
              </a:solidFill>
            </a:endParaRPr>
          </a:p>
        </p:txBody>
      </p:sp>
      <p:sp>
        <p:nvSpPr>
          <p:cNvPr id="16" name="Rectangle 12"/>
          <p:cNvSpPr>
            <a:spLocks noChangeArrowheads="1"/>
          </p:cNvSpPr>
          <p:nvPr/>
        </p:nvSpPr>
        <p:spPr bwMode="auto">
          <a:xfrm>
            <a:off x="974106" y="3890962"/>
            <a:ext cx="6700837"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400" b="1">
                <a:solidFill>
                  <a:schemeClr val="hlink"/>
                </a:solidFill>
              </a:rPr>
              <a:t>Số nguyên tử </a:t>
            </a:r>
            <a:r>
              <a:rPr lang="en-US" altLang="en-US" sz="2400" b="1">
                <a:solidFill>
                  <a:srgbClr val="FF0066"/>
                </a:solidFill>
              </a:rPr>
              <a:t>Mg </a:t>
            </a:r>
            <a:r>
              <a:rPr lang="en-US" altLang="en-US" sz="2400" b="1">
                <a:solidFill>
                  <a:schemeClr val="hlink"/>
                </a:solidFill>
              </a:rPr>
              <a:t>: số phân tử </a:t>
            </a:r>
            <a:r>
              <a:rPr lang="en-US" altLang="en-US" sz="2400" b="1">
                <a:solidFill>
                  <a:srgbClr val="FF0066"/>
                </a:solidFill>
              </a:rPr>
              <a:t>MgCl</a:t>
            </a:r>
            <a:r>
              <a:rPr lang="en-US" altLang="en-US" sz="2400" b="1" baseline="-25000">
                <a:solidFill>
                  <a:srgbClr val="FF0066"/>
                </a:solidFill>
              </a:rPr>
              <a:t>2</a:t>
            </a:r>
            <a:r>
              <a:rPr lang="en-US" altLang="en-US" sz="2400" b="1">
                <a:solidFill>
                  <a:schemeClr val="hlink"/>
                </a:solidFill>
              </a:rPr>
              <a:t> </a:t>
            </a:r>
            <a:r>
              <a:rPr lang="en-US" altLang="en-US" sz="2400">
                <a:solidFill>
                  <a:schemeClr val="hlink"/>
                </a:solidFill>
              </a:rPr>
              <a:t>= </a:t>
            </a:r>
            <a:r>
              <a:rPr lang="en-US" altLang="en-US" sz="2400" b="1">
                <a:solidFill>
                  <a:srgbClr val="FF0066"/>
                </a:solidFill>
              </a:rPr>
              <a:t>1 : 1</a:t>
            </a:r>
            <a:endParaRPr lang="en-US" altLang="en-US" sz="2400" b="1" baseline="-25000">
              <a:solidFill>
                <a:srgbClr val="FF0066"/>
              </a:solidFill>
            </a:endParaRPr>
          </a:p>
        </p:txBody>
      </p:sp>
      <p:sp>
        <p:nvSpPr>
          <p:cNvPr id="17" name="Rectangle 13"/>
          <p:cNvSpPr>
            <a:spLocks noChangeArrowheads="1"/>
          </p:cNvSpPr>
          <p:nvPr/>
        </p:nvSpPr>
        <p:spPr bwMode="auto">
          <a:xfrm>
            <a:off x="915368" y="4538662"/>
            <a:ext cx="6700838"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400" b="1">
                <a:solidFill>
                  <a:schemeClr val="hlink"/>
                </a:solidFill>
              </a:rPr>
              <a:t>Số nguyên tử </a:t>
            </a:r>
            <a:r>
              <a:rPr lang="en-US" altLang="en-US" sz="2400" b="1">
                <a:solidFill>
                  <a:srgbClr val="FF0066"/>
                </a:solidFill>
              </a:rPr>
              <a:t>Mg</a:t>
            </a:r>
            <a:r>
              <a:rPr lang="en-US" altLang="en-US" sz="2400" b="1">
                <a:solidFill>
                  <a:schemeClr val="hlink"/>
                </a:solidFill>
              </a:rPr>
              <a:t>: số phân tử </a:t>
            </a:r>
            <a:r>
              <a:rPr lang="en-US" altLang="en-US" sz="2400" b="1">
                <a:solidFill>
                  <a:srgbClr val="FF0066"/>
                </a:solidFill>
              </a:rPr>
              <a:t>H</a:t>
            </a:r>
            <a:r>
              <a:rPr lang="en-US" altLang="en-US" sz="2400" b="1" baseline="-25000">
                <a:solidFill>
                  <a:srgbClr val="FF0066"/>
                </a:solidFill>
              </a:rPr>
              <a:t>2</a:t>
            </a:r>
            <a:r>
              <a:rPr lang="en-US" altLang="en-US" sz="2400" b="1">
                <a:solidFill>
                  <a:schemeClr val="hlink"/>
                </a:solidFill>
              </a:rPr>
              <a:t> </a:t>
            </a:r>
            <a:r>
              <a:rPr lang="en-US" altLang="en-US" sz="2400">
                <a:solidFill>
                  <a:schemeClr val="hlink"/>
                </a:solidFill>
              </a:rPr>
              <a:t>= </a:t>
            </a:r>
            <a:r>
              <a:rPr lang="en-US" altLang="en-US" sz="2400" b="1">
                <a:solidFill>
                  <a:srgbClr val="FF0066"/>
                </a:solidFill>
              </a:rPr>
              <a:t>1 : 1</a:t>
            </a:r>
          </a:p>
        </p:txBody>
      </p:sp>
      <p:sp>
        <p:nvSpPr>
          <p:cNvPr id="18" name="Rectangle 18"/>
          <p:cNvSpPr>
            <a:spLocks noChangeArrowheads="1"/>
          </p:cNvSpPr>
          <p:nvPr/>
        </p:nvSpPr>
        <p:spPr bwMode="auto">
          <a:xfrm>
            <a:off x="-68883" y="2492375"/>
            <a:ext cx="8786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2400" b="1">
                <a:solidFill>
                  <a:schemeClr val="hlink"/>
                </a:solidFill>
              </a:rPr>
              <a:t>b</a:t>
            </a:r>
            <a:r>
              <a:rPr lang="en-US" altLang="en-US" sz="2400" b="1"/>
              <a:t>. Tỉ lệ </a:t>
            </a:r>
            <a:r>
              <a:rPr lang="en-US" altLang="en-US" sz="2400" b="1">
                <a:solidFill>
                  <a:srgbClr val="FF0000"/>
                </a:solidFill>
              </a:rPr>
              <a:t>số nguyên tử Mg</a:t>
            </a:r>
            <a:r>
              <a:rPr lang="en-US" altLang="en-US" sz="2400" b="1"/>
              <a:t> lần lượt với </a:t>
            </a:r>
            <a:r>
              <a:rPr lang="en-US" altLang="en-US" sz="2400" b="1">
                <a:solidFill>
                  <a:srgbClr val="FF0000"/>
                </a:solidFill>
              </a:rPr>
              <a:t>số phân tử của 3 chất </a:t>
            </a:r>
          </a:p>
          <a:p>
            <a:r>
              <a:rPr lang="en-US" altLang="en-US" sz="2400" b="1">
                <a:solidFill>
                  <a:srgbClr val="FF0000"/>
                </a:solidFill>
              </a:rPr>
              <a:t>khác</a:t>
            </a:r>
            <a:r>
              <a:rPr lang="en-US" altLang="en-US" sz="2400" b="1"/>
              <a:t> trong phản ứng:  </a:t>
            </a:r>
            <a:endParaRPr lang="en-US" altLang="en-US"/>
          </a:p>
        </p:txBody>
      </p:sp>
    </p:spTree>
    <p:extLst>
      <p:ext uri="{BB962C8B-B14F-4D97-AF65-F5344CB8AC3E}">
        <p14:creationId xmlns:p14="http://schemas.microsoft.com/office/powerpoint/2010/main" val="2214688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P spid="1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7775" y="263730"/>
            <a:ext cx="8639717" cy="827440"/>
          </a:xfrm>
          <a:prstGeom prst="rect">
            <a:avLst/>
          </a:prstGeom>
          <a:noFill/>
        </p:spPr>
        <p:txBody>
          <a:bodyPr wrap="square" lIns="87919" tIns="43959" rIns="87919" bIns="43959" rtlCol="0">
            <a:spAutoFit/>
          </a:bodyPr>
          <a:lstStyle/>
          <a:p>
            <a:r>
              <a:rPr lang="en-US" sz="2300" b="1" dirty="0" err="1">
                <a:solidFill>
                  <a:srgbClr val="C00000"/>
                </a:solidFill>
                <a:latin typeface="Arial" pitchFamily="34" charset="0"/>
                <a:cs typeface="Arial" pitchFamily="34" charset="0"/>
              </a:rPr>
              <a:t>Câu</a:t>
            </a:r>
            <a:r>
              <a:rPr lang="en-US" sz="2300" b="1" dirty="0">
                <a:solidFill>
                  <a:srgbClr val="C00000"/>
                </a:solidFill>
                <a:latin typeface="Arial" pitchFamily="34" charset="0"/>
                <a:cs typeface="Arial" pitchFamily="34" charset="0"/>
              </a:rPr>
              <a:t> 1</a:t>
            </a:r>
            <a:r>
              <a:rPr lang="en-US" sz="2300" b="1">
                <a:solidFill>
                  <a:srgbClr val="C00000"/>
                </a:solidFill>
                <a:latin typeface="Arial" pitchFamily="34" charset="0"/>
                <a:cs typeface="Arial" pitchFamily="34" charset="0"/>
              </a:rPr>
              <a:t>: </a:t>
            </a:r>
            <a:r>
              <a:rPr lang="nl-NL" sz="2400"/>
              <a:t>Cho PTHH   Na</a:t>
            </a:r>
            <a:r>
              <a:rPr lang="nl-NL" sz="2400" baseline="-25000"/>
              <a:t>2</a:t>
            </a:r>
            <a:r>
              <a:rPr lang="nl-NL" sz="2400"/>
              <a:t>SO</a:t>
            </a:r>
            <a:r>
              <a:rPr lang="nl-NL" sz="2400" baseline="-25000"/>
              <a:t>4</a:t>
            </a:r>
            <a:r>
              <a:rPr lang="nl-NL" sz="2400"/>
              <a:t>  +  BaCl</a:t>
            </a:r>
            <a:r>
              <a:rPr lang="nl-NL" sz="2400" baseline="-25000"/>
              <a:t>2</a:t>
            </a:r>
            <a:r>
              <a:rPr lang="nl-NL" sz="2400"/>
              <a:t> </a:t>
            </a:r>
            <a:r>
              <a:rPr lang="nl-NL" sz="2400">
                <a:sym typeface="Symbol" panose="05050102010706020507" pitchFamily="18" charset="2"/>
              </a:rPr>
              <a:t></a:t>
            </a:r>
            <a:r>
              <a:rPr lang="nl-NL" sz="2400"/>
              <a:t>   BaSO</a:t>
            </a:r>
            <a:r>
              <a:rPr lang="nl-NL" sz="2400" baseline="-25000"/>
              <a:t>4</a:t>
            </a:r>
            <a:r>
              <a:rPr lang="nl-NL" sz="2400"/>
              <a:t>  + 2 NaCl. Tỉ lệ giữa các chất trong PTHH trên lần lượt </a:t>
            </a:r>
            <a:r>
              <a:rPr lang="nl-NL" sz="2400" smtClean="0"/>
              <a:t>là</a:t>
            </a:r>
            <a:endParaRPr lang="en-US" sz="2400"/>
          </a:p>
        </p:txBody>
      </p:sp>
      <p:sp>
        <p:nvSpPr>
          <p:cNvPr id="7" name="TextBox 6">
            <a:extLst>
              <a:ext uri="{FF2B5EF4-FFF2-40B4-BE49-F238E27FC236}">
                <a16:creationId xmlns="" xmlns:a16="http://schemas.microsoft.com/office/drawing/2014/main" id="{7A814E80-7FE9-4390-9C85-DB3007B0DF39}"/>
              </a:ext>
            </a:extLst>
          </p:cNvPr>
          <p:cNvSpPr txBox="1"/>
          <p:nvPr/>
        </p:nvSpPr>
        <p:spPr>
          <a:xfrm>
            <a:off x="462640" y="1305709"/>
            <a:ext cx="7503489" cy="584775"/>
          </a:xfrm>
          <a:prstGeom prst="rect">
            <a:avLst/>
          </a:prstGeom>
          <a:noFill/>
        </p:spPr>
        <p:txBody>
          <a:bodyPr wrap="square" rtlCol="0">
            <a:spAutoFit/>
          </a:bodyPr>
          <a:lstStyle/>
          <a:p>
            <a:r>
              <a:rPr lang="nl-NL" sz="3200"/>
              <a:t>A. 1:1:2:1	</a:t>
            </a:r>
            <a:endParaRPr lang="en-US" sz="2800" dirty="0">
              <a:solidFill>
                <a:srgbClr val="000099"/>
              </a:solidFill>
            </a:endParaRPr>
          </a:p>
        </p:txBody>
      </p:sp>
      <p:sp>
        <p:nvSpPr>
          <p:cNvPr id="10" name="TextBox 9">
            <a:extLst>
              <a:ext uri="{FF2B5EF4-FFF2-40B4-BE49-F238E27FC236}">
                <a16:creationId xmlns="" xmlns:a16="http://schemas.microsoft.com/office/drawing/2014/main" id="{7A814E80-7FE9-4390-9C85-DB3007B0DF39}"/>
              </a:ext>
            </a:extLst>
          </p:cNvPr>
          <p:cNvSpPr txBox="1"/>
          <p:nvPr/>
        </p:nvSpPr>
        <p:spPr>
          <a:xfrm>
            <a:off x="462640" y="2105060"/>
            <a:ext cx="2393604" cy="584775"/>
          </a:xfrm>
          <a:prstGeom prst="rect">
            <a:avLst/>
          </a:prstGeom>
          <a:noFill/>
        </p:spPr>
        <p:txBody>
          <a:bodyPr wrap="none" rtlCol="0">
            <a:spAutoFit/>
          </a:bodyPr>
          <a:lstStyle/>
          <a:p>
            <a:r>
              <a:rPr lang="en-US" sz="3200"/>
              <a:t>B</a:t>
            </a:r>
            <a:r>
              <a:rPr lang="en-US" sz="3200" smtClean="0"/>
              <a:t>. </a:t>
            </a:r>
            <a:r>
              <a:rPr lang="nl-NL" sz="3200" smtClean="0"/>
              <a:t> </a:t>
            </a:r>
            <a:r>
              <a:rPr lang="nl-NL" sz="3200"/>
              <a:t>1:1:1:2</a:t>
            </a:r>
            <a:r>
              <a:rPr lang="vi-VN" sz="3200"/>
              <a:t>   </a:t>
            </a:r>
            <a:endParaRPr lang="en-US" sz="2800" dirty="0">
              <a:solidFill>
                <a:srgbClr val="000099"/>
              </a:solidFill>
            </a:endParaRPr>
          </a:p>
        </p:txBody>
      </p:sp>
      <p:sp>
        <p:nvSpPr>
          <p:cNvPr id="11" name="TextBox 10">
            <a:extLst>
              <a:ext uri="{FF2B5EF4-FFF2-40B4-BE49-F238E27FC236}">
                <a16:creationId xmlns="" xmlns:a16="http://schemas.microsoft.com/office/drawing/2014/main" id="{7A814E80-7FE9-4390-9C85-DB3007B0DF39}"/>
              </a:ext>
            </a:extLst>
          </p:cNvPr>
          <p:cNvSpPr txBox="1"/>
          <p:nvPr/>
        </p:nvSpPr>
        <p:spPr>
          <a:xfrm>
            <a:off x="407775" y="2965893"/>
            <a:ext cx="1960793" cy="584775"/>
          </a:xfrm>
          <a:prstGeom prst="rect">
            <a:avLst/>
          </a:prstGeom>
          <a:noFill/>
        </p:spPr>
        <p:txBody>
          <a:bodyPr wrap="none" rtlCol="0">
            <a:spAutoFit/>
          </a:bodyPr>
          <a:lstStyle/>
          <a:p>
            <a:r>
              <a:rPr lang="nl-NL" sz="3200"/>
              <a:t>C. 1:2:1:1</a:t>
            </a:r>
            <a:endParaRPr lang="en-US" sz="3200"/>
          </a:p>
        </p:txBody>
      </p:sp>
      <p:sp>
        <p:nvSpPr>
          <p:cNvPr id="12" name="TextBox 11">
            <a:extLst>
              <a:ext uri="{FF2B5EF4-FFF2-40B4-BE49-F238E27FC236}">
                <a16:creationId xmlns="" xmlns:a16="http://schemas.microsoft.com/office/drawing/2014/main" id="{7A814E80-7FE9-4390-9C85-DB3007B0DF39}"/>
              </a:ext>
            </a:extLst>
          </p:cNvPr>
          <p:cNvSpPr txBox="1"/>
          <p:nvPr/>
        </p:nvSpPr>
        <p:spPr>
          <a:xfrm>
            <a:off x="462640" y="3842189"/>
            <a:ext cx="1960793" cy="584775"/>
          </a:xfrm>
          <a:prstGeom prst="rect">
            <a:avLst/>
          </a:prstGeom>
          <a:noFill/>
        </p:spPr>
        <p:txBody>
          <a:bodyPr wrap="none" rtlCol="0">
            <a:spAutoFit/>
          </a:bodyPr>
          <a:lstStyle/>
          <a:p>
            <a:r>
              <a:rPr lang="nl-NL" sz="3200"/>
              <a:t>B. 1:1:2:2	</a:t>
            </a:r>
            <a:endParaRPr lang="en-US" sz="2800" dirty="0">
              <a:solidFill>
                <a:srgbClr val="000099"/>
              </a:solidFill>
            </a:endParaRPr>
          </a:p>
        </p:txBody>
      </p:sp>
    </p:spTree>
    <p:extLst>
      <p:ext uri="{BB962C8B-B14F-4D97-AF65-F5344CB8AC3E}">
        <p14:creationId xmlns:p14="http://schemas.microsoft.com/office/powerpoint/2010/main" val="3119596087"/>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0"/>
                                        </p:tgtEl>
                                        <p:attrNameLst>
                                          <p:attrName>fillcolor</p:attrName>
                                        </p:attrNameLst>
                                      </p:cBhvr>
                                      <p:to>
                                        <a:srgbClr val="FFFF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í nghiệm về Định luật bảo toàn khối lượ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93405" y="1747404"/>
            <a:ext cx="5422900" cy="3048000"/>
          </a:xfrm>
          <a:prstGeom prst="rect">
            <a:avLst/>
          </a:prstGeom>
        </p:spPr>
      </p:pic>
      <p:grpSp>
        <p:nvGrpSpPr>
          <p:cNvPr id="5" name="Group 4"/>
          <p:cNvGrpSpPr>
            <a:grpSpLocks/>
          </p:cNvGrpSpPr>
          <p:nvPr/>
        </p:nvGrpSpPr>
        <p:grpSpPr bwMode="auto">
          <a:xfrm>
            <a:off x="953366" y="149988"/>
            <a:ext cx="7383174" cy="522685"/>
            <a:chOff x="0" y="0"/>
            <a:chExt cx="9512334" cy="1473273"/>
          </a:xfrm>
        </p:grpSpPr>
        <p:grpSp>
          <p:nvGrpSpPr>
            <p:cNvPr id="6" name="Group 5"/>
            <p:cNvGrpSpPr>
              <a:grpSpLocks/>
            </p:cNvGrpSpPr>
            <p:nvPr/>
          </p:nvGrpSpPr>
          <p:grpSpPr bwMode="auto">
            <a:xfrm>
              <a:off x="0" y="0"/>
              <a:ext cx="9512334" cy="1473273"/>
              <a:chOff x="0" y="0"/>
              <a:chExt cx="21226740" cy="3287604"/>
            </a:xfrm>
          </p:grpSpPr>
          <p:sp>
            <p:nvSpPr>
              <p:cNvPr id="8"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7"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a:ln w="0"/>
                  <a:effectLst>
                    <a:innerShdw blurRad="63500" dist="50800" dir="13500000">
                      <a:srgbClr val="000000">
                        <a:alpha val="50000"/>
                      </a:srgbClr>
                    </a:innerShdw>
                  </a:effectLst>
                </a:rPr>
                <a:t>BÀI 3: </a:t>
              </a:r>
              <a:r>
                <a:rPr lang="vi-VN" sz="2000" b="1" spc="50">
                  <a:ln w="0"/>
                  <a:effectLst>
                    <a:innerShdw blurRad="63500" dist="50800" dir="13500000">
                      <a:srgbClr val="000000">
                        <a:alpha val="50000"/>
                      </a:srgbClr>
                    </a:innerShdw>
                  </a:effectLst>
                </a:rPr>
                <a:t>ĐỊNH LUẬT BẢO TOÀN KHỐI</a:t>
              </a:r>
              <a:r>
                <a:rPr lang="en-US" sz="2000" b="1" spc="50">
                  <a:ln w="0"/>
                  <a:effectLst>
                    <a:innerShdw blurRad="63500" dist="50800" dir="13500000">
                      <a:srgbClr val="000000">
                        <a:alpha val="50000"/>
                      </a:srgbClr>
                    </a:innerShdw>
                  </a:effectLst>
                </a:rPr>
                <a:t> </a:t>
              </a:r>
              <a:r>
                <a:rPr lang="vi-VN" sz="2000" b="1" spc="50">
                  <a:ln w="0"/>
                  <a:effectLst>
                    <a:innerShdw blurRad="63500" dist="50800" dir="13500000">
                      <a:srgbClr val="000000">
                        <a:alpha val="50000"/>
                      </a:srgbClr>
                    </a:innerShdw>
                  </a:effectLst>
                </a:rPr>
                <a:t>LƯỢNG</a:t>
              </a:r>
              <a:endParaRPr lang="vi-VN" altLang="en-US" sz="2000" b="1">
                <a:cs typeface="Times New Roman" panose="02020603050405020304" pitchFamily="18" charset="0"/>
              </a:endParaRPr>
            </a:p>
          </p:txBody>
        </p:sp>
      </p:grpSp>
      <p:sp>
        <p:nvSpPr>
          <p:cNvPr id="9" name="Text Box 8"/>
          <p:cNvSpPr txBox="1">
            <a:spLocks noChangeArrowheads="1"/>
          </p:cNvSpPr>
          <p:nvPr/>
        </p:nvSpPr>
        <p:spPr bwMode="auto">
          <a:xfrm>
            <a:off x="171449" y="914400"/>
            <a:ext cx="5211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cs typeface="Times New Roman" panose="02020603050405020304" pitchFamily="18" charset="0"/>
              </a:rPr>
              <a:t>I. </a:t>
            </a:r>
            <a:r>
              <a:rPr lang="vi-VN" altLang="en-US" sz="1800" b="1">
                <a:cs typeface="Times New Roman" panose="02020603050405020304" pitchFamily="18" charset="0"/>
              </a:rPr>
              <a:t>ĐỊNH LUẬT BẢO TOÀN KHỐI LƯỢNG</a:t>
            </a:r>
            <a:endParaRPr lang="en-US" altLang="en-US" sz="1800" b="1">
              <a:cs typeface="Times New Roman" panose="02020603050405020304" pitchFamily="18" charset="0"/>
            </a:endParaRPr>
          </a:p>
        </p:txBody>
      </p:sp>
      <p:sp>
        <p:nvSpPr>
          <p:cNvPr id="10" name="Text Box 10"/>
          <p:cNvSpPr txBox="1">
            <a:spLocks noChangeArrowheads="1"/>
          </p:cNvSpPr>
          <p:nvPr/>
        </p:nvSpPr>
        <p:spPr bwMode="auto">
          <a:xfrm>
            <a:off x="71438" y="1288154"/>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1. Thí </a:t>
            </a:r>
            <a:r>
              <a:rPr lang="en-US" altLang="en-US" sz="1800" b="1" smtClean="0">
                <a:cs typeface="Times New Roman" panose="02020603050405020304" pitchFamily="18" charset="0"/>
              </a:rPr>
              <a:t>nghiệm</a:t>
            </a:r>
            <a:endParaRPr lang="en-US" altLang="en-US" sz="1800" b="1">
              <a:cs typeface="Times New Roman" panose="02020603050405020304" pitchFamily="18" charset="0"/>
            </a:endParaRPr>
          </a:p>
        </p:txBody>
      </p:sp>
    </p:spTree>
    <p:extLst>
      <p:ext uri="{BB962C8B-B14F-4D97-AF65-F5344CB8AC3E}">
        <p14:creationId xmlns:p14="http://schemas.microsoft.com/office/powerpoint/2010/main" val="29786616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7775" y="263730"/>
            <a:ext cx="8639717" cy="1196772"/>
          </a:xfrm>
          <a:prstGeom prst="rect">
            <a:avLst/>
          </a:prstGeom>
          <a:noFill/>
        </p:spPr>
        <p:txBody>
          <a:bodyPr wrap="square" lIns="87919" tIns="43959" rIns="87919" bIns="43959" rtlCol="0">
            <a:spAutoFit/>
          </a:bodyPr>
          <a:lstStyle/>
          <a:p>
            <a:r>
              <a:rPr lang="en-US" sz="2300" b="1" err="1">
                <a:solidFill>
                  <a:srgbClr val="C00000"/>
                </a:solidFill>
                <a:latin typeface="Arial" pitchFamily="34" charset="0"/>
                <a:cs typeface="Arial" pitchFamily="34" charset="0"/>
              </a:rPr>
              <a:t>Câu</a:t>
            </a:r>
            <a:r>
              <a:rPr lang="en-US" sz="2300" b="1">
                <a:solidFill>
                  <a:srgbClr val="C00000"/>
                </a:solidFill>
                <a:latin typeface="Arial" pitchFamily="34" charset="0"/>
                <a:cs typeface="Arial" pitchFamily="34" charset="0"/>
              </a:rPr>
              <a:t> </a:t>
            </a:r>
            <a:r>
              <a:rPr lang="en-US" sz="2300" b="1" smtClean="0">
                <a:solidFill>
                  <a:srgbClr val="C00000"/>
                </a:solidFill>
                <a:latin typeface="Arial" pitchFamily="34" charset="0"/>
                <a:cs typeface="Arial" pitchFamily="34" charset="0"/>
              </a:rPr>
              <a:t>2: </a:t>
            </a:r>
            <a:r>
              <a:rPr lang="nl-NL" sz="2400"/>
              <a:t>Cho  PTHH  sau:  2Al  +  3CuCl</a:t>
            </a:r>
            <a:r>
              <a:rPr lang="nl-NL" sz="2400" baseline="-25000"/>
              <a:t>2</a:t>
            </a:r>
            <a:r>
              <a:rPr lang="nl-NL" sz="2400"/>
              <a:t>     --→  2AlCl</a:t>
            </a:r>
            <a:r>
              <a:rPr lang="nl-NL" sz="2400" baseline="-25000"/>
              <a:t>3</a:t>
            </a:r>
            <a:r>
              <a:rPr lang="nl-NL" sz="2400"/>
              <a:t>   +  3Cu </a:t>
            </a:r>
            <a:endParaRPr lang="en-US" sz="2400"/>
          </a:p>
          <a:p>
            <a:r>
              <a:rPr lang="nl-NL" sz="2400"/>
              <a:t> Tỉ lệ số nguyên tử: số phân tử trong phương trình lần lượt là 2:3 là của cặp chất nào sau đây?</a:t>
            </a:r>
            <a:endParaRPr lang="en-US" sz="2300" b="1" dirty="0"/>
          </a:p>
        </p:txBody>
      </p:sp>
      <p:sp>
        <p:nvSpPr>
          <p:cNvPr id="6" name="TextBox 5">
            <a:extLst>
              <a:ext uri="{FF2B5EF4-FFF2-40B4-BE49-F238E27FC236}">
                <a16:creationId xmlns="" xmlns:a16="http://schemas.microsoft.com/office/drawing/2014/main" id="{AFB1EB77-55E7-4717-91D6-611B333B80CB}"/>
              </a:ext>
            </a:extLst>
          </p:cNvPr>
          <p:cNvSpPr txBox="1"/>
          <p:nvPr/>
        </p:nvSpPr>
        <p:spPr>
          <a:xfrm>
            <a:off x="1328549" y="2156507"/>
            <a:ext cx="2572756" cy="584775"/>
          </a:xfrm>
          <a:prstGeom prst="rect">
            <a:avLst/>
          </a:prstGeom>
          <a:noFill/>
        </p:spPr>
        <p:txBody>
          <a:bodyPr wrap="none" rtlCol="0">
            <a:spAutoFit/>
          </a:bodyPr>
          <a:lstStyle/>
          <a:p>
            <a:r>
              <a:rPr lang="vi-VN" sz="3200"/>
              <a:t>B. </a:t>
            </a:r>
            <a:r>
              <a:rPr lang="nl-NL" sz="3200"/>
              <a:t>Al và AlCl</a:t>
            </a:r>
            <a:r>
              <a:rPr lang="nl-NL" sz="3200" baseline="-25000"/>
              <a:t>3</a:t>
            </a:r>
            <a:endParaRPr lang="en-US" sz="3200" b="1" baseline="-25000" dirty="0">
              <a:solidFill>
                <a:srgbClr val="000099"/>
              </a:solidFill>
            </a:endParaRPr>
          </a:p>
        </p:txBody>
      </p:sp>
      <p:sp>
        <p:nvSpPr>
          <p:cNvPr id="7" name="TextBox 6">
            <a:extLst>
              <a:ext uri="{FF2B5EF4-FFF2-40B4-BE49-F238E27FC236}">
                <a16:creationId xmlns="" xmlns:a16="http://schemas.microsoft.com/office/drawing/2014/main" id="{7A814E80-7FE9-4390-9C85-DB3007B0DF39}"/>
              </a:ext>
            </a:extLst>
          </p:cNvPr>
          <p:cNvSpPr txBox="1"/>
          <p:nvPr/>
        </p:nvSpPr>
        <p:spPr>
          <a:xfrm>
            <a:off x="1328549" y="1515395"/>
            <a:ext cx="3209340" cy="584775"/>
          </a:xfrm>
          <a:prstGeom prst="rect">
            <a:avLst/>
          </a:prstGeom>
          <a:noFill/>
        </p:spPr>
        <p:txBody>
          <a:bodyPr wrap="none" rtlCol="0">
            <a:spAutoFit/>
          </a:bodyPr>
          <a:lstStyle/>
          <a:p>
            <a:r>
              <a:rPr lang="en-US" sz="3200" smtClean="0"/>
              <a:t>A. </a:t>
            </a:r>
            <a:r>
              <a:rPr lang="nl-NL" sz="3200"/>
              <a:t>Al và CuCl</a:t>
            </a:r>
            <a:r>
              <a:rPr lang="nl-NL" sz="3200" baseline="-25000"/>
              <a:t>2</a:t>
            </a:r>
            <a:r>
              <a:rPr lang="nl-NL" sz="3200"/>
              <a:t>.</a:t>
            </a:r>
            <a:r>
              <a:rPr lang="vi-VN" sz="3200" smtClean="0"/>
              <a:t> </a:t>
            </a:r>
            <a:r>
              <a:rPr lang="vi-VN" sz="3200"/>
              <a:t>  </a:t>
            </a:r>
            <a:endParaRPr lang="en-US" sz="2800" dirty="0">
              <a:solidFill>
                <a:srgbClr val="000099"/>
              </a:solidFill>
            </a:endParaRPr>
          </a:p>
        </p:txBody>
      </p:sp>
      <p:sp>
        <p:nvSpPr>
          <p:cNvPr id="8" name="TextBox 7">
            <a:extLst>
              <a:ext uri="{FF2B5EF4-FFF2-40B4-BE49-F238E27FC236}">
                <a16:creationId xmlns="" xmlns:a16="http://schemas.microsoft.com/office/drawing/2014/main" id="{87A6D2D5-EE0C-48CE-A317-90F094621891}"/>
              </a:ext>
            </a:extLst>
          </p:cNvPr>
          <p:cNvSpPr txBox="1"/>
          <p:nvPr/>
        </p:nvSpPr>
        <p:spPr>
          <a:xfrm>
            <a:off x="1351669" y="2834667"/>
            <a:ext cx="3413114" cy="584775"/>
          </a:xfrm>
          <a:prstGeom prst="rect">
            <a:avLst/>
          </a:prstGeom>
          <a:noFill/>
        </p:spPr>
        <p:txBody>
          <a:bodyPr wrap="none" rtlCol="0">
            <a:spAutoFit/>
          </a:bodyPr>
          <a:lstStyle/>
          <a:p>
            <a:r>
              <a:rPr lang="vi-VN" sz="3200"/>
              <a:t>C. </a:t>
            </a:r>
            <a:r>
              <a:rPr lang="nl-NL" sz="3200"/>
              <a:t>CuCl</a:t>
            </a:r>
            <a:r>
              <a:rPr lang="nl-NL" sz="3200" baseline="-25000"/>
              <a:t>2</a:t>
            </a:r>
            <a:r>
              <a:rPr lang="nl-NL" sz="3200"/>
              <a:t> và Cu. </a:t>
            </a:r>
            <a:r>
              <a:rPr lang="vi-VN" sz="3200"/>
              <a:t>  </a:t>
            </a:r>
            <a:endParaRPr lang="en-US" sz="3200" b="1" baseline="-25000" dirty="0">
              <a:solidFill>
                <a:srgbClr val="000099"/>
              </a:solidFill>
            </a:endParaRPr>
          </a:p>
        </p:txBody>
      </p:sp>
      <p:sp>
        <p:nvSpPr>
          <p:cNvPr id="9" name="TextBox 8">
            <a:extLst>
              <a:ext uri="{FF2B5EF4-FFF2-40B4-BE49-F238E27FC236}">
                <a16:creationId xmlns="" xmlns:a16="http://schemas.microsoft.com/office/drawing/2014/main" id="{1E63FFE6-8663-4C42-B3E2-0533B1CA45A7}"/>
              </a:ext>
            </a:extLst>
          </p:cNvPr>
          <p:cNvSpPr txBox="1"/>
          <p:nvPr/>
        </p:nvSpPr>
        <p:spPr>
          <a:xfrm>
            <a:off x="1328548" y="3570471"/>
            <a:ext cx="2776529" cy="584775"/>
          </a:xfrm>
          <a:prstGeom prst="rect">
            <a:avLst/>
          </a:prstGeom>
          <a:noFill/>
        </p:spPr>
        <p:txBody>
          <a:bodyPr wrap="none" rtlCol="0">
            <a:spAutoFit/>
          </a:bodyPr>
          <a:lstStyle/>
          <a:p>
            <a:r>
              <a:rPr lang="en-US" sz="3200"/>
              <a:t>D. </a:t>
            </a:r>
            <a:r>
              <a:rPr lang="nl-NL" sz="3200"/>
              <a:t>AlCl</a:t>
            </a:r>
            <a:r>
              <a:rPr lang="nl-NL" sz="3200" baseline="-25000"/>
              <a:t>3</a:t>
            </a:r>
            <a:r>
              <a:rPr lang="nl-NL" sz="3200"/>
              <a:t> và Cu</a:t>
            </a:r>
            <a:endParaRPr lang="en-US" sz="3200"/>
          </a:p>
        </p:txBody>
      </p:sp>
    </p:spTree>
    <p:extLst>
      <p:ext uri="{BB962C8B-B14F-4D97-AF65-F5344CB8AC3E}">
        <p14:creationId xmlns:p14="http://schemas.microsoft.com/office/powerpoint/2010/main" val="132796777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
                                        </p:tgtEl>
                                        <p:attrNameLst>
                                          <p:attrName>fillcolor</p:attrName>
                                        </p:attrNameLst>
                                      </p:cBhvr>
                                      <p:to>
                                        <a:srgbClr val="FFFF0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139" y="482818"/>
            <a:ext cx="8639717" cy="827440"/>
          </a:xfrm>
          <a:prstGeom prst="rect">
            <a:avLst/>
          </a:prstGeom>
          <a:noFill/>
        </p:spPr>
        <p:txBody>
          <a:bodyPr wrap="square" lIns="87919" tIns="43959" rIns="87919" bIns="43959" rtlCol="0">
            <a:spAutoFit/>
          </a:bodyPr>
          <a:lstStyle/>
          <a:p>
            <a:r>
              <a:rPr lang="en-US" sz="2300" b="1" err="1">
                <a:solidFill>
                  <a:srgbClr val="C00000"/>
                </a:solidFill>
                <a:latin typeface="Arial" pitchFamily="34" charset="0"/>
                <a:cs typeface="Arial" pitchFamily="34" charset="0"/>
              </a:rPr>
              <a:t>Câu</a:t>
            </a:r>
            <a:r>
              <a:rPr lang="en-US" sz="2300" b="1">
                <a:solidFill>
                  <a:srgbClr val="C00000"/>
                </a:solidFill>
                <a:latin typeface="Arial" pitchFamily="34" charset="0"/>
                <a:cs typeface="Arial" pitchFamily="34" charset="0"/>
              </a:rPr>
              <a:t> 3</a:t>
            </a:r>
            <a:r>
              <a:rPr lang="en-US" sz="2300" b="1" smtClean="0">
                <a:solidFill>
                  <a:srgbClr val="C00000"/>
                </a:solidFill>
                <a:latin typeface="Arial" pitchFamily="34" charset="0"/>
                <a:cs typeface="Arial" pitchFamily="34" charset="0"/>
              </a:rPr>
              <a:t>: </a:t>
            </a:r>
            <a:r>
              <a:rPr lang="en-US" sz="2400"/>
              <a:t>Cho phương trình hóa học sau: ZnO + HCl → ZnCl</a:t>
            </a:r>
            <a:r>
              <a:rPr lang="en-US" sz="2400" baseline="-25000"/>
              <a:t>2</a:t>
            </a:r>
            <a:r>
              <a:rPr lang="en-US" sz="2400"/>
              <a:t> + H</a:t>
            </a:r>
            <a:r>
              <a:rPr lang="en-US" sz="2400" baseline="-25000"/>
              <a:t>2</a:t>
            </a:r>
            <a:r>
              <a:rPr lang="en-US" sz="2400"/>
              <a:t>. Tổng hệ số cân bằng của phương trình là:</a:t>
            </a:r>
          </a:p>
        </p:txBody>
      </p:sp>
      <p:sp>
        <p:nvSpPr>
          <p:cNvPr id="6" name="TextBox 5">
            <a:extLst>
              <a:ext uri="{FF2B5EF4-FFF2-40B4-BE49-F238E27FC236}">
                <a16:creationId xmlns="" xmlns:a16="http://schemas.microsoft.com/office/drawing/2014/main" id="{AFB1EB77-55E7-4717-91D6-611B333B80CB}"/>
              </a:ext>
            </a:extLst>
          </p:cNvPr>
          <p:cNvSpPr txBox="1"/>
          <p:nvPr/>
        </p:nvSpPr>
        <p:spPr>
          <a:xfrm>
            <a:off x="1328549" y="2156507"/>
            <a:ext cx="936475" cy="584775"/>
          </a:xfrm>
          <a:prstGeom prst="rect">
            <a:avLst/>
          </a:prstGeom>
          <a:noFill/>
        </p:spPr>
        <p:txBody>
          <a:bodyPr wrap="none" rtlCol="0">
            <a:spAutoFit/>
          </a:bodyPr>
          <a:lstStyle/>
          <a:p>
            <a:r>
              <a:rPr lang="en-US" sz="3200" b="1" dirty="0">
                <a:solidFill>
                  <a:srgbClr val="000099"/>
                </a:solidFill>
              </a:rPr>
              <a:t>B</a:t>
            </a:r>
            <a:r>
              <a:rPr lang="en-US" sz="3200" b="1" smtClean="0">
                <a:solidFill>
                  <a:srgbClr val="000099"/>
                </a:solidFill>
              </a:rPr>
              <a:t>. 6</a:t>
            </a:r>
            <a:endParaRPr lang="en-US" sz="3200" b="1" baseline="-25000" dirty="0">
              <a:solidFill>
                <a:srgbClr val="000099"/>
              </a:solidFill>
            </a:endParaRPr>
          </a:p>
        </p:txBody>
      </p:sp>
      <p:sp>
        <p:nvSpPr>
          <p:cNvPr id="7" name="TextBox 6">
            <a:extLst>
              <a:ext uri="{FF2B5EF4-FFF2-40B4-BE49-F238E27FC236}">
                <a16:creationId xmlns="" xmlns:a16="http://schemas.microsoft.com/office/drawing/2014/main" id="{7A814E80-7FE9-4390-9C85-DB3007B0DF39}"/>
              </a:ext>
            </a:extLst>
          </p:cNvPr>
          <p:cNvSpPr txBox="1"/>
          <p:nvPr/>
        </p:nvSpPr>
        <p:spPr>
          <a:xfrm>
            <a:off x="1328549" y="1515395"/>
            <a:ext cx="936475" cy="584775"/>
          </a:xfrm>
          <a:prstGeom prst="rect">
            <a:avLst/>
          </a:prstGeom>
          <a:noFill/>
        </p:spPr>
        <p:txBody>
          <a:bodyPr wrap="none" rtlCol="0">
            <a:spAutoFit/>
          </a:bodyPr>
          <a:lstStyle/>
          <a:p>
            <a:r>
              <a:rPr lang="en-US" sz="3200" b="1" dirty="0">
                <a:solidFill>
                  <a:srgbClr val="000099"/>
                </a:solidFill>
              </a:rPr>
              <a:t>A</a:t>
            </a:r>
            <a:r>
              <a:rPr lang="en-US" sz="3200" b="1" smtClean="0">
                <a:solidFill>
                  <a:srgbClr val="000099"/>
                </a:solidFill>
              </a:rPr>
              <a:t>. 5</a:t>
            </a:r>
            <a:endParaRPr lang="en-US" sz="2800" dirty="0">
              <a:solidFill>
                <a:srgbClr val="000099"/>
              </a:solidFill>
            </a:endParaRPr>
          </a:p>
        </p:txBody>
      </p:sp>
      <p:sp>
        <p:nvSpPr>
          <p:cNvPr id="8" name="TextBox 7">
            <a:extLst>
              <a:ext uri="{FF2B5EF4-FFF2-40B4-BE49-F238E27FC236}">
                <a16:creationId xmlns="" xmlns:a16="http://schemas.microsoft.com/office/drawing/2014/main" id="{87A6D2D5-EE0C-48CE-A317-90F094621891}"/>
              </a:ext>
            </a:extLst>
          </p:cNvPr>
          <p:cNvSpPr txBox="1"/>
          <p:nvPr/>
        </p:nvSpPr>
        <p:spPr>
          <a:xfrm>
            <a:off x="1351669" y="2834667"/>
            <a:ext cx="936475" cy="584775"/>
          </a:xfrm>
          <a:prstGeom prst="rect">
            <a:avLst/>
          </a:prstGeom>
          <a:noFill/>
        </p:spPr>
        <p:txBody>
          <a:bodyPr wrap="none" rtlCol="0">
            <a:spAutoFit/>
          </a:bodyPr>
          <a:lstStyle/>
          <a:p>
            <a:r>
              <a:rPr lang="en-US" sz="3200" b="1" smtClean="0">
                <a:solidFill>
                  <a:srgbClr val="000099"/>
                </a:solidFill>
              </a:rPr>
              <a:t>C. 7</a:t>
            </a:r>
            <a:endParaRPr lang="en-US" sz="3200" b="1" baseline="-25000" dirty="0">
              <a:solidFill>
                <a:srgbClr val="000099"/>
              </a:solidFill>
            </a:endParaRPr>
          </a:p>
        </p:txBody>
      </p:sp>
      <p:sp>
        <p:nvSpPr>
          <p:cNvPr id="9" name="TextBox 8">
            <a:extLst>
              <a:ext uri="{FF2B5EF4-FFF2-40B4-BE49-F238E27FC236}">
                <a16:creationId xmlns="" xmlns:a16="http://schemas.microsoft.com/office/drawing/2014/main" id="{1E63FFE6-8663-4C42-B3E2-0533B1CA45A7}"/>
              </a:ext>
            </a:extLst>
          </p:cNvPr>
          <p:cNvSpPr txBox="1"/>
          <p:nvPr/>
        </p:nvSpPr>
        <p:spPr>
          <a:xfrm>
            <a:off x="1328548" y="3570471"/>
            <a:ext cx="936475" cy="584775"/>
          </a:xfrm>
          <a:prstGeom prst="rect">
            <a:avLst/>
          </a:prstGeom>
          <a:noFill/>
        </p:spPr>
        <p:txBody>
          <a:bodyPr wrap="none" rtlCol="0">
            <a:spAutoFit/>
          </a:bodyPr>
          <a:lstStyle/>
          <a:p>
            <a:r>
              <a:rPr lang="en-US" sz="3200" b="1" smtClean="0">
                <a:solidFill>
                  <a:srgbClr val="000099"/>
                </a:solidFill>
              </a:rPr>
              <a:t>D. 8</a:t>
            </a:r>
            <a:endParaRPr lang="en-US" sz="3200" b="1" baseline="-25000" dirty="0">
              <a:solidFill>
                <a:srgbClr val="000099"/>
              </a:solidFill>
            </a:endParaRPr>
          </a:p>
        </p:txBody>
      </p:sp>
    </p:spTree>
    <p:extLst>
      <p:ext uri="{BB962C8B-B14F-4D97-AF65-F5344CB8AC3E}">
        <p14:creationId xmlns:p14="http://schemas.microsoft.com/office/powerpoint/2010/main" val="326589421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
                                        </p:tgtEl>
                                        <p:attrNameLst>
                                          <p:attrName>fillcolor</p:attrName>
                                        </p:attrNameLst>
                                      </p:cBhvr>
                                      <p:to>
                                        <a:srgbClr val="FFFF0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8197" y="697391"/>
            <a:ext cx="8175356" cy="2086725"/>
          </a:xfrm>
          <a:prstGeom prst="rect">
            <a:avLst/>
          </a:prstGeom>
        </p:spPr>
        <p:txBody>
          <a:bodyPr wrap="square">
            <a:spAutoFit/>
          </a:bodyPr>
          <a:lstStyle/>
          <a:p>
            <a:pPr algn="just">
              <a:lnSpc>
                <a:spcPct val="120000"/>
              </a:lnSpc>
              <a:spcAft>
                <a:spcPts val="0"/>
              </a:spcAft>
            </a:pPr>
            <a:r>
              <a:rPr lang="nl-NL" sz="1800">
                <a:latin typeface="Times New Roman" panose="02020603050405020304" pitchFamily="18" charset="0"/>
                <a:ea typeface="Calibri" panose="020F0502020204030204" pitchFamily="34" charset="0"/>
                <a:cs typeface="Times New Roman" panose="02020603050405020304" pitchFamily="18" charset="0"/>
              </a:rPr>
              <a:t>Trong dạ dày người có một lượng hydrochloric acid (HCl) tương đối ổn định, có tác dụng trong tiêu hoá thức ăn. Nếu lượng acid này tăng lên quá mức cần thiết có thể gây ra đau dạ dày. Thuốc muối có thành phần chính là sodium hydrogencarbonate (NaHCO</a:t>
            </a:r>
            <a:r>
              <a:rPr lang="nl-NL" sz="1800" baseline="-25000">
                <a:latin typeface="Times New Roman" panose="02020603050405020304" pitchFamily="18" charset="0"/>
                <a:ea typeface="Calibri" panose="020F0502020204030204" pitchFamily="34" charset="0"/>
                <a:cs typeface="Times New Roman" panose="02020603050405020304" pitchFamily="18" charset="0"/>
              </a:rPr>
              <a:t>3</a:t>
            </a:r>
            <a:r>
              <a:rPr lang="nl-NL" sz="1800">
                <a:latin typeface="Times New Roman" panose="02020603050405020304" pitchFamily="18" charset="0"/>
                <a:ea typeface="Calibri" panose="020F0502020204030204" pitchFamily="34" charset="0"/>
                <a:cs typeface="Times New Roman" panose="02020603050405020304" pitchFamily="18" charset="0"/>
              </a:rPr>
              <a:t>) giúp giảm bớt lượng acid dư thừa trong dạ dày theo phương trình hoá học:</a:t>
            </a:r>
            <a:endParaRPr lang="en-US" sz="1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1800">
                <a:latin typeface="Times New Roman" panose="02020603050405020304" pitchFamily="18" charset="0"/>
                <a:ea typeface="Calibri" panose="020F0502020204030204" pitchFamily="34" charset="0"/>
                <a:cs typeface="Times New Roman" panose="02020603050405020304" pitchFamily="18" charset="0"/>
              </a:rPr>
              <a:t>NaHCO</a:t>
            </a:r>
            <a:r>
              <a:rPr lang="nl-NL" sz="1800" baseline="-25000">
                <a:latin typeface="Times New Roman" panose="02020603050405020304" pitchFamily="18" charset="0"/>
                <a:ea typeface="Calibri" panose="020F0502020204030204" pitchFamily="34" charset="0"/>
                <a:cs typeface="Times New Roman" panose="02020603050405020304" pitchFamily="18" charset="0"/>
              </a:rPr>
              <a:t>3</a:t>
            </a:r>
            <a:r>
              <a:rPr lang="nl-NL" sz="1800">
                <a:latin typeface="Times New Roman" panose="02020603050405020304" pitchFamily="18" charset="0"/>
                <a:ea typeface="Calibri" panose="020F0502020204030204" pitchFamily="34" charset="0"/>
                <a:cs typeface="Times New Roman" panose="02020603050405020304" pitchFamily="18" charset="0"/>
              </a:rPr>
              <a:t> + HCl → NaCl + H</a:t>
            </a:r>
            <a:r>
              <a:rPr lang="nl-NL" sz="1800" baseline="-25000">
                <a:latin typeface="Times New Roman" panose="02020603050405020304" pitchFamily="18" charset="0"/>
                <a:ea typeface="Calibri" panose="020F0502020204030204" pitchFamily="34" charset="0"/>
                <a:cs typeface="Times New Roman" panose="02020603050405020304" pitchFamily="18" charset="0"/>
              </a:rPr>
              <a:t>2</a:t>
            </a:r>
            <a:r>
              <a:rPr lang="nl-NL" sz="1800">
                <a:latin typeface="Times New Roman" panose="02020603050405020304" pitchFamily="18" charset="0"/>
                <a:ea typeface="Calibri" panose="020F0502020204030204" pitchFamily="34" charset="0"/>
                <a:cs typeface="Times New Roman" panose="02020603050405020304" pitchFamily="18" charset="0"/>
              </a:rPr>
              <a:t>O + CO</a:t>
            </a:r>
            <a:r>
              <a:rPr lang="nl-NL" sz="1800" baseline="-25000">
                <a:latin typeface="Times New Roman" panose="02020603050405020304" pitchFamily="18" charset="0"/>
                <a:ea typeface="Calibri" panose="020F0502020204030204" pitchFamily="34" charset="0"/>
                <a:cs typeface="Times New Roman" panose="02020603050405020304" pitchFamily="18" charset="0"/>
              </a:rPr>
              <a:t>2</a:t>
            </a:r>
            <a:r>
              <a:rPr lang="nl-NL" sz="1800">
                <a:latin typeface="Times New Roman" panose="02020603050405020304" pitchFamily="18" charset="0"/>
                <a:ea typeface="Calibri" panose="020F0502020204030204" pitchFamily="34" charset="0"/>
                <a:cs typeface="Times New Roman" panose="02020603050405020304" pitchFamily="18" charset="0"/>
              </a:rPr>
              <a:t>↑</a:t>
            </a:r>
            <a:endParaRPr lang="en-US" sz="1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1800">
                <a:latin typeface="Times New Roman" panose="02020603050405020304" pitchFamily="18" charset="0"/>
                <a:ea typeface="Calibri" panose="020F0502020204030204" pitchFamily="34" charset="0"/>
                <a:cs typeface="Times New Roman" panose="02020603050405020304" pitchFamily="18" charset="0"/>
              </a:rPr>
              <a:t>Tìm hiểu và cho biết các thực phẩm có thể gây tăng lượng acid có trong dạ dày.</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p:cNvGrpSpPr/>
          <p:nvPr/>
        </p:nvGrpSpPr>
        <p:grpSpPr>
          <a:xfrm>
            <a:off x="113296" y="128266"/>
            <a:ext cx="2715146" cy="569125"/>
            <a:chOff x="-1333284" y="-545363"/>
            <a:chExt cx="11842696" cy="1517665"/>
          </a:xfrm>
        </p:grpSpPr>
        <p:grpSp>
          <p:nvGrpSpPr>
            <p:cNvPr id="7" name="Group 6"/>
            <p:cNvGrpSpPr/>
            <p:nvPr/>
          </p:nvGrpSpPr>
          <p:grpSpPr>
            <a:xfrm>
              <a:off x="-1333284" y="-545363"/>
              <a:ext cx="11842696" cy="1517665"/>
              <a:chOff x="-2975218" y="-1216975"/>
              <a:chExt cx="26426935" cy="3386665"/>
            </a:xfrm>
          </p:grpSpPr>
          <p:sp>
            <p:nvSpPr>
              <p:cNvPr id="9"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8" name="TextBox 17"/>
            <p:cNvSpPr txBox="1"/>
            <p:nvPr/>
          </p:nvSpPr>
          <p:spPr>
            <a:xfrm>
              <a:off x="-1019570" y="-258238"/>
              <a:ext cx="10744698" cy="1078073"/>
            </a:xfrm>
            <a:prstGeom prst="rect">
              <a:avLst/>
            </a:prstGeom>
          </p:spPr>
          <p:txBody>
            <a:bodyPr wrap="square" lIns="0" tIns="0" rIns="0" bIns="0" rtlCol="0" anchor="t">
              <a:spAutoFit/>
            </a:bodyPr>
            <a:lstStyle/>
            <a:p>
              <a:pPr algn="ctr">
                <a:lnSpc>
                  <a:spcPts val="3360"/>
                </a:lnSpc>
                <a:spcBef>
                  <a:spcPct val="0"/>
                </a:spcBef>
              </a:pPr>
              <a:r>
                <a:rPr lang="en-US" sz="2400" spc="-24" smtClean="0">
                  <a:solidFill>
                    <a:srgbClr val="FFFFFF"/>
                  </a:solidFill>
                  <a:latin typeface="Comic Sans MS" panose="030F0702030302020204" pitchFamily="66" charset="0"/>
                </a:rPr>
                <a:t>Vận dụng</a:t>
              </a:r>
              <a:endParaRPr lang="vi-VN" sz="2400" spc="-24">
                <a:solidFill>
                  <a:srgbClr val="FFFFFF"/>
                </a:solidFill>
                <a:latin typeface="Comic Sans MS" panose="030F0702030302020204" pitchFamily="66" charset="0"/>
              </a:endParaRPr>
            </a:p>
          </p:txBody>
        </p:sp>
      </p:grpSp>
      <p:sp>
        <p:nvSpPr>
          <p:cNvPr id="10" name="Text Box 5"/>
          <p:cNvSpPr txBox="1">
            <a:spLocks noChangeArrowheads="1"/>
          </p:cNvSpPr>
          <p:nvPr/>
        </p:nvSpPr>
        <p:spPr bwMode="auto">
          <a:xfrm>
            <a:off x="345168" y="4331319"/>
            <a:ext cx="230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smtClean="0">
                <a:solidFill>
                  <a:schemeClr val="accent2"/>
                </a:solidFill>
              </a:rPr>
              <a:t>Đồ ăn chua</a:t>
            </a:r>
            <a:endParaRPr lang="en-US" altLang="en-US" sz="2400" b="1">
              <a:solidFill>
                <a:schemeClr val="accent2"/>
              </a:solidFill>
            </a:endParaRPr>
          </a:p>
        </p:txBody>
      </p:sp>
      <p:sp>
        <p:nvSpPr>
          <p:cNvPr id="11" name="Text Box 5"/>
          <p:cNvSpPr txBox="1">
            <a:spLocks noChangeArrowheads="1"/>
          </p:cNvSpPr>
          <p:nvPr/>
        </p:nvSpPr>
        <p:spPr bwMode="auto">
          <a:xfrm>
            <a:off x="2317038" y="4312503"/>
            <a:ext cx="1913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smtClean="0">
                <a:solidFill>
                  <a:schemeClr val="accent2"/>
                </a:solidFill>
              </a:rPr>
              <a:t>Nước uống có ga</a:t>
            </a:r>
            <a:endParaRPr lang="en-US" altLang="en-US" sz="2400" b="1">
              <a:solidFill>
                <a:schemeClr val="accent2"/>
              </a:solidFill>
            </a:endParaRPr>
          </a:p>
        </p:txBody>
      </p:sp>
      <p:sp>
        <p:nvSpPr>
          <p:cNvPr id="12" name="Text Box 5"/>
          <p:cNvSpPr txBox="1">
            <a:spLocks noChangeArrowheads="1"/>
          </p:cNvSpPr>
          <p:nvPr/>
        </p:nvSpPr>
        <p:spPr bwMode="auto">
          <a:xfrm>
            <a:off x="4354062" y="4373020"/>
            <a:ext cx="2303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smtClean="0">
                <a:solidFill>
                  <a:schemeClr val="accent2"/>
                </a:solidFill>
              </a:rPr>
              <a:t>Đồ ăn giàu chất béo</a:t>
            </a:r>
            <a:endParaRPr lang="en-US" altLang="en-US" sz="2400" b="1">
              <a:solidFill>
                <a:schemeClr val="accent2"/>
              </a:solidFill>
            </a:endParaRPr>
          </a:p>
        </p:txBody>
      </p:sp>
      <p:sp>
        <p:nvSpPr>
          <p:cNvPr id="13" name="Text Box 5"/>
          <p:cNvSpPr txBox="1">
            <a:spLocks noChangeArrowheads="1"/>
          </p:cNvSpPr>
          <p:nvPr/>
        </p:nvSpPr>
        <p:spPr bwMode="auto">
          <a:xfrm>
            <a:off x="6360090" y="4373020"/>
            <a:ext cx="2303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smtClean="0">
                <a:solidFill>
                  <a:schemeClr val="accent2"/>
                </a:solidFill>
              </a:rPr>
              <a:t>Đồ ăn cay nóng</a:t>
            </a:r>
            <a:endParaRPr lang="en-US" altLang="en-US" sz="2400" b="1">
              <a:solidFill>
                <a:schemeClr val="accent2"/>
              </a:solidFill>
            </a:endParaRPr>
          </a:p>
        </p:txBody>
      </p:sp>
      <p:pic>
        <p:nvPicPr>
          <p:cNvPr id="10242" name="Picture 2" descr="https://apollotm.com/wp-content/uploads/2021/09/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433" y="2858546"/>
            <a:ext cx="2069290" cy="13795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tse4.mm.bing.net/th?id=OIP.hYpRTMHyUkRkGGB3J-E9egHaE3&amp;pid=Api&amp;P=0&amp;h=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853" y="2802932"/>
            <a:ext cx="1699184" cy="14178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4508380" y="2784116"/>
            <a:ext cx="1851710" cy="1436701"/>
          </a:xfrm>
          <a:prstGeom prst="rect">
            <a:avLst/>
          </a:prstGeom>
        </p:spPr>
      </p:pic>
      <p:pic>
        <p:nvPicPr>
          <p:cNvPr id="15" name="Picture 14"/>
          <p:cNvPicPr>
            <a:picLocks noChangeAspect="1"/>
          </p:cNvPicPr>
          <p:nvPr/>
        </p:nvPicPr>
        <p:blipFill>
          <a:blip r:embed="rId5"/>
          <a:stretch>
            <a:fillRect/>
          </a:stretch>
        </p:blipFill>
        <p:spPr>
          <a:xfrm>
            <a:off x="345168" y="2841290"/>
            <a:ext cx="2063660" cy="1509847"/>
          </a:xfrm>
          <a:prstGeom prst="rect">
            <a:avLst/>
          </a:prstGeom>
        </p:spPr>
      </p:pic>
    </p:spTree>
    <p:extLst>
      <p:ext uri="{BB962C8B-B14F-4D97-AF65-F5344CB8AC3E}">
        <p14:creationId xmlns:p14="http://schemas.microsoft.com/office/powerpoint/2010/main" val="3376472165"/>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60218" y="1586346"/>
            <a:ext cx="8247743" cy="2908162"/>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altLang="en-US" sz="2400" smtClean="0">
                <a:solidFill>
                  <a:srgbClr val="002060"/>
                </a:solidFill>
                <a:latin typeface="Times New Roman" panose="02020603050405020304" pitchFamily="18" charset="0"/>
                <a:cs typeface="Times New Roman" panose="02020603050405020304" pitchFamily="18" charset="0"/>
              </a:rPr>
              <a:t>Học bài</a:t>
            </a:r>
          </a:p>
          <a:p>
            <a:pPr algn="just">
              <a:defRPr/>
            </a:pPr>
            <a:r>
              <a:rPr lang="vi-VN" altLang="en-US" sz="2400">
                <a:solidFill>
                  <a:srgbClr val="002060"/>
                </a:solidFill>
                <a:latin typeface="Times New Roman" panose="02020603050405020304" pitchFamily="18" charset="0"/>
                <a:cs typeface="Times New Roman" panose="02020603050405020304" pitchFamily="18" charset="0"/>
              </a:rPr>
              <a:t>+ Phản ứng hóa học</a:t>
            </a:r>
          </a:p>
          <a:p>
            <a:pPr algn="just">
              <a:defRPr/>
            </a:pPr>
            <a:r>
              <a:rPr lang="vi-VN" altLang="en-US" sz="2400">
                <a:solidFill>
                  <a:srgbClr val="002060"/>
                </a:solidFill>
                <a:latin typeface="Times New Roman" panose="02020603050405020304" pitchFamily="18" charset="0"/>
                <a:cs typeface="Times New Roman" panose="02020603050405020304" pitchFamily="18" charset="0"/>
              </a:rPr>
              <a:t>+ Định luật bảo toàn khối lượng</a:t>
            </a:r>
          </a:p>
          <a:p>
            <a:pPr algn="just">
              <a:defRPr/>
            </a:pPr>
            <a:r>
              <a:rPr lang="vi-VN" altLang="en-US" sz="2400">
                <a:solidFill>
                  <a:srgbClr val="002060"/>
                </a:solidFill>
                <a:latin typeface="Times New Roman" panose="02020603050405020304" pitchFamily="18" charset="0"/>
                <a:cs typeface="Times New Roman" panose="02020603050405020304" pitchFamily="18" charset="0"/>
              </a:rPr>
              <a:t>+ Các bước lập PTHH, ý nghĩa của </a:t>
            </a:r>
            <a:r>
              <a:rPr lang="vi-VN" altLang="en-US" sz="2400" smtClean="0">
                <a:solidFill>
                  <a:srgbClr val="002060"/>
                </a:solidFill>
                <a:latin typeface="Times New Roman" panose="02020603050405020304" pitchFamily="18" charset="0"/>
                <a:cs typeface="Times New Roman" panose="02020603050405020304" pitchFamily="18" charset="0"/>
              </a:rPr>
              <a:t>PTHH</a:t>
            </a:r>
            <a:endParaRPr lang="en-US" altLang="en-US" sz="2400" smtClean="0">
              <a:solidFill>
                <a:srgbClr val="002060"/>
              </a:solidFill>
              <a:latin typeface="Times New Roman" panose="02020603050405020304" pitchFamily="18" charset="0"/>
              <a:cs typeface="Times New Roman" panose="02020603050405020304" pitchFamily="18" charset="0"/>
            </a:endParaRPr>
          </a:p>
          <a:p>
            <a:pPr algn="just">
              <a:defRPr/>
            </a:pPr>
            <a:r>
              <a:rPr lang="en-US" altLang="en-US" sz="2400" smtClean="0">
                <a:solidFill>
                  <a:srgbClr val="002060"/>
                </a:solidFill>
                <a:latin typeface="Times New Roman" panose="02020603050405020304" pitchFamily="18" charset="0"/>
                <a:cs typeface="Times New Roman" panose="02020603050405020304" pitchFamily="18" charset="0"/>
              </a:rPr>
              <a:t>Chuẩn bị bài mới: Mol và tỉ khối của chất khí</a:t>
            </a:r>
            <a:endParaRPr lang="vi-VN" altLang="en-US" sz="2400">
              <a:solidFill>
                <a:srgbClr val="00206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1374393" y="551599"/>
            <a:ext cx="3810000" cy="584461"/>
            <a:chOff x="0" y="0"/>
            <a:chExt cx="9512334" cy="1586023"/>
          </a:xfrm>
        </p:grpSpPr>
        <p:grpSp>
          <p:nvGrpSpPr>
            <p:cNvPr id="5" name="Group 4"/>
            <p:cNvGrpSpPr/>
            <p:nvPr/>
          </p:nvGrpSpPr>
          <p:grpSpPr>
            <a:xfrm>
              <a:off x="0" y="0"/>
              <a:ext cx="9512334" cy="1473273"/>
              <a:chOff x="0" y="0"/>
              <a:chExt cx="21226740" cy="3287604"/>
            </a:xfrm>
          </p:grpSpPr>
          <p:sp>
            <p:nvSpPr>
              <p:cNvPr id="7" name="Freeform 6"/>
              <p:cNvSpPr/>
              <p:nvPr/>
            </p:nvSpPr>
            <p:spPr>
              <a:xfrm>
                <a:off x="0" y="0"/>
                <a:ext cx="21226740" cy="3386664"/>
              </a:xfrm>
              <a:custGeom>
                <a:avLst/>
                <a:gdLst/>
                <a:ahLst/>
                <a:cxnLst/>
                <a:rect l="l" t="t"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lnTo>
                      <a:pt x="20604440" y="2816434"/>
                    </a:lnTo>
                    <a:close/>
                  </a:path>
                </a:pathLst>
              </a:custGeom>
              <a:solidFill>
                <a:srgbClr val="FFB001"/>
              </a:solidFill>
            </p:spPr>
          </p:sp>
        </p:grpSp>
        <p:sp>
          <p:nvSpPr>
            <p:cNvPr id="6" name="TextBox 7"/>
            <p:cNvSpPr txBox="1"/>
            <p:nvPr/>
          </p:nvSpPr>
          <p:spPr>
            <a:xfrm>
              <a:off x="990354" y="158008"/>
              <a:ext cx="8120615" cy="1428015"/>
            </a:xfrm>
            <a:prstGeom prst="rect">
              <a:avLst/>
            </a:prstGeom>
          </p:spPr>
          <p:txBody>
            <a:bodyPr wrap="square" lIns="0" tIns="0" rIns="0" bIns="0" rtlCol="0" anchor="t">
              <a:spAutoFit/>
            </a:bodyPr>
            <a:lstStyle/>
            <a:p>
              <a:pPr algn="ctr">
                <a:lnSpc>
                  <a:spcPts val="4480"/>
                </a:lnSpc>
                <a:spcBef>
                  <a:spcPct val="0"/>
                </a:spcBef>
              </a:pPr>
              <a:r>
                <a:rPr lang="en-US" sz="3200" spc="-32" smtClean="0">
                  <a:solidFill>
                    <a:srgbClr val="FFFFFF"/>
                  </a:solidFill>
                  <a:latin typeface="DM Sans Bold"/>
                </a:rPr>
                <a:t>Dặn dò</a:t>
              </a:r>
              <a:endParaRPr lang="en-US" sz="3200" spc="-32" dirty="0">
                <a:solidFill>
                  <a:srgbClr val="FFFFFF"/>
                </a:solidFill>
                <a:latin typeface="DM Sans Bold"/>
              </a:endParaRPr>
            </a:p>
          </p:txBody>
        </p:sp>
      </p:grpSp>
    </p:spTree>
    <p:extLst>
      <p:ext uri="{BB962C8B-B14F-4D97-AF65-F5344CB8AC3E}">
        <p14:creationId xmlns:p14="http://schemas.microsoft.com/office/powerpoint/2010/main" val="94330099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p:cNvGrpSpPr>
          <p:nvPr/>
        </p:nvGrpSpPr>
        <p:grpSpPr bwMode="auto">
          <a:xfrm>
            <a:off x="2320635" y="240043"/>
            <a:ext cx="4565073" cy="522685"/>
            <a:chOff x="0" y="0"/>
            <a:chExt cx="9512334" cy="1473273"/>
          </a:xfrm>
        </p:grpSpPr>
        <p:grpSp>
          <p:nvGrpSpPr>
            <p:cNvPr id="10" name="Group 9"/>
            <p:cNvGrpSpPr>
              <a:grpSpLocks/>
            </p:cNvGrpSpPr>
            <p:nvPr/>
          </p:nvGrpSpPr>
          <p:grpSpPr bwMode="auto">
            <a:xfrm>
              <a:off x="0" y="0"/>
              <a:ext cx="9512334" cy="1473273"/>
              <a:chOff x="0" y="0"/>
              <a:chExt cx="21226740" cy="3287604"/>
            </a:xfrm>
          </p:grpSpPr>
          <p:sp>
            <p:nvSpPr>
              <p:cNvPr id="13"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12"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1</a:t>
              </a:r>
              <a:endParaRPr lang="vi-VN" altLang="en-US" sz="2000" b="1">
                <a:cs typeface="Times New Roman" panose="02020603050405020304" pitchFamily="18"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511714739"/>
              </p:ext>
            </p:extLst>
          </p:nvPr>
        </p:nvGraphicFramePr>
        <p:xfrm>
          <a:off x="263236" y="2015573"/>
          <a:ext cx="8104909" cy="2356968"/>
        </p:xfrm>
        <a:graphic>
          <a:graphicData uri="http://schemas.openxmlformats.org/drawingml/2006/table">
            <a:tbl>
              <a:tblPr firstRow="1" bandRow="1">
                <a:tableStyleId>{5C22544A-7EE6-4342-B048-85BDC9FD1C3A}</a:tableStyleId>
              </a:tblPr>
              <a:tblGrid>
                <a:gridCol w="1399940"/>
                <a:gridCol w="3095861"/>
                <a:gridCol w="3609108"/>
              </a:tblGrid>
              <a:tr h="459702">
                <a:tc>
                  <a:txBody>
                    <a:bodyPr/>
                    <a:lstStyle/>
                    <a:p>
                      <a:pPr algn="ctr"/>
                      <a:endParaRPr lang="en-US">
                        <a:solidFill>
                          <a:schemeClr val="tx1"/>
                        </a:solidFill>
                      </a:endParaRPr>
                    </a:p>
                  </a:txBody>
                  <a:tcPr/>
                </a:tc>
                <a:tc>
                  <a:txBody>
                    <a:bodyPr/>
                    <a:lstStyle/>
                    <a:p>
                      <a:pPr algn="ctr"/>
                      <a:r>
                        <a:rPr lang="en-US" smtClean="0">
                          <a:solidFill>
                            <a:schemeClr val="tx1"/>
                          </a:solidFill>
                        </a:rPr>
                        <a:t>TN1</a:t>
                      </a:r>
                      <a:endParaRPr lang="en-US">
                        <a:solidFill>
                          <a:schemeClr val="tx1"/>
                        </a:solidFill>
                      </a:endParaRPr>
                    </a:p>
                  </a:txBody>
                  <a:tcPr/>
                </a:tc>
                <a:tc>
                  <a:txBody>
                    <a:bodyPr/>
                    <a:lstStyle/>
                    <a:p>
                      <a:pPr algn="ctr"/>
                      <a:r>
                        <a:rPr lang="en-US" smtClean="0">
                          <a:solidFill>
                            <a:schemeClr val="tx1"/>
                          </a:solidFill>
                        </a:rPr>
                        <a:t>TN2</a:t>
                      </a:r>
                      <a:endParaRPr lang="en-US">
                        <a:solidFill>
                          <a:schemeClr val="tx1"/>
                        </a:solidFill>
                      </a:endParaRPr>
                    </a:p>
                  </a:txBody>
                  <a:tcPr/>
                </a:tc>
              </a:tr>
              <a:tr h="459702">
                <a:tc>
                  <a:txBody>
                    <a:bodyPr/>
                    <a:lstStyle/>
                    <a:p>
                      <a:r>
                        <a:rPr lang="en-US" smtClean="0"/>
                        <a:t>Hiện</a:t>
                      </a:r>
                      <a:r>
                        <a:rPr lang="en-US" baseline="0" smtClean="0"/>
                        <a:t> tượng</a:t>
                      </a:r>
                      <a:endParaRPr lang="en-US"/>
                    </a:p>
                  </a:txBody>
                  <a:tcPr/>
                </a:tc>
                <a:tc>
                  <a:txBody>
                    <a:bodyPr/>
                    <a:lstStyle/>
                    <a:p>
                      <a:endParaRPr lang="en-US"/>
                    </a:p>
                  </a:txBody>
                  <a:tcPr/>
                </a:tc>
                <a:tc>
                  <a:txBody>
                    <a:bodyPr/>
                    <a:lstStyle/>
                    <a:p>
                      <a:endParaRPr lang="en-US"/>
                    </a:p>
                  </a:txBody>
                  <a:tcPr/>
                </a:tc>
              </a:tr>
              <a:tr h="459702">
                <a:tc row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mtClean="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mtClean="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mtClean="0"/>
                        <a:t>Nhận</a:t>
                      </a:r>
                      <a:r>
                        <a:rPr lang="en-US" baseline="0" smtClean="0"/>
                        <a:t> xét</a:t>
                      </a:r>
                      <a:endParaRPr lang="en-US" smtClean="0"/>
                    </a:p>
                  </a:txBody>
                  <a:tcPr/>
                </a:tc>
                <a:tc>
                  <a:txBody>
                    <a:bodyPr/>
                    <a:lstStyle/>
                    <a:p>
                      <a:endParaRPr lang="en-US"/>
                    </a:p>
                  </a:txBody>
                  <a:tcPr/>
                </a:tc>
                <a:tc>
                  <a:txBody>
                    <a:bodyPr/>
                    <a:lstStyle/>
                    <a:p>
                      <a:endParaRPr lang="en-US"/>
                    </a:p>
                  </a:txBody>
                  <a:tcPr/>
                </a:tc>
              </a:tr>
              <a:tr h="459702">
                <a:tc vMerge="1">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mtClean="0"/>
                    </a:p>
                  </a:txBody>
                  <a:tcPr/>
                </a:tc>
                <a:tc>
                  <a:txBody>
                    <a:bodyPr/>
                    <a:lstStyle/>
                    <a:p>
                      <a:endParaRPr lang="en-US"/>
                    </a:p>
                  </a:txBody>
                  <a:tcPr/>
                </a:tc>
                <a:tc>
                  <a:txBody>
                    <a:bodyPr/>
                    <a:lstStyle/>
                    <a:p>
                      <a:endParaRPr lang="en-US"/>
                    </a:p>
                  </a:txBody>
                  <a:tcPr/>
                </a:tc>
              </a:tr>
              <a:tr h="459702">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mtClean="0"/>
                        <a:t>Phương</a:t>
                      </a:r>
                      <a:r>
                        <a:rPr lang="en-US" baseline="0" smtClean="0"/>
                        <a:t> trình chữ</a:t>
                      </a:r>
                      <a:endParaRPr lang="en-US" smtClean="0"/>
                    </a:p>
                  </a:txBody>
                  <a:tcPr/>
                </a:tc>
                <a:tc>
                  <a:txBody>
                    <a:bodyPr/>
                    <a:lstStyle/>
                    <a:p>
                      <a:endParaRPr lang="en-US"/>
                    </a:p>
                  </a:txBody>
                  <a:tcPr/>
                </a:tc>
                <a:tc>
                  <a:txBody>
                    <a:bodyPr/>
                    <a:lstStyle/>
                    <a:p>
                      <a:endParaRPr lang="en-US"/>
                    </a:p>
                  </a:txBody>
                  <a:tcPr/>
                </a:tc>
              </a:tr>
            </a:tbl>
          </a:graphicData>
        </a:graphic>
      </p:graphicFrame>
      <p:sp>
        <p:nvSpPr>
          <p:cNvPr id="14" name="TextBox 13"/>
          <p:cNvSpPr txBox="1">
            <a:spLocks noChangeArrowheads="1"/>
          </p:cNvSpPr>
          <p:nvPr/>
        </p:nvSpPr>
        <p:spPr bwMode="auto">
          <a:xfrm>
            <a:off x="516080" y="972441"/>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smtClean="0">
                <a:solidFill>
                  <a:srgbClr val="C00000"/>
                </a:solidFill>
                <a:latin typeface="Times New Roman" pitchFamily="18" charset="0"/>
                <a:cs typeface="Times New Roman" pitchFamily="18" charset="0"/>
              </a:rPr>
              <a:t>1/ Quan </a:t>
            </a:r>
            <a:r>
              <a:rPr lang="en-US" sz="2400" b="1">
                <a:solidFill>
                  <a:srgbClr val="C00000"/>
                </a:solidFill>
                <a:latin typeface="Times New Roman" pitchFamily="18" charset="0"/>
                <a:cs typeface="Times New Roman" pitchFamily="18" charset="0"/>
              </a:rPr>
              <a:t>sát thí nghiệm </a:t>
            </a:r>
            <a:r>
              <a:rPr lang="en-US" sz="2400" b="1" smtClean="0">
                <a:solidFill>
                  <a:srgbClr val="C00000"/>
                </a:solidFill>
                <a:latin typeface="Times New Roman" pitchFamily="18" charset="0"/>
                <a:cs typeface="Times New Roman" pitchFamily="18" charset="0"/>
              </a:rPr>
              <a:t>hoàn thành bảng sau:</a:t>
            </a:r>
            <a:endParaRPr lang="en-US" sz="24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87246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p:cNvGrpSpPr>
          <p:nvPr/>
        </p:nvGrpSpPr>
        <p:grpSpPr bwMode="auto">
          <a:xfrm>
            <a:off x="2320635" y="240043"/>
            <a:ext cx="4565073" cy="522685"/>
            <a:chOff x="0" y="0"/>
            <a:chExt cx="9512334" cy="1473273"/>
          </a:xfrm>
        </p:grpSpPr>
        <p:grpSp>
          <p:nvGrpSpPr>
            <p:cNvPr id="10" name="Group 9"/>
            <p:cNvGrpSpPr>
              <a:grpSpLocks/>
            </p:cNvGrpSpPr>
            <p:nvPr/>
          </p:nvGrpSpPr>
          <p:grpSpPr bwMode="auto">
            <a:xfrm>
              <a:off x="0" y="0"/>
              <a:ext cx="9512334" cy="1473273"/>
              <a:chOff x="0" y="0"/>
              <a:chExt cx="21226740" cy="3287604"/>
            </a:xfrm>
          </p:grpSpPr>
          <p:sp>
            <p:nvSpPr>
              <p:cNvPr id="13"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12"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1</a:t>
              </a:r>
              <a:endParaRPr lang="vi-VN" altLang="en-US" sz="2000" b="1">
                <a:cs typeface="Times New Roman" panose="02020603050405020304" pitchFamily="18"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1511993621"/>
              </p:ext>
            </p:extLst>
          </p:nvPr>
        </p:nvGraphicFramePr>
        <p:xfrm>
          <a:off x="284018" y="927991"/>
          <a:ext cx="8104909" cy="3327324"/>
        </p:xfrm>
        <a:graphic>
          <a:graphicData uri="http://schemas.openxmlformats.org/drawingml/2006/table">
            <a:tbl>
              <a:tblPr firstRow="1" bandRow="1">
                <a:tableStyleId>{5C22544A-7EE6-4342-B048-85BDC9FD1C3A}</a:tableStyleId>
              </a:tblPr>
              <a:tblGrid>
                <a:gridCol w="1399940"/>
                <a:gridCol w="3095861"/>
                <a:gridCol w="3609108"/>
              </a:tblGrid>
              <a:tr h="459702">
                <a:tc>
                  <a:txBody>
                    <a:bodyPr/>
                    <a:lstStyle/>
                    <a:p>
                      <a:pPr algn="ctr"/>
                      <a:endParaRPr lang="en-US">
                        <a:solidFill>
                          <a:schemeClr val="tx1"/>
                        </a:solidFill>
                      </a:endParaRPr>
                    </a:p>
                  </a:txBody>
                  <a:tcPr/>
                </a:tc>
                <a:tc>
                  <a:txBody>
                    <a:bodyPr/>
                    <a:lstStyle/>
                    <a:p>
                      <a:pPr algn="ctr"/>
                      <a:r>
                        <a:rPr lang="en-US" smtClean="0">
                          <a:solidFill>
                            <a:schemeClr val="tx1"/>
                          </a:solidFill>
                        </a:rPr>
                        <a:t>TN1</a:t>
                      </a:r>
                      <a:endParaRPr lang="en-US">
                        <a:solidFill>
                          <a:schemeClr val="tx1"/>
                        </a:solidFill>
                      </a:endParaRPr>
                    </a:p>
                  </a:txBody>
                  <a:tcPr/>
                </a:tc>
                <a:tc>
                  <a:txBody>
                    <a:bodyPr/>
                    <a:lstStyle/>
                    <a:p>
                      <a:pPr algn="ctr"/>
                      <a:r>
                        <a:rPr lang="en-US" smtClean="0">
                          <a:solidFill>
                            <a:schemeClr val="tx1"/>
                          </a:solidFill>
                        </a:rPr>
                        <a:t>TN2</a:t>
                      </a:r>
                      <a:endParaRPr lang="en-US">
                        <a:solidFill>
                          <a:schemeClr val="tx1"/>
                        </a:solidFill>
                      </a:endParaRPr>
                    </a:p>
                  </a:txBody>
                  <a:tcPr/>
                </a:tc>
              </a:tr>
              <a:tr h="459702">
                <a:tc>
                  <a:txBody>
                    <a:bodyPr/>
                    <a:lstStyle/>
                    <a:p>
                      <a:r>
                        <a:rPr lang="en-US" smtClean="0"/>
                        <a:t>Hiện</a:t>
                      </a:r>
                      <a:r>
                        <a:rPr lang="en-US" baseline="0" smtClean="0"/>
                        <a:t> tượng</a:t>
                      </a:r>
                      <a:endParaRPr lang="en-US"/>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mn-lt"/>
                          <a:ea typeface="+mn-ea"/>
                          <a:cs typeface="+mn-cs"/>
                          <a:sym typeface="Arial"/>
                        </a:rPr>
                        <a:t>có kết tủa trắng </a:t>
                      </a:r>
                      <a:endParaRPr lang="en-US"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mn-lt"/>
                          <a:ea typeface="+mn-ea"/>
                          <a:cs typeface="+mn-cs"/>
                          <a:sym typeface="Arial"/>
                        </a:rPr>
                        <a:t>có khí thoát ra</a:t>
                      </a:r>
                      <a:endParaRPr lang="en-US" smtClean="0"/>
                    </a:p>
                  </a:txBody>
                  <a:tcPr/>
                </a:tc>
              </a:tr>
              <a:tr h="459702">
                <a:tc row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mtClean="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mtClean="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mtClean="0"/>
                        <a:t>Nhận</a:t>
                      </a:r>
                      <a:r>
                        <a:rPr lang="en-US" baseline="0" smtClean="0"/>
                        <a:t> xét</a:t>
                      </a:r>
                      <a:endParaRPr lang="en-US"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mn-lt"/>
                          <a:ea typeface="+mn-ea"/>
                          <a:cs typeface="+mn-cs"/>
                          <a:sym typeface="Arial"/>
                        </a:rPr>
                        <a:t>m</a:t>
                      </a:r>
                      <a:r>
                        <a:rPr lang="en-US" sz="1400" b="0" i="0" u="none" strike="noStrike" cap="none" baseline="-25000" smtClean="0">
                          <a:solidFill>
                            <a:schemeClr val="dk1"/>
                          </a:solidFill>
                          <a:effectLst/>
                          <a:latin typeface="+mn-lt"/>
                          <a:ea typeface="+mn-ea"/>
                          <a:cs typeface="+mn-cs"/>
                          <a:sym typeface="Arial"/>
                        </a:rPr>
                        <a:t>A </a:t>
                      </a:r>
                      <a:r>
                        <a:rPr lang="en-US" sz="1400" b="0" i="0" u="none" strike="noStrike" cap="none" smtClean="0">
                          <a:solidFill>
                            <a:schemeClr val="dk1"/>
                          </a:solidFill>
                          <a:effectLst/>
                          <a:latin typeface="+mn-lt"/>
                          <a:ea typeface="+mn-ea"/>
                          <a:cs typeface="+mn-cs"/>
                          <a:sym typeface="Arial"/>
                        </a:rPr>
                        <a:t>= m</a:t>
                      </a:r>
                      <a:r>
                        <a:rPr lang="en-US" sz="1400" b="0" i="0" u="none" strike="noStrike" cap="none" baseline="-25000" smtClean="0">
                          <a:solidFill>
                            <a:schemeClr val="dk1"/>
                          </a:solidFill>
                          <a:effectLst/>
                          <a:latin typeface="+mn-lt"/>
                          <a:ea typeface="+mn-ea"/>
                          <a:cs typeface="+mn-cs"/>
                          <a:sym typeface="Arial"/>
                        </a:rPr>
                        <a:t>B</a:t>
                      </a:r>
                      <a:r>
                        <a:rPr lang="vi-VN" sz="1400" b="0" i="0" u="none" strike="noStrike" cap="none" smtClean="0">
                          <a:solidFill>
                            <a:schemeClr val="dk1"/>
                          </a:solidFill>
                          <a:effectLst/>
                          <a:latin typeface="+mn-lt"/>
                          <a:ea typeface="+mn-ea"/>
                          <a:cs typeface="+mn-cs"/>
                          <a:sym typeface="Arial"/>
                        </a:rPr>
                        <a:t>, tổng khối lượng của các chất trước phản ứng </a:t>
                      </a:r>
                      <a:r>
                        <a:rPr lang="vi-VN" sz="1400" b="1" i="1" u="none" strike="noStrike" cap="none" smtClean="0">
                          <a:solidFill>
                            <a:schemeClr val="dk1"/>
                          </a:solidFill>
                          <a:effectLst/>
                          <a:latin typeface="+mn-lt"/>
                          <a:ea typeface="+mn-ea"/>
                          <a:cs typeface="+mn-cs"/>
                          <a:sym typeface="Arial"/>
                        </a:rPr>
                        <a:t>bằng</a:t>
                      </a:r>
                      <a:r>
                        <a:rPr lang="vi-VN" sz="1400" b="0" i="0" u="none" strike="noStrike" cap="none" smtClean="0">
                          <a:solidFill>
                            <a:schemeClr val="dk1"/>
                          </a:solidFill>
                          <a:effectLst/>
                          <a:latin typeface="+mn-lt"/>
                          <a:ea typeface="+mn-ea"/>
                          <a:cs typeface="+mn-cs"/>
                          <a:sym typeface="Arial"/>
                        </a:rPr>
                        <a:t> tổng khối lượng của các chất sau phản ứng</a:t>
                      </a:r>
                      <a:endParaRPr lang="en-US"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mn-lt"/>
                          <a:ea typeface="+mn-ea"/>
                          <a:cs typeface="+mn-cs"/>
                          <a:sym typeface="Arial"/>
                        </a:rPr>
                        <a:t>m</a:t>
                      </a:r>
                      <a:r>
                        <a:rPr lang="en-US" sz="1400" b="0" i="0" u="none" strike="noStrike" cap="none" baseline="-25000" smtClean="0">
                          <a:solidFill>
                            <a:schemeClr val="dk1"/>
                          </a:solidFill>
                          <a:effectLst/>
                          <a:latin typeface="+mn-lt"/>
                          <a:ea typeface="+mn-ea"/>
                          <a:cs typeface="+mn-cs"/>
                          <a:sym typeface="Arial"/>
                        </a:rPr>
                        <a:t>A </a:t>
                      </a:r>
                      <a:r>
                        <a:rPr lang="en-US" sz="1400" b="0" i="0" u="none" strike="noStrike" cap="none" smtClean="0">
                          <a:solidFill>
                            <a:schemeClr val="dk1"/>
                          </a:solidFill>
                          <a:effectLst/>
                          <a:latin typeface="+mn-lt"/>
                          <a:ea typeface="+mn-ea"/>
                          <a:cs typeface="+mn-cs"/>
                          <a:sym typeface="Arial"/>
                        </a:rPr>
                        <a:t>&gt; m</a:t>
                      </a:r>
                      <a:r>
                        <a:rPr lang="en-US" sz="1400" b="0" i="0" u="none" strike="noStrike" cap="none" baseline="-25000" smtClean="0">
                          <a:solidFill>
                            <a:schemeClr val="dk1"/>
                          </a:solidFill>
                          <a:effectLst/>
                          <a:latin typeface="+mn-lt"/>
                          <a:ea typeface="+mn-ea"/>
                          <a:cs typeface="+mn-cs"/>
                          <a:sym typeface="Arial"/>
                        </a:rPr>
                        <a:t>B</a:t>
                      </a:r>
                      <a:r>
                        <a:rPr lang="en-US" sz="1400" b="0" i="0" u="none" strike="noStrike" cap="none" smtClean="0">
                          <a:solidFill>
                            <a:schemeClr val="dk1"/>
                          </a:solidFill>
                          <a:effectLst/>
                          <a:latin typeface="+mn-lt"/>
                          <a:ea typeface="+mn-ea"/>
                          <a:cs typeface="+mn-cs"/>
                          <a:sym typeface="Arial"/>
                        </a:rPr>
                        <a:t>, </a:t>
                      </a:r>
                      <a:r>
                        <a:rPr lang="vi-VN" sz="1400" b="0" i="0" u="none" strike="noStrike" cap="none" smtClean="0">
                          <a:solidFill>
                            <a:schemeClr val="dk1"/>
                          </a:solidFill>
                          <a:effectLst/>
                          <a:latin typeface="+mn-lt"/>
                          <a:ea typeface="+mn-ea"/>
                          <a:cs typeface="+mn-cs"/>
                          <a:sym typeface="Arial"/>
                        </a:rPr>
                        <a:t>do sau phản ứng có khí carbon dioxide thoát ra khỏi bình.</a:t>
                      </a:r>
                      <a:endParaRPr lang="en-US" smtClean="0"/>
                    </a:p>
                    <a:p>
                      <a:endParaRPr lang="en-US"/>
                    </a:p>
                  </a:txBody>
                  <a:tcPr/>
                </a:tc>
              </a:tr>
              <a:tr h="459702">
                <a:tc vMerge="1">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baseline="30000" smtClean="0">
                          <a:solidFill>
                            <a:srgbClr val="FF0000"/>
                          </a:solidFill>
                          <a:latin typeface="Times New Roman" pitchFamily="18" charset="0"/>
                          <a:cs typeface="Times New Roman" pitchFamily="18" charset="0"/>
                        </a:rPr>
                        <a:t>m</a:t>
                      </a:r>
                      <a:r>
                        <a:rPr lang="en-US" sz="1400" b="1" baseline="-25000" smtClean="0">
                          <a:solidFill>
                            <a:srgbClr val="FF0000"/>
                          </a:solidFill>
                          <a:latin typeface="Times New Roman" pitchFamily="18" charset="0"/>
                          <a:cs typeface="Times New Roman" pitchFamily="18" charset="0"/>
                        </a:rPr>
                        <a:t>Barium clorine </a:t>
                      </a:r>
                      <a:r>
                        <a:rPr lang="en-US" sz="1400" b="1" smtClean="0">
                          <a:solidFill>
                            <a:srgbClr val="FF0000"/>
                          </a:solidFill>
                          <a:latin typeface="Times New Roman" pitchFamily="18" charset="0"/>
                          <a:cs typeface="Times New Roman" pitchFamily="18" charset="0"/>
                        </a:rPr>
                        <a:t>+ </a:t>
                      </a:r>
                      <a:r>
                        <a:rPr lang="en-US" sz="1400" b="1" baseline="30000" smtClean="0">
                          <a:solidFill>
                            <a:srgbClr val="FF0000"/>
                          </a:solidFill>
                          <a:latin typeface="Times New Roman" pitchFamily="18" charset="0"/>
                          <a:cs typeface="Times New Roman" pitchFamily="18" charset="0"/>
                        </a:rPr>
                        <a:t>m</a:t>
                      </a:r>
                      <a:r>
                        <a:rPr lang="en-US" sz="1400" b="1" baseline="-25000" smtClean="0">
                          <a:solidFill>
                            <a:srgbClr val="FF0000"/>
                          </a:solidFill>
                          <a:latin typeface="Times New Roman" pitchFamily="18" charset="0"/>
                          <a:cs typeface="Times New Roman" pitchFamily="18" charset="0"/>
                        </a:rPr>
                        <a:t>sodium sulfate </a:t>
                      </a:r>
                      <a:r>
                        <a:rPr lang="en-US" sz="1400" b="1" smtClean="0">
                          <a:solidFill>
                            <a:srgbClr val="FF0000"/>
                          </a:solidFill>
                          <a:latin typeface="Times New Roman" pitchFamily="18" charset="0"/>
                          <a:cs typeface="Times New Roman" pitchFamily="18" charset="0"/>
                        </a:rPr>
                        <a:t>=  </a:t>
                      </a:r>
                      <a:r>
                        <a:rPr lang="en-US" sz="1400" b="1" baseline="30000" smtClean="0">
                          <a:solidFill>
                            <a:srgbClr val="FF0000"/>
                          </a:solidFill>
                          <a:latin typeface="Times New Roman" pitchFamily="18" charset="0"/>
                          <a:cs typeface="Times New Roman" pitchFamily="18" charset="0"/>
                        </a:rPr>
                        <a:t>m</a:t>
                      </a:r>
                      <a:r>
                        <a:rPr lang="en-US" sz="1400" b="1" baseline="-25000" smtClean="0">
                          <a:solidFill>
                            <a:srgbClr val="FF0000"/>
                          </a:solidFill>
                          <a:latin typeface="Times New Roman" pitchFamily="18" charset="0"/>
                          <a:cs typeface="Times New Roman" pitchFamily="18" charset="0"/>
                        </a:rPr>
                        <a:t>Barium sulfate </a:t>
                      </a:r>
                      <a:r>
                        <a:rPr lang="en-US" sz="1400" b="1" smtClean="0">
                          <a:solidFill>
                            <a:srgbClr val="FF0000"/>
                          </a:solidFill>
                          <a:latin typeface="Times New Roman" pitchFamily="18" charset="0"/>
                          <a:cs typeface="Times New Roman" pitchFamily="18" charset="0"/>
                        </a:rPr>
                        <a:t>+  </a:t>
                      </a:r>
                      <a:r>
                        <a:rPr lang="en-US" sz="1400" b="1" baseline="30000" smtClean="0">
                          <a:solidFill>
                            <a:srgbClr val="FF0000"/>
                          </a:solidFill>
                          <a:latin typeface="Times New Roman" pitchFamily="18" charset="0"/>
                          <a:cs typeface="Times New Roman" pitchFamily="18" charset="0"/>
                        </a:rPr>
                        <a:t>m</a:t>
                      </a:r>
                      <a:r>
                        <a:rPr lang="en-US" sz="1400" b="1" baseline="-25000" smtClean="0">
                          <a:solidFill>
                            <a:srgbClr val="FF0000"/>
                          </a:solidFill>
                          <a:latin typeface="Times New Roman" pitchFamily="18" charset="0"/>
                          <a:cs typeface="Times New Roman" pitchFamily="18" charset="0"/>
                        </a:rPr>
                        <a:t>Sodium clorine</a:t>
                      </a:r>
                      <a:endParaRPr lang="en-US" sz="1400" b="1" smtClean="0">
                        <a:solidFill>
                          <a:srgbClr val="FF000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baseline="30000" smtClean="0">
                          <a:solidFill>
                            <a:srgbClr val="FF0000"/>
                          </a:solidFill>
                          <a:latin typeface="Times New Roman" pitchFamily="18" charset="0"/>
                          <a:cs typeface="Times New Roman" pitchFamily="18" charset="0"/>
                        </a:rPr>
                        <a:t>m</a:t>
                      </a:r>
                      <a:r>
                        <a:rPr lang="en-US" sz="1400" b="1" baseline="-25000" smtClean="0">
                          <a:solidFill>
                            <a:srgbClr val="FF0000"/>
                          </a:solidFill>
                          <a:latin typeface="Times New Roman" pitchFamily="18" charset="0"/>
                          <a:cs typeface="Times New Roman" pitchFamily="18" charset="0"/>
                        </a:rPr>
                        <a:t>Acetic acid </a:t>
                      </a:r>
                      <a:r>
                        <a:rPr lang="en-US" sz="1400" b="1" smtClean="0">
                          <a:solidFill>
                            <a:srgbClr val="FF0000"/>
                          </a:solidFill>
                          <a:latin typeface="Times New Roman" pitchFamily="18" charset="0"/>
                          <a:cs typeface="Times New Roman" pitchFamily="18" charset="0"/>
                        </a:rPr>
                        <a:t>+ </a:t>
                      </a:r>
                      <a:r>
                        <a:rPr lang="en-US" sz="1400" b="1" baseline="30000" smtClean="0">
                          <a:solidFill>
                            <a:srgbClr val="FF0000"/>
                          </a:solidFill>
                          <a:latin typeface="Times New Roman" pitchFamily="18" charset="0"/>
                          <a:cs typeface="Times New Roman" pitchFamily="18" charset="0"/>
                        </a:rPr>
                        <a:t>m</a:t>
                      </a:r>
                      <a:r>
                        <a:rPr lang="en-US" sz="1400" b="1" baseline="-25000" smtClean="0">
                          <a:solidFill>
                            <a:srgbClr val="FF0000"/>
                          </a:solidFill>
                          <a:latin typeface="Times New Roman" pitchFamily="18" charset="0"/>
                          <a:cs typeface="Times New Roman" pitchFamily="18" charset="0"/>
                        </a:rPr>
                        <a:t>Sodium hydrogencarbonate </a:t>
                      </a:r>
                      <a:r>
                        <a:rPr lang="en-US" sz="1400" b="1" smtClean="0">
                          <a:solidFill>
                            <a:srgbClr val="FF0000"/>
                          </a:solidFill>
                          <a:latin typeface="Times New Roman" pitchFamily="18" charset="0"/>
                          <a:cs typeface="Times New Roman" pitchFamily="18" charset="0"/>
                        </a:rPr>
                        <a:t>=  </a:t>
                      </a:r>
                      <a:r>
                        <a:rPr lang="en-US" sz="1400" b="1" baseline="30000" smtClean="0">
                          <a:solidFill>
                            <a:srgbClr val="FF0000"/>
                          </a:solidFill>
                          <a:latin typeface="Times New Roman" pitchFamily="18" charset="0"/>
                          <a:cs typeface="Times New Roman" pitchFamily="18" charset="0"/>
                        </a:rPr>
                        <a:t>m</a:t>
                      </a:r>
                      <a:r>
                        <a:rPr lang="en-US" sz="1400" b="1" baseline="-25000" smtClean="0">
                          <a:solidFill>
                            <a:srgbClr val="FF0000"/>
                          </a:solidFill>
                          <a:latin typeface="Times New Roman" pitchFamily="18" charset="0"/>
                          <a:cs typeface="Times New Roman" pitchFamily="18" charset="0"/>
                        </a:rPr>
                        <a:t>Sodium acetate </a:t>
                      </a:r>
                      <a:r>
                        <a:rPr lang="en-US" sz="1400" b="1" smtClean="0">
                          <a:solidFill>
                            <a:srgbClr val="FF0000"/>
                          </a:solidFill>
                          <a:latin typeface="Times New Roman" pitchFamily="18" charset="0"/>
                          <a:cs typeface="Times New Roman" pitchFamily="18" charset="0"/>
                        </a:rPr>
                        <a:t>+  </a:t>
                      </a:r>
                      <a:r>
                        <a:rPr lang="en-US" sz="1400" b="1" baseline="30000" smtClean="0">
                          <a:solidFill>
                            <a:srgbClr val="FF0000"/>
                          </a:solidFill>
                          <a:latin typeface="Times New Roman" pitchFamily="18" charset="0"/>
                          <a:cs typeface="Times New Roman" pitchFamily="18" charset="0"/>
                        </a:rPr>
                        <a:t>m</a:t>
                      </a:r>
                      <a:r>
                        <a:rPr lang="en-US" sz="1400" b="1" baseline="-25000" smtClean="0">
                          <a:solidFill>
                            <a:srgbClr val="FF0000"/>
                          </a:solidFill>
                          <a:latin typeface="Times New Roman" pitchFamily="18" charset="0"/>
                          <a:cs typeface="Times New Roman" pitchFamily="18" charset="0"/>
                        </a:rPr>
                        <a:t>Carbon dioxide </a:t>
                      </a:r>
                      <a:r>
                        <a:rPr lang="en-US" sz="1400" b="1" smtClean="0">
                          <a:solidFill>
                            <a:srgbClr val="FF0000"/>
                          </a:solidFill>
                          <a:latin typeface="Times New Roman" pitchFamily="18" charset="0"/>
                          <a:cs typeface="Times New Roman" pitchFamily="18" charset="0"/>
                        </a:rPr>
                        <a:t>+  </a:t>
                      </a:r>
                      <a:r>
                        <a:rPr lang="en-US" sz="1400" b="1" baseline="30000" smtClean="0">
                          <a:solidFill>
                            <a:srgbClr val="FF0000"/>
                          </a:solidFill>
                          <a:latin typeface="Times New Roman" pitchFamily="18" charset="0"/>
                          <a:cs typeface="Times New Roman" pitchFamily="18" charset="0"/>
                        </a:rPr>
                        <a:t>m</a:t>
                      </a:r>
                      <a:r>
                        <a:rPr lang="vi-VN" sz="1400" b="1" baseline="-25000" smtClean="0">
                          <a:solidFill>
                            <a:srgbClr val="FF0000"/>
                          </a:solidFill>
                          <a:latin typeface="Times New Roman" pitchFamily="18" charset="0"/>
                          <a:cs typeface="Times New Roman" pitchFamily="18" charset="0"/>
                        </a:rPr>
                        <a:t>nước</a:t>
                      </a:r>
                      <a:endParaRPr lang="en-US" sz="1400" b="1" smtClean="0">
                        <a:solidFill>
                          <a:srgbClr val="FF0000"/>
                        </a:solidFill>
                        <a:latin typeface="Times New Roman" pitchFamily="18" charset="0"/>
                        <a:cs typeface="Times New Roman" pitchFamily="18" charset="0"/>
                      </a:endParaRPr>
                    </a:p>
                    <a:p>
                      <a:endParaRPr lang="en-US"/>
                    </a:p>
                  </a:txBody>
                  <a:tcPr/>
                </a:tc>
              </a:tr>
              <a:tr h="459702">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mtClean="0"/>
                        <a:t>Phương</a:t>
                      </a:r>
                      <a:r>
                        <a:rPr lang="en-US" baseline="0" smtClean="0"/>
                        <a:t> trình chữ</a:t>
                      </a:r>
                      <a:endParaRPr lang="en-US"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mn-lt"/>
                          <a:ea typeface="+mn-ea"/>
                          <a:cs typeface="+mn-cs"/>
                          <a:sym typeface="Arial"/>
                        </a:rPr>
                        <a:t>Barium clorine + sodium sulfate → Barium sulfate + Sodium clorine</a:t>
                      </a:r>
                      <a:endParaRPr lang="en-US" smtClean="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mn-lt"/>
                          <a:ea typeface="+mn-ea"/>
                          <a:cs typeface="+mn-cs"/>
                          <a:sym typeface="Arial"/>
                        </a:rPr>
                        <a:t>Acetic acid + Sodium hydrogencarbonate → Sodium acetate + Carbon dioxide + nước</a:t>
                      </a:r>
                      <a:endParaRPr lang="en-US" smtClean="0"/>
                    </a:p>
                    <a:p>
                      <a:endParaRPr lang="en-US"/>
                    </a:p>
                  </a:txBody>
                  <a:tcPr/>
                </a:tc>
              </a:tr>
            </a:tbl>
          </a:graphicData>
        </a:graphic>
      </p:graphicFrame>
      <p:sp>
        <p:nvSpPr>
          <p:cNvPr id="14" name="TextBox 13"/>
          <p:cNvSpPr txBox="1">
            <a:spLocks noChangeArrowheads="1"/>
          </p:cNvSpPr>
          <p:nvPr/>
        </p:nvSpPr>
        <p:spPr bwMode="auto">
          <a:xfrm>
            <a:off x="564571" y="4312503"/>
            <a:ext cx="807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C00000"/>
                </a:solidFill>
                <a:latin typeface="Times New Roman" pitchFamily="18" charset="0"/>
                <a:cs typeface="Times New Roman" pitchFamily="18" charset="0"/>
              </a:rPr>
              <a:t>=&gt; Nhận xét: Tổng khối lượng các chất tham gia bằng tổng khối lượng các chất sản phẩm. </a:t>
            </a:r>
          </a:p>
        </p:txBody>
      </p:sp>
    </p:spTree>
    <p:extLst>
      <p:ext uri="{BB962C8B-B14F-4D97-AF65-F5344CB8AC3E}">
        <p14:creationId xmlns:p14="http://schemas.microsoft.com/office/powerpoint/2010/main" val="3913963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monos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2237508"/>
            <a:ext cx="3522518" cy="204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5257800" y="4457700"/>
            <a:ext cx="25146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pPr>
            <a:r>
              <a:rPr lang="en-US" sz="1800" b="1" i="1">
                <a:latin typeface=".VnTime" pitchFamily="34" charset="0"/>
              </a:rPr>
              <a:t>L«- m«- n«- x«p</a:t>
            </a:r>
          </a:p>
          <a:p>
            <a:pPr algn="ctr" eaLnBrk="1" hangingPunct="1">
              <a:spcBef>
                <a:spcPct val="50000"/>
              </a:spcBef>
            </a:pPr>
            <a:r>
              <a:rPr lang="en-US" sz="1500" b="1"/>
              <a:t> (1711-1765</a:t>
            </a:r>
            <a:r>
              <a:rPr lang="en-US" sz="1500"/>
              <a:t>)</a:t>
            </a:r>
            <a:r>
              <a:rPr lang="en-US" sz="1500">
                <a:solidFill>
                  <a:schemeClr val="bg2"/>
                </a:solidFill>
              </a:rPr>
              <a:t> </a:t>
            </a:r>
          </a:p>
        </p:txBody>
      </p:sp>
      <p:pic>
        <p:nvPicPr>
          <p:cNvPr id="7" name="Picture 4" descr="Antoine_Lavoisier_-_Phap_(1743-17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581" y="2237508"/>
            <a:ext cx="3347605" cy="216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1828800" y="4457700"/>
            <a:ext cx="24003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pPr>
            <a:r>
              <a:rPr lang="en-US" sz="1800" b="1" i="1">
                <a:latin typeface=".VnTime" pitchFamily="34" charset="0"/>
              </a:rPr>
              <a:t>La- voa – diª</a:t>
            </a:r>
          </a:p>
          <a:p>
            <a:pPr algn="ctr" eaLnBrk="1" hangingPunct="1">
              <a:spcBef>
                <a:spcPct val="50000"/>
              </a:spcBef>
            </a:pPr>
            <a:r>
              <a:rPr lang="en-US" sz="1800" b="1"/>
              <a:t>(1743-1794</a:t>
            </a:r>
            <a:r>
              <a:rPr lang="en-US" sz="1800"/>
              <a:t>)</a:t>
            </a:r>
          </a:p>
        </p:txBody>
      </p:sp>
      <p:sp>
        <p:nvSpPr>
          <p:cNvPr id="9" name="Text Box 2"/>
          <p:cNvSpPr txBox="1">
            <a:spLocks noChangeArrowheads="1"/>
          </p:cNvSpPr>
          <p:nvPr/>
        </p:nvSpPr>
        <p:spPr bwMode="auto">
          <a:xfrm>
            <a:off x="484909" y="388795"/>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en-US" sz="2400">
                <a:latin typeface="Times New Roman" pitchFamily="18" charset="0"/>
                <a:cs typeface="Times New Roman" pitchFamily="18" charset="0"/>
              </a:rPr>
              <a:t>Hai nhà khoa học Lô - mô - nô - xôp (người Nga, 1711 - 1765) và La - von - die (người Pháp, 1743 - 1794) đã tiến hành độc lập với những thí nghiệm được cân đo chính xác, từ đó phát hiện ra định luật bảo toàn khối lượng.  </a:t>
            </a:r>
          </a:p>
        </p:txBody>
      </p:sp>
    </p:spTree>
    <p:extLst>
      <p:ext uri="{BB962C8B-B14F-4D97-AF65-F5344CB8AC3E}">
        <p14:creationId xmlns:p14="http://schemas.microsoft.com/office/powerpoint/2010/main" val="2456759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3200" dirty="0" err="1" smtClean="0">
            <a:solidFill>
              <a:srgbClr val="263E68"/>
            </a:solidFill>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3270</TotalTime>
  <Words>4185</Words>
  <Application>Microsoft Office PowerPoint</Application>
  <PresentationFormat>On-screen Show (16:9)</PresentationFormat>
  <Paragraphs>497</Paragraphs>
  <Slides>63</Slides>
  <Notes>0</Notes>
  <HiddenSlides>0</HiddenSlides>
  <MMClips>1</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86" baseType="lpstr">
      <vt:lpstr>.VnTime</vt:lpstr>
      <vt:lpstr>Arial</vt:lpstr>
      <vt:lpstr>Calibri</vt:lpstr>
      <vt:lpstr>Cambria Math</vt:lpstr>
      <vt:lpstr>Comfortaa</vt:lpstr>
      <vt:lpstr>Comfortaa Light</vt:lpstr>
      <vt:lpstr>Comfortaa Medium</vt:lpstr>
      <vt:lpstr>Comfortaa SemiBold</vt:lpstr>
      <vt:lpstr>Comic Sans MS</vt:lpstr>
      <vt:lpstr>DM Sans Bold</vt:lpstr>
      <vt:lpstr>Fira Sans Extra Condensed Medium</vt:lpstr>
      <vt:lpstr>Mali</vt:lpstr>
      <vt:lpstr>Mali Medium</vt:lpstr>
      <vt:lpstr>Mali SemiBold</vt:lpstr>
      <vt:lpstr>Single Day</vt:lpstr>
      <vt:lpstr>Symbol</vt:lpstr>
      <vt:lpstr>Tahoma</vt:lpstr>
      <vt:lpstr>Times New Roman</vt:lpstr>
      <vt:lpstr>Wingdings</vt:lpstr>
      <vt:lpstr>Wingdings 3</vt:lpstr>
      <vt:lpstr>义启嘟嘟体</vt:lpstr>
      <vt:lpstr>Basic Chemistry for Pre-K by Slidesgo</vt:lpstr>
      <vt:lpstr>Equation</vt:lpstr>
      <vt:lpstr>CHỦ ĐỀ 1:  PHẢN ỨNG HÓA HỌC BÀI 3: ĐỊNH LUẬT BẢO TOÀN KHỐI LƯỢNG PHƯƠNG TRÌNH HÓA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asus</cp:lastModifiedBy>
  <cp:revision>319</cp:revision>
  <dcterms:created xsi:type="dcterms:W3CDTF">2019-04-25T01:40:50Z</dcterms:created>
  <dcterms:modified xsi:type="dcterms:W3CDTF">2023-06-15T06:49:16Z</dcterms:modified>
</cp:coreProperties>
</file>