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4"/>
  </p:notesMasterIdLst>
  <p:sldIdLst>
    <p:sldId id="335" r:id="rId2"/>
    <p:sldId id="357" r:id="rId3"/>
    <p:sldId id="334" r:id="rId4"/>
    <p:sldId id="360" r:id="rId5"/>
    <p:sldId id="375" r:id="rId6"/>
    <p:sldId id="376" r:id="rId7"/>
    <p:sldId id="377" r:id="rId8"/>
    <p:sldId id="378" r:id="rId9"/>
    <p:sldId id="379" r:id="rId10"/>
    <p:sldId id="380" r:id="rId11"/>
    <p:sldId id="381" r:id="rId12"/>
    <p:sldId id="294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FF00FF"/>
    <a:srgbClr val="FF0000"/>
    <a:srgbClr val="006600"/>
    <a:srgbClr val="0000CC"/>
    <a:srgbClr val="9C0C24"/>
    <a:srgbClr val="A8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327F97BB-C833-4FB7-BDE5-3F7075034690}" styleName="Themed Style 2 - Accent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1E171933-4619-4E11-9A3F-F7608DF75F80}" styleName="Medium Style 1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ED083AE6-46FA-4A59-8FB0-9F97EB10719F}" styleName="Light Style 3 - Accent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BDBED569-4797-4DF1-A0F4-6AAB3CD982D8}" styleName="Light Style 3 - Accent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298" autoAdjust="0"/>
    <p:restoredTop sz="98566" autoAdjust="0"/>
  </p:normalViewPr>
  <p:slideViewPr>
    <p:cSldViewPr snapToGrid="0">
      <p:cViewPr varScale="1">
        <p:scale>
          <a:sx n="93" d="100"/>
          <a:sy n="93" d="100"/>
        </p:scale>
        <p:origin x="106" y="8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47BCDB4-68F1-4CF5-B86E-7ECC8F61CF4F}" type="datetimeFigureOut">
              <a:rPr lang="en-US" smtClean="0"/>
              <a:pPr/>
              <a:t>11/5/2024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519BF97-CCE8-4556-AECF-D3B0ACA3D1B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92742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503423-AC26-81A6-D911-CC9E4035B72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429A722-DED6-E4C0-713C-06AAA68E7C8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5A308FB-1498-7B9A-946F-62E1B0251D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547B41-D574-4D99-8733-CDF2B4333776}" type="datetimeFigureOut">
              <a:rPr lang="en-US" smtClean="0"/>
              <a:pPr/>
              <a:t>11/5/2024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E3CFA85-9F4C-191C-F201-193CD17CA9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AAB831E-DA43-063D-18A1-DB90E8D6AD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95BB2F-C9CB-4F18-9077-FBA6E68299B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09177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36AB99-42D0-CE95-4922-976A7F2DF9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1F6EB7F-1B14-FDAC-D9F6-7677633F1B9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7129353-18A1-E62E-F0E7-0D1DB37C74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547B41-D574-4D99-8733-CDF2B4333776}" type="datetimeFigureOut">
              <a:rPr lang="en-US" smtClean="0"/>
              <a:pPr/>
              <a:t>11/5/2024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CCFBAF1-8F12-554D-5626-6E222607EE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7A51114-B29E-9DB5-1161-02C36CE1D3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95BB2F-C9CB-4F18-9077-FBA6E68299B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21984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84FAE5C-66BA-BDC3-EED8-AB2E7FDBE5D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9B6C9E6-16C6-6AEE-AEA6-FD466789C72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A68DFEF-F563-6ADA-AE7D-EA7B9CBD9B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547B41-D574-4D99-8733-CDF2B4333776}" type="datetimeFigureOut">
              <a:rPr lang="en-US" smtClean="0"/>
              <a:pPr/>
              <a:t>11/5/2024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1B8784B-C865-9894-5752-1B48F7CB77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F68AD1F-F136-ABB3-FCE9-BBCDA401D4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95BB2F-C9CB-4F18-9077-FBA6E68299B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33690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E6424F-6FF3-581E-D9F7-CC3699FF31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920A5D7-9373-D28C-F89A-73761696903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5FFF51C-A686-C9EF-6705-2D21B90A81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547B41-D574-4D99-8733-CDF2B4333776}" type="datetimeFigureOut">
              <a:rPr lang="en-US" smtClean="0"/>
              <a:pPr/>
              <a:t>11/5/2024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40D90C3-869F-C288-4F55-A252885B32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573D1F9-89D8-9F64-B07C-D123DEE881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95BB2F-C9CB-4F18-9077-FBA6E68299B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69620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CD1C4D-97AE-9836-D351-8BB2475332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0DF857A-248B-AA0A-6ECD-ED130A5EC1C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CA1E298-89A3-8D15-25E9-03DFDEE533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547B41-D574-4D99-8733-CDF2B4333776}" type="datetimeFigureOut">
              <a:rPr lang="en-US" smtClean="0"/>
              <a:pPr/>
              <a:t>11/5/2024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BDA0F6F-0B75-E846-009B-1690213FC2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458A3CF-BCE3-2EA9-2FDD-D98673788D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95BB2F-C9CB-4F18-9077-FBA6E68299B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95116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1DFA6C-AB45-DD85-3521-91DF4480D1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C93F6DC-66D1-6A8D-28C7-C530456E1E9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EA55E59-565D-A0D6-B7A4-34CCB370EDE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806D9F4-C35F-E5D4-C980-AF9C8B965E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547B41-D574-4D99-8733-CDF2B4333776}" type="datetimeFigureOut">
              <a:rPr lang="en-US" smtClean="0"/>
              <a:pPr/>
              <a:t>11/5/2024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12C7EAD-7C89-6EC3-C7A8-B66DDE2B45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029EFD7-C7BF-5164-3CF1-8FB389B52F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95BB2F-C9CB-4F18-9077-FBA6E68299B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10249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678A87-FB49-3DEE-3661-0A34760C73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A0BB807-E386-B2CB-7253-C78C9FA983E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7D7D980-B07A-E27C-2A45-68A39F972A2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449F2E8-928C-854C-F944-59D364FCF4D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E264C32-CCC0-5C55-C11E-C5BFD0D835B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87046D3-876D-4C5B-45C3-7A78EAF146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547B41-D574-4D99-8733-CDF2B4333776}" type="datetimeFigureOut">
              <a:rPr lang="en-US" smtClean="0"/>
              <a:pPr/>
              <a:t>11/5/2024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08E8B65-41C0-F8DC-75B1-B3B3144050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EF5E86F-4264-6A88-EF6C-EF2EE1D617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95BB2F-C9CB-4F18-9077-FBA6E68299B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0430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D6D308-D658-43EC-8619-1829004A63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27C2031-2CC5-7BA1-98FD-2403904DC5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547B41-D574-4D99-8733-CDF2B4333776}" type="datetimeFigureOut">
              <a:rPr lang="en-US" smtClean="0"/>
              <a:pPr/>
              <a:t>11/5/2024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79A14F2-E749-902A-31C6-F874B212B9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4D2D4EB-9FBC-B70F-8618-4A37A97BF3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95BB2F-C9CB-4F18-9077-FBA6E68299B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0639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9F85CE8-8581-2F50-4DAF-FC03F1FDF7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547B41-D574-4D99-8733-CDF2B4333776}" type="datetimeFigureOut">
              <a:rPr lang="en-US" smtClean="0"/>
              <a:pPr/>
              <a:t>11/5/2024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67E7FA6-B5DF-8560-6067-2C59387AA6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57ED599-BE0F-70D7-28EE-1D8ED4885C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95BB2F-C9CB-4F18-9077-FBA6E68299B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44360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182498-553D-A2DB-F771-00B5A2B995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F321FBF-EDCB-43AA-0632-84400D0C6EA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11847BC-9E53-30FA-0FD6-6BE424C7454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7C2C796-6882-D4E3-AA7F-532004367F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547B41-D574-4D99-8733-CDF2B4333776}" type="datetimeFigureOut">
              <a:rPr lang="en-US" smtClean="0"/>
              <a:pPr/>
              <a:t>11/5/2024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5B08152-6956-F4C5-3A69-7CC7C7E2FB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2DD2FE6-4227-FD82-4937-8D59EA69BE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95BB2F-C9CB-4F18-9077-FBA6E68299B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02349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0C873F-E510-719F-98AC-3E70D87AE3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FC9E2E2-2AE6-3EBD-A9E4-7ED224ABC87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1D2EBDC-61E3-44F2-ABB4-2EB17499277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0F2E887-1386-15D9-5ECB-2E2384DFF0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547B41-D574-4D99-8733-CDF2B4333776}" type="datetimeFigureOut">
              <a:rPr lang="en-US" smtClean="0"/>
              <a:pPr/>
              <a:t>11/5/2024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8D42CEC-AEEF-DFC4-E282-D593A0296C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5F40693-F29B-CF3B-65FE-11FC48F970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95BB2F-C9CB-4F18-9077-FBA6E68299B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03167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DA1EDD5-0880-E869-4D10-C85553C03F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B80795F-1B41-82CD-C290-311DBA831FB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CC86E56-0772-62DB-E800-76290712492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547B41-D574-4D99-8733-CDF2B4333776}" type="datetimeFigureOut">
              <a:rPr lang="en-US" smtClean="0"/>
              <a:pPr/>
              <a:t>11/5/2024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BB15C0E-FBAF-B2D2-251A-970E2D4CC2D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1E648B1-B142-9FCA-13B3-C5042150F35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95BB2F-C9CB-4F18-9077-FBA6E68299B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02906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sv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svg"/><Relationship Id="rId4" Type="http://schemas.openxmlformats.org/officeDocument/2006/relationships/image" Target="../media/image12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S&#7921;%20d&#7851;n%20&#273;i&#7879;n%20c&#7911;a%20Kim%20lo&#7841;i.mp4" TargetMode="Externa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hyperlink" Target="S&#7921;%20d&#7851;n%20nhi&#7879;t%20c&#7911;a%20kim%20lo&#7841;i.mp4" TargetMode="Externa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2034868"/>
            <a:ext cx="12192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PHẦN</a:t>
            </a:r>
            <a:r>
              <a:rPr lang="en-US" sz="4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2: </a:t>
            </a:r>
            <a:r>
              <a:rPr lang="en-US" sz="4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sz="4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4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sz="4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BIẾN</a:t>
            </a:r>
            <a:r>
              <a:rPr lang="en-US" sz="4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ĐỔI</a:t>
            </a:r>
            <a:r>
              <a:rPr lang="en-US" sz="4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4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CHẤT</a:t>
            </a:r>
            <a:endParaRPr lang="en-US" sz="48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0" y="3029095"/>
            <a:ext cx="12192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CHỦ</a:t>
            </a:r>
            <a:r>
              <a:rPr lang="en-US" sz="4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ĐỀ</a:t>
            </a:r>
            <a:r>
              <a:rPr lang="en-US" sz="4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6: KIM </a:t>
            </a:r>
            <a:r>
              <a:rPr lang="en-US" sz="40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LOẠI</a:t>
            </a:r>
            <a:endParaRPr lang="en-US" sz="44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3979782"/>
            <a:ext cx="12192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15: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CHUNG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KIM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LOẠI</a:t>
            </a:r>
            <a:endParaRPr lang="en-US" sz="40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 tmFilter="0,0; .5, 1; 1, 1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3" grpId="0"/>
      <p:bldP spid="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0" y="0"/>
            <a:ext cx="1219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800" b="1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15: </a:t>
            </a:r>
            <a:r>
              <a:rPr lang="en-US" sz="2800" b="1" dirty="0" err="1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2800" b="1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sz="2800" b="1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CHUNG </a:t>
            </a:r>
            <a:r>
              <a:rPr lang="en-US" sz="2800" b="1" dirty="0" err="1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b="1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KIM </a:t>
            </a:r>
            <a:r>
              <a:rPr lang="en-US" sz="2800" b="1" dirty="0" err="1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LOẠI</a:t>
            </a:r>
            <a:endParaRPr lang="en-US" sz="3200" b="1" dirty="0">
              <a:solidFill>
                <a:srgbClr val="FF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0" y="420908"/>
            <a:ext cx="1219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I.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LÍ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KIM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LOẠI</a:t>
            </a:r>
            <a:endParaRPr lang="en-US" sz="28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650" name="Rectangle 2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7651" name="Rectangle 3"/>
          <p:cNvSpPr>
            <a:spLocks noChangeArrowheads="1"/>
          </p:cNvSpPr>
          <p:nvPr/>
        </p:nvSpPr>
        <p:spPr bwMode="auto">
          <a:xfrm>
            <a:off x="0" y="85725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Rectangle 2"/>
          <p:cNvSpPr>
            <a:spLocks noChangeArrowheads="1"/>
          </p:cNvSpPr>
          <p:nvPr/>
        </p:nvSpPr>
        <p:spPr bwMode="auto">
          <a:xfrm>
            <a:off x="0" y="1457525"/>
            <a:ext cx="12192000" cy="1815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457200" marR="0" lvl="0" indent="-45720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</a:pPr>
            <a:r>
              <a:rPr kumimoji="0" lang="en-US" sz="2800" b="1" i="0" u="none" strike="noStrike" cap="none" normalizeH="0" baseline="0" dirty="0" err="1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Khối</a:t>
            </a:r>
            <a:r>
              <a:rPr kumimoji="0" lang="en-US" sz="2800" b="1" i="0" u="none" strike="noStrike" cap="none" normalizeH="0" dirty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1" i="0" u="none" strike="noStrike" cap="none" normalizeH="0" dirty="0" err="1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lượng</a:t>
            </a:r>
            <a:r>
              <a:rPr kumimoji="0" lang="en-US" sz="2800" b="1" i="0" u="none" strike="noStrike" cap="none" normalizeH="0" dirty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1" i="0" u="none" strike="noStrike" cap="none" normalizeH="0" dirty="0" err="1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riêng</a:t>
            </a:r>
            <a:r>
              <a:rPr kumimoji="0" lang="en-US" sz="2800" b="1" i="0" u="none" strike="noStrike" cap="none" normalizeH="0" dirty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:</a:t>
            </a:r>
            <a:r>
              <a:rPr kumimoji="0" lang="en-US" sz="2800" b="0" i="0" u="none" strike="noStrike" cap="none" normalizeH="0" dirty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so </a:t>
            </a:r>
            <a:r>
              <a:rPr kumimoji="0" lang="en-US" sz="2800" b="0" i="0" u="none" strike="noStrike" cap="none" normalizeH="0" dirty="0" err="1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sánh</a:t>
            </a:r>
            <a:r>
              <a:rPr kumimoji="0" lang="en-US" sz="2800" b="0" i="0" u="none" strike="noStrike" cap="none" normalizeH="0" dirty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dirty="0" err="1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giá</a:t>
            </a:r>
            <a:r>
              <a:rPr kumimoji="0" lang="en-US" sz="2800" b="0" i="0" u="none" strike="noStrike" cap="none" normalizeH="0" dirty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dirty="0" err="1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trị</a:t>
            </a:r>
            <a:r>
              <a:rPr kumimoji="0" lang="en-US" sz="2800" b="0" i="0" u="none" strike="noStrike" cap="none" normalizeH="0" dirty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dirty="0" err="1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khối</a:t>
            </a:r>
            <a:r>
              <a:rPr kumimoji="0" lang="en-US" sz="2800" b="0" i="0" u="none" strike="noStrike" cap="none" normalizeH="0" dirty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dirty="0" err="1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lượng</a:t>
            </a:r>
            <a:r>
              <a:rPr kumimoji="0" lang="en-US" sz="2800" b="0" i="0" u="none" strike="noStrike" cap="none" normalizeH="0" dirty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dirty="0" err="1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riêng</a:t>
            </a:r>
            <a:r>
              <a:rPr kumimoji="0" lang="en-US" sz="2800" b="0" i="0" u="none" strike="noStrike" cap="none" normalizeH="0" dirty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dirty="0" err="1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của</a:t>
            </a:r>
            <a:r>
              <a:rPr kumimoji="0" lang="en-US" sz="2800" b="0" i="0" u="none" strike="noStrike" cap="none" normalizeH="0" dirty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dirty="0" err="1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các</a:t>
            </a:r>
            <a:r>
              <a:rPr kumimoji="0" lang="en-US" sz="2800" b="0" i="0" u="none" strike="noStrike" cap="none" normalizeH="0" dirty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dirty="0" err="1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kim</a:t>
            </a:r>
            <a:r>
              <a:rPr kumimoji="0" lang="en-US" sz="2800" b="0" i="0" u="none" strike="noStrike" cap="none" normalizeH="0" dirty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dirty="0" err="1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loại</a:t>
            </a:r>
            <a:r>
              <a:rPr kumimoji="0" lang="en-US" sz="2800" b="0" i="0" u="none" strike="noStrike" cap="none" normalizeH="0" dirty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dirty="0" err="1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để</a:t>
            </a:r>
            <a:r>
              <a:rPr kumimoji="0" lang="en-US" sz="2800" b="0" i="0" u="none" strike="noStrike" cap="none" normalizeH="0" dirty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dirty="0" err="1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biết</a:t>
            </a:r>
            <a:r>
              <a:rPr kumimoji="0" lang="en-US" sz="2800" b="0" i="0" u="none" strike="noStrike" cap="none" normalizeH="0" dirty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dirty="0" err="1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kim</a:t>
            </a:r>
            <a:r>
              <a:rPr kumimoji="0" lang="en-US" sz="2800" b="0" i="0" u="none" strike="noStrike" cap="none" normalizeH="0" dirty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dirty="0" err="1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loại</a:t>
            </a:r>
            <a:r>
              <a:rPr kumimoji="0" lang="en-US" sz="2800" b="0" i="0" u="none" strike="noStrike" cap="none" normalizeH="0" dirty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dirty="0" err="1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này</a:t>
            </a:r>
            <a:r>
              <a:rPr kumimoji="0" lang="en-US" sz="2800" b="0" i="0" u="none" strike="noStrike" cap="none" normalizeH="0" dirty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dirty="0" err="1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nặng</a:t>
            </a:r>
            <a:r>
              <a:rPr kumimoji="0" lang="en-US" sz="2800" b="0" i="0" u="none" strike="noStrike" cap="none" normalizeH="0" dirty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hay </a:t>
            </a:r>
            <a:r>
              <a:rPr kumimoji="0" lang="en-US" sz="2800" b="0" i="0" u="none" strike="noStrike" cap="none" normalizeH="0" dirty="0" err="1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nhẹ</a:t>
            </a:r>
            <a:r>
              <a:rPr kumimoji="0" lang="en-US" sz="2800" b="0" i="0" u="none" strike="noStrike" cap="none" normalizeH="0" dirty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dirty="0" err="1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hơn</a:t>
            </a:r>
            <a:r>
              <a:rPr kumimoji="0" lang="en-US" sz="2800" b="0" i="0" u="none" strike="noStrike" cap="none" normalizeH="0" dirty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so </a:t>
            </a:r>
            <a:r>
              <a:rPr kumimoji="0" lang="en-US" sz="2800" b="0" i="0" u="none" strike="noStrike" cap="none" normalizeH="0" dirty="0" err="1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với</a:t>
            </a:r>
            <a:r>
              <a:rPr kumimoji="0" lang="en-US" sz="2800" b="0" i="0" u="none" strike="noStrike" cap="none" normalizeH="0" dirty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dirty="0" err="1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kim</a:t>
            </a:r>
            <a:r>
              <a:rPr kumimoji="0" lang="en-US" sz="2800" b="0" i="0" u="none" strike="noStrike" cap="none" normalizeH="0" dirty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dirty="0" err="1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loại</a:t>
            </a:r>
            <a:r>
              <a:rPr kumimoji="0" lang="en-US" sz="2800" b="0" i="0" u="none" strike="noStrike" cap="none" normalizeH="0" dirty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dirty="0" err="1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khác</a:t>
            </a:r>
            <a:r>
              <a:rPr kumimoji="0" lang="en-US" sz="2800" b="0" i="0" u="none" strike="noStrike" cap="none" normalizeH="0" dirty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</a:t>
            </a:r>
          </a:p>
          <a:p>
            <a:pPr marR="0" lvl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D</a:t>
            </a:r>
            <a:r>
              <a:rPr lang="en-US" sz="2800" baseline="-25000" dirty="0" err="1">
                <a:solidFill>
                  <a:srgbClr val="0000FF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Al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= 2,7 g/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cm</a:t>
            </a:r>
            <a:r>
              <a:rPr lang="en-US" sz="2800" baseline="30000" dirty="0" err="1">
                <a:solidFill>
                  <a:srgbClr val="0000FF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3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D</a:t>
            </a:r>
            <a:r>
              <a:rPr lang="en-US" sz="2800" baseline="-25000" dirty="0" err="1">
                <a:solidFill>
                  <a:srgbClr val="0000FF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Au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= 19,3 g/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cm</a:t>
            </a:r>
            <a:r>
              <a:rPr lang="en-US" sz="2800" baseline="30000" dirty="0" err="1">
                <a:solidFill>
                  <a:srgbClr val="0000FF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3</a:t>
            </a:r>
            <a:endParaRPr kumimoji="0" lang="en-US" sz="2800" b="0" i="0" u="none" strike="noStrike" cap="none" normalizeH="0" dirty="0">
              <a:ln>
                <a:noFill/>
              </a:ln>
              <a:solidFill>
                <a:srgbClr val="0000FF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457200" marR="0" lvl="0" indent="-45720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</a:pPr>
            <a:endParaRPr kumimoji="0" lang="en-US" sz="2800" b="0" i="0" u="none" strike="noStrike" cap="none" normalizeH="0" baseline="0" dirty="0">
              <a:ln>
                <a:noFill/>
              </a:ln>
              <a:solidFill>
                <a:srgbClr val="0000FF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Rectangle 1"/>
          <p:cNvSpPr>
            <a:spLocks noChangeArrowheads="1"/>
          </p:cNvSpPr>
          <p:nvPr/>
        </p:nvSpPr>
        <p:spPr bwMode="auto">
          <a:xfrm>
            <a:off x="0" y="833866"/>
            <a:ext cx="121920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kumimoji="0" lang="en-US" sz="2800" b="1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5. </a:t>
            </a:r>
            <a:r>
              <a:rPr kumimoji="0" lang="en-US" sz="2800" b="1" i="0" u="none" strike="noStrike" cap="none" normalizeH="0" baseline="0" dirty="0" err="1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Một</a:t>
            </a:r>
            <a:r>
              <a:rPr kumimoji="0" lang="en-US" sz="2800" b="1" i="0" u="none" strike="noStrike" cap="none" normalizeH="0" dirty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1" i="0" u="none" strike="noStrike" cap="none" normalizeH="0" dirty="0" err="1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số</a:t>
            </a:r>
            <a:r>
              <a:rPr kumimoji="0" lang="en-US" sz="2800" b="1" i="0" u="none" strike="noStrike" cap="none" normalizeH="0" dirty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1" i="0" u="none" strike="noStrike" cap="none" normalizeH="0" dirty="0" err="1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tính</a:t>
            </a:r>
            <a:r>
              <a:rPr kumimoji="0" lang="en-US" sz="2800" b="1" i="0" u="none" strike="noStrike" cap="none" normalizeH="0" dirty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1" i="0" u="none" strike="noStrike" cap="none" normalizeH="0" dirty="0" err="1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chất</a:t>
            </a:r>
            <a:r>
              <a:rPr kumimoji="0" lang="en-US" sz="2800" b="1" i="0" u="none" strike="noStrike" cap="none" normalizeH="0" dirty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1" i="0" u="none" strike="noStrike" cap="none" normalizeH="0" dirty="0" err="1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vật</a:t>
            </a:r>
            <a:r>
              <a:rPr kumimoji="0" lang="en-US" sz="2800" b="1" i="0" u="none" strike="noStrike" cap="none" normalizeH="0" dirty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1" i="0" u="none" strike="noStrike" cap="none" normalizeH="0" dirty="0" err="1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lí</a:t>
            </a:r>
            <a:r>
              <a:rPr kumimoji="0" lang="en-US" sz="2800" b="1" i="0" u="none" strike="noStrike" cap="none" normalizeH="0" dirty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1" i="0" u="none" strike="noStrike" cap="none" normalizeH="0" dirty="0" err="1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khác</a:t>
            </a:r>
            <a:r>
              <a:rPr kumimoji="0" lang="en-US" sz="2800" b="1" i="0" u="none" strike="noStrike" cap="none" normalizeH="0" dirty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1" i="0" u="none" strike="noStrike" cap="none" normalizeH="0" dirty="0" err="1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của</a:t>
            </a:r>
            <a:r>
              <a:rPr kumimoji="0" lang="en-US" sz="2800" b="1" i="0" u="none" strike="noStrike" cap="none" normalizeH="0" dirty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1" i="0" u="none" strike="noStrike" cap="none" normalizeH="0" dirty="0" err="1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kim</a:t>
            </a:r>
            <a:r>
              <a:rPr kumimoji="0" lang="en-US" sz="2800" b="1" i="0" u="none" strike="noStrike" cap="none" normalizeH="0" dirty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1" i="0" u="none" strike="noStrike" cap="none" normalizeH="0" dirty="0" err="1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loại</a:t>
            </a:r>
            <a:endParaRPr lang="en-US" sz="28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Rectangle 2"/>
          <p:cNvSpPr>
            <a:spLocks noChangeArrowheads="1"/>
          </p:cNvSpPr>
          <p:nvPr/>
        </p:nvSpPr>
        <p:spPr bwMode="auto">
          <a:xfrm>
            <a:off x="115329" y="3300741"/>
            <a:ext cx="12192000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457200" marR="0" lvl="0" indent="-45720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</a:pPr>
            <a:r>
              <a:rPr kumimoji="0" lang="en-US" sz="2800" b="1" i="0" u="none" strike="noStrike" cap="none" normalizeH="0" baseline="0" dirty="0" err="1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Nhiệt</a:t>
            </a:r>
            <a:r>
              <a:rPr kumimoji="0" lang="en-US" sz="2800" b="1" i="0" u="none" strike="noStrike" cap="none" normalizeH="0" dirty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1" i="0" u="none" strike="noStrike" cap="none" normalizeH="0" dirty="0" err="1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độ</a:t>
            </a:r>
            <a:r>
              <a:rPr kumimoji="0" lang="en-US" sz="2800" b="1" i="0" u="none" strike="noStrike" cap="none" normalizeH="0" dirty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1" i="0" u="none" strike="noStrike" cap="none" normalizeH="0" dirty="0" err="1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nóng</a:t>
            </a:r>
            <a:r>
              <a:rPr kumimoji="0" lang="en-US" sz="2800" b="1" i="0" u="none" strike="noStrike" cap="none" normalizeH="0" dirty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1" i="0" u="none" strike="noStrike" cap="none" normalizeH="0" dirty="0" err="1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chảy</a:t>
            </a:r>
            <a:r>
              <a:rPr kumimoji="0" lang="en-US" sz="2800" b="0" i="0" u="none" strike="noStrike" cap="none" normalizeH="0" dirty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dirty="0" err="1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của</a:t>
            </a:r>
            <a:r>
              <a:rPr kumimoji="0" lang="en-US" sz="2800" b="0" i="0" u="none" strike="noStrike" cap="none" normalizeH="0" dirty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dirty="0" err="1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một</a:t>
            </a:r>
            <a:r>
              <a:rPr kumimoji="0" lang="en-US" sz="2800" b="0" i="0" u="none" strike="noStrike" cap="none" normalizeH="0" dirty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dirty="0" err="1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kim</a:t>
            </a:r>
            <a:r>
              <a:rPr kumimoji="0" lang="en-US" sz="2800" b="0" i="0" u="none" strike="noStrike" cap="none" normalizeH="0" dirty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dirty="0" err="1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loại</a:t>
            </a:r>
            <a:r>
              <a:rPr kumimoji="0" lang="en-US" sz="2800" b="0" i="0" u="none" strike="noStrike" cap="none" normalizeH="0" dirty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dirty="0" err="1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là</a:t>
            </a:r>
            <a:r>
              <a:rPr kumimoji="0" lang="en-US" sz="2800" b="0" i="0" u="none" strike="noStrike" cap="none" normalizeH="0" dirty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dirty="0" err="1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nhiệt</a:t>
            </a:r>
            <a:r>
              <a:rPr kumimoji="0" lang="en-US" sz="2800" b="0" i="0" u="none" strike="noStrike" cap="none" normalizeH="0" dirty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dirty="0" err="1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độ</a:t>
            </a:r>
            <a:r>
              <a:rPr kumimoji="0" lang="en-US" sz="2800" b="0" i="0" u="none" strike="noStrike" cap="none" normalizeH="0" dirty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dirty="0" err="1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mà</a:t>
            </a:r>
            <a:r>
              <a:rPr kumimoji="0" lang="en-US" sz="2800" b="0" i="0" u="none" strike="noStrike" cap="none" normalizeH="0" dirty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dirty="0" err="1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tại</a:t>
            </a:r>
            <a:r>
              <a:rPr kumimoji="0" lang="en-US" sz="2800" b="0" i="0" u="none" strike="noStrike" cap="none" normalizeH="0" dirty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dirty="0" err="1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đó</a:t>
            </a:r>
            <a:r>
              <a:rPr kumimoji="0" lang="en-US" sz="2800" b="0" i="0" u="none" strike="noStrike" cap="none" normalizeH="0" dirty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dirty="0" err="1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kim</a:t>
            </a:r>
            <a:r>
              <a:rPr kumimoji="0" lang="en-US" sz="2800" b="0" i="0" u="none" strike="noStrike" cap="none" normalizeH="0" dirty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dirty="0" err="1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loại</a:t>
            </a:r>
            <a:r>
              <a:rPr kumimoji="0" lang="en-US" sz="2800" b="0" i="0" u="none" strike="noStrike" cap="none" normalizeH="0" dirty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dirty="0" err="1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chuyển</a:t>
            </a:r>
            <a:r>
              <a:rPr kumimoji="0" lang="en-US" sz="2800" b="0" i="0" u="none" strike="noStrike" cap="none" normalizeH="0" dirty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dirty="0" err="1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từ</a:t>
            </a:r>
            <a:r>
              <a:rPr kumimoji="0" lang="en-US" sz="2800" b="0" i="0" u="none" strike="noStrike" cap="none" normalizeH="0" dirty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dirty="0" err="1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thể</a:t>
            </a:r>
            <a:r>
              <a:rPr kumimoji="0" lang="en-US" sz="2800" b="0" i="0" u="none" strike="noStrike" cap="none" normalizeH="0" dirty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dirty="0" err="1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rắn</a:t>
            </a:r>
            <a:r>
              <a:rPr kumimoji="0" lang="en-US" sz="2800" b="0" i="0" u="none" strike="noStrike" cap="none" normalizeH="0" dirty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sang </a:t>
            </a:r>
            <a:r>
              <a:rPr kumimoji="0" lang="en-US" sz="2800" b="0" i="0" u="none" strike="noStrike" cap="none" normalizeH="0" dirty="0" err="1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thể</a:t>
            </a:r>
            <a:r>
              <a:rPr kumimoji="0" lang="en-US" sz="2800" b="0" i="0" u="none" strike="noStrike" cap="none" normalizeH="0" dirty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dirty="0" err="1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lỏng</a:t>
            </a:r>
            <a:r>
              <a:rPr kumimoji="0" lang="en-US" sz="2800" b="0" i="0" u="none" strike="noStrike" cap="none" normalizeH="0" dirty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</a:t>
            </a:r>
          </a:p>
          <a:p>
            <a:pPr marR="0" lvl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VD: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Nhiệt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nóng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chảy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Al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660,3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;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Au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1064,2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độ</a:t>
            </a:r>
            <a:endParaRPr kumimoji="0" lang="en-US" sz="2800" b="0" i="0" u="none" strike="noStrike" cap="none" normalizeH="0" baseline="0" dirty="0">
              <a:ln>
                <a:noFill/>
              </a:ln>
              <a:solidFill>
                <a:srgbClr val="0000FF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Rectangle 2"/>
          <p:cNvSpPr>
            <a:spLocks noChangeArrowheads="1"/>
          </p:cNvSpPr>
          <p:nvPr/>
        </p:nvSpPr>
        <p:spPr bwMode="auto">
          <a:xfrm>
            <a:off x="0" y="4655664"/>
            <a:ext cx="12192000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457200" marR="0" lvl="0" indent="-45720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</a:pPr>
            <a:r>
              <a:rPr kumimoji="0" lang="en-US" sz="2800" b="1" i="0" u="none" strike="noStrike" cap="none" normalizeH="0" baseline="0" dirty="0" err="1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Tính</a:t>
            </a:r>
            <a:r>
              <a:rPr kumimoji="0" lang="en-US" sz="2800" b="1" i="0" u="none" strike="noStrike" cap="none" normalizeH="0" dirty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1" i="0" u="none" strike="noStrike" cap="none" normalizeH="0" dirty="0" err="1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cứng</a:t>
            </a:r>
            <a:r>
              <a:rPr kumimoji="0" lang="en-US" sz="2800" b="1" i="0" u="none" strike="noStrike" cap="none" normalizeH="0" dirty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dirty="0" err="1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của</a:t>
            </a:r>
            <a:r>
              <a:rPr kumimoji="0" lang="en-US" sz="2800" b="0" i="0" u="none" strike="noStrike" cap="none" normalizeH="0" dirty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dirty="0" err="1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các</a:t>
            </a:r>
            <a:r>
              <a:rPr kumimoji="0" lang="en-US" sz="2800" b="0" i="0" u="none" strike="noStrike" cap="none" normalizeH="0" dirty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dirty="0" err="1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kim</a:t>
            </a:r>
            <a:r>
              <a:rPr kumimoji="0" lang="en-US" sz="2800" b="0" i="0" u="none" strike="noStrike" cap="none" normalizeH="0" dirty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dirty="0" err="1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loại</a:t>
            </a:r>
            <a:r>
              <a:rPr kumimoji="0" lang="en-US" sz="2800" b="0" i="0" u="none" strike="noStrike" cap="none" normalizeH="0" dirty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dirty="0" err="1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khác</a:t>
            </a:r>
            <a:r>
              <a:rPr kumimoji="0" lang="en-US" sz="2800" b="0" i="0" u="none" strike="noStrike" cap="none" normalizeH="0" dirty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dirty="0" err="1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nhau</a:t>
            </a:r>
            <a:r>
              <a:rPr kumimoji="0" lang="en-US" sz="2800" b="0" i="0" u="none" strike="noStrike" cap="none" normalizeH="0" dirty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dirty="0" err="1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là</a:t>
            </a:r>
            <a:r>
              <a:rPr kumimoji="0" lang="en-US" sz="2800" b="0" i="0" u="none" strike="noStrike" cap="none" normalizeH="0" dirty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dirty="0" err="1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không</a:t>
            </a:r>
            <a:r>
              <a:rPr kumimoji="0" lang="en-US" sz="2800" b="0" i="0" u="none" strike="noStrike" cap="none" normalizeH="0" dirty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dirty="0" err="1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giống</a:t>
            </a:r>
            <a:r>
              <a:rPr kumimoji="0" lang="en-US" sz="2800" b="0" i="0" u="none" strike="noStrike" cap="none" normalizeH="0" dirty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dirty="0" err="1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nhau</a:t>
            </a:r>
            <a:r>
              <a:rPr kumimoji="0" lang="en-US" sz="2800" b="0" i="0" u="none" strike="noStrike" cap="none" normalizeH="0" dirty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</a:t>
            </a:r>
          </a:p>
          <a:p>
            <a:pPr marR="0" lvl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en-US" sz="2800" baseline="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VD: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Kim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loại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mềm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IA: K, Na</a:t>
            </a:r>
          </a:p>
          <a:p>
            <a:pPr marR="0" lvl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sz="2800" b="0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        Kim</a:t>
            </a:r>
            <a:r>
              <a:rPr kumimoji="0" lang="en-US" sz="2800" b="0" i="0" u="none" strike="noStrike" cap="none" normalizeH="0" dirty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dirty="0" err="1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loại</a:t>
            </a:r>
            <a:r>
              <a:rPr kumimoji="0" lang="en-US" sz="2800" b="0" i="0" u="none" strike="noStrike" cap="none" normalizeH="0" dirty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dirty="0" err="1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cứng</a:t>
            </a:r>
            <a:r>
              <a:rPr kumimoji="0" lang="en-US" sz="2800" b="0" i="0" u="none" strike="noStrike" cap="none" normalizeH="0" dirty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: Cr.</a:t>
            </a:r>
            <a:endParaRPr kumimoji="0" lang="en-US" sz="2800" b="0" i="0" u="none" strike="noStrike" cap="none" normalizeH="0" baseline="0" dirty="0">
              <a:ln>
                <a:noFill/>
              </a:ln>
              <a:solidFill>
                <a:srgbClr val="0000FF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20" grpId="0"/>
      <p:bldP spid="2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DB963DF-6385-4252-960E-2161E29D84E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18114"/>
            <a:ext cx="10515600" cy="6425967"/>
          </a:xfrm>
        </p:spPr>
        <p:txBody>
          <a:bodyPr>
            <a:normAutofit fontScale="85000" lnSpcReduction="10000"/>
          </a:bodyPr>
          <a:lstStyle/>
          <a:p>
            <a:pPr marL="0" indent="0" algn="just">
              <a:lnSpc>
                <a:spcPct val="170000"/>
              </a:lnSpc>
              <a:spcBef>
                <a:spcPts val="0"/>
              </a:spcBef>
              <a:buNone/>
            </a:pPr>
            <a:r>
              <a:rPr lang="en-US" sz="1800" b="1" dirty="0" err="1">
                <a:solidFill>
                  <a:srgbClr val="0033CC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Câu</a:t>
            </a:r>
            <a:r>
              <a:rPr lang="en-US" sz="1800" b="1" dirty="0">
                <a:solidFill>
                  <a:srgbClr val="0033CC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1.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Trong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các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kim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loại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sau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đây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kim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loại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dẻo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nhất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0" algn="just">
              <a:lnSpc>
                <a:spcPct val="170000"/>
              </a:lnSpc>
              <a:spcBef>
                <a:spcPts val="0"/>
              </a:spcBef>
              <a:buNone/>
              <a:tabLst>
                <a:tab pos="179705" algn="l"/>
                <a:tab pos="3420110" algn="l"/>
                <a:tab pos="5039995" algn="l"/>
              </a:tabLst>
            </a:pPr>
            <a:r>
              <a:rPr lang="en-US" sz="1800" b="1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A.</a:t>
            </a:r>
            <a:r>
              <a:rPr lang="en-US" sz="1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copper (Cu).</a:t>
            </a:r>
            <a:r>
              <a:rPr lang="en-US" sz="1800" b="1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	B.</a:t>
            </a:r>
            <a:r>
              <a:rPr lang="en-US" sz="1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aluminium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(Al).</a:t>
            </a:r>
            <a:r>
              <a:rPr lang="en-US" sz="1800" b="1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	C.</a:t>
            </a:r>
            <a:r>
              <a:rPr lang="en-US" sz="1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silver (Ag).</a:t>
            </a:r>
            <a:r>
              <a:rPr lang="en-US" sz="1800" b="1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	                        D. 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gold (Au).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70000"/>
              </a:lnSpc>
              <a:spcBef>
                <a:spcPts val="0"/>
              </a:spcBef>
              <a:buNone/>
            </a:pPr>
            <a:r>
              <a:rPr lang="en-US" sz="1800" b="1" dirty="0" err="1">
                <a:solidFill>
                  <a:srgbClr val="0033CC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Câu</a:t>
            </a:r>
            <a:r>
              <a:rPr lang="en-US" sz="1800" b="1" dirty="0">
                <a:solidFill>
                  <a:srgbClr val="0033CC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2. </a:t>
            </a:r>
            <a:r>
              <a:rPr lang="en-US" sz="1800" b="1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Kim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loại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nào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sau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đây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dẫn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điện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tốt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nhất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?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0" algn="just">
              <a:lnSpc>
                <a:spcPct val="170000"/>
              </a:lnSpc>
              <a:spcBef>
                <a:spcPts val="0"/>
              </a:spcBef>
              <a:buNone/>
              <a:tabLst>
                <a:tab pos="179705" algn="l"/>
                <a:tab pos="3420110" algn="l"/>
                <a:tab pos="5039995" algn="l"/>
              </a:tabLst>
            </a:pPr>
            <a:r>
              <a:rPr lang="en-US" sz="1800" b="1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A.</a:t>
            </a:r>
            <a:r>
              <a:rPr lang="en-US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Au.</a:t>
            </a:r>
            <a:r>
              <a:rPr lang="en-US" sz="1800" b="1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	B.</a:t>
            </a:r>
            <a:r>
              <a:rPr lang="en-US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Cu.</a:t>
            </a:r>
            <a:r>
              <a:rPr lang="en-US" sz="1800" b="1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	C.</a:t>
            </a:r>
            <a:r>
              <a:rPr lang="en-US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Fe.</a:t>
            </a:r>
            <a:r>
              <a:rPr lang="en-US" sz="1800" b="1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	                              D. 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Ag.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70000"/>
              </a:lnSpc>
              <a:spcBef>
                <a:spcPts val="0"/>
              </a:spcBef>
              <a:buNone/>
            </a:pPr>
            <a:r>
              <a:rPr lang="en-US" sz="1800" b="1" dirty="0" err="1">
                <a:solidFill>
                  <a:srgbClr val="0033CC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Câu</a:t>
            </a:r>
            <a:r>
              <a:rPr lang="en-US" sz="1800" b="1" dirty="0">
                <a:solidFill>
                  <a:srgbClr val="0033CC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3. </a:t>
            </a:r>
            <a:r>
              <a:rPr lang="en-US" sz="1800" b="1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Kim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loại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nào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sau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đây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có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nhiệt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độ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nóng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chảy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thấp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nhất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?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indent="0" algn="just">
              <a:lnSpc>
                <a:spcPct val="170000"/>
              </a:lnSpc>
              <a:spcBef>
                <a:spcPts val="0"/>
              </a:spcBef>
              <a:buNone/>
              <a:tabLst>
                <a:tab pos="179705" algn="l"/>
                <a:tab pos="3420110" algn="l"/>
                <a:tab pos="5039995" algn="l"/>
              </a:tabLst>
            </a:pPr>
            <a:r>
              <a:rPr lang="en-US" sz="1800" b="1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A.</a:t>
            </a:r>
            <a:r>
              <a:rPr lang="en-US" sz="18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Li.</a:t>
            </a:r>
            <a:r>
              <a:rPr lang="en-US" sz="1800" b="1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	B.</a:t>
            </a:r>
            <a:r>
              <a:rPr lang="en-US" sz="18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Cu.</a:t>
            </a:r>
            <a:r>
              <a:rPr lang="en-US" sz="1800" b="1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	C.</a:t>
            </a:r>
            <a:r>
              <a:rPr lang="en-US" sz="18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Ag.</a:t>
            </a:r>
            <a:r>
              <a:rPr lang="en-US" sz="1800" b="1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	                              D. 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Hg.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70000"/>
              </a:lnSpc>
              <a:spcBef>
                <a:spcPts val="0"/>
              </a:spcBef>
              <a:buNone/>
            </a:pPr>
            <a:r>
              <a:rPr lang="en-US" sz="1800" b="1" dirty="0" err="1">
                <a:solidFill>
                  <a:srgbClr val="0033CC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Câu</a:t>
            </a:r>
            <a:r>
              <a:rPr lang="en-US" sz="1800" b="1" dirty="0">
                <a:solidFill>
                  <a:srgbClr val="0033CC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4. 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Ở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điều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kiện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thường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kim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loại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nào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sau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đây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ở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trạng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thái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lỏng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? 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0" algn="just">
              <a:lnSpc>
                <a:spcPct val="170000"/>
              </a:lnSpc>
              <a:spcBef>
                <a:spcPts val="0"/>
              </a:spcBef>
              <a:buNone/>
              <a:tabLst>
                <a:tab pos="179705" algn="l"/>
                <a:tab pos="3420110" algn="l"/>
                <a:tab pos="5039995" algn="l"/>
              </a:tabLst>
            </a:pPr>
            <a:r>
              <a:rPr lang="en-US" sz="1800" b="1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A. 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Hg. </a:t>
            </a:r>
            <a:r>
              <a:rPr lang="en-US" sz="1800" b="1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	B.</a:t>
            </a:r>
            <a:r>
              <a:rPr lang="en-US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Ag. </a:t>
            </a:r>
            <a:r>
              <a:rPr lang="en-US" sz="1800" b="1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	C.</a:t>
            </a:r>
            <a:r>
              <a:rPr lang="en-US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Cu. </a:t>
            </a:r>
            <a:r>
              <a:rPr lang="en-US" sz="1800" b="1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	                            D.</a:t>
            </a:r>
            <a:r>
              <a:rPr lang="en-US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Al. 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70000"/>
              </a:lnSpc>
              <a:spcBef>
                <a:spcPts val="0"/>
              </a:spcBef>
              <a:buNone/>
            </a:pPr>
            <a:r>
              <a:rPr lang="en-US" sz="1800" b="1" dirty="0" err="1">
                <a:solidFill>
                  <a:srgbClr val="0033CC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Câu</a:t>
            </a:r>
            <a:r>
              <a:rPr lang="en-US" sz="1800" b="1" dirty="0">
                <a:solidFill>
                  <a:srgbClr val="0033CC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5. 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Kim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loại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nào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có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nhiệt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độ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nóng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chảy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cao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nhất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thường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được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sử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dụng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để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làm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dây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tóc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bóng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đèn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?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0" algn="just">
              <a:lnSpc>
                <a:spcPct val="170000"/>
              </a:lnSpc>
              <a:spcBef>
                <a:spcPts val="0"/>
              </a:spcBef>
              <a:buNone/>
              <a:tabLst>
                <a:tab pos="179705" algn="l"/>
                <a:tab pos="3420110" algn="l"/>
                <a:tab pos="5039995" algn="l"/>
              </a:tabLst>
            </a:pPr>
            <a:r>
              <a:rPr lang="en-US" sz="1800" b="1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A. 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tungsten (W).</a:t>
            </a:r>
            <a:r>
              <a:rPr lang="en-US" sz="1800" b="1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	B.</a:t>
            </a:r>
            <a:r>
              <a:rPr lang="en-US" sz="1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copper (Cu).</a:t>
            </a:r>
            <a:r>
              <a:rPr lang="en-US" sz="1800" b="1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	C.</a:t>
            </a:r>
            <a:r>
              <a:rPr lang="en-US" sz="1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iron (Fe).</a:t>
            </a:r>
            <a:r>
              <a:rPr lang="en-US" sz="1800" b="1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	D.</a:t>
            </a:r>
            <a:r>
              <a:rPr lang="en-US" sz="1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zinc (Zn).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70000"/>
              </a:lnSpc>
              <a:spcBef>
                <a:spcPts val="0"/>
              </a:spcBef>
              <a:buNone/>
            </a:pPr>
            <a:r>
              <a:rPr lang="en-US" sz="1800" b="1" dirty="0" err="1">
                <a:solidFill>
                  <a:srgbClr val="0033CC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Câu</a:t>
            </a:r>
            <a:r>
              <a:rPr lang="en-US" sz="1800" b="1" dirty="0">
                <a:solidFill>
                  <a:srgbClr val="0033CC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6. 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Kim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loại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nào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sau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đây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nhẹ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nhất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(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có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khối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lượng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riêng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nhỏ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nhất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)?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0" algn="just">
              <a:lnSpc>
                <a:spcPct val="170000"/>
              </a:lnSpc>
              <a:spcBef>
                <a:spcPts val="0"/>
              </a:spcBef>
              <a:buNone/>
              <a:tabLst>
                <a:tab pos="179705" algn="l"/>
                <a:tab pos="3420110" algn="l"/>
                <a:tab pos="5039995" algn="l"/>
              </a:tabLst>
            </a:pPr>
            <a:r>
              <a:rPr lang="en-US" sz="1800" b="1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A. 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Lithium (Li).</a:t>
            </a:r>
            <a:r>
              <a:rPr lang="en-US" sz="1800" b="1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	B.</a:t>
            </a:r>
            <a:r>
              <a:rPr lang="en-US" sz="1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Sodium (Na).</a:t>
            </a:r>
            <a:r>
              <a:rPr lang="en-US" sz="1800" b="1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	C.</a:t>
            </a:r>
            <a:r>
              <a:rPr lang="en-US" sz="1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Potassium (K).</a:t>
            </a:r>
            <a:r>
              <a:rPr lang="en-US" sz="1800" b="1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	D.</a:t>
            </a:r>
            <a:r>
              <a:rPr lang="en-US" sz="1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Rubidium (Rb).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70000"/>
              </a:lnSpc>
              <a:spcBef>
                <a:spcPts val="0"/>
              </a:spcBef>
              <a:buNone/>
            </a:pPr>
            <a:r>
              <a:rPr lang="en-US" sz="1800" b="1" dirty="0" err="1">
                <a:solidFill>
                  <a:srgbClr val="0033CC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Câu</a:t>
            </a:r>
            <a:r>
              <a:rPr lang="en-US" sz="1800" b="1" dirty="0">
                <a:solidFill>
                  <a:srgbClr val="0033CC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7. </a:t>
            </a:r>
            <a:r>
              <a:rPr lang="en-US" sz="1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Kim lo</a:t>
            </a:r>
            <a:r>
              <a:rPr lang="vi-VN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ạ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X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đư</a:t>
            </a:r>
            <a:r>
              <a:rPr lang="vi-VN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ợ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 s</a:t>
            </a:r>
            <a:r>
              <a:rPr lang="vi-VN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ử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d</a:t>
            </a:r>
            <a:r>
              <a:rPr lang="vi-VN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ụ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trong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nhi</a:t>
            </a:r>
            <a:r>
              <a:rPr lang="vi-VN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ệ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 k</a:t>
            </a:r>
            <a:r>
              <a:rPr lang="vi-VN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ế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áp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k</a:t>
            </a:r>
            <a:r>
              <a:rPr lang="vi-VN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ế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m</a:t>
            </a:r>
            <a:r>
              <a:rPr lang="vi-VN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ộ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 s</a:t>
            </a:r>
            <a:r>
              <a:rPr lang="vi-VN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ố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thi</a:t>
            </a:r>
            <a:r>
              <a:rPr lang="vi-VN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ế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 b</a:t>
            </a:r>
            <a:r>
              <a:rPr lang="vi-VN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ị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khác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vi-VN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Ở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đi</a:t>
            </a:r>
            <a:r>
              <a:rPr lang="vi-VN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ề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u ki</a:t>
            </a:r>
            <a:r>
              <a:rPr lang="vi-VN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ệ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thư</a:t>
            </a:r>
            <a:r>
              <a:rPr lang="vi-VN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ờ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ng, X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</a:t>
            </a:r>
            <a:r>
              <a:rPr lang="vi-VN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ấ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 l</a:t>
            </a:r>
            <a:r>
              <a:rPr lang="vi-VN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ỏ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ng. Kim lo</a:t>
            </a:r>
            <a:r>
              <a:rPr lang="vi-VN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ạ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X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0" algn="just">
              <a:lnSpc>
                <a:spcPct val="170000"/>
              </a:lnSpc>
              <a:spcBef>
                <a:spcPts val="0"/>
              </a:spcBef>
              <a:buNone/>
              <a:tabLst>
                <a:tab pos="179705" algn="l"/>
                <a:tab pos="3420110" algn="l"/>
                <a:tab pos="5039995" algn="l"/>
              </a:tabLst>
            </a:pPr>
            <a:r>
              <a:rPr lang="en-US" sz="1800" b="1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A.</a:t>
            </a:r>
            <a:r>
              <a:rPr lang="en-US" sz="1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W.</a:t>
            </a:r>
            <a:r>
              <a:rPr lang="en-US" sz="1800" b="1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	B.</a:t>
            </a:r>
            <a:r>
              <a:rPr lang="en-US" sz="1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Cr.</a:t>
            </a:r>
            <a:r>
              <a:rPr lang="en-US" sz="1800" b="1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	C. 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Hg.</a:t>
            </a:r>
            <a:r>
              <a:rPr lang="en-US" sz="1800" b="1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	D.</a:t>
            </a:r>
            <a:r>
              <a:rPr lang="en-US" sz="1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Pb.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70000"/>
              </a:lnSpc>
              <a:spcBef>
                <a:spcPts val="0"/>
              </a:spcBef>
              <a:buNone/>
            </a:pPr>
            <a:r>
              <a:rPr lang="vi-VN" sz="1800" b="1" dirty="0">
                <a:solidFill>
                  <a:srgbClr val="0033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Câu 8. </a:t>
            </a:r>
            <a:r>
              <a:rPr lang="vi-VN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Kim loại X là kim loại cứng nhất, được sử dụng để mạ các dụng cụ kim loại, chế tạo các loại thép chống gỉ, không gỉ…Kim loại X là?</a:t>
            </a:r>
            <a:endParaRPr lang="en-US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0" algn="just">
              <a:lnSpc>
                <a:spcPct val="170000"/>
              </a:lnSpc>
              <a:spcBef>
                <a:spcPts val="0"/>
              </a:spcBef>
              <a:buNone/>
              <a:tabLst>
                <a:tab pos="179705" algn="l"/>
                <a:tab pos="3420110" algn="l"/>
                <a:tab pos="5039995" algn="l"/>
              </a:tabLst>
            </a:pPr>
            <a:r>
              <a:rPr lang="vi-VN" sz="1800" b="1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A.</a:t>
            </a:r>
            <a:r>
              <a:rPr lang="vi-VN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Fe. </a:t>
            </a:r>
            <a:r>
              <a:rPr lang="en-US" sz="1800" b="1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	</a:t>
            </a:r>
            <a:r>
              <a:rPr lang="vi-VN" sz="1800" b="1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B.</a:t>
            </a:r>
            <a:r>
              <a:rPr lang="vi-VN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Ag.  </a:t>
            </a:r>
            <a:r>
              <a:rPr lang="en-US" sz="1800" b="1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	</a:t>
            </a:r>
            <a:r>
              <a:rPr lang="vi-VN" sz="1800" b="1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C. </a:t>
            </a:r>
            <a:r>
              <a:rPr lang="vi-VN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Cr. </a:t>
            </a:r>
            <a:r>
              <a:rPr lang="en-US" sz="1800" b="1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	</a:t>
            </a:r>
            <a:r>
              <a:rPr lang="vi-VN" sz="1800" b="1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D.</a:t>
            </a:r>
            <a:r>
              <a:rPr lang="vi-VN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W.</a:t>
            </a:r>
            <a:endParaRPr lang="en-US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A213E9F9-0E1C-493E-8399-E7C0838ADFE4}"/>
              </a:ext>
            </a:extLst>
          </p:cNvPr>
          <p:cNvSpPr/>
          <p:nvPr/>
        </p:nvSpPr>
        <p:spPr>
          <a:xfrm>
            <a:off x="8422547" y="755009"/>
            <a:ext cx="192947" cy="18455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BBA46467-8AD5-4FD7-A5A8-EDFE461474E7}"/>
              </a:ext>
            </a:extLst>
          </p:cNvPr>
          <p:cNvSpPr/>
          <p:nvPr/>
        </p:nvSpPr>
        <p:spPr>
          <a:xfrm>
            <a:off x="8723153" y="1477860"/>
            <a:ext cx="192947" cy="18455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F6D8DCFA-AE9A-4977-A3CA-2736769F9BD5}"/>
              </a:ext>
            </a:extLst>
          </p:cNvPr>
          <p:cNvSpPr/>
          <p:nvPr/>
        </p:nvSpPr>
        <p:spPr>
          <a:xfrm>
            <a:off x="8772089" y="2216091"/>
            <a:ext cx="192947" cy="18455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2B69BBA7-26C9-4389-A722-911CA43CD747}"/>
              </a:ext>
            </a:extLst>
          </p:cNvPr>
          <p:cNvSpPr/>
          <p:nvPr/>
        </p:nvSpPr>
        <p:spPr>
          <a:xfrm>
            <a:off x="1125524" y="2962712"/>
            <a:ext cx="192947" cy="18455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F0BEA72A-ADB3-496B-8540-B4EC5274BD87}"/>
              </a:ext>
            </a:extLst>
          </p:cNvPr>
          <p:cNvSpPr/>
          <p:nvPr/>
        </p:nvSpPr>
        <p:spPr>
          <a:xfrm>
            <a:off x="1100357" y="3685564"/>
            <a:ext cx="192947" cy="18455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499EC89A-283F-4736-AC3D-30C41CC066A7}"/>
              </a:ext>
            </a:extLst>
          </p:cNvPr>
          <p:cNvSpPr/>
          <p:nvPr/>
        </p:nvSpPr>
        <p:spPr>
          <a:xfrm>
            <a:off x="1115738" y="4408416"/>
            <a:ext cx="192947" cy="18455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2F98F803-E12B-4CDE-8DFB-7D173A70C2ED}"/>
              </a:ext>
            </a:extLst>
          </p:cNvPr>
          <p:cNvSpPr/>
          <p:nvPr/>
        </p:nvSpPr>
        <p:spPr>
          <a:xfrm>
            <a:off x="5999526" y="5135460"/>
            <a:ext cx="192947" cy="18455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AC14CC9A-CD58-41F6-A86F-5AC8B55BAB24}"/>
              </a:ext>
            </a:extLst>
          </p:cNvPr>
          <p:cNvSpPr/>
          <p:nvPr/>
        </p:nvSpPr>
        <p:spPr>
          <a:xfrm>
            <a:off x="5974359" y="6276363"/>
            <a:ext cx="192947" cy="18455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24161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196501" y="-168281"/>
            <a:ext cx="6292501" cy="8005136"/>
          </a:xfrm>
          <a:custGeom>
            <a:avLst/>
            <a:gdLst/>
            <a:ahLst/>
            <a:cxnLst/>
            <a:rect l="l" t="t" r="r" b="b"/>
            <a:pathLst>
              <a:path w="9438752" h="12007704">
                <a:moveTo>
                  <a:pt x="0" y="0"/>
                </a:moveTo>
                <a:lnTo>
                  <a:pt x="9438752" y="0"/>
                </a:lnTo>
                <a:lnTo>
                  <a:pt x="9438752" y="12007704"/>
                </a:lnTo>
                <a:lnTo>
                  <a:pt x="0" y="1200770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50000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-27217"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6046713" y="-168281"/>
            <a:ext cx="6292501" cy="8005136"/>
          </a:xfrm>
          <a:custGeom>
            <a:avLst/>
            <a:gdLst/>
            <a:ahLst/>
            <a:cxnLst/>
            <a:rect l="l" t="t" r="r" b="b"/>
            <a:pathLst>
              <a:path w="9438752" h="12007704">
                <a:moveTo>
                  <a:pt x="0" y="0"/>
                </a:moveTo>
                <a:lnTo>
                  <a:pt x="9438752" y="0"/>
                </a:lnTo>
                <a:lnTo>
                  <a:pt x="9438752" y="12007704"/>
                </a:lnTo>
                <a:lnTo>
                  <a:pt x="0" y="1200770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50000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-27217"/>
            </a:stretch>
          </a:blipFill>
        </p:spPr>
      </p:sp>
      <p:grpSp>
        <p:nvGrpSpPr>
          <p:cNvPr id="4" name="Group 4"/>
          <p:cNvGrpSpPr/>
          <p:nvPr/>
        </p:nvGrpSpPr>
        <p:grpSpPr>
          <a:xfrm>
            <a:off x="-303566" y="5518561"/>
            <a:ext cx="12799133" cy="1468544"/>
            <a:chOff x="0" y="0"/>
            <a:chExt cx="5056447" cy="580165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5056448" cy="580165"/>
            </a:xfrm>
            <a:custGeom>
              <a:avLst/>
              <a:gdLst/>
              <a:ahLst/>
              <a:cxnLst/>
              <a:rect l="l" t="t" r="r" b="b"/>
              <a:pathLst>
                <a:path w="5056448" h="580165">
                  <a:moveTo>
                    <a:pt x="20566" y="0"/>
                  </a:moveTo>
                  <a:lnTo>
                    <a:pt x="5035882" y="0"/>
                  </a:lnTo>
                  <a:cubicBezTo>
                    <a:pt x="5047240" y="0"/>
                    <a:pt x="5056448" y="9208"/>
                    <a:pt x="5056448" y="20566"/>
                  </a:cubicBezTo>
                  <a:lnTo>
                    <a:pt x="5056448" y="559600"/>
                  </a:lnTo>
                  <a:cubicBezTo>
                    <a:pt x="5056448" y="565054"/>
                    <a:pt x="5054281" y="570285"/>
                    <a:pt x="5050424" y="574142"/>
                  </a:cubicBezTo>
                  <a:cubicBezTo>
                    <a:pt x="5046567" y="577999"/>
                    <a:pt x="5041336" y="580165"/>
                    <a:pt x="5035882" y="580165"/>
                  </a:cubicBezTo>
                  <a:lnTo>
                    <a:pt x="20566" y="580165"/>
                  </a:lnTo>
                  <a:cubicBezTo>
                    <a:pt x="15111" y="580165"/>
                    <a:pt x="9880" y="577999"/>
                    <a:pt x="6024" y="574142"/>
                  </a:cubicBezTo>
                  <a:cubicBezTo>
                    <a:pt x="2167" y="570285"/>
                    <a:pt x="0" y="565054"/>
                    <a:pt x="0" y="559600"/>
                  </a:cubicBezTo>
                  <a:lnTo>
                    <a:pt x="0" y="20566"/>
                  </a:lnTo>
                  <a:cubicBezTo>
                    <a:pt x="0" y="15111"/>
                    <a:pt x="2167" y="9880"/>
                    <a:pt x="6024" y="6024"/>
                  </a:cubicBezTo>
                  <a:cubicBezTo>
                    <a:pt x="9880" y="2167"/>
                    <a:pt x="15111" y="0"/>
                    <a:pt x="20566" y="0"/>
                  </a:cubicBezTo>
                  <a:close/>
                </a:path>
              </a:pathLst>
            </a:custGeom>
            <a:solidFill>
              <a:srgbClr val="1B6A6D"/>
            </a:solidFill>
            <a:ln>
              <a:solidFill>
                <a:srgbClr val="1B6A6D"/>
              </a:solidFill>
            </a:ln>
          </p:spPr>
        </p:sp>
        <p:sp>
          <p:nvSpPr>
            <p:cNvPr id="6" name="TextBox 6"/>
            <p:cNvSpPr txBox="1"/>
            <p:nvPr/>
          </p:nvSpPr>
          <p:spPr>
            <a:xfrm>
              <a:off x="0" y="-76200"/>
              <a:ext cx="812800" cy="889000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1773"/>
                </a:lnSpc>
                <a:spcBef>
                  <a:spcPct val="0"/>
                </a:spcBef>
              </a:pPr>
              <a:endParaRPr sz="1200"/>
            </a:p>
          </p:txBody>
        </p:sp>
      </p:grpSp>
      <p:grpSp>
        <p:nvGrpSpPr>
          <p:cNvPr id="7" name="Group 7"/>
          <p:cNvGrpSpPr/>
          <p:nvPr/>
        </p:nvGrpSpPr>
        <p:grpSpPr>
          <a:xfrm>
            <a:off x="-303566" y="-201485"/>
            <a:ext cx="12799133" cy="1468544"/>
            <a:chOff x="0" y="0"/>
            <a:chExt cx="5056447" cy="580165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5056448" cy="580165"/>
            </a:xfrm>
            <a:custGeom>
              <a:avLst/>
              <a:gdLst/>
              <a:ahLst/>
              <a:cxnLst/>
              <a:rect l="l" t="t" r="r" b="b"/>
              <a:pathLst>
                <a:path w="5056448" h="580165">
                  <a:moveTo>
                    <a:pt x="20566" y="0"/>
                  </a:moveTo>
                  <a:lnTo>
                    <a:pt x="5035882" y="0"/>
                  </a:lnTo>
                  <a:cubicBezTo>
                    <a:pt x="5047240" y="0"/>
                    <a:pt x="5056448" y="9208"/>
                    <a:pt x="5056448" y="20566"/>
                  </a:cubicBezTo>
                  <a:lnTo>
                    <a:pt x="5056448" y="559600"/>
                  </a:lnTo>
                  <a:cubicBezTo>
                    <a:pt x="5056448" y="565054"/>
                    <a:pt x="5054281" y="570285"/>
                    <a:pt x="5050424" y="574142"/>
                  </a:cubicBezTo>
                  <a:cubicBezTo>
                    <a:pt x="5046567" y="577999"/>
                    <a:pt x="5041336" y="580165"/>
                    <a:pt x="5035882" y="580165"/>
                  </a:cubicBezTo>
                  <a:lnTo>
                    <a:pt x="20566" y="580165"/>
                  </a:lnTo>
                  <a:cubicBezTo>
                    <a:pt x="15111" y="580165"/>
                    <a:pt x="9880" y="577999"/>
                    <a:pt x="6024" y="574142"/>
                  </a:cubicBezTo>
                  <a:cubicBezTo>
                    <a:pt x="2167" y="570285"/>
                    <a:pt x="0" y="565054"/>
                    <a:pt x="0" y="559600"/>
                  </a:cubicBezTo>
                  <a:lnTo>
                    <a:pt x="0" y="20566"/>
                  </a:lnTo>
                  <a:cubicBezTo>
                    <a:pt x="0" y="15111"/>
                    <a:pt x="2167" y="9880"/>
                    <a:pt x="6024" y="6024"/>
                  </a:cubicBezTo>
                  <a:cubicBezTo>
                    <a:pt x="9880" y="2167"/>
                    <a:pt x="15111" y="0"/>
                    <a:pt x="20566" y="0"/>
                  </a:cubicBezTo>
                  <a:close/>
                </a:path>
              </a:pathLst>
            </a:custGeom>
            <a:solidFill>
              <a:srgbClr val="1B6A6D"/>
            </a:solidFill>
            <a:ln>
              <a:solidFill>
                <a:srgbClr val="1B6A6D"/>
              </a:solidFill>
            </a:ln>
          </p:spPr>
        </p:sp>
        <p:sp>
          <p:nvSpPr>
            <p:cNvPr id="9" name="TextBox 9"/>
            <p:cNvSpPr txBox="1"/>
            <p:nvPr/>
          </p:nvSpPr>
          <p:spPr>
            <a:xfrm>
              <a:off x="0" y="-76200"/>
              <a:ext cx="812800" cy="889000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1773"/>
                </a:lnSpc>
                <a:spcBef>
                  <a:spcPct val="0"/>
                </a:spcBef>
              </a:pPr>
              <a:endParaRPr sz="1200"/>
            </a:p>
          </p:txBody>
        </p:sp>
      </p:grpSp>
      <p:sp>
        <p:nvSpPr>
          <p:cNvPr id="10" name="Freeform 10"/>
          <p:cNvSpPr/>
          <p:nvPr/>
        </p:nvSpPr>
        <p:spPr>
          <a:xfrm>
            <a:off x="-513140" y="-81037"/>
            <a:ext cx="2397880" cy="2312787"/>
          </a:xfrm>
          <a:custGeom>
            <a:avLst/>
            <a:gdLst/>
            <a:ahLst/>
            <a:cxnLst/>
            <a:rect l="l" t="t" r="r" b="b"/>
            <a:pathLst>
              <a:path w="3596820" h="3469181">
                <a:moveTo>
                  <a:pt x="0" y="0"/>
                </a:moveTo>
                <a:lnTo>
                  <a:pt x="3596820" y="0"/>
                </a:lnTo>
                <a:lnTo>
                  <a:pt x="3596820" y="3469180"/>
                </a:lnTo>
                <a:lnTo>
                  <a:pt x="0" y="346918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11" name="TextBox 11"/>
          <p:cNvSpPr txBox="1"/>
          <p:nvPr/>
        </p:nvSpPr>
        <p:spPr>
          <a:xfrm>
            <a:off x="653578" y="1943160"/>
            <a:ext cx="10786269" cy="246727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0267"/>
              </a:lnSpc>
            </a:pPr>
            <a:r>
              <a:rPr lang="vi-VN" sz="5334" b="1" dirty="0">
                <a:solidFill>
                  <a:srgbClr val="C8510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CẢM ƠN CÁC EM ĐÃ CHÚ Ý LẮNG NGHE BÀI GIẢNG!</a:t>
            </a:r>
            <a:endParaRPr lang="en-US" sz="5334" b="1" dirty="0">
              <a:solidFill>
                <a:srgbClr val="C8510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Freeform 13"/>
          <p:cNvSpPr/>
          <p:nvPr/>
        </p:nvSpPr>
        <p:spPr>
          <a:xfrm flipH="1" flipV="1">
            <a:off x="10307260" y="4422198"/>
            <a:ext cx="2397880" cy="2312787"/>
          </a:xfrm>
          <a:custGeom>
            <a:avLst/>
            <a:gdLst/>
            <a:ahLst/>
            <a:cxnLst/>
            <a:rect l="l" t="t" r="r" b="b"/>
            <a:pathLst>
              <a:path w="3596820" h="3469181">
                <a:moveTo>
                  <a:pt x="3596820" y="3469181"/>
                </a:moveTo>
                <a:lnTo>
                  <a:pt x="0" y="3469181"/>
                </a:lnTo>
                <a:lnTo>
                  <a:pt x="0" y="0"/>
                </a:lnTo>
                <a:lnTo>
                  <a:pt x="3596820" y="0"/>
                </a:lnTo>
                <a:lnTo>
                  <a:pt x="3596820" y="3469181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</p:spTree>
    <p:extLst>
      <p:ext uri="{BB962C8B-B14F-4D97-AF65-F5344CB8AC3E}">
        <p14:creationId xmlns:p14="http://schemas.microsoft.com/office/powerpoint/2010/main" val="33657081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doors dir="vert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" y="2094562"/>
            <a:ext cx="12192001" cy="25249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37578500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0" y="0"/>
            <a:ext cx="1219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800" b="1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15: </a:t>
            </a:r>
            <a:r>
              <a:rPr lang="en-US" sz="2800" b="1" dirty="0" err="1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2800" b="1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sz="2800" b="1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CHUNG </a:t>
            </a:r>
            <a:r>
              <a:rPr lang="en-US" sz="2800" b="1" dirty="0" err="1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b="1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KIM </a:t>
            </a:r>
            <a:r>
              <a:rPr lang="en-US" sz="2800" b="1" dirty="0" err="1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LOẠI</a:t>
            </a:r>
            <a:endParaRPr lang="en-US" sz="3200" b="1" dirty="0">
              <a:solidFill>
                <a:srgbClr val="FF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0" y="420908"/>
            <a:ext cx="1219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I.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LÍ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KIM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LOẠI</a:t>
            </a:r>
            <a:endParaRPr lang="en-US" sz="28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0" y="856341"/>
            <a:ext cx="1219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dẻo</a:t>
            </a:r>
            <a:endParaRPr lang="en-US" sz="28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650" name="Rectangle 2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7651" name="Rectangle 3"/>
          <p:cNvSpPr>
            <a:spLocks noChangeArrowheads="1"/>
          </p:cNvSpPr>
          <p:nvPr/>
        </p:nvSpPr>
        <p:spPr bwMode="auto">
          <a:xfrm>
            <a:off x="0" y="85725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2050" name="Picture 2" descr="C:\Users\AsuS\Desktop\Capture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90460" y="3018971"/>
            <a:ext cx="10804868" cy="3839029"/>
          </a:xfrm>
          <a:prstGeom prst="rect">
            <a:avLst/>
          </a:prstGeom>
          <a:noFill/>
        </p:spPr>
      </p:pic>
      <p:sp>
        <p:nvSpPr>
          <p:cNvPr id="2051" name="Rectangle 3"/>
          <p:cNvSpPr>
            <a:spLocks noChangeArrowheads="1"/>
          </p:cNvSpPr>
          <p:nvPr/>
        </p:nvSpPr>
        <p:spPr bwMode="auto">
          <a:xfrm>
            <a:off x="1" y="1291771"/>
            <a:ext cx="12192000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Kim </a:t>
            </a:r>
            <a:r>
              <a:rPr kumimoji="0" lang="en-US" sz="2800" b="0" i="0" u="none" strike="noStrike" cap="none" normalizeH="0" baseline="0" dirty="0" err="1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loại</a:t>
            </a:r>
            <a:r>
              <a:rPr kumimoji="0" lang="en-US" sz="2800" b="0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baseline="0" dirty="0" err="1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có</a:t>
            </a:r>
            <a:r>
              <a:rPr kumimoji="0" lang="en-US" sz="2800" b="0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baseline="0" dirty="0" err="1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tính</a:t>
            </a:r>
            <a:r>
              <a:rPr kumimoji="0" lang="en-US" sz="2800" b="0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baseline="0" dirty="0" err="1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dẻo</a:t>
            </a:r>
            <a:r>
              <a:rPr kumimoji="0" lang="en-US" sz="2800" b="0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baseline="0" dirty="0" err="1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nên</a:t>
            </a:r>
            <a:r>
              <a:rPr kumimoji="0" lang="en-US" sz="2800" b="0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baseline="0" dirty="0" err="1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có</a:t>
            </a:r>
            <a:r>
              <a:rPr kumimoji="0" lang="en-US" sz="2800" b="0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baseline="0" dirty="0" err="1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thể</a:t>
            </a:r>
            <a:r>
              <a:rPr kumimoji="0" lang="en-US" sz="2800" b="0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baseline="0" dirty="0" err="1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rèn</a:t>
            </a:r>
            <a:r>
              <a:rPr kumimoji="0" lang="en-US" sz="2800" b="0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</a:t>
            </a:r>
            <a:r>
              <a:rPr kumimoji="0" lang="en-US" sz="2800" b="0" i="0" u="none" strike="noStrike" cap="none" normalizeH="0" baseline="0" dirty="0" err="1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kéo</a:t>
            </a:r>
            <a:r>
              <a:rPr kumimoji="0" lang="en-US" sz="2800" b="0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baseline="0" dirty="0" err="1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sợi</a:t>
            </a:r>
            <a:r>
              <a:rPr kumimoji="0" lang="en-US" sz="2800" b="0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baseline="0" dirty="0" err="1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hoặc</a:t>
            </a:r>
            <a:r>
              <a:rPr kumimoji="0" lang="en-US" sz="2800" b="0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baseline="0" dirty="0" err="1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dát</a:t>
            </a:r>
            <a:r>
              <a:rPr kumimoji="0" lang="en-US" sz="2800" b="0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baseline="0" dirty="0" err="1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mỏng</a:t>
            </a:r>
            <a:r>
              <a:rPr kumimoji="0" lang="en-US" sz="2800" b="0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baseline="0" dirty="0" err="1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để</a:t>
            </a:r>
            <a:r>
              <a:rPr kumimoji="0" lang="en-US" sz="2800" b="0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baseline="0" dirty="0" err="1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chế</a:t>
            </a:r>
            <a:r>
              <a:rPr kumimoji="0" lang="en-US" sz="2800" b="0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baseline="0" dirty="0" err="1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tạo</a:t>
            </a:r>
            <a:r>
              <a:rPr kumimoji="0" lang="en-US" sz="2800" b="0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baseline="0" dirty="0" err="1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nên</a:t>
            </a:r>
            <a:r>
              <a:rPr kumimoji="0" lang="en-US" sz="2800" b="0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baseline="0" dirty="0" err="1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các</a:t>
            </a:r>
            <a:r>
              <a:rPr kumimoji="0" lang="en-US" sz="2800" b="0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baseline="0" dirty="0" err="1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đồ</a:t>
            </a:r>
            <a:r>
              <a:rPr kumimoji="0" lang="en-US" sz="2800" b="0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baseline="0" dirty="0" err="1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vật</a:t>
            </a:r>
            <a:r>
              <a:rPr kumimoji="0" lang="en-US" sz="2800" b="0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baseline="0" dirty="0" err="1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khác</a:t>
            </a:r>
            <a:r>
              <a:rPr kumimoji="0" lang="en-US" sz="2800" b="0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baseline="0" dirty="0" err="1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nhau</a:t>
            </a:r>
            <a:r>
              <a:rPr kumimoji="0" lang="en-US" sz="2800" b="0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</a:t>
            </a:r>
            <a:endParaRPr kumimoji="0" lang="en-US" sz="2800" b="0" i="0" u="none" strike="noStrike" cap="none" normalizeH="0" baseline="0" dirty="0">
              <a:ln>
                <a:noFill/>
              </a:ln>
              <a:solidFill>
                <a:srgbClr val="0000FF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2141248"/>
            <a:ext cx="121920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Những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kim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loại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có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tính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dẻo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cao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: Au, Ag, Al, Cu, Fe...</a:t>
            </a:r>
            <a:endParaRPr lang="en-US" sz="28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0" y="2561770"/>
            <a:ext cx="1219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dẫn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điện</a:t>
            </a:r>
            <a:endParaRPr lang="en-US" sz="28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2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2" dur="1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4" dur="1000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6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8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4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2051" grpId="0"/>
      <p:bldP spid="9" grpId="0"/>
      <p:bldP spid="1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hlinkClick r:id="rId2" action="ppaction://hlinkfile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-1"/>
            <a:ext cx="12192000" cy="42305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Rectangle 4"/>
          <p:cNvSpPr/>
          <p:nvPr/>
        </p:nvSpPr>
        <p:spPr>
          <a:xfrm>
            <a:off x="0" y="4193179"/>
            <a:ext cx="121920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vi-VN" sz="2800" dirty="0">
                <a:solidFill>
                  <a:srgbClr val="FF00FF"/>
                </a:solidFill>
                <a:latin typeface="+mj-lt"/>
              </a:rPr>
              <a:t>- Trước khi chạm hai đầu dây dẫn vào mẩu kim loại, đèn không sáng.</a:t>
            </a:r>
          </a:p>
        </p:txBody>
      </p:sp>
      <p:sp>
        <p:nvSpPr>
          <p:cNvPr id="6" name="Rectangle 5"/>
          <p:cNvSpPr/>
          <p:nvPr/>
        </p:nvSpPr>
        <p:spPr>
          <a:xfrm>
            <a:off x="0" y="4664893"/>
            <a:ext cx="121920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vi-VN" sz="2800" dirty="0">
                <a:solidFill>
                  <a:srgbClr val="FF00FF"/>
                </a:solidFill>
                <a:latin typeface="+mj-lt"/>
              </a:rPr>
              <a:t>- Sau khi chạm hai đầu dây dẫn vào mẩu kim loại, đèn sáng.</a:t>
            </a:r>
          </a:p>
        </p:txBody>
      </p:sp>
      <p:sp>
        <p:nvSpPr>
          <p:cNvPr id="7" name="Rectangle 6"/>
          <p:cNvSpPr/>
          <p:nvPr/>
        </p:nvSpPr>
        <p:spPr>
          <a:xfrm>
            <a:off x="0" y="5107580"/>
            <a:ext cx="121920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800" b="1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=&gt; Kim </a:t>
            </a:r>
            <a:r>
              <a:rPr lang="en-US" sz="2800" b="1" dirty="0" err="1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loại</a:t>
            </a:r>
            <a:r>
              <a:rPr lang="en-US" sz="2800" b="1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b="1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2800" b="1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dẫn</a:t>
            </a:r>
            <a:r>
              <a:rPr lang="en-US" sz="2800" b="1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điện</a:t>
            </a:r>
            <a:endParaRPr lang="vi-VN" sz="2800" b="1" dirty="0">
              <a:solidFill>
                <a:srgbClr val="FF00FF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578500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0" y="0"/>
            <a:ext cx="1219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800" b="1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15: </a:t>
            </a:r>
            <a:r>
              <a:rPr lang="en-US" sz="2800" b="1" dirty="0" err="1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2800" b="1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sz="2800" b="1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CHUNG </a:t>
            </a:r>
            <a:r>
              <a:rPr lang="en-US" sz="2800" b="1" dirty="0" err="1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b="1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KIM </a:t>
            </a:r>
            <a:r>
              <a:rPr lang="en-US" sz="2800" b="1" dirty="0" err="1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LOẠI</a:t>
            </a:r>
            <a:endParaRPr lang="en-US" sz="3200" b="1" dirty="0">
              <a:solidFill>
                <a:srgbClr val="FF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0" y="420908"/>
            <a:ext cx="1219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I.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LÍ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KIM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LOẠI</a:t>
            </a:r>
            <a:endParaRPr lang="en-US" sz="28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0" y="856341"/>
            <a:ext cx="1219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dẻo</a:t>
            </a:r>
            <a:endParaRPr lang="en-US" sz="28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650" name="Rectangle 2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7651" name="Rectangle 3"/>
          <p:cNvSpPr>
            <a:spLocks noChangeArrowheads="1"/>
          </p:cNvSpPr>
          <p:nvPr/>
        </p:nvSpPr>
        <p:spPr bwMode="auto">
          <a:xfrm>
            <a:off x="0" y="85725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051" name="Rectangle 3"/>
          <p:cNvSpPr>
            <a:spLocks noChangeArrowheads="1"/>
          </p:cNvSpPr>
          <p:nvPr/>
        </p:nvSpPr>
        <p:spPr bwMode="auto">
          <a:xfrm>
            <a:off x="1" y="1291771"/>
            <a:ext cx="12192000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Kim </a:t>
            </a:r>
            <a:r>
              <a:rPr kumimoji="0" lang="en-US" sz="2800" b="0" i="0" u="none" strike="noStrike" cap="none" normalizeH="0" baseline="0" dirty="0" err="1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loại</a:t>
            </a:r>
            <a:r>
              <a:rPr kumimoji="0" lang="en-US" sz="2800" b="0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baseline="0" dirty="0" err="1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có</a:t>
            </a:r>
            <a:r>
              <a:rPr kumimoji="0" lang="en-US" sz="2800" b="0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baseline="0" dirty="0" err="1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tính</a:t>
            </a:r>
            <a:r>
              <a:rPr kumimoji="0" lang="en-US" sz="2800" b="0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baseline="0" dirty="0" err="1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dẻo</a:t>
            </a:r>
            <a:r>
              <a:rPr kumimoji="0" lang="en-US" sz="2800" b="0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baseline="0" dirty="0" err="1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nên</a:t>
            </a:r>
            <a:r>
              <a:rPr kumimoji="0" lang="en-US" sz="2800" b="0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baseline="0" dirty="0" err="1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có</a:t>
            </a:r>
            <a:r>
              <a:rPr kumimoji="0" lang="en-US" sz="2800" b="0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baseline="0" dirty="0" err="1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thể</a:t>
            </a:r>
            <a:r>
              <a:rPr kumimoji="0" lang="en-US" sz="2800" b="0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baseline="0" dirty="0" err="1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rèn</a:t>
            </a:r>
            <a:r>
              <a:rPr kumimoji="0" lang="en-US" sz="2800" b="0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</a:t>
            </a:r>
            <a:r>
              <a:rPr kumimoji="0" lang="en-US" sz="2800" b="0" i="0" u="none" strike="noStrike" cap="none" normalizeH="0" baseline="0" dirty="0" err="1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kéo</a:t>
            </a:r>
            <a:r>
              <a:rPr kumimoji="0" lang="en-US" sz="2800" b="0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baseline="0" dirty="0" err="1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sợi</a:t>
            </a:r>
            <a:r>
              <a:rPr kumimoji="0" lang="en-US" sz="2800" b="0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baseline="0" dirty="0" err="1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hoặc</a:t>
            </a:r>
            <a:r>
              <a:rPr kumimoji="0" lang="en-US" sz="2800" b="0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baseline="0" dirty="0" err="1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dát</a:t>
            </a:r>
            <a:r>
              <a:rPr kumimoji="0" lang="en-US" sz="2800" b="0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baseline="0" dirty="0" err="1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mỏng</a:t>
            </a:r>
            <a:r>
              <a:rPr kumimoji="0" lang="en-US" sz="2800" b="0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baseline="0" dirty="0" err="1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để</a:t>
            </a:r>
            <a:r>
              <a:rPr kumimoji="0" lang="en-US" sz="2800" b="0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baseline="0" dirty="0" err="1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chế</a:t>
            </a:r>
            <a:r>
              <a:rPr kumimoji="0" lang="en-US" sz="2800" b="0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baseline="0" dirty="0" err="1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tạo</a:t>
            </a:r>
            <a:r>
              <a:rPr kumimoji="0" lang="en-US" sz="2800" b="0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baseline="0" dirty="0" err="1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nên</a:t>
            </a:r>
            <a:r>
              <a:rPr kumimoji="0" lang="en-US" sz="2800" b="0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baseline="0" dirty="0" err="1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các</a:t>
            </a:r>
            <a:r>
              <a:rPr kumimoji="0" lang="en-US" sz="2800" b="0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baseline="0" dirty="0" err="1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đồ</a:t>
            </a:r>
            <a:r>
              <a:rPr kumimoji="0" lang="en-US" sz="2800" b="0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baseline="0" dirty="0" err="1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vật</a:t>
            </a:r>
            <a:r>
              <a:rPr kumimoji="0" lang="en-US" sz="2800" b="0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baseline="0" dirty="0" err="1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khác</a:t>
            </a:r>
            <a:r>
              <a:rPr kumimoji="0" lang="en-US" sz="2800" b="0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baseline="0" dirty="0" err="1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nhau</a:t>
            </a:r>
            <a:r>
              <a:rPr kumimoji="0" lang="en-US" sz="2800" b="0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</a:t>
            </a:r>
            <a:endParaRPr kumimoji="0" lang="en-US" sz="2800" b="0" i="0" u="none" strike="noStrike" cap="none" normalizeH="0" baseline="0" dirty="0">
              <a:ln>
                <a:noFill/>
              </a:ln>
              <a:solidFill>
                <a:srgbClr val="0000FF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2141248"/>
            <a:ext cx="121920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Những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kim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loại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có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tính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dẻo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cao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: Au, Ag, Al, Cu, Fe...</a:t>
            </a:r>
            <a:endParaRPr lang="en-US" sz="28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0" y="2561770"/>
            <a:ext cx="1219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dẫn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điện</a:t>
            </a:r>
            <a:endParaRPr lang="en-US" sz="28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0" y="2989943"/>
            <a:ext cx="121920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Kim </a:t>
            </a:r>
            <a:r>
              <a:rPr kumimoji="0" lang="en-US" sz="2800" b="0" i="0" u="none" strike="noStrike" cap="none" normalizeH="0" baseline="0" dirty="0" err="1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loại</a:t>
            </a:r>
            <a:r>
              <a:rPr kumimoji="0" lang="en-US" sz="2800" b="0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baseline="0" dirty="0" err="1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có</a:t>
            </a:r>
            <a:r>
              <a:rPr kumimoji="0" lang="en-US" sz="2800" b="0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baseline="0" dirty="0" err="1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tính</a:t>
            </a:r>
            <a:r>
              <a:rPr kumimoji="0" lang="en-US" sz="2800" b="0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baseline="0" dirty="0" err="1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dẫn</a:t>
            </a:r>
            <a:r>
              <a:rPr kumimoji="0" lang="en-US" sz="2800" b="0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baseline="0" dirty="0" err="1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điện</a:t>
            </a:r>
            <a:r>
              <a:rPr kumimoji="0" lang="en-US" sz="2800" b="0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baseline="0" dirty="0" err="1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nên</a:t>
            </a:r>
            <a:r>
              <a:rPr kumimoji="0" lang="en-US" sz="2800" b="0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baseline="0" dirty="0" err="1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được</a:t>
            </a:r>
            <a:r>
              <a:rPr kumimoji="0" lang="en-US" sz="2800" b="0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baseline="0" dirty="0" err="1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dùng</a:t>
            </a:r>
            <a:r>
              <a:rPr kumimoji="0" lang="en-US" sz="2800" b="0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baseline="0" dirty="0" err="1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làm</a:t>
            </a:r>
            <a:r>
              <a:rPr kumimoji="0" lang="en-US" sz="2800" b="0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baseline="0" dirty="0" err="1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dây</a:t>
            </a:r>
            <a:r>
              <a:rPr kumimoji="0" lang="en-US" sz="2800" b="0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baseline="0" dirty="0" err="1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dẫn</a:t>
            </a:r>
            <a:r>
              <a:rPr kumimoji="0" lang="en-US" sz="2800" b="0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baseline="0" dirty="0" err="1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điện</a:t>
            </a:r>
            <a:r>
              <a:rPr kumimoji="0" lang="en-US" sz="2800" b="0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</a:t>
            </a:r>
            <a:endParaRPr kumimoji="0" lang="en-US" sz="2800" b="0" i="0" u="none" strike="noStrike" cap="none" normalizeH="0" baseline="0" dirty="0">
              <a:ln>
                <a:noFill/>
              </a:ln>
              <a:solidFill>
                <a:srgbClr val="0000FF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3396343"/>
            <a:ext cx="121920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Kim </a:t>
            </a:r>
            <a:r>
              <a:rPr kumimoji="0" lang="en-US" sz="2800" b="0" i="0" u="none" strike="noStrike" cap="none" normalizeH="0" baseline="0" dirty="0" err="1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loại</a:t>
            </a:r>
            <a:r>
              <a:rPr kumimoji="0" lang="en-US" sz="2800" b="0" i="0" u="none" strike="noStrike" cap="none" normalizeH="0" dirty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dirty="0" err="1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dẫn</a:t>
            </a:r>
            <a:r>
              <a:rPr kumimoji="0" lang="en-US" sz="2800" b="0" i="0" u="none" strike="noStrike" cap="none" normalizeH="0" dirty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điện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tốt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: </a:t>
            </a:r>
            <a:r>
              <a:rPr kumimoji="0" lang="en-US" sz="2800" b="0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Ag, Cu, Au, Al...</a:t>
            </a:r>
            <a:endParaRPr kumimoji="0" lang="en-US" sz="2800" b="0" i="0" u="none" strike="noStrike" cap="none" normalizeH="0" baseline="0" dirty="0">
              <a:ln>
                <a:noFill/>
              </a:ln>
              <a:solidFill>
                <a:srgbClr val="0000FF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665029" y="2829647"/>
            <a:ext cx="3526971" cy="40283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4" name="TextBox 13"/>
          <p:cNvSpPr txBox="1"/>
          <p:nvPr/>
        </p:nvSpPr>
        <p:spPr>
          <a:xfrm>
            <a:off x="0" y="3817256"/>
            <a:ext cx="1219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3.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dẫn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nhiệt</a:t>
            </a:r>
            <a:endParaRPr lang="en-US" sz="28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20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xit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Horizontal)">
                                      <p:cBhvr>
                                        <p:cTn id="2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8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2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9" grpId="0"/>
      <p:bldP spid="2" grpId="0"/>
      <p:bldP spid="1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931922"/>
            <a:ext cx="121920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800" b="1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=&gt; Kim </a:t>
            </a:r>
            <a:r>
              <a:rPr lang="en-US" sz="2800" b="1" dirty="0" err="1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loại</a:t>
            </a:r>
            <a:r>
              <a:rPr lang="en-US" sz="2800" b="1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b="1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2800" b="1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dẫn</a:t>
            </a:r>
            <a:r>
              <a:rPr lang="en-US" sz="2800" b="1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nhiệt</a:t>
            </a:r>
            <a:endParaRPr lang="vi-VN" sz="2800" b="1" dirty="0">
              <a:solidFill>
                <a:srgbClr val="FF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1506" name="Picture 2">
            <a:hlinkClick r:id="rId2" action="ppaction://hlinkfile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147443" y="0"/>
            <a:ext cx="3835400" cy="39091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37578500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15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15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150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15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0" y="0"/>
            <a:ext cx="1219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800" b="1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15: </a:t>
            </a:r>
            <a:r>
              <a:rPr lang="en-US" sz="2800" b="1" dirty="0" err="1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2800" b="1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sz="2800" b="1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CHUNG </a:t>
            </a:r>
            <a:r>
              <a:rPr lang="en-US" sz="2800" b="1" dirty="0" err="1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b="1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KIM </a:t>
            </a:r>
            <a:r>
              <a:rPr lang="en-US" sz="2800" b="1" dirty="0" err="1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LOẠI</a:t>
            </a:r>
            <a:endParaRPr lang="en-US" sz="3200" b="1" dirty="0">
              <a:solidFill>
                <a:srgbClr val="FF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0" y="420908"/>
            <a:ext cx="1219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I.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LÍ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KIM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LOẠI</a:t>
            </a:r>
            <a:endParaRPr lang="en-US" sz="28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0" y="856341"/>
            <a:ext cx="1219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dẻo</a:t>
            </a:r>
            <a:endParaRPr lang="en-US" sz="28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650" name="Rectangle 2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7651" name="Rectangle 3"/>
          <p:cNvSpPr>
            <a:spLocks noChangeArrowheads="1"/>
          </p:cNvSpPr>
          <p:nvPr/>
        </p:nvSpPr>
        <p:spPr bwMode="auto">
          <a:xfrm>
            <a:off x="0" y="85725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051" name="Rectangle 3"/>
          <p:cNvSpPr>
            <a:spLocks noChangeArrowheads="1"/>
          </p:cNvSpPr>
          <p:nvPr/>
        </p:nvSpPr>
        <p:spPr bwMode="auto">
          <a:xfrm>
            <a:off x="1" y="1291771"/>
            <a:ext cx="12192000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Kim </a:t>
            </a:r>
            <a:r>
              <a:rPr kumimoji="0" lang="en-US" sz="2800" b="0" i="0" u="none" strike="noStrike" cap="none" normalizeH="0" baseline="0" dirty="0" err="1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loại</a:t>
            </a:r>
            <a:r>
              <a:rPr kumimoji="0" lang="en-US" sz="2800" b="0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baseline="0" dirty="0" err="1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có</a:t>
            </a:r>
            <a:r>
              <a:rPr kumimoji="0" lang="en-US" sz="2800" b="0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baseline="0" dirty="0" err="1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tính</a:t>
            </a:r>
            <a:r>
              <a:rPr kumimoji="0" lang="en-US" sz="2800" b="0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baseline="0" dirty="0" err="1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dẻo</a:t>
            </a:r>
            <a:r>
              <a:rPr kumimoji="0" lang="en-US" sz="2800" b="0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baseline="0" dirty="0" err="1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nên</a:t>
            </a:r>
            <a:r>
              <a:rPr kumimoji="0" lang="en-US" sz="2800" b="0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baseline="0" dirty="0" err="1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có</a:t>
            </a:r>
            <a:r>
              <a:rPr kumimoji="0" lang="en-US" sz="2800" b="0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baseline="0" dirty="0" err="1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thể</a:t>
            </a:r>
            <a:r>
              <a:rPr kumimoji="0" lang="en-US" sz="2800" b="0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baseline="0" dirty="0" err="1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rèn</a:t>
            </a:r>
            <a:r>
              <a:rPr kumimoji="0" lang="en-US" sz="2800" b="0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</a:t>
            </a:r>
            <a:r>
              <a:rPr kumimoji="0" lang="en-US" sz="2800" b="0" i="0" u="none" strike="noStrike" cap="none" normalizeH="0" baseline="0" dirty="0" err="1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kéo</a:t>
            </a:r>
            <a:r>
              <a:rPr kumimoji="0" lang="en-US" sz="2800" b="0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baseline="0" dirty="0" err="1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sợi</a:t>
            </a:r>
            <a:r>
              <a:rPr kumimoji="0" lang="en-US" sz="2800" b="0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baseline="0" dirty="0" err="1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hoặc</a:t>
            </a:r>
            <a:r>
              <a:rPr kumimoji="0" lang="en-US" sz="2800" b="0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baseline="0" dirty="0" err="1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dát</a:t>
            </a:r>
            <a:r>
              <a:rPr kumimoji="0" lang="en-US" sz="2800" b="0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baseline="0" dirty="0" err="1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mỏng</a:t>
            </a:r>
            <a:r>
              <a:rPr kumimoji="0" lang="en-US" sz="2800" b="0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baseline="0" dirty="0" err="1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để</a:t>
            </a:r>
            <a:r>
              <a:rPr kumimoji="0" lang="en-US" sz="2800" b="0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baseline="0" dirty="0" err="1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chế</a:t>
            </a:r>
            <a:r>
              <a:rPr kumimoji="0" lang="en-US" sz="2800" b="0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baseline="0" dirty="0" err="1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tạo</a:t>
            </a:r>
            <a:r>
              <a:rPr kumimoji="0" lang="en-US" sz="2800" b="0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baseline="0" dirty="0" err="1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nên</a:t>
            </a:r>
            <a:r>
              <a:rPr kumimoji="0" lang="en-US" sz="2800" b="0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baseline="0" dirty="0" err="1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các</a:t>
            </a:r>
            <a:r>
              <a:rPr kumimoji="0" lang="en-US" sz="2800" b="0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baseline="0" dirty="0" err="1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đồ</a:t>
            </a:r>
            <a:r>
              <a:rPr kumimoji="0" lang="en-US" sz="2800" b="0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baseline="0" dirty="0" err="1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vật</a:t>
            </a:r>
            <a:r>
              <a:rPr kumimoji="0" lang="en-US" sz="2800" b="0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baseline="0" dirty="0" err="1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khác</a:t>
            </a:r>
            <a:r>
              <a:rPr kumimoji="0" lang="en-US" sz="2800" b="0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baseline="0" dirty="0" err="1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nhau</a:t>
            </a:r>
            <a:r>
              <a:rPr kumimoji="0" lang="en-US" sz="2800" b="0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</a:t>
            </a:r>
            <a:endParaRPr kumimoji="0" lang="en-US" sz="2800" b="0" i="0" u="none" strike="noStrike" cap="none" normalizeH="0" baseline="0" dirty="0">
              <a:ln>
                <a:noFill/>
              </a:ln>
              <a:solidFill>
                <a:srgbClr val="0000FF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2141248"/>
            <a:ext cx="121920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Những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kim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loại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có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tính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dẻo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cao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: Au, Ag, Al, Cu, Fe...</a:t>
            </a:r>
            <a:endParaRPr lang="en-US" sz="28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0" y="2561770"/>
            <a:ext cx="1219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dẫn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điện</a:t>
            </a:r>
            <a:endParaRPr lang="en-US" sz="28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0" y="2989943"/>
            <a:ext cx="121920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Kim </a:t>
            </a:r>
            <a:r>
              <a:rPr kumimoji="0" lang="en-US" sz="2800" b="0" i="0" u="none" strike="noStrike" cap="none" normalizeH="0" baseline="0" dirty="0" err="1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loại</a:t>
            </a:r>
            <a:r>
              <a:rPr kumimoji="0" lang="en-US" sz="2800" b="0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baseline="0" dirty="0" err="1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có</a:t>
            </a:r>
            <a:r>
              <a:rPr kumimoji="0" lang="en-US" sz="2800" b="0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baseline="0" dirty="0" err="1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tính</a:t>
            </a:r>
            <a:r>
              <a:rPr kumimoji="0" lang="en-US" sz="2800" b="0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baseline="0" dirty="0" err="1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dẫn</a:t>
            </a:r>
            <a:r>
              <a:rPr kumimoji="0" lang="en-US" sz="2800" b="0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baseline="0" dirty="0" err="1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điện</a:t>
            </a:r>
            <a:r>
              <a:rPr kumimoji="0" lang="en-US" sz="2800" b="0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baseline="0" dirty="0" err="1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nên</a:t>
            </a:r>
            <a:r>
              <a:rPr kumimoji="0" lang="en-US" sz="2800" b="0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baseline="0" dirty="0" err="1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được</a:t>
            </a:r>
            <a:r>
              <a:rPr kumimoji="0" lang="en-US" sz="2800" b="0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baseline="0" dirty="0" err="1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dùng</a:t>
            </a:r>
            <a:r>
              <a:rPr kumimoji="0" lang="en-US" sz="2800" b="0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baseline="0" dirty="0" err="1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làm</a:t>
            </a:r>
            <a:r>
              <a:rPr kumimoji="0" lang="en-US" sz="2800" b="0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baseline="0" dirty="0" err="1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dây</a:t>
            </a:r>
            <a:r>
              <a:rPr kumimoji="0" lang="en-US" sz="2800" b="0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baseline="0" dirty="0" err="1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dẫn</a:t>
            </a:r>
            <a:r>
              <a:rPr kumimoji="0" lang="en-US" sz="2800" b="0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baseline="0" dirty="0" err="1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điện</a:t>
            </a:r>
            <a:r>
              <a:rPr kumimoji="0" lang="en-US" sz="2800" b="0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</a:t>
            </a:r>
            <a:endParaRPr kumimoji="0" lang="en-US" sz="2800" b="0" i="0" u="none" strike="noStrike" cap="none" normalizeH="0" baseline="0" dirty="0">
              <a:ln>
                <a:noFill/>
              </a:ln>
              <a:solidFill>
                <a:srgbClr val="0000FF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3396343"/>
            <a:ext cx="121920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Kim </a:t>
            </a:r>
            <a:r>
              <a:rPr kumimoji="0" lang="en-US" sz="2800" b="0" i="0" u="none" strike="noStrike" cap="none" normalizeH="0" baseline="0" dirty="0" err="1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loại</a:t>
            </a:r>
            <a:r>
              <a:rPr kumimoji="0" lang="en-US" sz="2800" b="0" i="0" u="none" strike="noStrike" cap="none" normalizeH="0" dirty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dirty="0" err="1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dẫn</a:t>
            </a:r>
            <a:r>
              <a:rPr kumimoji="0" lang="en-US" sz="2800" b="0" i="0" u="none" strike="noStrike" cap="none" normalizeH="0" dirty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điện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tốt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: </a:t>
            </a:r>
            <a:r>
              <a:rPr kumimoji="0" lang="en-US" sz="2800" b="0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Ag, Cu, Au, Al...</a:t>
            </a:r>
            <a:endParaRPr kumimoji="0" lang="en-US" sz="2800" b="0" i="0" u="none" strike="noStrike" cap="none" normalizeH="0" baseline="0" dirty="0">
              <a:ln>
                <a:noFill/>
              </a:ln>
              <a:solidFill>
                <a:srgbClr val="0000FF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0" y="3817256"/>
            <a:ext cx="1219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3.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dẫn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nhiệt</a:t>
            </a:r>
            <a:endParaRPr lang="en-US" sz="28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Rectangle 1"/>
          <p:cNvSpPr>
            <a:spLocks noChangeArrowheads="1"/>
          </p:cNvSpPr>
          <p:nvPr/>
        </p:nvSpPr>
        <p:spPr bwMode="auto">
          <a:xfrm>
            <a:off x="0" y="4245428"/>
            <a:ext cx="121920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kumimoji="0" lang="en-US" sz="2800" b="0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K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im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loại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dẫn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nhiệt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nên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dùng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cụ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nấu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ăn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358743" y="569006"/>
            <a:ext cx="4833257" cy="38964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6" name="Rectangle 2"/>
          <p:cNvSpPr>
            <a:spLocks noChangeArrowheads="1"/>
          </p:cNvSpPr>
          <p:nvPr/>
        </p:nvSpPr>
        <p:spPr bwMode="auto">
          <a:xfrm>
            <a:off x="0" y="4695371"/>
            <a:ext cx="121920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Kim </a:t>
            </a:r>
            <a:r>
              <a:rPr kumimoji="0" lang="en-US" sz="2800" b="0" i="0" u="none" strike="noStrike" cap="none" normalizeH="0" baseline="0" dirty="0" err="1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loại</a:t>
            </a:r>
            <a:r>
              <a:rPr kumimoji="0" lang="en-US" sz="2800" b="0" i="0" u="none" strike="noStrike" cap="none" normalizeH="0" dirty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dirty="0" err="1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dẫn</a:t>
            </a:r>
            <a:r>
              <a:rPr kumimoji="0" lang="en-US" sz="2800" b="0" i="0" u="none" strike="noStrike" cap="none" normalizeH="0" dirty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nhiệt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tốt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: </a:t>
            </a:r>
            <a:r>
              <a:rPr kumimoji="0" lang="en-US" sz="2800" b="0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Ag, Cu, Au, Al...</a:t>
            </a:r>
            <a:endParaRPr kumimoji="0" lang="en-US" sz="2800" b="0" i="0" u="none" strike="noStrike" cap="none" normalizeH="0" baseline="0" dirty="0">
              <a:ln>
                <a:noFill/>
              </a:ln>
              <a:solidFill>
                <a:srgbClr val="0000FF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25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25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900" decel="100000" fill="hold"/>
                                        <p:tgtEl>
                                          <p:spTgt spid="225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8" presetClass="exit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27" dur="1000"/>
                                        <p:tgtEl>
                                          <p:spTgt spid="225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975426" y="914400"/>
            <a:ext cx="3962400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800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800" dirty="0" err="1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Đồ</a:t>
            </a:r>
            <a:r>
              <a:rPr lang="en-US" sz="2800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trang</a:t>
            </a:r>
            <a:r>
              <a:rPr lang="en-US" sz="2800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sức</a:t>
            </a:r>
            <a:r>
              <a:rPr lang="en-US" sz="2800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800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được làm bằng vàng có màu vàng, trên bề mặt có vẻ sáng lấp lánh.</a:t>
            </a:r>
          </a:p>
        </p:txBody>
      </p:sp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966857" y="130625"/>
            <a:ext cx="5225143" cy="34067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355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981370" y="3802736"/>
            <a:ext cx="5210629" cy="28317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3556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-1" y="0"/>
            <a:ext cx="2989943" cy="51749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Rectangle 7"/>
          <p:cNvSpPr/>
          <p:nvPr/>
        </p:nvSpPr>
        <p:spPr>
          <a:xfrm>
            <a:off x="2960911" y="4064001"/>
            <a:ext cx="3962400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800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800" dirty="0" err="1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Đồ</a:t>
            </a:r>
            <a:r>
              <a:rPr lang="en-US" sz="2800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trang</a:t>
            </a:r>
            <a:r>
              <a:rPr lang="en-US" sz="2800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sức</a:t>
            </a:r>
            <a:r>
              <a:rPr lang="en-US" sz="2800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800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được làm bằng bạc có màu trắng, trên bề mặt có vẻ sáng lấp lánh.</a:t>
            </a:r>
          </a:p>
        </p:txBody>
      </p:sp>
      <p:sp>
        <p:nvSpPr>
          <p:cNvPr id="9" name="Rectangle 8"/>
          <p:cNvSpPr/>
          <p:nvPr/>
        </p:nvSpPr>
        <p:spPr>
          <a:xfrm>
            <a:off x="0" y="5870323"/>
            <a:ext cx="699588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800" b="1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=&gt; Kim </a:t>
            </a:r>
            <a:r>
              <a:rPr lang="en-US" sz="2800" b="1" dirty="0" err="1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loại</a:t>
            </a:r>
            <a:r>
              <a:rPr lang="en-US" sz="2800" b="1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b="1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ánh</a:t>
            </a:r>
            <a:r>
              <a:rPr lang="en-US" sz="2800" b="1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kim</a:t>
            </a:r>
            <a:endParaRPr lang="vi-VN" sz="2800" b="1" dirty="0">
              <a:solidFill>
                <a:srgbClr val="FF00FF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578500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35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35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35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35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35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35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0" y="0"/>
            <a:ext cx="1219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800" b="1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15: </a:t>
            </a:r>
            <a:r>
              <a:rPr lang="en-US" sz="2800" b="1" dirty="0" err="1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2800" b="1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sz="2800" b="1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CHUNG </a:t>
            </a:r>
            <a:r>
              <a:rPr lang="en-US" sz="2800" b="1" dirty="0" err="1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b="1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KIM </a:t>
            </a:r>
            <a:r>
              <a:rPr lang="en-US" sz="2800" b="1" dirty="0" err="1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LOẠI</a:t>
            </a:r>
            <a:endParaRPr lang="en-US" sz="3200" b="1" dirty="0">
              <a:solidFill>
                <a:srgbClr val="FF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0" y="420908"/>
            <a:ext cx="1219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I.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LÍ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KIM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LOẠI</a:t>
            </a:r>
            <a:endParaRPr lang="en-US" sz="28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0" y="856341"/>
            <a:ext cx="1219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dẻo</a:t>
            </a:r>
            <a:endParaRPr lang="en-US" sz="28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650" name="Rectangle 2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7651" name="Rectangle 3"/>
          <p:cNvSpPr>
            <a:spLocks noChangeArrowheads="1"/>
          </p:cNvSpPr>
          <p:nvPr/>
        </p:nvSpPr>
        <p:spPr bwMode="auto">
          <a:xfrm>
            <a:off x="0" y="85725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051" name="Rectangle 3"/>
          <p:cNvSpPr>
            <a:spLocks noChangeArrowheads="1"/>
          </p:cNvSpPr>
          <p:nvPr/>
        </p:nvSpPr>
        <p:spPr bwMode="auto">
          <a:xfrm>
            <a:off x="1" y="1291771"/>
            <a:ext cx="12192000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Kim </a:t>
            </a:r>
            <a:r>
              <a:rPr kumimoji="0" lang="en-US" sz="2800" b="0" i="0" u="none" strike="noStrike" cap="none" normalizeH="0" baseline="0" dirty="0" err="1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loại</a:t>
            </a:r>
            <a:r>
              <a:rPr kumimoji="0" lang="en-US" sz="2800" b="0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baseline="0" dirty="0" err="1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có</a:t>
            </a:r>
            <a:r>
              <a:rPr kumimoji="0" lang="en-US" sz="2800" b="0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baseline="0" dirty="0" err="1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tính</a:t>
            </a:r>
            <a:r>
              <a:rPr kumimoji="0" lang="en-US" sz="2800" b="0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baseline="0" dirty="0" err="1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dẻo</a:t>
            </a:r>
            <a:r>
              <a:rPr kumimoji="0" lang="en-US" sz="2800" b="0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baseline="0" dirty="0" err="1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nên</a:t>
            </a:r>
            <a:r>
              <a:rPr kumimoji="0" lang="en-US" sz="2800" b="0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baseline="0" dirty="0" err="1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có</a:t>
            </a:r>
            <a:r>
              <a:rPr kumimoji="0" lang="en-US" sz="2800" b="0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baseline="0" dirty="0" err="1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thể</a:t>
            </a:r>
            <a:r>
              <a:rPr kumimoji="0" lang="en-US" sz="2800" b="0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baseline="0" dirty="0" err="1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rèn</a:t>
            </a:r>
            <a:r>
              <a:rPr kumimoji="0" lang="en-US" sz="2800" b="0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</a:t>
            </a:r>
            <a:r>
              <a:rPr kumimoji="0" lang="en-US" sz="2800" b="0" i="0" u="none" strike="noStrike" cap="none" normalizeH="0" baseline="0" dirty="0" err="1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kéo</a:t>
            </a:r>
            <a:r>
              <a:rPr kumimoji="0" lang="en-US" sz="2800" b="0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baseline="0" dirty="0" err="1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sợi</a:t>
            </a:r>
            <a:r>
              <a:rPr kumimoji="0" lang="en-US" sz="2800" b="0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baseline="0" dirty="0" err="1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hoặc</a:t>
            </a:r>
            <a:r>
              <a:rPr kumimoji="0" lang="en-US" sz="2800" b="0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baseline="0" dirty="0" err="1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dát</a:t>
            </a:r>
            <a:r>
              <a:rPr kumimoji="0" lang="en-US" sz="2800" b="0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baseline="0" dirty="0" err="1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mỏng</a:t>
            </a:r>
            <a:r>
              <a:rPr kumimoji="0" lang="en-US" sz="2800" b="0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baseline="0" dirty="0" err="1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để</a:t>
            </a:r>
            <a:r>
              <a:rPr kumimoji="0" lang="en-US" sz="2800" b="0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baseline="0" dirty="0" err="1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chế</a:t>
            </a:r>
            <a:r>
              <a:rPr kumimoji="0" lang="en-US" sz="2800" b="0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baseline="0" dirty="0" err="1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tạo</a:t>
            </a:r>
            <a:r>
              <a:rPr kumimoji="0" lang="en-US" sz="2800" b="0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baseline="0" dirty="0" err="1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nên</a:t>
            </a:r>
            <a:r>
              <a:rPr kumimoji="0" lang="en-US" sz="2800" b="0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baseline="0" dirty="0" err="1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các</a:t>
            </a:r>
            <a:r>
              <a:rPr kumimoji="0" lang="en-US" sz="2800" b="0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baseline="0" dirty="0" err="1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đồ</a:t>
            </a:r>
            <a:r>
              <a:rPr kumimoji="0" lang="en-US" sz="2800" b="0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baseline="0" dirty="0" err="1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vật</a:t>
            </a:r>
            <a:r>
              <a:rPr kumimoji="0" lang="en-US" sz="2800" b="0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baseline="0" dirty="0" err="1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khác</a:t>
            </a:r>
            <a:r>
              <a:rPr kumimoji="0" lang="en-US" sz="2800" b="0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baseline="0" dirty="0" err="1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nhau</a:t>
            </a:r>
            <a:r>
              <a:rPr kumimoji="0" lang="en-US" sz="2800" b="0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</a:t>
            </a:r>
            <a:endParaRPr kumimoji="0" lang="en-US" sz="2800" b="0" i="0" u="none" strike="noStrike" cap="none" normalizeH="0" baseline="0" dirty="0">
              <a:ln>
                <a:noFill/>
              </a:ln>
              <a:solidFill>
                <a:srgbClr val="0000FF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2141248"/>
            <a:ext cx="121920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Những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kim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loại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có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tính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dẻo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cao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: Au, Ag, Al, Cu, Fe...</a:t>
            </a:r>
            <a:endParaRPr lang="en-US" sz="28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0" y="2561770"/>
            <a:ext cx="1219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dẫn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điện</a:t>
            </a:r>
            <a:endParaRPr lang="en-US" sz="28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0" y="2989943"/>
            <a:ext cx="121920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Kim </a:t>
            </a:r>
            <a:r>
              <a:rPr kumimoji="0" lang="en-US" sz="2800" b="0" i="0" u="none" strike="noStrike" cap="none" normalizeH="0" baseline="0" dirty="0" err="1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loại</a:t>
            </a:r>
            <a:r>
              <a:rPr kumimoji="0" lang="en-US" sz="2800" b="0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baseline="0" dirty="0" err="1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có</a:t>
            </a:r>
            <a:r>
              <a:rPr kumimoji="0" lang="en-US" sz="2800" b="0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baseline="0" dirty="0" err="1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tính</a:t>
            </a:r>
            <a:r>
              <a:rPr kumimoji="0" lang="en-US" sz="2800" b="0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baseline="0" dirty="0" err="1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dẫn</a:t>
            </a:r>
            <a:r>
              <a:rPr kumimoji="0" lang="en-US" sz="2800" b="0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baseline="0" dirty="0" err="1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điện</a:t>
            </a:r>
            <a:r>
              <a:rPr kumimoji="0" lang="en-US" sz="2800" b="0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baseline="0" dirty="0" err="1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nên</a:t>
            </a:r>
            <a:r>
              <a:rPr kumimoji="0" lang="en-US" sz="2800" b="0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baseline="0" dirty="0" err="1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được</a:t>
            </a:r>
            <a:r>
              <a:rPr kumimoji="0" lang="en-US" sz="2800" b="0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baseline="0" dirty="0" err="1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dùng</a:t>
            </a:r>
            <a:r>
              <a:rPr kumimoji="0" lang="en-US" sz="2800" b="0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baseline="0" dirty="0" err="1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làm</a:t>
            </a:r>
            <a:r>
              <a:rPr kumimoji="0" lang="en-US" sz="2800" b="0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baseline="0" dirty="0" err="1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dây</a:t>
            </a:r>
            <a:r>
              <a:rPr kumimoji="0" lang="en-US" sz="2800" b="0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baseline="0" dirty="0" err="1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dẫn</a:t>
            </a:r>
            <a:r>
              <a:rPr kumimoji="0" lang="en-US" sz="2800" b="0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baseline="0" dirty="0" err="1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điện</a:t>
            </a:r>
            <a:r>
              <a:rPr kumimoji="0" lang="en-US" sz="2800" b="0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</a:t>
            </a:r>
            <a:endParaRPr kumimoji="0" lang="en-US" sz="2800" b="0" i="0" u="none" strike="noStrike" cap="none" normalizeH="0" baseline="0" dirty="0">
              <a:ln>
                <a:noFill/>
              </a:ln>
              <a:solidFill>
                <a:srgbClr val="0000FF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3396343"/>
            <a:ext cx="121920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Kim </a:t>
            </a:r>
            <a:r>
              <a:rPr kumimoji="0" lang="en-US" sz="2800" b="0" i="0" u="none" strike="noStrike" cap="none" normalizeH="0" baseline="0" dirty="0" err="1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loại</a:t>
            </a:r>
            <a:r>
              <a:rPr kumimoji="0" lang="en-US" sz="2800" b="0" i="0" u="none" strike="noStrike" cap="none" normalizeH="0" dirty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dirty="0" err="1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dẫn</a:t>
            </a:r>
            <a:r>
              <a:rPr kumimoji="0" lang="en-US" sz="2800" b="0" i="0" u="none" strike="noStrike" cap="none" normalizeH="0" dirty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điện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tốt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: </a:t>
            </a:r>
            <a:r>
              <a:rPr kumimoji="0" lang="en-US" sz="2800" b="0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Ag, Cu, Au, Al...</a:t>
            </a:r>
            <a:endParaRPr kumimoji="0" lang="en-US" sz="2800" b="0" i="0" u="none" strike="noStrike" cap="none" normalizeH="0" baseline="0" dirty="0">
              <a:ln>
                <a:noFill/>
              </a:ln>
              <a:solidFill>
                <a:srgbClr val="0000FF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0" y="3817256"/>
            <a:ext cx="1219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3.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dẫn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nhiệt</a:t>
            </a:r>
            <a:endParaRPr lang="en-US" sz="28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Rectangle 1"/>
          <p:cNvSpPr>
            <a:spLocks noChangeArrowheads="1"/>
          </p:cNvSpPr>
          <p:nvPr/>
        </p:nvSpPr>
        <p:spPr bwMode="auto">
          <a:xfrm>
            <a:off x="0" y="4245428"/>
            <a:ext cx="121920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kumimoji="0" lang="en-US" sz="2800" b="0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K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im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loại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dẫn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nhiệt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nên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dùng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cụ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nấu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ăn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16" name="Rectangle 2"/>
          <p:cNvSpPr>
            <a:spLocks noChangeArrowheads="1"/>
          </p:cNvSpPr>
          <p:nvPr/>
        </p:nvSpPr>
        <p:spPr bwMode="auto">
          <a:xfrm>
            <a:off x="0" y="4695371"/>
            <a:ext cx="121920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Kim </a:t>
            </a:r>
            <a:r>
              <a:rPr kumimoji="0" lang="en-US" sz="2800" b="0" i="0" u="none" strike="noStrike" cap="none" normalizeH="0" baseline="0" dirty="0" err="1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loại</a:t>
            </a:r>
            <a:r>
              <a:rPr kumimoji="0" lang="en-US" sz="2800" b="0" i="0" u="none" strike="noStrike" cap="none" normalizeH="0" dirty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dirty="0" err="1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dẫn</a:t>
            </a:r>
            <a:r>
              <a:rPr kumimoji="0" lang="en-US" sz="2800" b="0" i="0" u="none" strike="noStrike" cap="none" normalizeH="0" dirty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nhiệt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tốt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: </a:t>
            </a:r>
            <a:r>
              <a:rPr kumimoji="0" lang="en-US" sz="2800" b="0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Ag, Cu, Au, Al...</a:t>
            </a:r>
            <a:endParaRPr kumimoji="0" lang="en-US" sz="2800" b="0" i="0" u="none" strike="noStrike" cap="none" normalizeH="0" baseline="0" dirty="0">
              <a:ln>
                <a:noFill/>
              </a:ln>
              <a:solidFill>
                <a:srgbClr val="0000FF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Rectangle 1"/>
          <p:cNvSpPr>
            <a:spLocks noChangeArrowheads="1"/>
          </p:cNvSpPr>
          <p:nvPr/>
        </p:nvSpPr>
        <p:spPr bwMode="auto">
          <a:xfrm>
            <a:off x="0" y="5123542"/>
            <a:ext cx="121920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kumimoji="0" lang="en-US" sz="2800" b="1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4. </a:t>
            </a:r>
            <a:r>
              <a:rPr kumimoji="0" lang="en-US" sz="2800" b="1" i="0" u="none" strike="noStrike" cap="none" normalizeH="0" baseline="0" dirty="0" err="1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Ánh</a:t>
            </a:r>
            <a:r>
              <a:rPr kumimoji="0" lang="en-US" sz="2800" b="1" i="0" u="none" strike="noStrike" cap="none" normalizeH="0" dirty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1" i="0" u="none" strike="noStrike" cap="none" normalizeH="0" dirty="0" err="1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kim</a:t>
            </a:r>
            <a:endParaRPr lang="en-US" sz="28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Rectangle 2"/>
          <p:cNvSpPr>
            <a:spLocks noChangeArrowheads="1"/>
          </p:cNvSpPr>
          <p:nvPr/>
        </p:nvSpPr>
        <p:spPr bwMode="auto">
          <a:xfrm>
            <a:off x="0" y="5544457"/>
            <a:ext cx="121920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Kim </a:t>
            </a:r>
            <a:r>
              <a:rPr kumimoji="0" lang="en-US" sz="2800" b="0" i="0" u="none" strike="noStrike" cap="none" normalizeH="0" baseline="0" dirty="0" err="1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loại</a:t>
            </a:r>
            <a:r>
              <a:rPr kumimoji="0" lang="en-US" sz="2800" b="0" i="0" u="none" strike="noStrike" cap="none" normalizeH="0" dirty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dirty="0" err="1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có</a:t>
            </a:r>
            <a:r>
              <a:rPr kumimoji="0" lang="en-US" sz="2800" b="0" i="0" u="none" strike="noStrike" cap="none" normalizeH="0" dirty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dirty="0" err="1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ánh</a:t>
            </a:r>
            <a:r>
              <a:rPr kumimoji="0" lang="en-US" sz="2800" b="0" i="0" u="none" strike="noStrike" cap="none" normalizeH="0" dirty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dirty="0" err="1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kim</a:t>
            </a:r>
            <a:r>
              <a:rPr kumimoji="0" lang="en-US" sz="2800" b="0" i="0" u="none" strike="noStrike" cap="none" normalizeH="0" dirty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dirty="0" err="1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nên</a:t>
            </a:r>
            <a:r>
              <a:rPr kumimoji="0" lang="en-US" sz="2800" b="0" i="0" u="none" strike="noStrike" cap="none" normalizeH="0" dirty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dirty="0" err="1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được</a:t>
            </a:r>
            <a:r>
              <a:rPr kumimoji="0" lang="en-US" sz="2800" b="0" i="0" u="none" strike="noStrike" cap="none" normalizeH="0" dirty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dirty="0" err="1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dùng</a:t>
            </a:r>
            <a:r>
              <a:rPr kumimoji="0" lang="en-US" sz="2800" b="0" i="0" u="none" strike="noStrike" cap="none" normalizeH="0" dirty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dirty="0" err="1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làm</a:t>
            </a:r>
            <a:r>
              <a:rPr kumimoji="0" lang="en-US" sz="2800" b="0" i="0" u="none" strike="noStrike" cap="none" normalizeH="0" dirty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dirty="0" err="1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đồ</a:t>
            </a:r>
            <a:r>
              <a:rPr kumimoji="0" lang="en-US" sz="2800" b="0" i="0" u="none" strike="noStrike" cap="none" normalizeH="0" dirty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dirty="0" err="1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trang</a:t>
            </a:r>
            <a:r>
              <a:rPr kumimoji="0" lang="en-US" sz="2800" b="0" i="0" u="none" strike="noStrike" cap="none" normalizeH="0" dirty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dirty="0" err="1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sức</a:t>
            </a:r>
            <a:r>
              <a:rPr kumimoji="0" lang="en-US" sz="2800" b="0" i="0" u="none" strike="noStrike" cap="none" normalizeH="0" dirty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dirty="0" err="1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và</a:t>
            </a:r>
            <a:r>
              <a:rPr kumimoji="0" lang="en-US" sz="2800" b="0" i="0" u="none" strike="noStrike" cap="none" normalizeH="0" dirty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dirty="0" err="1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vật</a:t>
            </a:r>
            <a:r>
              <a:rPr kumimoji="0" lang="en-US" sz="2800" b="0" i="0" u="none" strike="noStrike" cap="none" normalizeH="0" dirty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dirty="0" err="1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dụng</a:t>
            </a:r>
            <a:r>
              <a:rPr kumimoji="0" lang="en-US" sz="2800" b="0" i="0" u="none" strike="noStrike" cap="none" normalizeH="0" dirty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dirty="0" err="1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trang</a:t>
            </a:r>
            <a:r>
              <a:rPr kumimoji="0" lang="en-US" sz="2800" b="0" i="0" u="none" strike="noStrike" cap="none" normalizeH="0" dirty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dirty="0" err="1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trí</a:t>
            </a:r>
            <a:r>
              <a:rPr kumimoji="0" lang="en-US" sz="2800" b="0" i="0" u="none" strike="noStrike" cap="none" normalizeH="0" dirty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</a:t>
            </a:r>
            <a:endParaRPr kumimoji="0" lang="en-US" sz="2800" b="0" i="0" u="none" strike="noStrike" cap="none" normalizeH="0" baseline="0" dirty="0">
              <a:ln>
                <a:noFill/>
              </a:ln>
              <a:solidFill>
                <a:srgbClr val="0000FF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Rectangle 1"/>
          <p:cNvSpPr>
            <a:spLocks noChangeArrowheads="1"/>
          </p:cNvSpPr>
          <p:nvPr/>
        </p:nvSpPr>
        <p:spPr bwMode="auto">
          <a:xfrm>
            <a:off x="0" y="5957409"/>
            <a:ext cx="121920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kumimoji="0" lang="en-US" sz="2800" b="1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5. </a:t>
            </a:r>
            <a:r>
              <a:rPr kumimoji="0" lang="en-US" sz="2800" b="1" i="0" u="none" strike="noStrike" cap="none" normalizeH="0" baseline="0" dirty="0" err="1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Một</a:t>
            </a:r>
            <a:r>
              <a:rPr kumimoji="0" lang="en-US" sz="2800" b="1" i="0" u="none" strike="noStrike" cap="none" normalizeH="0" dirty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1" i="0" u="none" strike="noStrike" cap="none" normalizeH="0" dirty="0" err="1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số</a:t>
            </a:r>
            <a:r>
              <a:rPr kumimoji="0" lang="en-US" sz="2800" b="1" i="0" u="none" strike="noStrike" cap="none" normalizeH="0" dirty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1" i="0" u="none" strike="noStrike" cap="none" normalizeH="0" dirty="0" err="1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tính</a:t>
            </a:r>
            <a:r>
              <a:rPr kumimoji="0" lang="en-US" sz="2800" b="1" i="0" u="none" strike="noStrike" cap="none" normalizeH="0" dirty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1" i="0" u="none" strike="noStrike" cap="none" normalizeH="0" dirty="0" err="1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chất</a:t>
            </a:r>
            <a:r>
              <a:rPr kumimoji="0" lang="en-US" sz="2800" b="1" i="0" u="none" strike="noStrike" cap="none" normalizeH="0" dirty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1" i="0" u="none" strike="noStrike" cap="none" normalizeH="0" dirty="0" err="1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vật</a:t>
            </a:r>
            <a:r>
              <a:rPr kumimoji="0" lang="en-US" sz="2800" b="1" i="0" u="none" strike="noStrike" cap="none" normalizeH="0" dirty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1" i="0" u="none" strike="noStrike" cap="none" normalizeH="0" dirty="0" err="1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lí</a:t>
            </a:r>
            <a:r>
              <a:rPr kumimoji="0" lang="en-US" sz="2800" b="1" i="0" u="none" strike="noStrike" cap="none" normalizeH="0" dirty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1" i="0" u="none" strike="noStrike" cap="none" normalizeH="0" dirty="0" err="1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khác</a:t>
            </a:r>
            <a:r>
              <a:rPr kumimoji="0" lang="en-US" sz="2800" b="1" i="0" u="none" strike="noStrike" cap="none" normalizeH="0" dirty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1" i="0" u="none" strike="noStrike" cap="none" normalizeH="0" dirty="0" err="1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của</a:t>
            </a:r>
            <a:r>
              <a:rPr kumimoji="0" lang="en-US" sz="2800" b="1" i="0" u="none" strike="noStrike" cap="none" normalizeH="0" dirty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1" i="0" u="none" strike="noStrike" cap="none" normalizeH="0" dirty="0" err="1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kim</a:t>
            </a:r>
            <a:r>
              <a:rPr kumimoji="0" lang="en-US" sz="2800" b="1" i="0" u="none" strike="noStrike" cap="none" normalizeH="0" dirty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1" i="0" u="none" strike="noStrike" cap="none" normalizeH="0" dirty="0" err="1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loại</a:t>
            </a:r>
            <a:endParaRPr lang="en-US" sz="28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0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8" grpId="0"/>
      <p:bldP spid="19" grpId="0"/>
    </p:bldLst>
  </p:timing>
</p:sld>
</file>

<file path=ppt/theme/theme1.xml><?xml version="1.0" encoding="utf-8"?>
<a:theme xmlns:a="http://schemas.openxmlformats.org/drawingml/2006/main" name="MỞ ĐẦU KHTN 7-HIỀ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MỞ ĐẦU KHTN 7-HIỀN</Template>
  <TotalTime>1660</TotalTime>
  <Words>1154</Words>
  <Application>Microsoft Office PowerPoint</Application>
  <PresentationFormat>Widescreen</PresentationFormat>
  <Paragraphs>77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7" baseType="lpstr">
      <vt:lpstr>Arial</vt:lpstr>
      <vt:lpstr>Calibri</vt:lpstr>
      <vt:lpstr>Calibri Light</vt:lpstr>
      <vt:lpstr>Times New Roman</vt:lpstr>
      <vt:lpstr>MỞ ĐẦU KHTN 7-HIỀN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Bùi Thị Thu Hiền</dc:creator>
  <cp:lastModifiedBy>Nguyễn Thu Ngọc</cp:lastModifiedBy>
  <cp:revision>290</cp:revision>
  <dcterms:created xsi:type="dcterms:W3CDTF">2022-07-11T10:05:56Z</dcterms:created>
  <dcterms:modified xsi:type="dcterms:W3CDTF">2024-11-05T06:05:34Z</dcterms:modified>
</cp:coreProperties>
</file>