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7"/>
  </p:notesMasterIdLst>
  <p:sldIdLst>
    <p:sldId id="441" r:id="rId2"/>
    <p:sldId id="442" r:id="rId3"/>
    <p:sldId id="443" r:id="rId4"/>
    <p:sldId id="444" r:id="rId5"/>
    <p:sldId id="445" r:id="rId6"/>
    <p:sldId id="446" r:id="rId7"/>
    <p:sldId id="447" r:id="rId8"/>
    <p:sldId id="448" r:id="rId9"/>
    <p:sldId id="449" r:id="rId10"/>
    <p:sldId id="450" r:id="rId11"/>
    <p:sldId id="451" r:id="rId12"/>
    <p:sldId id="339" r:id="rId13"/>
    <p:sldId id="263" r:id="rId14"/>
    <p:sldId id="261" r:id="rId15"/>
    <p:sldId id="346" r:id="rId16"/>
    <p:sldId id="264" r:id="rId17"/>
    <p:sldId id="452" r:id="rId18"/>
    <p:sldId id="457" r:id="rId19"/>
    <p:sldId id="453" r:id="rId20"/>
    <p:sldId id="454" r:id="rId21"/>
    <p:sldId id="268" r:id="rId22"/>
    <p:sldId id="458" r:id="rId23"/>
    <p:sldId id="456" r:id="rId24"/>
    <p:sldId id="459" r:id="rId25"/>
    <p:sldId id="260" r:id="rId26"/>
    <p:sldId id="349" r:id="rId27"/>
    <p:sldId id="460" r:id="rId28"/>
    <p:sldId id="462" r:id="rId29"/>
    <p:sldId id="463" r:id="rId30"/>
    <p:sldId id="290" r:id="rId31"/>
    <p:sldId id="302" r:id="rId32"/>
    <p:sldId id="464" r:id="rId33"/>
    <p:sldId id="466" r:id="rId34"/>
    <p:sldId id="467" r:id="rId35"/>
    <p:sldId id="468" r:id="rId36"/>
    <p:sldId id="469" r:id="rId37"/>
    <p:sldId id="470" r:id="rId38"/>
    <p:sldId id="471" r:id="rId39"/>
    <p:sldId id="472" r:id="rId40"/>
    <p:sldId id="473" r:id="rId41"/>
    <p:sldId id="474" r:id="rId42"/>
    <p:sldId id="475" r:id="rId43"/>
    <p:sldId id="476" r:id="rId44"/>
    <p:sldId id="477" r:id="rId45"/>
    <p:sldId id="428" r:id="rId46"/>
  </p:sldIdLst>
  <p:sldSz cx="18288000" cy="10287000"/>
  <p:notesSz cx="6858000" cy="9144000"/>
  <p:embeddedFontLst>
    <p:embeddedFont>
      <p:font typeface="#9Slide03 Arima Madurai Black" charset="-93"/>
      <p:bold r:id="rId48"/>
    </p:embeddedFont>
    <p:embeddedFont>
      <p:font typeface=".VnTime" pitchFamily="34" charset="0"/>
      <p:regular r:id="rId49"/>
      <p:bold r:id="rId50"/>
      <p:italic r:id="rId51"/>
      <p:boldItalic r:id="rId52"/>
    </p:embeddedFont>
    <p:embeddedFont>
      <p:font typeface="#9Slide03 AllRoundGothic" charset="-93"/>
      <p:regular r:id="rId53"/>
    </p:embeddedFont>
    <p:embeddedFont>
      <p:font typeface="Calibri" pitchFamily="3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3300"/>
    <a:srgbClr val="FF66CC"/>
    <a:srgbClr val="008080"/>
    <a:srgbClr val="FF6600"/>
    <a:srgbClr val="FF99FF"/>
    <a:srgbClr val="663300"/>
    <a:srgbClr val="660033"/>
    <a:srgbClr val="0080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829" autoAdjust="0"/>
  </p:normalViewPr>
  <p:slideViewPr>
    <p:cSldViewPr>
      <p:cViewPr varScale="1">
        <p:scale>
          <a:sx n="46" d="100"/>
          <a:sy n="46" d="100"/>
        </p:scale>
        <p:origin x="-75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8292FB-1726-48C7-B2DB-893D5042458B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95C0007-FA2C-40F1-A58E-60B9C8FB2AD8}">
      <dgm:prSet phldrT="[Text]" custT="1"/>
      <dgm:spPr/>
      <dgm:t>
        <a:bodyPr/>
        <a:lstStyle/>
        <a:p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I.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khái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niệm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nhiễm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600" b="1" i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010109-3F95-4D8E-BF6E-9FB736986241}" type="parTrans" cxnId="{768C565A-E1F8-4ABE-BEB9-C344DD41E8E3}">
      <dgm:prSet/>
      <dgm:spPr/>
      <dgm:t>
        <a:bodyPr/>
        <a:lstStyle/>
        <a:p>
          <a:endParaRPr lang="en-US" sz="3600"/>
        </a:p>
      </dgm:t>
    </dgm:pt>
    <dgm:pt modelId="{EED7B6F0-448D-417C-BBE3-4AC6A37EAB47}" type="sibTrans" cxnId="{768C565A-E1F8-4ABE-BEB9-C344DD41E8E3}">
      <dgm:prSet/>
      <dgm:spPr/>
      <dgm:t>
        <a:bodyPr/>
        <a:lstStyle/>
        <a:p>
          <a:endParaRPr lang="en-US" sz="3600"/>
        </a:p>
      </dgm:t>
    </dgm:pt>
    <dgm:pt modelId="{61B5767C-43BD-4F51-A136-B0DCF26049A6}">
      <dgm:prSet phldrT="[Text]" custT="1"/>
      <dgm:spPr>
        <a:solidFill>
          <a:srgbClr val="006600"/>
        </a:solidFill>
      </dgm:spPr>
      <dgm:t>
        <a:bodyPr/>
        <a:lstStyle/>
        <a:p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II.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nhiễm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thường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nhiễm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nhiễm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600" b="1" i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574991-435B-4577-AF1B-3985BF7C9D4F}" type="parTrans" cxnId="{07373775-2448-4E2F-B50E-BD54BFF13990}">
      <dgm:prSet/>
      <dgm:spPr/>
      <dgm:t>
        <a:bodyPr/>
        <a:lstStyle/>
        <a:p>
          <a:endParaRPr lang="en-US" sz="3600"/>
        </a:p>
      </dgm:t>
    </dgm:pt>
    <dgm:pt modelId="{0D0C6F26-6085-4C27-83A0-5AD03DF03A0E}" type="sibTrans" cxnId="{07373775-2448-4E2F-B50E-BD54BFF13990}">
      <dgm:prSet/>
      <dgm:spPr/>
      <dgm:t>
        <a:bodyPr/>
        <a:lstStyle/>
        <a:p>
          <a:endParaRPr lang="en-US" sz="3600"/>
        </a:p>
      </dgm:t>
    </dgm:pt>
    <dgm:pt modelId="{0E2C5938-1281-479C-B69C-681BD043EDDE}">
      <dgm:prSet phldrT="[Text]" custT="1"/>
      <dgm:spPr/>
      <dgm:t>
        <a:bodyPr/>
        <a:lstStyle/>
        <a:p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III.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nhiễm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36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600" b="1" i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426873-5F65-4D7D-B306-ECDF3820741F}" type="parTrans" cxnId="{630F3E54-5F1E-42C5-96B6-2309A0D84385}">
      <dgm:prSet/>
      <dgm:spPr/>
      <dgm:t>
        <a:bodyPr/>
        <a:lstStyle/>
        <a:p>
          <a:endParaRPr lang="en-US" sz="3600"/>
        </a:p>
      </dgm:t>
    </dgm:pt>
    <dgm:pt modelId="{8DDBF141-D1B8-48E1-B5F4-58526674F31F}" type="sibTrans" cxnId="{630F3E54-5F1E-42C5-96B6-2309A0D84385}">
      <dgm:prSet/>
      <dgm:spPr/>
      <dgm:t>
        <a:bodyPr/>
        <a:lstStyle/>
        <a:p>
          <a:endParaRPr lang="en-US" sz="3600"/>
        </a:p>
      </dgm:t>
    </dgm:pt>
    <dgm:pt modelId="{C6D7DCBA-9251-4E1A-BBB1-320645278E29}" type="pres">
      <dgm:prSet presAssocID="{788292FB-1726-48C7-B2DB-893D5042458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F49E76-138A-463B-94EF-AB1B7AC1BE35}" type="pres">
      <dgm:prSet presAssocID="{B95C0007-FA2C-40F1-A58E-60B9C8FB2AD8}" presName="parentLin" presStyleCnt="0"/>
      <dgm:spPr/>
    </dgm:pt>
    <dgm:pt modelId="{BE7A587B-809C-45CF-A7D1-E805066176C2}" type="pres">
      <dgm:prSet presAssocID="{B95C0007-FA2C-40F1-A58E-60B9C8FB2AD8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E932B624-9465-42DF-B357-008BBEECD8D3}" type="pres">
      <dgm:prSet presAssocID="{B95C0007-FA2C-40F1-A58E-60B9C8FB2AD8}" presName="parentText" presStyleLbl="node1" presStyleIdx="0" presStyleCnt="3" custScaleX="147614" custScaleY="21535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A95C94-997E-434D-AB0D-801483FCDE85}" type="pres">
      <dgm:prSet presAssocID="{B95C0007-FA2C-40F1-A58E-60B9C8FB2AD8}" presName="negativeSpace" presStyleCnt="0"/>
      <dgm:spPr/>
    </dgm:pt>
    <dgm:pt modelId="{87C7BF24-226F-42A8-BCCD-C069E649AADC}" type="pres">
      <dgm:prSet presAssocID="{B95C0007-FA2C-40F1-A58E-60B9C8FB2AD8}" presName="childText" presStyleLbl="conFgAcc1" presStyleIdx="0" presStyleCnt="3" custScaleY="215358">
        <dgm:presLayoutVars>
          <dgm:bulletEnabled val="1"/>
        </dgm:presLayoutVars>
      </dgm:prSet>
      <dgm:spPr/>
    </dgm:pt>
    <dgm:pt modelId="{DE631E68-62D4-42AD-BE63-B160990BD5B5}" type="pres">
      <dgm:prSet presAssocID="{EED7B6F0-448D-417C-BBE3-4AC6A37EAB47}" presName="spaceBetweenRectangles" presStyleCnt="0"/>
      <dgm:spPr/>
    </dgm:pt>
    <dgm:pt modelId="{D0CBF822-5FA0-443A-9436-BAEDA818AB0B}" type="pres">
      <dgm:prSet presAssocID="{61B5767C-43BD-4F51-A136-B0DCF26049A6}" presName="parentLin" presStyleCnt="0"/>
      <dgm:spPr/>
    </dgm:pt>
    <dgm:pt modelId="{A06D512A-18D5-4239-98A8-5B4ECEE7E8DB}" type="pres">
      <dgm:prSet presAssocID="{61B5767C-43BD-4F51-A136-B0DCF26049A6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F471592A-55BC-4B45-936F-5A68EF20CE90}" type="pres">
      <dgm:prSet presAssocID="{61B5767C-43BD-4F51-A136-B0DCF26049A6}" presName="parentText" presStyleLbl="node1" presStyleIdx="1" presStyleCnt="3" custScaleX="147614" custScaleY="21535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FAD239-31B5-45C7-AA55-2C7455104ACC}" type="pres">
      <dgm:prSet presAssocID="{61B5767C-43BD-4F51-A136-B0DCF26049A6}" presName="negativeSpace" presStyleCnt="0"/>
      <dgm:spPr/>
    </dgm:pt>
    <dgm:pt modelId="{43C0E1C1-2A1F-4071-AB13-DE6A9337B926}" type="pres">
      <dgm:prSet presAssocID="{61B5767C-43BD-4F51-A136-B0DCF26049A6}" presName="childText" presStyleLbl="conFgAcc1" presStyleIdx="1" presStyleCnt="3" custScaleY="215358">
        <dgm:presLayoutVars>
          <dgm:bulletEnabled val="1"/>
        </dgm:presLayoutVars>
      </dgm:prSet>
      <dgm:spPr/>
    </dgm:pt>
    <dgm:pt modelId="{A5DA9703-5F81-4F0B-9220-E542BBD82FA6}" type="pres">
      <dgm:prSet presAssocID="{0D0C6F26-6085-4C27-83A0-5AD03DF03A0E}" presName="spaceBetweenRectangles" presStyleCnt="0"/>
      <dgm:spPr/>
    </dgm:pt>
    <dgm:pt modelId="{C2785511-EA17-4867-A73F-82DE065D15A8}" type="pres">
      <dgm:prSet presAssocID="{0E2C5938-1281-479C-B69C-681BD043EDDE}" presName="parentLin" presStyleCnt="0"/>
      <dgm:spPr/>
    </dgm:pt>
    <dgm:pt modelId="{0AD3661E-23BC-47A4-93B1-A722AAD09664}" type="pres">
      <dgm:prSet presAssocID="{0E2C5938-1281-479C-B69C-681BD043EDDE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7633ADF7-DDB6-4DCB-8F7F-B5966B98A985}" type="pres">
      <dgm:prSet presAssocID="{0E2C5938-1281-479C-B69C-681BD043EDDE}" presName="parentText" presStyleLbl="node1" presStyleIdx="2" presStyleCnt="3" custScaleX="147614" custScaleY="21535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E8A5AF-BE5E-47FB-8FA6-2482510D4425}" type="pres">
      <dgm:prSet presAssocID="{0E2C5938-1281-479C-B69C-681BD043EDDE}" presName="negativeSpace" presStyleCnt="0"/>
      <dgm:spPr/>
    </dgm:pt>
    <dgm:pt modelId="{1408F82C-61D6-42DE-9677-FF9C9651482C}" type="pres">
      <dgm:prSet presAssocID="{0E2C5938-1281-479C-B69C-681BD043EDDE}" presName="childText" presStyleLbl="conFgAcc1" presStyleIdx="2" presStyleCnt="3" custScaleY="215358">
        <dgm:presLayoutVars>
          <dgm:bulletEnabled val="1"/>
        </dgm:presLayoutVars>
      </dgm:prSet>
      <dgm:spPr/>
    </dgm:pt>
  </dgm:ptLst>
  <dgm:cxnLst>
    <dgm:cxn modelId="{768C565A-E1F8-4ABE-BEB9-C344DD41E8E3}" srcId="{788292FB-1726-48C7-B2DB-893D5042458B}" destId="{B95C0007-FA2C-40F1-A58E-60B9C8FB2AD8}" srcOrd="0" destOrd="0" parTransId="{03010109-3F95-4D8E-BF6E-9FB736986241}" sibTransId="{EED7B6F0-448D-417C-BBE3-4AC6A37EAB47}"/>
    <dgm:cxn modelId="{8C726212-9435-49FF-9602-C24669F1C0F9}" type="presOf" srcId="{788292FB-1726-48C7-B2DB-893D5042458B}" destId="{C6D7DCBA-9251-4E1A-BBB1-320645278E29}" srcOrd="0" destOrd="0" presId="urn:microsoft.com/office/officeart/2005/8/layout/list1"/>
    <dgm:cxn modelId="{630F3E54-5F1E-42C5-96B6-2309A0D84385}" srcId="{788292FB-1726-48C7-B2DB-893D5042458B}" destId="{0E2C5938-1281-479C-B69C-681BD043EDDE}" srcOrd="2" destOrd="0" parTransId="{25426873-5F65-4D7D-B306-ECDF3820741F}" sibTransId="{8DDBF141-D1B8-48E1-B5F4-58526674F31F}"/>
    <dgm:cxn modelId="{20B67A9E-9DEC-4975-8962-E262F884F88F}" type="presOf" srcId="{B95C0007-FA2C-40F1-A58E-60B9C8FB2AD8}" destId="{BE7A587B-809C-45CF-A7D1-E805066176C2}" srcOrd="0" destOrd="0" presId="urn:microsoft.com/office/officeart/2005/8/layout/list1"/>
    <dgm:cxn modelId="{F5CB2DC3-822A-4901-B7B9-C27BD3F39BE0}" type="presOf" srcId="{B95C0007-FA2C-40F1-A58E-60B9C8FB2AD8}" destId="{E932B624-9465-42DF-B357-008BBEECD8D3}" srcOrd="1" destOrd="0" presId="urn:microsoft.com/office/officeart/2005/8/layout/list1"/>
    <dgm:cxn modelId="{07373775-2448-4E2F-B50E-BD54BFF13990}" srcId="{788292FB-1726-48C7-B2DB-893D5042458B}" destId="{61B5767C-43BD-4F51-A136-B0DCF26049A6}" srcOrd="1" destOrd="0" parTransId="{FE574991-435B-4577-AF1B-3985BF7C9D4F}" sibTransId="{0D0C6F26-6085-4C27-83A0-5AD03DF03A0E}"/>
    <dgm:cxn modelId="{3498ED2F-662D-476F-9081-D79C646F2C72}" type="presOf" srcId="{0E2C5938-1281-479C-B69C-681BD043EDDE}" destId="{0AD3661E-23BC-47A4-93B1-A722AAD09664}" srcOrd="0" destOrd="0" presId="urn:microsoft.com/office/officeart/2005/8/layout/list1"/>
    <dgm:cxn modelId="{19773699-41E6-43BC-BC44-B2ACB63E51AA}" type="presOf" srcId="{0E2C5938-1281-479C-B69C-681BD043EDDE}" destId="{7633ADF7-DDB6-4DCB-8F7F-B5966B98A985}" srcOrd="1" destOrd="0" presId="urn:microsoft.com/office/officeart/2005/8/layout/list1"/>
    <dgm:cxn modelId="{67471F16-1628-47AB-85C6-3C45E5AFE226}" type="presOf" srcId="{61B5767C-43BD-4F51-A136-B0DCF26049A6}" destId="{F471592A-55BC-4B45-936F-5A68EF20CE90}" srcOrd="1" destOrd="0" presId="urn:microsoft.com/office/officeart/2005/8/layout/list1"/>
    <dgm:cxn modelId="{532D1938-5D41-4BF7-9000-EC0B09B6F9F2}" type="presOf" srcId="{61B5767C-43BD-4F51-A136-B0DCF26049A6}" destId="{A06D512A-18D5-4239-98A8-5B4ECEE7E8DB}" srcOrd="0" destOrd="0" presId="urn:microsoft.com/office/officeart/2005/8/layout/list1"/>
    <dgm:cxn modelId="{1B9EADA7-7FAD-424A-A40C-FD5AEFBACD10}" type="presParOf" srcId="{C6D7DCBA-9251-4E1A-BBB1-320645278E29}" destId="{38F49E76-138A-463B-94EF-AB1B7AC1BE35}" srcOrd="0" destOrd="0" presId="urn:microsoft.com/office/officeart/2005/8/layout/list1"/>
    <dgm:cxn modelId="{5DABCD84-EFBD-4745-9D6E-E39D011797AF}" type="presParOf" srcId="{38F49E76-138A-463B-94EF-AB1B7AC1BE35}" destId="{BE7A587B-809C-45CF-A7D1-E805066176C2}" srcOrd="0" destOrd="0" presId="urn:microsoft.com/office/officeart/2005/8/layout/list1"/>
    <dgm:cxn modelId="{BF484042-E44E-4050-B6B4-A1B19AB75345}" type="presParOf" srcId="{38F49E76-138A-463B-94EF-AB1B7AC1BE35}" destId="{E932B624-9465-42DF-B357-008BBEECD8D3}" srcOrd="1" destOrd="0" presId="urn:microsoft.com/office/officeart/2005/8/layout/list1"/>
    <dgm:cxn modelId="{6A23D3DE-A9AF-48FF-95D5-8417967EEC72}" type="presParOf" srcId="{C6D7DCBA-9251-4E1A-BBB1-320645278E29}" destId="{8BA95C94-997E-434D-AB0D-801483FCDE85}" srcOrd="1" destOrd="0" presId="urn:microsoft.com/office/officeart/2005/8/layout/list1"/>
    <dgm:cxn modelId="{C39D4F98-7150-45D1-A857-4C90DD8C1487}" type="presParOf" srcId="{C6D7DCBA-9251-4E1A-BBB1-320645278E29}" destId="{87C7BF24-226F-42A8-BCCD-C069E649AADC}" srcOrd="2" destOrd="0" presId="urn:microsoft.com/office/officeart/2005/8/layout/list1"/>
    <dgm:cxn modelId="{AF358A93-5998-4164-8697-305AFE48AB15}" type="presParOf" srcId="{C6D7DCBA-9251-4E1A-BBB1-320645278E29}" destId="{DE631E68-62D4-42AD-BE63-B160990BD5B5}" srcOrd="3" destOrd="0" presId="urn:microsoft.com/office/officeart/2005/8/layout/list1"/>
    <dgm:cxn modelId="{168DCEFA-CDEE-41FF-B78F-A13A8C278826}" type="presParOf" srcId="{C6D7DCBA-9251-4E1A-BBB1-320645278E29}" destId="{D0CBF822-5FA0-443A-9436-BAEDA818AB0B}" srcOrd="4" destOrd="0" presId="urn:microsoft.com/office/officeart/2005/8/layout/list1"/>
    <dgm:cxn modelId="{9684C0A0-8301-4AA6-A46F-A73B416462C0}" type="presParOf" srcId="{D0CBF822-5FA0-443A-9436-BAEDA818AB0B}" destId="{A06D512A-18D5-4239-98A8-5B4ECEE7E8DB}" srcOrd="0" destOrd="0" presId="urn:microsoft.com/office/officeart/2005/8/layout/list1"/>
    <dgm:cxn modelId="{E0359735-9317-4072-9A48-648319B9D03A}" type="presParOf" srcId="{D0CBF822-5FA0-443A-9436-BAEDA818AB0B}" destId="{F471592A-55BC-4B45-936F-5A68EF20CE90}" srcOrd="1" destOrd="0" presId="urn:microsoft.com/office/officeart/2005/8/layout/list1"/>
    <dgm:cxn modelId="{6DB4F3D3-E850-4318-A574-58F8F710944B}" type="presParOf" srcId="{C6D7DCBA-9251-4E1A-BBB1-320645278E29}" destId="{6BFAD239-31B5-45C7-AA55-2C7455104ACC}" srcOrd="5" destOrd="0" presId="urn:microsoft.com/office/officeart/2005/8/layout/list1"/>
    <dgm:cxn modelId="{E78FAC6E-58DD-466E-BF6C-C509C395CB06}" type="presParOf" srcId="{C6D7DCBA-9251-4E1A-BBB1-320645278E29}" destId="{43C0E1C1-2A1F-4071-AB13-DE6A9337B926}" srcOrd="6" destOrd="0" presId="urn:microsoft.com/office/officeart/2005/8/layout/list1"/>
    <dgm:cxn modelId="{46952096-55D8-426A-8287-D23F4B64EACD}" type="presParOf" srcId="{C6D7DCBA-9251-4E1A-BBB1-320645278E29}" destId="{A5DA9703-5F81-4F0B-9220-E542BBD82FA6}" srcOrd="7" destOrd="0" presId="urn:microsoft.com/office/officeart/2005/8/layout/list1"/>
    <dgm:cxn modelId="{C9C9B9D8-9AC5-452D-A657-1867DF3B51AF}" type="presParOf" srcId="{C6D7DCBA-9251-4E1A-BBB1-320645278E29}" destId="{C2785511-EA17-4867-A73F-82DE065D15A8}" srcOrd="8" destOrd="0" presId="urn:microsoft.com/office/officeart/2005/8/layout/list1"/>
    <dgm:cxn modelId="{C26158C7-B3FD-4FCE-B9B9-762FCA0C8A97}" type="presParOf" srcId="{C2785511-EA17-4867-A73F-82DE065D15A8}" destId="{0AD3661E-23BC-47A4-93B1-A722AAD09664}" srcOrd="0" destOrd="0" presId="urn:microsoft.com/office/officeart/2005/8/layout/list1"/>
    <dgm:cxn modelId="{B246F522-D0C5-4AE7-82A9-D2AE42264B60}" type="presParOf" srcId="{C2785511-EA17-4867-A73F-82DE065D15A8}" destId="{7633ADF7-DDB6-4DCB-8F7F-B5966B98A985}" srcOrd="1" destOrd="0" presId="urn:microsoft.com/office/officeart/2005/8/layout/list1"/>
    <dgm:cxn modelId="{B1EBAE5F-9288-47D2-BE63-1F565C8D1B41}" type="presParOf" srcId="{C6D7DCBA-9251-4E1A-BBB1-320645278E29}" destId="{27E8A5AF-BE5E-47FB-8FA6-2482510D4425}" srcOrd="9" destOrd="0" presId="urn:microsoft.com/office/officeart/2005/8/layout/list1"/>
    <dgm:cxn modelId="{0746F0ED-29DA-4278-A8F8-7F21B0F99E76}" type="presParOf" srcId="{C6D7DCBA-9251-4E1A-BBB1-320645278E29}" destId="{1408F82C-61D6-42DE-9677-FF9C9651482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7BF24-226F-42A8-BCCD-C069E649AADC}">
      <dsp:nvSpPr>
        <dsp:cNvPr id="0" name=""/>
        <dsp:cNvSpPr/>
      </dsp:nvSpPr>
      <dsp:spPr>
        <a:xfrm>
          <a:off x="0" y="1093544"/>
          <a:ext cx="13737327" cy="11396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32B624-9465-42DF-B357-008BBEECD8D3}">
      <dsp:nvSpPr>
        <dsp:cNvPr id="0" name=""/>
        <dsp:cNvSpPr/>
      </dsp:nvSpPr>
      <dsp:spPr>
        <a:xfrm>
          <a:off x="633875" y="68457"/>
          <a:ext cx="13099649" cy="133504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3467" tIns="0" rIns="363467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I.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khái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niệm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nhiễm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600" b="1" i="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9047" y="133629"/>
        <a:ext cx="12969305" cy="1204703"/>
      </dsp:txXfrm>
    </dsp:sp>
    <dsp:sp modelId="{43C0E1C1-2A1F-4071-AB13-DE6A9337B926}">
      <dsp:nvSpPr>
        <dsp:cNvPr id="0" name=""/>
        <dsp:cNvSpPr/>
      </dsp:nvSpPr>
      <dsp:spPr>
        <a:xfrm>
          <a:off x="0" y="3371706"/>
          <a:ext cx="13737327" cy="11396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71592A-55BC-4B45-936F-5A68EF20CE90}">
      <dsp:nvSpPr>
        <dsp:cNvPr id="0" name=""/>
        <dsp:cNvSpPr/>
      </dsp:nvSpPr>
      <dsp:spPr>
        <a:xfrm>
          <a:off x="633875" y="2346619"/>
          <a:ext cx="13099649" cy="1335047"/>
        </a:xfrm>
        <a:prstGeom prst="roundRect">
          <a:avLst/>
        </a:prstGeom>
        <a:solidFill>
          <a:srgbClr val="00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3467" tIns="0" rIns="363467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II.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nhiễm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thường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nhiễm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nhiễm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600" b="1" i="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9047" y="2411791"/>
        <a:ext cx="12969305" cy="1204703"/>
      </dsp:txXfrm>
    </dsp:sp>
    <dsp:sp modelId="{1408F82C-61D6-42DE-9677-FF9C9651482C}">
      <dsp:nvSpPr>
        <dsp:cNvPr id="0" name=""/>
        <dsp:cNvSpPr/>
      </dsp:nvSpPr>
      <dsp:spPr>
        <a:xfrm>
          <a:off x="0" y="5649868"/>
          <a:ext cx="13737327" cy="11396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33ADF7-DDB6-4DCB-8F7F-B5966B98A985}">
      <dsp:nvSpPr>
        <dsp:cNvPr id="0" name=""/>
        <dsp:cNvSpPr/>
      </dsp:nvSpPr>
      <dsp:spPr>
        <a:xfrm>
          <a:off x="633875" y="4624780"/>
          <a:ext cx="13099649" cy="133504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3467" tIns="0" rIns="363467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III.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nhiễm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36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600" b="1" i="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9047" y="4689952"/>
        <a:ext cx="12969305" cy="12047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F5B0E-D070-4225-8322-D290E6843BAF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CA343-D808-4488-A918-E530FEDCC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75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06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A343-D808-4488-A918-E530FEDCCE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2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A343-D808-4488-A918-E530FEDCCE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44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23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1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36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3.xml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20" Type="http://schemas.openxmlformats.org/officeDocument/2006/relationships/image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slide" Target="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4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svg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30.png"/><Relationship Id="rId10" Type="http://schemas.openxmlformats.org/officeDocument/2006/relationships/image" Target="../media/image87.svg"/><Relationship Id="rId4" Type="http://schemas.openxmlformats.org/officeDocument/2006/relationships/image" Target="../media/image29.jpe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42.svg"/><Relationship Id="rId5" Type="http://schemas.openxmlformats.org/officeDocument/2006/relationships/image" Target="../media/image40.png"/><Relationship Id="rId4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4.svg"/><Relationship Id="rId4" Type="http://schemas.openxmlformats.org/officeDocument/2006/relationships/image" Target="../media/image25.png"/><Relationship Id="rId9" Type="http://schemas.openxmlformats.org/officeDocument/2006/relationships/image" Target="../media/image5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4.svg"/><Relationship Id="rId10" Type="http://schemas.openxmlformats.org/officeDocument/2006/relationships/image" Target="../media/image47.jpeg"/><Relationship Id="rId4" Type="http://schemas.openxmlformats.org/officeDocument/2006/relationships/image" Target="../media/image25.png"/><Relationship Id="rId9" Type="http://schemas.openxmlformats.org/officeDocument/2006/relationships/image" Target="../media/image5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5.png"/><Relationship Id="rId4" Type="http://schemas.openxmlformats.org/officeDocument/2006/relationships/image" Target="../media/image32.sv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4.sv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5.png"/><Relationship Id="rId4" Type="http://schemas.openxmlformats.org/officeDocument/2006/relationships/image" Target="../media/image32.sv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svg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30.png"/><Relationship Id="rId10" Type="http://schemas.openxmlformats.org/officeDocument/2006/relationships/image" Target="../media/image87.svg"/><Relationship Id="rId4" Type="http://schemas.openxmlformats.org/officeDocument/2006/relationships/image" Target="../media/image29.jpe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NULL"/><Relationship Id="rId7" Type="http://schemas.openxmlformats.org/officeDocument/2006/relationships/diagramColors" Target="../diagrams/colors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svg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30.png"/><Relationship Id="rId10" Type="http://schemas.openxmlformats.org/officeDocument/2006/relationships/image" Target="../media/image87.svg"/><Relationship Id="rId4" Type="http://schemas.openxmlformats.org/officeDocument/2006/relationships/image" Target="../media/image29.jpeg"/><Relationship Id="rId9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59.png"/><Relationship Id="rId4" Type="http://schemas.openxmlformats.org/officeDocument/2006/relationships/image" Target="NUL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59.png"/><Relationship Id="rId4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59.png"/><Relationship Id="rId4" Type="http://schemas.openxmlformats.org/officeDocument/2006/relationships/image" Target="NUL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59.png"/><Relationship Id="rId4" Type="http://schemas.openxmlformats.org/officeDocument/2006/relationships/image" Target="NUL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59.png"/><Relationship Id="rId4" Type="http://schemas.openxmlformats.org/officeDocument/2006/relationships/image" Target="NUL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59.png"/><Relationship Id="rId4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59.png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59.png"/><Relationship Id="rId4" Type="http://schemas.openxmlformats.org/officeDocument/2006/relationships/image" Target="NUL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59.png"/><Relationship Id="rId4" Type="http://schemas.openxmlformats.org/officeDocument/2006/relationships/image" Target="NUL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59.png"/><Relationship Id="rId4" Type="http://schemas.openxmlformats.org/officeDocument/2006/relationships/image" Target="NUL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60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NUL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NUL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60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NUL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NUL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18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75C1F01-5F20-4F65-A85B-8ECBBFFA44E8}"/>
              </a:ext>
            </a:extLst>
          </p:cNvPr>
          <p:cNvGrpSpPr/>
          <p:nvPr/>
        </p:nvGrpSpPr>
        <p:grpSpPr>
          <a:xfrm>
            <a:off x="2718562" y="77278"/>
            <a:ext cx="11018876" cy="1678067"/>
            <a:chOff x="592036" y="86854"/>
            <a:chExt cx="2095411" cy="66969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E086CB75-4868-474A-B778-62351B64CD87}"/>
                </a:ext>
              </a:extLst>
            </p:cNvPr>
            <p:cNvSpPr/>
            <p:nvPr/>
          </p:nvSpPr>
          <p:spPr>
            <a:xfrm>
              <a:off x="639381" y="86854"/>
              <a:ext cx="2048066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75"/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xmlns="" id="{4175ABC5-63F5-4C35-AB92-2AA48E303DCF}"/>
                </a:ext>
              </a:extLst>
            </p:cNvPr>
            <p:cNvSpPr txBox="1"/>
            <p:nvPr/>
          </p:nvSpPr>
          <p:spPr>
            <a:xfrm>
              <a:off x="592036" y="166966"/>
              <a:ext cx="2073232" cy="589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KHỞI ĐỘNG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79081DE3-25B1-4AC5-88E2-CA1A582D540E}"/>
              </a:ext>
            </a:extLst>
          </p:cNvPr>
          <p:cNvSpPr/>
          <p:nvPr/>
        </p:nvSpPr>
        <p:spPr>
          <a:xfrm>
            <a:off x="189539" y="7530105"/>
            <a:ext cx="18097782" cy="2678922"/>
          </a:xfrm>
          <a:prstGeom prst="roundRect">
            <a:avLst>
              <a:gd name="adj" fmla="val 15391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200" b="1" i="1" dirty="0">
                <a:solidFill>
                  <a:schemeClr val="tx1"/>
                </a:solidFill>
              </a:rPr>
              <a:t>Ở </a:t>
            </a:r>
            <a:r>
              <a:rPr lang="en-US" sz="4200" b="1" i="1" dirty="0" err="1">
                <a:solidFill>
                  <a:schemeClr val="tx1"/>
                </a:solidFill>
              </a:rPr>
              <a:t>người</a:t>
            </a:r>
            <a:r>
              <a:rPr lang="en-US" sz="4200" b="1" i="1" dirty="0">
                <a:solidFill>
                  <a:schemeClr val="tx1"/>
                </a:solidFill>
              </a:rPr>
              <a:t>, </a:t>
            </a:r>
            <a:r>
              <a:rPr lang="en-US" sz="4200" b="1" i="1" dirty="0" err="1">
                <a:solidFill>
                  <a:schemeClr val="tx1"/>
                </a:solidFill>
              </a:rPr>
              <a:t>trung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bình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một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phân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tử</a:t>
            </a:r>
            <a:r>
              <a:rPr lang="en-US" sz="4200" b="1" i="1" dirty="0">
                <a:solidFill>
                  <a:schemeClr val="tx1"/>
                </a:solidFill>
              </a:rPr>
              <a:t> DNA </a:t>
            </a:r>
            <a:r>
              <a:rPr lang="en-US" sz="4200" b="1" i="1" dirty="0" err="1">
                <a:solidFill>
                  <a:schemeClr val="tx1"/>
                </a:solidFill>
              </a:rPr>
              <a:t>gồm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có</a:t>
            </a:r>
            <a:r>
              <a:rPr lang="en-US" sz="4200" b="1" i="1" dirty="0">
                <a:solidFill>
                  <a:schemeClr val="tx1"/>
                </a:solidFill>
              </a:rPr>
              <a:t> 1,5 × 10</a:t>
            </a:r>
            <a:r>
              <a:rPr lang="en-US" sz="4200" b="1" i="1" baseline="30000" dirty="0">
                <a:solidFill>
                  <a:schemeClr val="tx1"/>
                </a:solidFill>
              </a:rPr>
              <a:t>8</a:t>
            </a:r>
            <a:r>
              <a:rPr lang="en-US" sz="4200" b="1" i="1" dirty="0">
                <a:solidFill>
                  <a:schemeClr val="tx1"/>
                </a:solidFill>
              </a:rPr>
              <a:t> </a:t>
            </a:r>
            <a:r>
              <a:rPr lang="en-US" sz="4200" b="1" i="1" dirty="0" err="1">
                <a:solidFill>
                  <a:schemeClr val="tx1"/>
                </a:solidFill>
              </a:rPr>
              <a:t>cặp</a:t>
            </a:r>
            <a:r>
              <a:rPr lang="en-US" sz="4200" b="1" i="1" dirty="0">
                <a:solidFill>
                  <a:schemeClr val="tx1"/>
                </a:solidFill>
              </a:rPr>
              <a:t> nucleotide. </a:t>
            </a:r>
            <a:r>
              <a:rPr lang="en-US" sz="4200" b="1" i="1" dirty="0" err="1">
                <a:solidFill>
                  <a:schemeClr val="tx1"/>
                </a:solidFill>
              </a:rPr>
              <a:t>Nếu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được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duỗi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thẳng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hoàn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toàn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thì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phân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tử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này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dài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khoảng</a:t>
            </a:r>
            <a:r>
              <a:rPr lang="en-US" sz="4200" b="1" i="1" dirty="0">
                <a:solidFill>
                  <a:schemeClr val="tx1"/>
                </a:solidFill>
              </a:rPr>
              <a:t> 4 cm, </a:t>
            </a:r>
            <a:r>
              <a:rPr lang="en-US" sz="4200" b="1" i="1" dirty="0" err="1">
                <a:solidFill>
                  <a:schemeClr val="tx1"/>
                </a:solidFill>
              </a:rPr>
              <a:t>gấp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hàng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nghìn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lần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đường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kính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của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nhân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tế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bào</a:t>
            </a:r>
            <a:r>
              <a:rPr lang="en-US" sz="4200" b="1" i="1" dirty="0">
                <a:solidFill>
                  <a:schemeClr val="tx1"/>
                </a:solidFill>
              </a:rPr>
              <a:t>. Theo </a:t>
            </a:r>
            <a:r>
              <a:rPr lang="en-US" sz="4200" b="1" i="1" dirty="0" err="1">
                <a:solidFill>
                  <a:schemeClr val="tx1"/>
                </a:solidFill>
              </a:rPr>
              <a:t>em</a:t>
            </a:r>
            <a:r>
              <a:rPr lang="en-US" sz="4200" b="1" i="1" dirty="0">
                <a:solidFill>
                  <a:schemeClr val="tx1"/>
                </a:solidFill>
              </a:rPr>
              <a:t>, </a:t>
            </a:r>
            <a:r>
              <a:rPr lang="en-US" sz="4200" b="1" i="1" dirty="0" err="1">
                <a:solidFill>
                  <a:schemeClr val="tx1"/>
                </a:solidFill>
              </a:rPr>
              <a:t>bằng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cách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nào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mà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phân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tử</a:t>
            </a:r>
            <a:r>
              <a:rPr lang="en-US" sz="4200" b="1" i="1" dirty="0">
                <a:solidFill>
                  <a:schemeClr val="tx1"/>
                </a:solidFill>
              </a:rPr>
              <a:t> DNA </a:t>
            </a:r>
            <a:r>
              <a:rPr lang="en-US" sz="4200" b="1" i="1" dirty="0" err="1">
                <a:solidFill>
                  <a:schemeClr val="tx1"/>
                </a:solidFill>
              </a:rPr>
              <a:t>có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thể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nằm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gọn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trong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nhân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tế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bào</a:t>
            </a:r>
            <a:r>
              <a:rPr lang="en-US" sz="4200" b="1" i="1" dirty="0">
                <a:solidFill>
                  <a:schemeClr val="tx1"/>
                </a:solidFill>
              </a:rPr>
              <a:t> </a:t>
            </a:r>
            <a:r>
              <a:rPr lang="en-US" sz="4200" b="1" i="1" dirty="0" err="1">
                <a:solidFill>
                  <a:schemeClr val="tx1"/>
                </a:solidFill>
              </a:rPr>
              <a:t>người</a:t>
            </a:r>
            <a:r>
              <a:rPr lang="en-US" sz="4200" b="1" i="1" dirty="0">
                <a:solidFill>
                  <a:schemeClr val="tx1"/>
                </a:solidFill>
              </a:rPr>
              <a:t>?</a:t>
            </a:r>
            <a:endParaRPr lang="en-US" sz="4200" b="1" dirty="0">
              <a:solidFill>
                <a:schemeClr val="tx1"/>
              </a:solidFill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9675DFE9-CA9A-4ECD-BA71-E68DA677B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080" y="-946636"/>
            <a:ext cx="539859" cy="32183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F0E72F9C-5ED5-4278-BAFD-A02E55A42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925" y="-1020320"/>
            <a:ext cx="539859" cy="32183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5FE066A9-AE79-42AA-888F-CC57498EE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4596" y="-1515945"/>
            <a:ext cx="539859" cy="32702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4CC87EF8-774F-428A-9339-6A3054570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4844" y="-1078587"/>
            <a:ext cx="539859" cy="3270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DC059A72-C368-464F-9166-ABEB1FCD0C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25839" y="-974032"/>
            <a:ext cx="539859" cy="32183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187D1FDD-56BC-404A-80B8-700F878EAE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17762" y="-1651580"/>
            <a:ext cx="539859" cy="32702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89E0D148-CF1A-4D3D-BC6C-E4ED4F8D8A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74640" y="-889313"/>
            <a:ext cx="539859" cy="32183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7E2EB5AB-8BA8-4C6E-A4B1-E970107967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37437" y="-951824"/>
            <a:ext cx="539859" cy="32702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E2ACEBE5-E6A1-4742-8F76-34CF0EE31C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1228" y="-834077"/>
            <a:ext cx="539859" cy="32702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31FF0748-6D3A-4DC9-A5DA-C562E83EB9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6119" y="-1058190"/>
            <a:ext cx="539859" cy="32702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50A915F1-2144-4B20-98CC-87F94380F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8735" y="-1279885"/>
            <a:ext cx="539859" cy="32183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8A88CF31-A1E3-415D-9BC4-1A3CC4C86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7406" y="-1775508"/>
            <a:ext cx="539859" cy="32702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009EFD73-92A3-41E8-80AA-A85DBFF0AF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98929" y="-1317755"/>
            <a:ext cx="539859" cy="32702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77E2F0CA-80C3-4FEE-B820-DDD06F9EB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610" y="-846947"/>
            <a:ext cx="539859" cy="32702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71585584-3952-41B3-8147-354196B4D0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8635" y="-1469726"/>
            <a:ext cx="539859" cy="32183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275ACA86-3767-4A5F-A08E-27D330F593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5530" y="-1419938"/>
            <a:ext cx="539859" cy="32702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1AE351B7-0398-4233-9C0E-E8FAD81CB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501" y="-1048243"/>
            <a:ext cx="539859" cy="32183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6DAFDD2-10C5-4908-BFE4-4CFDC7679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5174" y="-1543868"/>
            <a:ext cx="539859" cy="32702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73693C48-E9B6-4CDB-B670-9786AA8999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6695" y="-1086113"/>
            <a:ext cx="539859" cy="32702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DB175582-052B-4A89-9812-57992605E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1704" y="-1513521"/>
            <a:ext cx="539859" cy="32702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3C524276-F7C6-4ACB-9030-612780FA5A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5743" y="-1467302"/>
            <a:ext cx="539859" cy="32183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5082D3B4-BAC8-445A-9D29-D26AF49E42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2638" y="-1417515"/>
            <a:ext cx="539859" cy="32702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E70A302C-A080-4FF0-B68E-48442E8DD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2282" y="-1541444"/>
            <a:ext cx="539859" cy="32702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26EB6412-86EC-4A0B-A327-E1DAE6388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0866" y="-866070"/>
            <a:ext cx="539859" cy="32702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50077623-605A-4E4F-9EAB-70EBDF6C9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839" y="-494375"/>
            <a:ext cx="539859" cy="321839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FD8FE783-5688-4994-A5B4-891DA846B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0510" y="-990000"/>
            <a:ext cx="539859" cy="32702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91DB4ABE-6263-42D1-9535-20AB27D3DB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2031" y="-532245"/>
            <a:ext cx="539859" cy="32702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5AC46BCB-B86D-49E7-8ED3-5AEA9D462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4808" y="-728012"/>
            <a:ext cx="539859" cy="32702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CBDE6CB9-37C1-4F72-9F41-F52BA10A1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5384" y="-755936"/>
            <a:ext cx="539859" cy="327027"/>
          </a:xfrm>
          <a:prstGeom prst="rect">
            <a:avLst/>
          </a:prstGeom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DC4D4389-3269-48E5-9314-DCEC10EC78A8}"/>
              </a:ext>
            </a:extLst>
          </p:cNvPr>
          <p:cNvGrpSpPr/>
          <p:nvPr/>
        </p:nvGrpSpPr>
        <p:grpSpPr>
          <a:xfrm>
            <a:off x="15258842" y="872576"/>
            <a:ext cx="994235" cy="994235"/>
            <a:chOff x="11409342" y="180900"/>
            <a:chExt cx="662996" cy="662996"/>
          </a:xfrm>
        </p:grpSpPr>
        <p:sp>
          <p:nvSpPr>
            <p:cNvPr id="109" name="!!MatThu1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10" name="Graphic 62">
              <a:hlinkClick r:id="rId14" action="ppaction://hlinksldjump"/>
              <a:extLst>
                <a:ext uri="{FF2B5EF4-FFF2-40B4-BE49-F238E27FC236}">
                  <a16:creationId xmlns:a16="http://schemas.microsoft.com/office/drawing/2014/main" xmlns="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2383" y="6917014"/>
            <a:ext cx="18283238" cy="3323987"/>
          </a:xfrm>
          <a:prstGeom prst="rect">
            <a:avLst/>
          </a:prstGeom>
          <a:solidFill>
            <a:srgbClr val="000066"/>
          </a:solidFill>
        </p:spPr>
        <p:txBody>
          <a:bodyPr wrap="square">
            <a:spAutoFit/>
          </a:bodyPr>
          <a:lstStyle/>
          <a:p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DNA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quấn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protein histone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chuỗi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nucleosome,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chuỗi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nucleosome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cuộn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xoắn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DNA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gene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gói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200" b="1" dirty="0">
              <a:solidFill>
                <a:schemeClr val="bg1"/>
              </a:solidFill>
            </a:endParaRPr>
          </a:p>
        </p:txBody>
      </p:sp>
      <p:sp>
        <p:nvSpPr>
          <p:cNvPr id="5" name="AutoShape 4" descr="Nêu đặc điểm cấu tạo hóa học của ADN"/>
          <p:cNvSpPr>
            <a:spLocks noChangeAspect="1" noChangeArrowheads="1"/>
          </p:cNvSpPr>
          <p:nvPr/>
        </p:nvSpPr>
        <p:spPr bwMode="auto">
          <a:xfrm>
            <a:off x="235745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99134" y="2047980"/>
            <a:ext cx="8218272" cy="396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71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1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1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1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1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64 0.00277 L -0.00664 0.00277 C 0.00717 0.0162 0.02305 0.02407 0.0349 0.04259 C 0.07774 0.10949 0.07813 0.15231 0.09714 0.24652 C 0.09922 0.2787 0.10521 0.31088 0.10352 0.34305 C 0.09922 0.4243 0.07579 0.46852 0.03802 0.51319 C 0.02123 0.53333 0.00079 0.54166 -0.01783 0.55578 C -0.03802 0.55393 -0.05859 0.55764 -0.07838 0.55023 C -0.12786 0.53194 -0.1401 0.50324 -0.1789 0.45092 C -0.18698 0.42639 -0.19856 0.40439 -0.20286 0.37708 C -0.21367 0.30902 -0.1806 0.29004 -0.15026 0.26944 C -0.12617 0.25277 -0.10026 0.24652 -0.07526 0.23518 C -0.04974 0.25416 -0.022 0.26551 0.00131 0.29213 C 0.02162 0.31504 0.03972 0.3743 0.05248 0.41111 C 0.05352 0.42916 0.05664 0.44722 0.0556 0.46504 C 0.05495 0.47569 0.05144 0.48541 0.04766 0.49352 C 0.04271 0.5037 0.03685 0.51273 0.03008 0.51898 C 0.01185 0.53588 -0.04661 0.54051 -0.05286 0.54166 C -0.18216 0.54004 -0.23203 0.58402 -0.32252 0.5162 C -0.33086 0.50995 -0.33854 0.50092 -0.34648 0.49352 C -0.3513 0.48402 -0.35807 0.47685 -0.3608 0.46504 C -0.36445 0.44977 -0.36536 0.40972 -0.35286 0.39977 C -0.34257 0.39166 -0.3306 0.39421 -0.3194 0.39143 C -0.29466 0.40671 -0.26875 0.41852 -0.24752 0.44814 C -0.24075 0.45764 -0.23698 0.47268 -0.23164 0.48495 C -0.22942 0.50092 -0.22395 0.51689 -0.22526 0.5331 C -0.2289 0.58055 -0.23255 0.63055 -0.24596 0.67222 C -0.25651 0.70463 -0.27721 0.72291 -0.29388 0.74583 C -0.33997 0.80949 -0.32695 0.79629 -0.37526 0.81111 C -0.39283 0.79977 -0.41263 0.79629 -0.42786 0.77708 C -0.43671 0.7662 -0.43619 0.71551 -0.42786 0.70347 C -0.42252 0.69537 -0.41406 0.69953 -0.40716 0.69768 C -0.38372 0.70139 -0.35989 0.70069 -0.33698 0.70902 C -0.28737 0.72685 -0.28971 0.75277 -0.24114 0.77708 C -0.2125 0.79166 -0.18255 0.79699 -0.15338 0.80833 C -0.10234 0.82824 -0.06198 0.84027 -0.01614 0.87916 C 0.01875 0.90902 0.05873 0.94259 0.08438 0.99838 C 0.09414 1.01967 0.10026 1.0456 0.10821 1.06944 C 0.10938 1.07963 0.11472 1.12361 0.11472 1.14027 C 0.11472 1.14977 0.11302 1.16875 0.11302 1.16875 " pathEditMode="relative" ptsTypes="AAAAAAAAAAAAAAAAAAAAAAAAAAAAAAAAAAAAAAAA">
                                      <p:cBhvr>
                                        <p:cTn id="2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2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2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3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3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3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3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4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4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4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5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5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5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286912" y="228601"/>
            <a:ext cx="11634916" cy="104797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5400" b="1" dirty="0" err="1" smtClean="0"/>
              <a:t>Câu</a:t>
            </a:r>
            <a:r>
              <a:rPr lang="en-US" sz="5400" b="1" dirty="0" smtClean="0"/>
              <a:t> 5</a:t>
            </a:r>
            <a:r>
              <a:rPr lang="en-US" sz="5400" b="1" dirty="0"/>
              <a:t>. </a:t>
            </a:r>
            <a:r>
              <a:rPr lang="en-US" sz="5400" b="1" dirty="0" err="1"/>
              <a:t>Cặp</a:t>
            </a:r>
            <a:r>
              <a:rPr lang="en-US" sz="5400" b="1" dirty="0"/>
              <a:t> </a:t>
            </a:r>
            <a:r>
              <a:rPr lang="en-US" sz="5400" b="1" dirty="0" err="1"/>
              <a:t>nhiễm</a:t>
            </a:r>
            <a:r>
              <a:rPr lang="en-US" sz="5400" b="1" dirty="0"/>
              <a:t> </a:t>
            </a:r>
            <a:r>
              <a:rPr lang="en-US" sz="5400" b="1" dirty="0" err="1"/>
              <a:t>sắc</a:t>
            </a:r>
            <a:r>
              <a:rPr lang="en-US" sz="5400" b="1" dirty="0"/>
              <a:t> </a:t>
            </a:r>
            <a:r>
              <a:rPr lang="en-US" sz="5400" b="1" dirty="0" err="1"/>
              <a:t>thể</a:t>
            </a:r>
            <a:r>
              <a:rPr lang="en-US" sz="5400" b="1" dirty="0"/>
              <a:t> </a:t>
            </a:r>
            <a:r>
              <a:rPr lang="en-US" sz="5400" b="1" dirty="0" err="1"/>
              <a:t>tương</a:t>
            </a:r>
            <a:r>
              <a:rPr lang="en-US" sz="5400" b="1" dirty="0"/>
              <a:t> </a:t>
            </a:r>
            <a:r>
              <a:rPr lang="en-US" sz="5400" b="1" dirty="0" err="1"/>
              <a:t>đồng</a:t>
            </a:r>
            <a:r>
              <a:rPr lang="en-US" sz="5400" b="1" dirty="0"/>
              <a:t> </a:t>
            </a:r>
            <a:r>
              <a:rPr lang="en-US" sz="5400" b="1" dirty="0" err="1"/>
              <a:t>là</a:t>
            </a:r>
            <a:endParaRPr lang="en-US" sz="9900" dirty="0">
              <a:solidFill>
                <a:srgbClr val="C0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" y="8364683"/>
            <a:ext cx="17599818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200" b="1" dirty="0" err="1"/>
              <a:t>Là</a:t>
            </a:r>
            <a:r>
              <a:rPr lang="en-US" sz="4200" b="1" dirty="0"/>
              <a:t> </a:t>
            </a:r>
            <a:r>
              <a:rPr lang="en-US" sz="4200" b="1" dirty="0" err="1"/>
              <a:t>cặp</a:t>
            </a:r>
            <a:r>
              <a:rPr lang="en-US" sz="4200" b="1" dirty="0"/>
              <a:t> NST </a:t>
            </a:r>
            <a:r>
              <a:rPr lang="en-US" sz="4200" b="1" dirty="0" err="1"/>
              <a:t>có</a:t>
            </a:r>
            <a:r>
              <a:rPr lang="en-US" sz="4200" b="1" dirty="0"/>
              <a:t> </a:t>
            </a:r>
            <a:r>
              <a:rPr lang="en-US" sz="4200" b="1" dirty="0" err="1"/>
              <a:t>cùng</a:t>
            </a:r>
            <a:r>
              <a:rPr lang="en-US" sz="4200" b="1" dirty="0"/>
              <a:t> </a:t>
            </a:r>
            <a:r>
              <a:rPr lang="en-US" sz="4200" b="1" dirty="0" err="1"/>
              <a:t>hình</a:t>
            </a:r>
            <a:r>
              <a:rPr lang="en-US" sz="4200" b="1" dirty="0"/>
              <a:t> </a:t>
            </a:r>
            <a:r>
              <a:rPr lang="en-US" sz="4200" b="1" dirty="0" err="1"/>
              <a:t>thái</a:t>
            </a:r>
            <a:r>
              <a:rPr lang="en-US" sz="4200" b="1" dirty="0"/>
              <a:t> </a:t>
            </a:r>
            <a:r>
              <a:rPr lang="en-US" sz="4200" b="1" dirty="0" err="1"/>
              <a:t>và</a:t>
            </a:r>
            <a:r>
              <a:rPr lang="en-US" sz="4200" b="1" dirty="0"/>
              <a:t> </a:t>
            </a:r>
            <a:r>
              <a:rPr lang="en-US" sz="4200" b="1" dirty="0" err="1"/>
              <a:t>tập</a:t>
            </a:r>
            <a:r>
              <a:rPr lang="en-US" sz="4200" b="1" dirty="0"/>
              <a:t> </a:t>
            </a:r>
            <a:r>
              <a:rPr lang="en-US" sz="4200" b="1" dirty="0" err="1"/>
              <a:t>hợp</a:t>
            </a:r>
            <a:r>
              <a:rPr lang="en-US" sz="4200" b="1" dirty="0"/>
              <a:t> gene. </a:t>
            </a:r>
            <a:r>
              <a:rPr lang="en-US" sz="4200" b="1" dirty="0" err="1"/>
              <a:t>Trong</a:t>
            </a:r>
            <a:r>
              <a:rPr lang="en-US" sz="4200" b="1" dirty="0"/>
              <a:t> </a:t>
            </a:r>
            <a:r>
              <a:rPr lang="en-US" sz="4200" b="1" dirty="0" err="1"/>
              <a:t>đó</a:t>
            </a:r>
            <a:r>
              <a:rPr lang="en-US" sz="4200" b="1" dirty="0"/>
              <a:t>, </a:t>
            </a:r>
            <a:r>
              <a:rPr lang="en-US" sz="4200" b="1" dirty="0" err="1"/>
              <a:t>một</a:t>
            </a:r>
            <a:r>
              <a:rPr lang="en-US" sz="4200" b="1" dirty="0"/>
              <a:t> NST </a:t>
            </a:r>
            <a:r>
              <a:rPr lang="en-US" sz="4200" b="1" dirty="0" err="1"/>
              <a:t>được</a:t>
            </a:r>
            <a:r>
              <a:rPr lang="en-US" sz="4200" b="1" dirty="0"/>
              <a:t> </a:t>
            </a:r>
            <a:r>
              <a:rPr lang="en-US" sz="4200" b="1" dirty="0" err="1"/>
              <a:t>nhận</a:t>
            </a:r>
            <a:r>
              <a:rPr lang="en-US" sz="4200" b="1" dirty="0"/>
              <a:t> </a:t>
            </a:r>
            <a:r>
              <a:rPr lang="en-US" sz="4200" b="1" dirty="0" err="1"/>
              <a:t>từ</a:t>
            </a:r>
            <a:r>
              <a:rPr lang="en-US" sz="4200" b="1" dirty="0"/>
              <a:t> </a:t>
            </a:r>
            <a:r>
              <a:rPr lang="en-US" sz="4200" b="1" dirty="0" err="1"/>
              <a:t>bố</a:t>
            </a:r>
            <a:r>
              <a:rPr lang="en-US" sz="4200" b="1" dirty="0"/>
              <a:t> </a:t>
            </a:r>
            <a:r>
              <a:rPr lang="en-US" sz="4200" b="1" dirty="0" err="1"/>
              <a:t>và</a:t>
            </a:r>
            <a:r>
              <a:rPr lang="en-US" sz="4200" b="1" dirty="0"/>
              <a:t> </a:t>
            </a:r>
            <a:r>
              <a:rPr lang="en-US" sz="4200" b="1" dirty="0" err="1"/>
              <a:t>một</a:t>
            </a:r>
            <a:r>
              <a:rPr lang="en-US" sz="4200" b="1" dirty="0"/>
              <a:t> NST </a:t>
            </a:r>
            <a:r>
              <a:rPr lang="en-US" sz="4200" b="1" dirty="0" err="1"/>
              <a:t>được</a:t>
            </a:r>
            <a:r>
              <a:rPr lang="en-US" sz="4200" b="1" dirty="0"/>
              <a:t> </a:t>
            </a:r>
            <a:r>
              <a:rPr lang="en-US" sz="4200" b="1" dirty="0" err="1"/>
              <a:t>nhận</a:t>
            </a:r>
            <a:r>
              <a:rPr lang="en-US" sz="4200" b="1" dirty="0"/>
              <a:t> </a:t>
            </a:r>
            <a:r>
              <a:rPr lang="en-US" sz="4200" b="1" dirty="0" err="1"/>
              <a:t>từ</a:t>
            </a:r>
            <a:r>
              <a:rPr lang="en-US" sz="4200" b="1" dirty="0"/>
              <a:t> </a:t>
            </a:r>
            <a:r>
              <a:rPr lang="en-US" sz="4200" b="1" dirty="0" err="1"/>
              <a:t>mẹ</a:t>
            </a:r>
            <a:r>
              <a:rPr lang="en-US" sz="4200" b="1" dirty="0"/>
              <a:t>.</a:t>
            </a:r>
            <a:endParaRPr lang="en-US" sz="8100" b="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BÀI 8. NHIỄM SẮC TH - Thư viện Sinhhoc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1" y="1675508"/>
            <a:ext cx="16556517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2387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47630">
            <a:off x="-2392421" y="-5039057"/>
            <a:ext cx="8477169" cy="62731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352433" y="-1028700"/>
            <a:ext cx="411480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85067" y="-2714625"/>
            <a:ext cx="4114800" cy="41148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700" y="1721317"/>
            <a:ext cx="16530224" cy="7843113"/>
            <a:chOff x="0" y="0"/>
            <a:chExt cx="6030271" cy="28611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030271" cy="2861189"/>
            </a:xfrm>
            <a:custGeom>
              <a:avLst/>
              <a:gdLst/>
              <a:ahLst/>
              <a:cxnLst/>
              <a:rect l="l" t="t" r="r" b="b"/>
              <a:pathLst>
                <a:path w="6030271" h="2861189">
                  <a:moveTo>
                    <a:pt x="5905810" y="59690"/>
                  </a:moveTo>
                  <a:cubicBezTo>
                    <a:pt x="5941371" y="59690"/>
                    <a:pt x="5970581" y="88900"/>
                    <a:pt x="5970581" y="124460"/>
                  </a:cubicBezTo>
                  <a:lnTo>
                    <a:pt x="5970581" y="2736729"/>
                  </a:lnTo>
                  <a:cubicBezTo>
                    <a:pt x="5970581" y="2772289"/>
                    <a:pt x="5941371" y="2801499"/>
                    <a:pt x="5905810" y="2801499"/>
                  </a:cubicBezTo>
                  <a:lnTo>
                    <a:pt x="124460" y="2801499"/>
                  </a:lnTo>
                  <a:cubicBezTo>
                    <a:pt x="88900" y="2801499"/>
                    <a:pt x="59690" y="2772289"/>
                    <a:pt x="59690" y="273672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05810" y="59690"/>
                  </a:lnTo>
                  <a:moveTo>
                    <a:pt x="590581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736729"/>
                  </a:lnTo>
                  <a:cubicBezTo>
                    <a:pt x="0" y="2805309"/>
                    <a:pt x="55880" y="2861189"/>
                    <a:pt x="124460" y="2861189"/>
                  </a:cubicBezTo>
                  <a:lnTo>
                    <a:pt x="5905811" y="2861189"/>
                  </a:lnTo>
                  <a:cubicBezTo>
                    <a:pt x="5974391" y="2861189"/>
                    <a:pt x="6030271" y="2805309"/>
                    <a:pt x="6030271" y="2736729"/>
                  </a:cubicBezTo>
                  <a:lnTo>
                    <a:pt x="6030271" y="124460"/>
                  </a:lnTo>
                  <a:cubicBezTo>
                    <a:pt x="6030271" y="55880"/>
                    <a:pt x="5974391" y="0"/>
                    <a:pt x="5905810" y="0"/>
                  </a:cubicBezTo>
                  <a:close/>
                </a:path>
              </a:pathLst>
            </a:custGeom>
            <a:solidFill>
              <a:srgbClr val="175029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5400000">
            <a:off x="1764478" y="2310877"/>
            <a:ext cx="1128195" cy="977017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C01E27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6400800" y="340426"/>
            <a:ext cx="872490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4000" b="1" dirty="0">
                <a:solidFill>
                  <a:srgbClr val="000000"/>
                </a:solidFill>
                <a:latin typeface="Arial" pitchFamily="34" charset="0"/>
              </a:rPr>
              <a:t>I. </a:t>
            </a:r>
            <a:r>
              <a:rPr lang="en-US" sz="4000" b="1" dirty="0"/>
              <a:t>NHIỄM SẮC THỂ</a:t>
            </a:r>
          </a:p>
          <a:p>
            <a:r>
              <a:rPr lang="en-US" sz="4000" b="1" dirty="0"/>
              <a:t>1. KHÁI NIỆM VÀ ĐẶC ĐIỂM</a:t>
            </a:r>
            <a:endParaRPr lang="en-US" sz="4000" dirty="0"/>
          </a:p>
        </p:txBody>
      </p:sp>
      <p:sp>
        <p:nvSpPr>
          <p:cNvPr id="10" name="TextBox 10"/>
          <p:cNvSpPr txBox="1"/>
          <p:nvPr/>
        </p:nvSpPr>
        <p:spPr>
          <a:xfrm>
            <a:off x="2951175" y="2512673"/>
            <a:ext cx="2697912" cy="573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vi-VN" sz="3500" b="1" dirty="0">
                <a:solidFill>
                  <a:srgbClr val="C00000"/>
                </a:solidFill>
                <a:latin typeface="Arial" pitchFamily="34" charset="0"/>
              </a:rPr>
              <a:t>Kết luận </a:t>
            </a:r>
            <a:r>
              <a:rPr lang="vi-VN" sz="3500" b="1" dirty="0" smtClean="0">
                <a:solidFill>
                  <a:srgbClr val="C00000"/>
                </a:solidFill>
                <a:latin typeface="Arial" pitchFamily="34" charset="0"/>
              </a:rPr>
              <a:t>:</a:t>
            </a:r>
            <a:endParaRPr lang="vi-VN" sz="3500" b="1" dirty="0">
              <a:solidFill>
                <a:srgbClr val="C00000"/>
              </a:solidFill>
              <a:latin typeface="Arial" pitchFamily="34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849724" y="3286990"/>
            <a:ext cx="15685955" cy="986245"/>
            <a:chOff x="29417" y="-424130"/>
            <a:chExt cx="18541690" cy="1314995"/>
          </a:xfrm>
        </p:grpSpPr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29417" y="-424130"/>
              <a:ext cx="1314995" cy="1314995"/>
              <a:chOff x="38212" y="-692182"/>
              <a:chExt cx="1708150" cy="170815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38212" y="-692182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0070C0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600889" y="-422317"/>
              <a:ext cx="16970218" cy="1313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Khái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niệm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: Ở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sắc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bởi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DNA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protein histone.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866312" y="4651301"/>
            <a:ext cx="15431087" cy="4739759"/>
            <a:chOff x="-58261" y="-74941"/>
            <a:chExt cx="14661149" cy="6319681"/>
          </a:xfrm>
        </p:grpSpPr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-58261" y="917537"/>
              <a:ext cx="1057291" cy="1314995"/>
              <a:chOff x="-75680" y="1191861"/>
              <a:chExt cx="1373398" cy="170815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-75680" y="1191861"/>
                <a:ext cx="1373398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E03CCC"/>
              </a:solidFill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1197046" y="-74941"/>
              <a:ext cx="13405842" cy="6319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sắc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rõ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kì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NST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chứa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NST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chị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- chromatid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trạng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quấn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quanh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protein histone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chuỗi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sắc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co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ngắn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cực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nucleosome.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Chuỗi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nucleosome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cuộn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cấp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lưỡng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bội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sắc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tồn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cặp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=&gt; gene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tồn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cặp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alene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Cặp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sắc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cặp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sắc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gene.</a:t>
              </a:r>
              <a:endPara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8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8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0453" y="4126458"/>
            <a:ext cx="7947095" cy="4473806"/>
            <a:chOff x="0" y="0"/>
            <a:chExt cx="10596126" cy="596507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513" b="7513"/>
            <a:stretch>
              <a:fillRect/>
            </a:stretch>
          </p:blipFill>
          <p:spPr>
            <a:xfrm>
              <a:off x="0" y="0"/>
              <a:ext cx="10596126" cy="596507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4126458"/>
            <a:ext cx="4992623" cy="4473806"/>
            <a:chOff x="0" y="0"/>
            <a:chExt cx="6656831" cy="596507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2824" r="12824"/>
            <a:stretch>
              <a:fillRect/>
            </a:stretch>
          </p:blipFill>
          <p:spPr>
            <a:xfrm>
              <a:off x="0" y="0"/>
              <a:ext cx="6656831" cy="5965075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3295377" y="4126458"/>
            <a:ext cx="4992623" cy="4473806"/>
            <a:chOff x="0" y="0"/>
            <a:chExt cx="6656831" cy="596507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12824" r="12824"/>
            <a:stretch>
              <a:fillRect/>
            </a:stretch>
          </p:blipFill>
          <p:spPr>
            <a:xfrm>
              <a:off x="0" y="0"/>
              <a:ext cx="6656831" cy="5965075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4341212" y="1028700"/>
            <a:ext cx="9605576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FFDE17"/>
                </a:solidFill>
                <a:latin typeface="Arial" pitchFamily="34" charset="0"/>
              </a:rPr>
              <a:t>BÀI TẬP CỦNG CỐ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467010" y="-1037594"/>
            <a:ext cx="5584579" cy="41325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594174">
            <a:off x="-1650193" y="-2130441"/>
            <a:ext cx="6411766" cy="463978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774317">
            <a:off x="16230600" y="8864336"/>
            <a:ext cx="411480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774317">
            <a:off x="15178290" y="-2578179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774317">
            <a:off x="-2555099" y="-1432011"/>
            <a:ext cx="4114800" cy="41148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/>
          <p:nvPr/>
        </p:nvSpPr>
        <p:spPr>
          <a:xfrm>
            <a:off x="7549250" y="885825"/>
            <a:ext cx="15347836" cy="0"/>
          </a:xfrm>
          <a:prstGeom prst="line">
            <a:avLst/>
          </a:prstGeom>
          <a:ln w="142875" cap="flat">
            <a:solidFill>
              <a:srgbClr val="23795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9524">
            <a:off x="12665922" y="-649288"/>
            <a:ext cx="5931243" cy="41148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70156" y="4371020"/>
            <a:ext cx="1074164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7015480" algn="l"/>
              </a:tabLst>
            </a:pPr>
            <a:r>
              <a:rPr lang="en-US" sz="4800" b="1" dirty="0" err="1" smtClean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Câu</a:t>
            </a:r>
            <a:r>
              <a:rPr lang="en-US" sz="4800" b="1" dirty="0" smtClean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1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NST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là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vật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chất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di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truyền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nằm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ở</a:t>
            </a:r>
            <a:endParaRPr lang="en-US" sz="4800" b="1" dirty="0">
              <a:solidFill>
                <a:srgbClr val="000066"/>
              </a:solidFill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7015480" algn="l"/>
              </a:tabLst>
            </a:pPr>
            <a:r>
              <a:rPr lang="en-US" sz="4800" b="1" dirty="0" smtClean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A,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trong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nhân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tế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bào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                              </a:t>
            </a:r>
            <a:endParaRPr lang="en-US" sz="4800" b="1" dirty="0" smtClean="0">
              <a:solidFill>
                <a:srgbClr val="000066"/>
              </a:solidFill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7015480" algn="l"/>
              </a:tabLst>
            </a:pP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</a:t>
            </a:r>
            <a:r>
              <a:rPr lang="en-US" sz="4800" b="1" dirty="0" smtClean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màng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tế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bào</a:t>
            </a:r>
            <a:endParaRPr lang="en-US" sz="4800" b="1" dirty="0">
              <a:solidFill>
                <a:srgbClr val="000066"/>
              </a:solidFill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7015480" algn="l"/>
              </a:tabLst>
            </a:pPr>
            <a:r>
              <a:rPr lang="en-US" sz="4800" b="1" dirty="0" smtClean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C,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trong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các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bào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quan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                            </a:t>
            </a:r>
            <a:endParaRPr lang="en-US" sz="4800" b="1" dirty="0" smtClean="0">
              <a:solidFill>
                <a:srgbClr val="000066"/>
              </a:solidFill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7015480" algn="l"/>
              </a:tabLst>
            </a:pP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</a:t>
            </a:r>
            <a:r>
              <a:rPr lang="en-US" sz="4800" b="1" dirty="0" smtClean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tế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bào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chất</a:t>
            </a:r>
            <a:endParaRPr lang="en-US" sz="4800" b="1" dirty="0">
              <a:solidFill>
                <a:srgbClr val="000066"/>
              </a:solidFill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7816541">
            <a:off x="9868711" y="1043927"/>
            <a:ext cx="4323338" cy="3701858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6119749">
            <a:off x="14463222" y="2363174"/>
            <a:ext cx="4541672" cy="2242450"/>
          </a:xfrm>
          <a:prstGeom prst="rect">
            <a:avLst/>
          </a:prstGeom>
        </p:spPr>
      </p:pic>
      <p:grpSp>
        <p:nvGrpSpPr>
          <p:cNvPr id="24" name="Group 14"/>
          <p:cNvGrpSpPr>
            <a:grpSpLocks noChangeAspect="1"/>
          </p:cNvGrpSpPr>
          <p:nvPr/>
        </p:nvGrpSpPr>
        <p:grpSpPr>
          <a:xfrm>
            <a:off x="11217993" y="2894856"/>
            <a:ext cx="6199463" cy="6199438"/>
            <a:chOff x="0" y="0"/>
            <a:chExt cx="6350000" cy="6349975"/>
          </a:xfrm>
        </p:grpSpPr>
        <p:sp>
          <p:nvSpPr>
            <p:cNvPr id="2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5575" y="178117"/>
            <a:ext cx="17373602" cy="1806947"/>
            <a:chOff x="-152403" y="-416746"/>
            <a:chExt cx="21640800" cy="2409262"/>
          </a:xfrm>
        </p:grpSpPr>
        <p:grpSp>
          <p:nvGrpSpPr>
            <p:cNvPr id="3" name="Group 3"/>
            <p:cNvGrpSpPr/>
            <p:nvPr/>
          </p:nvGrpSpPr>
          <p:grpSpPr>
            <a:xfrm>
              <a:off x="-152403" y="-416746"/>
              <a:ext cx="21640800" cy="2409262"/>
              <a:chOff x="-88498" y="-241999"/>
              <a:chExt cx="12566518" cy="139902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88498" y="-241999"/>
                <a:ext cx="12566518" cy="1399026"/>
              </a:xfrm>
              <a:custGeom>
                <a:avLst/>
                <a:gdLst/>
                <a:ahLst/>
                <a:cxnLst/>
                <a:rect l="l" t="t" r="r" b="b"/>
                <a:pathLst>
                  <a:path w="12566518" h="1399026">
                    <a:moveTo>
                      <a:pt x="12442058" y="1399026"/>
                    </a:moveTo>
                    <a:lnTo>
                      <a:pt x="124460" y="1399026"/>
                    </a:lnTo>
                    <a:cubicBezTo>
                      <a:pt x="55880" y="1399026"/>
                      <a:pt x="0" y="1343146"/>
                      <a:pt x="0" y="127456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442058" y="0"/>
                    </a:lnTo>
                    <a:cubicBezTo>
                      <a:pt x="12510639" y="0"/>
                      <a:pt x="12566518" y="55880"/>
                      <a:pt x="12566518" y="124460"/>
                    </a:cubicBezTo>
                    <a:lnTo>
                      <a:pt x="12566518" y="1274566"/>
                    </a:lnTo>
                    <a:cubicBezTo>
                      <a:pt x="12566518" y="1343146"/>
                      <a:pt x="12510639" y="1399026"/>
                      <a:pt x="12442058" y="1399026"/>
                    </a:cubicBezTo>
                    <a:close/>
                  </a:path>
                </a:pathLst>
              </a:custGeom>
              <a:solidFill>
                <a:srgbClr val="006600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289856" y="29596"/>
              <a:ext cx="20756284" cy="164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  <a:spcBef>
                  <a:spcPct val="0"/>
                </a:spcBef>
              </a:pP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 NST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thước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trưng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0,5- 50micromet) ở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7702209"/>
            <a:ext cx="1981200" cy="2577171"/>
          </a:xfrm>
          <a:prstGeom prst="rect">
            <a:avLst/>
          </a:prstGeom>
        </p:spPr>
      </p:pic>
      <p:sp>
        <p:nvSpPr>
          <p:cNvPr id="9" name="AutoShape 2" descr="Nhiễm sắc thể là gì? - Nhà thuốc FPT Long Châ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88998" y="2781740"/>
            <a:ext cx="17011428" cy="887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7015480" algn="l"/>
              </a:tabLst>
            </a:pPr>
            <a:r>
              <a:rPr lang="en-US" sz="48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a.Kì</a:t>
            </a:r>
            <a:r>
              <a:rPr lang="en-US" sz="48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48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b. </a:t>
            </a:r>
            <a:r>
              <a:rPr lang="en-US" sz="48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48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48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</a:t>
            </a:r>
            <a:r>
              <a:rPr lang="en-US" sz="48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c.Kì</a:t>
            </a:r>
            <a:r>
              <a:rPr lang="en-US" sz="48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en-US" sz="48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d.kì</a:t>
            </a:r>
            <a:r>
              <a:rPr lang="en-US" sz="48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endParaRPr lang="en-US" sz="4800" b="1" dirty="0">
              <a:solidFill>
                <a:srgbClr val="000066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4" descr="Nhiễm sắc thể là gì? - Nhà thuốc FPT Long Châ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4235729"/>
            <a:ext cx="10757814" cy="605127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04" y="3009026"/>
            <a:ext cx="7620000" cy="5067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85067" y="-2714625"/>
            <a:ext cx="4114800" cy="41148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489530">
            <a:off x="5249702" y="1173724"/>
            <a:ext cx="5633504" cy="2034044"/>
            <a:chOff x="3277691" y="1490106"/>
            <a:chExt cx="7511337" cy="271206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5269887" flipH="1">
              <a:off x="7436739" y="162804"/>
              <a:ext cx="2024988" cy="4679591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15009359" flipH="1">
              <a:off x="3948278" y="2508504"/>
              <a:ext cx="1023075" cy="2364249"/>
            </a:xfrm>
            <a:prstGeom prst="rect">
              <a:avLst/>
            </a:prstGeom>
          </p:spPr>
        </p:pic>
      </p:grpSp>
      <p:sp>
        <p:nvSpPr>
          <p:cNvPr id="30" name="TextBox 30"/>
          <p:cNvSpPr txBox="1"/>
          <p:nvPr/>
        </p:nvSpPr>
        <p:spPr>
          <a:xfrm>
            <a:off x="369326" y="658175"/>
            <a:ext cx="723119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dirty="0" smtClean="0"/>
              <a:t>*</a:t>
            </a:r>
            <a:r>
              <a:rPr lang="en-US" sz="4800" b="1" dirty="0" err="1" smtClean="0"/>
              <a:t>Hướng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dẫn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tự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học</a:t>
            </a:r>
            <a:r>
              <a:rPr lang="en-US" sz="4800" b="1" dirty="0" smtClean="0"/>
              <a:t> ở </a:t>
            </a:r>
            <a:r>
              <a:rPr lang="en-US" sz="4800" b="1" dirty="0" err="1" smtClean="0"/>
              <a:t>nhà</a:t>
            </a:r>
            <a:endParaRPr lang="en-US" sz="4800" dirty="0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36ABC745-7750-74CB-3494-8AF29E16A957}"/>
              </a:ext>
            </a:extLst>
          </p:cNvPr>
          <p:cNvSpPr/>
          <p:nvPr/>
        </p:nvSpPr>
        <p:spPr>
          <a:xfrm>
            <a:off x="11213056" y="803275"/>
            <a:ext cx="6160544" cy="8455025"/>
          </a:xfrm>
          <a:prstGeom prst="roundRect">
            <a:avLst>
              <a:gd name="adj" fmla="val 10000"/>
            </a:avLst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Tìm hiểu về bộ nhiễm sắc thể của người - Nhà thuốc FPT Long Châ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1582401" y="1961047"/>
            <a:ext cx="5486399" cy="688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7015480" algn="l"/>
              </a:tabLst>
            </a:pP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endParaRPr lang="en-US" sz="48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7015480" algn="l"/>
              </a:tabLst>
            </a:pPr>
            <a:endParaRPr lang="en-US" sz="4800" b="1" dirty="0">
              <a:solidFill>
                <a:srgbClr val="C0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7015480" algn="l"/>
              </a:tabLst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endParaRPr lang="en-US" sz="4800" b="1" dirty="0">
              <a:solidFill>
                <a:srgbClr val="C0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91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25323" y="488328"/>
            <a:ext cx="16438943" cy="8090872"/>
            <a:chOff x="525323" y="488328"/>
            <a:chExt cx="16438943" cy="8090872"/>
          </a:xfrm>
        </p:grpSpPr>
        <p:grpSp>
          <p:nvGrpSpPr>
            <p:cNvPr id="2" name="Group 2"/>
            <p:cNvGrpSpPr/>
            <p:nvPr/>
          </p:nvGrpSpPr>
          <p:grpSpPr>
            <a:xfrm>
              <a:off x="525323" y="488328"/>
              <a:ext cx="2914863" cy="8090872"/>
              <a:chOff x="-671169" y="0"/>
              <a:chExt cx="3886484" cy="10787831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0" y="0"/>
                <a:ext cx="3215315" cy="3215315"/>
                <a:chOff x="0" y="0"/>
                <a:chExt cx="6350000" cy="6350000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1F6632"/>
                </a:solidFill>
              </p:spPr>
            </p:sp>
          </p:grpSp>
          <p:grpSp>
            <p:nvGrpSpPr>
              <p:cNvPr id="5" name="Group 5"/>
              <p:cNvGrpSpPr>
                <a:grpSpLocks noChangeAspect="1"/>
              </p:cNvGrpSpPr>
              <p:nvPr/>
            </p:nvGrpSpPr>
            <p:grpSpPr>
              <a:xfrm>
                <a:off x="-671169" y="6206897"/>
                <a:ext cx="2278826" cy="4580934"/>
                <a:chOff x="-2715204" y="9238924"/>
                <a:chExt cx="3746444" cy="7531159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-2715204" y="9238924"/>
                  <a:ext cx="3746444" cy="7531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2480" h="3355340">
                      <a:moveTo>
                        <a:pt x="1436370" y="0"/>
                      </a:moveTo>
                      <a:lnTo>
                        <a:pt x="1033780" y="0"/>
                      </a:lnTo>
                      <a:lnTo>
                        <a:pt x="1007110" y="17780"/>
                      </a:lnTo>
                      <a:cubicBezTo>
                        <a:pt x="941070" y="60960"/>
                        <a:pt x="866140" y="101600"/>
                        <a:pt x="786130" y="138430"/>
                      </a:cubicBezTo>
                      <a:cubicBezTo>
                        <a:pt x="704850" y="176530"/>
                        <a:pt x="621030" y="210820"/>
                        <a:pt x="537210" y="241300"/>
                      </a:cubicBezTo>
                      <a:cubicBezTo>
                        <a:pt x="454660" y="270510"/>
                        <a:pt x="373380" y="295910"/>
                        <a:pt x="295910" y="314960"/>
                      </a:cubicBezTo>
                      <a:cubicBezTo>
                        <a:pt x="219710" y="334010"/>
                        <a:pt x="151130" y="346710"/>
                        <a:pt x="93980" y="354330"/>
                      </a:cubicBezTo>
                      <a:lnTo>
                        <a:pt x="0" y="365760"/>
                      </a:lnTo>
                      <a:lnTo>
                        <a:pt x="0" y="935990"/>
                      </a:lnTo>
                      <a:lnTo>
                        <a:pt x="687070" y="935990"/>
                      </a:lnTo>
                      <a:lnTo>
                        <a:pt x="687070" y="2677160"/>
                      </a:lnTo>
                      <a:lnTo>
                        <a:pt x="3810" y="2677160"/>
                      </a:lnTo>
                      <a:lnTo>
                        <a:pt x="3810" y="3355340"/>
                      </a:lnTo>
                      <a:lnTo>
                        <a:pt x="2062480" y="3355340"/>
                      </a:lnTo>
                      <a:lnTo>
                        <a:pt x="2062480" y="2677160"/>
                      </a:lnTo>
                      <a:lnTo>
                        <a:pt x="1436370" y="2677160"/>
                      </a:lnTo>
                      <a:lnTo>
                        <a:pt x="143637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10" name="TextBox 10"/>
            <p:cNvSpPr txBox="1"/>
            <p:nvPr/>
          </p:nvSpPr>
          <p:spPr>
            <a:xfrm>
              <a:off x="3434805" y="1337983"/>
              <a:ext cx="13529461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4800" b="1" dirty="0" smtClean="0">
                  <a:solidFill>
                    <a:srgbClr val="006600"/>
                  </a:solidFill>
                </a:rPr>
                <a:t>NHIỄM SẮC THỂ THƯỜNG, NHIỄM SẮC THỂ GIỚI TÍNH</a:t>
              </a:r>
              <a:r>
                <a:rPr lang="en-US" sz="4800" dirty="0" smtClean="0">
                  <a:solidFill>
                    <a:srgbClr val="006600"/>
                  </a:solidFill>
                </a:rPr>
                <a:t> 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24000" y="116716"/>
            <a:ext cx="50875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 smtClean="0">
                <a:solidFill>
                  <a:schemeClr val="bg1"/>
                </a:solidFill>
              </a:rPr>
              <a:t>2</a:t>
            </a:r>
            <a:endParaRPr lang="en-US" sz="199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96200" y="342900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TIẾT 2: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Nhiễm sắc thể giới tính và quyết định giới tính - Di truyền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89853"/>
            <a:ext cx="8966300" cy="59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hiễm sắc thể Y biến mất dần, dự báo đàn ông có gen giới tính mới |  baotintuc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383" y="4307633"/>
            <a:ext cx="8659771" cy="597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450045" y="2197907"/>
            <a:ext cx="9144000" cy="19529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600" b="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1,2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600" b="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3,4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600" b="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9296400" y="3390900"/>
            <a:ext cx="8839200" cy="1845425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4347210" y="1187364"/>
            <a:ext cx="9898379" cy="1136561"/>
            <a:chOff x="0" y="0"/>
            <a:chExt cx="7031226" cy="1515415"/>
          </a:xfrm>
        </p:grpSpPr>
        <p:grpSp>
          <p:nvGrpSpPr>
            <p:cNvPr id="3" name="Group 3"/>
            <p:cNvGrpSpPr/>
            <p:nvPr/>
          </p:nvGrpSpPr>
          <p:grpSpPr>
            <a:xfrm>
              <a:off x="844336" y="0"/>
              <a:ext cx="5970378" cy="1515415"/>
              <a:chOff x="0" y="0"/>
              <a:chExt cx="2779413" cy="70547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779413" cy="705477"/>
              </a:xfrm>
              <a:custGeom>
                <a:avLst/>
                <a:gdLst/>
                <a:ahLst/>
                <a:cxnLst/>
                <a:rect l="l" t="t" r="r" b="b"/>
                <a:pathLst>
                  <a:path w="2013381" h="705477">
                    <a:moveTo>
                      <a:pt x="0" y="0"/>
                    </a:moveTo>
                    <a:lnTo>
                      <a:pt x="2013381" y="0"/>
                    </a:lnTo>
                    <a:lnTo>
                      <a:pt x="2013381" y="705477"/>
                    </a:lnTo>
                    <a:lnTo>
                      <a:pt x="0" y="705477"/>
                    </a:lnTo>
                    <a:close/>
                  </a:path>
                </a:pathLst>
              </a:custGeom>
              <a:solidFill>
                <a:srgbClr val="EB3346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1688673" cy="1515415"/>
              <a:chOff x="0" y="0"/>
              <a:chExt cx="6350000" cy="56984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850900"/>
                <a:ext cx="3175000" cy="4847590"/>
              </a:xfrm>
              <a:custGeom>
                <a:avLst/>
                <a:gdLst/>
                <a:ahLst/>
                <a:cxnLst/>
                <a:rect l="l" t="t" r="r" b="b"/>
                <a:pathLst>
                  <a:path w="3175000" h="4847590">
                    <a:moveTo>
                      <a:pt x="0" y="0"/>
                    </a:moveTo>
                    <a:lnTo>
                      <a:pt x="0" y="850900"/>
                    </a:lnTo>
                    <a:lnTo>
                      <a:pt x="0" y="850900"/>
                    </a:lnTo>
                    <a:lnTo>
                      <a:pt x="0" y="3700780"/>
                    </a:lnTo>
                    <a:lnTo>
                      <a:pt x="3175000" y="4847590"/>
                    </a:lnTo>
                    <a:lnTo>
                      <a:pt x="3175000" y="4847590"/>
                    </a:lnTo>
                    <a:lnTo>
                      <a:pt x="3175000" y="3700780"/>
                    </a:lnTo>
                    <a:lnTo>
                      <a:pt x="3175000" y="1104900"/>
                    </a:lnTo>
                    <a:lnTo>
                      <a:pt x="3175000" y="850900"/>
                    </a:lnTo>
                    <a:lnTo>
                      <a:pt x="3175000" y="850900"/>
                    </a:lnTo>
                    <a:lnTo>
                      <a:pt x="3175000" y="0"/>
                    </a:lnTo>
                    <a:close/>
                  </a:path>
                </a:pathLst>
              </a:custGeom>
              <a:solidFill>
                <a:srgbClr val="175029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3175000" y="850900"/>
                <a:ext cx="3175000" cy="4847590"/>
              </a:xfrm>
              <a:custGeom>
                <a:avLst/>
                <a:gdLst/>
                <a:ahLst/>
                <a:cxnLst/>
                <a:rect l="l" t="t" r="r" b="b"/>
                <a:pathLst>
                  <a:path w="3175000" h="4847590">
                    <a:moveTo>
                      <a:pt x="0" y="0"/>
                    </a:moveTo>
                    <a:lnTo>
                      <a:pt x="0" y="850900"/>
                    </a:lnTo>
                    <a:lnTo>
                      <a:pt x="0" y="850900"/>
                    </a:lnTo>
                    <a:lnTo>
                      <a:pt x="0" y="1104900"/>
                    </a:lnTo>
                    <a:lnTo>
                      <a:pt x="0" y="3700780"/>
                    </a:lnTo>
                    <a:lnTo>
                      <a:pt x="0" y="4847590"/>
                    </a:lnTo>
                    <a:lnTo>
                      <a:pt x="3175000" y="3700780"/>
                    </a:lnTo>
                    <a:lnTo>
                      <a:pt x="3175000" y="850900"/>
                    </a:lnTo>
                    <a:lnTo>
                      <a:pt x="3175000" y="850900"/>
                    </a:lnTo>
                    <a:lnTo>
                      <a:pt x="3175000" y="0"/>
                    </a:lnTo>
                    <a:close/>
                  </a:path>
                </a:pathLst>
              </a:custGeom>
              <a:solidFill>
                <a:srgbClr val="961213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1701800">
                    <a:moveTo>
                      <a:pt x="3175000" y="0"/>
                    </a:moveTo>
                    <a:lnTo>
                      <a:pt x="0" y="850900"/>
                    </a:lnTo>
                    <a:lnTo>
                      <a:pt x="3175000" y="1701800"/>
                    </a:lnTo>
                    <a:lnTo>
                      <a:pt x="6350000" y="850900"/>
                    </a:lnTo>
                    <a:close/>
                  </a:path>
                </a:pathLst>
              </a:custGeom>
              <a:solidFill>
                <a:srgbClr val="FFE927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2080275" y="337549"/>
              <a:ext cx="4950951" cy="7718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00"/>
                </a:lnSpc>
              </a:pPr>
              <a:r>
                <a:rPr lang="en-US" sz="3500" b="1" dirty="0" smtClean="0">
                  <a:solidFill>
                    <a:srgbClr val="FFFFFF"/>
                  </a:solidFill>
                  <a:latin typeface="Arial" pitchFamily="34" charset="0"/>
                </a:rPr>
                <a:t>PHIẾU BT SỐ 2: 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NHÓM 1,2 </a:t>
              </a:r>
              <a:endParaRPr lang="vi-VN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1441" y="3390901"/>
            <a:ext cx="8976360" cy="1867863"/>
            <a:chOff x="-2172126" y="3061547"/>
            <a:chExt cx="21640800" cy="4031496"/>
          </a:xfrm>
        </p:grpSpPr>
        <p:grpSp>
          <p:nvGrpSpPr>
            <p:cNvPr id="11" name="Group 11"/>
            <p:cNvGrpSpPr/>
            <p:nvPr/>
          </p:nvGrpSpPr>
          <p:grpSpPr>
            <a:xfrm>
              <a:off x="-2172126" y="3061547"/>
              <a:ext cx="21640800" cy="4031496"/>
              <a:chOff x="-594298" y="837645"/>
              <a:chExt cx="5920967" cy="110302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594298" y="837645"/>
                <a:ext cx="5920967" cy="1103025"/>
              </a:xfrm>
              <a:custGeom>
                <a:avLst/>
                <a:gdLst/>
                <a:ahLst/>
                <a:cxnLst/>
                <a:rect l="l" t="t" r="r" b="b"/>
                <a:pathLst>
                  <a:path w="5920967" h="638307">
                    <a:moveTo>
                      <a:pt x="0" y="0"/>
                    </a:moveTo>
                    <a:lnTo>
                      <a:pt x="5920967" y="0"/>
                    </a:lnTo>
                    <a:lnTo>
                      <a:pt x="5920967" y="638307"/>
                    </a:lnTo>
                    <a:lnTo>
                      <a:pt x="0" y="638307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-1422180" y="3748775"/>
              <a:ext cx="20140909" cy="23914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dirty="0" err="1" smtClean="0"/>
                <a:t>Câu</a:t>
              </a:r>
              <a:r>
                <a:rPr lang="en-US" sz="3600" b="1" dirty="0" smtClean="0"/>
                <a:t> </a:t>
              </a:r>
              <a:r>
                <a:rPr lang="en-US" sz="3600" b="1" dirty="0"/>
                <a:t>1: </a:t>
              </a:r>
              <a:r>
                <a:rPr lang="en-US" sz="3600" b="1" dirty="0" err="1"/>
                <a:t>Phân</a:t>
              </a:r>
              <a:r>
                <a:rPr lang="en-US" sz="3600" b="1" dirty="0"/>
                <a:t> </a:t>
              </a:r>
              <a:r>
                <a:rPr lang="en-US" sz="3600" b="1" dirty="0" err="1"/>
                <a:t>biệt</a:t>
              </a:r>
              <a:r>
                <a:rPr lang="en-US" sz="3600" b="1" dirty="0"/>
                <a:t> </a:t>
              </a:r>
              <a:r>
                <a:rPr lang="en-US" sz="3600" b="1" dirty="0" err="1"/>
                <a:t>nhiễm</a:t>
              </a:r>
              <a:r>
                <a:rPr lang="en-US" sz="3600" b="1" dirty="0"/>
                <a:t> </a:t>
              </a:r>
              <a:r>
                <a:rPr lang="en-US" sz="3600" b="1" dirty="0" err="1"/>
                <a:t>sắc</a:t>
              </a:r>
              <a:r>
                <a:rPr lang="en-US" sz="3600" b="1" dirty="0"/>
                <a:t> </a:t>
              </a:r>
              <a:r>
                <a:rPr lang="en-US" sz="3600" b="1" dirty="0" err="1"/>
                <a:t>thể</a:t>
              </a:r>
              <a:r>
                <a:rPr lang="en-US" sz="3600" b="1" dirty="0"/>
                <a:t> </a:t>
              </a:r>
              <a:r>
                <a:rPr lang="en-US" sz="3600" b="1" dirty="0" err="1"/>
                <a:t>thường</a:t>
              </a:r>
              <a:r>
                <a:rPr lang="en-US" sz="3600" b="1" dirty="0"/>
                <a:t> </a:t>
              </a:r>
              <a:r>
                <a:rPr lang="en-US" sz="3600" b="1" dirty="0" err="1"/>
                <a:t>và</a:t>
              </a:r>
              <a:r>
                <a:rPr lang="en-US" sz="3600" b="1" dirty="0"/>
                <a:t> </a:t>
              </a:r>
              <a:r>
                <a:rPr lang="en-US" sz="3600" b="1" dirty="0" err="1"/>
                <a:t>nhiễm</a:t>
              </a:r>
              <a:r>
                <a:rPr lang="en-US" sz="3600" b="1" dirty="0"/>
                <a:t> </a:t>
              </a:r>
              <a:r>
                <a:rPr lang="en-US" sz="3600" b="1" dirty="0" err="1"/>
                <a:t>sắc</a:t>
              </a:r>
              <a:r>
                <a:rPr lang="en-US" sz="3600" b="1" dirty="0"/>
                <a:t> </a:t>
              </a:r>
              <a:r>
                <a:rPr lang="en-US" sz="3600" b="1" dirty="0" err="1"/>
                <a:t>thể</a:t>
              </a:r>
              <a:r>
                <a:rPr lang="en-US" sz="3600" b="1" dirty="0"/>
                <a:t> </a:t>
              </a:r>
              <a:r>
                <a:rPr lang="en-US" sz="3600" b="1" dirty="0" err="1"/>
                <a:t>giới</a:t>
              </a:r>
              <a:r>
                <a:rPr lang="en-US" sz="3600" b="1" dirty="0"/>
                <a:t> </a:t>
              </a:r>
              <a:r>
                <a:rPr lang="en-US" sz="3600" b="1" dirty="0" err="1" smtClean="0"/>
                <a:t>tính</a:t>
              </a:r>
              <a:r>
                <a:rPr lang="en-US" sz="3600" b="1" dirty="0" smtClean="0"/>
                <a:t>?</a:t>
              </a:r>
              <a:endParaRPr lang="en-US" sz="3600" b="1" dirty="0"/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926253"/>
              </p:ext>
            </p:extLst>
          </p:nvPr>
        </p:nvGraphicFramePr>
        <p:xfrm>
          <a:off x="129541" y="5224142"/>
          <a:ext cx="8938260" cy="48723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1859">
                  <a:extLst>
                    <a:ext uri="{9D8B030D-6E8A-4147-A177-3AD203B41FA5}">
                      <a16:colId xmlns:a16="http://schemas.microsoft.com/office/drawing/2014/main" xmlns="" val="1979647940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xmlns="" val="623349040"/>
                    </a:ext>
                  </a:extLst>
                </a:gridCol>
                <a:gridCol w="2971801">
                  <a:extLst>
                    <a:ext uri="{9D8B030D-6E8A-4147-A177-3AD203B41FA5}">
                      <a16:colId xmlns:a16="http://schemas.microsoft.com/office/drawing/2014/main" xmlns="" val="300524561"/>
                    </a:ext>
                  </a:extLst>
                </a:gridCol>
              </a:tblGrid>
              <a:tr h="1390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Đặc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điểm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effectLst/>
                        </a:rPr>
                        <a:t>NST </a:t>
                      </a:r>
                      <a:r>
                        <a:rPr lang="en-US" sz="3600" dirty="0" err="1" smtClean="0">
                          <a:effectLst/>
                        </a:rPr>
                        <a:t>thường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effectLst/>
                        </a:rPr>
                        <a:t>NST</a:t>
                      </a:r>
                      <a:r>
                        <a:rPr lang="en-US" sz="3600" baseline="0" dirty="0" smtClean="0">
                          <a:effectLst/>
                        </a:rPr>
                        <a:t> </a:t>
                      </a:r>
                      <a:r>
                        <a:rPr lang="en-US" sz="3600" dirty="0" err="1" smtClean="0">
                          <a:effectLst/>
                        </a:rPr>
                        <a:t>giới</a:t>
                      </a:r>
                      <a:r>
                        <a:rPr lang="en-US" sz="3600" dirty="0" smtClean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tính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7296581"/>
                  </a:ext>
                </a:extLst>
              </a:tr>
              <a:tr h="7635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3300"/>
                          </a:solidFill>
                          <a:effectLst/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3300"/>
                          </a:solidFill>
                          <a:effectLst/>
                        </a:rPr>
                        <a:t>lượng</a:t>
                      </a:r>
                      <a:endParaRPr lang="en-US" sz="3600" dirty="0">
                        <a:solidFill>
                          <a:srgbClr val="00330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 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9902106"/>
                  </a:ext>
                </a:extLst>
              </a:tr>
              <a:tr h="7635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3300"/>
                          </a:solidFill>
                          <a:effectLst/>
                        </a:rPr>
                        <a:t>Hình</a:t>
                      </a:r>
                      <a:r>
                        <a:rPr lang="en-US" sz="360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3300"/>
                          </a:solidFill>
                          <a:effectLst/>
                        </a:rPr>
                        <a:t>thái</a:t>
                      </a:r>
                      <a:endParaRPr lang="en-US" sz="3600" dirty="0">
                        <a:solidFill>
                          <a:srgbClr val="00330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 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6912053"/>
                  </a:ext>
                </a:extLst>
              </a:tr>
              <a:tr h="7635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3300"/>
                          </a:solidFill>
                          <a:effectLst/>
                        </a:rPr>
                        <a:t>Kí hiệu</a:t>
                      </a:r>
                      <a:endParaRPr lang="en-US" sz="3600">
                        <a:solidFill>
                          <a:srgbClr val="00330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 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955638"/>
                  </a:ext>
                </a:extLst>
              </a:tr>
              <a:tr h="11906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3300"/>
                          </a:solidFill>
                          <a:effectLst/>
                        </a:rPr>
                        <a:t>Trạng</a:t>
                      </a:r>
                      <a:r>
                        <a:rPr lang="en-US" sz="360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3300"/>
                          </a:solidFill>
                          <a:effectLst/>
                        </a:rPr>
                        <a:t>thái</a:t>
                      </a:r>
                      <a:r>
                        <a:rPr lang="en-US" sz="360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3300"/>
                          </a:solidFill>
                          <a:effectLst/>
                        </a:rPr>
                        <a:t>tồn</a:t>
                      </a:r>
                      <a:r>
                        <a:rPr lang="en-US" sz="360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3300"/>
                          </a:solidFill>
                          <a:effectLst/>
                        </a:rPr>
                        <a:t>tại</a:t>
                      </a:r>
                      <a:r>
                        <a:rPr lang="en-US" sz="360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endParaRPr lang="en-US" sz="3600" dirty="0">
                        <a:solidFill>
                          <a:srgbClr val="00330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2382384"/>
                  </a:ext>
                </a:extLst>
              </a:tr>
            </a:tbl>
          </a:graphicData>
        </a:graphic>
      </p:graphicFrame>
      <p:pic>
        <p:nvPicPr>
          <p:cNvPr id="16" name="Picture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006108"/>
            <a:ext cx="8991600" cy="528089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372600" y="3621114"/>
            <a:ext cx="883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35.3,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8004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4800" y="190500"/>
            <a:ext cx="9898379" cy="1136561"/>
            <a:chOff x="0" y="0"/>
            <a:chExt cx="7031226" cy="1515415"/>
          </a:xfrm>
        </p:grpSpPr>
        <p:grpSp>
          <p:nvGrpSpPr>
            <p:cNvPr id="3" name="Group 3"/>
            <p:cNvGrpSpPr/>
            <p:nvPr/>
          </p:nvGrpSpPr>
          <p:grpSpPr>
            <a:xfrm>
              <a:off x="844336" y="0"/>
              <a:ext cx="5970378" cy="1515415"/>
              <a:chOff x="0" y="0"/>
              <a:chExt cx="2779413" cy="70547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779413" cy="705477"/>
              </a:xfrm>
              <a:custGeom>
                <a:avLst/>
                <a:gdLst/>
                <a:ahLst/>
                <a:cxnLst/>
                <a:rect l="l" t="t" r="r" b="b"/>
                <a:pathLst>
                  <a:path w="2013381" h="705477">
                    <a:moveTo>
                      <a:pt x="0" y="0"/>
                    </a:moveTo>
                    <a:lnTo>
                      <a:pt x="2013381" y="0"/>
                    </a:lnTo>
                    <a:lnTo>
                      <a:pt x="2013381" y="705477"/>
                    </a:lnTo>
                    <a:lnTo>
                      <a:pt x="0" y="705477"/>
                    </a:lnTo>
                    <a:close/>
                  </a:path>
                </a:pathLst>
              </a:custGeom>
              <a:solidFill>
                <a:srgbClr val="EB3346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1688673" cy="1515415"/>
              <a:chOff x="0" y="0"/>
              <a:chExt cx="6350000" cy="56984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850900"/>
                <a:ext cx="3175000" cy="4847590"/>
              </a:xfrm>
              <a:custGeom>
                <a:avLst/>
                <a:gdLst/>
                <a:ahLst/>
                <a:cxnLst/>
                <a:rect l="l" t="t" r="r" b="b"/>
                <a:pathLst>
                  <a:path w="3175000" h="4847590">
                    <a:moveTo>
                      <a:pt x="0" y="0"/>
                    </a:moveTo>
                    <a:lnTo>
                      <a:pt x="0" y="850900"/>
                    </a:lnTo>
                    <a:lnTo>
                      <a:pt x="0" y="850900"/>
                    </a:lnTo>
                    <a:lnTo>
                      <a:pt x="0" y="3700780"/>
                    </a:lnTo>
                    <a:lnTo>
                      <a:pt x="3175000" y="4847590"/>
                    </a:lnTo>
                    <a:lnTo>
                      <a:pt x="3175000" y="4847590"/>
                    </a:lnTo>
                    <a:lnTo>
                      <a:pt x="3175000" y="3700780"/>
                    </a:lnTo>
                    <a:lnTo>
                      <a:pt x="3175000" y="1104900"/>
                    </a:lnTo>
                    <a:lnTo>
                      <a:pt x="3175000" y="850900"/>
                    </a:lnTo>
                    <a:lnTo>
                      <a:pt x="3175000" y="850900"/>
                    </a:lnTo>
                    <a:lnTo>
                      <a:pt x="3175000" y="0"/>
                    </a:lnTo>
                    <a:close/>
                  </a:path>
                </a:pathLst>
              </a:custGeom>
              <a:solidFill>
                <a:srgbClr val="175029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3175000" y="850900"/>
                <a:ext cx="3175000" cy="4847590"/>
              </a:xfrm>
              <a:custGeom>
                <a:avLst/>
                <a:gdLst/>
                <a:ahLst/>
                <a:cxnLst/>
                <a:rect l="l" t="t" r="r" b="b"/>
                <a:pathLst>
                  <a:path w="3175000" h="4847590">
                    <a:moveTo>
                      <a:pt x="0" y="0"/>
                    </a:moveTo>
                    <a:lnTo>
                      <a:pt x="0" y="850900"/>
                    </a:lnTo>
                    <a:lnTo>
                      <a:pt x="0" y="850900"/>
                    </a:lnTo>
                    <a:lnTo>
                      <a:pt x="0" y="1104900"/>
                    </a:lnTo>
                    <a:lnTo>
                      <a:pt x="0" y="3700780"/>
                    </a:lnTo>
                    <a:lnTo>
                      <a:pt x="0" y="4847590"/>
                    </a:lnTo>
                    <a:lnTo>
                      <a:pt x="3175000" y="3700780"/>
                    </a:lnTo>
                    <a:lnTo>
                      <a:pt x="3175000" y="850900"/>
                    </a:lnTo>
                    <a:lnTo>
                      <a:pt x="3175000" y="850900"/>
                    </a:lnTo>
                    <a:lnTo>
                      <a:pt x="3175000" y="0"/>
                    </a:lnTo>
                    <a:close/>
                  </a:path>
                </a:pathLst>
              </a:custGeom>
              <a:solidFill>
                <a:srgbClr val="961213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1701800">
                    <a:moveTo>
                      <a:pt x="3175000" y="0"/>
                    </a:moveTo>
                    <a:lnTo>
                      <a:pt x="0" y="850900"/>
                    </a:lnTo>
                    <a:lnTo>
                      <a:pt x="3175000" y="1701800"/>
                    </a:lnTo>
                    <a:lnTo>
                      <a:pt x="6350000" y="850900"/>
                    </a:lnTo>
                    <a:close/>
                  </a:path>
                </a:pathLst>
              </a:custGeom>
              <a:solidFill>
                <a:srgbClr val="FFE927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2080275" y="337549"/>
              <a:ext cx="4950951" cy="8378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00"/>
                </a:lnSpc>
              </a:pPr>
              <a:r>
                <a:rPr lang="en-US" sz="3500" b="1" dirty="0" smtClean="0">
                  <a:solidFill>
                    <a:srgbClr val="FFFFFF"/>
                  </a:solidFill>
                  <a:latin typeface="Arial" pitchFamily="34" charset="0"/>
                </a:rPr>
                <a:t>PHIẾU BT SỐ 3: 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NHÓM 3,4 </a:t>
              </a:r>
              <a:endParaRPr lang="vi-VN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1383699"/>
            <a:ext cx="17830800" cy="688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35.4.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C0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074" y="2072542"/>
            <a:ext cx="13502726" cy="404377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576026" y="6295138"/>
            <a:ext cx="16249694" cy="399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……………………………………………………………………………………………………………….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So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……………………………………………………………………………………………………………….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……………………………………………………………………………………………………………….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……………………………………………………………………………………………………………….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70475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47630">
            <a:off x="-2392421" y="-5039057"/>
            <a:ext cx="8477169" cy="62731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352433" y="-1028700"/>
            <a:ext cx="411480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85067" y="-2714625"/>
            <a:ext cx="4114800" cy="41148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51734" y="2012124"/>
            <a:ext cx="16926666" cy="8084375"/>
            <a:chOff x="0" y="0"/>
            <a:chExt cx="5603747" cy="27803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603747" cy="2780366"/>
            </a:xfrm>
            <a:custGeom>
              <a:avLst/>
              <a:gdLst/>
              <a:ahLst/>
              <a:cxnLst/>
              <a:rect l="l" t="t" r="r" b="b"/>
              <a:pathLst>
                <a:path w="5603747" h="2780366">
                  <a:moveTo>
                    <a:pt x="5479287" y="59690"/>
                  </a:moveTo>
                  <a:cubicBezTo>
                    <a:pt x="5514847" y="59690"/>
                    <a:pt x="5544057" y="88900"/>
                    <a:pt x="5544057" y="124460"/>
                  </a:cubicBezTo>
                  <a:lnTo>
                    <a:pt x="5544057" y="2655906"/>
                  </a:lnTo>
                  <a:cubicBezTo>
                    <a:pt x="5544057" y="2691466"/>
                    <a:pt x="5514847" y="2720676"/>
                    <a:pt x="5479287" y="2720676"/>
                  </a:cubicBezTo>
                  <a:lnTo>
                    <a:pt x="124460" y="2720676"/>
                  </a:lnTo>
                  <a:cubicBezTo>
                    <a:pt x="88900" y="2720676"/>
                    <a:pt x="59690" y="2691466"/>
                    <a:pt x="59690" y="2655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479287" y="59690"/>
                  </a:lnTo>
                  <a:moveTo>
                    <a:pt x="54792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55906"/>
                  </a:lnTo>
                  <a:cubicBezTo>
                    <a:pt x="0" y="2724486"/>
                    <a:pt x="55880" y="2780366"/>
                    <a:pt x="124460" y="2780366"/>
                  </a:cubicBezTo>
                  <a:lnTo>
                    <a:pt x="5479288" y="2780366"/>
                  </a:lnTo>
                  <a:cubicBezTo>
                    <a:pt x="5547868" y="2780366"/>
                    <a:pt x="5603747" y="2724486"/>
                    <a:pt x="5603747" y="2655906"/>
                  </a:cubicBezTo>
                  <a:lnTo>
                    <a:pt x="5603747" y="124460"/>
                  </a:lnTo>
                  <a:cubicBezTo>
                    <a:pt x="5603747" y="55880"/>
                    <a:pt x="5547868" y="0"/>
                    <a:pt x="5479287" y="0"/>
                  </a:cubicBezTo>
                  <a:close/>
                </a:path>
              </a:pathLst>
            </a:custGeom>
            <a:solidFill>
              <a:srgbClr val="C01E27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28699" y="1567569"/>
            <a:ext cx="16116301" cy="1541357"/>
            <a:chOff x="-1" y="-1091"/>
            <a:chExt cx="10638468" cy="2055143"/>
          </a:xfrm>
        </p:grpSpPr>
        <p:grpSp>
          <p:nvGrpSpPr>
            <p:cNvPr id="8" name="Group 8"/>
            <p:cNvGrpSpPr/>
            <p:nvPr/>
          </p:nvGrpSpPr>
          <p:grpSpPr>
            <a:xfrm rot="5400000">
              <a:off x="4307970" y="-4307971"/>
              <a:ext cx="2022526" cy="10638468"/>
              <a:chOff x="0" y="-2278660"/>
              <a:chExt cx="2353309" cy="1237838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-2278660"/>
                <a:ext cx="2353309" cy="12378387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0099726">
                    <a:moveTo>
                      <a:pt x="784860" y="10032416"/>
                    </a:moveTo>
                    <a:cubicBezTo>
                      <a:pt x="905510" y="10073056"/>
                      <a:pt x="1042670" y="10099726"/>
                      <a:pt x="1177290" y="10099726"/>
                    </a:cubicBezTo>
                    <a:cubicBezTo>
                      <a:pt x="1311910" y="10099726"/>
                      <a:pt x="1441450" y="10076866"/>
                      <a:pt x="1560830" y="10036226"/>
                    </a:cubicBezTo>
                    <a:cubicBezTo>
                      <a:pt x="1563370" y="10034956"/>
                      <a:pt x="1565910" y="10034956"/>
                      <a:pt x="1568450" y="10033687"/>
                    </a:cubicBezTo>
                    <a:cubicBezTo>
                      <a:pt x="2016760" y="9871126"/>
                      <a:pt x="2346960" y="9441866"/>
                      <a:pt x="2353310" y="891796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8911136"/>
                    </a:lnTo>
                    <a:cubicBezTo>
                      <a:pt x="6350" y="9444406"/>
                      <a:pt x="331470" y="9873666"/>
                      <a:pt x="784860" y="10032416"/>
                    </a:cubicBezTo>
                    <a:close/>
                  </a:path>
                </a:pathLst>
              </a:custGeom>
              <a:solidFill>
                <a:srgbClr val="A6D95B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4514" y="-1091"/>
              <a:ext cx="1832340" cy="2023618"/>
              <a:chOff x="14166" y="-3422"/>
              <a:chExt cx="5749779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6" y="-3422"/>
                <a:ext cx="5749779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69013" y="218233"/>
              <a:ext cx="1285592" cy="1587151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1841369" y="378379"/>
              <a:ext cx="8602482" cy="16756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900"/>
                </a:lnSpc>
              </a:pPr>
              <a:r>
                <a:rPr lang="en-US" sz="32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1: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sắc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sắc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ts val="4900"/>
                </a:lnSpc>
              </a:pPr>
              <a:endParaRPr lang="vi-VN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305800" y="380344"/>
            <a:ext cx="4686300" cy="588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</a:rPr>
              <a:t>ĐÁP ÁN PHT SỐ 2</a:t>
            </a:r>
            <a:endParaRPr lang="vi-VN" sz="4000" b="1" dirty="0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911962"/>
              </p:ext>
            </p:extLst>
          </p:nvPr>
        </p:nvGraphicFramePr>
        <p:xfrm>
          <a:off x="1035259" y="3248956"/>
          <a:ext cx="16262140" cy="6466545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173684">
                  <a:extLst>
                    <a:ext uri="{9D8B030D-6E8A-4147-A177-3AD203B41FA5}">
                      <a16:colId xmlns:a16="http://schemas.microsoft.com/office/drawing/2014/main" xmlns="" val="2681675678"/>
                    </a:ext>
                  </a:extLst>
                </a:gridCol>
                <a:gridCol w="6264576">
                  <a:extLst>
                    <a:ext uri="{9D8B030D-6E8A-4147-A177-3AD203B41FA5}">
                      <a16:colId xmlns:a16="http://schemas.microsoft.com/office/drawing/2014/main" xmlns="" val="3705770667"/>
                    </a:ext>
                  </a:extLst>
                </a:gridCol>
                <a:gridCol w="6823880">
                  <a:extLst>
                    <a:ext uri="{9D8B030D-6E8A-4147-A177-3AD203B41FA5}">
                      <a16:colId xmlns:a16="http://schemas.microsoft.com/office/drawing/2014/main" xmlns="" val="1093596338"/>
                    </a:ext>
                  </a:extLst>
                </a:gridCol>
              </a:tblGrid>
              <a:tr h="700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Đặc điểm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Nhiễm sắc thể thường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Nhiễm sắc thể giới tính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12407736"/>
                  </a:ext>
                </a:extLst>
              </a:tr>
              <a:tr h="14407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Số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lượng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Số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lượng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nhiều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Số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lượng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ít</a:t>
                      </a:r>
                      <a:r>
                        <a:rPr lang="en-US" sz="3600" dirty="0">
                          <a:effectLst/>
                        </a:rPr>
                        <a:t>, </a:t>
                      </a:r>
                      <a:r>
                        <a:rPr lang="en-US" sz="3600" dirty="0" err="1">
                          <a:effectLst/>
                        </a:rPr>
                        <a:t>chỉ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có</a:t>
                      </a:r>
                      <a:r>
                        <a:rPr lang="en-US" sz="3600" dirty="0">
                          <a:effectLst/>
                        </a:rPr>
                        <a:t> 1 </a:t>
                      </a:r>
                      <a:r>
                        <a:rPr lang="en-US" sz="3600" dirty="0" err="1">
                          <a:effectLst/>
                        </a:rPr>
                        <a:t>cặp</a:t>
                      </a:r>
                      <a:r>
                        <a:rPr lang="en-US" sz="3600" dirty="0">
                          <a:effectLst/>
                        </a:rPr>
                        <a:t> hay 1 </a:t>
                      </a:r>
                      <a:r>
                        <a:rPr lang="en-US" sz="3600" dirty="0" err="1">
                          <a:effectLst/>
                        </a:rPr>
                        <a:t>chiếc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18756548"/>
                  </a:ext>
                </a:extLst>
              </a:tr>
              <a:tr h="14407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Hình thái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Giống nhau ở cả đực và cái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Khác nhau ở cả đực và cái (đối với loài đơn tính)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72896684"/>
                  </a:ext>
                </a:extLst>
              </a:tr>
              <a:tr h="7001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Kí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hiệu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A, </a:t>
                      </a:r>
                      <a:r>
                        <a:rPr lang="en-US" sz="3600" dirty="0" err="1">
                          <a:effectLst/>
                        </a:rPr>
                        <a:t>đánh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số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từng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cặp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X, Y </a:t>
                      </a:r>
                      <a:r>
                        <a:rPr lang="en-US" sz="3600" dirty="0" err="1">
                          <a:effectLst/>
                        </a:rPr>
                        <a:t>hoặc</a:t>
                      </a:r>
                      <a:r>
                        <a:rPr lang="en-US" sz="3600" dirty="0">
                          <a:effectLst/>
                        </a:rPr>
                        <a:t> Z, W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2306423"/>
                  </a:ext>
                </a:extLst>
              </a:tr>
              <a:tr h="21846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Trạng thái tồn tại 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Tồn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tại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thành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từng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cặp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tương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đồng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Gồm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hai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nhiễm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sắc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thể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giống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nhau</a:t>
                      </a:r>
                      <a:r>
                        <a:rPr lang="en-US" sz="3600" dirty="0">
                          <a:effectLst/>
                        </a:rPr>
                        <a:t> (</a:t>
                      </a:r>
                      <a:r>
                        <a:rPr lang="en-US" sz="3600" dirty="0" err="1">
                          <a:effectLst/>
                        </a:rPr>
                        <a:t>giới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đồng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giao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tử</a:t>
                      </a:r>
                      <a:r>
                        <a:rPr lang="en-US" sz="3600" dirty="0">
                          <a:effectLst/>
                        </a:rPr>
                        <a:t>) </a:t>
                      </a:r>
                      <a:r>
                        <a:rPr lang="en-US" sz="3600" dirty="0" err="1">
                          <a:effectLst/>
                        </a:rPr>
                        <a:t>hoặc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khác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nhau</a:t>
                      </a:r>
                      <a:r>
                        <a:rPr lang="en-US" sz="3600" dirty="0">
                          <a:effectLst/>
                        </a:rPr>
                        <a:t> (</a:t>
                      </a:r>
                      <a:r>
                        <a:rPr lang="en-US" sz="3600" dirty="0" err="1">
                          <a:effectLst/>
                        </a:rPr>
                        <a:t>giới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dị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giao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tử</a:t>
                      </a:r>
                      <a:r>
                        <a:rPr lang="en-US" sz="3600" dirty="0">
                          <a:effectLst/>
                        </a:rPr>
                        <a:t>)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14346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284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2"/>
          <a:srcRect l="64771" t="21970"/>
          <a:stretch>
            <a:fillRect/>
          </a:stretch>
        </p:blipFill>
        <p:spPr>
          <a:xfrm rot="5400000">
            <a:off x="1254571" y="4002452"/>
            <a:ext cx="4297817" cy="9519585"/>
          </a:xfrm>
          <a:prstGeom prst="rect">
            <a:avLst/>
          </a:prstGeom>
        </p:spPr>
      </p:pic>
      <p:grpSp>
        <p:nvGrpSpPr>
          <p:cNvPr id="11" name="Group 7"/>
          <p:cNvGrpSpPr/>
          <p:nvPr/>
        </p:nvGrpSpPr>
        <p:grpSpPr>
          <a:xfrm>
            <a:off x="888056" y="618099"/>
            <a:ext cx="835172" cy="844389"/>
            <a:chOff x="0" y="0"/>
            <a:chExt cx="489869" cy="461803"/>
          </a:xfrm>
        </p:grpSpPr>
        <p:sp>
          <p:nvSpPr>
            <p:cNvPr id="12" name="AutoShape 8"/>
            <p:cNvSpPr/>
            <p:nvPr/>
          </p:nvSpPr>
          <p:spPr>
            <a:xfrm>
              <a:off x="0" y="0"/>
              <a:ext cx="489869" cy="0"/>
            </a:xfrm>
            <a:prstGeom prst="line">
              <a:avLst/>
            </a:prstGeom>
            <a:ln w="28575">
              <a:solidFill>
                <a:srgbClr val="FAAF40"/>
              </a:solidFill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sp>
        <p:sp>
          <p:nvSpPr>
            <p:cNvPr id="13" name="AutoShape 9"/>
            <p:cNvSpPr/>
            <p:nvPr/>
          </p:nvSpPr>
          <p:spPr>
            <a:xfrm>
              <a:off x="0" y="205275"/>
              <a:ext cx="489869" cy="0"/>
            </a:xfrm>
            <a:prstGeom prst="line">
              <a:avLst/>
            </a:prstGeom>
            <a:ln w="28575">
              <a:solidFill>
                <a:srgbClr val="FAAF40"/>
              </a:solidFill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sp>
        <p:sp>
          <p:nvSpPr>
            <p:cNvPr id="14" name="AutoShape 10"/>
            <p:cNvSpPr/>
            <p:nvPr/>
          </p:nvSpPr>
          <p:spPr>
            <a:xfrm>
              <a:off x="0" y="410931"/>
              <a:ext cx="489869" cy="0"/>
            </a:xfrm>
            <a:prstGeom prst="line">
              <a:avLst/>
            </a:prstGeom>
            <a:ln w="28575">
              <a:solidFill>
                <a:srgbClr val="FAAF40"/>
              </a:solidFill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sp>
      </p:grpSp>
      <p:pic>
        <p:nvPicPr>
          <p:cNvPr id="15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094170">
            <a:off x="14803196" y="-3123412"/>
            <a:ext cx="7381086" cy="7591622"/>
          </a:xfrm>
          <a:prstGeom prst="rect">
            <a:avLst/>
          </a:prstGeom>
        </p:spPr>
      </p:pic>
      <p:sp>
        <p:nvSpPr>
          <p:cNvPr id="16" name="!!1a">
            <a:extLst>
              <a:ext uri="{FF2B5EF4-FFF2-40B4-BE49-F238E27FC236}">
                <a16:creationId xmlns:a16="http://schemas.microsoft.com/office/drawing/2014/main" xmlns="" id="{65DA152C-4C6C-4037-B246-7F8E64CF95AF}"/>
              </a:ext>
            </a:extLst>
          </p:cNvPr>
          <p:cNvSpPr txBox="1"/>
          <p:nvPr/>
        </p:nvSpPr>
        <p:spPr>
          <a:xfrm>
            <a:off x="228599" y="1058229"/>
            <a:ext cx="18057020" cy="4801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KHTN 9</a:t>
            </a:r>
          </a:p>
          <a:p>
            <a:pPr algn="ctr"/>
            <a:r>
              <a:rPr lang="pt-BR" sz="9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35: NHIỄM SẮC THỂ VÀ BỘ NHIỄM SẮC THỂ</a:t>
            </a:r>
            <a:endParaRPr lang="en-US" sz="9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ện</a:t>
            </a:r>
            <a:r>
              <a: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6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6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47630">
            <a:off x="-2392421" y="-5039057"/>
            <a:ext cx="8477169" cy="62731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352433" y="-1028700"/>
            <a:ext cx="411480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85067" y="-2714625"/>
            <a:ext cx="4114800" cy="41148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51734" y="2012124"/>
            <a:ext cx="16926666" cy="8084375"/>
            <a:chOff x="0" y="0"/>
            <a:chExt cx="5603747" cy="27803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603747" cy="2780366"/>
            </a:xfrm>
            <a:custGeom>
              <a:avLst/>
              <a:gdLst/>
              <a:ahLst/>
              <a:cxnLst/>
              <a:rect l="l" t="t" r="r" b="b"/>
              <a:pathLst>
                <a:path w="5603747" h="2780366">
                  <a:moveTo>
                    <a:pt x="5479287" y="59690"/>
                  </a:moveTo>
                  <a:cubicBezTo>
                    <a:pt x="5514847" y="59690"/>
                    <a:pt x="5544057" y="88900"/>
                    <a:pt x="5544057" y="124460"/>
                  </a:cubicBezTo>
                  <a:lnTo>
                    <a:pt x="5544057" y="2655906"/>
                  </a:lnTo>
                  <a:cubicBezTo>
                    <a:pt x="5544057" y="2691466"/>
                    <a:pt x="5514847" y="2720676"/>
                    <a:pt x="5479287" y="2720676"/>
                  </a:cubicBezTo>
                  <a:lnTo>
                    <a:pt x="124460" y="2720676"/>
                  </a:lnTo>
                  <a:cubicBezTo>
                    <a:pt x="88900" y="2720676"/>
                    <a:pt x="59690" y="2691466"/>
                    <a:pt x="59690" y="2655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479287" y="59690"/>
                  </a:lnTo>
                  <a:moveTo>
                    <a:pt x="54792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55906"/>
                  </a:lnTo>
                  <a:cubicBezTo>
                    <a:pt x="0" y="2724486"/>
                    <a:pt x="55880" y="2780366"/>
                    <a:pt x="124460" y="2780366"/>
                  </a:cubicBezTo>
                  <a:lnTo>
                    <a:pt x="5479288" y="2780366"/>
                  </a:lnTo>
                  <a:cubicBezTo>
                    <a:pt x="5547868" y="2780366"/>
                    <a:pt x="5603747" y="2724486"/>
                    <a:pt x="5603747" y="2655906"/>
                  </a:cubicBezTo>
                  <a:lnTo>
                    <a:pt x="5603747" y="124460"/>
                  </a:lnTo>
                  <a:cubicBezTo>
                    <a:pt x="5603747" y="55880"/>
                    <a:pt x="5547868" y="0"/>
                    <a:pt x="5479287" y="0"/>
                  </a:cubicBezTo>
                  <a:close/>
                </a:path>
              </a:pathLst>
            </a:custGeom>
            <a:solidFill>
              <a:srgbClr val="C01E27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76652" y="1102083"/>
            <a:ext cx="16116301" cy="1517713"/>
            <a:chOff x="-1" y="-1091"/>
            <a:chExt cx="10638468" cy="2023618"/>
          </a:xfrm>
        </p:grpSpPr>
        <p:grpSp>
          <p:nvGrpSpPr>
            <p:cNvPr id="8" name="Group 8"/>
            <p:cNvGrpSpPr/>
            <p:nvPr/>
          </p:nvGrpSpPr>
          <p:grpSpPr>
            <a:xfrm rot="5400000">
              <a:off x="4307970" y="-4307971"/>
              <a:ext cx="2022526" cy="10638468"/>
              <a:chOff x="0" y="-2278660"/>
              <a:chExt cx="2353309" cy="1237838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-2278660"/>
                <a:ext cx="2353309" cy="12378387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0099726">
                    <a:moveTo>
                      <a:pt x="784860" y="10032416"/>
                    </a:moveTo>
                    <a:cubicBezTo>
                      <a:pt x="905510" y="10073056"/>
                      <a:pt x="1042670" y="10099726"/>
                      <a:pt x="1177290" y="10099726"/>
                    </a:cubicBezTo>
                    <a:cubicBezTo>
                      <a:pt x="1311910" y="10099726"/>
                      <a:pt x="1441450" y="10076866"/>
                      <a:pt x="1560830" y="10036226"/>
                    </a:cubicBezTo>
                    <a:cubicBezTo>
                      <a:pt x="1563370" y="10034956"/>
                      <a:pt x="1565910" y="10034956"/>
                      <a:pt x="1568450" y="10033687"/>
                    </a:cubicBezTo>
                    <a:cubicBezTo>
                      <a:pt x="2016760" y="9871126"/>
                      <a:pt x="2346960" y="9441866"/>
                      <a:pt x="2353310" y="891796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8911136"/>
                    </a:lnTo>
                    <a:cubicBezTo>
                      <a:pt x="6350" y="9444406"/>
                      <a:pt x="331470" y="9873666"/>
                      <a:pt x="784860" y="10032416"/>
                    </a:cubicBezTo>
                    <a:close/>
                  </a:path>
                </a:pathLst>
              </a:custGeom>
              <a:solidFill>
                <a:srgbClr val="A6D95B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4514" y="-1091"/>
              <a:ext cx="1832340" cy="2023618"/>
              <a:chOff x="14166" y="-3422"/>
              <a:chExt cx="5749779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6" y="-3422"/>
                <a:ext cx="5749779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69013" y="218233"/>
              <a:ext cx="1285592" cy="1587151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1841369" y="378378"/>
              <a:ext cx="8602482" cy="13131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2: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35.3,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cặp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sắc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cặp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sắc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305800" y="380344"/>
            <a:ext cx="4686300" cy="588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</a:rPr>
              <a:t>ĐÁP ÁN PHT SỐ 2</a:t>
            </a:r>
            <a:endParaRPr lang="vi-VN" sz="40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8698" y="3786609"/>
            <a:ext cx="674370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1-22: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XY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XX: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7170" name="Picture 2" descr="Giải mã bí ẩn nhiễm sắc thể Y xác định giới tính nam - Tuổi Trẻ Onlin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2" r="1043"/>
          <a:stretch/>
        </p:blipFill>
        <p:spPr bwMode="auto">
          <a:xfrm>
            <a:off x="8049364" y="3529018"/>
            <a:ext cx="8804694" cy="595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67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47630">
            <a:off x="-2392421" y="-5039057"/>
            <a:ext cx="8477169" cy="62731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352433" y="-1028700"/>
            <a:ext cx="411480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485067" y="-2714625"/>
            <a:ext cx="4114800" cy="41148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700" y="1721316"/>
            <a:ext cx="16649700" cy="8146583"/>
            <a:chOff x="0" y="0"/>
            <a:chExt cx="3200519" cy="22053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00519" cy="2205367"/>
            </a:xfrm>
            <a:custGeom>
              <a:avLst/>
              <a:gdLst/>
              <a:ahLst/>
              <a:cxnLst/>
              <a:rect l="l" t="t" r="r" b="b"/>
              <a:pathLst>
                <a:path w="3200519" h="2205367">
                  <a:moveTo>
                    <a:pt x="3076059" y="59690"/>
                  </a:moveTo>
                  <a:cubicBezTo>
                    <a:pt x="3111619" y="59690"/>
                    <a:pt x="3140829" y="88900"/>
                    <a:pt x="3140829" y="124460"/>
                  </a:cubicBezTo>
                  <a:lnTo>
                    <a:pt x="3140829" y="2080907"/>
                  </a:lnTo>
                  <a:cubicBezTo>
                    <a:pt x="3140829" y="2116467"/>
                    <a:pt x="3111619" y="2145677"/>
                    <a:pt x="3076059" y="2145677"/>
                  </a:cubicBezTo>
                  <a:lnTo>
                    <a:pt x="124460" y="2145677"/>
                  </a:lnTo>
                  <a:cubicBezTo>
                    <a:pt x="88900" y="2145677"/>
                    <a:pt x="59690" y="2116467"/>
                    <a:pt x="59690" y="208090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076059" y="59690"/>
                  </a:lnTo>
                  <a:moveTo>
                    <a:pt x="307605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080907"/>
                  </a:lnTo>
                  <a:cubicBezTo>
                    <a:pt x="0" y="2149487"/>
                    <a:pt x="55880" y="2205367"/>
                    <a:pt x="124460" y="2205367"/>
                  </a:cubicBezTo>
                  <a:lnTo>
                    <a:pt x="3076059" y="2205367"/>
                  </a:lnTo>
                  <a:cubicBezTo>
                    <a:pt x="3144639" y="2205367"/>
                    <a:pt x="3200519" y="2149487"/>
                    <a:pt x="3200519" y="2080907"/>
                  </a:cubicBezTo>
                  <a:lnTo>
                    <a:pt x="3200519" y="124460"/>
                  </a:lnTo>
                  <a:cubicBezTo>
                    <a:pt x="3200519" y="55880"/>
                    <a:pt x="3144639" y="0"/>
                    <a:pt x="3076059" y="0"/>
                  </a:cubicBezTo>
                  <a:close/>
                </a:path>
              </a:pathLst>
            </a:custGeom>
            <a:solidFill>
              <a:srgbClr val="175029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5400000">
            <a:off x="1322118" y="2246476"/>
            <a:ext cx="1048090" cy="907646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C01E27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2057400" y="2327180"/>
            <a:ext cx="3018958" cy="573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vi-VN" sz="3500" b="1" dirty="0">
                <a:solidFill>
                  <a:srgbClr val="C00000"/>
                </a:solidFill>
                <a:latin typeface="Arial" pitchFamily="34" charset="0"/>
              </a:rPr>
              <a:t>Kết </a:t>
            </a:r>
            <a:r>
              <a:rPr lang="vi-VN" sz="3500" b="1" dirty="0" smtClean="0">
                <a:solidFill>
                  <a:srgbClr val="C00000"/>
                </a:solidFill>
                <a:latin typeface="Arial" pitchFamily="34" charset="0"/>
              </a:rPr>
              <a:t>luận</a:t>
            </a:r>
            <a:endParaRPr lang="vi-VN" sz="35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92340" y="3407609"/>
            <a:ext cx="15447859" cy="4862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2. </a:t>
            </a:r>
            <a:r>
              <a:rPr lang="en-US" sz="4800" b="1" dirty="0" err="1">
                <a:solidFill>
                  <a:srgbClr val="FF0000"/>
                </a:solidFill>
              </a:rPr>
              <a:t>Nhiễm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sắc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thể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thường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và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nhiễm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sắc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thể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giới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tính</a:t>
            </a:r>
            <a:r>
              <a:rPr lang="en-US" sz="4800" b="1" dirty="0" smtClean="0">
                <a:solidFill>
                  <a:srgbClr val="FF0000"/>
                </a:solidFill>
              </a:rPr>
              <a:t>.</a:t>
            </a:r>
          </a:p>
          <a:p>
            <a:endParaRPr lang="en-US" sz="4800" b="1" dirty="0">
              <a:solidFill>
                <a:srgbClr val="FF0000"/>
              </a:solidFill>
            </a:endParaRPr>
          </a:p>
          <a:p>
            <a:r>
              <a:rPr lang="en-US" sz="4400" b="1" dirty="0"/>
              <a:t>- </a:t>
            </a:r>
            <a:r>
              <a:rPr lang="en-US" sz="4400" b="1" dirty="0" err="1"/>
              <a:t>Nhiễm</a:t>
            </a:r>
            <a:r>
              <a:rPr lang="en-US" sz="4400" b="1" dirty="0"/>
              <a:t> </a:t>
            </a:r>
            <a:r>
              <a:rPr lang="en-US" sz="4400" b="1" dirty="0" err="1"/>
              <a:t>sắc</a:t>
            </a:r>
            <a:r>
              <a:rPr lang="en-US" sz="4400" b="1" dirty="0"/>
              <a:t> </a:t>
            </a:r>
            <a:r>
              <a:rPr lang="en-US" sz="4400" b="1" dirty="0" err="1"/>
              <a:t>thể</a:t>
            </a:r>
            <a:r>
              <a:rPr lang="en-US" sz="4400" b="1" dirty="0"/>
              <a:t> </a:t>
            </a:r>
            <a:r>
              <a:rPr lang="en-US" sz="4400" b="1" dirty="0" err="1"/>
              <a:t>thường</a:t>
            </a:r>
            <a:r>
              <a:rPr lang="en-US" sz="4400" b="1" dirty="0"/>
              <a:t> </a:t>
            </a:r>
            <a:r>
              <a:rPr lang="en-US" sz="4400" b="1" dirty="0" err="1"/>
              <a:t>là</a:t>
            </a:r>
            <a:r>
              <a:rPr lang="en-US" sz="4400" b="1" dirty="0"/>
              <a:t> </a:t>
            </a:r>
            <a:r>
              <a:rPr lang="en-US" sz="4400" b="1" dirty="0" err="1"/>
              <a:t>nhiễm</a:t>
            </a:r>
            <a:r>
              <a:rPr lang="en-US" sz="4400" b="1" dirty="0"/>
              <a:t> </a:t>
            </a:r>
            <a:r>
              <a:rPr lang="en-US" sz="4400" b="1" dirty="0" err="1"/>
              <a:t>sắc</a:t>
            </a:r>
            <a:r>
              <a:rPr lang="en-US" sz="4400" b="1" dirty="0"/>
              <a:t> </a:t>
            </a:r>
            <a:r>
              <a:rPr lang="en-US" sz="4400" b="1" dirty="0" err="1"/>
              <a:t>thể</a:t>
            </a:r>
            <a:r>
              <a:rPr lang="en-US" sz="4400" b="1" dirty="0"/>
              <a:t> </a:t>
            </a:r>
            <a:r>
              <a:rPr lang="en-US" sz="4400" b="1" dirty="0" err="1"/>
              <a:t>giống</a:t>
            </a:r>
            <a:r>
              <a:rPr lang="en-US" sz="4400" b="1" dirty="0"/>
              <a:t> </a:t>
            </a:r>
            <a:r>
              <a:rPr lang="en-US" sz="4400" b="1" dirty="0" err="1"/>
              <a:t>nhau</a:t>
            </a:r>
            <a:r>
              <a:rPr lang="en-US" sz="4400" b="1" dirty="0"/>
              <a:t> </a:t>
            </a:r>
            <a:r>
              <a:rPr lang="en-US" sz="4400" b="1" dirty="0" err="1"/>
              <a:t>về</a:t>
            </a:r>
            <a:r>
              <a:rPr lang="en-US" sz="4400" b="1" dirty="0"/>
              <a:t> </a:t>
            </a:r>
            <a:r>
              <a:rPr lang="en-US" sz="4400" b="1" dirty="0" err="1"/>
              <a:t>số</a:t>
            </a:r>
            <a:r>
              <a:rPr lang="en-US" sz="4400" b="1" dirty="0"/>
              <a:t> </a:t>
            </a:r>
            <a:r>
              <a:rPr lang="en-US" sz="4400" b="1" dirty="0" err="1"/>
              <a:t>lượng</a:t>
            </a:r>
            <a:r>
              <a:rPr lang="en-US" sz="4400" b="1" dirty="0"/>
              <a:t>, </a:t>
            </a:r>
            <a:r>
              <a:rPr lang="en-US" sz="4400" b="1" dirty="0" err="1"/>
              <a:t>hình</a:t>
            </a:r>
            <a:r>
              <a:rPr lang="en-US" sz="4400" b="1" dirty="0"/>
              <a:t> </a:t>
            </a:r>
            <a:r>
              <a:rPr lang="en-US" sz="4400" b="1" dirty="0" err="1"/>
              <a:t>thái</a:t>
            </a:r>
            <a:r>
              <a:rPr lang="en-US" sz="4400" b="1" dirty="0"/>
              <a:t> </a:t>
            </a:r>
            <a:r>
              <a:rPr lang="en-US" sz="4400" b="1" dirty="0" err="1"/>
              <a:t>giữa</a:t>
            </a:r>
            <a:r>
              <a:rPr lang="en-US" sz="4400" b="1" dirty="0"/>
              <a:t> </a:t>
            </a:r>
            <a:r>
              <a:rPr lang="en-US" sz="4400" b="1" dirty="0" err="1"/>
              <a:t>giới</a:t>
            </a:r>
            <a:r>
              <a:rPr lang="en-US" sz="4400" b="1" dirty="0"/>
              <a:t> </a:t>
            </a:r>
            <a:r>
              <a:rPr lang="en-US" sz="4400" b="1" dirty="0" err="1"/>
              <a:t>đực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dirty="0" err="1"/>
              <a:t>giới</a:t>
            </a:r>
            <a:r>
              <a:rPr lang="en-US" sz="4400" b="1" dirty="0"/>
              <a:t> </a:t>
            </a:r>
            <a:r>
              <a:rPr lang="en-US" sz="4400" b="1" dirty="0" err="1"/>
              <a:t>cái</a:t>
            </a:r>
            <a:r>
              <a:rPr lang="en-US" sz="4400" b="1" dirty="0"/>
              <a:t>.</a:t>
            </a:r>
          </a:p>
          <a:p>
            <a:r>
              <a:rPr lang="en-US" sz="4400" b="1" dirty="0"/>
              <a:t>- </a:t>
            </a:r>
            <a:r>
              <a:rPr lang="en-US" sz="4400" b="1" dirty="0" err="1"/>
              <a:t>Nhiễm</a:t>
            </a:r>
            <a:r>
              <a:rPr lang="en-US" sz="4400" b="1" dirty="0"/>
              <a:t> </a:t>
            </a:r>
            <a:r>
              <a:rPr lang="en-US" sz="4400" b="1" dirty="0" err="1"/>
              <a:t>sắc</a:t>
            </a:r>
            <a:r>
              <a:rPr lang="en-US" sz="4400" b="1" dirty="0"/>
              <a:t> </a:t>
            </a:r>
            <a:r>
              <a:rPr lang="en-US" sz="4400" b="1" dirty="0" err="1"/>
              <a:t>thể</a:t>
            </a:r>
            <a:r>
              <a:rPr lang="en-US" sz="4400" b="1" dirty="0"/>
              <a:t> </a:t>
            </a:r>
            <a:r>
              <a:rPr lang="en-US" sz="4400" b="1" dirty="0" err="1"/>
              <a:t>giới</a:t>
            </a:r>
            <a:r>
              <a:rPr lang="en-US" sz="4400" b="1" dirty="0"/>
              <a:t> </a:t>
            </a:r>
            <a:r>
              <a:rPr lang="en-US" sz="4400" b="1" dirty="0" err="1"/>
              <a:t>tính</a:t>
            </a:r>
            <a:r>
              <a:rPr lang="en-US" sz="4400" b="1" dirty="0"/>
              <a:t> </a:t>
            </a:r>
            <a:r>
              <a:rPr lang="en-US" sz="4400" b="1" dirty="0" err="1"/>
              <a:t>là</a:t>
            </a:r>
            <a:r>
              <a:rPr lang="en-US" sz="4400" b="1" dirty="0"/>
              <a:t> </a:t>
            </a:r>
            <a:r>
              <a:rPr lang="en-US" sz="4400" b="1" dirty="0" err="1"/>
              <a:t>nhiễm</a:t>
            </a:r>
            <a:r>
              <a:rPr lang="en-US" sz="4400" b="1" dirty="0"/>
              <a:t> </a:t>
            </a:r>
            <a:r>
              <a:rPr lang="en-US" sz="4400" b="1" dirty="0" err="1"/>
              <a:t>sắc</a:t>
            </a:r>
            <a:r>
              <a:rPr lang="en-US" sz="4400" b="1" dirty="0"/>
              <a:t> </a:t>
            </a:r>
            <a:r>
              <a:rPr lang="en-US" sz="4400" b="1" dirty="0" err="1"/>
              <a:t>thể</a:t>
            </a:r>
            <a:r>
              <a:rPr lang="en-US" sz="4400" b="1" dirty="0"/>
              <a:t> </a:t>
            </a:r>
            <a:r>
              <a:rPr lang="en-US" sz="4400" b="1" dirty="0" err="1"/>
              <a:t>khác</a:t>
            </a:r>
            <a:r>
              <a:rPr lang="en-US" sz="4400" b="1" dirty="0"/>
              <a:t> </a:t>
            </a:r>
            <a:r>
              <a:rPr lang="en-US" sz="4400" b="1" dirty="0" err="1"/>
              <a:t>nhau</a:t>
            </a:r>
            <a:r>
              <a:rPr lang="en-US" sz="4400" b="1" dirty="0"/>
              <a:t> </a:t>
            </a:r>
            <a:r>
              <a:rPr lang="en-US" sz="4400" b="1" dirty="0" err="1"/>
              <a:t>về</a:t>
            </a:r>
            <a:r>
              <a:rPr lang="en-US" sz="4400" b="1" dirty="0"/>
              <a:t> </a:t>
            </a:r>
            <a:r>
              <a:rPr lang="en-US" sz="4400" b="1" dirty="0" err="1"/>
              <a:t>số</a:t>
            </a:r>
            <a:r>
              <a:rPr lang="en-US" sz="4400" b="1" dirty="0"/>
              <a:t> </a:t>
            </a:r>
            <a:r>
              <a:rPr lang="en-US" sz="4400" b="1" dirty="0" err="1"/>
              <a:t>lượng</a:t>
            </a:r>
            <a:r>
              <a:rPr lang="en-US" sz="4400" b="1" dirty="0"/>
              <a:t> </a:t>
            </a:r>
            <a:r>
              <a:rPr lang="en-US" sz="4400" b="1" dirty="0" err="1"/>
              <a:t>hoặc</a:t>
            </a:r>
            <a:r>
              <a:rPr lang="en-US" sz="4400" b="1" dirty="0"/>
              <a:t> </a:t>
            </a:r>
            <a:r>
              <a:rPr lang="en-US" sz="4400" b="1" dirty="0" err="1"/>
              <a:t>hình</a:t>
            </a:r>
            <a:r>
              <a:rPr lang="en-US" sz="4400" b="1" dirty="0"/>
              <a:t> </a:t>
            </a:r>
            <a:r>
              <a:rPr lang="en-US" sz="4400" b="1" dirty="0" err="1"/>
              <a:t>thái</a:t>
            </a:r>
            <a:r>
              <a:rPr lang="en-US" sz="4400" b="1" dirty="0"/>
              <a:t> </a:t>
            </a:r>
            <a:r>
              <a:rPr lang="en-US" sz="4400" b="1" dirty="0" err="1"/>
              <a:t>giữa</a:t>
            </a:r>
            <a:r>
              <a:rPr lang="en-US" sz="4400" b="1" dirty="0"/>
              <a:t> </a:t>
            </a:r>
            <a:r>
              <a:rPr lang="en-US" sz="4400" b="1" dirty="0" err="1"/>
              <a:t>giới</a:t>
            </a:r>
            <a:r>
              <a:rPr lang="en-US" sz="4400" b="1" dirty="0"/>
              <a:t> </a:t>
            </a:r>
            <a:r>
              <a:rPr lang="en-US" sz="4400" b="1" dirty="0" err="1"/>
              <a:t>đực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dirty="0" err="1"/>
              <a:t>giới</a:t>
            </a:r>
            <a:r>
              <a:rPr lang="en-US" sz="4400" b="1" dirty="0"/>
              <a:t> </a:t>
            </a:r>
            <a:r>
              <a:rPr lang="en-US" sz="4400" b="1" dirty="0" err="1"/>
              <a:t>cái</a:t>
            </a:r>
            <a:r>
              <a:rPr lang="en-US" sz="4400" b="1" dirty="0"/>
              <a:t>, </a:t>
            </a:r>
            <a:r>
              <a:rPr lang="en-US" sz="4400" b="1" dirty="0" err="1"/>
              <a:t>tham</a:t>
            </a:r>
            <a:r>
              <a:rPr lang="en-US" sz="4400" b="1" dirty="0"/>
              <a:t> </a:t>
            </a:r>
            <a:r>
              <a:rPr lang="en-US" sz="4400" b="1" dirty="0" err="1"/>
              <a:t>gia</a:t>
            </a:r>
            <a:r>
              <a:rPr lang="en-US" sz="4400" b="1" dirty="0"/>
              <a:t> </a:t>
            </a:r>
            <a:r>
              <a:rPr lang="en-US" sz="4400" b="1" dirty="0" err="1"/>
              <a:t>vào</a:t>
            </a:r>
            <a:r>
              <a:rPr lang="en-US" sz="4400" b="1" dirty="0"/>
              <a:t> </a:t>
            </a:r>
            <a:r>
              <a:rPr lang="en-US" sz="4400" b="1" dirty="0" err="1"/>
              <a:t>việc</a:t>
            </a:r>
            <a:r>
              <a:rPr lang="en-US" sz="4400" b="1" dirty="0"/>
              <a:t> </a:t>
            </a:r>
            <a:r>
              <a:rPr lang="en-US" sz="4400" b="1" dirty="0" err="1"/>
              <a:t>quyết</a:t>
            </a:r>
            <a:r>
              <a:rPr lang="en-US" sz="4400" b="1" dirty="0"/>
              <a:t> </a:t>
            </a:r>
            <a:r>
              <a:rPr lang="en-US" sz="4400" b="1" dirty="0" err="1"/>
              <a:t>định</a:t>
            </a:r>
            <a:r>
              <a:rPr lang="en-US" sz="4400" b="1" dirty="0"/>
              <a:t> </a:t>
            </a:r>
            <a:r>
              <a:rPr lang="en-US" sz="4400" b="1" dirty="0" err="1"/>
              <a:t>giới</a:t>
            </a:r>
            <a:r>
              <a:rPr lang="en-US" sz="4400" b="1" dirty="0"/>
              <a:t> </a:t>
            </a:r>
            <a:r>
              <a:rPr lang="en-US" sz="4400" b="1" dirty="0" err="1"/>
              <a:t>tính</a:t>
            </a:r>
            <a:endParaRPr lang="vi-VN" sz="6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9669B940-04DD-34CD-B567-FA65C5E0E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2768" y="-187449"/>
            <a:ext cx="3455632" cy="345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47630">
            <a:off x="-2392421" y="-5039057"/>
            <a:ext cx="8477169" cy="62731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352433" y="-1028700"/>
            <a:ext cx="411480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85067" y="-2714625"/>
            <a:ext cx="4114800" cy="41148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51734" y="2012124"/>
            <a:ext cx="16926666" cy="8084375"/>
            <a:chOff x="0" y="0"/>
            <a:chExt cx="5603747" cy="27803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603747" cy="2780366"/>
            </a:xfrm>
            <a:custGeom>
              <a:avLst/>
              <a:gdLst/>
              <a:ahLst/>
              <a:cxnLst/>
              <a:rect l="l" t="t" r="r" b="b"/>
              <a:pathLst>
                <a:path w="5603747" h="2780366">
                  <a:moveTo>
                    <a:pt x="5479287" y="59690"/>
                  </a:moveTo>
                  <a:cubicBezTo>
                    <a:pt x="5514847" y="59690"/>
                    <a:pt x="5544057" y="88900"/>
                    <a:pt x="5544057" y="124460"/>
                  </a:cubicBezTo>
                  <a:lnTo>
                    <a:pt x="5544057" y="2655906"/>
                  </a:lnTo>
                  <a:cubicBezTo>
                    <a:pt x="5544057" y="2691466"/>
                    <a:pt x="5514847" y="2720676"/>
                    <a:pt x="5479287" y="2720676"/>
                  </a:cubicBezTo>
                  <a:lnTo>
                    <a:pt x="124460" y="2720676"/>
                  </a:lnTo>
                  <a:cubicBezTo>
                    <a:pt x="88900" y="2720676"/>
                    <a:pt x="59690" y="2691466"/>
                    <a:pt x="59690" y="2655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479287" y="59690"/>
                  </a:lnTo>
                  <a:moveTo>
                    <a:pt x="54792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55906"/>
                  </a:lnTo>
                  <a:cubicBezTo>
                    <a:pt x="0" y="2724486"/>
                    <a:pt x="55880" y="2780366"/>
                    <a:pt x="124460" y="2780366"/>
                  </a:cubicBezTo>
                  <a:lnTo>
                    <a:pt x="5479288" y="2780366"/>
                  </a:lnTo>
                  <a:cubicBezTo>
                    <a:pt x="5547868" y="2780366"/>
                    <a:pt x="5603747" y="2724486"/>
                    <a:pt x="5603747" y="2655906"/>
                  </a:cubicBezTo>
                  <a:lnTo>
                    <a:pt x="5603747" y="124460"/>
                  </a:lnTo>
                  <a:cubicBezTo>
                    <a:pt x="5603747" y="55880"/>
                    <a:pt x="5547868" y="0"/>
                    <a:pt x="5479287" y="0"/>
                  </a:cubicBezTo>
                  <a:close/>
                </a:path>
              </a:pathLst>
            </a:custGeom>
            <a:solidFill>
              <a:srgbClr val="C01E27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8305800" y="380344"/>
            <a:ext cx="4686300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</a:rPr>
              <a:t>ĐÁP ÁN PHT SỐ 3</a:t>
            </a:r>
            <a:endParaRPr lang="vi-VN" sz="40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95400" y="2476500"/>
            <a:ext cx="15621000" cy="739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So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(3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(2n):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(n):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2n = 46; n = 23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7902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47630">
            <a:off x="-2392421" y="-5039057"/>
            <a:ext cx="8477169" cy="62731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352433" y="-1028700"/>
            <a:ext cx="411480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485067" y="-2714625"/>
            <a:ext cx="4114800" cy="41148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700" y="1721316"/>
            <a:ext cx="16649700" cy="8146583"/>
            <a:chOff x="0" y="0"/>
            <a:chExt cx="3200519" cy="22053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00519" cy="2205367"/>
            </a:xfrm>
            <a:custGeom>
              <a:avLst/>
              <a:gdLst/>
              <a:ahLst/>
              <a:cxnLst/>
              <a:rect l="l" t="t" r="r" b="b"/>
              <a:pathLst>
                <a:path w="3200519" h="2205367">
                  <a:moveTo>
                    <a:pt x="3076059" y="59690"/>
                  </a:moveTo>
                  <a:cubicBezTo>
                    <a:pt x="3111619" y="59690"/>
                    <a:pt x="3140829" y="88900"/>
                    <a:pt x="3140829" y="124460"/>
                  </a:cubicBezTo>
                  <a:lnTo>
                    <a:pt x="3140829" y="2080907"/>
                  </a:lnTo>
                  <a:cubicBezTo>
                    <a:pt x="3140829" y="2116467"/>
                    <a:pt x="3111619" y="2145677"/>
                    <a:pt x="3076059" y="2145677"/>
                  </a:cubicBezTo>
                  <a:lnTo>
                    <a:pt x="124460" y="2145677"/>
                  </a:lnTo>
                  <a:cubicBezTo>
                    <a:pt x="88900" y="2145677"/>
                    <a:pt x="59690" y="2116467"/>
                    <a:pt x="59690" y="208090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076059" y="59690"/>
                  </a:lnTo>
                  <a:moveTo>
                    <a:pt x="307605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080907"/>
                  </a:lnTo>
                  <a:cubicBezTo>
                    <a:pt x="0" y="2149487"/>
                    <a:pt x="55880" y="2205367"/>
                    <a:pt x="124460" y="2205367"/>
                  </a:cubicBezTo>
                  <a:lnTo>
                    <a:pt x="3076059" y="2205367"/>
                  </a:lnTo>
                  <a:cubicBezTo>
                    <a:pt x="3144639" y="2205367"/>
                    <a:pt x="3200519" y="2149487"/>
                    <a:pt x="3200519" y="2080907"/>
                  </a:cubicBezTo>
                  <a:lnTo>
                    <a:pt x="3200519" y="124460"/>
                  </a:lnTo>
                  <a:cubicBezTo>
                    <a:pt x="3200519" y="55880"/>
                    <a:pt x="3144639" y="0"/>
                    <a:pt x="3076059" y="0"/>
                  </a:cubicBezTo>
                  <a:close/>
                </a:path>
              </a:pathLst>
            </a:custGeom>
            <a:solidFill>
              <a:srgbClr val="175029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5400000">
            <a:off x="1322118" y="2246476"/>
            <a:ext cx="1048090" cy="907646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C01E27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2057400" y="2327180"/>
            <a:ext cx="3018958" cy="573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vi-VN" sz="3500" b="1" dirty="0">
                <a:solidFill>
                  <a:srgbClr val="C00000"/>
                </a:solidFill>
                <a:latin typeface="Arial" pitchFamily="34" charset="0"/>
              </a:rPr>
              <a:t>Kết </a:t>
            </a:r>
            <a:r>
              <a:rPr lang="vi-VN" sz="3500" b="1" dirty="0" smtClean="0">
                <a:solidFill>
                  <a:srgbClr val="C00000"/>
                </a:solidFill>
                <a:latin typeface="Arial" pitchFamily="34" charset="0"/>
              </a:rPr>
              <a:t>luận</a:t>
            </a:r>
            <a:endParaRPr lang="vi-VN" sz="35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752600" y="3407609"/>
            <a:ext cx="15087599" cy="4524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II. </a:t>
            </a:r>
            <a:r>
              <a:rPr lang="en-US" sz="5400" b="1" dirty="0" err="1">
                <a:solidFill>
                  <a:srgbClr val="FF0000"/>
                </a:solidFill>
              </a:rPr>
              <a:t>Bộ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nhiễm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sắc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thể</a:t>
            </a:r>
            <a:endParaRPr lang="en-US" sz="5400" b="1" dirty="0">
              <a:solidFill>
                <a:srgbClr val="FF0000"/>
              </a:solidFill>
            </a:endParaRPr>
          </a:p>
          <a:p>
            <a:r>
              <a:rPr lang="en-US" sz="4800" b="1" dirty="0"/>
              <a:t>- </a:t>
            </a:r>
            <a:r>
              <a:rPr lang="en-US" sz="4800" b="1" dirty="0" err="1"/>
              <a:t>Mỗi</a:t>
            </a:r>
            <a:r>
              <a:rPr lang="en-US" sz="4800" b="1" dirty="0"/>
              <a:t> </a:t>
            </a:r>
            <a:r>
              <a:rPr lang="en-US" sz="4800" b="1" dirty="0" err="1"/>
              <a:t>loài</a:t>
            </a:r>
            <a:r>
              <a:rPr lang="en-US" sz="4800" b="1" dirty="0"/>
              <a:t> </a:t>
            </a:r>
            <a:r>
              <a:rPr lang="en-US" sz="4800" b="1" dirty="0" err="1"/>
              <a:t>sinh</a:t>
            </a:r>
            <a:r>
              <a:rPr lang="en-US" sz="4800" b="1" dirty="0"/>
              <a:t> </a:t>
            </a:r>
            <a:r>
              <a:rPr lang="en-US" sz="4800" b="1" dirty="0" err="1"/>
              <a:t>vật</a:t>
            </a:r>
            <a:r>
              <a:rPr lang="en-US" sz="4800" b="1" dirty="0"/>
              <a:t> </a:t>
            </a:r>
            <a:r>
              <a:rPr lang="en-US" sz="4800" b="1" dirty="0" err="1"/>
              <a:t>có</a:t>
            </a:r>
            <a:r>
              <a:rPr lang="en-US" sz="4800" b="1" dirty="0"/>
              <a:t> </a:t>
            </a:r>
            <a:r>
              <a:rPr lang="en-US" sz="4800" b="1" dirty="0" err="1"/>
              <a:t>bộ</a:t>
            </a:r>
            <a:r>
              <a:rPr lang="en-US" sz="4800" b="1" dirty="0"/>
              <a:t> </a:t>
            </a:r>
            <a:r>
              <a:rPr lang="en-US" sz="4800" b="1" dirty="0" err="1"/>
              <a:t>nhiễm</a:t>
            </a:r>
            <a:r>
              <a:rPr lang="en-US" sz="4800" b="1" dirty="0"/>
              <a:t> </a:t>
            </a:r>
            <a:r>
              <a:rPr lang="en-US" sz="4800" b="1" dirty="0" err="1"/>
              <a:t>sắc</a:t>
            </a:r>
            <a:r>
              <a:rPr lang="en-US" sz="4800" b="1" dirty="0"/>
              <a:t> </a:t>
            </a:r>
            <a:r>
              <a:rPr lang="en-US" sz="4800" b="1" dirty="0" err="1"/>
              <a:t>thể</a:t>
            </a:r>
            <a:r>
              <a:rPr lang="en-US" sz="4800" b="1" dirty="0"/>
              <a:t> </a:t>
            </a:r>
            <a:r>
              <a:rPr lang="en-US" sz="4800" b="1" dirty="0" err="1"/>
              <a:t>đặc</a:t>
            </a:r>
            <a:r>
              <a:rPr lang="en-US" sz="4800" b="1" dirty="0"/>
              <a:t> </a:t>
            </a:r>
            <a:r>
              <a:rPr lang="en-US" sz="4800" b="1" dirty="0" err="1"/>
              <a:t>trưng</a:t>
            </a:r>
            <a:r>
              <a:rPr lang="en-US" sz="4800" b="1" dirty="0"/>
              <a:t>.</a:t>
            </a:r>
          </a:p>
          <a:p>
            <a:r>
              <a:rPr lang="en-US" sz="4800" b="1" dirty="0"/>
              <a:t>- </a:t>
            </a:r>
            <a:r>
              <a:rPr lang="en-US" sz="4800" b="1" dirty="0" err="1"/>
              <a:t>Bộ</a:t>
            </a:r>
            <a:r>
              <a:rPr lang="en-US" sz="4800" b="1" dirty="0"/>
              <a:t> </a:t>
            </a:r>
            <a:r>
              <a:rPr lang="en-US" sz="4800" b="1" dirty="0" err="1"/>
              <a:t>nhiễm</a:t>
            </a:r>
            <a:r>
              <a:rPr lang="en-US" sz="4800" b="1" dirty="0"/>
              <a:t> </a:t>
            </a:r>
            <a:r>
              <a:rPr lang="en-US" sz="4800" b="1" dirty="0" err="1"/>
              <a:t>sắc</a:t>
            </a:r>
            <a:r>
              <a:rPr lang="en-US" sz="4800" b="1" dirty="0"/>
              <a:t> </a:t>
            </a:r>
            <a:r>
              <a:rPr lang="en-US" sz="4800" b="1" dirty="0" err="1"/>
              <a:t>thể</a:t>
            </a:r>
            <a:r>
              <a:rPr lang="en-US" sz="4800" b="1" dirty="0"/>
              <a:t> </a:t>
            </a:r>
            <a:r>
              <a:rPr lang="en-US" sz="4800" b="1" dirty="0" err="1"/>
              <a:t>lưỡng</a:t>
            </a:r>
            <a:r>
              <a:rPr lang="en-US" sz="4800" b="1" dirty="0"/>
              <a:t> </a:t>
            </a:r>
            <a:r>
              <a:rPr lang="en-US" sz="4800" b="1" dirty="0" err="1"/>
              <a:t>bội</a:t>
            </a:r>
            <a:r>
              <a:rPr lang="en-US" sz="4800" b="1" dirty="0"/>
              <a:t> </a:t>
            </a:r>
            <a:r>
              <a:rPr lang="en-US" sz="4800" b="1" dirty="0" err="1"/>
              <a:t>là</a:t>
            </a:r>
            <a:r>
              <a:rPr lang="en-US" sz="4800" b="1" dirty="0"/>
              <a:t> </a:t>
            </a:r>
            <a:r>
              <a:rPr lang="en-US" sz="4800" b="1" dirty="0" err="1"/>
              <a:t>bộ</a:t>
            </a:r>
            <a:r>
              <a:rPr lang="en-US" sz="4800" b="1" dirty="0"/>
              <a:t> </a:t>
            </a:r>
            <a:r>
              <a:rPr lang="en-US" sz="4800" b="1" dirty="0" err="1"/>
              <a:t>nhiễm</a:t>
            </a:r>
            <a:r>
              <a:rPr lang="en-US" sz="4800" b="1" dirty="0"/>
              <a:t> </a:t>
            </a:r>
            <a:r>
              <a:rPr lang="en-US" sz="4800" b="1" dirty="0" err="1"/>
              <a:t>sắc</a:t>
            </a:r>
            <a:r>
              <a:rPr lang="en-US" sz="4800" b="1" dirty="0"/>
              <a:t> </a:t>
            </a:r>
            <a:r>
              <a:rPr lang="en-US" sz="4800" b="1" dirty="0" err="1"/>
              <a:t>thể</a:t>
            </a:r>
            <a:r>
              <a:rPr lang="en-US" sz="4800" b="1" dirty="0"/>
              <a:t> </a:t>
            </a:r>
            <a:r>
              <a:rPr lang="en-US" sz="4800" b="1" dirty="0" err="1"/>
              <a:t>chứa</a:t>
            </a:r>
            <a:r>
              <a:rPr lang="en-US" sz="4800" b="1" dirty="0"/>
              <a:t> </a:t>
            </a:r>
            <a:r>
              <a:rPr lang="en-US" sz="4800" b="1" dirty="0" err="1"/>
              <a:t>hai</a:t>
            </a:r>
            <a:r>
              <a:rPr lang="en-US" sz="4800" b="1" dirty="0"/>
              <a:t> </a:t>
            </a:r>
            <a:r>
              <a:rPr lang="en-US" sz="4800" b="1" dirty="0" err="1"/>
              <a:t>nhiễm</a:t>
            </a:r>
            <a:r>
              <a:rPr lang="en-US" sz="4800" b="1" dirty="0"/>
              <a:t> </a:t>
            </a:r>
            <a:r>
              <a:rPr lang="en-US" sz="4800" b="1" dirty="0" err="1"/>
              <a:t>sắc</a:t>
            </a:r>
            <a:r>
              <a:rPr lang="en-US" sz="4800" b="1" dirty="0"/>
              <a:t> </a:t>
            </a:r>
            <a:r>
              <a:rPr lang="en-US" sz="4800" b="1" dirty="0" err="1"/>
              <a:t>thể</a:t>
            </a:r>
            <a:r>
              <a:rPr lang="en-US" sz="4800" b="1" dirty="0"/>
              <a:t> </a:t>
            </a:r>
            <a:r>
              <a:rPr lang="en-US" sz="4800" b="1" dirty="0" err="1"/>
              <a:t>của</a:t>
            </a:r>
            <a:r>
              <a:rPr lang="en-US" sz="4800" b="1" dirty="0"/>
              <a:t> </a:t>
            </a:r>
            <a:r>
              <a:rPr lang="en-US" sz="4800" b="1" dirty="0" err="1"/>
              <a:t>mỗi</a:t>
            </a:r>
            <a:r>
              <a:rPr lang="en-US" sz="4800" b="1" dirty="0"/>
              <a:t> </a:t>
            </a:r>
            <a:r>
              <a:rPr lang="en-US" sz="4800" b="1" dirty="0" err="1"/>
              <a:t>cặp</a:t>
            </a:r>
            <a:r>
              <a:rPr lang="en-US" sz="4800" b="1" dirty="0"/>
              <a:t> </a:t>
            </a:r>
            <a:r>
              <a:rPr lang="en-US" sz="4800" b="1" dirty="0" err="1"/>
              <a:t>nhiễm</a:t>
            </a:r>
            <a:r>
              <a:rPr lang="en-US" sz="4800" b="1" dirty="0"/>
              <a:t> </a:t>
            </a:r>
            <a:r>
              <a:rPr lang="en-US" sz="4800" b="1" dirty="0" err="1"/>
              <a:t>sắc</a:t>
            </a:r>
            <a:r>
              <a:rPr lang="en-US" sz="4800" b="1" dirty="0"/>
              <a:t> </a:t>
            </a:r>
            <a:r>
              <a:rPr lang="en-US" sz="4800" b="1" dirty="0" err="1"/>
              <a:t>thể</a:t>
            </a:r>
            <a:r>
              <a:rPr lang="en-US" sz="4800" b="1" dirty="0"/>
              <a:t> </a:t>
            </a:r>
            <a:r>
              <a:rPr lang="en-US" sz="4800" b="1" dirty="0" err="1"/>
              <a:t>tương</a:t>
            </a:r>
            <a:r>
              <a:rPr lang="en-US" sz="4800" b="1" dirty="0"/>
              <a:t> </a:t>
            </a:r>
            <a:r>
              <a:rPr lang="en-US" sz="4800" b="1" dirty="0" err="1"/>
              <a:t>đồng</a:t>
            </a:r>
            <a:r>
              <a:rPr lang="en-US" sz="4800" b="1" dirty="0"/>
              <a:t>.</a:t>
            </a:r>
          </a:p>
          <a:p>
            <a:r>
              <a:rPr lang="en-US" sz="4800" b="1" dirty="0"/>
              <a:t>- </a:t>
            </a:r>
            <a:r>
              <a:rPr lang="en-US" sz="4800" b="1" dirty="0" err="1"/>
              <a:t>Bộ</a:t>
            </a:r>
            <a:r>
              <a:rPr lang="en-US" sz="4800" b="1" dirty="0"/>
              <a:t> </a:t>
            </a:r>
            <a:r>
              <a:rPr lang="en-US" sz="4800" b="1" dirty="0" err="1"/>
              <a:t>nhiễm</a:t>
            </a:r>
            <a:r>
              <a:rPr lang="en-US" sz="4800" b="1" dirty="0"/>
              <a:t> </a:t>
            </a:r>
            <a:r>
              <a:rPr lang="en-US" sz="4800" b="1" dirty="0" err="1"/>
              <a:t>sắc</a:t>
            </a:r>
            <a:r>
              <a:rPr lang="en-US" sz="4800" b="1" dirty="0"/>
              <a:t> </a:t>
            </a:r>
            <a:r>
              <a:rPr lang="en-US" sz="4800" b="1" dirty="0" err="1"/>
              <a:t>thể</a:t>
            </a:r>
            <a:r>
              <a:rPr lang="en-US" sz="4800" b="1" dirty="0"/>
              <a:t> </a:t>
            </a:r>
            <a:r>
              <a:rPr lang="en-US" sz="4800" b="1" dirty="0" err="1"/>
              <a:t>đơn</a:t>
            </a:r>
            <a:r>
              <a:rPr lang="en-US" sz="4800" b="1" dirty="0"/>
              <a:t> </a:t>
            </a:r>
            <a:r>
              <a:rPr lang="en-US" sz="4800" b="1" dirty="0" err="1"/>
              <a:t>bội</a:t>
            </a:r>
            <a:r>
              <a:rPr lang="en-US" sz="4800" b="1" dirty="0"/>
              <a:t> </a:t>
            </a:r>
            <a:r>
              <a:rPr lang="en-US" sz="4800" b="1" dirty="0" err="1"/>
              <a:t>là</a:t>
            </a:r>
            <a:r>
              <a:rPr lang="en-US" sz="4800" b="1" dirty="0"/>
              <a:t> </a:t>
            </a:r>
            <a:r>
              <a:rPr lang="en-US" sz="4800" b="1" dirty="0" err="1"/>
              <a:t>bộ</a:t>
            </a:r>
            <a:r>
              <a:rPr lang="en-US" sz="4800" b="1" dirty="0"/>
              <a:t> </a:t>
            </a:r>
            <a:r>
              <a:rPr lang="en-US" sz="4800" b="1" dirty="0" err="1"/>
              <a:t>nhiễm</a:t>
            </a:r>
            <a:r>
              <a:rPr lang="en-US" sz="4800" b="1" dirty="0"/>
              <a:t> </a:t>
            </a:r>
            <a:r>
              <a:rPr lang="en-US" sz="4800" b="1" dirty="0" err="1"/>
              <a:t>sắc</a:t>
            </a:r>
            <a:r>
              <a:rPr lang="en-US" sz="4800" b="1" dirty="0"/>
              <a:t> </a:t>
            </a:r>
            <a:r>
              <a:rPr lang="en-US" sz="4800" b="1" dirty="0" err="1"/>
              <a:t>thể</a:t>
            </a:r>
            <a:r>
              <a:rPr lang="en-US" sz="4800" b="1" dirty="0"/>
              <a:t> </a:t>
            </a:r>
            <a:r>
              <a:rPr lang="en-US" sz="4800" b="1" dirty="0" err="1"/>
              <a:t>chứa</a:t>
            </a:r>
            <a:r>
              <a:rPr lang="en-US" sz="4800" b="1" dirty="0"/>
              <a:t> </a:t>
            </a:r>
            <a:r>
              <a:rPr lang="en-US" sz="4800" b="1" dirty="0" err="1"/>
              <a:t>một</a:t>
            </a:r>
            <a:r>
              <a:rPr lang="en-US" sz="4800" b="1" dirty="0"/>
              <a:t> </a:t>
            </a:r>
            <a:r>
              <a:rPr lang="en-US" sz="4800" b="1" dirty="0" err="1"/>
              <a:t>nhiễm</a:t>
            </a:r>
            <a:r>
              <a:rPr lang="en-US" sz="4800" b="1" dirty="0"/>
              <a:t> </a:t>
            </a:r>
            <a:r>
              <a:rPr lang="en-US" sz="4800" b="1" dirty="0" err="1"/>
              <a:t>sắc</a:t>
            </a:r>
            <a:r>
              <a:rPr lang="en-US" sz="4800" b="1" dirty="0"/>
              <a:t> </a:t>
            </a:r>
            <a:r>
              <a:rPr lang="en-US" sz="4800" b="1" dirty="0" err="1"/>
              <a:t>thể</a:t>
            </a:r>
            <a:r>
              <a:rPr lang="en-US" sz="4800" b="1" dirty="0"/>
              <a:t> </a:t>
            </a:r>
            <a:r>
              <a:rPr lang="en-US" sz="4800" b="1" dirty="0" err="1"/>
              <a:t>của</a:t>
            </a:r>
            <a:r>
              <a:rPr lang="en-US" sz="4800" b="1" dirty="0"/>
              <a:t> </a:t>
            </a:r>
            <a:r>
              <a:rPr lang="en-US" sz="4800" b="1" dirty="0" err="1"/>
              <a:t>mỗi</a:t>
            </a:r>
            <a:r>
              <a:rPr lang="en-US" sz="4800" b="1" dirty="0"/>
              <a:t> </a:t>
            </a:r>
            <a:r>
              <a:rPr lang="en-US" sz="4800" b="1" dirty="0" err="1"/>
              <a:t>cặp</a:t>
            </a:r>
            <a:r>
              <a:rPr lang="en-US" sz="4800" b="1" dirty="0"/>
              <a:t> </a:t>
            </a:r>
            <a:r>
              <a:rPr lang="en-US" sz="4800" b="1" dirty="0" err="1"/>
              <a:t>nhiễm</a:t>
            </a:r>
            <a:r>
              <a:rPr lang="en-US" sz="4800" b="1" dirty="0"/>
              <a:t> </a:t>
            </a:r>
            <a:r>
              <a:rPr lang="en-US" sz="4800" b="1" dirty="0" err="1"/>
              <a:t>sắc</a:t>
            </a:r>
            <a:r>
              <a:rPr lang="en-US" sz="4800" b="1" dirty="0"/>
              <a:t> </a:t>
            </a:r>
            <a:r>
              <a:rPr lang="en-US" sz="4800" b="1" dirty="0" err="1"/>
              <a:t>thể</a:t>
            </a:r>
            <a:r>
              <a:rPr lang="en-US" sz="4800" b="1" dirty="0"/>
              <a:t> </a:t>
            </a:r>
            <a:r>
              <a:rPr lang="en-US" sz="4800" b="1" dirty="0" err="1"/>
              <a:t>tương</a:t>
            </a:r>
            <a:r>
              <a:rPr lang="en-US" sz="4800" b="1" dirty="0"/>
              <a:t> </a:t>
            </a:r>
            <a:r>
              <a:rPr lang="en-US" sz="4800" b="1" dirty="0" err="1"/>
              <a:t>đồng</a:t>
            </a:r>
            <a:r>
              <a:rPr lang="en-US" sz="4800" b="1" dirty="0"/>
              <a:t>.</a:t>
            </a:r>
            <a:endParaRPr lang="vi-VN" sz="19900" b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9669B940-04DD-34CD-B567-FA65C5E0E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2768" y="13291"/>
            <a:ext cx="3455632" cy="345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000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0453" y="4126458"/>
            <a:ext cx="7947095" cy="4473806"/>
            <a:chOff x="0" y="0"/>
            <a:chExt cx="10596126" cy="596507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513" b="7513"/>
            <a:stretch>
              <a:fillRect/>
            </a:stretch>
          </p:blipFill>
          <p:spPr>
            <a:xfrm>
              <a:off x="0" y="0"/>
              <a:ext cx="10596126" cy="596507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4126458"/>
            <a:ext cx="4992623" cy="4473806"/>
            <a:chOff x="0" y="0"/>
            <a:chExt cx="6656831" cy="596507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2824" r="12824"/>
            <a:stretch>
              <a:fillRect/>
            </a:stretch>
          </p:blipFill>
          <p:spPr>
            <a:xfrm>
              <a:off x="0" y="0"/>
              <a:ext cx="6656831" cy="5965075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3295377" y="4126458"/>
            <a:ext cx="4992623" cy="4473806"/>
            <a:chOff x="0" y="0"/>
            <a:chExt cx="6656831" cy="596507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12824" r="12824"/>
            <a:stretch>
              <a:fillRect/>
            </a:stretch>
          </p:blipFill>
          <p:spPr>
            <a:xfrm>
              <a:off x="0" y="0"/>
              <a:ext cx="6656831" cy="5965075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4341212" y="1028700"/>
            <a:ext cx="9605576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Arial" pitchFamily="34" charset="0"/>
              </a:rPr>
              <a:t>BÀI TẬP CỦNG CỐ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467010" y="-1037594"/>
            <a:ext cx="5584579" cy="41325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594174">
            <a:off x="-1650193" y="-2130441"/>
            <a:ext cx="6411766" cy="463978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774317">
            <a:off x="16230600" y="8864336"/>
            <a:ext cx="411480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774317">
            <a:off x="15178290" y="-2578179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774317">
            <a:off x="-2555099" y="-1432011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36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1206872"/>
            <a:chOff x="0" y="0"/>
            <a:chExt cx="21640800" cy="1609162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1640800" cy="1609162"/>
              <a:chOff x="0" y="0"/>
              <a:chExt cx="12566518" cy="934419"/>
            </a:xfrm>
            <a:grpFill/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2566518" cy="934419"/>
              </a:xfrm>
              <a:custGeom>
                <a:avLst/>
                <a:gdLst/>
                <a:ahLst/>
                <a:cxnLst/>
                <a:rect l="l" t="t" r="r" b="b"/>
                <a:pathLst>
                  <a:path w="12566518" h="934419">
                    <a:moveTo>
                      <a:pt x="12442058" y="934419"/>
                    </a:moveTo>
                    <a:lnTo>
                      <a:pt x="124460" y="934419"/>
                    </a:lnTo>
                    <a:cubicBezTo>
                      <a:pt x="55880" y="934419"/>
                      <a:pt x="0" y="878539"/>
                      <a:pt x="0" y="80995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442058" y="0"/>
                    </a:lnTo>
                    <a:cubicBezTo>
                      <a:pt x="12510639" y="0"/>
                      <a:pt x="12566518" y="55880"/>
                      <a:pt x="12566518" y="124460"/>
                    </a:cubicBezTo>
                    <a:lnTo>
                      <a:pt x="12566518" y="809959"/>
                    </a:lnTo>
                    <a:cubicBezTo>
                      <a:pt x="12566518" y="878539"/>
                      <a:pt x="12510639" y="934419"/>
                      <a:pt x="12442058" y="934419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467360" y="147992"/>
              <a:ext cx="20726399" cy="1313178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200" b="1" dirty="0" err="1"/>
                <a:t>Câu</a:t>
              </a:r>
              <a:r>
                <a:rPr lang="en-US" sz="3200" b="1" dirty="0"/>
                <a:t> 1: </a:t>
              </a:r>
              <a:r>
                <a:rPr lang="en-US" sz="3200" b="1" dirty="0" err="1"/>
                <a:t>Quan</a:t>
              </a:r>
              <a:r>
                <a:rPr lang="en-US" sz="3200" b="1" dirty="0"/>
                <a:t> </a:t>
              </a:r>
              <a:r>
                <a:rPr lang="en-US" sz="3200" b="1" dirty="0" err="1"/>
                <a:t>sát</a:t>
              </a:r>
              <a:r>
                <a:rPr lang="en-US" sz="3200" b="1" dirty="0"/>
                <a:t> </a:t>
              </a:r>
              <a:r>
                <a:rPr lang="en-US" sz="3200" b="1" dirty="0" err="1"/>
                <a:t>bảng</a:t>
              </a:r>
              <a:r>
                <a:rPr lang="en-US" sz="3200" b="1" dirty="0"/>
                <a:t> 35.1 </a:t>
              </a:r>
              <a:r>
                <a:rPr lang="en-US" sz="3200" b="1" dirty="0" err="1"/>
                <a:t>và</a:t>
              </a:r>
              <a:r>
                <a:rPr lang="en-US" sz="3200" b="1" dirty="0"/>
                <a:t> </a:t>
              </a:r>
              <a:r>
                <a:rPr lang="en-US" sz="3200" b="1" dirty="0" err="1"/>
                <a:t>nhận</a:t>
              </a:r>
              <a:r>
                <a:rPr lang="en-US" sz="3200" b="1" dirty="0"/>
                <a:t> </a:t>
              </a:r>
              <a:r>
                <a:rPr lang="en-US" sz="3200" b="1" dirty="0" err="1"/>
                <a:t>xét</a:t>
              </a:r>
              <a:r>
                <a:rPr lang="en-US" sz="3200" b="1" dirty="0"/>
                <a:t> </a:t>
              </a:r>
              <a:r>
                <a:rPr lang="en-US" sz="3200" b="1" dirty="0" err="1"/>
                <a:t>về</a:t>
              </a:r>
              <a:r>
                <a:rPr lang="en-US" sz="3200" b="1" dirty="0"/>
                <a:t> </a:t>
              </a:r>
              <a:r>
                <a:rPr lang="en-US" sz="3200" b="1" dirty="0" err="1"/>
                <a:t>số</a:t>
              </a:r>
              <a:r>
                <a:rPr lang="en-US" sz="3200" b="1" dirty="0"/>
                <a:t> </a:t>
              </a:r>
              <a:r>
                <a:rPr lang="en-US" sz="3200" b="1" dirty="0" err="1"/>
                <a:t>lượng</a:t>
              </a:r>
              <a:r>
                <a:rPr lang="en-US" sz="3200" b="1" dirty="0"/>
                <a:t> </a:t>
              </a:r>
              <a:r>
                <a:rPr lang="en-US" sz="3200" b="1" dirty="0" err="1"/>
                <a:t>nhiễm</a:t>
              </a:r>
              <a:r>
                <a:rPr lang="en-US" sz="3200" b="1" dirty="0"/>
                <a:t> </a:t>
              </a:r>
              <a:r>
                <a:rPr lang="en-US" sz="3200" b="1" dirty="0" err="1"/>
                <a:t>sắc</a:t>
              </a:r>
              <a:r>
                <a:rPr lang="en-US" sz="3200" b="1" dirty="0"/>
                <a:t> </a:t>
              </a:r>
              <a:r>
                <a:rPr lang="en-US" sz="3200" b="1" dirty="0" err="1"/>
                <a:t>thể</a:t>
              </a:r>
              <a:r>
                <a:rPr lang="en-US" sz="3200" b="1" dirty="0"/>
                <a:t> </a:t>
              </a:r>
              <a:r>
                <a:rPr lang="en-US" sz="3200" b="1" dirty="0" err="1"/>
                <a:t>giới</a:t>
              </a:r>
              <a:r>
                <a:rPr lang="en-US" sz="3200" b="1" dirty="0"/>
                <a:t> </a:t>
              </a:r>
              <a:r>
                <a:rPr lang="en-US" sz="3200" b="1" dirty="0" err="1"/>
                <a:t>tính</a:t>
              </a:r>
              <a:r>
                <a:rPr lang="en-US" sz="3200" b="1" dirty="0"/>
                <a:t> ở </a:t>
              </a:r>
              <a:r>
                <a:rPr lang="en-US" sz="3200" b="1" dirty="0" err="1"/>
                <a:t>mỗi</a:t>
              </a:r>
              <a:r>
                <a:rPr lang="en-US" sz="3200" b="1" dirty="0"/>
                <a:t> </a:t>
              </a:r>
              <a:r>
                <a:rPr lang="en-US" sz="3200" b="1" dirty="0" err="1"/>
                <a:t>giới</a:t>
              </a:r>
              <a:r>
                <a:rPr lang="en-US" sz="3200" b="1" dirty="0"/>
                <a:t> </a:t>
              </a:r>
              <a:r>
                <a:rPr lang="en-US" sz="3200" b="1" dirty="0" err="1"/>
                <a:t>của</a:t>
              </a:r>
              <a:r>
                <a:rPr lang="en-US" sz="3200" b="1" dirty="0"/>
                <a:t> </a:t>
              </a:r>
              <a:r>
                <a:rPr lang="en-US" sz="3200" b="1" dirty="0" err="1"/>
                <a:t>một</a:t>
              </a:r>
              <a:r>
                <a:rPr lang="en-US" sz="3200" b="1" dirty="0"/>
                <a:t> </a:t>
              </a:r>
              <a:r>
                <a:rPr lang="en-US" sz="3200" b="1" dirty="0" err="1"/>
                <a:t>số</a:t>
              </a:r>
              <a:r>
                <a:rPr lang="en-US" sz="3200" b="1" dirty="0"/>
                <a:t> </a:t>
              </a:r>
              <a:r>
                <a:rPr lang="en-US" sz="3200" b="1" dirty="0" err="1"/>
                <a:t>loài</a:t>
              </a:r>
              <a:r>
                <a:rPr lang="en-US" sz="3200" b="1" dirty="0"/>
                <a:t>.</a:t>
              </a:r>
              <a:endParaRPr lang="en-US" sz="3200" dirty="0"/>
            </a:p>
          </p:txBody>
        </p:sp>
      </p:grpSp>
      <p:pic>
        <p:nvPicPr>
          <p:cNvPr id="9218" name="Picture 2" descr="Quan sát bảng 35.1 và nhận xét về số lượng nhiễm sắc thể giới tính ở mỗi  gi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485500"/>
            <a:ext cx="16649700" cy="55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43940" y="8648700"/>
            <a:ext cx="16215360" cy="1325940"/>
          </a:xfrm>
          <a:prstGeom prst="rect">
            <a:avLst/>
          </a:prstGeom>
          <a:ln w="38100">
            <a:solidFill>
              <a:srgbClr val="000066"/>
            </a:solidFill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7015480" algn="l"/>
              </a:tabLs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352433" y="-1028700"/>
            <a:ext cx="411480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85067" y="-2714625"/>
            <a:ext cx="4114800" cy="41148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700" y="1703976"/>
            <a:ext cx="16230600" cy="1382124"/>
            <a:chOff x="0" y="0"/>
            <a:chExt cx="21640800" cy="1842832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1842832"/>
              <a:chOff x="0" y="0"/>
              <a:chExt cx="5920967" cy="50420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920967" cy="504203"/>
              </a:xfrm>
              <a:custGeom>
                <a:avLst/>
                <a:gdLst/>
                <a:ahLst/>
                <a:cxnLst/>
                <a:rect l="l" t="t" r="r" b="b"/>
                <a:pathLst>
                  <a:path w="5920967" h="504203">
                    <a:moveTo>
                      <a:pt x="0" y="0"/>
                    </a:moveTo>
                    <a:lnTo>
                      <a:pt x="5920967" y="0"/>
                    </a:lnTo>
                    <a:lnTo>
                      <a:pt x="5920967" y="504203"/>
                    </a:lnTo>
                    <a:lnTo>
                      <a:pt x="0" y="504203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1000733" y="501259"/>
              <a:ext cx="20410195" cy="656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3200" b="1" dirty="0" err="1"/>
                <a:t>Câu</a:t>
              </a:r>
              <a:r>
                <a:rPr lang="en-US" sz="3200" b="1" dirty="0"/>
                <a:t> 2: </a:t>
              </a:r>
              <a:r>
                <a:rPr lang="en-US" sz="3200" b="1" dirty="0" err="1"/>
                <a:t>Xác</a:t>
              </a:r>
              <a:r>
                <a:rPr lang="en-US" sz="3200" b="1" dirty="0"/>
                <a:t> </a:t>
              </a:r>
              <a:r>
                <a:rPr lang="en-US" sz="3200" b="1" dirty="0" err="1"/>
                <a:t>định</a:t>
              </a:r>
              <a:r>
                <a:rPr lang="en-US" sz="3200" b="1" dirty="0"/>
                <a:t> </a:t>
              </a:r>
              <a:r>
                <a:rPr lang="en-US" sz="3200" b="1" dirty="0" err="1"/>
                <a:t>bộ</a:t>
              </a:r>
              <a:r>
                <a:rPr lang="en-US" sz="3200" b="1" dirty="0"/>
                <a:t> </a:t>
              </a:r>
              <a:r>
                <a:rPr lang="en-US" sz="3200" b="1" dirty="0" err="1"/>
                <a:t>nhiễm</a:t>
              </a:r>
              <a:r>
                <a:rPr lang="en-US" sz="3200" b="1" dirty="0"/>
                <a:t> </a:t>
              </a:r>
              <a:r>
                <a:rPr lang="en-US" sz="3200" b="1" dirty="0" err="1"/>
                <a:t>sắc</a:t>
              </a:r>
              <a:r>
                <a:rPr lang="en-US" sz="3200" b="1" dirty="0"/>
                <a:t> </a:t>
              </a:r>
              <a:r>
                <a:rPr lang="en-US" sz="3200" b="1" dirty="0" err="1"/>
                <a:t>thể</a:t>
              </a:r>
              <a:r>
                <a:rPr lang="en-US" sz="3200" b="1" dirty="0"/>
                <a:t> </a:t>
              </a:r>
              <a:r>
                <a:rPr lang="en-US" sz="3200" b="1" dirty="0" err="1"/>
                <a:t>đơn</a:t>
              </a:r>
              <a:r>
                <a:rPr lang="en-US" sz="3200" b="1" dirty="0"/>
                <a:t> </a:t>
              </a:r>
              <a:r>
                <a:rPr lang="en-US" sz="3200" b="1" dirty="0" err="1"/>
                <a:t>bội</a:t>
              </a:r>
              <a:r>
                <a:rPr lang="en-US" sz="3200" b="1" dirty="0"/>
                <a:t> </a:t>
              </a:r>
              <a:r>
                <a:rPr lang="en-US" sz="3200" b="1" dirty="0" err="1"/>
                <a:t>hoặc</a:t>
              </a:r>
              <a:r>
                <a:rPr lang="en-US" sz="3200" b="1" dirty="0"/>
                <a:t> </a:t>
              </a:r>
              <a:r>
                <a:rPr lang="en-US" sz="3200" b="1" dirty="0" err="1"/>
                <a:t>lưỡng</a:t>
              </a:r>
              <a:r>
                <a:rPr lang="en-US" sz="3200" b="1" dirty="0"/>
                <a:t> </a:t>
              </a:r>
              <a:r>
                <a:rPr lang="en-US" sz="3200" b="1" dirty="0" err="1"/>
                <a:t>bội</a:t>
              </a:r>
              <a:r>
                <a:rPr lang="en-US" sz="3200" b="1" dirty="0"/>
                <a:t> </a:t>
              </a:r>
              <a:r>
                <a:rPr lang="en-US" sz="3200" b="1" dirty="0" err="1"/>
                <a:t>của</a:t>
              </a:r>
              <a:r>
                <a:rPr lang="en-US" sz="3200" b="1" dirty="0"/>
                <a:t> </a:t>
              </a:r>
              <a:r>
                <a:rPr lang="en-US" sz="3200" b="1" dirty="0" err="1"/>
                <a:t>các</a:t>
              </a:r>
              <a:r>
                <a:rPr lang="en-US" sz="3200" b="1" dirty="0"/>
                <a:t> </a:t>
              </a:r>
              <a:r>
                <a:rPr lang="en-US" sz="3200" b="1" dirty="0" err="1"/>
                <a:t>loài</a:t>
              </a:r>
              <a:r>
                <a:rPr lang="en-US" sz="3200" b="1" dirty="0"/>
                <a:t> </a:t>
              </a:r>
              <a:r>
                <a:rPr lang="en-US" sz="3200" b="1" dirty="0" err="1"/>
                <a:t>có</a:t>
              </a:r>
              <a:r>
                <a:rPr lang="en-US" sz="3200" b="1" dirty="0"/>
                <a:t> </a:t>
              </a:r>
              <a:r>
                <a:rPr lang="en-US" sz="3200" b="1" dirty="0" err="1"/>
                <a:t>trong</a:t>
              </a:r>
              <a:r>
                <a:rPr lang="en-US" sz="3200" b="1" dirty="0"/>
                <a:t> </a:t>
              </a:r>
              <a:r>
                <a:rPr lang="en-US" sz="3200" b="1" dirty="0" err="1"/>
                <a:t>bảng</a:t>
              </a:r>
              <a:r>
                <a:rPr lang="en-US" sz="3200" b="1" dirty="0"/>
                <a:t> 35.2</a:t>
              </a:r>
              <a:endParaRPr lang="en-US" sz="32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5C85BB3B-A2D3-7839-5167-182C0EA41077}"/>
              </a:ext>
            </a:extLst>
          </p:cNvPr>
          <p:cNvGrpSpPr/>
          <p:nvPr/>
        </p:nvGrpSpPr>
        <p:grpSpPr>
          <a:xfrm>
            <a:off x="1028700" y="3360945"/>
            <a:ext cx="16238016" cy="5562600"/>
            <a:chOff x="1219200" y="4033321"/>
            <a:chExt cx="16238016" cy="5562600"/>
          </a:xfrm>
          <a:effectLst/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DBA275A3-C4DE-7D5D-F998-333AB4770A51}"/>
                </a:ext>
              </a:extLst>
            </p:cNvPr>
            <p:cNvSpPr/>
            <p:nvPr/>
          </p:nvSpPr>
          <p:spPr>
            <a:xfrm>
              <a:off x="1219200" y="4033321"/>
              <a:ext cx="16238016" cy="5562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7D8638CA-0D73-D553-5578-89E03BECC20D}"/>
                </a:ext>
              </a:extLst>
            </p:cNvPr>
            <p:cNvSpPr/>
            <p:nvPr/>
          </p:nvSpPr>
          <p:spPr>
            <a:xfrm>
              <a:off x="1219200" y="4033321"/>
              <a:ext cx="16238016" cy="1130608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</a:rPr>
                <a:t>Đáp án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1F435B0C-0316-2062-42AC-BF90D24CEA7D}"/>
                </a:ext>
              </a:extLst>
            </p:cNvPr>
            <p:cNvSpPr txBox="1"/>
            <p:nvPr/>
          </p:nvSpPr>
          <p:spPr>
            <a:xfrm>
              <a:off x="1409700" y="5467730"/>
              <a:ext cx="1577340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dirty="0"/>
                <a:t>- </a:t>
              </a:r>
              <a:r>
                <a:rPr lang="en-US" sz="4800" b="1" dirty="0" err="1"/>
                <a:t>Đậu</a:t>
              </a:r>
              <a:r>
                <a:rPr lang="en-US" sz="4800" b="1" dirty="0"/>
                <a:t> </a:t>
              </a:r>
              <a:r>
                <a:rPr lang="en-US" sz="4800" b="1" dirty="0" err="1"/>
                <a:t>Hà</a:t>
              </a:r>
              <a:r>
                <a:rPr lang="en-US" sz="4800" b="1" dirty="0"/>
                <a:t> Lan: 2n = 14</a:t>
              </a:r>
            </a:p>
            <a:p>
              <a:r>
                <a:rPr lang="en-US" sz="4800" b="1" dirty="0"/>
                <a:t>- </a:t>
              </a:r>
              <a:r>
                <a:rPr lang="en-US" sz="4800" b="1" dirty="0" err="1"/>
                <a:t>Ngô</a:t>
              </a:r>
              <a:r>
                <a:rPr lang="en-US" sz="4800" b="1" dirty="0"/>
                <a:t>: n=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8357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028700" y="-3585591"/>
            <a:ext cx="5246370" cy="5246370"/>
            <a:chOff x="0" y="0"/>
            <a:chExt cx="1913890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37952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2012930" y="-3585591"/>
            <a:ext cx="5246370" cy="5246370"/>
            <a:chOff x="0" y="0"/>
            <a:chExt cx="1913890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37952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631944" y="640838"/>
            <a:ext cx="2039883" cy="2039883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3616174" y="640838"/>
            <a:ext cx="2039883" cy="2039883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sp>
        <p:nvSpPr>
          <p:cNvPr id="18" name="Rectangle 17"/>
          <p:cNvSpPr/>
          <p:nvPr/>
        </p:nvSpPr>
        <p:spPr>
          <a:xfrm>
            <a:off x="1295400" y="2076629"/>
            <a:ext cx="14746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5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5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5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5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altLang="en-US" sz="5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0432" y="3541261"/>
            <a:ext cx="1656838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701548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endParaRPr lang="en-US" sz="40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701548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endParaRPr lang="en-US" sz="40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2882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88860" y="0"/>
            <a:ext cx="12939132" cy="1737142"/>
          </a:xfrm>
          <a:prstGeom prst="rect">
            <a:avLst/>
          </a:prstGeom>
          <a:solidFill>
            <a:srgbClr val="000066"/>
          </a:solidFill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en-US" sz="4800" b="1" u="sng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4800" b="1" u="sng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7015480" algn="l"/>
              </a:tabLst>
            </a:pP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endParaRPr lang="en-US" sz="4800" b="1" dirty="0">
              <a:solidFill>
                <a:srgbClr val="FFFF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Soi kính hiển vi có hại mắt không? Cách sử dụng kính hiển vi không hại mắ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622" y="1700010"/>
            <a:ext cx="18812090" cy="1058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>
            <a:off x="4465112" y="-3384946"/>
            <a:ext cx="22124960" cy="13671947"/>
            <a:chOff x="0" y="0"/>
            <a:chExt cx="29507629" cy="18229262"/>
          </a:xfrm>
        </p:grpSpPr>
        <p:sp>
          <p:nvSpPr>
            <p:cNvPr id="4" name="Freeform 4"/>
            <p:cNvSpPr/>
            <p:nvPr/>
          </p:nvSpPr>
          <p:spPr>
            <a:xfrm rot="-10800000">
              <a:off x="0" y="4133392"/>
              <a:ext cx="18760026" cy="14095870"/>
            </a:xfrm>
            <a:custGeom>
              <a:avLst/>
              <a:gdLst/>
              <a:ahLst/>
              <a:cxnLst/>
              <a:rect l="l" t="t" r="r" b="b"/>
              <a:pathLst>
                <a:path w="18760026" h="14095870">
                  <a:moveTo>
                    <a:pt x="0" y="0"/>
                  </a:moveTo>
                  <a:lnTo>
                    <a:pt x="18760026" y="0"/>
                  </a:lnTo>
                  <a:lnTo>
                    <a:pt x="18760026" y="14095870"/>
                  </a:lnTo>
                  <a:lnTo>
                    <a:pt x="0" y="14095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6544" b="-1654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1051527">
              <a:off x="7565353" y="3134455"/>
              <a:ext cx="21640800" cy="5338064"/>
            </a:xfrm>
            <a:custGeom>
              <a:avLst/>
              <a:gdLst/>
              <a:ahLst/>
              <a:cxnLst/>
              <a:rect l="l" t="t" r="r" b="b"/>
              <a:pathLst>
                <a:path w="21640800" h="5338064">
                  <a:moveTo>
                    <a:pt x="0" y="0"/>
                  </a:moveTo>
                  <a:lnTo>
                    <a:pt x="21640800" y="0"/>
                  </a:lnTo>
                  <a:lnTo>
                    <a:pt x="21640800" y="5338064"/>
                  </a:lnTo>
                  <a:lnTo>
                    <a:pt x="0" y="5338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2923621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3d-рендеринг синей хромосомы на белом фоне | Премиум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" y="-248586"/>
            <a:ext cx="18516598" cy="994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ế bào xôma – Wikipedia tiếng Việ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" t="13364" r="10908" b="11138"/>
          <a:stretch/>
        </p:blipFill>
        <p:spPr bwMode="auto">
          <a:xfrm>
            <a:off x="-6178" y="-20333"/>
            <a:ext cx="3212757" cy="142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>
            <a:off x="1030814" y="6392105"/>
            <a:ext cx="12928818" cy="2713795"/>
            <a:chOff x="0" y="0"/>
            <a:chExt cx="2137363" cy="6211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37363" cy="621110"/>
            </a:xfrm>
            <a:custGeom>
              <a:avLst/>
              <a:gdLst/>
              <a:ahLst/>
              <a:cxnLst/>
              <a:rect l="l" t="t" r="r" b="b"/>
              <a:pathLst>
                <a:path w="2137363" h="621110">
                  <a:moveTo>
                    <a:pt x="0" y="0"/>
                  </a:moveTo>
                  <a:lnTo>
                    <a:pt x="2137363" y="0"/>
                  </a:lnTo>
                  <a:lnTo>
                    <a:pt x="2137363" y="621110"/>
                  </a:lnTo>
                  <a:lnTo>
                    <a:pt x="0" y="62111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2658"/>
                </a:lnSpc>
              </a:pPr>
              <a:endParaRPr sz="2700">
                <a:latin typeface="Arial" pitchFamily="34" charset="0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49349" y="7201425"/>
            <a:ext cx="1291028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b="1" dirty="0" err="1"/>
              <a:t>Câu</a:t>
            </a:r>
            <a:r>
              <a:rPr lang="en-US" sz="3600" b="1" dirty="0"/>
              <a:t> 2: </a:t>
            </a:r>
            <a:r>
              <a:rPr lang="en-US" sz="3600" b="1" dirty="0" err="1"/>
              <a:t>Nêu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bước</a:t>
            </a:r>
            <a:r>
              <a:rPr lang="en-US" sz="3600" b="1" dirty="0"/>
              <a:t> </a:t>
            </a:r>
            <a:r>
              <a:rPr lang="en-US" sz="3600" b="1" dirty="0" err="1"/>
              <a:t>tiến</a:t>
            </a:r>
            <a:r>
              <a:rPr lang="en-US" sz="3600" b="1" dirty="0"/>
              <a:t> </a:t>
            </a:r>
            <a:r>
              <a:rPr lang="en-US" sz="3600" b="1" dirty="0" err="1"/>
              <a:t>hành</a:t>
            </a:r>
            <a:r>
              <a:rPr lang="en-US" sz="3600" b="1" dirty="0"/>
              <a:t> </a:t>
            </a:r>
            <a:r>
              <a:rPr lang="en-US" sz="3600" b="1" dirty="0" err="1"/>
              <a:t>quan</a:t>
            </a:r>
            <a:r>
              <a:rPr lang="en-US" sz="3600" b="1" dirty="0"/>
              <a:t> </a:t>
            </a:r>
            <a:r>
              <a:rPr lang="en-US" sz="3600" b="1" dirty="0" err="1"/>
              <a:t>sát</a:t>
            </a:r>
            <a:r>
              <a:rPr lang="en-US" sz="3600" b="1" dirty="0"/>
              <a:t> </a:t>
            </a:r>
            <a:r>
              <a:rPr lang="en-US" sz="3600" b="1" dirty="0" err="1"/>
              <a:t>tiêu</a:t>
            </a:r>
            <a:r>
              <a:rPr lang="en-US" sz="3600" b="1" dirty="0"/>
              <a:t> </a:t>
            </a:r>
            <a:r>
              <a:rPr lang="en-US" sz="3600" b="1" dirty="0" err="1"/>
              <a:t>bản</a:t>
            </a:r>
            <a:r>
              <a:rPr lang="en-US" sz="3600" b="1" dirty="0"/>
              <a:t> </a:t>
            </a:r>
            <a:r>
              <a:rPr lang="en-US" sz="3600" b="1" dirty="0" err="1"/>
              <a:t>nhiễm</a:t>
            </a:r>
            <a:r>
              <a:rPr lang="en-US" sz="3600" b="1" dirty="0"/>
              <a:t> </a:t>
            </a:r>
            <a:r>
              <a:rPr lang="en-US" sz="3600" b="1" dirty="0" err="1"/>
              <a:t>sắc</a:t>
            </a:r>
            <a:r>
              <a:rPr lang="en-US" sz="3600" b="1" dirty="0"/>
              <a:t> </a:t>
            </a:r>
            <a:r>
              <a:rPr lang="en-US" sz="3600" b="1" dirty="0" err="1"/>
              <a:t>thể</a:t>
            </a:r>
            <a:r>
              <a:rPr lang="en-US" sz="3600" b="1" dirty="0"/>
              <a:t>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590800" y="1007803"/>
            <a:ext cx="14173199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CHIA LỚP THÀNH 6-8 NHÓM. TÌM HIỂU KIẾN THỨC TRƯỚC KHI QUAN SÁT BẰNG CÁCH TRẢ LỜI CÂU HỎI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030814" y="3098232"/>
            <a:ext cx="12928820" cy="2575914"/>
            <a:chOff x="0" y="0"/>
            <a:chExt cx="10820400" cy="3108024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0820400" cy="3108024"/>
              <a:chOff x="0" y="0"/>
              <a:chExt cx="2137363" cy="61393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137363" cy="613931"/>
              </a:xfrm>
              <a:custGeom>
                <a:avLst/>
                <a:gdLst/>
                <a:ahLst/>
                <a:cxnLst/>
                <a:rect l="l" t="t" r="r" b="b"/>
                <a:pathLst>
                  <a:path w="2137363" h="613931">
                    <a:moveTo>
                      <a:pt x="0" y="0"/>
                    </a:moveTo>
                    <a:lnTo>
                      <a:pt x="2137363" y="0"/>
                    </a:lnTo>
                    <a:lnTo>
                      <a:pt x="2137363" y="613931"/>
                    </a:lnTo>
                    <a:lnTo>
                      <a:pt x="0" y="613931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2658"/>
                  </a:lnSpc>
                </a:pPr>
                <a:endParaRPr sz="2700">
                  <a:latin typeface="Arial" pitchFamily="34" charset="0"/>
                </a:endParaRP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148953" y="266215"/>
              <a:ext cx="10671446" cy="13368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dirty="0" err="1"/>
                <a:t>Câu</a:t>
              </a:r>
              <a:r>
                <a:rPr lang="en-US" sz="3600" b="1" dirty="0"/>
                <a:t> 1: </a:t>
              </a:r>
              <a:r>
                <a:rPr lang="en-US" sz="3600" b="1" dirty="0" err="1"/>
                <a:t>Đối</a:t>
              </a:r>
              <a:r>
                <a:rPr lang="en-US" sz="3600" b="1" dirty="0"/>
                <a:t> </a:t>
              </a:r>
              <a:r>
                <a:rPr lang="en-US" sz="3600" b="1" dirty="0" err="1"/>
                <a:t>với</a:t>
              </a:r>
              <a:r>
                <a:rPr lang="en-US" sz="3600" b="1" dirty="0"/>
                <a:t> </a:t>
              </a:r>
              <a:r>
                <a:rPr lang="en-US" sz="3600" b="1" dirty="0" err="1"/>
                <a:t>tiêu</a:t>
              </a:r>
              <a:r>
                <a:rPr lang="en-US" sz="3600" b="1" dirty="0"/>
                <a:t> </a:t>
              </a:r>
              <a:r>
                <a:rPr lang="en-US" sz="3600" b="1" dirty="0" err="1"/>
                <a:t>bản</a:t>
              </a:r>
              <a:r>
                <a:rPr lang="en-US" sz="3600" b="1" dirty="0"/>
                <a:t> ở </a:t>
              </a:r>
              <a:r>
                <a:rPr lang="en-US" sz="3600" b="1" dirty="0" err="1"/>
                <a:t>hành</a:t>
              </a:r>
              <a:r>
                <a:rPr lang="en-US" sz="3600" b="1" dirty="0"/>
                <a:t> ta </a:t>
              </a:r>
              <a:r>
                <a:rPr lang="en-US" sz="3600" b="1" dirty="0" err="1"/>
                <a:t>và</a:t>
              </a:r>
              <a:r>
                <a:rPr lang="en-US" sz="3600" b="1" dirty="0"/>
                <a:t> </a:t>
              </a:r>
              <a:r>
                <a:rPr lang="en-US" sz="3600" b="1" dirty="0" err="1"/>
                <a:t>tiêu</a:t>
              </a:r>
              <a:r>
                <a:rPr lang="en-US" sz="3600" b="1" dirty="0"/>
                <a:t> </a:t>
              </a:r>
              <a:r>
                <a:rPr lang="en-US" sz="3600" b="1" dirty="0" err="1"/>
                <a:t>bản</a:t>
              </a:r>
              <a:r>
                <a:rPr lang="en-US" sz="3600" b="1" dirty="0"/>
                <a:t> ở </a:t>
              </a:r>
              <a:r>
                <a:rPr lang="en-US" sz="3600" b="1" dirty="0" err="1"/>
                <a:t>người</a:t>
              </a:r>
              <a:r>
                <a:rPr lang="en-US" sz="3600" b="1" dirty="0"/>
                <a:t> </a:t>
              </a:r>
              <a:r>
                <a:rPr lang="en-US" sz="3600" b="1" dirty="0" err="1"/>
                <a:t>có</a:t>
              </a:r>
              <a:r>
                <a:rPr lang="en-US" sz="3600" b="1" dirty="0"/>
                <a:t> </a:t>
              </a:r>
              <a:r>
                <a:rPr lang="en-US" sz="3600" b="1" dirty="0" err="1"/>
                <a:t>thể</a:t>
              </a:r>
              <a:r>
                <a:rPr lang="en-US" sz="3600" b="1" dirty="0"/>
                <a:t> </a:t>
              </a:r>
              <a:r>
                <a:rPr lang="en-US" sz="3600" b="1" dirty="0" err="1"/>
                <a:t>sử</a:t>
              </a:r>
              <a:r>
                <a:rPr lang="en-US" sz="3600" b="1" dirty="0"/>
                <a:t> </a:t>
              </a:r>
              <a:r>
                <a:rPr lang="en-US" sz="3600" b="1" dirty="0" err="1"/>
                <a:t>dụng</a:t>
              </a:r>
              <a:r>
                <a:rPr lang="en-US" sz="3600" b="1" dirty="0"/>
                <a:t> </a:t>
              </a:r>
              <a:r>
                <a:rPr lang="en-US" sz="3600" b="1" dirty="0" err="1"/>
                <a:t>vật</a:t>
              </a:r>
              <a:r>
                <a:rPr lang="en-US" sz="3600" b="1" dirty="0"/>
                <a:t> </a:t>
              </a:r>
              <a:r>
                <a:rPr lang="en-US" sz="3600" b="1" dirty="0" err="1"/>
                <a:t>kính</a:t>
              </a:r>
              <a:r>
                <a:rPr lang="en-US" sz="3600" b="1" dirty="0"/>
                <a:t> </a:t>
              </a:r>
              <a:r>
                <a:rPr lang="en-US" sz="3600" b="1" dirty="0" err="1"/>
                <a:t>bao</a:t>
              </a:r>
              <a:r>
                <a:rPr lang="en-US" sz="3600" b="1" dirty="0"/>
                <a:t> </a:t>
              </a:r>
              <a:r>
                <a:rPr lang="en-US" sz="3600" b="1" dirty="0" err="1"/>
                <a:t>nhiêu</a:t>
              </a:r>
              <a:r>
                <a:rPr lang="en-US" sz="3600" b="1" dirty="0"/>
                <a:t>?</a:t>
              </a:r>
            </a:p>
          </p:txBody>
        </p:sp>
      </p:grpSp>
      <p:pic>
        <p:nvPicPr>
          <p:cNvPr id="3076" name="Picture 4" descr="Vật kính là gì? - Thiết bị khoa học Hà N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7609" y="3098232"/>
            <a:ext cx="4150389" cy="257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IÊU BẢN GIẢM PHÂN Ở HOA HẸ - Thế giới Kính hiển v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43253" y="6392105"/>
            <a:ext cx="4144746" cy="271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693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8616" y="457201"/>
            <a:ext cx="15917753" cy="1602146"/>
            <a:chOff x="0" y="0"/>
            <a:chExt cx="21229198" cy="213619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1229198" cy="2136194"/>
              <a:chOff x="0" y="0"/>
              <a:chExt cx="4193422" cy="4219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193422" cy="421964"/>
              </a:xfrm>
              <a:custGeom>
                <a:avLst/>
                <a:gdLst/>
                <a:ahLst/>
                <a:cxnLst/>
                <a:rect l="l" t="t" r="r" b="b"/>
                <a:pathLst>
                  <a:path w="4193422" h="421964">
                    <a:moveTo>
                      <a:pt x="24798" y="0"/>
                    </a:moveTo>
                    <a:lnTo>
                      <a:pt x="4168623" y="0"/>
                    </a:lnTo>
                    <a:cubicBezTo>
                      <a:pt x="4175201" y="0"/>
                      <a:pt x="4181508" y="2613"/>
                      <a:pt x="4186159" y="7263"/>
                    </a:cubicBezTo>
                    <a:cubicBezTo>
                      <a:pt x="4190809" y="11914"/>
                      <a:pt x="4193422" y="18221"/>
                      <a:pt x="4193422" y="24798"/>
                    </a:cubicBezTo>
                    <a:lnTo>
                      <a:pt x="4193422" y="397166"/>
                    </a:lnTo>
                    <a:cubicBezTo>
                      <a:pt x="4193422" y="410862"/>
                      <a:pt x="4182319" y="421964"/>
                      <a:pt x="4168623" y="421964"/>
                    </a:cubicBezTo>
                    <a:lnTo>
                      <a:pt x="24798" y="421964"/>
                    </a:lnTo>
                    <a:cubicBezTo>
                      <a:pt x="18221" y="421964"/>
                      <a:pt x="11914" y="419352"/>
                      <a:pt x="7263" y="414701"/>
                    </a:cubicBezTo>
                    <a:cubicBezTo>
                      <a:pt x="2613" y="410050"/>
                      <a:pt x="0" y="403743"/>
                      <a:pt x="0" y="397166"/>
                    </a:cubicBezTo>
                    <a:lnTo>
                      <a:pt x="0" y="24798"/>
                    </a:lnTo>
                    <a:cubicBezTo>
                      <a:pt x="0" y="11103"/>
                      <a:pt x="11103" y="0"/>
                      <a:pt x="24798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2400" dirty="0">
                  <a:latin typeface="Arial" pitchFamily="34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627195" y="235191"/>
              <a:ext cx="19974809" cy="10341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en-US" sz="4200" b="1" dirty="0">
                  <a:solidFill>
                    <a:srgbClr val="000000"/>
                  </a:solidFill>
                  <a:latin typeface="Arial" pitchFamily="34" charset="0"/>
                </a:rPr>
                <a:t>NỘI DUNG BÀI HỌC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-57709" y="-2653476"/>
            <a:ext cx="2794289" cy="4991100"/>
          </a:xfrm>
          <a:custGeom>
            <a:avLst/>
            <a:gdLst/>
            <a:ahLst/>
            <a:cxnLst/>
            <a:rect l="l" t="t" r="r" b="b"/>
            <a:pathLst>
              <a:path w="2795016" h="4991100">
                <a:moveTo>
                  <a:pt x="0" y="0"/>
                </a:moveTo>
                <a:lnTo>
                  <a:pt x="2795016" y="0"/>
                </a:lnTo>
                <a:lnTo>
                  <a:pt x="2795016" y="4991100"/>
                </a:lnTo>
                <a:lnTo>
                  <a:pt x="0" y="4991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4142538453"/>
              </p:ext>
            </p:extLst>
          </p:nvPr>
        </p:nvGraphicFramePr>
        <p:xfrm>
          <a:off x="2057400" y="2971800"/>
          <a:ext cx="13737327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19704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23930" y="538065"/>
            <a:ext cx="14972892" cy="1143379"/>
            <a:chOff x="566359" y="-168657"/>
            <a:chExt cx="21640800" cy="1524505"/>
          </a:xfrm>
          <a:solidFill>
            <a:srgbClr val="008000"/>
          </a:solidFill>
        </p:grpSpPr>
        <p:grpSp>
          <p:nvGrpSpPr>
            <p:cNvPr id="6" name="Group 6"/>
            <p:cNvGrpSpPr/>
            <p:nvPr/>
          </p:nvGrpSpPr>
          <p:grpSpPr>
            <a:xfrm>
              <a:off x="566359" y="-168657"/>
              <a:ext cx="21640800" cy="1507477"/>
              <a:chOff x="154957" y="-46145"/>
              <a:chExt cx="5920967" cy="412449"/>
            </a:xfrm>
            <a:grpFill/>
          </p:grpSpPr>
          <p:sp>
            <p:nvSpPr>
              <p:cNvPr id="7" name="Freeform 7"/>
              <p:cNvSpPr/>
              <p:nvPr/>
            </p:nvSpPr>
            <p:spPr>
              <a:xfrm>
                <a:off x="154957" y="-46145"/>
                <a:ext cx="5920967" cy="412449"/>
              </a:xfrm>
              <a:custGeom>
                <a:avLst/>
                <a:gdLst/>
                <a:ahLst/>
                <a:cxnLst/>
                <a:rect l="l" t="t" r="r" b="b"/>
                <a:pathLst>
                  <a:path w="5920967" h="412449">
                    <a:moveTo>
                      <a:pt x="0" y="0"/>
                    </a:moveTo>
                    <a:lnTo>
                      <a:pt x="5920967" y="0"/>
                    </a:lnTo>
                    <a:lnTo>
                      <a:pt x="5920967" y="412449"/>
                    </a:lnTo>
                    <a:lnTo>
                      <a:pt x="0" y="412449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686984" y="-121480"/>
              <a:ext cx="20674046" cy="1477328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dirty="0" err="1" smtClean="0">
                  <a:solidFill>
                    <a:schemeClr val="bg1"/>
                  </a:solidFill>
                </a:rPr>
                <a:t>Câu</a:t>
              </a:r>
              <a:r>
                <a:rPr lang="en-US" sz="3600" b="1" dirty="0" smtClean="0">
                  <a:solidFill>
                    <a:schemeClr val="bg1"/>
                  </a:solidFill>
                </a:rPr>
                <a:t> 1: </a:t>
              </a:r>
              <a:r>
                <a:rPr lang="en-US" sz="3600" b="1" dirty="0" err="1" smtClean="0">
                  <a:solidFill>
                    <a:schemeClr val="bg1"/>
                  </a:solidFill>
                </a:rPr>
                <a:t>Tiêu</a:t>
              </a:r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bản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>
                  <a:solidFill>
                    <a:schemeClr val="bg1"/>
                  </a:solidFill>
                </a:rPr>
                <a:t>ở </a:t>
              </a:r>
              <a:r>
                <a:rPr lang="en-US" sz="3600" b="1" smtClean="0">
                  <a:solidFill>
                    <a:schemeClr val="bg1"/>
                  </a:solidFill>
                </a:rPr>
                <a:t>hành ta sử dụng vật kính 40x người </a:t>
              </a:r>
              <a:r>
                <a:rPr lang="en-US" sz="3600" b="1" dirty="0" err="1">
                  <a:solidFill>
                    <a:schemeClr val="bg1"/>
                  </a:solidFill>
                </a:rPr>
                <a:t>có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thể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sử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dụng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vật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kính</a:t>
              </a:r>
              <a:r>
                <a:rPr lang="en-US" sz="3600" b="1" dirty="0">
                  <a:solidFill>
                    <a:schemeClr val="bg1"/>
                  </a:solidFill>
                </a:rPr>
                <a:t> 100x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23930" y="1959216"/>
            <a:ext cx="4800600" cy="1107996"/>
          </a:xfrm>
          <a:prstGeom prst="rect">
            <a:avLst/>
          </a:prstGeom>
          <a:solidFill>
            <a:srgbClr val="C00000"/>
          </a:solidFill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b="1" dirty="0" err="1">
                <a:solidFill>
                  <a:schemeClr val="bg1"/>
                </a:solidFill>
              </a:rPr>
              <a:t>Câu</a:t>
            </a:r>
            <a:r>
              <a:rPr lang="en-US" sz="3600" b="1" dirty="0">
                <a:solidFill>
                  <a:schemeClr val="bg1"/>
                </a:solidFill>
              </a:rPr>
              <a:t> 2</a:t>
            </a:r>
            <a:r>
              <a:rPr lang="en-US" sz="3600" b="1" dirty="0" smtClean="0">
                <a:solidFill>
                  <a:schemeClr val="bg1"/>
                </a:solidFill>
              </a:rPr>
              <a:t>:</a:t>
            </a:r>
          </a:p>
          <a:p>
            <a:pPr algn="just"/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74317">
            <a:off x="14564451" y="-2866864"/>
            <a:ext cx="4114800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74317">
            <a:off x="15916248" y="-2488092"/>
            <a:ext cx="4114800" cy="41148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DCA28FB-2C80-B2F2-65EC-B45DEFB6BFFC}"/>
              </a:ext>
            </a:extLst>
          </p:cNvPr>
          <p:cNvGrpSpPr/>
          <p:nvPr/>
        </p:nvGrpSpPr>
        <p:grpSpPr>
          <a:xfrm>
            <a:off x="8218520" y="3172314"/>
            <a:ext cx="9536080" cy="2903112"/>
            <a:chOff x="8603942" y="4050174"/>
            <a:chExt cx="6491116" cy="152696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299F42A7-AC44-7CA4-A28F-4316340BEBC8}"/>
                </a:ext>
              </a:extLst>
            </p:cNvPr>
            <p:cNvGrpSpPr/>
            <p:nvPr/>
          </p:nvGrpSpPr>
          <p:grpSpPr>
            <a:xfrm>
              <a:off x="8603942" y="4050174"/>
              <a:ext cx="6491116" cy="1526960"/>
              <a:chOff x="221438" y="3448151"/>
              <a:chExt cx="6491116" cy="1526960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69A3EF38-D17D-F103-38AD-38AD54FA1491}"/>
                  </a:ext>
                </a:extLst>
              </p:cNvPr>
              <p:cNvSpPr/>
              <p:nvPr/>
            </p:nvSpPr>
            <p:spPr>
              <a:xfrm>
                <a:off x="221438" y="3448151"/>
                <a:ext cx="6491116" cy="1526960"/>
              </a:xfrm>
              <a:prstGeom prst="roundRect">
                <a:avLst/>
              </a:prstGeom>
              <a:solidFill>
                <a:srgbClr val="E539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D506583B-5B83-B7C8-C7B7-6283F3C85480}"/>
                  </a:ext>
                </a:extLst>
              </p:cNvPr>
              <p:cNvSpPr/>
              <p:nvPr/>
            </p:nvSpPr>
            <p:spPr>
              <a:xfrm>
                <a:off x="384917" y="3548717"/>
                <a:ext cx="5981700" cy="1371600"/>
              </a:xfrm>
              <a:prstGeom prst="roundRect">
                <a:avLst/>
              </a:prstGeom>
              <a:solidFill>
                <a:srgbClr val="F3E8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056E48EA-DC1B-B95E-6831-1F257FE26AA1}"/>
                </a:ext>
              </a:extLst>
            </p:cNvPr>
            <p:cNvSpPr txBox="1"/>
            <p:nvPr/>
          </p:nvSpPr>
          <p:spPr>
            <a:xfrm>
              <a:off x="9015726" y="4236357"/>
              <a:ext cx="5619119" cy="922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smtClean="0"/>
                <a:t>BƯỚC 2: </a:t>
              </a:r>
              <a:r>
                <a:rPr lang="en-US" sz="3600" b="1" dirty="0" err="1"/>
                <a:t>Chuyển</a:t>
              </a:r>
              <a:r>
                <a:rPr lang="en-US" sz="3600" b="1" dirty="0"/>
                <a:t> </a:t>
              </a:r>
              <a:r>
                <a:rPr lang="en-US" sz="3600" b="1" dirty="0" err="1"/>
                <a:t>vật</a:t>
              </a:r>
              <a:r>
                <a:rPr lang="en-US" sz="3600" b="1" dirty="0"/>
                <a:t> </a:t>
              </a:r>
              <a:r>
                <a:rPr lang="en-US" sz="3600" b="1" dirty="0" err="1"/>
                <a:t>kính</a:t>
              </a:r>
              <a:r>
                <a:rPr lang="en-US" sz="3600" b="1" dirty="0"/>
                <a:t> 40x, 100x </a:t>
              </a:r>
              <a:r>
                <a:rPr lang="en-US" sz="3600" b="1" dirty="0" err="1"/>
                <a:t>để</a:t>
              </a:r>
              <a:r>
                <a:rPr lang="en-US" sz="3600" b="1" dirty="0"/>
                <a:t> </a:t>
              </a:r>
              <a:r>
                <a:rPr lang="en-US" sz="3600" b="1" dirty="0" err="1"/>
                <a:t>quan</a:t>
              </a:r>
              <a:r>
                <a:rPr lang="en-US" sz="3600" b="1" dirty="0"/>
                <a:t> </a:t>
              </a:r>
              <a:r>
                <a:rPr lang="en-US" sz="3600" b="1" dirty="0" err="1"/>
                <a:t>sát</a:t>
              </a:r>
              <a:r>
                <a:rPr lang="en-US" sz="3600" b="1" dirty="0"/>
                <a:t> (</a:t>
              </a:r>
              <a:r>
                <a:rPr lang="en-US" sz="3600" b="1" dirty="0" err="1"/>
                <a:t>Khi</a:t>
              </a:r>
              <a:r>
                <a:rPr lang="en-US" sz="3600" b="1" dirty="0"/>
                <a:t> </a:t>
              </a:r>
              <a:r>
                <a:rPr lang="en-US" sz="3600" b="1" dirty="0" err="1"/>
                <a:t>quan</a:t>
              </a:r>
              <a:r>
                <a:rPr lang="en-US" sz="3600" b="1" dirty="0"/>
                <a:t> </a:t>
              </a:r>
              <a:r>
                <a:rPr lang="en-US" sz="3600" b="1" dirty="0" err="1"/>
                <a:t>sát</a:t>
              </a:r>
              <a:r>
                <a:rPr lang="en-US" sz="3600" b="1" dirty="0"/>
                <a:t> </a:t>
              </a:r>
              <a:r>
                <a:rPr lang="en-US" sz="3600" b="1" dirty="0" err="1"/>
                <a:t>vật</a:t>
              </a:r>
              <a:r>
                <a:rPr lang="en-US" sz="3600" b="1" dirty="0"/>
                <a:t> </a:t>
              </a:r>
              <a:r>
                <a:rPr lang="en-US" sz="3600" b="1" dirty="0" err="1"/>
                <a:t>kính</a:t>
              </a:r>
              <a:r>
                <a:rPr lang="en-US" sz="3600" b="1" dirty="0"/>
                <a:t> 100x </a:t>
              </a:r>
              <a:r>
                <a:rPr lang="en-US" sz="3600" b="1" dirty="0" err="1"/>
                <a:t>cần</a:t>
              </a:r>
              <a:r>
                <a:rPr lang="en-US" sz="3600" b="1" dirty="0"/>
                <a:t> </a:t>
              </a:r>
              <a:r>
                <a:rPr lang="en-US" sz="3600" b="1" dirty="0" err="1"/>
                <a:t>sử</a:t>
              </a:r>
              <a:r>
                <a:rPr lang="en-US" sz="3600" b="1" dirty="0"/>
                <a:t> </a:t>
              </a:r>
              <a:r>
                <a:rPr lang="en-US" sz="3600" b="1" dirty="0" err="1"/>
                <a:t>dụng</a:t>
              </a:r>
              <a:r>
                <a:rPr lang="en-US" sz="3600" b="1" dirty="0"/>
                <a:t> </a:t>
              </a:r>
              <a:r>
                <a:rPr lang="en-US" sz="3600" b="1" dirty="0" err="1"/>
                <a:t>dầu</a:t>
              </a:r>
              <a:r>
                <a:rPr lang="en-US" sz="3600" b="1" dirty="0"/>
                <a:t> </a:t>
              </a:r>
              <a:r>
                <a:rPr lang="en-US" sz="3600" b="1" dirty="0" err="1"/>
                <a:t>kính</a:t>
              </a:r>
              <a:r>
                <a:rPr lang="en-US" sz="3600" b="1" dirty="0"/>
                <a:t>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BC191EC3-C90C-A02B-52AA-B0B4F556164D}"/>
              </a:ext>
            </a:extLst>
          </p:cNvPr>
          <p:cNvGrpSpPr/>
          <p:nvPr/>
        </p:nvGrpSpPr>
        <p:grpSpPr>
          <a:xfrm>
            <a:off x="304800" y="3266173"/>
            <a:ext cx="6915253" cy="6015878"/>
            <a:chOff x="2198905" y="8200497"/>
            <a:chExt cx="6209493" cy="150982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0603282D-E777-E38D-6AB3-880961642091}"/>
                </a:ext>
              </a:extLst>
            </p:cNvPr>
            <p:cNvGrpSpPr/>
            <p:nvPr/>
          </p:nvGrpSpPr>
          <p:grpSpPr>
            <a:xfrm>
              <a:off x="2198905" y="8200497"/>
              <a:ext cx="6209493" cy="1509822"/>
              <a:chOff x="1328701" y="4677685"/>
              <a:chExt cx="6209493" cy="1509822"/>
            </a:xfrm>
            <a:solidFill>
              <a:srgbClr val="FAB400"/>
            </a:solidFill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6AD0EA7D-6405-C032-001B-F7976DD4C1E7}"/>
                  </a:ext>
                </a:extLst>
              </p:cNvPr>
              <p:cNvSpPr/>
              <p:nvPr/>
            </p:nvSpPr>
            <p:spPr>
              <a:xfrm>
                <a:off x="1328701" y="4677685"/>
                <a:ext cx="6209493" cy="150982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xmlns="" id="{B1CA32A8-7CF4-E8F2-0BE7-CE6FAAFBE628}"/>
                  </a:ext>
                </a:extLst>
              </p:cNvPr>
              <p:cNvSpPr/>
              <p:nvPr/>
            </p:nvSpPr>
            <p:spPr>
              <a:xfrm>
                <a:off x="1409700" y="4762500"/>
                <a:ext cx="5981700" cy="1371600"/>
              </a:xfrm>
              <a:prstGeom prst="roundRect">
                <a:avLst/>
              </a:prstGeom>
              <a:solidFill>
                <a:srgbClr val="0A50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D5919DC3-6719-C9B7-63A5-B92F4B0C45E8}"/>
                </a:ext>
              </a:extLst>
            </p:cNvPr>
            <p:cNvSpPr txBox="1"/>
            <p:nvPr/>
          </p:nvSpPr>
          <p:spPr>
            <a:xfrm>
              <a:off x="2555844" y="8382084"/>
              <a:ext cx="5305170" cy="99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smtClean="0">
                  <a:solidFill>
                    <a:schemeClr val="bg1"/>
                  </a:solidFill>
                </a:rPr>
                <a:t>BƯỚC 1: </a:t>
              </a:r>
              <a:r>
                <a:rPr lang="en-US" sz="3600" b="1" dirty="0" err="1">
                  <a:solidFill>
                    <a:schemeClr val="bg1"/>
                  </a:solidFill>
                </a:rPr>
                <a:t>Đặt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tiêu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bản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lên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bàn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kính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hiển</a:t>
              </a:r>
              <a:r>
                <a:rPr lang="en-US" sz="3600" b="1" dirty="0">
                  <a:solidFill>
                    <a:schemeClr val="bg1"/>
                  </a:solidFill>
                </a:rPr>
                <a:t> vi </a:t>
              </a:r>
              <a:r>
                <a:rPr lang="en-US" sz="3600" b="1" dirty="0" err="1">
                  <a:solidFill>
                    <a:schemeClr val="bg1"/>
                  </a:solidFill>
                </a:rPr>
                <a:t>và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quan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sát</a:t>
              </a:r>
              <a:r>
                <a:rPr lang="en-US" sz="3600" b="1" dirty="0">
                  <a:solidFill>
                    <a:schemeClr val="bg1"/>
                  </a:solidFill>
                </a:rPr>
                <a:t> ở </a:t>
              </a:r>
              <a:r>
                <a:rPr lang="en-US" sz="3600" b="1" dirty="0" err="1">
                  <a:solidFill>
                    <a:schemeClr val="bg1"/>
                  </a:solidFill>
                </a:rPr>
                <a:t>vật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kính</a:t>
              </a:r>
              <a:r>
                <a:rPr lang="en-US" sz="3600" b="1" dirty="0">
                  <a:solidFill>
                    <a:schemeClr val="bg1"/>
                  </a:solidFill>
                </a:rPr>
                <a:t> 10x (</a:t>
              </a:r>
              <a:r>
                <a:rPr lang="en-US" sz="3600" b="1" dirty="0" err="1">
                  <a:solidFill>
                    <a:schemeClr val="bg1"/>
                  </a:solidFill>
                </a:rPr>
                <a:t>độ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phóng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đại</a:t>
              </a:r>
              <a:r>
                <a:rPr lang="en-US" sz="3600" b="1" dirty="0">
                  <a:solidFill>
                    <a:schemeClr val="bg1"/>
                  </a:solidFill>
                </a:rPr>
                <a:t> 100 </a:t>
              </a:r>
              <a:r>
                <a:rPr lang="en-US" sz="3600" b="1" dirty="0" err="1">
                  <a:solidFill>
                    <a:schemeClr val="bg1"/>
                  </a:solidFill>
                </a:rPr>
                <a:t>lần</a:t>
              </a:r>
              <a:r>
                <a:rPr lang="en-US" sz="3600" b="1" dirty="0">
                  <a:solidFill>
                    <a:schemeClr val="bg1"/>
                  </a:solidFill>
                </a:rPr>
                <a:t>). </a:t>
              </a:r>
              <a:r>
                <a:rPr lang="en-US" sz="3600" b="1" dirty="0" err="1">
                  <a:solidFill>
                    <a:schemeClr val="bg1"/>
                  </a:solidFill>
                </a:rPr>
                <a:t>Lựa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chọn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vị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trí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tế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bào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chứa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bộ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nhiễm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sắc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thể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dễ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quan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sát</a:t>
              </a:r>
              <a:r>
                <a:rPr lang="en-US" sz="3600" b="1" dirty="0">
                  <a:solidFill>
                    <a:schemeClr val="bg1"/>
                  </a:solidFill>
                </a:rPr>
                <a:t>. Di </a:t>
              </a:r>
              <a:r>
                <a:rPr lang="en-US" sz="3600" b="1" dirty="0" err="1">
                  <a:solidFill>
                    <a:schemeClr val="bg1"/>
                  </a:solidFill>
                </a:rPr>
                <a:t>chuyển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vị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trí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đã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chọn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vào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giữa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trường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kính</a:t>
              </a:r>
              <a:r>
                <a:rPr lang="en-US" sz="3600" b="1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D631326-AC5B-E368-68C2-1A89025E8D94}"/>
              </a:ext>
            </a:extLst>
          </p:cNvPr>
          <p:cNvGrpSpPr/>
          <p:nvPr/>
        </p:nvGrpSpPr>
        <p:grpSpPr>
          <a:xfrm>
            <a:off x="8380692" y="6531192"/>
            <a:ext cx="9483284" cy="3040835"/>
            <a:chOff x="9962052" y="8117511"/>
            <a:chExt cx="5958647" cy="188392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5AE54572-9951-F711-8B70-355CB3B7297C}"/>
                </a:ext>
              </a:extLst>
            </p:cNvPr>
            <p:cNvGrpSpPr/>
            <p:nvPr/>
          </p:nvGrpSpPr>
          <p:grpSpPr>
            <a:xfrm>
              <a:off x="9962052" y="8117511"/>
              <a:ext cx="5958647" cy="1680733"/>
              <a:chOff x="1579548" y="4594699"/>
              <a:chExt cx="5958647" cy="1680733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xmlns="" id="{A9675C12-3DCF-EF68-8F8E-9977B7F32329}"/>
                  </a:ext>
                </a:extLst>
              </p:cNvPr>
              <p:cNvSpPr/>
              <p:nvPr/>
            </p:nvSpPr>
            <p:spPr>
              <a:xfrm>
                <a:off x="1579548" y="4594699"/>
                <a:ext cx="5958647" cy="1680733"/>
              </a:xfrm>
              <a:prstGeom prst="roundRect">
                <a:avLst/>
              </a:prstGeom>
              <a:solidFill>
                <a:srgbClr val="75E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xmlns="" id="{E698DE3F-3AB7-B9FE-6789-327BC8D59AD6}"/>
                  </a:ext>
                </a:extLst>
              </p:cNvPr>
              <p:cNvSpPr/>
              <p:nvPr/>
            </p:nvSpPr>
            <p:spPr>
              <a:xfrm>
                <a:off x="1731994" y="4762500"/>
                <a:ext cx="5659406" cy="1371600"/>
              </a:xfrm>
              <a:prstGeom prst="roundRect">
                <a:avLst/>
              </a:prstGeom>
              <a:solidFill>
                <a:srgbClr val="E1F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713D358B-3CEA-B880-7775-343F655231E7}"/>
                </a:ext>
              </a:extLst>
            </p:cNvPr>
            <p:cNvSpPr txBox="1"/>
            <p:nvPr/>
          </p:nvSpPr>
          <p:spPr>
            <a:xfrm>
              <a:off x="10114498" y="8285312"/>
              <a:ext cx="5486874" cy="1716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smtClean="0"/>
                <a:t>BƯỚC 3: </a:t>
              </a:r>
              <a:r>
                <a:rPr lang="en-US" sz="3600" b="1" dirty="0" err="1"/>
                <a:t>Đếm</a:t>
              </a:r>
              <a:r>
                <a:rPr lang="en-US" sz="3600" b="1" dirty="0"/>
                <a:t> </a:t>
              </a:r>
              <a:r>
                <a:rPr lang="en-US" sz="3600" b="1" dirty="0" err="1"/>
                <a:t>số</a:t>
              </a:r>
              <a:r>
                <a:rPr lang="en-US" sz="3600" b="1" dirty="0"/>
                <a:t> </a:t>
              </a:r>
              <a:r>
                <a:rPr lang="en-US" sz="3600" b="1" dirty="0" err="1"/>
                <a:t>lượng</a:t>
              </a:r>
              <a:r>
                <a:rPr lang="en-US" sz="3600" b="1" dirty="0"/>
                <a:t> </a:t>
              </a:r>
              <a:r>
                <a:rPr lang="en-US" sz="3600" b="1" dirty="0" err="1"/>
                <a:t>và</a:t>
              </a:r>
              <a:r>
                <a:rPr lang="en-US" sz="3600" b="1" dirty="0"/>
                <a:t> </a:t>
              </a:r>
              <a:r>
                <a:rPr lang="en-US" sz="3600" b="1" dirty="0" err="1"/>
                <a:t>xác</a:t>
              </a:r>
              <a:r>
                <a:rPr lang="en-US" sz="3600" b="1" dirty="0"/>
                <a:t> </a:t>
              </a:r>
              <a:r>
                <a:rPr lang="en-US" sz="3600" b="1" dirty="0" err="1"/>
                <a:t>định</a:t>
              </a:r>
              <a:r>
                <a:rPr lang="en-US" sz="3600" b="1" dirty="0"/>
                <a:t> </a:t>
              </a:r>
              <a:r>
                <a:rPr lang="en-US" sz="3600" b="1" dirty="0" err="1"/>
                <a:t>hình</a:t>
              </a:r>
              <a:r>
                <a:rPr lang="en-US" sz="3600" b="1" dirty="0"/>
                <a:t> </a:t>
              </a:r>
              <a:r>
                <a:rPr lang="en-US" sz="3600" b="1" dirty="0" err="1"/>
                <a:t>thái</a:t>
              </a:r>
              <a:r>
                <a:rPr lang="en-US" sz="3600" b="1" dirty="0"/>
                <a:t> </a:t>
              </a:r>
              <a:r>
                <a:rPr lang="en-US" sz="3600" b="1" dirty="0" err="1"/>
                <a:t>nhiễm</a:t>
              </a:r>
              <a:r>
                <a:rPr lang="en-US" sz="3600" b="1" dirty="0"/>
                <a:t> </a:t>
              </a:r>
              <a:r>
                <a:rPr lang="en-US" sz="3600" b="1" dirty="0" err="1"/>
                <a:t>sắc</a:t>
              </a:r>
              <a:r>
                <a:rPr lang="en-US" sz="3600" b="1" dirty="0"/>
                <a:t> </a:t>
              </a:r>
              <a:r>
                <a:rPr lang="en-US" sz="3600" b="1" dirty="0" err="1"/>
                <a:t>thể</a:t>
              </a:r>
              <a:r>
                <a:rPr lang="en-US" sz="3600" b="1" dirty="0"/>
                <a:t>. </a:t>
              </a:r>
              <a:r>
                <a:rPr lang="en-US" sz="3600" b="1" dirty="0" err="1"/>
                <a:t>Vẽ</a:t>
              </a:r>
              <a:r>
                <a:rPr lang="en-US" sz="3600" b="1" dirty="0"/>
                <a:t> </a:t>
              </a:r>
              <a:r>
                <a:rPr lang="en-US" sz="3600" b="1" dirty="0" err="1"/>
                <a:t>hình</a:t>
              </a:r>
              <a:r>
                <a:rPr lang="en-US" sz="3600" b="1" dirty="0"/>
                <a:t> minh </a:t>
              </a:r>
              <a:r>
                <a:rPr lang="en-US" sz="3600" b="1" dirty="0" err="1"/>
                <a:t>hoạ</a:t>
              </a:r>
              <a:r>
                <a:rPr lang="en-US" sz="3600" b="1" dirty="0"/>
                <a:t> </a:t>
              </a:r>
              <a:r>
                <a:rPr lang="en-US" sz="3600" b="1" dirty="0" err="1"/>
                <a:t>các</a:t>
              </a:r>
              <a:r>
                <a:rPr lang="en-US" sz="3600" b="1" dirty="0"/>
                <a:t> </a:t>
              </a:r>
              <a:r>
                <a:rPr lang="en-US" sz="3600" b="1" dirty="0" err="1"/>
                <a:t>nhiễm</a:t>
              </a:r>
              <a:r>
                <a:rPr lang="en-US" sz="3600" b="1" dirty="0"/>
                <a:t> </a:t>
              </a:r>
              <a:r>
                <a:rPr lang="en-US" sz="3600" b="1" dirty="0" err="1"/>
                <a:t>sắc</a:t>
              </a:r>
              <a:r>
                <a:rPr lang="en-US" sz="3600" b="1" dirty="0"/>
                <a:t> </a:t>
              </a:r>
              <a:r>
                <a:rPr lang="en-US" sz="3600" b="1" dirty="0" err="1"/>
                <a:t>thể</a:t>
              </a:r>
              <a:r>
                <a:rPr lang="en-US" sz="3600" b="1" dirty="0"/>
                <a:t> </a:t>
              </a:r>
              <a:r>
                <a:rPr lang="en-US" sz="3600" b="1" dirty="0" err="1"/>
                <a:t>quan</a:t>
              </a:r>
              <a:r>
                <a:rPr lang="en-US" sz="3600" b="1" dirty="0"/>
                <a:t> </a:t>
              </a:r>
              <a:r>
                <a:rPr lang="en-US" sz="3600" b="1" dirty="0" err="1"/>
                <a:t>sát</a:t>
              </a:r>
              <a:r>
                <a:rPr lang="en-US" sz="3600" b="1" dirty="0"/>
                <a:t> </a:t>
              </a:r>
              <a:r>
                <a:rPr lang="en-US" sz="3600" b="1" dirty="0" err="1"/>
                <a:t>được</a:t>
              </a:r>
              <a:r>
                <a:rPr lang="en-US" sz="3600" b="1" dirty="0"/>
                <a:t> </a:t>
              </a:r>
              <a:r>
                <a:rPr lang="en-US" sz="3600" b="1" dirty="0" err="1"/>
                <a:t>trên</a:t>
              </a:r>
              <a:r>
                <a:rPr lang="en-US" sz="3600" b="1" dirty="0"/>
                <a:t> </a:t>
              </a:r>
              <a:r>
                <a:rPr lang="en-US" sz="3600" b="1" dirty="0" err="1"/>
                <a:t>tiêu</a:t>
              </a:r>
              <a:r>
                <a:rPr lang="en-US" sz="3600" b="1" dirty="0"/>
                <a:t> </a:t>
              </a:r>
              <a:r>
                <a:rPr lang="en-US" sz="3600" b="1" dirty="0" err="1"/>
                <a:t>bản</a:t>
              </a:r>
              <a:r>
                <a:rPr lang="en-US" sz="3600" b="1" dirty="0"/>
                <a:t>.</a:t>
              </a:r>
            </a:p>
            <a:p>
              <a:pPr algn="just"/>
              <a:endParaRPr lang="en-US" sz="6600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12390" y="-935899"/>
            <a:ext cx="24543066" cy="2878999"/>
            <a:chOff x="0" y="0"/>
            <a:chExt cx="19002433" cy="22290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02432" cy="2229061"/>
            </a:xfrm>
            <a:custGeom>
              <a:avLst/>
              <a:gdLst/>
              <a:ahLst/>
              <a:cxnLst/>
              <a:rect l="l" t="t" r="r" b="b"/>
              <a:pathLst>
                <a:path w="19002432" h="2229061">
                  <a:moveTo>
                    <a:pt x="18877973" y="2229060"/>
                  </a:moveTo>
                  <a:lnTo>
                    <a:pt x="124460" y="2229060"/>
                  </a:lnTo>
                  <a:cubicBezTo>
                    <a:pt x="55880" y="2229060"/>
                    <a:pt x="0" y="2173181"/>
                    <a:pt x="0" y="21046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877973" y="0"/>
                  </a:lnTo>
                  <a:cubicBezTo>
                    <a:pt x="18946552" y="0"/>
                    <a:pt x="19002432" y="55880"/>
                    <a:pt x="19002432" y="124460"/>
                  </a:cubicBezTo>
                  <a:lnTo>
                    <a:pt x="19002432" y="2104601"/>
                  </a:lnTo>
                  <a:cubicBezTo>
                    <a:pt x="19002432" y="2173181"/>
                    <a:pt x="18946552" y="2229061"/>
                    <a:pt x="18877973" y="2229061"/>
                  </a:cubicBezTo>
                  <a:close/>
                </a:path>
              </a:pathLst>
            </a:custGeom>
            <a:solidFill>
              <a:srgbClr val="DCE775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74317">
            <a:off x="13147569" y="-2853647"/>
            <a:ext cx="41148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74317">
            <a:off x="15916248" y="-2488092"/>
            <a:ext cx="4114800" cy="41148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809035"/>
              </p:ext>
            </p:extLst>
          </p:nvPr>
        </p:nvGraphicFramePr>
        <p:xfrm>
          <a:off x="0" y="1972433"/>
          <a:ext cx="18288001" cy="83689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22852">
                  <a:extLst>
                    <a:ext uri="{9D8B030D-6E8A-4147-A177-3AD203B41FA5}">
                      <a16:colId xmlns:a16="http://schemas.microsoft.com/office/drawing/2014/main" xmlns="" val="1924240830"/>
                    </a:ext>
                  </a:extLst>
                </a:gridCol>
                <a:gridCol w="4433239">
                  <a:extLst>
                    <a:ext uri="{9D8B030D-6E8A-4147-A177-3AD203B41FA5}">
                      <a16:colId xmlns:a16="http://schemas.microsoft.com/office/drawing/2014/main" xmlns="" val="1700810511"/>
                    </a:ext>
                  </a:extLst>
                </a:gridCol>
                <a:gridCol w="3931910">
                  <a:extLst>
                    <a:ext uri="{9D8B030D-6E8A-4147-A177-3AD203B41FA5}">
                      <a16:colId xmlns:a16="http://schemas.microsoft.com/office/drawing/2014/main" xmlns="" val="1026821884"/>
                    </a:ext>
                  </a:extLst>
                </a:gridCol>
              </a:tblGrid>
              <a:tr h="4562623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 smtClean="0">
                          <a:effectLst/>
                        </a:rPr>
                        <a:t>Tên</a:t>
                      </a:r>
                      <a:r>
                        <a:rPr lang="en-US" sz="3600" b="1" dirty="0" smtClean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thí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nghiệm</a:t>
                      </a:r>
                      <a:r>
                        <a:rPr lang="en-US" sz="3600" b="1" dirty="0">
                          <a:effectLst/>
                        </a:rPr>
                        <a:t>: </a:t>
                      </a:r>
                      <a:r>
                        <a:rPr lang="en-US" sz="3600" b="1" dirty="0" err="1">
                          <a:effectLst/>
                        </a:rPr>
                        <a:t>Quan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sát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tiêu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bản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nhiễm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sắc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thể</a:t>
                      </a:r>
                      <a:endParaRPr lang="en-US" sz="3600" b="1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</a:rPr>
                        <a:t>Tên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nhóm</a:t>
                      </a:r>
                      <a:r>
                        <a:rPr lang="en-US" sz="3600" b="1" dirty="0">
                          <a:effectLst/>
                        </a:rPr>
                        <a:t>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</a:rPr>
                        <a:t>1. </a:t>
                      </a:r>
                      <a:r>
                        <a:rPr lang="en-US" sz="3600" b="1" dirty="0" err="1">
                          <a:effectLst/>
                        </a:rPr>
                        <a:t>Mục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đích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thí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err="1">
                          <a:effectLst/>
                        </a:rPr>
                        <a:t>nghiệm</a:t>
                      </a:r>
                      <a:r>
                        <a:rPr lang="en-US" sz="3600" b="1" smtClean="0">
                          <a:effectLst/>
                        </a:rPr>
                        <a:t>: …………………………………………………………………………………………………</a:t>
                      </a:r>
                      <a:endParaRPr lang="en-US" sz="3600" b="1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</a:rPr>
                        <a:t>2. </a:t>
                      </a:r>
                      <a:r>
                        <a:rPr lang="en-US" sz="3600" b="1" dirty="0" err="1">
                          <a:effectLst/>
                        </a:rPr>
                        <a:t>Chuẩn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bị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thí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err="1">
                          <a:effectLst/>
                        </a:rPr>
                        <a:t>nghiệm</a:t>
                      </a:r>
                      <a:r>
                        <a:rPr lang="en-US" sz="3600" b="1" smtClean="0">
                          <a:effectLst/>
                        </a:rPr>
                        <a:t>: …………………………………………………………………………………………………</a:t>
                      </a:r>
                      <a:endParaRPr lang="en-US" sz="3600" b="1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</a:rPr>
                        <a:t>3. </a:t>
                      </a:r>
                      <a:r>
                        <a:rPr lang="en-US" sz="3600" b="1" dirty="0" err="1">
                          <a:effectLst/>
                        </a:rPr>
                        <a:t>Tiến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hành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thí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err="1">
                          <a:effectLst/>
                        </a:rPr>
                        <a:t>nghiệm</a:t>
                      </a:r>
                      <a:r>
                        <a:rPr lang="en-US" sz="3600" b="1" smtClean="0">
                          <a:effectLst/>
                        </a:rPr>
                        <a:t>: ………………………………………………………………………………………………..</a:t>
                      </a:r>
                      <a:endParaRPr lang="en-US" sz="3600" b="1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</a:rPr>
                        <a:t>4. </a:t>
                      </a:r>
                      <a:r>
                        <a:rPr lang="en-US" sz="3600" b="1" dirty="0" err="1">
                          <a:effectLst/>
                        </a:rPr>
                        <a:t>Kết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quả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thí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err="1">
                          <a:effectLst/>
                        </a:rPr>
                        <a:t>nghiệm</a:t>
                      </a:r>
                      <a:r>
                        <a:rPr lang="en-US" sz="3600" b="1" smtClean="0">
                          <a:effectLst/>
                        </a:rPr>
                        <a:t>: …………………………………………………………………………………………………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3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solidFill>
                      <a:srgbClr val="003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9593790"/>
                  </a:ext>
                </a:extLst>
              </a:tr>
              <a:tr h="13072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Tên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tiêu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bản</a:t>
                      </a:r>
                      <a:endParaRPr lang="en-US" sz="3600" b="1" dirty="0">
                        <a:solidFill>
                          <a:srgbClr val="FFFF0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Số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lượng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nhiễm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sắc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thể</a:t>
                      </a:r>
                      <a:endParaRPr lang="en-US" sz="3600" b="1" dirty="0">
                        <a:solidFill>
                          <a:srgbClr val="FFFF0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Trạng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thái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nhiễm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sắc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thể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</a:rPr>
                        <a:t> (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đơn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</a:rPr>
                        <a:t>/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kép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</a:rPr>
                        <a:t>)</a:t>
                      </a:r>
                      <a:endParaRPr lang="en-US" sz="3600" b="1" dirty="0">
                        <a:solidFill>
                          <a:srgbClr val="FFFF0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4290678"/>
                  </a:ext>
                </a:extLst>
              </a:tr>
              <a:tr h="12532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</a:rPr>
                        <a:t>Nhiễm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sắc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thể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người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</a:rPr>
                        <a:t> 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 </a:t>
                      </a:r>
                      <a:endParaRPr lang="en-US" sz="36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68906192"/>
                  </a:ext>
                </a:extLst>
              </a:tr>
              <a:tr h="1245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</a:rPr>
                        <a:t>Nhiễm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sắc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thể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hành</a:t>
                      </a:r>
                      <a:r>
                        <a:rPr lang="en-US" sz="3600" b="1" dirty="0">
                          <a:effectLst/>
                        </a:rPr>
                        <a:t> ta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</a:rPr>
                        <a:t> 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</a:rPr>
                        <a:t> </a:t>
                      </a:r>
                    </a:p>
                    <a:p>
                      <a:r>
                        <a:rPr lang="en-US" sz="2800" b="1" dirty="0">
                          <a:effectLst/>
                        </a:rPr>
                        <a:t>    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76426832"/>
                  </a:ext>
                </a:extLst>
              </a:tr>
            </a:tbl>
          </a:graphicData>
        </a:graphic>
      </p:graphicFrame>
      <p:sp>
        <p:nvSpPr>
          <p:cNvPr id="44" name="Rectangle 43"/>
          <p:cNvSpPr/>
          <p:nvPr/>
        </p:nvSpPr>
        <p:spPr>
          <a:xfrm>
            <a:off x="4183373" y="723900"/>
            <a:ext cx="8257773" cy="89191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800" b="1" dirty="0">
                <a:solidFill>
                  <a:srgbClr val="003300"/>
                </a:solidFill>
              </a:rPr>
              <a:t>BÁO CÁO KẾT QUẢ THỰC HÀNH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0453" y="4126458"/>
            <a:ext cx="7947095" cy="4473806"/>
            <a:chOff x="0" y="0"/>
            <a:chExt cx="10596126" cy="596507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513" b="7513"/>
            <a:stretch>
              <a:fillRect/>
            </a:stretch>
          </p:blipFill>
          <p:spPr>
            <a:xfrm>
              <a:off x="0" y="0"/>
              <a:ext cx="10596126" cy="596507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4126458"/>
            <a:ext cx="4992623" cy="4473806"/>
            <a:chOff x="0" y="0"/>
            <a:chExt cx="6656831" cy="596507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2824" r="12824"/>
            <a:stretch>
              <a:fillRect/>
            </a:stretch>
          </p:blipFill>
          <p:spPr>
            <a:xfrm>
              <a:off x="0" y="0"/>
              <a:ext cx="6656831" cy="5965075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3295377" y="4126458"/>
            <a:ext cx="4992623" cy="4473806"/>
            <a:chOff x="0" y="0"/>
            <a:chExt cx="6656831" cy="596507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12824" r="12824"/>
            <a:stretch>
              <a:fillRect/>
            </a:stretch>
          </p:blipFill>
          <p:spPr>
            <a:xfrm>
              <a:off x="0" y="0"/>
              <a:ext cx="6656831" cy="5965075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3733800" y="916974"/>
            <a:ext cx="1143218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Arial" pitchFamily="34" charset="0"/>
              </a:rPr>
              <a:t>BÀI TẬP </a:t>
            </a:r>
            <a:r>
              <a:rPr lang="en-US" sz="8000" b="1" dirty="0" smtClean="0">
                <a:solidFill>
                  <a:srgbClr val="C00000"/>
                </a:solidFill>
                <a:latin typeface="Arial" pitchFamily="34" charset="0"/>
              </a:rPr>
              <a:t>	LUYỆN TẬP</a:t>
            </a:r>
            <a:endParaRPr lang="en-US" sz="8000" b="1" dirty="0">
              <a:solidFill>
                <a:srgbClr val="C00000"/>
              </a:solidFill>
              <a:latin typeface="Arial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467010" y="-1037594"/>
            <a:ext cx="5584579" cy="41325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594174">
            <a:off x="-1650193" y="-2130441"/>
            <a:ext cx="6411766" cy="463978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774317">
            <a:off x="16230600" y="8864336"/>
            <a:ext cx="411480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774317">
            <a:off x="15178290" y="-2578179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774317">
            <a:off x="-2555099" y="-1432011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719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668" y="921519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689" y="8255200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0" y="655677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452" y="790951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841" y="9254908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143" y="2693545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01" y="2760739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-511835" y="-1543050"/>
            <a:ext cx="21984705" cy="3086100"/>
            <a:chOff x="0" y="0"/>
            <a:chExt cx="5791719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91719" cy="812800"/>
            </a:xfrm>
            <a:custGeom>
              <a:avLst/>
              <a:gdLst/>
              <a:ahLst/>
              <a:cxnLst/>
              <a:rect l="l" t="t" r="r" b="b"/>
              <a:pathLst>
                <a:path w="5791719" h="812800">
                  <a:moveTo>
                    <a:pt x="0" y="0"/>
                  </a:moveTo>
                  <a:lnTo>
                    <a:pt x="5791719" y="0"/>
                  </a:lnTo>
                  <a:lnTo>
                    <a:pt x="579171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7502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359"/>
                </a:lnSpc>
              </a:pPr>
              <a:endParaRPr sz="2700">
                <a:latin typeface="Arial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670963" y="0"/>
            <a:ext cx="2614658" cy="1543050"/>
          </a:xfrm>
          <a:custGeom>
            <a:avLst/>
            <a:gdLst/>
            <a:ahLst/>
            <a:cxnLst/>
            <a:rect l="l" t="t" r="r" b="b"/>
            <a:pathLst>
              <a:path w="2615339" h="1543050">
                <a:moveTo>
                  <a:pt x="0" y="0"/>
                </a:moveTo>
                <a:lnTo>
                  <a:pt x="2615339" y="0"/>
                </a:lnTo>
                <a:lnTo>
                  <a:pt x="2615339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30815" y="1725020"/>
            <a:ext cx="16226373" cy="6932213"/>
            <a:chOff x="0" y="0"/>
            <a:chExt cx="4274726" cy="18257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825768"/>
            </a:xfrm>
            <a:custGeom>
              <a:avLst/>
              <a:gdLst/>
              <a:ahLst/>
              <a:cxnLst/>
              <a:rect l="l" t="t" r="r" b="b"/>
              <a:pathLst>
                <a:path w="4274726" h="1825768">
                  <a:moveTo>
                    <a:pt x="0" y="0"/>
                  </a:moveTo>
                  <a:lnTo>
                    <a:pt x="4274726" y="0"/>
                  </a:lnTo>
                  <a:lnTo>
                    <a:pt x="4274726" y="1825768"/>
                  </a:lnTo>
                  <a:lnTo>
                    <a:pt x="0" y="1825768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219"/>
                </a:lnSpc>
              </a:pPr>
              <a:endParaRPr sz="2700" b="1">
                <a:latin typeface="Arial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49553" y="2881764"/>
            <a:ext cx="7228182" cy="1761935"/>
            <a:chOff x="0" y="0"/>
            <a:chExt cx="9640086" cy="2349247"/>
          </a:xfrm>
        </p:grpSpPr>
        <p:grpSp>
          <p:nvGrpSpPr>
            <p:cNvPr id="12" name="Group 12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2688451" y="754464"/>
              <a:ext cx="6951634" cy="78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bg1"/>
                  </a:solidFill>
                </a:rPr>
                <a:t>A. </a:t>
              </a:r>
              <a:r>
                <a:rPr lang="en-US" sz="3600" b="1" dirty="0" err="1">
                  <a:solidFill>
                    <a:schemeClr val="bg1"/>
                  </a:solidFill>
                </a:rPr>
                <a:t>Hình</a:t>
              </a:r>
              <a:r>
                <a:rPr lang="en-US" sz="3600" b="1" dirty="0">
                  <a:solidFill>
                    <a:schemeClr val="bg1"/>
                  </a:solidFill>
                </a:rPr>
                <a:t> que</a:t>
              </a:r>
              <a:endParaRPr lang="en-US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30815" y="431801"/>
            <a:ext cx="1603798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</a:rPr>
              <a:t>Câu</a:t>
            </a:r>
            <a:r>
              <a:rPr lang="en-US" sz="4000" b="1" dirty="0">
                <a:solidFill>
                  <a:srgbClr val="FFFF00"/>
                </a:solidFill>
              </a:rPr>
              <a:t> 1: </a:t>
            </a:r>
            <a:r>
              <a:rPr lang="en-US" sz="4000" b="1" dirty="0" err="1">
                <a:solidFill>
                  <a:srgbClr val="FFFF00"/>
                </a:solidFill>
              </a:rPr>
              <a:t>Trong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tế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bào</a:t>
            </a:r>
            <a:r>
              <a:rPr lang="en-US" sz="4000" b="1" dirty="0">
                <a:solidFill>
                  <a:srgbClr val="FFFF00"/>
                </a:solidFill>
              </a:rPr>
              <a:t> ở </a:t>
            </a:r>
            <a:r>
              <a:rPr lang="en-US" sz="4000" b="1" dirty="0" err="1">
                <a:solidFill>
                  <a:srgbClr val="FFFF00"/>
                </a:solidFill>
              </a:rPr>
              <a:t>các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loài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sinh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vật</a:t>
            </a:r>
            <a:r>
              <a:rPr lang="en-US" sz="4000" b="1" dirty="0">
                <a:solidFill>
                  <a:srgbClr val="FFFF00"/>
                </a:solidFill>
              </a:rPr>
              <a:t>, NST </a:t>
            </a:r>
            <a:r>
              <a:rPr lang="en-US" sz="4000" b="1" dirty="0" err="1">
                <a:solidFill>
                  <a:srgbClr val="FFFF00"/>
                </a:solidFill>
              </a:rPr>
              <a:t>có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dạng</a:t>
            </a:r>
            <a:r>
              <a:rPr lang="en-US" sz="4000" b="1" dirty="0">
                <a:solidFill>
                  <a:srgbClr val="FFFF00"/>
                </a:solidFill>
              </a:rPr>
              <a:t>: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144002" y="3059672"/>
            <a:ext cx="7228182" cy="1761935"/>
            <a:chOff x="0" y="0"/>
            <a:chExt cx="9640086" cy="2349247"/>
          </a:xfrm>
        </p:grpSpPr>
        <p:grpSp>
          <p:nvGrpSpPr>
            <p:cNvPr id="22" name="Group 22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2688451" y="754464"/>
              <a:ext cx="6951634" cy="78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bg1"/>
                  </a:solidFill>
                </a:rPr>
                <a:t>B. </a:t>
              </a:r>
              <a:r>
                <a:rPr lang="en-US" sz="3600" b="1" dirty="0" err="1">
                  <a:solidFill>
                    <a:schemeClr val="bg1"/>
                  </a:solidFill>
                </a:rPr>
                <a:t>Hình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hạt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endParaRPr lang="en-US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49553" y="4910589"/>
            <a:ext cx="7228182" cy="1761935"/>
            <a:chOff x="0" y="0"/>
            <a:chExt cx="9640086" cy="2349247"/>
          </a:xfrm>
        </p:grpSpPr>
        <p:grpSp>
          <p:nvGrpSpPr>
            <p:cNvPr id="31" name="Group 31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688451" y="754464"/>
              <a:ext cx="6951634" cy="78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bg1"/>
                  </a:solidFill>
                </a:rPr>
                <a:t>C. </a:t>
              </a:r>
              <a:r>
                <a:rPr lang="en-US" sz="3600" b="1" dirty="0" err="1">
                  <a:solidFill>
                    <a:schemeClr val="bg1"/>
                  </a:solidFill>
                </a:rPr>
                <a:t>Hình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chữ</a:t>
              </a:r>
              <a:r>
                <a:rPr lang="en-US" sz="3600" b="1" dirty="0">
                  <a:solidFill>
                    <a:schemeClr val="bg1"/>
                  </a:solidFill>
                </a:rPr>
                <a:t> V </a:t>
              </a:r>
              <a:endParaRPr lang="en-US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243381" y="5089794"/>
            <a:ext cx="7228182" cy="1761935"/>
            <a:chOff x="0" y="0"/>
            <a:chExt cx="9640086" cy="2349247"/>
          </a:xfrm>
        </p:grpSpPr>
        <p:grpSp>
          <p:nvGrpSpPr>
            <p:cNvPr id="40" name="Group 40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TextBox 47"/>
            <p:cNvSpPr txBox="1"/>
            <p:nvPr/>
          </p:nvSpPr>
          <p:spPr>
            <a:xfrm>
              <a:off x="2688451" y="754464"/>
              <a:ext cx="6951634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D. </a:t>
              </a:r>
              <a:r>
                <a:rPr lang="en-US" sz="3600" b="1" dirty="0" err="1">
                  <a:solidFill>
                    <a:schemeClr val="bg1"/>
                  </a:solidFill>
                </a:rPr>
                <a:t>Nhiều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hình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dạng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65656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668" y="921519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689" y="8255200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0" y="655677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452" y="790951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841" y="9254908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143" y="2693545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01" y="2760739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-511835" y="-1543050"/>
            <a:ext cx="21984705" cy="3086100"/>
            <a:chOff x="0" y="0"/>
            <a:chExt cx="5791719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91719" cy="812800"/>
            </a:xfrm>
            <a:custGeom>
              <a:avLst/>
              <a:gdLst/>
              <a:ahLst/>
              <a:cxnLst/>
              <a:rect l="l" t="t" r="r" b="b"/>
              <a:pathLst>
                <a:path w="5791719" h="812800">
                  <a:moveTo>
                    <a:pt x="0" y="0"/>
                  </a:moveTo>
                  <a:lnTo>
                    <a:pt x="5791719" y="0"/>
                  </a:lnTo>
                  <a:lnTo>
                    <a:pt x="579171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7502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359"/>
                </a:lnSpc>
              </a:pPr>
              <a:endParaRPr sz="360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670963" y="0"/>
            <a:ext cx="2614658" cy="1543050"/>
          </a:xfrm>
          <a:custGeom>
            <a:avLst/>
            <a:gdLst/>
            <a:ahLst/>
            <a:cxnLst/>
            <a:rect l="l" t="t" r="r" b="b"/>
            <a:pathLst>
              <a:path w="2615339" h="1543050">
                <a:moveTo>
                  <a:pt x="0" y="0"/>
                </a:moveTo>
                <a:lnTo>
                  <a:pt x="2615339" y="0"/>
                </a:lnTo>
                <a:lnTo>
                  <a:pt x="2615339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30815" y="1725020"/>
            <a:ext cx="16226373" cy="6932213"/>
            <a:chOff x="0" y="0"/>
            <a:chExt cx="4274726" cy="18257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825768"/>
            </a:xfrm>
            <a:custGeom>
              <a:avLst/>
              <a:gdLst/>
              <a:ahLst/>
              <a:cxnLst/>
              <a:rect l="l" t="t" r="r" b="b"/>
              <a:pathLst>
                <a:path w="4274726" h="1825768">
                  <a:moveTo>
                    <a:pt x="0" y="0"/>
                  </a:moveTo>
                  <a:lnTo>
                    <a:pt x="4274726" y="0"/>
                  </a:lnTo>
                  <a:lnTo>
                    <a:pt x="4274726" y="1825768"/>
                  </a:lnTo>
                  <a:lnTo>
                    <a:pt x="0" y="1825768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219"/>
                </a:lnSpc>
              </a:pPr>
              <a:endParaRPr sz="2700" b="1">
                <a:latin typeface="Arial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49553" y="2881764"/>
            <a:ext cx="7228182" cy="1761935"/>
            <a:chOff x="0" y="0"/>
            <a:chExt cx="9640086" cy="2349247"/>
          </a:xfrm>
        </p:grpSpPr>
        <p:grpSp>
          <p:nvGrpSpPr>
            <p:cNvPr id="12" name="Group 12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2688451" y="754464"/>
              <a:ext cx="6951634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bg1"/>
                  </a:solidFill>
                </a:rPr>
                <a:t>A. </a:t>
              </a:r>
              <a:r>
                <a:rPr lang="en-US" sz="3600" b="1" dirty="0" err="1">
                  <a:solidFill>
                    <a:schemeClr val="bg1"/>
                  </a:solidFill>
                </a:rPr>
                <a:t>Vào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kì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trung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gian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endParaRPr lang="en-US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30815" y="431801"/>
            <a:ext cx="1603798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Câu</a:t>
            </a:r>
            <a:r>
              <a:rPr lang="en-US" sz="3600" b="1" dirty="0">
                <a:solidFill>
                  <a:schemeClr val="bg1"/>
                </a:solidFill>
              </a:rPr>
              <a:t> 2: </a:t>
            </a:r>
            <a:r>
              <a:rPr lang="en-US" sz="3600" b="1" dirty="0" err="1">
                <a:solidFill>
                  <a:schemeClr val="bg1"/>
                </a:solidFill>
              </a:rPr>
              <a:t>Trong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quá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trình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nguyên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phân</a:t>
            </a:r>
            <a:r>
              <a:rPr lang="en-US" sz="3600" b="1" dirty="0">
                <a:solidFill>
                  <a:schemeClr val="bg1"/>
                </a:solidFill>
              </a:rPr>
              <a:t>, </a:t>
            </a:r>
            <a:r>
              <a:rPr lang="en-US" sz="3600" b="1" dirty="0" err="1">
                <a:solidFill>
                  <a:schemeClr val="bg1"/>
                </a:solidFill>
              </a:rPr>
              <a:t>có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thể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quan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sát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rõ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nhất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hình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thái</a:t>
            </a:r>
            <a:r>
              <a:rPr lang="en-US" sz="3600" b="1" dirty="0">
                <a:solidFill>
                  <a:schemeClr val="bg1"/>
                </a:solidFill>
              </a:rPr>
              <a:t> NST ở </a:t>
            </a:r>
            <a:r>
              <a:rPr lang="en-US" sz="3600" b="1" dirty="0" err="1">
                <a:solidFill>
                  <a:schemeClr val="bg1"/>
                </a:solidFill>
              </a:rPr>
              <a:t>vào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kì</a:t>
            </a:r>
            <a:r>
              <a:rPr lang="en-US" sz="3600" b="1" dirty="0">
                <a:solidFill>
                  <a:schemeClr val="bg1"/>
                </a:solidFill>
              </a:rPr>
              <a:t>: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144002" y="3059672"/>
            <a:ext cx="7228182" cy="1761935"/>
            <a:chOff x="0" y="0"/>
            <a:chExt cx="9640086" cy="2349247"/>
          </a:xfrm>
        </p:grpSpPr>
        <p:grpSp>
          <p:nvGrpSpPr>
            <p:cNvPr id="22" name="Group 22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2688451" y="754464"/>
              <a:ext cx="6951634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bg1"/>
                  </a:solidFill>
                </a:rPr>
                <a:t>B. </a:t>
              </a:r>
              <a:r>
                <a:rPr lang="en-US" sz="3600" b="1" dirty="0" err="1">
                  <a:solidFill>
                    <a:schemeClr val="bg1"/>
                  </a:solidFill>
                </a:rPr>
                <a:t>Kì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đầu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endParaRPr lang="en-US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49553" y="4910589"/>
            <a:ext cx="7228182" cy="1761935"/>
            <a:chOff x="0" y="0"/>
            <a:chExt cx="9640086" cy="2349247"/>
          </a:xfrm>
        </p:grpSpPr>
        <p:grpSp>
          <p:nvGrpSpPr>
            <p:cNvPr id="31" name="Group 31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688451" y="754464"/>
              <a:ext cx="6951634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bg1"/>
                  </a:solidFill>
                </a:rPr>
                <a:t>C. </a:t>
              </a:r>
              <a:r>
                <a:rPr lang="en-US" sz="3600" b="1" dirty="0" err="1">
                  <a:solidFill>
                    <a:schemeClr val="bg1"/>
                  </a:solidFill>
                </a:rPr>
                <a:t>Kì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giữa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endParaRPr lang="en-US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049807" y="5089794"/>
            <a:ext cx="7376107" cy="2920051"/>
            <a:chOff x="0" y="0"/>
            <a:chExt cx="9837371" cy="3893402"/>
          </a:xfrm>
        </p:grpSpPr>
        <p:grpSp>
          <p:nvGrpSpPr>
            <p:cNvPr id="40" name="Group 40"/>
            <p:cNvGrpSpPr/>
            <p:nvPr/>
          </p:nvGrpSpPr>
          <p:grpSpPr>
            <a:xfrm>
              <a:off x="1174624" y="88912"/>
              <a:ext cx="8662747" cy="3804490"/>
              <a:chOff x="0" y="-47625"/>
              <a:chExt cx="1959169" cy="860425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44618" y="-37177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TextBox 47"/>
            <p:cNvSpPr txBox="1"/>
            <p:nvPr/>
          </p:nvSpPr>
          <p:spPr>
            <a:xfrm>
              <a:off x="2688451" y="754464"/>
              <a:ext cx="6951634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D. </a:t>
              </a:r>
              <a:r>
                <a:rPr lang="en-US" sz="3600" b="1" dirty="0" err="1">
                  <a:solidFill>
                    <a:schemeClr val="bg1"/>
                  </a:solidFill>
                </a:rPr>
                <a:t>Kì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sau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7165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668" y="921519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689" y="8255200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0" y="655677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452" y="790951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841" y="9254908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143" y="2693545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01" y="2760739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-511835" y="-1543050"/>
            <a:ext cx="21984705" cy="3086100"/>
            <a:chOff x="0" y="0"/>
            <a:chExt cx="5791719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91719" cy="812800"/>
            </a:xfrm>
            <a:custGeom>
              <a:avLst/>
              <a:gdLst/>
              <a:ahLst/>
              <a:cxnLst/>
              <a:rect l="l" t="t" r="r" b="b"/>
              <a:pathLst>
                <a:path w="5791719" h="812800">
                  <a:moveTo>
                    <a:pt x="0" y="0"/>
                  </a:moveTo>
                  <a:lnTo>
                    <a:pt x="5791719" y="0"/>
                  </a:lnTo>
                  <a:lnTo>
                    <a:pt x="579171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7502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359"/>
                </a:lnSpc>
              </a:pPr>
              <a:endParaRPr sz="3600" b="1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670963" y="0"/>
            <a:ext cx="2614658" cy="1543050"/>
          </a:xfrm>
          <a:custGeom>
            <a:avLst/>
            <a:gdLst/>
            <a:ahLst/>
            <a:cxnLst/>
            <a:rect l="l" t="t" r="r" b="b"/>
            <a:pathLst>
              <a:path w="2615339" h="1543050">
                <a:moveTo>
                  <a:pt x="0" y="0"/>
                </a:moveTo>
                <a:lnTo>
                  <a:pt x="2615339" y="0"/>
                </a:lnTo>
                <a:lnTo>
                  <a:pt x="2615339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30815" y="1725020"/>
            <a:ext cx="16226373" cy="6932213"/>
            <a:chOff x="0" y="0"/>
            <a:chExt cx="4274726" cy="18257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825768"/>
            </a:xfrm>
            <a:custGeom>
              <a:avLst/>
              <a:gdLst/>
              <a:ahLst/>
              <a:cxnLst/>
              <a:rect l="l" t="t" r="r" b="b"/>
              <a:pathLst>
                <a:path w="4274726" h="1825768">
                  <a:moveTo>
                    <a:pt x="0" y="0"/>
                  </a:moveTo>
                  <a:lnTo>
                    <a:pt x="4274726" y="0"/>
                  </a:lnTo>
                  <a:lnTo>
                    <a:pt x="4274726" y="1825768"/>
                  </a:lnTo>
                  <a:lnTo>
                    <a:pt x="0" y="1825768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219"/>
                </a:lnSpc>
              </a:pPr>
              <a:endParaRPr sz="3600" b="1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53677" y="2987015"/>
            <a:ext cx="7228182" cy="2920051"/>
            <a:chOff x="0" y="0"/>
            <a:chExt cx="9640086" cy="3893402"/>
          </a:xfrm>
        </p:grpSpPr>
        <p:grpSp>
          <p:nvGrpSpPr>
            <p:cNvPr id="12" name="Group 12"/>
            <p:cNvGrpSpPr/>
            <p:nvPr/>
          </p:nvGrpSpPr>
          <p:grpSpPr>
            <a:xfrm>
              <a:off x="1174624" y="88912"/>
              <a:ext cx="8465462" cy="3804490"/>
              <a:chOff x="0" y="-47625"/>
              <a:chExt cx="1914551" cy="86042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2688451" y="754464"/>
              <a:ext cx="6951634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600" b="1">
                  <a:solidFill>
                    <a:schemeClr val="bg1"/>
                  </a:solidFill>
                </a:rPr>
                <a:t>A. </a:t>
              </a:r>
              <a:r>
                <a:rPr lang="en-US" sz="3600" b="1" dirty="0" err="1">
                  <a:solidFill>
                    <a:schemeClr val="bg1"/>
                  </a:solidFill>
                </a:rPr>
                <a:t>một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crômatit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endParaRPr lang="en-US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30815" y="431801"/>
            <a:ext cx="1603798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Câu</a:t>
            </a:r>
            <a:r>
              <a:rPr lang="en-US" sz="3600" b="1" dirty="0">
                <a:solidFill>
                  <a:schemeClr val="bg1"/>
                </a:solidFill>
              </a:rPr>
              <a:t> 3: </a:t>
            </a:r>
            <a:r>
              <a:rPr lang="en-US" sz="3600" b="1" dirty="0" err="1">
                <a:solidFill>
                  <a:schemeClr val="bg1"/>
                </a:solidFill>
              </a:rPr>
              <a:t>Khi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chưa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nhân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đôi</a:t>
            </a:r>
            <a:r>
              <a:rPr lang="en-US" sz="3600" b="1" dirty="0">
                <a:solidFill>
                  <a:schemeClr val="bg1"/>
                </a:solidFill>
              </a:rPr>
              <a:t>, </a:t>
            </a:r>
            <a:r>
              <a:rPr lang="en-US" sz="3600" b="1" dirty="0" err="1">
                <a:solidFill>
                  <a:schemeClr val="bg1"/>
                </a:solidFill>
              </a:rPr>
              <a:t>mỗi</a:t>
            </a:r>
            <a:r>
              <a:rPr lang="en-US" sz="3600" b="1" dirty="0">
                <a:solidFill>
                  <a:schemeClr val="bg1"/>
                </a:solidFill>
              </a:rPr>
              <a:t> NST </a:t>
            </a:r>
            <a:r>
              <a:rPr lang="en-US" sz="3600" b="1" dirty="0" err="1">
                <a:solidFill>
                  <a:schemeClr val="bg1"/>
                </a:solidFill>
              </a:rPr>
              <a:t>bao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gồm</a:t>
            </a:r>
            <a:r>
              <a:rPr lang="en-US" sz="3600" b="1" dirty="0">
                <a:solidFill>
                  <a:schemeClr val="bg1"/>
                </a:solidFill>
              </a:rPr>
              <a:t>: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144002" y="3059672"/>
            <a:ext cx="7228182" cy="1761935"/>
            <a:chOff x="0" y="0"/>
            <a:chExt cx="9640086" cy="2349247"/>
          </a:xfrm>
        </p:grpSpPr>
        <p:grpSp>
          <p:nvGrpSpPr>
            <p:cNvPr id="22" name="Group 22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2688451" y="754464"/>
              <a:ext cx="6951634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bg1"/>
                  </a:solidFill>
                </a:rPr>
                <a:t>B. </a:t>
              </a:r>
              <a:r>
                <a:rPr lang="en-US" sz="3600" b="1" dirty="0" err="1">
                  <a:solidFill>
                    <a:schemeClr val="bg1"/>
                  </a:solidFill>
                </a:rPr>
                <a:t>một</a:t>
              </a:r>
              <a:r>
                <a:rPr lang="en-US" sz="3600" b="1" dirty="0">
                  <a:solidFill>
                    <a:schemeClr val="bg1"/>
                  </a:solidFill>
                </a:rPr>
                <a:t> NST </a:t>
              </a:r>
              <a:r>
                <a:rPr lang="en-US" sz="3600" b="1" dirty="0" err="1">
                  <a:solidFill>
                    <a:schemeClr val="bg1"/>
                  </a:solidFill>
                </a:rPr>
                <a:t>đơn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endParaRPr lang="en-US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49553" y="4910589"/>
            <a:ext cx="7586366" cy="2920051"/>
            <a:chOff x="0" y="0"/>
            <a:chExt cx="9640085" cy="3893402"/>
          </a:xfrm>
        </p:grpSpPr>
        <p:grpSp>
          <p:nvGrpSpPr>
            <p:cNvPr id="31" name="Group 31"/>
            <p:cNvGrpSpPr/>
            <p:nvPr/>
          </p:nvGrpSpPr>
          <p:grpSpPr>
            <a:xfrm>
              <a:off x="731328" y="88912"/>
              <a:ext cx="8465462" cy="3804490"/>
              <a:chOff x="-100256" y="-47625"/>
              <a:chExt cx="1914551" cy="86042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-100256" y="-22426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688451" y="754464"/>
              <a:ext cx="6951634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bg1"/>
                  </a:solidFill>
                </a:rPr>
                <a:t>C. </a:t>
              </a:r>
              <a:r>
                <a:rPr lang="en-US" sz="3600" b="1" dirty="0" err="1">
                  <a:solidFill>
                    <a:schemeClr val="bg1"/>
                  </a:solidFill>
                </a:rPr>
                <a:t>một</a:t>
              </a:r>
              <a:r>
                <a:rPr lang="en-US" sz="3600" b="1" dirty="0">
                  <a:solidFill>
                    <a:schemeClr val="bg1"/>
                  </a:solidFill>
                </a:rPr>
                <a:t> NST </a:t>
              </a:r>
              <a:r>
                <a:rPr lang="en-US" sz="3600" b="1" dirty="0" err="1">
                  <a:solidFill>
                    <a:schemeClr val="bg1"/>
                  </a:solidFill>
                </a:rPr>
                <a:t>kép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endParaRPr lang="en-US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243381" y="5089794"/>
            <a:ext cx="7228182" cy="1761935"/>
            <a:chOff x="0" y="0"/>
            <a:chExt cx="9640086" cy="2349247"/>
          </a:xfrm>
        </p:grpSpPr>
        <p:grpSp>
          <p:nvGrpSpPr>
            <p:cNvPr id="40" name="Group 40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TextBox 47"/>
            <p:cNvSpPr txBox="1"/>
            <p:nvPr/>
          </p:nvSpPr>
          <p:spPr>
            <a:xfrm>
              <a:off x="2688451" y="754464"/>
              <a:ext cx="6951634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D. </a:t>
              </a:r>
              <a:r>
                <a:rPr lang="en-US" sz="3600" b="1" dirty="0" err="1">
                  <a:solidFill>
                    <a:schemeClr val="bg1"/>
                  </a:solidFill>
                </a:rPr>
                <a:t>cặp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crômatit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8418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668" y="921519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689" y="8255200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0" y="655677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452" y="790951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841" y="9254908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143" y="2693545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01" y="2760739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-511835" y="-1543050"/>
            <a:ext cx="21984705" cy="3086100"/>
            <a:chOff x="0" y="0"/>
            <a:chExt cx="5791719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91719" cy="812800"/>
            </a:xfrm>
            <a:custGeom>
              <a:avLst/>
              <a:gdLst/>
              <a:ahLst/>
              <a:cxnLst/>
              <a:rect l="l" t="t" r="r" b="b"/>
              <a:pathLst>
                <a:path w="5791719" h="812800">
                  <a:moveTo>
                    <a:pt x="0" y="0"/>
                  </a:moveTo>
                  <a:lnTo>
                    <a:pt x="5791719" y="0"/>
                  </a:lnTo>
                  <a:lnTo>
                    <a:pt x="579171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7502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359"/>
                </a:lnSpc>
              </a:pPr>
              <a:endParaRPr sz="2700">
                <a:latin typeface="Arial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670963" y="0"/>
            <a:ext cx="2614658" cy="1543050"/>
          </a:xfrm>
          <a:custGeom>
            <a:avLst/>
            <a:gdLst/>
            <a:ahLst/>
            <a:cxnLst/>
            <a:rect l="l" t="t" r="r" b="b"/>
            <a:pathLst>
              <a:path w="2615339" h="1543050">
                <a:moveTo>
                  <a:pt x="0" y="0"/>
                </a:moveTo>
                <a:lnTo>
                  <a:pt x="2615339" y="0"/>
                </a:lnTo>
                <a:lnTo>
                  <a:pt x="2615339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30815" y="1725020"/>
            <a:ext cx="16226373" cy="6932213"/>
            <a:chOff x="0" y="0"/>
            <a:chExt cx="4274726" cy="18257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825768"/>
            </a:xfrm>
            <a:custGeom>
              <a:avLst/>
              <a:gdLst/>
              <a:ahLst/>
              <a:cxnLst/>
              <a:rect l="l" t="t" r="r" b="b"/>
              <a:pathLst>
                <a:path w="4274726" h="1825768">
                  <a:moveTo>
                    <a:pt x="0" y="0"/>
                  </a:moveTo>
                  <a:lnTo>
                    <a:pt x="4274726" y="0"/>
                  </a:lnTo>
                  <a:lnTo>
                    <a:pt x="4274726" y="1825768"/>
                  </a:lnTo>
                  <a:lnTo>
                    <a:pt x="0" y="1825768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219"/>
                </a:lnSpc>
              </a:pPr>
              <a:endParaRPr sz="2700" b="1">
                <a:latin typeface="Arial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49553" y="2881764"/>
            <a:ext cx="7228182" cy="1761935"/>
            <a:chOff x="0" y="0"/>
            <a:chExt cx="9640086" cy="2349247"/>
          </a:xfrm>
        </p:grpSpPr>
        <p:grpSp>
          <p:nvGrpSpPr>
            <p:cNvPr id="12" name="Group 12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2688451" y="754464"/>
              <a:ext cx="6951634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bg1"/>
                  </a:solidFill>
                </a:rPr>
                <a:t>A. </a:t>
              </a:r>
              <a:r>
                <a:rPr lang="en-US" sz="3600" b="1" dirty="0" err="1">
                  <a:solidFill>
                    <a:schemeClr val="bg1"/>
                  </a:solidFill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tử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Prôtêin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endParaRPr lang="en-US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30815" y="431801"/>
            <a:ext cx="1603798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Câu</a:t>
            </a:r>
            <a:r>
              <a:rPr lang="en-US" sz="3600" b="1" dirty="0">
                <a:solidFill>
                  <a:schemeClr val="bg1"/>
                </a:solidFill>
              </a:rPr>
              <a:t> 4: </a:t>
            </a:r>
            <a:r>
              <a:rPr lang="en-US" sz="3600" b="1" dirty="0" err="1">
                <a:solidFill>
                  <a:schemeClr val="bg1"/>
                </a:solidFill>
              </a:rPr>
              <a:t>Thành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phần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hoá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học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của</a:t>
            </a:r>
            <a:r>
              <a:rPr lang="en-US" sz="3600" b="1" dirty="0">
                <a:solidFill>
                  <a:schemeClr val="bg1"/>
                </a:solidFill>
              </a:rPr>
              <a:t> NST </a:t>
            </a:r>
            <a:r>
              <a:rPr lang="en-US" sz="3600" b="1" dirty="0" err="1">
                <a:solidFill>
                  <a:schemeClr val="bg1"/>
                </a:solidFill>
              </a:rPr>
              <a:t>bao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gồm</a:t>
            </a:r>
            <a:r>
              <a:rPr lang="en-US" sz="3600" b="1" dirty="0">
                <a:solidFill>
                  <a:schemeClr val="bg1"/>
                </a:solidFill>
              </a:rPr>
              <a:t>: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144002" y="3059672"/>
            <a:ext cx="7228182" cy="1761935"/>
            <a:chOff x="0" y="0"/>
            <a:chExt cx="9640086" cy="2349247"/>
          </a:xfrm>
        </p:grpSpPr>
        <p:grpSp>
          <p:nvGrpSpPr>
            <p:cNvPr id="22" name="Group 22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2688451" y="754464"/>
              <a:ext cx="6951634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bg1"/>
                  </a:solidFill>
                </a:rPr>
                <a:t>B. </a:t>
              </a:r>
              <a:r>
                <a:rPr lang="en-US" sz="3600" b="1" dirty="0" err="1">
                  <a:solidFill>
                    <a:schemeClr val="bg1"/>
                  </a:solidFill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tử</a:t>
              </a:r>
              <a:r>
                <a:rPr lang="en-US" sz="3600" b="1" dirty="0">
                  <a:solidFill>
                    <a:schemeClr val="bg1"/>
                  </a:solidFill>
                </a:rPr>
                <a:t> AND </a:t>
              </a:r>
              <a:endParaRPr lang="en-US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49553" y="4910589"/>
            <a:ext cx="7228182" cy="1761935"/>
            <a:chOff x="0" y="0"/>
            <a:chExt cx="9640086" cy="2349247"/>
          </a:xfrm>
        </p:grpSpPr>
        <p:grpSp>
          <p:nvGrpSpPr>
            <p:cNvPr id="31" name="Group 31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688451" y="754464"/>
              <a:ext cx="6951634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bg1"/>
                  </a:solidFill>
                </a:rPr>
                <a:t>C. </a:t>
              </a:r>
              <a:r>
                <a:rPr lang="en-US" sz="3600" b="1" dirty="0" err="1">
                  <a:solidFill>
                    <a:schemeClr val="bg1"/>
                  </a:solidFill>
                </a:rPr>
                <a:t>Prôtêin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và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tử</a:t>
              </a:r>
              <a:r>
                <a:rPr lang="en-US" sz="3600" b="1" dirty="0">
                  <a:solidFill>
                    <a:schemeClr val="bg1"/>
                  </a:solidFill>
                </a:rPr>
                <a:t> AND</a:t>
              </a:r>
              <a:endParaRPr lang="en-US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243381" y="5089794"/>
            <a:ext cx="7228182" cy="1761935"/>
            <a:chOff x="0" y="0"/>
            <a:chExt cx="9640086" cy="2349247"/>
          </a:xfrm>
        </p:grpSpPr>
        <p:grpSp>
          <p:nvGrpSpPr>
            <p:cNvPr id="40" name="Group 40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TextBox 47"/>
            <p:cNvSpPr txBox="1"/>
            <p:nvPr/>
          </p:nvSpPr>
          <p:spPr>
            <a:xfrm>
              <a:off x="2688451" y="754464"/>
              <a:ext cx="6951634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D. </a:t>
              </a:r>
              <a:r>
                <a:rPr lang="en-US" sz="3600" b="1" dirty="0" err="1">
                  <a:solidFill>
                    <a:schemeClr val="bg1"/>
                  </a:solidFill>
                </a:rPr>
                <a:t>Axit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và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bazơ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0680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668" y="921519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689" y="8255200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0" y="655677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452" y="790951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841" y="9254908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143" y="2693545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01" y="2760739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-511835" y="-1543050"/>
            <a:ext cx="21984705" cy="3086100"/>
            <a:chOff x="0" y="0"/>
            <a:chExt cx="5791719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91719" cy="812800"/>
            </a:xfrm>
            <a:custGeom>
              <a:avLst/>
              <a:gdLst/>
              <a:ahLst/>
              <a:cxnLst/>
              <a:rect l="l" t="t" r="r" b="b"/>
              <a:pathLst>
                <a:path w="5791719" h="812800">
                  <a:moveTo>
                    <a:pt x="0" y="0"/>
                  </a:moveTo>
                  <a:lnTo>
                    <a:pt x="5791719" y="0"/>
                  </a:lnTo>
                  <a:lnTo>
                    <a:pt x="579171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7502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359"/>
                </a:lnSpc>
              </a:pPr>
              <a:endParaRPr sz="2700">
                <a:latin typeface="Arial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670963" y="0"/>
            <a:ext cx="2614658" cy="1543050"/>
          </a:xfrm>
          <a:custGeom>
            <a:avLst/>
            <a:gdLst/>
            <a:ahLst/>
            <a:cxnLst/>
            <a:rect l="l" t="t" r="r" b="b"/>
            <a:pathLst>
              <a:path w="2615339" h="1543050">
                <a:moveTo>
                  <a:pt x="0" y="0"/>
                </a:moveTo>
                <a:lnTo>
                  <a:pt x="2615339" y="0"/>
                </a:lnTo>
                <a:lnTo>
                  <a:pt x="2615339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30815" y="1725020"/>
            <a:ext cx="16226373" cy="6932213"/>
            <a:chOff x="0" y="0"/>
            <a:chExt cx="4274726" cy="18257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825768"/>
            </a:xfrm>
            <a:custGeom>
              <a:avLst/>
              <a:gdLst/>
              <a:ahLst/>
              <a:cxnLst/>
              <a:rect l="l" t="t" r="r" b="b"/>
              <a:pathLst>
                <a:path w="4274726" h="1825768">
                  <a:moveTo>
                    <a:pt x="0" y="0"/>
                  </a:moveTo>
                  <a:lnTo>
                    <a:pt x="4274726" y="0"/>
                  </a:lnTo>
                  <a:lnTo>
                    <a:pt x="4274726" y="1825768"/>
                  </a:lnTo>
                  <a:lnTo>
                    <a:pt x="0" y="1825768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219"/>
                </a:lnSpc>
              </a:pPr>
              <a:endParaRPr sz="3600" b="1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49553" y="2881764"/>
            <a:ext cx="7228182" cy="1761935"/>
            <a:chOff x="0" y="0"/>
            <a:chExt cx="9640086" cy="2349247"/>
          </a:xfrm>
        </p:grpSpPr>
        <p:grpSp>
          <p:nvGrpSpPr>
            <p:cNvPr id="12" name="Group 12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2688451" y="754464"/>
              <a:ext cx="6951634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bg1"/>
                  </a:solidFill>
                </a:rPr>
                <a:t>A. </a:t>
              </a:r>
              <a:r>
                <a:rPr lang="en-US" sz="3600" b="1" dirty="0" err="1">
                  <a:solidFill>
                    <a:schemeClr val="bg1"/>
                  </a:solidFill>
                </a:rPr>
                <a:t>Biến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đổi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hình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dạng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endParaRPr lang="en-US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30815" y="431801"/>
            <a:ext cx="1603798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Câu</a:t>
            </a:r>
            <a:r>
              <a:rPr lang="en-US" sz="3600" b="1" dirty="0">
                <a:solidFill>
                  <a:schemeClr val="bg1"/>
                </a:solidFill>
              </a:rPr>
              <a:t> 5: </a:t>
            </a:r>
            <a:r>
              <a:rPr lang="en-US" sz="3600" b="1" dirty="0" err="1">
                <a:solidFill>
                  <a:schemeClr val="bg1"/>
                </a:solidFill>
              </a:rPr>
              <a:t>Một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khả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năng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của</a:t>
            </a:r>
            <a:r>
              <a:rPr lang="en-US" sz="3600" b="1" dirty="0">
                <a:solidFill>
                  <a:schemeClr val="bg1"/>
                </a:solidFill>
              </a:rPr>
              <a:t> NST </a:t>
            </a:r>
            <a:r>
              <a:rPr lang="en-US" sz="3600" b="1" dirty="0" err="1">
                <a:solidFill>
                  <a:schemeClr val="bg1"/>
                </a:solidFill>
              </a:rPr>
              <a:t>đóng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vai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trò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rất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quan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trọng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trong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sự</a:t>
            </a:r>
            <a:r>
              <a:rPr lang="en-US" sz="3600" b="1" dirty="0">
                <a:solidFill>
                  <a:schemeClr val="bg1"/>
                </a:solidFill>
              </a:rPr>
              <a:t> di </a:t>
            </a:r>
            <a:r>
              <a:rPr lang="en-US" sz="3600" b="1" dirty="0" err="1">
                <a:solidFill>
                  <a:schemeClr val="bg1"/>
                </a:solidFill>
              </a:rPr>
              <a:t>truyền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là</a:t>
            </a:r>
            <a:r>
              <a:rPr lang="en-US" sz="3600" b="1" dirty="0">
                <a:solidFill>
                  <a:schemeClr val="bg1"/>
                </a:solidFill>
              </a:rPr>
              <a:t>: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144002" y="3059672"/>
            <a:ext cx="7228182" cy="1761935"/>
            <a:chOff x="0" y="0"/>
            <a:chExt cx="9640086" cy="2349247"/>
          </a:xfrm>
        </p:grpSpPr>
        <p:grpSp>
          <p:nvGrpSpPr>
            <p:cNvPr id="22" name="Group 22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2688451" y="754464"/>
              <a:ext cx="6951634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bg1"/>
                  </a:solidFill>
                </a:rPr>
                <a:t>D. Co, </a:t>
              </a:r>
              <a:r>
                <a:rPr lang="en-US" sz="3600" b="1" dirty="0" err="1">
                  <a:solidFill>
                    <a:schemeClr val="bg1"/>
                  </a:solidFill>
                </a:rPr>
                <a:t>duỗi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trong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bào</a:t>
              </a:r>
              <a:endParaRPr lang="en-US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49553" y="4910589"/>
            <a:ext cx="7228182" cy="1761935"/>
            <a:chOff x="0" y="0"/>
            <a:chExt cx="9640086" cy="2349247"/>
          </a:xfrm>
        </p:grpSpPr>
        <p:grpSp>
          <p:nvGrpSpPr>
            <p:cNvPr id="31" name="Group 31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688451" y="754464"/>
              <a:ext cx="6951634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C. </a:t>
              </a:r>
              <a:r>
                <a:rPr lang="en-US" sz="3600" b="1" dirty="0" err="1">
                  <a:solidFill>
                    <a:schemeClr val="bg1"/>
                  </a:solidFill>
                </a:rPr>
                <a:t>Trao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đổi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chất</a:t>
              </a:r>
              <a:r>
                <a:rPr lang="en-US" sz="3600" b="1" dirty="0">
                  <a:solidFill>
                    <a:schemeClr val="bg1"/>
                  </a:solidFill>
                </a:rPr>
                <a:t>  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243381" y="5089794"/>
            <a:ext cx="7228182" cy="1761935"/>
            <a:chOff x="0" y="0"/>
            <a:chExt cx="9640086" cy="2349247"/>
          </a:xfrm>
        </p:grpSpPr>
        <p:grpSp>
          <p:nvGrpSpPr>
            <p:cNvPr id="40" name="Group 40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TextBox 47"/>
            <p:cNvSpPr txBox="1"/>
            <p:nvPr/>
          </p:nvSpPr>
          <p:spPr>
            <a:xfrm>
              <a:off x="2688451" y="754464"/>
              <a:ext cx="6951634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D. Co, </a:t>
              </a:r>
              <a:r>
                <a:rPr lang="en-US" sz="3600" b="1" dirty="0" err="1">
                  <a:solidFill>
                    <a:schemeClr val="bg1"/>
                  </a:solidFill>
                </a:rPr>
                <a:t>duỗi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trong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bào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0979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668" y="921519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689" y="8255200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0" y="655677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452" y="790951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841" y="9254908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143" y="2693545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01" y="2760739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-511835" y="-1543050"/>
            <a:ext cx="21984705" cy="3086100"/>
            <a:chOff x="0" y="0"/>
            <a:chExt cx="5791719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91719" cy="812800"/>
            </a:xfrm>
            <a:custGeom>
              <a:avLst/>
              <a:gdLst/>
              <a:ahLst/>
              <a:cxnLst/>
              <a:rect l="l" t="t" r="r" b="b"/>
              <a:pathLst>
                <a:path w="5791719" h="812800">
                  <a:moveTo>
                    <a:pt x="0" y="0"/>
                  </a:moveTo>
                  <a:lnTo>
                    <a:pt x="5791719" y="0"/>
                  </a:lnTo>
                  <a:lnTo>
                    <a:pt x="579171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7502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359"/>
                </a:lnSpc>
              </a:pPr>
              <a:endParaRPr sz="2700">
                <a:latin typeface="Arial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670963" y="0"/>
            <a:ext cx="2614658" cy="1543050"/>
          </a:xfrm>
          <a:custGeom>
            <a:avLst/>
            <a:gdLst/>
            <a:ahLst/>
            <a:cxnLst/>
            <a:rect l="l" t="t" r="r" b="b"/>
            <a:pathLst>
              <a:path w="2615339" h="1543050">
                <a:moveTo>
                  <a:pt x="0" y="0"/>
                </a:moveTo>
                <a:lnTo>
                  <a:pt x="2615339" y="0"/>
                </a:lnTo>
                <a:lnTo>
                  <a:pt x="2615339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30815" y="1725020"/>
            <a:ext cx="16226373" cy="6932213"/>
            <a:chOff x="0" y="0"/>
            <a:chExt cx="4274726" cy="18257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825768"/>
            </a:xfrm>
            <a:custGeom>
              <a:avLst/>
              <a:gdLst/>
              <a:ahLst/>
              <a:cxnLst/>
              <a:rect l="l" t="t" r="r" b="b"/>
              <a:pathLst>
                <a:path w="4274726" h="1825768">
                  <a:moveTo>
                    <a:pt x="0" y="0"/>
                  </a:moveTo>
                  <a:lnTo>
                    <a:pt x="4274726" y="0"/>
                  </a:lnTo>
                  <a:lnTo>
                    <a:pt x="4274726" y="1825768"/>
                  </a:lnTo>
                  <a:lnTo>
                    <a:pt x="0" y="1825768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219"/>
                </a:lnSpc>
              </a:pPr>
              <a:endParaRPr sz="2700" b="1">
                <a:latin typeface="Arial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49553" y="2881764"/>
            <a:ext cx="7228182" cy="1761935"/>
            <a:chOff x="0" y="0"/>
            <a:chExt cx="9640086" cy="2349247"/>
          </a:xfrm>
        </p:grpSpPr>
        <p:grpSp>
          <p:nvGrpSpPr>
            <p:cNvPr id="12" name="Group 12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24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24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2688451" y="754464"/>
              <a:ext cx="6951634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chemeClr val="bg1"/>
                  </a:solidFill>
                </a:rPr>
                <a:t>A. </a:t>
              </a:r>
              <a:r>
                <a:rPr lang="en-US" sz="2400" b="1" dirty="0" err="1">
                  <a:solidFill>
                    <a:schemeClr val="bg1"/>
                  </a:solidFill>
                </a:rPr>
                <a:t>Luôn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tồn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tại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thành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từng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chiếc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riêng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rẽ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endParaRPr lang="en-US" sz="24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30815" y="431801"/>
            <a:ext cx="1603798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Câu</a:t>
            </a:r>
            <a:r>
              <a:rPr lang="en-US" sz="2400" b="1" dirty="0">
                <a:solidFill>
                  <a:schemeClr val="bg1"/>
                </a:solidFill>
              </a:rPr>
              <a:t> 6: </a:t>
            </a:r>
            <a:r>
              <a:rPr lang="en-US" sz="2400" b="1" dirty="0" err="1">
                <a:solidFill>
                  <a:schemeClr val="bg1"/>
                </a:solidFill>
              </a:rPr>
              <a:t>Đặc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điểm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của</a:t>
            </a:r>
            <a:r>
              <a:rPr lang="en-US" sz="2400" b="1" dirty="0">
                <a:solidFill>
                  <a:schemeClr val="bg1"/>
                </a:solidFill>
              </a:rPr>
              <a:t> NST </a:t>
            </a:r>
            <a:r>
              <a:rPr lang="en-US" sz="2400" b="1" dirty="0" err="1">
                <a:solidFill>
                  <a:schemeClr val="bg1"/>
                </a:solidFill>
              </a:rPr>
              <a:t>trong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các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tế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bào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sinh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dưỡng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là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9144002" y="3059672"/>
            <a:ext cx="7976083" cy="1761935"/>
            <a:chOff x="0" y="0"/>
            <a:chExt cx="10637547" cy="2349247"/>
          </a:xfrm>
        </p:grpSpPr>
        <p:grpSp>
          <p:nvGrpSpPr>
            <p:cNvPr id="22" name="Group 22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24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24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2505599" y="700525"/>
              <a:ext cx="8131948" cy="8378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chemeClr val="bg1"/>
                  </a:solidFill>
                </a:rPr>
                <a:t>B. </a:t>
              </a:r>
              <a:r>
                <a:rPr lang="en-US" sz="2400" b="1" dirty="0" err="1">
                  <a:solidFill>
                    <a:schemeClr val="bg1"/>
                  </a:solidFill>
                </a:rPr>
                <a:t>Luôn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tồn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tại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thành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từng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cặp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tương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đồng</a:t>
              </a:r>
              <a:r>
                <a:rPr lang="en-US" sz="2400" b="1" dirty="0">
                  <a:solidFill>
                    <a:schemeClr val="bg1"/>
                  </a:solidFill>
                </a:rPr>
                <a:t>        </a:t>
              </a:r>
              <a:endParaRPr lang="en-US" sz="24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49553" y="4910589"/>
            <a:ext cx="7228182" cy="1761935"/>
            <a:chOff x="0" y="0"/>
            <a:chExt cx="9640086" cy="2349247"/>
          </a:xfrm>
        </p:grpSpPr>
        <p:grpSp>
          <p:nvGrpSpPr>
            <p:cNvPr id="31" name="Group 31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24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24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688451" y="754464"/>
              <a:ext cx="6951634" cy="492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C. </a:t>
              </a:r>
              <a:r>
                <a:rPr lang="en-US" sz="2400" b="1" dirty="0" err="1">
                  <a:solidFill>
                    <a:schemeClr val="bg1"/>
                  </a:solidFill>
                </a:rPr>
                <a:t>Luôn</a:t>
              </a:r>
              <a:r>
                <a:rPr lang="en-US" sz="2400" b="1" dirty="0">
                  <a:solidFill>
                    <a:schemeClr val="bg1"/>
                  </a:solidFill>
                </a:rPr>
                <a:t> co </a:t>
              </a:r>
              <a:r>
                <a:rPr lang="en-US" sz="2400" b="1" dirty="0" err="1">
                  <a:solidFill>
                    <a:schemeClr val="bg1"/>
                  </a:solidFill>
                </a:rPr>
                <a:t>ngắn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lại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243381" y="5089794"/>
            <a:ext cx="7228182" cy="1761935"/>
            <a:chOff x="0" y="0"/>
            <a:chExt cx="9640086" cy="2349247"/>
          </a:xfrm>
        </p:grpSpPr>
        <p:grpSp>
          <p:nvGrpSpPr>
            <p:cNvPr id="40" name="Group 40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24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24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TextBox 47"/>
            <p:cNvSpPr txBox="1"/>
            <p:nvPr/>
          </p:nvSpPr>
          <p:spPr>
            <a:xfrm>
              <a:off x="2688451" y="754464"/>
              <a:ext cx="6951634" cy="492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D. </a:t>
              </a:r>
              <a:r>
                <a:rPr lang="en-US" sz="2400" b="1" dirty="0" err="1">
                  <a:solidFill>
                    <a:schemeClr val="bg1"/>
                  </a:solidFill>
                </a:rPr>
                <a:t>Luôn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luôn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duỗi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ra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6824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668" y="921519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689" y="8255200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0" y="655677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452" y="790951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841" y="9254908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143" y="2693545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01" y="2760739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-511835" y="-1543050"/>
            <a:ext cx="21984705" cy="3086100"/>
            <a:chOff x="0" y="0"/>
            <a:chExt cx="5791719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91719" cy="812800"/>
            </a:xfrm>
            <a:custGeom>
              <a:avLst/>
              <a:gdLst/>
              <a:ahLst/>
              <a:cxnLst/>
              <a:rect l="l" t="t" r="r" b="b"/>
              <a:pathLst>
                <a:path w="5791719" h="812800">
                  <a:moveTo>
                    <a:pt x="0" y="0"/>
                  </a:moveTo>
                  <a:lnTo>
                    <a:pt x="5791719" y="0"/>
                  </a:lnTo>
                  <a:lnTo>
                    <a:pt x="579171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7502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359"/>
                </a:lnSpc>
              </a:pPr>
              <a:endParaRPr sz="2700">
                <a:latin typeface="Arial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670963" y="0"/>
            <a:ext cx="2614658" cy="1543050"/>
          </a:xfrm>
          <a:custGeom>
            <a:avLst/>
            <a:gdLst/>
            <a:ahLst/>
            <a:cxnLst/>
            <a:rect l="l" t="t" r="r" b="b"/>
            <a:pathLst>
              <a:path w="2615339" h="1543050">
                <a:moveTo>
                  <a:pt x="0" y="0"/>
                </a:moveTo>
                <a:lnTo>
                  <a:pt x="2615339" y="0"/>
                </a:lnTo>
                <a:lnTo>
                  <a:pt x="2615339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30815" y="1725020"/>
            <a:ext cx="16226373" cy="6932213"/>
            <a:chOff x="0" y="0"/>
            <a:chExt cx="4274726" cy="18257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825768"/>
            </a:xfrm>
            <a:custGeom>
              <a:avLst/>
              <a:gdLst/>
              <a:ahLst/>
              <a:cxnLst/>
              <a:rect l="l" t="t" r="r" b="b"/>
              <a:pathLst>
                <a:path w="4274726" h="1825768">
                  <a:moveTo>
                    <a:pt x="0" y="0"/>
                  </a:moveTo>
                  <a:lnTo>
                    <a:pt x="4274726" y="0"/>
                  </a:lnTo>
                  <a:lnTo>
                    <a:pt x="4274726" y="1825768"/>
                  </a:lnTo>
                  <a:lnTo>
                    <a:pt x="0" y="1825768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219"/>
                </a:lnSpc>
              </a:pPr>
              <a:endParaRPr sz="2700" b="1">
                <a:latin typeface="Arial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49553" y="2881764"/>
            <a:ext cx="7228182" cy="1761935"/>
            <a:chOff x="0" y="0"/>
            <a:chExt cx="9640086" cy="2349247"/>
          </a:xfrm>
        </p:grpSpPr>
        <p:grpSp>
          <p:nvGrpSpPr>
            <p:cNvPr id="12" name="Group 12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2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2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2688451" y="754464"/>
              <a:ext cx="6951634" cy="1313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A. Hai NST </a:t>
              </a:r>
              <a:r>
                <a:rPr lang="en-US" sz="3200" b="1" dirty="0" err="1">
                  <a:solidFill>
                    <a:schemeClr val="bg1"/>
                  </a:solidFill>
                </a:rPr>
                <a:t>giống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hệt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nhau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về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hình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thái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và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kích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thước</a:t>
              </a:r>
              <a:r>
                <a:rPr lang="en-US" sz="3200" b="1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30815" y="431801"/>
            <a:ext cx="1603798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Câu</a:t>
            </a:r>
            <a:r>
              <a:rPr lang="en-US" sz="3200" b="1" dirty="0">
                <a:solidFill>
                  <a:schemeClr val="bg1"/>
                </a:solidFill>
              </a:rPr>
              <a:t> 7: </a:t>
            </a:r>
            <a:r>
              <a:rPr lang="en-US" sz="3200" b="1" dirty="0" err="1">
                <a:solidFill>
                  <a:schemeClr val="bg1"/>
                </a:solidFill>
              </a:rPr>
              <a:t>Cặp</a:t>
            </a:r>
            <a:r>
              <a:rPr lang="en-US" sz="3200" b="1" dirty="0">
                <a:solidFill>
                  <a:schemeClr val="bg1"/>
                </a:solidFill>
              </a:rPr>
              <a:t> NST </a:t>
            </a:r>
            <a:r>
              <a:rPr lang="en-US" sz="3200" b="1" dirty="0" err="1">
                <a:solidFill>
                  <a:schemeClr val="bg1"/>
                </a:solidFill>
              </a:rPr>
              <a:t>tương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đồng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là</a:t>
            </a:r>
            <a:r>
              <a:rPr lang="en-US" sz="3200" b="1" dirty="0">
                <a:solidFill>
                  <a:schemeClr val="bg1"/>
                </a:solidFill>
              </a:rPr>
              <a:t>: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144002" y="3059672"/>
            <a:ext cx="7228182" cy="1761935"/>
            <a:chOff x="0" y="0"/>
            <a:chExt cx="9640086" cy="2349247"/>
          </a:xfrm>
        </p:grpSpPr>
        <p:grpSp>
          <p:nvGrpSpPr>
            <p:cNvPr id="22" name="Group 22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2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2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2688451" y="754464"/>
              <a:ext cx="6951634" cy="1313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B. Hai NST </a:t>
              </a:r>
              <a:r>
                <a:rPr lang="en-US" sz="3200" b="1" dirty="0" err="1">
                  <a:solidFill>
                    <a:schemeClr val="bg1"/>
                  </a:solidFill>
                </a:rPr>
                <a:t>có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cùng</a:t>
              </a:r>
              <a:r>
                <a:rPr lang="en-US" sz="3200" b="1" dirty="0">
                  <a:solidFill>
                    <a:schemeClr val="bg1"/>
                  </a:solidFill>
                </a:rPr>
                <a:t> 1 </a:t>
              </a:r>
              <a:r>
                <a:rPr lang="en-US" sz="3200" b="1" dirty="0" err="1">
                  <a:solidFill>
                    <a:schemeClr val="bg1"/>
                  </a:solidFill>
                </a:rPr>
                <a:t>nguồn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gốc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từ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bố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hoặc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mẹ</a:t>
              </a:r>
              <a:r>
                <a:rPr lang="en-US" sz="3200" b="1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49553" y="4910589"/>
            <a:ext cx="7228182" cy="1761935"/>
            <a:chOff x="0" y="0"/>
            <a:chExt cx="9640086" cy="2349247"/>
          </a:xfrm>
        </p:grpSpPr>
        <p:grpSp>
          <p:nvGrpSpPr>
            <p:cNvPr id="31" name="Group 31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2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2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688451" y="754464"/>
              <a:ext cx="6951634" cy="1313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C. Hai </a:t>
              </a:r>
              <a:r>
                <a:rPr lang="en-US" sz="3200" b="1" dirty="0" err="1">
                  <a:solidFill>
                    <a:schemeClr val="bg1"/>
                  </a:solidFill>
                </a:rPr>
                <a:t>crômatit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giống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hệt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nhau</a:t>
              </a:r>
              <a:r>
                <a:rPr lang="en-US" sz="3200" b="1" dirty="0">
                  <a:solidFill>
                    <a:schemeClr val="bg1"/>
                  </a:solidFill>
                </a:rPr>
                <a:t>, </a:t>
              </a:r>
              <a:r>
                <a:rPr lang="en-US" sz="3200" b="1" dirty="0" err="1">
                  <a:solidFill>
                    <a:schemeClr val="bg1"/>
                  </a:solidFill>
                </a:rPr>
                <a:t>dính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nhau</a:t>
              </a:r>
              <a:r>
                <a:rPr lang="en-US" sz="3200" b="1" dirty="0">
                  <a:solidFill>
                    <a:schemeClr val="bg1"/>
                  </a:solidFill>
                </a:rPr>
                <a:t> ở </a:t>
              </a:r>
              <a:r>
                <a:rPr lang="en-US" sz="3200" b="1" dirty="0" err="1">
                  <a:solidFill>
                    <a:schemeClr val="bg1"/>
                  </a:solidFill>
                </a:rPr>
                <a:t>tâm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động</a:t>
              </a:r>
              <a:r>
                <a:rPr lang="en-US" sz="3200" b="1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243381" y="5089794"/>
            <a:ext cx="7228182" cy="1761935"/>
            <a:chOff x="0" y="0"/>
            <a:chExt cx="9640086" cy="2349247"/>
          </a:xfrm>
        </p:grpSpPr>
        <p:grpSp>
          <p:nvGrpSpPr>
            <p:cNvPr id="40" name="Group 40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2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2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TextBox 47"/>
            <p:cNvSpPr txBox="1"/>
            <p:nvPr/>
          </p:nvSpPr>
          <p:spPr>
            <a:xfrm>
              <a:off x="2688451" y="754464"/>
              <a:ext cx="6951634" cy="1313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D. Hai </a:t>
              </a:r>
              <a:r>
                <a:rPr lang="en-US" sz="3200" b="1" dirty="0" err="1">
                  <a:solidFill>
                    <a:schemeClr val="bg1"/>
                  </a:solidFill>
                </a:rPr>
                <a:t>crômatit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có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nguồn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gốc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khác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nhau</a:t>
              </a:r>
              <a:r>
                <a:rPr lang="en-US" sz="3200" b="1" dirty="0">
                  <a:solidFill>
                    <a:schemeClr val="bg1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5479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7137" y="-1601502"/>
            <a:ext cx="20582276" cy="3086100"/>
            <a:chOff x="0" y="0"/>
            <a:chExt cx="542225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22258" cy="812800"/>
            </a:xfrm>
            <a:custGeom>
              <a:avLst/>
              <a:gdLst/>
              <a:ahLst/>
              <a:cxnLst/>
              <a:rect l="l" t="t" r="r" b="b"/>
              <a:pathLst>
                <a:path w="5422258" h="812800">
                  <a:moveTo>
                    <a:pt x="0" y="0"/>
                  </a:moveTo>
                  <a:lnTo>
                    <a:pt x="5422258" y="0"/>
                  </a:lnTo>
                  <a:lnTo>
                    <a:pt x="542225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BC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2658"/>
                </a:lnSpc>
              </a:pPr>
              <a:endParaRPr sz="2700">
                <a:latin typeface="Arial" pitchFamily="34" charset="0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98347" y="173783"/>
            <a:ext cx="13091307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>
              <a:buAutoNum type="romanUcPeriod"/>
            </a:pPr>
            <a:r>
              <a:rPr lang="en-US" sz="3600" b="1" dirty="0" smtClean="0"/>
              <a:t>NHIỄM SẮC THỂ</a:t>
            </a:r>
          </a:p>
          <a:p>
            <a:r>
              <a:rPr lang="en-US" sz="3600" b="1" dirty="0" smtClean="0"/>
              <a:t>1. KHÁI NIỆM VÀ ĐẶC ĐIỂM</a:t>
            </a:r>
            <a:endParaRPr lang="en-US" sz="3600" dirty="0"/>
          </a:p>
        </p:txBody>
      </p:sp>
      <p:sp>
        <p:nvSpPr>
          <p:cNvPr id="6" name="Freeform 6"/>
          <p:cNvSpPr/>
          <p:nvPr/>
        </p:nvSpPr>
        <p:spPr>
          <a:xfrm>
            <a:off x="-57709" y="-2653476"/>
            <a:ext cx="2794289" cy="4991100"/>
          </a:xfrm>
          <a:custGeom>
            <a:avLst/>
            <a:gdLst/>
            <a:ahLst/>
            <a:cxnLst/>
            <a:rect l="l" t="t" r="r" b="b"/>
            <a:pathLst>
              <a:path w="2795016" h="4991100">
                <a:moveTo>
                  <a:pt x="0" y="0"/>
                </a:moveTo>
                <a:lnTo>
                  <a:pt x="2795016" y="0"/>
                </a:lnTo>
                <a:lnTo>
                  <a:pt x="2795016" y="4991100"/>
                </a:lnTo>
                <a:lnTo>
                  <a:pt x="0" y="4991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680807"/>
            <a:ext cx="10972800" cy="84918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2" name="Rectangle 31"/>
          <p:cNvSpPr/>
          <p:nvPr/>
        </p:nvSpPr>
        <p:spPr>
          <a:xfrm>
            <a:off x="457200" y="1964165"/>
            <a:ext cx="3368808" cy="590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050" name="Picture 2" descr="Quan sát hình 35.2, phân tích đặc điểm trên hình thể hiện đây là cặp nhiễm  sắc thể tương đồng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599" y="1680807"/>
            <a:ext cx="6627020" cy="849189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591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668" y="921519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689" y="8255200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0" y="655677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452" y="790951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841" y="9254908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143" y="2693545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01" y="2760739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-511835" y="-1543050"/>
            <a:ext cx="21984705" cy="3086100"/>
            <a:chOff x="0" y="0"/>
            <a:chExt cx="5791719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91719" cy="812800"/>
            </a:xfrm>
            <a:custGeom>
              <a:avLst/>
              <a:gdLst/>
              <a:ahLst/>
              <a:cxnLst/>
              <a:rect l="l" t="t" r="r" b="b"/>
              <a:pathLst>
                <a:path w="5791719" h="812800">
                  <a:moveTo>
                    <a:pt x="0" y="0"/>
                  </a:moveTo>
                  <a:lnTo>
                    <a:pt x="5791719" y="0"/>
                  </a:lnTo>
                  <a:lnTo>
                    <a:pt x="579171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7502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359"/>
                </a:lnSpc>
              </a:pPr>
              <a:endParaRPr sz="2700">
                <a:latin typeface="Arial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670963" y="0"/>
            <a:ext cx="2614658" cy="1543050"/>
          </a:xfrm>
          <a:custGeom>
            <a:avLst/>
            <a:gdLst/>
            <a:ahLst/>
            <a:cxnLst/>
            <a:rect l="l" t="t" r="r" b="b"/>
            <a:pathLst>
              <a:path w="2615339" h="1543050">
                <a:moveTo>
                  <a:pt x="0" y="0"/>
                </a:moveTo>
                <a:lnTo>
                  <a:pt x="2615339" y="0"/>
                </a:lnTo>
                <a:lnTo>
                  <a:pt x="2615339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30815" y="1725020"/>
            <a:ext cx="16226373" cy="6932213"/>
            <a:chOff x="0" y="0"/>
            <a:chExt cx="4274726" cy="18257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825768"/>
            </a:xfrm>
            <a:custGeom>
              <a:avLst/>
              <a:gdLst/>
              <a:ahLst/>
              <a:cxnLst/>
              <a:rect l="l" t="t" r="r" b="b"/>
              <a:pathLst>
                <a:path w="4274726" h="1825768">
                  <a:moveTo>
                    <a:pt x="0" y="0"/>
                  </a:moveTo>
                  <a:lnTo>
                    <a:pt x="4274726" y="0"/>
                  </a:lnTo>
                  <a:lnTo>
                    <a:pt x="4274726" y="1825768"/>
                  </a:lnTo>
                  <a:lnTo>
                    <a:pt x="0" y="1825768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219"/>
                </a:lnSpc>
              </a:pPr>
              <a:endParaRPr sz="2700" b="1">
                <a:latin typeface="Arial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49553" y="2881764"/>
            <a:ext cx="7228182" cy="1761935"/>
            <a:chOff x="0" y="0"/>
            <a:chExt cx="9640086" cy="2349247"/>
          </a:xfrm>
        </p:grpSpPr>
        <p:grpSp>
          <p:nvGrpSpPr>
            <p:cNvPr id="12" name="Group 12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2688451" y="754464"/>
              <a:ext cx="6951634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bg1"/>
                  </a:solidFill>
                </a:rPr>
                <a:t>A. </a:t>
              </a:r>
              <a:r>
                <a:rPr lang="en-US" sz="3600" b="1" dirty="0" err="1">
                  <a:solidFill>
                    <a:schemeClr val="bg1"/>
                  </a:solidFill>
                </a:rPr>
                <a:t>Tinh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tinh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endParaRPr lang="en-US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30815" y="431801"/>
            <a:ext cx="1603798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Câu</a:t>
            </a:r>
            <a:r>
              <a:rPr lang="en-US" sz="3600" b="1" dirty="0">
                <a:solidFill>
                  <a:schemeClr val="bg1"/>
                </a:solidFill>
              </a:rPr>
              <a:t> 8: </a:t>
            </a:r>
            <a:r>
              <a:rPr lang="en-US" sz="3600" b="1" dirty="0" err="1">
                <a:solidFill>
                  <a:schemeClr val="bg1"/>
                </a:solidFill>
              </a:rPr>
              <a:t>Bộ</a:t>
            </a:r>
            <a:r>
              <a:rPr lang="en-US" sz="3600" b="1" dirty="0">
                <a:solidFill>
                  <a:schemeClr val="bg1"/>
                </a:solidFill>
              </a:rPr>
              <a:t> NST 2n = 48 </a:t>
            </a:r>
            <a:r>
              <a:rPr lang="en-US" sz="3600" b="1" dirty="0" err="1">
                <a:solidFill>
                  <a:schemeClr val="bg1"/>
                </a:solidFill>
              </a:rPr>
              <a:t>là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của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loài</a:t>
            </a:r>
            <a:r>
              <a:rPr lang="en-US" sz="3600" b="1" dirty="0">
                <a:solidFill>
                  <a:schemeClr val="bg1"/>
                </a:solidFill>
              </a:rPr>
              <a:t>: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144002" y="3059672"/>
            <a:ext cx="7228182" cy="1761935"/>
            <a:chOff x="0" y="0"/>
            <a:chExt cx="9640086" cy="2349247"/>
          </a:xfrm>
        </p:grpSpPr>
        <p:grpSp>
          <p:nvGrpSpPr>
            <p:cNvPr id="22" name="Group 22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2688451" y="754464"/>
              <a:ext cx="6951634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bg1"/>
                  </a:solidFill>
                </a:rPr>
                <a:t>B. </a:t>
              </a:r>
              <a:r>
                <a:rPr lang="en-US" sz="3600" b="1" dirty="0" err="1">
                  <a:solidFill>
                    <a:schemeClr val="bg1"/>
                  </a:solidFill>
                </a:rPr>
                <a:t>Đậu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Hà</a:t>
              </a:r>
              <a:r>
                <a:rPr lang="en-US" sz="3600" b="1" dirty="0">
                  <a:solidFill>
                    <a:schemeClr val="bg1"/>
                  </a:solidFill>
                </a:rPr>
                <a:t> Lan </a:t>
              </a:r>
              <a:endParaRPr lang="en-US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49553" y="4910589"/>
            <a:ext cx="7228182" cy="1761935"/>
            <a:chOff x="0" y="0"/>
            <a:chExt cx="9640086" cy="2349247"/>
          </a:xfrm>
        </p:grpSpPr>
        <p:grpSp>
          <p:nvGrpSpPr>
            <p:cNvPr id="31" name="Group 31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688451" y="754464"/>
              <a:ext cx="6951634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bg1"/>
                  </a:solidFill>
                </a:rPr>
                <a:t>C. </a:t>
              </a:r>
              <a:r>
                <a:rPr lang="en-US" sz="3600" b="1" dirty="0" err="1">
                  <a:solidFill>
                    <a:schemeClr val="bg1"/>
                  </a:solidFill>
                </a:rPr>
                <a:t>Ruồi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giấm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endParaRPr lang="en-US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243381" y="5089794"/>
            <a:ext cx="7228182" cy="1761935"/>
            <a:chOff x="0" y="0"/>
            <a:chExt cx="9640086" cy="2349247"/>
          </a:xfrm>
        </p:grpSpPr>
        <p:grpSp>
          <p:nvGrpSpPr>
            <p:cNvPr id="40" name="Group 40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TextBox 47"/>
            <p:cNvSpPr txBox="1"/>
            <p:nvPr/>
          </p:nvSpPr>
          <p:spPr>
            <a:xfrm>
              <a:off x="2688451" y="754464"/>
              <a:ext cx="6951634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D. </a:t>
              </a:r>
              <a:r>
                <a:rPr lang="en-US" sz="3600" b="1" dirty="0" err="1">
                  <a:solidFill>
                    <a:schemeClr val="bg1"/>
                  </a:solidFill>
                </a:rPr>
                <a:t>Người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8688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668" y="921519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689" y="8255200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0" y="655677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452" y="790951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841" y="9254908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143" y="2693545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01" y="2760739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-511835" y="-1543050"/>
            <a:ext cx="21984705" cy="3086100"/>
            <a:chOff x="0" y="0"/>
            <a:chExt cx="5791719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91719" cy="812800"/>
            </a:xfrm>
            <a:custGeom>
              <a:avLst/>
              <a:gdLst/>
              <a:ahLst/>
              <a:cxnLst/>
              <a:rect l="l" t="t" r="r" b="b"/>
              <a:pathLst>
                <a:path w="5791719" h="812800">
                  <a:moveTo>
                    <a:pt x="0" y="0"/>
                  </a:moveTo>
                  <a:lnTo>
                    <a:pt x="5791719" y="0"/>
                  </a:lnTo>
                  <a:lnTo>
                    <a:pt x="579171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7502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359"/>
                </a:lnSpc>
              </a:pPr>
              <a:endParaRPr sz="2700">
                <a:latin typeface="Arial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670963" y="0"/>
            <a:ext cx="2614658" cy="1543050"/>
          </a:xfrm>
          <a:custGeom>
            <a:avLst/>
            <a:gdLst/>
            <a:ahLst/>
            <a:cxnLst/>
            <a:rect l="l" t="t" r="r" b="b"/>
            <a:pathLst>
              <a:path w="2615339" h="1543050">
                <a:moveTo>
                  <a:pt x="0" y="0"/>
                </a:moveTo>
                <a:lnTo>
                  <a:pt x="2615339" y="0"/>
                </a:lnTo>
                <a:lnTo>
                  <a:pt x="2615339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30813" y="1723876"/>
            <a:ext cx="16226373" cy="6932213"/>
            <a:chOff x="0" y="0"/>
            <a:chExt cx="4274726" cy="18257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825768"/>
            </a:xfrm>
            <a:custGeom>
              <a:avLst/>
              <a:gdLst/>
              <a:ahLst/>
              <a:cxnLst/>
              <a:rect l="l" t="t" r="r" b="b"/>
              <a:pathLst>
                <a:path w="4274726" h="1825768">
                  <a:moveTo>
                    <a:pt x="0" y="0"/>
                  </a:moveTo>
                  <a:lnTo>
                    <a:pt x="4274726" y="0"/>
                  </a:lnTo>
                  <a:lnTo>
                    <a:pt x="4274726" y="1825768"/>
                  </a:lnTo>
                  <a:lnTo>
                    <a:pt x="0" y="1825768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219"/>
                </a:lnSpc>
              </a:pPr>
              <a:endParaRPr sz="2700" b="1">
                <a:latin typeface="Arial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49553" y="2881764"/>
            <a:ext cx="7228182" cy="1761935"/>
            <a:chOff x="0" y="0"/>
            <a:chExt cx="9640086" cy="2349247"/>
          </a:xfrm>
        </p:grpSpPr>
        <p:grpSp>
          <p:nvGrpSpPr>
            <p:cNvPr id="12" name="Group 12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48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48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2688451" y="754464"/>
              <a:ext cx="6951634" cy="574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A. </a:t>
              </a:r>
              <a:r>
                <a:rPr lang="en-US" sz="2800" b="1" dirty="0" err="1">
                  <a:solidFill>
                    <a:schemeClr val="bg1"/>
                  </a:solidFill>
                </a:rPr>
                <a:t>Crômatit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chính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</a:rPr>
                <a:t> NST </a:t>
              </a:r>
              <a:r>
                <a:rPr lang="en-US" sz="2800" b="1" dirty="0" err="1">
                  <a:solidFill>
                    <a:schemeClr val="bg1"/>
                  </a:solidFill>
                </a:rPr>
                <a:t>đơn</a:t>
              </a:r>
              <a:r>
                <a:rPr lang="en-US" sz="2800" b="1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30815" y="431801"/>
            <a:ext cx="1603798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Câu</a:t>
            </a:r>
            <a:r>
              <a:rPr lang="en-US" sz="2800" b="1" dirty="0">
                <a:solidFill>
                  <a:schemeClr val="bg1"/>
                </a:solidFill>
              </a:rPr>
              <a:t> 9: </a:t>
            </a:r>
            <a:r>
              <a:rPr lang="en-US" sz="2800" b="1" dirty="0" err="1">
                <a:solidFill>
                  <a:schemeClr val="bg1"/>
                </a:solidFill>
              </a:rPr>
              <a:t>Câu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nào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sau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đây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không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đúng</a:t>
            </a:r>
            <a:r>
              <a:rPr lang="en-US" sz="2800" b="1" dirty="0">
                <a:solidFill>
                  <a:schemeClr val="bg1"/>
                </a:solidFill>
              </a:rPr>
              <a:t>?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144002" y="3059672"/>
            <a:ext cx="7228182" cy="1761935"/>
            <a:chOff x="0" y="0"/>
            <a:chExt cx="9640086" cy="2349247"/>
          </a:xfrm>
        </p:grpSpPr>
        <p:grpSp>
          <p:nvGrpSpPr>
            <p:cNvPr id="22" name="Group 22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48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48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2405118" y="362316"/>
              <a:ext cx="6951634" cy="1723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B. </a:t>
              </a:r>
              <a:r>
                <a:rPr lang="en-US" sz="2800" b="1" dirty="0" err="1">
                  <a:solidFill>
                    <a:schemeClr val="bg1"/>
                  </a:solidFill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phân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bào</a:t>
              </a:r>
              <a:r>
                <a:rPr lang="en-US" sz="2800" b="1" dirty="0">
                  <a:solidFill>
                    <a:schemeClr val="bg1"/>
                  </a:solidFill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bao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nhiêu</a:t>
              </a:r>
              <a:r>
                <a:rPr lang="en-US" sz="2800" b="1" dirty="0">
                  <a:solidFill>
                    <a:schemeClr val="bg1"/>
                  </a:solidFill>
                </a:rPr>
                <a:t> NST, </a:t>
              </a:r>
              <a:r>
                <a:rPr lang="en-US" sz="2800" b="1" dirty="0" err="1">
                  <a:solidFill>
                    <a:schemeClr val="bg1"/>
                  </a:solidFill>
                </a:rPr>
                <a:t>sẽ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bấy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nhiêu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tơ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vô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sắc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49552" y="4910589"/>
            <a:ext cx="7416461" cy="3131953"/>
            <a:chOff x="0" y="0"/>
            <a:chExt cx="9640086" cy="2788931"/>
          </a:xfrm>
        </p:grpSpPr>
        <p:grpSp>
          <p:nvGrpSpPr>
            <p:cNvPr id="31" name="Group 31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48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48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326614" y="490865"/>
              <a:ext cx="6951634" cy="2298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C. Ở </a:t>
              </a:r>
              <a:r>
                <a:rPr lang="en-US" sz="2800" b="1" dirty="0" err="1">
                  <a:solidFill>
                    <a:schemeClr val="bg1"/>
                  </a:solidFill>
                </a:rPr>
                <a:t>kì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giữa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quá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trình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phân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bào</a:t>
              </a:r>
              <a:r>
                <a:rPr lang="en-US" sz="2800" b="1" dirty="0">
                  <a:solidFill>
                    <a:schemeClr val="bg1"/>
                  </a:solidFill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</a:rPr>
                <a:t> NST </a:t>
              </a:r>
              <a:r>
                <a:rPr lang="en-US" sz="2800" b="1" dirty="0" err="1">
                  <a:solidFill>
                    <a:schemeClr val="bg1"/>
                  </a:solidFill>
                </a:rPr>
                <a:t>đều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dạng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kép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giữa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hai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crômatit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đính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nhau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tại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tâm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động</a:t>
              </a:r>
              <a:r>
                <a:rPr lang="en-US" sz="2800" b="1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236453" y="4979542"/>
            <a:ext cx="7303689" cy="2508506"/>
            <a:chOff x="0" y="0"/>
            <a:chExt cx="9640086" cy="2349247"/>
          </a:xfrm>
        </p:grpSpPr>
        <p:grpSp>
          <p:nvGrpSpPr>
            <p:cNvPr id="40" name="Group 40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48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48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TextBox 47"/>
            <p:cNvSpPr txBox="1"/>
            <p:nvPr/>
          </p:nvSpPr>
          <p:spPr>
            <a:xfrm>
              <a:off x="2688451" y="754464"/>
              <a:ext cx="6951634" cy="11490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D. </a:t>
              </a:r>
              <a:r>
                <a:rPr lang="en-US" sz="2800" b="1" dirty="0" err="1">
                  <a:solidFill>
                    <a:schemeClr val="bg1"/>
                  </a:solidFill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</a:rPr>
                <a:t> NST ở </a:t>
              </a:r>
              <a:r>
                <a:rPr lang="en-US" sz="2800" b="1" dirty="0" err="1">
                  <a:solidFill>
                    <a:schemeClr val="bg1"/>
                  </a:solidFill>
                </a:rPr>
                <a:t>trạng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thái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kép</a:t>
              </a:r>
              <a:r>
                <a:rPr lang="en-US" sz="2800" b="1" dirty="0">
                  <a:solidFill>
                    <a:schemeClr val="bg1"/>
                  </a:solidFill>
                </a:rPr>
                <a:t> hay </a:t>
              </a:r>
              <a:r>
                <a:rPr lang="en-US" sz="2800" b="1" dirty="0" err="1">
                  <a:solidFill>
                    <a:schemeClr val="bg1"/>
                  </a:solidFill>
                </a:rPr>
                <a:t>đơn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đều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chỉ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một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tâm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động</a:t>
              </a:r>
              <a:r>
                <a:rPr lang="en-US" sz="2800" b="1" dirty="0">
                  <a:solidFill>
                    <a:schemeClr val="bg1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63223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668" y="921519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689" y="8255200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0" y="655677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452" y="790951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841" y="9254908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143" y="2693545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01" y="2760739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-511835" y="-1543050"/>
            <a:ext cx="21984705" cy="3086100"/>
            <a:chOff x="0" y="0"/>
            <a:chExt cx="5791719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91719" cy="812800"/>
            </a:xfrm>
            <a:custGeom>
              <a:avLst/>
              <a:gdLst/>
              <a:ahLst/>
              <a:cxnLst/>
              <a:rect l="l" t="t" r="r" b="b"/>
              <a:pathLst>
                <a:path w="5791719" h="812800">
                  <a:moveTo>
                    <a:pt x="0" y="0"/>
                  </a:moveTo>
                  <a:lnTo>
                    <a:pt x="5791719" y="0"/>
                  </a:lnTo>
                  <a:lnTo>
                    <a:pt x="579171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7502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359"/>
                </a:lnSpc>
              </a:pPr>
              <a:endParaRPr sz="2700">
                <a:latin typeface="Arial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670963" y="0"/>
            <a:ext cx="2614658" cy="1543050"/>
          </a:xfrm>
          <a:custGeom>
            <a:avLst/>
            <a:gdLst/>
            <a:ahLst/>
            <a:cxnLst/>
            <a:rect l="l" t="t" r="r" b="b"/>
            <a:pathLst>
              <a:path w="2615339" h="1543050">
                <a:moveTo>
                  <a:pt x="0" y="0"/>
                </a:moveTo>
                <a:lnTo>
                  <a:pt x="2615339" y="0"/>
                </a:lnTo>
                <a:lnTo>
                  <a:pt x="2615339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30815" y="1725020"/>
            <a:ext cx="16226373" cy="6932213"/>
            <a:chOff x="0" y="0"/>
            <a:chExt cx="4274726" cy="18257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825768"/>
            </a:xfrm>
            <a:custGeom>
              <a:avLst/>
              <a:gdLst/>
              <a:ahLst/>
              <a:cxnLst/>
              <a:rect l="l" t="t" r="r" b="b"/>
              <a:pathLst>
                <a:path w="4274726" h="1825768">
                  <a:moveTo>
                    <a:pt x="0" y="0"/>
                  </a:moveTo>
                  <a:lnTo>
                    <a:pt x="4274726" y="0"/>
                  </a:lnTo>
                  <a:lnTo>
                    <a:pt x="4274726" y="1825768"/>
                  </a:lnTo>
                  <a:lnTo>
                    <a:pt x="0" y="1825768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219"/>
                </a:lnSpc>
              </a:pPr>
              <a:endParaRPr sz="3200" b="1">
                <a:latin typeface="Arial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49553" y="2881764"/>
            <a:ext cx="7228182" cy="1761935"/>
            <a:chOff x="0" y="0"/>
            <a:chExt cx="9640086" cy="2349247"/>
          </a:xfrm>
        </p:grpSpPr>
        <p:grpSp>
          <p:nvGrpSpPr>
            <p:cNvPr id="12" name="Group 12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2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2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2386603" y="365268"/>
              <a:ext cx="6951634" cy="1675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chemeClr val="bg1"/>
                  </a:solidFill>
                </a:rPr>
                <a:t>A. </a:t>
              </a:r>
              <a:r>
                <a:rPr lang="en-US" sz="3200" b="1" dirty="0" err="1">
                  <a:solidFill>
                    <a:schemeClr val="bg1"/>
                  </a:solidFill>
                </a:rPr>
                <a:t>số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lượng</a:t>
              </a:r>
              <a:r>
                <a:rPr lang="en-US" sz="3200" b="1" dirty="0">
                  <a:solidFill>
                    <a:schemeClr val="bg1"/>
                  </a:solidFill>
                </a:rPr>
                <a:t>, </a:t>
              </a:r>
              <a:r>
                <a:rPr lang="en-US" sz="3200" b="1" dirty="0" err="1">
                  <a:solidFill>
                    <a:schemeClr val="bg1"/>
                  </a:solidFill>
                </a:rPr>
                <a:t>hình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dạng</a:t>
              </a:r>
              <a:r>
                <a:rPr lang="en-US" sz="3200" b="1" dirty="0">
                  <a:solidFill>
                    <a:schemeClr val="bg1"/>
                  </a:solidFill>
                </a:rPr>
                <a:t>, </a:t>
              </a:r>
              <a:r>
                <a:rPr lang="en-US" sz="3200" b="1" dirty="0" err="1">
                  <a:solidFill>
                    <a:schemeClr val="bg1"/>
                  </a:solidFill>
                </a:rPr>
                <a:t>cấu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trúc</a:t>
              </a:r>
              <a:r>
                <a:rPr lang="en-US" sz="3200" b="1" dirty="0">
                  <a:solidFill>
                    <a:schemeClr val="bg1"/>
                  </a:solidFill>
                </a:rPr>
                <a:t> NST</a:t>
              </a:r>
              <a:endParaRPr lang="en-US" sz="32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30815" y="431801"/>
            <a:ext cx="1603798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Câu</a:t>
            </a:r>
            <a:r>
              <a:rPr lang="en-US" sz="3200" b="1" dirty="0">
                <a:solidFill>
                  <a:schemeClr val="bg1"/>
                </a:solidFill>
              </a:rPr>
              <a:t> 10: </a:t>
            </a:r>
            <a:r>
              <a:rPr lang="en-US" sz="3200" b="1" dirty="0" err="1">
                <a:solidFill>
                  <a:schemeClr val="bg1"/>
                </a:solidFill>
              </a:rPr>
              <a:t>Mỗi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loài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sinh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vật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có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bộ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nhiễm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sắc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thể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đặc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trưng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bởi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9144002" y="3059672"/>
            <a:ext cx="7228182" cy="1761935"/>
            <a:chOff x="0" y="0"/>
            <a:chExt cx="9640086" cy="2349247"/>
          </a:xfrm>
        </p:grpSpPr>
        <p:grpSp>
          <p:nvGrpSpPr>
            <p:cNvPr id="22" name="Group 22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2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2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2688451" y="754464"/>
              <a:ext cx="6951634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chemeClr val="bg1"/>
                  </a:solidFill>
                </a:rPr>
                <a:t>B. </a:t>
              </a:r>
              <a:r>
                <a:rPr lang="en-US" sz="3200" b="1" dirty="0" err="1">
                  <a:solidFill>
                    <a:schemeClr val="bg1"/>
                  </a:solidFill>
                </a:rPr>
                <a:t>số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lượng</a:t>
              </a:r>
              <a:r>
                <a:rPr lang="en-US" sz="3200" b="1" dirty="0">
                  <a:solidFill>
                    <a:schemeClr val="bg1"/>
                  </a:solidFill>
                </a:rPr>
                <a:t>, </a:t>
              </a:r>
              <a:r>
                <a:rPr lang="en-US" sz="3200" b="1" dirty="0" err="1">
                  <a:solidFill>
                    <a:schemeClr val="bg1"/>
                  </a:solidFill>
                </a:rPr>
                <a:t>hình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thái</a:t>
              </a:r>
              <a:r>
                <a:rPr lang="en-US" sz="3200" b="1" dirty="0">
                  <a:solidFill>
                    <a:schemeClr val="bg1"/>
                  </a:solidFill>
                </a:rPr>
                <a:t> NST. </a:t>
              </a:r>
              <a:endParaRPr lang="en-US" sz="32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49553" y="4910589"/>
            <a:ext cx="7228182" cy="1761935"/>
            <a:chOff x="0" y="0"/>
            <a:chExt cx="9640086" cy="2349247"/>
          </a:xfrm>
        </p:grpSpPr>
        <p:grpSp>
          <p:nvGrpSpPr>
            <p:cNvPr id="31" name="Group 31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2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2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688451" y="754464"/>
              <a:ext cx="6951634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chemeClr val="bg1"/>
                  </a:solidFill>
                </a:rPr>
                <a:t>C. </a:t>
              </a:r>
              <a:r>
                <a:rPr lang="en-US" sz="3200" b="1" dirty="0" err="1">
                  <a:solidFill>
                    <a:schemeClr val="bg1"/>
                  </a:solidFill>
                </a:rPr>
                <a:t>số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lượng</a:t>
              </a:r>
              <a:r>
                <a:rPr lang="en-US" sz="3200" b="1" dirty="0">
                  <a:solidFill>
                    <a:schemeClr val="bg1"/>
                  </a:solidFill>
                </a:rPr>
                <a:t>, </a:t>
              </a:r>
              <a:r>
                <a:rPr lang="en-US" sz="3200" b="1" dirty="0" err="1">
                  <a:solidFill>
                    <a:schemeClr val="bg1"/>
                  </a:solidFill>
                </a:rPr>
                <a:t>cấu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trúc</a:t>
              </a:r>
              <a:r>
                <a:rPr lang="en-US" sz="3200" b="1" dirty="0">
                  <a:solidFill>
                    <a:schemeClr val="bg1"/>
                  </a:solidFill>
                </a:rPr>
                <a:t> NST.</a:t>
              </a:r>
              <a:endParaRPr lang="en-US" sz="32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243381" y="5089794"/>
            <a:ext cx="7228182" cy="1761935"/>
            <a:chOff x="0" y="0"/>
            <a:chExt cx="9640086" cy="2349247"/>
          </a:xfrm>
        </p:grpSpPr>
        <p:grpSp>
          <p:nvGrpSpPr>
            <p:cNvPr id="40" name="Group 40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2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2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TextBox 47"/>
            <p:cNvSpPr txBox="1"/>
            <p:nvPr/>
          </p:nvSpPr>
          <p:spPr>
            <a:xfrm>
              <a:off x="2688451" y="754464"/>
              <a:ext cx="6951634" cy="656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D. </a:t>
              </a:r>
              <a:r>
                <a:rPr lang="en-US" sz="3200" b="1" dirty="0" err="1">
                  <a:solidFill>
                    <a:schemeClr val="bg1"/>
                  </a:solidFill>
                </a:rPr>
                <a:t>số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lượng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không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đổi</a:t>
              </a:r>
              <a:r>
                <a:rPr lang="en-US" sz="3200" b="1" dirty="0">
                  <a:solidFill>
                    <a:schemeClr val="bg1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4308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75C1F01-5F20-4F65-A85B-8ECBBFFA44E8}"/>
              </a:ext>
            </a:extLst>
          </p:cNvPr>
          <p:cNvGrpSpPr/>
          <p:nvPr/>
        </p:nvGrpSpPr>
        <p:grpSpPr>
          <a:xfrm>
            <a:off x="237659" y="237539"/>
            <a:ext cx="4411712" cy="993192"/>
            <a:chOff x="156892" y="157507"/>
            <a:chExt cx="2941907" cy="662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E086CB75-4868-474A-B778-62351B64CD87}"/>
                </a:ext>
              </a:extLst>
            </p:cNvPr>
            <p:cNvSpPr/>
            <p:nvPr/>
          </p:nvSpPr>
          <p:spPr>
            <a:xfrm>
              <a:off x="156892" y="157507"/>
              <a:ext cx="2941907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xmlns="" id="{4175ABC5-63F5-4C35-AB92-2AA48E303DCF}"/>
                </a:ext>
              </a:extLst>
            </p:cNvPr>
            <p:cNvSpPr txBox="1"/>
            <p:nvPr/>
          </p:nvSpPr>
          <p:spPr>
            <a:xfrm>
              <a:off x="876344" y="257822"/>
              <a:ext cx="2073232" cy="389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b="1" dirty="0">
                  <a:solidFill>
                    <a:schemeClr val="bg1"/>
                  </a:solidFill>
                </a:rPr>
                <a:t>Vận dụng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!!MatThu1">
            <a:extLst>
              <a:ext uri="{FF2B5EF4-FFF2-40B4-BE49-F238E27FC236}">
                <a16:creationId xmlns:a16="http://schemas.microsoft.com/office/drawing/2014/main" xmlns="" id="{4CC2E6FF-770D-4CD7-BB82-1937CA04DF8F}"/>
              </a:ext>
            </a:extLst>
          </p:cNvPr>
          <p:cNvSpPr/>
          <p:nvPr/>
        </p:nvSpPr>
        <p:spPr>
          <a:xfrm>
            <a:off x="237659" y="237539"/>
            <a:ext cx="993192" cy="9931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8" name="!!MatThu1a">
            <a:extLst>
              <a:ext uri="{FF2B5EF4-FFF2-40B4-BE49-F238E27FC236}">
                <a16:creationId xmlns:a16="http://schemas.microsoft.com/office/drawing/2014/main" xmlns="" id="{4B9E3EC3-AF64-4974-B68C-CA187BDD25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7777" y="541691"/>
            <a:ext cx="591575" cy="384881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79081DE3-25B1-4AC5-88E2-CA1A582D540E}"/>
              </a:ext>
            </a:extLst>
          </p:cNvPr>
          <p:cNvSpPr/>
          <p:nvPr/>
        </p:nvSpPr>
        <p:spPr>
          <a:xfrm>
            <a:off x="1943101" y="1800624"/>
            <a:ext cx="14391302" cy="3685776"/>
          </a:xfrm>
          <a:prstGeom prst="roundRect">
            <a:avLst>
              <a:gd name="adj" fmla="val 15391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63858ED7-2267-4CC5-88D9-750AC4B510B7}"/>
              </a:ext>
            </a:extLst>
          </p:cNvPr>
          <p:cNvGrpSpPr/>
          <p:nvPr/>
        </p:nvGrpSpPr>
        <p:grpSpPr>
          <a:xfrm>
            <a:off x="6738789" y="6057900"/>
            <a:ext cx="7538507" cy="1924006"/>
            <a:chOff x="4037538" y="4547895"/>
            <a:chExt cx="3108936" cy="880471"/>
          </a:xfrm>
        </p:grpSpPr>
        <p:sp>
          <p:nvSpPr>
            <p:cNvPr id="69" name="!!Ques3">
              <a:extLst>
                <a:ext uri="{FF2B5EF4-FFF2-40B4-BE49-F238E27FC236}">
                  <a16:creationId xmlns:a16="http://schemas.microsoft.com/office/drawing/2014/main" xmlns="" id="{314ADFB0-1525-4AD3-A5A1-47427C8A33F9}"/>
                </a:ext>
              </a:extLst>
            </p:cNvPr>
            <p:cNvSpPr/>
            <p:nvPr/>
          </p:nvSpPr>
          <p:spPr>
            <a:xfrm>
              <a:off x="4128476" y="4547895"/>
              <a:ext cx="3017998" cy="880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52400">
                <a:prstClr val="black">
                  <a:alpha val="4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70" name="!!Quesion1">
              <a:extLst>
                <a:ext uri="{FF2B5EF4-FFF2-40B4-BE49-F238E27FC236}">
                  <a16:creationId xmlns:a16="http://schemas.microsoft.com/office/drawing/2014/main" xmlns="" id="{C4425022-16BA-4BDD-9D76-C5A7629E652F}"/>
                </a:ext>
              </a:extLst>
            </p:cNvPr>
            <p:cNvSpPr txBox="1"/>
            <p:nvPr/>
          </p:nvSpPr>
          <p:spPr>
            <a:xfrm>
              <a:off x="4961071" y="4726520"/>
              <a:ext cx="1895428" cy="4929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22 </a:t>
              </a:r>
              <a:r>
                <a:rPr lang="en-US" sz="3200" b="1" dirty="0" err="1">
                  <a:solidFill>
                    <a:srgbClr val="FF0000"/>
                  </a:solidFill>
                </a:rPr>
                <a:t>cặp</a:t>
              </a:r>
              <a:r>
                <a:rPr lang="en-US" sz="3200" b="1" dirty="0">
                  <a:solidFill>
                    <a:srgbClr val="FF0000"/>
                  </a:solidFill>
                </a:rPr>
                <a:t> NST </a:t>
              </a:r>
              <a:r>
                <a:rPr lang="en-US" sz="3200" b="1" dirty="0" err="1">
                  <a:solidFill>
                    <a:srgbClr val="FF0000"/>
                  </a:solidFill>
                </a:rPr>
                <a:t>tương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đồng</a:t>
              </a:r>
              <a:r>
                <a:rPr lang="en-US" sz="3200" b="1" dirty="0">
                  <a:solidFill>
                    <a:srgbClr val="FF0000"/>
                  </a:solidFill>
                </a:rPr>
                <a:t> ở </a:t>
              </a:r>
              <a:r>
                <a:rPr lang="en-US" sz="3200" b="1" dirty="0" err="1">
                  <a:solidFill>
                    <a:srgbClr val="FF0000"/>
                  </a:solidFill>
                </a:rPr>
                <a:t>cá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thể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cái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71" name="!!Ques2">
              <a:extLst>
                <a:ext uri="{FF2B5EF4-FFF2-40B4-BE49-F238E27FC236}">
                  <a16:creationId xmlns:a16="http://schemas.microsoft.com/office/drawing/2014/main" xmlns="" id="{E3801E23-4481-420A-B6D6-E8662AF4464A}"/>
                </a:ext>
              </a:extLst>
            </p:cNvPr>
            <p:cNvGrpSpPr/>
            <p:nvPr/>
          </p:nvGrpSpPr>
          <p:grpSpPr>
            <a:xfrm>
              <a:off x="4037538" y="4547895"/>
              <a:ext cx="880471" cy="880471"/>
              <a:chOff x="3024040" y="4053992"/>
              <a:chExt cx="880471" cy="880471"/>
            </a:xfrm>
          </p:grpSpPr>
          <p:sp>
            <p:nvSpPr>
              <p:cNvPr id="72" name="!!A1">
                <a:extLst>
                  <a:ext uri="{FF2B5EF4-FFF2-40B4-BE49-F238E27FC236}">
                    <a16:creationId xmlns:a16="http://schemas.microsoft.com/office/drawing/2014/main" xmlns="" id="{28DF8B6E-7E56-4946-9A60-002B18B98BA4}"/>
                  </a:ext>
                </a:extLst>
              </p:cNvPr>
              <p:cNvSpPr/>
              <p:nvPr/>
            </p:nvSpPr>
            <p:spPr>
              <a:xfrm>
                <a:off x="3024040" y="4053992"/>
                <a:ext cx="880471" cy="880471"/>
              </a:xfrm>
              <a:prstGeom prst="ellipse">
                <a:avLst/>
              </a:prstGeom>
              <a:solidFill>
                <a:srgbClr val="EE403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xmlns="" id="{8794A029-C1D2-4517-AA18-862D45FEC8A8}"/>
                  </a:ext>
                </a:extLst>
              </p:cNvPr>
              <p:cNvGrpSpPr/>
              <p:nvPr/>
            </p:nvGrpSpPr>
            <p:grpSpPr>
              <a:xfrm>
                <a:off x="3274432" y="4303974"/>
                <a:ext cx="379686" cy="380506"/>
                <a:chOff x="-2134638" y="3977659"/>
                <a:chExt cx="1406150" cy="1409187"/>
              </a:xfrm>
              <a:solidFill>
                <a:schemeClr val="bg1"/>
              </a:solidFill>
              <a:effectLst/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xmlns="" id="{B535029A-7DF6-4F1C-8792-7D3E619CDB12}"/>
                    </a:ext>
                  </a:extLst>
                </p:cNvPr>
                <p:cNvSpPr/>
                <p:nvPr/>
              </p:nvSpPr>
              <p:spPr>
                <a:xfrm>
                  <a:off x="-2134638" y="3977659"/>
                  <a:ext cx="910399" cy="872275"/>
                </a:xfrm>
                <a:custGeom>
                  <a:avLst/>
                  <a:gdLst>
                    <a:gd name="connsiteX0" fmla="*/ 208057 w 910399"/>
                    <a:gd name="connsiteY0" fmla="*/ 749147 h 872275"/>
                    <a:gd name="connsiteX1" fmla="*/ 130762 w 910399"/>
                    <a:gd name="connsiteY1" fmla="*/ 749147 h 872275"/>
                    <a:gd name="connsiteX2" fmla="*/ 36 w 910399"/>
                    <a:gd name="connsiteY2" fmla="*/ 616874 h 872275"/>
                    <a:gd name="connsiteX3" fmla="*/ 36 w 910399"/>
                    <a:gd name="connsiteY3" fmla="*/ 130298 h 872275"/>
                    <a:gd name="connsiteX4" fmla="*/ 129947 w 910399"/>
                    <a:gd name="connsiteY4" fmla="*/ 61 h 872275"/>
                    <a:gd name="connsiteX5" fmla="*/ 780073 w 910399"/>
                    <a:gd name="connsiteY5" fmla="*/ 61 h 872275"/>
                    <a:gd name="connsiteX6" fmla="*/ 909495 w 910399"/>
                    <a:gd name="connsiteY6" fmla="*/ 127121 h 872275"/>
                    <a:gd name="connsiteX7" fmla="*/ 910228 w 910399"/>
                    <a:gd name="connsiteY7" fmla="*/ 625833 h 872275"/>
                    <a:gd name="connsiteX8" fmla="*/ 786100 w 910399"/>
                    <a:gd name="connsiteY8" fmla="*/ 749473 h 872275"/>
                    <a:gd name="connsiteX9" fmla="*/ 446784 w 910399"/>
                    <a:gd name="connsiteY9" fmla="*/ 749717 h 872275"/>
                    <a:gd name="connsiteX10" fmla="*/ 413878 w 910399"/>
                    <a:gd name="connsiteY10" fmla="*/ 760713 h 872275"/>
                    <a:gd name="connsiteX11" fmla="*/ 283723 w 910399"/>
                    <a:gd name="connsiteY11" fmla="*/ 857963 h 872275"/>
                    <a:gd name="connsiteX12" fmla="*/ 231270 w 910399"/>
                    <a:gd name="connsiteY12" fmla="*/ 867655 h 872275"/>
                    <a:gd name="connsiteX13" fmla="*/ 207894 w 910399"/>
                    <a:gd name="connsiteY13" fmla="*/ 819437 h 872275"/>
                    <a:gd name="connsiteX14" fmla="*/ 208057 w 910399"/>
                    <a:gd name="connsiteY14" fmla="*/ 749147 h 872275"/>
                    <a:gd name="connsiteX15" fmla="*/ 413471 w 910399"/>
                    <a:gd name="connsiteY15" fmla="*/ 397776 h 872275"/>
                    <a:gd name="connsiteX16" fmla="*/ 417788 w 910399"/>
                    <a:gd name="connsiteY16" fmla="*/ 425550 h 872275"/>
                    <a:gd name="connsiteX17" fmla="*/ 455743 w 910399"/>
                    <a:gd name="connsiteY17" fmla="*/ 453161 h 872275"/>
                    <a:gd name="connsiteX18" fmla="*/ 492721 w 910399"/>
                    <a:gd name="connsiteY18" fmla="*/ 427587 h 872275"/>
                    <a:gd name="connsiteX19" fmla="*/ 520250 w 910399"/>
                    <a:gd name="connsiteY19" fmla="*/ 396555 h 872275"/>
                    <a:gd name="connsiteX20" fmla="*/ 558450 w 910399"/>
                    <a:gd name="connsiteY20" fmla="*/ 222824 h 872275"/>
                    <a:gd name="connsiteX21" fmla="*/ 381217 w 910399"/>
                    <a:gd name="connsiteY21" fmla="*/ 190815 h 872275"/>
                    <a:gd name="connsiteX22" fmla="*/ 369081 w 910399"/>
                    <a:gd name="connsiteY22" fmla="*/ 246281 h 872275"/>
                    <a:gd name="connsiteX23" fmla="*/ 422349 w 910399"/>
                    <a:gd name="connsiteY23" fmla="*/ 261594 h 872275"/>
                    <a:gd name="connsiteX24" fmla="*/ 436847 w 910399"/>
                    <a:gd name="connsiteY24" fmla="*/ 254345 h 872275"/>
                    <a:gd name="connsiteX25" fmla="*/ 494105 w 910399"/>
                    <a:gd name="connsiteY25" fmla="*/ 276743 h 872275"/>
                    <a:gd name="connsiteX26" fmla="*/ 463969 w 910399"/>
                    <a:gd name="connsiteY26" fmla="*/ 331640 h 872275"/>
                    <a:gd name="connsiteX27" fmla="*/ 413471 w 910399"/>
                    <a:gd name="connsiteY27" fmla="*/ 397776 h 872275"/>
                    <a:gd name="connsiteX28" fmla="*/ 453218 w 910399"/>
                    <a:gd name="connsiteY28" fmla="*/ 497796 h 872275"/>
                    <a:gd name="connsiteX29" fmla="*/ 411842 w 910399"/>
                    <a:gd name="connsiteY29" fmla="*/ 539742 h 872275"/>
                    <a:gd name="connsiteX30" fmla="*/ 452159 w 910399"/>
                    <a:gd name="connsiteY30" fmla="*/ 580548 h 872275"/>
                    <a:gd name="connsiteX31" fmla="*/ 494513 w 910399"/>
                    <a:gd name="connsiteY31" fmla="*/ 539905 h 872275"/>
                    <a:gd name="connsiteX32" fmla="*/ 453218 w 910399"/>
                    <a:gd name="connsiteY32" fmla="*/ 497796 h 87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10399" h="872275">
                      <a:moveTo>
                        <a:pt x="208057" y="749147"/>
                      </a:moveTo>
                      <a:cubicBezTo>
                        <a:pt x="180608" y="749147"/>
                        <a:pt x="155685" y="749310"/>
                        <a:pt x="130762" y="749147"/>
                      </a:cubicBezTo>
                      <a:cubicBezTo>
                        <a:pt x="52571" y="748577"/>
                        <a:pt x="36" y="695309"/>
                        <a:pt x="36" y="616874"/>
                      </a:cubicBezTo>
                      <a:cubicBezTo>
                        <a:pt x="36" y="454709"/>
                        <a:pt x="-45" y="292463"/>
                        <a:pt x="36" y="130298"/>
                      </a:cubicBezTo>
                      <a:cubicBezTo>
                        <a:pt x="36" y="52759"/>
                        <a:pt x="52652" y="61"/>
                        <a:pt x="129947" y="61"/>
                      </a:cubicBezTo>
                      <a:cubicBezTo>
                        <a:pt x="346683" y="-20"/>
                        <a:pt x="563418" y="-20"/>
                        <a:pt x="780073" y="61"/>
                      </a:cubicBezTo>
                      <a:cubicBezTo>
                        <a:pt x="854924" y="61"/>
                        <a:pt x="909006" y="52107"/>
                        <a:pt x="909495" y="127121"/>
                      </a:cubicBezTo>
                      <a:cubicBezTo>
                        <a:pt x="910472" y="293359"/>
                        <a:pt x="910554" y="459596"/>
                        <a:pt x="910228" y="625833"/>
                      </a:cubicBezTo>
                      <a:cubicBezTo>
                        <a:pt x="910065" y="695716"/>
                        <a:pt x="855820" y="749310"/>
                        <a:pt x="786100" y="749473"/>
                      </a:cubicBezTo>
                      <a:cubicBezTo>
                        <a:pt x="672967" y="749799"/>
                        <a:pt x="559916" y="749066"/>
                        <a:pt x="446784" y="749717"/>
                      </a:cubicBezTo>
                      <a:cubicBezTo>
                        <a:pt x="435707" y="749799"/>
                        <a:pt x="422919" y="754197"/>
                        <a:pt x="413878" y="760713"/>
                      </a:cubicBezTo>
                      <a:cubicBezTo>
                        <a:pt x="369896" y="792315"/>
                        <a:pt x="326728" y="825139"/>
                        <a:pt x="283723" y="857963"/>
                      </a:cubicBezTo>
                      <a:cubicBezTo>
                        <a:pt x="267514" y="870343"/>
                        <a:pt x="250736" y="877510"/>
                        <a:pt x="231270" y="867655"/>
                      </a:cubicBezTo>
                      <a:cubicBezTo>
                        <a:pt x="211803" y="857718"/>
                        <a:pt x="207568" y="839637"/>
                        <a:pt x="207894" y="819437"/>
                      </a:cubicBezTo>
                      <a:cubicBezTo>
                        <a:pt x="208382" y="796957"/>
                        <a:pt x="208057" y="774559"/>
                        <a:pt x="208057" y="749147"/>
                      </a:cubicBezTo>
                      <a:close/>
                      <a:moveTo>
                        <a:pt x="413471" y="397776"/>
                      </a:moveTo>
                      <a:cubicBezTo>
                        <a:pt x="414856" y="407061"/>
                        <a:pt x="415263" y="416673"/>
                        <a:pt x="417788" y="425550"/>
                      </a:cubicBezTo>
                      <a:cubicBezTo>
                        <a:pt x="423082" y="444284"/>
                        <a:pt x="437254" y="452754"/>
                        <a:pt x="455743" y="453161"/>
                      </a:cubicBezTo>
                      <a:cubicBezTo>
                        <a:pt x="473743" y="453569"/>
                        <a:pt x="489870" y="444691"/>
                        <a:pt x="492721" y="427587"/>
                      </a:cubicBezTo>
                      <a:cubicBezTo>
                        <a:pt x="495816" y="409342"/>
                        <a:pt x="507707" y="404129"/>
                        <a:pt x="520250" y="396555"/>
                      </a:cubicBezTo>
                      <a:cubicBezTo>
                        <a:pt x="580034" y="360310"/>
                        <a:pt x="597301" y="280978"/>
                        <a:pt x="558450" y="222824"/>
                      </a:cubicBezTo>
                      <a:cubicBezTo>
                        <a:pt x="519355" y="164262"/>
                        <a:pt x="437010" y="149438"/>
                        <a:pt x="381217" y="190815"/>
                      </a:cubicBezTo>
                      <a:cubicBezTo>
                        <a:pt x="362240" y="204905"/>
                        <a:pt x="357434" y="226815"/>
                        <a:pt x="369081" y="246281"/>
                      </a:cubicBezTo>
                      <a:cubicBezTo>
                        <a:pt x="379670" y="264037"/>
                        <a:pt x="401987" y="270472"/>
                        <a:pt x="422349" y="261594"/>
                      </a:cubicBezTo>
                      <a:cubicBezTo>
                        <a:pt x="427317" y="259395"/>
                        <a:pt x="431878" y="256299"/>
                        <a:pt x="436847" y="254345"/>
                      </a:cubicBezTo>
                      <a:cubicBezTo>
                        <a:pt x="461119" y="244815"/>
                        <a:pt x="485960" y="254589"/>
                        <a:pt x="494105" y="276743"/>
                      </a:cubicBezTo>
                      <a:cubicBezTo>
                        <a:pt x="502902" y="300608"/>
                        <a:pt x="490522" y="323251"/>
                        <a:pt x="463969" y="331640"/>
                      </a:cubicBezTo>
                      <a:cubicBezTo>
                        <a:pt x="426258" y="343776"/>
                        <a:pt x="414774" y="359007"/>
                        <a:pt x="413471" y="397776"/>
                      </a:cubicBezTo>
                      <a:close/>
                      <a:moveTo>
                        <a:pt x="453218" y="497796"/>
                      </a:moveTo>
                      <a:cubicBezTo>
                        <a:pt x="431634" y="497714"/>
                        <a:pt x="411598" y="517995"/>
                        <a:pt x="411842" y="539742"/>
                      </a:cubicBezTo>
                      <a:cubicBezTo>
                        <a:pt x="412005" y="560919"/>
                        <a:pt x="430738" y="579815"/>
                        <a:pt x="452159" y="580548"/>
                      </a:cubicBezTo>
                      <a:cubicBezTo>
                        <a:pt x="473987" y="581281"/>
                        <a:pt x="494268" y="561896"/>
                        <a:pt x="494513" y="539905"/>
                      </a:cubicBezTo>
                      <a:cubicBezTo>
                        <a:pt x="494757" y="518321"/>
                        <a:pt x="474720" y="497877"/>
                        <a:pt x="453218" y="497796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 b="1" dirty="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xmlns="" id="{D4064AA3-33F4-4BE9-8346-6BB4F1AD7337}"/>
                    </a:ext>
                  </a:extLst>
                </p:cNvPr>
                <p:cNvSpPr/>
                <p:nvPr/>
              </p:nvSpPr>
              <p:spPr>
                <a:xfrm>
                  <a:off x="-1638371" y="4558542"/>
                  <a:ext cx="909883" cy="828304"/>
                </a:xfrm>
                <a:custGeom>
                  <a:avLst/>
                  <a:gdLst>
                    <a:gd name="connsiteX0" fmla="*/ 1259 w 909883"/>
                    <a:gd name="connsiteY0" fmla="*/ 251016 h 828304"/>
                    <a:gd name="connsiteX1" fmla="*/ 183949 w 909883"/>
                    <a:gd name="connsiteY1" fmla="*/ 251016 h 828304"/>
                    <a:gd name="connsiteX2" fmla="*/ 173280 w 909883"/>
                    <a:gd name="connsiteY2" fmla="*/ 265351 h 828304"/>
                    <a:gd name="connsiteX3" fmla="*/ 195189 w 909883"/>
                    <a:gd name="connsiteY3" fmla="*/ 327578 h 828304"/>
                    <a:gd name="connsiteX4" fmla="*/ 219217 w 909883"/>
                    <a:gd name="connsiteY4" fmla="*/ 330429 h 828304"/>
                    <a:gd name="connsiteX5" fmla="*/ 684290 w 909883"/>
                    <a:gd name="connsiteY5" fmla="*/ 330510 h 828304"/>
                    <a:gd name="connsiteX6" fmla="*/ 742445 w 909883"/>
                    <a:gd name="connsiteY6" fmla="*/ 288809 h 828304"/>
                    <a:gd name="connsiteX7" fmla="*/ 684290 w 909883"/>
                    <a:gd name="connsiteY7" fmla="*/ 247188 h 828304"/>
                    <a:gd name="connsiteX8" fmla="*/ 375599 w 909883"/>
                    <a:gd name="connsiteY8" fmla="*/ 247107 h 828304"/>
                    <a:gd name="connsiteX9" fmla="*/ 351734 w 909883"/>
                    <a:gd name="connsiteY9" fmla="*/ 245233 h 828304"/>
                    <a:gd name="connsiteX10" fmla="*/ 495899 w 909883"/>
                    <a:gd name="connsiteY10" fmla="*/ 1782 h 828304"/>
                    <a:gd name="connsiteX11" fmla="*/ 514713 w 909883"/>
                    <a:gd name="connsiteY11" fmla="*/ 235 h 828304"/>
                    <a:gd name="connsiteX12" fmla="*/ 784798 w 909883"/>
                    <a:gd name="connsiteY12" fmla="*/ 398 h 828304"/>
                    <a:gd name="connsiteX13" fmla="*/ 909822 w 909883"/>
                    <a:gd name="connsiteY13" fmla="*/ 126970 h 828304"/>
                    <a:gd name="connsiteX14" fmla="*/ 909822 w 909883"/>
                    <a:gd name="connsiteY14" fmla="*/ 617536 h 828304"/>
                    <a:gd name="connsiteX15" fmla="*/ 781947 w 909883"/>
                    <a:gd name="connsiteY15" fmla="*/ 746307 h 828304"/>
                    <a:gd name="connsiteX16" fmla="*/ 618235 w 909883"/>
                    <a:gd name="connsiteY16" fmla="*/ 746389 h 828304"/>
                    <a:gd name="connsiteX17" fmla="*/ 618154 w 909883"/>
                    <a:gd name="connsiteY17" fmla="*/ 785321 h 828304"/>
                    <a:gd name="connsiteX18" fmla="*/ 557393 w 909883"/>
                    <a:gd name="connsiteY18" fmla="*/ 823032 h 828304"/>
                    <a:gd name="connsiteX19" fmla="*/ 426586 w 909883"/>
                    <a:gd name="connsiteY19" fmla="*/ 758036 h 828304"/>
                    <a:gd name="connsiteX20" fmla="*/ 380486 w 909883"/>
                    <a:gd name="connsiteY20" fmla="*/ 746959 h 828304"/>
                    <a:gd name="connsiteX21" fmla="*/ 136872 w 909883"/>
                    <a:gd name="connsiteY21" fmla="*/ 746470 h 828304"/>
                    <a:gd name="connsiteX22" fmla="*/ 201 w 909883"/>
                    <a:gd name="connsiteY22" fmla="*/ 609391 h 828304"/>
                    <a:gd name="connsiteX23" fmla="*/ 201 w 909883"/>
                    <a:gd name="connsiteY23" fmla="*/ 271541 h 828304"/>
                    <a:gd name="connsiteX24" fmla="*/ 1259 w 909883"/>
                    <a:gd name="connsiteY24" fmla="*/ 251016 h 828304"/>
                    <a:gd name="connsiteX25" fmla="*/ 452731 w 909883"/>
                    <a:gd name="connsiteY25" fmla="*/ 494630 h 828304"/>
                    <a:gd name="connsiteX26" fmla="*/ 694145 w 909883"/>
                    <a:gd name="connsiteY26" fmla="*/ 494793 h 828304"/>
                    <a:gd name="connsiteX27" fmla="*/ 737069 w 909883"/>
                    <a:gd name="connsiteY27" fmla="*/ 473697 h 828304"/>
                    <a:gd name="connsiteX28" fmla="*/ 695041 w 909883"/>
                    <a:gd name="connsiteY28" fmla="*/ 412937 h 828304"/>
                    <a:gd name="connsiteX29" fmla="*/ 214248 w 909883"/>
                    <a:gd name="connsiteY29" fmla="*/ 412937 h 828304"/>
                    <a:gd name="connsiteX30" fmla="*/ 166356 w 909883"/>
                    <a:gd name="connsiteY30" fmla="*/ 453498 h 828304"/>
                    <a:gd name="connsiteX31" fmla="*/ 213515 w 909883"/>
                    <a:gd name="connsiteY31" fmla="*/ 494630 h 828304"/>
                    <a:gd name="connsiteX32" fmla="*/ 452731 w 909883"/>
                    <a:gd name="connsiteY32" fmla="*/ 494630 h 8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883" h="828304">
                      <a:moveTo>
                        <a:pt x="1259" y="251016"/>
                      </a:moveTo>
                      <a:cubicBezTo>
                        <a:pt x="62590" y="251016"/>
                        <a:pt x="121885" y="251016"/>
                        <a:pt x="183949" y="251016"/>
                      </a:cubicBezTo>
                      <a:cubicBezTo>
                        <a:pt x="179388" y="257125"/>
                        <a:pt x="176130" y="261116"/>
                        <a:pt x="173280" y="265351"/>
                      </a:cubicBezTo>
                      <a:cubicBezTo>
                        <a:pt x="157560" y="288809"/>
                        <a:pt x="168148" y="319677"/>
                        <a:pt x="195189" y="327578"/>
                      </a:cubicBezTo>
                      <a:cubicBezTo>
                        <a:pt x="202846" y="329777"/>
                        <a:pt x="211153" y="330429"/>
                        <a:pt x="219217" y="330429"/>
                      </a:cubicBezTo>
                      <a:cubicBezTo>
                        <a:pt x="374214" y="330592"/>
                        <a:pt x="529293" y="330592"/>
                        <a:pt x="684290" y="330510"/>
                      </a:cubicBezTo>
                      <a:cubicBezTo>
                        <a:pt x="721512" y="330510"/>
                        <a:pt x="742526" y="315361"/>
                        <a:pt x="742445" y="288809"/>
                      </a:cubicBezTo>
                      <a:cubicBezTo>
                        <a:pt x="742363" y="261767"/>
                        <a:pt x="722082" y="247188"/>
                        <a:pt x="684290" y="247188"/>
                      </a:cubicBezTo>
                      <a:cubicBezTo>
                        <a:pt x="581420" y="247188"/>
                        <a:pt x="478469" y="247107"/>
                        <a:pt x="375599" y="247107"/>
                      </a:cubicBezTo>
                      <a:cubicBezTo>
                        <a:pt x="368187" y="247107"/>
                        <a:pt x="360856" y="247107"/>
                        <a:pt x="351734" y="245233"/>
                      </a:cubicBezTo>
                      <a:cubicBezTo>
                        <a:pt x="461853" y="200599"/>
                        <a:pt x="504532" y="116055"/>
                        <a:pt x="495899" y="1782"/>
                      </a:cubicBezTo>
                      <a:cubicBezTo>
                        <a:pt x="504207" y="1049"/>
                        <a:pt x="509501" y="235"/>
                        <a:pt x="514713" y="235"/>
                      </a:cubicBezTo>
                      <a:cubicBezTo>
                        <a:pt x="604715" y="153"/>
                        <a:pt x="694797" y="-335"/>
                        <a:pt x="784798" y="398"/>
                      </a:cubicBezTo>
                      <a:cubicBezTo>
                        <a:pt x="857776" y="968"/>
                        <a:pt x="909822" y="54235"/>
                        <a:pt x="909822" y="126970"/>
                      </a:cubicBezTo>
                      <a:cubicBezTo>
                        <a:pt x="909904" y="290519"/>
                        <a:pt x="909904" y="453987"/>
                        <a:pt x="909822" y="617536"/>
                      </a:cubicBezTo>
                      <a:cubicBezTo>
                        <a:pt x="909822" y="691981"/>
                        <a:pt x="856799" y="745574"/>
                        <a:pt x="781947" y="746307"/>
                      </a:cubicBezTo>
                      <a:cubicBezTo>
                        <a:pt x="728517" y="746796"/>
                        <a:pt x="675086" y="746389"/>
                        <a:pt x="618235" y="746389"/>
                      </a:cubicBezTo>
                      <a:cubicBezTo>
                        <a:pt x="618235" y="760235"/>
                        <a:pt x="618561" y="772778"/>
                        <a:pt x="618154" y="785321"/>
                      </a:cubicBezTo>
                      <a:cubicBezTo>
                        <a:pt x="617095" y="819693"/>
                        <a:pt x="588343" y="838019"/>
                        <a:pt x="557393" y="823032"/>
                      </a:cubicBezTo>
                      <a:cubicBezTo>
                        <a:pt x="513573" y="801855"/>
                        <a:pt x="470650" y="778724"/>
                        <a:pt x="426586" y="758036"/>
                      </a:cubicBezTo>
                      <a:cubicBezTo>
                        <a:pt x="412495" y="751438"/>
                        <a:pt x="395961" y="747122"/>
                        <a:pt x="380486" y="746959"/>
                      </a:cubicBezTo>
                      <a:cubicBezTo>
                        <a:pt x="299281" y="745900"/>
                        <a:pt x="218076" y="746633"/>
                        <a:pt x="136872" y="746470"/>
                      </a:cubicBezTo>
                      <a:cubicBezTo>
                        <a:pt x="51921" y="746307"/>
                        <a:pt x="445" y="694994"/>
                        <a:pt x="201" y="609391"/>
                      </a:cubicBezTo>
                      <a:cubicBezTo>
                        <a:pt x="-207" y="496748"/>
                        <a:pt x="119" y="384185"/>
                        <a:pt x="201" y="271541"/>
                      </a:cubicBezTo>
                      <a:cubicBezTo>
                        <a:pt x="282" y="265351"/>
                        <a:pt x="852" y="259324"/>
                        <a:pt x="1259" y="251016"/>
                      </a:cubicBezTo>
                      <a:close/>
                      <a:moveTo>
                        <a:pt x="452731" y="494630"/>
                      </a:moveTo>
                      <a:cubicBezTo>
                        <a:pt x="533202" y="494630"/>
                        <a:pt x="613674" y="494467"/>
                        <a:pt x="694145" y="494793"/>
                      </a:cubicBezTo>
                      <a:cubicBezTo>
                        <a:pt x="712308" y="494874"/>
                        <a:pt x="727865" y="490639"/>
                        <a:pt x="737069" y="473697"/>
                      </a:cubicBezTo>
                      <a:cubicBezTo>
                        <a:pt x="753359" y="443562"/>
                        <a:pt x="732426" y="413018"/>
                        <a:pt x="695041" y="412937"/>
                      </a:cubicBezTo>
                      <a:cubicBezTo>
                        <a:pt x="534750" y="412774"/>
                        <a:pt x="374458" y="412855"/>
                        <a:pt x="214248" y="412937"/>
                      </a:cubicBezTo>
                      <a:cubicBezTo>
                        <a:pt x="184438" y="412937"/>
                        <a:pt x="166601" y="428412"/>
                        <a:pt x="166356" y="453498"/>
                      </a:cubicBezTo>
                      <a:cubicBezTo>
                        <a:pt x="166030" y="478747"/>
                        <a:pt x="183787" y="494548"/>
                        <a:pt x="213515" y="494630"/>
                      </a:cubicBezTo>
                      <a:cubicBezTo>
                        <a:pt x="293172" y="494793"/>
                        <a:pt x="372992" y="494630"/>
                        <a:pt x="452731" y="494630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 b="1" dirty="0"/>
                </a:p>
              </p:txBody>
            </p:sp>
          </p:grp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32846A3D-BAE2-4FFE-B054-AE802C1398BF}"/>
              </a:ext>
            </a:extLst>
          </p:cNvPr>
          <p:cNvSpPr txBox="1"/>
          <p:nvPr/>
        </p:nvSpPr>
        <p:spPr>
          <a:xfrm>
            <a:off x="2448636" y="2658011"/>
            <a:ext cx="13573582" cy="21236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4400" b="1" dirty="0" err="1"/>
              <a:t>Câu</a:t>
            </a:r>
            <a:r>
              <a:rPr lang="en-US" sz="4400" b="1" dirty="0"/>
              <a:t> </a:t>
            </a:r>
            <a:r>
              <a:rPr lang="en-US" sz="4400" b="1" dirty="0" err="1"/>
              <a:t>hỏi</a:t>
            </a:r>
            <a:r>
              <a:rPr lang="en-US" sz="4400" b="1" dirty="0"/>
              <a:t> 1: Ở </a:t>
            </a:r>
            <a:r>
              <a:rPr lang="en-US" sz="4400" b="1" dirty="0" err="1"/>
              <a:t>loài</a:t>
            </a:r>
            <a:r>
              <a:rPr lang="en-US" sz="4400" b="1" dirty="0"/>
              <a:t> </a:t>
            </a:r>
            <a:r>
              <a:rPr lang="en-US" sz="4400" b="1" dirty="0" err="1"/>
              <a:t>Mang</a:t>
            </a:r>
            <a:r>
              <a:rPr lang="en-US" sz="4400" b="1" dirty="0"/>
              <a:t> </a:t>
            </a:r>
            <a:r>
              <a:rPr lang="en-US" sz="4400" b="1" dirty="0" err="1"/>
              <a:t>trung</a:t>
            </a:r>
            <a:r>
              <a:rPr lang="en-US" sz="4400" b="1" dirty="0"/>
              <a:t> </a:t>
            </a:r>
            <a:r>
              <a:rPr lang="en-US" sz="4400" b="1" dirty="0" err="1"/>
              <a:t>quốc</a:t>
            </a:r>
            <a:r>
              <a:rPr lang="en-US" sz="4400" b="1" dirty="0"/>
              <a:t>, </a:t>
            </a:r>
            <a:r>
              <a:rPr lang="en-US" sz="4400" b="1" dirty="0" err="1"/>
              <a:t>cá</a:t>
            </a:r>
            <a:r>
              <a:rPr lang="en-US" sz="4400" b="1" dirty="0"/>
              <a:t> </a:t>
            </a:r>
            <a:r>
              <a:rPr lang="en-US" sz="4400" b="1" dirty="0" err="1"/>
              <a:t>thể</a:t>
            </a:r>
            <a:r>
              <a:rPr lang="en-US" sz="4400" b="1" dirty="0"/>
              <a:t> </a:t>
            </a:r>
            <a:r>
              <a:rPr lang="en-US" sz="4400" b="1" dirty="0" err="1"/>
              <a:t>cái</a:t>
            </a:r>
            <a:r>
              <a:rPr lang="en-US" sz="4400" b="1" dirty="0"/>
              <a:t> </a:t>
            </a:r>
            <a:r>
              <a:rPr lang="en-US" sz="4400" b="1" dirty="0" err="1"/>
              <a:t>là</a:t>
            </a:r>
            <a:r>
              <a:rPr lang="en-US" sz="4400" b="1" dirty="0"/>
              <a:t> </a:t>
            </a:r>
            <a:r>
              <a:rPr lang="en-US" sz="4400" b="1" dirty="0" err="1"/>
              <a:t>giới</a:t>
            </a:r>
            <a:r>
              <a:rPr lang="en-US" sz="4400" b="1" dirty="0"/>
              <a:t> </a:t>
            </a:r>
            <a:r>
              <a:rPr lang="en-US" sz="4400" b="1" dirty="0" err="1"/>
              <a:t>đồng</a:t>
            </a:r>
            <a:r>
              <a:rPr lang="en-US" sz="4400" b="1" dirty="0"/>
              <a:t> </a:t>
            </a:r>
            <a:r>
              <a:rPr lang="en-US" sz="4400" b="1" dirty="0" err="1"/>
              <a:t>giao</a:t>
            </a:r>
            <a:r>
              <a:rPr lang="en-US" sz="4400" b="1" dirty="0"/>
              <a:t> </a:t>
            </a:r>
            <a:r>
              <a:rPr lang="en-US" sz="4400" b="1" dirty="0" err="1"/>
              <a:t>tử</a:t>
            </a:r>
            <a:r>
              <a:rPr lang="en-US" sz="4400" b="1" dirty="0"/>
              <a:t> </a:t>
            </a:r>
            <a:r>
              <a:rPr lang="en-US" sz="4400" b="1" dirty="0" err="1"/>
              <a:t>với</a:t>
            </a:r>
            <a:r>
              <a:rPr lang="en-US" sz="4400" b="1" dirty="0"/>
              <a:t> </a:t>
            </a:r>
            <a:r>
              <a:rPr lang="en-US" sz="4400" b="1" dirty="0" err="1"/>
              <a:t>cặp</a:t>
            </a:r>
            <a:r>
              <a:rPr lang="en-US" sz="4400" b="1" dirty="0"/>
              <a:t> </a:t>
            </a:r>
            <a:r>
              <a:rPr lang="en-US" sz="4400" b="1" dirty="0" err="1"/>
              <a:t>nhiễm</a:t>
            </a:r>
            <a:r>
              <a:rPr lang="en-US" sz="4400" b="1" dirty="0"/>
              <a:t> </a:t>
            </a:r>
            <a:r>
              <a:rPr lang="en-US" sz="4400" b="1" dirty="0" err="1"/>
              <a:t>sắc</a:t>
            </a:r>
            <a:r>
              <a:rPr lang="en-US" sz="4400" b="1" dirty="0"/>
              <a:t> </a:t>
            </a:r>
            <a:r>
              <a:rPr lang="en-US" sz="4400" b="1" dirty="0" err="1"/>
              <a:t>giới</a:t>
            </a:r>
            <a:r>
              <a:rPr lang="en-US" sz="4400" b="1" dirty="0"/>
              <a:t> </a:t>
            </a:r>
            <a:r>
              <a:rPr lang="en-US" sz="4400" b="1" dirty="0" err="1"/>
              <a:t>tính</a:t>
            </a:r>
            <a:r>
              <a:rPr lang="en-US" sz="4400" b="1" dirty="0"/>
              <a:t> XX. </a:t>
            </a:r>
            <a:r>
              <a:rPr lang="en-US" sz="4400" b="1" dirty="0" err="1"/>
              <a:t>Hãy</a:t>
            </a:r>
            <a:r>
              <a:rPr lang="en-US" sz="4400" b="1" dirty="0"/>
              <a:t> </a:t>
            </a:r>
            <a:r>
              <a:rPr lang="en-US" sz="4400" b="1" dirty="0" err="1"/>
              <a:t>xác</a:t>
            </a:r>
            <a:r>
              <a:rPr lang="en-US" sz="4400" b="1" dirty="0"/>
              <a:t> </a:t>
            </a:r>
            <a:r>
              <a:rPr lang="en-US" sz="4400" b="1" dirty="0" err="1"/>
              <a:t>định</a:t>
            </a:r>
            <a:r>
              <a:rPr lang="en-US" sz="4400" b="1" dirty="0"/>
              <a:t> </a:t>
            </a:r>
            <a:r>
              <a:rPr lang="en-US" sz="4400" b="1" dirty="0" err="1"/>
              <a:t>số</a:t>
            </a:r>
            <a:r>
              <a:rPr lang="en-US" sz="4400" b="1" dirty="0"/>
              <a:t> </a:t>
            </a:r>
            <a:r>
              <a:rPr lang="en-US" sz="4400" b="1" dirty="0" err="1"/>
              <a:t>lượng</a:t>
            </a:r>
            <a:r>
              <a:rPr lang="en-US" sz="4400" b="1" dirty="0"/>
              <a:t> </a:t>
            </a:r>
            <a:r>
              <a:rPr lang="en-US" sz="4400" b="1" dirty="0" err="1"/>
              <a:t>cặp</a:t>
            </a:r>
            <a:r>
              <a:rPr lang="en-US" sz="4400" b="1" dirty="0"/>
              <a:t> </a:t>
            </a:r>
            <a:r>
              <a:rPr lang="en-US" sz="4400" b="1" dirty="0" err="1"/>
              <a:t>nhiễm</a:t>
            </a:r>
            <a:r>
              <a:rPr lang="en-US" sz="4400" b="1" dirty="0"/>
              <a:t> </a:t>
            </a:r>
            <a:r>
              <a:rPr lang="en-US" sz="4400" b="1" dirty="0" err="1"/>
              <a:t>sắc</a:t>
            </a:r>
            <a:r>
              <a:rPr lang="en-US" sz="4400" b="1" dirty="0"/>
              <a:t> </a:t>
            </a:r>
            <a:r>
              <a:rPr lang="en-US" sz="4400" b="1" dirty="0" err="1"/>
              <a:t>thể</a:t>
            </a:r>
            <a:r>
              <a:rPr lang="en-US" sz="4400" b="1" dirty="0"/>
              <a:t> </a:t>
            </a:r>
            <a:r>
              <a:rPr lang="en-US" sz="4400" b="1" dirty="0" err="1"/>
              <a:t>tương</a:t>
            </a:r>
            <a:r>
              <a:rPr lang="en-US" sz="4400" b="1" dirty="0"/>
              <a:t> </a:t>
            </a:r>
            <a:r>
              <a:rPr lang="en-US" sz="4400" b="1" dirty="0" err="1"/>
              <a:t>đồng</a:t>
            </a:r>
            <a:r>
              <a:rPr lang="en-US" sz="4400" b="1" dirty="0"/>
              <a:t> ở </a:t>
            </a:r>
            <a:r>
              <a:rPr lang="en-US" sz="4400" b="1" dirty="0" err="1"/>
              <a:t>cá</a:t>
            </a:r>
            <a:r>
              <a:rPr lang="en-US" sz="4400" b="1" dirty="0"/>
              <a:t> </a:t>
            </a:r>
            <a:r>
              <a:rPr lang="en-US" sz="4400" b="1" dirty="0" err="1"/>
              <a:t>thể</a:t>
            </a:r>
            <a:r>
              <a:rPr lang="en-US" sz="4400" b="1" dirty="0"/>
              <a:t> </a:t>
            </a:r>
            <a:r>
              <a:rPr lang="en-US" sz="4400" b="1" dirty="0" err="1"/>
              <a:t>cái</a:t>
            </a:r>
            <a:endParaRPr lang="en-US" sz="4400" b="1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9675DFE9-CA9A-4ECD-BA71-E68DA677B7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7080" y="-946636"/>
            <a:ext cx="539859" cy="32183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F0E72F9C-5ED5-4278-BAFD-A02E55A427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5925" y="-1020320"/>
            <a:ext cx="539859" cy="32183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5FE066A9-AE79-42AA-888F-CC57498EE9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4596" y="-1515945"/>
            <a:ext cx="539859" cy="32702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4CC87EF8-774F-428A-9339-6A30545703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4844" y="-1078587"/>
            <a:ext cx="539859" cy="3270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DC059A72-C368-464F-9166-ABEB1FCD0C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25839" y="-974032"/>
            <a:ext cx="539859" cy="32183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187D1FDD-56BC-404A-80B8-700F878EAE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17762" y="-1651580"/>
            <a:ext cx="539859" cy="32702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89E0D148-CF1A-4D3D-BC6C-E4ED4F8D8A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74640" y="-889313"/>
            <a:ext cx="539859" cy="32183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7E2EB5AB-8BA8-4C6E-A4B1-E970107967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37437" y="-951824"/>
            <a:ext cx="539859" cy="32702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E2ACEBE5-E6A1-4742-8F76-34CF0EE31C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71228" y="-834077"/>
            <a:ext cx="539859" cy="32702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31FF0748-6D3A-4DC9-A5DA-C562E83EB9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26119" y="-1058190"/>
            <a:ext cx="539859" cy="32702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50A915F1-2144-4B20-98CC-87F94380F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8735" y="-1279885"/>
            <a:ext cx="539859" cy="32183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8A88CF31-A1E3-415D-9BC4-1A3CC4C860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17406" y="-1775508"/>
            <a:ext cx="539859" cy="32702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009EFD73-92A3-41E8-80AA-A85DBFF0AFF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98929" y="-1317755"/>
            <a:ext cx="539859" cy="32702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77E2F0CA-80C3-4FEE-B820-DDD06F9EB0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2610" y="-846947"/>
            <a:ext cx="539859" cy="32702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71585584-3952-41B3-8147-354196B4D0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8635" y="-1469726"/>
            <a:ext cx="539859" cy="32183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275ACA86-3767-4A5F-A08E-27D330F593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75530" y="-1419938"/>
            <a:ext cx="539859" cy="32702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1AE351B7-0398-4233-9C0E-E8FAD81CB0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6501" y="-1048243"/>
            <a:ext cx="539859" cy="32183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6DAFDD2-10C5-4908-BFE4-4CFDC76796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5174" y="-1543868"/>
            <a:ext cx="539859" cy="32702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73693C48-E9B6-4CDB-B670-9786AA89990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56695" y="-1086113"/>
            <a:ext cx="539859" cy="32702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DB175582-052B-4A89-9812-57992605E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1704" y="-1513521"/>
            <a:ext cx="539859" cy="32702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3C524276-F7C6-4ACB-9030-612780FA5A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75743" y="-1467302"/>
            <a:ext cx="539859" cy="32183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5082D3B4-BAC8-445A-9D29-D26AF49E42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02638" y="-1417515"/>
            <a:ext cx="539859" cy="32702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E70A302C-A080-4FF0-B68E-48442E8DDA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2282" y="-1541444"/>
            <a:ext cx="539859" cy="32702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26EB6412-86EC-4A0B-A327-E1DAE63882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0866" y="-866070"/>
            <a:ext cx="539859" cy="32702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50077623-605A-4E4F-9EAB-70EBDF6C9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1839" y="-494375"/>
            <a:ext cx="539859" cy="321839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FD8FE783-5688-4994-A5B4-891DA846BD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0510" y="-990000"/>
            <a:ext cx="539859" cy="32702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91DB4ABE-6263-42D1-9535-20AB27D3DB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22031" y="-532245"/>
            <a:ext cx="539859" cy="32702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5AC46BCB-B86D-49E7-8ED3-5AEA9D462F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4808" y="-728012"/>
            <a:ext cx="539859" cy="32702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CBDE6CB9-37C1-4F72-9F41-F52BA10A18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5384" y="-755936"/>
            <a:ext cx="539859" cy="327027"/>
          </a:xfrm>
          <a:prstGeom prst="rect">
            <a:avLst/>
          </a:prstGeom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xmlns="" id="{DC4D4389-3269-48E5-9314-DCEC10EC78A8}"/>
              </a:ext>
            </a:extLst>
          </p:cNvPr>
          <p:cNvGrpSpPr/>
          <p:nvPr/>
        </p:nvGrpSpPr>
        <p:grpSpPr>
          <a:xfrm>
            <a:off x="17188945" y="234370"/>
            <a:ext cx="994235" cy="994235"/>
            <a:chOff x="11409342" y="180900"/>
            <a:chExt cx="662996" cy="662996"/>
          </a:xfrm>
        </p:grpSpPr>
        <p:sp>
          <p:nvSpPr>
            <p:cNvPr id="111" name="!!MatThu1">
              <a:hlinkClick r:id="rId16" action="ppaction://hlinksldjump"/>
              <a:extLst>
                <a:ext uri="{FF2B5EF4-FFF2-40B4-BE49-F238E27FC236}">
                  <a16:creationId xmlns:a16="http://schemas.microsoft.com/office/drawing/2014/main" xmlns="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/>
            </a:p>
          </p:txBody>
        </p:sp>
        <p:pic>
          <p:nvPicPr>
            <p:cNvPr id="114" name="Graphic 62">
              <a:hlinkClick r:id="rId16" action="ppaction://hlinksldjump"/>
              <a:extLst>
                <a:ext uri="{FF2B5EF4-FFF2-40B4-BE49-F238E27FC236}">
                  <a16:creationId xmlns:a16="http://schemas.microsoft.com/office/drawing/2014/main" xmlns="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4562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1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1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1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1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64 0.00277 L -0.00664 0.00277 C 0.00717 0.0162 0.02305 0.02407 0.0349 0.04259 C 0.07774 0.10949 0.07813 0.15231 0.09714 0.24652 C 0.09922 0.2787 0.10521 0.31088 0.10352 0.34305 C 0.09922 0.4243 0.07579 0.46852 0.03802 0.51319 C 0.02123 0.53333 0.00079 0.54166 -0.01783 0.55578 C -0.03802 0.55393 -0.05859 0.55764 -0.07838 0.55023 C -0.12786 0.53194 -0.1401 0.50324 -0.1789 0.45092 C -0.18698 0.42639 -0.19856 0.40439 -0.20286 0.37708 C -0.21367 0.30902 -0.1806 0.29004 -0.15026 0.26944 C -0.12617 0.25277 -0.10026 0.24652 -0.07526 0.23518 C -0.04974 0.25416 -0.022 0.26551 0.00131 0.29213 C 0.02162 0.31504 0.03972 0.3743 0.05248 0.41111 C 0.05352 0.42916 0.05664 0.44722 0.0556 0.46504 C 0.05495 0.47569 0.05144 0.48541 0.04766 0.49352 C 0.04271 0.5037 0.03685 0.51273 0.03008 0.51898 C 0.01185 0.53588 -0.04661 0.54051 -0.05286 0.54166 C -0.18216 0.54004 -0.23203 0.58402 -0.32252 0.5162 C -0.33086 0.50995 -0.33854 0.50092 -0.34648 0.49352 C -0.3513 0.48402 -0.35807 0.47685 -0.3608 0.46504 C -0.36445 0.44977 -0.36536 0.40972 -0.35286 0.39977 C -0.34257 0.39166 -0.3306 0.39421 -0.3194 0.39143 C -0.29466 0.40671 -0.26875 0.41852 -0.24752 0.44814 C -0.24075 0.45764 -0.23698 0.47268 -0.23164 0.48495 C -0.22942 0.50092 -0.22395 0.51689 -0.22526 0.5331 C -0.2289 0.58055 -0.23255 0.63055 -0.24596 0.67222 C -0.25651 0.70463 -0.27721 0.72291 -0.29388 0.74583 C -0.33997 0.80949 -0.32695 0.79629 -0.37526 0.81111 C -0.39283 0.79977 -0.41263 0.79629 -0.42786 0.77708 C -0.43671 0.7662 -0.43619 0.71551 -0.42786 0.70347 C -0.42252 0.69537 -0.41406 0.69953 -0.40716 0.69768 C -0.38372 0.70139 -0.35989 0.70069 -0.33698 0.70902 C -0.28737 0.72685 -0.28971 0.75277 -0.24114 0.77708 C -0.2125 0.79166 -0.18255 0.79699 -0.15338 0.80833 C -0.10234 0.82824 -0.06198 0.84027 -0.01614 0.87916 C 0.01875 0.90902 0.05873 0.94259 0.08438 0.99838 C 0.09414 1.01967 0.10026 1.0456 0.10821 1.06944 C 0.10938 1.07963 0.11472 1.12361 0.11472 1.14027 C 0.11472 1.14977 0.11302 1.16875 0.11302 1.16875 " pathEditMode="relative" ptsTypes="AAAAAAAAAAAAAAAAAAAAAAAAAAAAAAAAAAAAAAAA">
                                      <p:cBhvr>
                                        <p:cTn id="2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2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2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3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3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3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3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4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4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4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5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5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5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75C1F01-5F20-4F65-A85B-8ECBBFFA44E8}"/>
              </a:ext>
            </a:extLst>
          </p:cNvPr>
          <p:cNvGrpSpPr/>
          <p:nvPr/>
        </p:nvGrpSpPr>
        <p:grpSpPr>
          <a:xfrm>
            <a:off x="237659" y="237539"/>
            <a:ext cx="4411712" cy="993192"/>
            <a:chOff x="156892" y="157507"/>
            <a:chExt cx="2941907" cy="662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E086CB75-4868-474A-B778-62351B64CD87}"/>
                </a:ext>
              </a:extLst>
            </p:cNvPr>
            <p:cNvSpPr/>
            <p:nvPr/>
          </p:nvSpPr>
          <p:spPr>
            <a:xfrm>
              <a:off x="156892" y="157507"/>
              <a:ext cx="2941907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xmlns="" id="{4175ABC5-63F5-4C35-AB92-2AA48E303DCF}"/>
                </a:ext>
              </a:extLst>
            </p:cNvPr>
            <p:cNvSpPr txBox="1"/>
            <p:nvPr/>
          </p:nvSpPr>
          <p:spPr>
            <a:xfrm>
              <a:off x="876344" y="257822"/>
              <a:ext cx="2073232" cy="389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b="1" dirty="0">
                  <a:solidFill>
                    <a:schemeClr val="bg1"/>
                  </a:solidFill>
                </a:rPr>
                <a:t>Vận dụng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!!MatThu1">
            <a:extLst>
              <a:ext uri="{FF2B5EF4-FFF2-40B4-BE49-F238E27FC236}">
                <a16:creationId xmlns:a16="http://schemas.microsoft.com/office/drawing/2014/main" xmlns="" id="{4CC2E6FF-770D-4CD7-BB82-1937CA04DF8F}"/>
              </a:ext>
            </a:extLst>
          </p:cNvPr>
          <p:cNvSpPr/>
          <p:nvPr/>
        </p:nvSpPr>
        <p:spPr>
          <a:xfrm>
            <a:off x="237659" y="237539"/>
            <a:ext cx="993192" cy="9931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8" name="!!MatThu1a">
            <a:extLst>
              <a:ext uri="{FF2B5EF4-FFF2-40B4-BE49-F238E27FC236}">
                <a16:creationId xmlns:a16="http://schemas.microsoft.com/office/drawing/2014/main" xmlns="" id="{4B9E3EC3-AF64-4974-B68C-CA187BDD25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7777" y="541691"/>
            <a:ext cx="591575" cy="384881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79081DE3-25B1-4AC5-88E2-CA1A582D540E}"/>
              </a:ext>
            </a:extLst>
          </p:cNvPr>
          <p:cNvSpPr/>
          <p:nvPr/>
        </p:nvSpPr>
        <p:spPr>
          <a:xfrm>
            <a:off x="1943101" y="1800624"/>
            <a:ext cx="14391302" cy="1863549"/>
          </a:xfrm>
          <a:prstGeom prst="roundRect">
            <a:avLst>
              <a:gd name="adj" fmla="val 15391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63858ED7-2267-4CC5-88D9-750AC4B510B7}"/>
              </a:ext>
            </a:extLst>
          </p:cNvPr>
          <p:cNvGrpSpPr/>
          <p:nvPr/>
        </p:nvGrpSpPr>
        <p:grpSpPr>
          <a:xfrm>
            <a:off x="1957841" y="5987814"/>
            <a:ext cx="15796759" cy="3346685"/>
            <a:chOff x="4037538" y="4547895"/>
            <a:chExt cx="3108936" cy="880471"/>
          </a:xfrm>
        </p:grpSpPr>
        <p:sp>
          <p:nvSpPr>
            <p:cNvPr id="69" name="!!Ques3">
              <a:extLst>
                <a:ext uri="{FF2B5EF4-FFF2-40B4-BE49-F238E27FC236}">
                  <a16:creationId xmlns:a16="http://schemas.microsoft.com/office/drawing/2014/main" xmlns="" id="{314ADFB0-1525-4AD3-A5A1-47427C8A33F9}"/>
                </a:ext>
              </a:extLst>
            </p:cNvPr>
            <p:cNvSpPr/>
            <p:nvPr/>
          </p:nvSpPr>
          <p:spPr>
            <a:xfrm>
              <a:off x="4128476" y="4547895"/>
              <a:ext cx="3017998" cy="880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52400">
                <a:prstClr val="black">
                  <a:alpha val="4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70" name="!!Quesion1">
              <a:extLst>
                <a:ext uri="{FF2B5EF4-FFF2-40B4-BE49-F238E27FC236}">
                  <a16:creationId xmlns:a16="http://schemas.microsoft.com/office/drawing/2014/main" xmlns="" id="{C4425022-16BA-4BDD-9D76-C5A7629E652F}"/>
                </a:ext>
              </a:extLst>
            </p:cNvPr>
            <p:cNvSpPr txBox="1"/>
            <p:nvPr/>
          </p:nvSpPr>
          <p:spPr>
            <a:xfrm>
              <a:off x="4961071" y="4726520"/>
              <a:ext cx="1895428" cy="672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- </a:t>
              </a:r>
              <a:r>
                <a:rPr lang="en-US" sz="3200" b="1" dirty="0" err="1">
                  <a:solidFill>
                    <a:srgbClr val="FF0000"/>
                  </a:solidFill>
                </a:rPr>
                <a:t>Bộ</a:t>
              </a:r>
              <a:r>
                <a:rPr lang="en-US" sz="3200" b="1" dirty="0">
                  <a:solidFill>
                    <a:srgbClr val="FF0000"/>
                  </a:solidFill>
                </a:rPr>
                <a:t> NST </a:t>
              </a:r>
              <a:r>
                <a:rPr lang="en-US" sz="3200" b="1" dirty="0" err="1">
                  <a:solidFill>
                    <a:srgbClr val="FF0000"/>
                  </a:solidFill>
                </a:rPr>
                <a:t>lưỡng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bội</a:t>
              </a:r>
              <a:r>
                <a:rPr lang="en-US" sz="3200" b="1" dirty="0">
                  <a:solidFill>
                    <a:srgbClr val="FF0000"/>
                  </a:solidFill>
                </a:rPr>
                <a:t> (2n) </a:t>
              </a:r>
              <a:r>
                <a:rPr lang="en-US" sz="3200" b="1" dirty="0" err="1">
                  <a:solidFill>
                    <a:srgbClr val="FF0000"/>
                  </a:solidFill>
                </a:rPr>
                <a:t>là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bộ</a:t>
              </a:r>
              <a:r>
                <a:rPr lang="en-US" sz="3200" b="1" dirty="0">
                  <a:solidFill>
                    <a:srgbClr val="FF0000"/>
                  </a:solidFill>
                </a:rPr>
                <a:t> NST </a:t>
              </a:r>
              <a:r>
                <a:rPr lang="en-US" sz="3200" b="1" dirty="0" err="1">
                  <a:solidFill>
                    <a:srgbClr val="FF0000"/>
                  </a:solidFill>
                </a:rPr>
                <a:t>chứa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các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cặp</a:t>
              </a:r>
              <a:r>
                <a:rPr lang="en-US" sz="3200" b="1" dirty="0">
                  <a:solidFill>
                    <a:srgbClr val="FF0000"/>
                  </a:solidFill>
                </a:rPr>
                <a:t> NST </a:t>
              </a:r>
              <a:r>
                <a:rPr lang="en-US" sz="3200" b="1" dirty="0" err="1">
                  <a:solidFill>
                    <a:srgbClr val="FF0000"/>
                  </a:solidFill>
                </a:rPr>
                <a:t>tương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đồng</a:t>
              </a:r>
              <a:r>
                <a:rPr lang="en-US" sz="3200" b="1" dirty="0">
                  <a:solidFill>
                    <a:srgbClr val="FF0000"/>
                  </a:solidFill>
                </a:rPr>
                <a:t>( </a:t>
              </a:r>
              <a:r>
                <a:rPr lang="en-US" sz="3200" b="1" dirty="0" err="1">
                  <a:solidFill>
                    <a:srgbClr val="FF0000"/>
                  </a:solidFill>
                </a:rPr>
                <a:t>có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trong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tế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bào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sinh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dưỡng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cơ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thể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tế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bào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sinh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dục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sơ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khai</a:t>
              </a:r>
              <a:r>
                <a:rPr lang="en-US" sz="3200" b="1" dirty="0">
                  <a:solidFill>
                    <a:srgbClr val="FF0000"/>
                  </a:solidFill>
                </a:rPr>
                <a:t>)</a:t>
              </a:r>
            </a:p>
            <a:p>
              <a:r>
                <a:rPr lang="en-US" sz="3200" b="1" dirty="0">
                  <a:solidFill>
                    <a:srgbClr val="FF0000"/>
                  </a:solidFill>
                </a:rPr>
                <a:t>- </a:t>
              </a:r>
              <a:r>
                <a:rPr lang="en-US" sz="3200" b="1" dirty="0" err="1">
                  <a:solidFill>
                    <a:srgbClr val="FF0000"/>
                  </a:solidFill>
                </a:rPr>
                <a:t>Bộ</a:t>
              </a:r>
              <a:r>
                <a:rPr lang="en-US" sz="3200" b="1" dirty="0">
                  <a:solidFill>
                    <a:srgbClr val="FF0000"/>
                  </a:solidFill>
                </a:rPr>
                <a:t> NST </a:t>
              </a:r>
              <a:r>
                <a:rPr lang="en-US" sz="3200" b="1" dirty="0" err="1">
                  <a:solidFill>
                    <a:srgbClr val="FF0000"/>
                  </a:solidFill>
                </a:rPr>
                <a:t>đơn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bội</a:t>
              </a:r>
              <a:r>
                <a:rPr lang="en-US" sz="3200" b="1" dirty="0">
                  <a:solidFill>
                    <a:srgbClr val="FF0000"/>
                  </a:solidFill>
                </a:rPr>
                <a:t> (n) </a:t>
              </a:r>
              <a:r>
                <a:rPr lang="en-US" sz="3200" b="1" dirty="0" err="1">
                  <a:solidFill>
                    <a:srgbClr val="FF0000"/>
                  </a:solidFill>
                </a:rPr>
                <a:t>là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bộ</a:t>
              </a:r>
              <a:r>
                <a:rPr lang="en-US" sz="3200" b="1" dirty="0">
                  <a:solidFill>
                    <a:srgbClr val="FF0000"/>
                  </a:solidFill>
                </a:rPr>
                <a:t> NST </a:t>
              </a:r>
              <a:r>
                <a:rPr lang="en-US" sz="3200" b="1" dirty="0" err="1">
                  <a:solidFill>
                    <a:srgbClr val="FF0000"/>
                  </a:solidFill>
                </a:rPr>
                <a:t>chứa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một</a:t>
              </a:r>
              <a:r>
                <a:rPr lang="en-US" sz="3200" b="1" dirty="0">
                  <a:solidFill>
                    <a:srgbClr val="FF0000"/>
                  </a:solidFill>
                </a:rPr>
                <a:t> NST  </a:t>
              </a:r>
              <a:r>
                <a:rPr lang="en-US" sz="3200" b="1" dirty="0" err="1">
                  <a:solidFill>
                    <a:srgbClr val="FF0000"/>
                  </a:solidFill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mỗi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cặp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tương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đồng</a:t>
              </a:r>
              <a:r>
                <a:rPr lang="en-US" sz="3200" b="1" dirty="0">
                  <a:solidFill>
                    <a:srgbClr val="FF0000"/>
                  </a:solidFill>
                </a:rPr>
                <a:t>.( </a:t>
              </a:r>
              <a:r>
                <a:rPr lang="en-US" sz="3200" b="1" dirty="0" err="1">
                  <a:solidFill>
                    <a:srgbClr val="FF0000"/>
                  </a:solidFill>
                </a:rPr>
                <a:t>có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trong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giao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tử</a:t>
              </a:r>
              <a:r>
                <a:rPr lang="en-US" sz="3200" b="1" dirty="0">
                  <a:solidFill>
                    <a:srgbClr val="FF0000"/>
                  </a:solidFill>
                </a:rPr>
                <a:t>)</a:t>
              </a:r>
            </a:p>
          </p:txBody>
        </p:sp>
        <p:grpSp>
          <p:nvGrpSpPr>
            <p:cNvPr id="71" name="!!Ques2">
              <a:extLst>
                <a:ext uri="{FF2B5EF4-FFF2-40B4-BE49-F238E27FC236}">
                  <a16:creationId xmlns:a16="http://schemas.microsoft.com/office/drawing/2014/main" xmlns="" id="{E3801E23-4481-420A-B6D6-E8662AF4464A}"/>
                </a:ext>
              </a:extLst>
            </p:cNvPr>
            <p:cNvGrpSpPr/>
            <p:nvPr/>
          </p:nvGrpSpPr>
          <p:grpSpPr>
            <a:xfrm>
              <a:off x="4037538" y="4547895"/>
              <a:ext cx="880471" cy="880471"/>
              <a:chOff x="3024040" y="4053992"/>
              <a:chExt cx="880471" cy="880471"/>
            </a:xfrm>
          </p:grpSpPr>
          <p:sp>
            <p:nvSpPr>
              <p:cNvPr id="72" name="!!A1">
                <a:extLst>
                  <a:ext uri="{FF2B5EF4-FFF2-40B4-BE49-F238E27FC236}">
                    <a16:creationId xmlns:a16="http://schemas.microsoft.com/office/drawing/2014/main" xmlns="" id="{28DF8B6E-7E56-4946-9A60-002B18B98BA4}"/>
                  </a:ext>
                </a:extLst>
              </p:cNvPr>
              <p:cNvSpPr/>
              <p:nvPr/>
            </p:nvSpPr>
            <p:spPr>
              <a:xfrm>
                <a:off x="3024040" y="4053992"/>
                <a:ext cx="880471" cy="880471"/>
              </a:xfrm>
              <a:prstGeom prst="ellipse">
                <a:avLst/>
              </a:prstGeom>
              <a:solidFill>
                <a:srgbClr val="EE403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xmlns="" id="{8794A029-C1D2-4517-AA18-862D45FEC8A8}"/>
                  </a:ext>
                </a:extLst>
              </p:cNvPr>
              <p:cNvGrpSpPr/>
              <p:nvPr/>
            </p:nvGrpSpPr>
            <p:grpSpPr>
              <a:xfrm>
                <a:off x="3274432" y="4303974"/>
                <a:ext cx="379686" cy="380506"/>
                <a:chOff x="-2134638" y="3977659"/>
                <a:chExt cx="1406150" cy="1409187"/>
              </a:xfrm>
              <a:solidFill>
                <a:schemeClr val="bg1"/>
              </a:solidFill>
              <a:effectLst/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xmlns="" id="{B535029A-7DF6-4F1C-8792-7D3E619CDB12}"/>
                    </a:ext>
                  </a:extLst>
                </p:cNvPr>
                <p:cNvSpPr/>
                <p:nvPr/>
              </p:nvSpPr>
              <p:spPr>
                <a:xfrm>
                  <a:off x="-2134638" y="3977659"/>
                  <a:ext cx="910399" cy="872275"/>
                </a:xfrm>
                <a:custGeom>
                  <a:avLst/>
                  <a:gdLst>
                    <a:gd name="connsiteX0" fmla="*/ 208057 w 910399"/>
                    <a:gd name="connsiteY0" fmla="*/ 749147 h 872275"/>
                    <a:gd name="connsiteX1" fmla="*/ 130762 w 910399"/>
                    <a:gd name="connsiteY1" fmla="*/ 749147 h 872275"/>
                    <a:gd name="connsiteX2" fmla="*/ 36 w 910399"/>
                    <a:gd name="connsiteY2" fmla="*/ 616874 h 872275"/>
                    <a:gd name="connsiteX3" fmla="*/ 36 w 910399"/>
                    <a:gd name="connsiteY3" fmla="*/ 130298 h 872275"/>
                    <a:gd name="connsiteX4" fmla="*/ 129947 w 910399"/>
                    <a:gd name="connsiteY4" fmla="*/ 61 h 872275"/>
                    <a:gd name="connsiteX5" fmla="*/ 780073 w 910399"/>
                    <a:gd name="connsiteY5" fmla="*/ 61 h 872275"/>
                    <a:gd name="connsiteX6" fmla="*/ 909495 w 910399"/>
                    <a:gd name="connsiteY6" fmla="*/ 127121 h 872275"/>
                    <a:gd name="connsiteX7" fmla="*/ 910228 w 910399"/>
                    <a:gd name="connsiteY7" fmla="*/ 625833 h 872275"/>
                    <a:gd name="connsiteX8" fmla="*/ 786100 w 910399"/>
                    <a:gd name="connsiteY8" fmla="*/ 749473 h 872275"/>
                    <a:gd name="connsiteX9" fmla="*/ 446784 w 910399"/>
                    <a:gd name="connsiteY9" fmla="*/ 749717 h 872275"/>
                    <a:gd name="connsiteX10" fmla="*/ 413878 w 910399"/>
                    <a:gd name="connsiteY10" fmla="*/ 760713 h 872275"/>
                    <a:gd name="connsiteX11" fmla="*/ 283723 w 910399"/>
                    <a:gd name="connsiteY11" fmla="*/ 857963 h 872275"/>
                    <a:gd name="connsiteX12" fmla="*/ 231270 w 910399"/>
                    <a:gd name="connsiteY12" fmla="*/ 867655 h 872275"/>
                    <a:gd name="connsiteX13" fmla="*/ 207894 w 910399"/>
                    <a:gd name="connsiteY13" fmla="*/ 819437 h 872275"/>
                    <a:gd name="connsiteX14" fmla="*/ 208057 w 910399"/>
                    <a:gd name="connsiteY14" fmla="*/ 749147 h 872275"/>
                    <a:gd name="connsiteX15" fmla="*/ 413471 w 910399"/>
                    <a:gd name="connsiteY15" fmla="*/ 397776 h 872275"/>
                    <a:gd name="connsiteX16" fmla="*/ 417788 w 910399"/>
                    <a:gd name="connsiteY16" fmla="*/ 425550 h 872275"/>
                    <a:gd name="connsiteX17" fmla="*/ 455743 w 910399"/>
                    <a:gd name="connsiteY17" fmla="*/ 453161 h 872275"/>
                    <a:gd name="connsiteX18" fmla="*/ 492721 w 910399"/>
                    <a:gd name="connsiteY18" fmla="*/ 427587 h 872275"/>
                    <a:gd name="connsiteX19" fmla="*/ 520250 w 910399"/>
                    <a:gd name="connsiteY19" fmla="*/ 396555 h 872275"/>
                    <a:gd name="connsiteX20" fmla="*/ 558450 w 910399"/>
                    <a:gd name="connsiteY20" fmla="*/ 222824 h 872275"/>
                    <a:gd name="connsiteX21" fmla="*/ 381217 w 910399"/>
                    <a:gd name="connsiteY21" fmla="*/ 190815 h 872275"/>
                    <a:gd name="connsiteX22" fmla="*/ 369081 w 910399"/>
                    <a:gd name="connsiteY22" fmla="*/ 246281 h 872275"/>
                    <a:gd name="connsiteX23" fmla="*/ 422349 w 910399"/>
                    <a:gd name="connsiteY23" fmla="*/ 261594 h 872275"/>
                    <a:gd name="connsiteX24" fmla="*/ 436847 w 910399"/>
                    <a:gd name="connsiteY24" fmla="*/ 254345 h 872275"/>
                    <a:gd name="connsiteX25" fmla="*/ 494105 w 910399"/>
                    <a:gd name="connsiteY25" fmla="*/ 276743 h 872275"/>
                    <a:gd name="connsiteX26" fmla="*/ 463969 w 910399"/>
                    <a:gd name="connsiteY26" fmla="*/ 331640 h 872275"/>
                    <a:gd name="connsiteX27" fmla="*/ 413471 w 910399"/>
                    <a:gd name="connsiteY27" fmla="*/ 397776 h 872275"/>
                    <a:gd name="connsiteX28" fmla="*/ 453218 w 910399"/>
                    <a:gd name="connsiteY28" fmla="*/ 497796 h 872275"/>
                    <a:gd name="connsiteX29" fmla="*/ 411842 w 910399"/>
                    <a:gd name="connsiteY29" fmla="*/ 539742 h 872275"/>
                    <a:gd name="connsiteX30" fmla="*/ 452159 w 910399"/>
                    <a:gd name="connsiteY30" fmla="*/ 580548 h 872275"/>
                    <a:gd name="connsiteX31" fmla="*/ 494513 w 910399"/>
                    <a:gd name="connsiteY31" fmla="*/ 539905 h 872275"/>
                    <a:gd name="connsiteX32" fmla="*/ 453218 w 910399"/>
                    <a:gd name="connsiteY32" fmla="*/ 497796 h 87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10399" h="872275">
                      <a:moveTo>
                        <a:pt x="208057" y="749147"/>
                      </a:moveTo>
                      <a:cubicBezTo>
                        <a:pt x="180608" y="749147"/>
                        <a:pt x="155685" y="749310"/>
                        <a:pt x="130762" y="749147"/>
                      </a:cubicBezTo>
                      <a:cubicBezTo>
                        <a:pt x="52571" y="748577"/>
                        <a:pt x="36" y="695309"/>
                        <a:pt x="36" y="616874"/>
                      </a:cubicBezTo>
                      <a:cubicBezTo>
                        <a:pt x="36" y="454709"/>
                        <a:pt x="-45" y="292463"/>
                        <a:pt x="36" y="130298"/>
                      </a:cubicBezTo>
                      <a:cubicBezTo>
                        <a:pt x="36" y="52759"/>
                        <a:pt x="52652" y="61"/>
                        <a:pt x="129947" y="61"/>
                      </a:cubicBezTo>
                      <a:cubicBezTo>
                        <a:pt x="346683" y="-20"/>
                        <a:pt x="563418" y="-20"/>
                        <a:pt x="780073" y="61"/>
                      </a:cubicBezTo>
                      <a:cubicBezTo>
                        <a:pt x="854924" y="61"/>
                        <a:pt x="909006" y="52107"/>
                        <a:pt x="909495" y="127121"/>
                      </a:cubicBezTo>
                      <a:cubicBezTo>
                        <a:pt x="910472" y="293359"/>
                        <a:pt x="910554" y="459596"/>
                        <a:pt x="910228" y="625833"/>
                      </a:cubicBezTo>
                      <a:cubicBezTo>
                        <a:pt x="910065" y="695716"/>
                        <a:pt x="855820" y="749310"/>
                        <a:pt x="786100" y="749473"/>
                      </a:cubicBezTo>
                      <a:cubicBezTo>
                        <a:pt x="672967" y="749799"/>
                        <a:pt x="559916" y="749066"/>
                        <a:pt x="446784" y="749717"/>
                      </a:cubicBezTo>
                      <a:cubicBezTo>
                        <a:pt x="435707" y="749799"/>
                        <a:pt x="422919" y="754197"/>
                        <a:pt x="413878" y="760713"/>
                      </a:cubicBezTo>
                      <a:cubicBezTo>
                        <a:pt x="369896" y="792315"/>
                        <a:pt x="326728" y="825139"/>
                        <a:pt x="283723" y="857963"/>
                      </a:cubicBezTo>
                      <a:cubicBezTo>
                        <a:pt x="267514" y="870343"/>
                        <a:pt x="250736" y="877510"/>
                        <a:pt x="231270" y="867655"/>
                      </a:cubicBezTo>
                      <a:cubicBezTo>
                        <a:pt x="211803" y="857718"/>
                        <a:pt x="207568" y="839637"/>
                        <a:pt x="207894" y="819437"/>
                      </a:cubicBezTo>
                      <a:cubicBezTo>
                        <a:pt x="208382" y="796957"/>
                        <a:pt x="208057" y="774559"/>
                        <a:pt x="208057" y="749147"/>
                      </a:cubicBezTo>
                      <a:close/>
                      <a:moveTo>
                        <a:pt x="413471" y="397776"/>
                      </a:moveTo>
                      <a:cubicBezTo>
                        <a:pt x="414856" y="407061"/>
                        <a:pt x="415263" y="416673"/>
                        <a:pt x="417788" y="425550"/>
                      </a:cubicBezTo>
                      <a:cubicBezTo>
                        <a:pt x="423082" y="444284"/>
                        <a:pt x="437254" y="452754"/>
                        <a:pt x="455743" y="453161"/>
                      </a:cubicBezTo>
                      <a:cubicBezTo>
                        <a:pt x="473743" y="453569"/>
                        <a:pt x="489870" y="444691"/>
                        <a:pt x="492721" y="427587"/>
                      </a:cubicBezTo>
                      <a:cubicBezTo>
                        <a:pt x="495816" y="409342"/>
                        <a:pt x="507707" y="404129"/>
                        <a:pt x="520250" y="396555"/>
                      </a:cubicBezTo>
                      <a:cubicBezTo>
                        <a:pt x="580034" y="360310"/>
                        <a:pt x="597301" y="280978"/>
                        <a:pt x="558450" y="222824"/>
                      </a:cubicBezTo>
                      <a:cubicBezTo>
                        <a:pt x="519355" y="164262"/>
                        <a:pt x="437010" y="149438"/>
                        <a:pt x="381217" y="190815"/>
                      </a:cubicBezTo>
                      <a:cubicBezTo>
                        <a:pt x="362240" y="204905"/>
                        <a:pt x="357434" y="226815"/>
                        <a:pt x="369081" y="246281"/>
                      </a:cubicBezTo>
                      <a:cubicBezTo>
                        <a:pt x="379670" y="264037"/>
                        <a:pt x="401987" y="270472"/>
                        <a:pt x="422349" y="261594"/>
                      </a:cubicBezTo>
                      <a:cubicBezTo>
                        <a:pt x="427317" y="259395"/>
                        <a:pt x="431878" y="256299"/>
                        <a:pt x="436847" y="254345"/>
                      </a:cubicBezTo>
                      <a:cubicBezTo>
                        <a:pt x="461119" y="244815"/>
                        <a:pt x="485960" y="254589"/>
                        <a:pt x="494105" y="276743"/>
                      </a:cubicBezTo>
                      <a:cubicBezTo>
                        <a:pt x="502902" y="300608"/>
                        <a:pt x="490522" y="323251"/>
                        <a:pt x="463969" y="331640"/>
                      </a:cubicBezTo>
                      <a:cubicBezTo>
                        <a:pt x="426258" y="343776"/>
                        <a:pt x="414774" y="359007"/>
                        <a:pt x="413471" y="397776"/>
                      </a:cubicBezTo>
                      <a:close/>
                      <a:moveTo>
                        <a:pt x="453218" y="497796"/>
                      </a:moveTo>
                      <a:cubicBezTo>
                        <a:pt x="431634" y="497714"/>
                        <a:pt x="411598" y="517995"/>
                        <a:pt x="411842" y="539742"/>
                      </a:cubicBezTo>
                      <a:cubicBezTo>
                        <a:pt x="412005" y="560919"/>
                        <a:pt x="430738" y="579815"/>
                        <a:pt x="452159" y="580548"/>
                      </a:cubicBezTo>
                      <a:cubicBezTo>
                        <a:pt x="473987" y="581281"/>
                        <a:pt x="494268" y="561896"/>
                        <a:pt x="494513" y="539905"/>
                      </a:cubicBezTo>
                      <a:cubicBezTo>
                        <a:pt x="494757" y="518321"/>
                        <a:pt x="474720" y="497877"/>
                        <a:pt x="453218" y="497796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 b="1" dirty="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xmlns="" id="{D4064AA3-33F4-4BE9-8346-6BB4F1AD7337}"/>
                    </a:ext>
                  </a:extLst>
                </p:cNvPr>
                <p:cNvSpPr/>
                <p:nvPr/>
              </p:nvSpPr>
              <p:spPr>
                <a:xfrm>
                  <a:off x="-1638371" y="4558542"/>
                  <a:ext cx="909883" cy="828304"/>
                </a:xfrm>
                <a:custGeom>
                  <a:avLst/>
                  <a:gdLst>
                    <a:gd name="connsiteX0" fmla="*/ 1259 w 909883"/>
                    <a:gd name="connsiteY0" fmla="*/ 251016 h 828304"/>
                    <a:gd name="connsiteX1" fmla="*/ 183949 w 909883"/>
                    <a:gd name="connsiteY1" fmla="*/ 251016 h 828304"/>
                    <a:gd name="connsiteX2" fmla="*/ 173280 w 909883"/>
                    <a:gd name="connsiteY2" fmla="*/ 265351 h 828304"/>
                    <a:gd name="connsiteX3" fmla="*/ 195189 w 909883"/>
                    <a:gd name="connsiteY3" fmla="*/ 327578 h 828304"/>
                    <a:gd name="connsiteX4" fmla="*/ 219217 w 909883"/>
                    <a:gd name="connsiteY4" fmla="*/ 330429 h 828304"/>
                    <a:gd name="connsiteX5" fmla="*/ 684290 w 909883"/>
                    <a:gd name="connsiteY5" fmla="*/ 330510 h 828304"/>
                    <a:gd name="connsiteX6" fmla="*/ 742445 w 909883"/>
                    <a:gd name="connsiteY6" fmla="*/ 288809 h 828304"/>
                    <a:gd name="connsiteX7" fmla="*/ 684290 w 909883"/>
                    <a:gd name="connsiteY7" fmla="*/ 247188 h 828304"/>
                    <a:gd name="connsiteX8" fmla="*/ 375599 w 909883"/>
                    <a:gd name="connsiteY8" fmla="*/ 247107 h 828304"/>
                    <a:gd name="connsiteX9" fmla="*/ 351734 w 909883"/>
                    <a:gd name="connsiteY9" fmla="*/ 245233 h 828304"/>
                    <a:gd name="connsiteX10" fmla="*/ 495899 w 909883"/>
                    <a:gd name="connsiteY10" fmla="*/ 1782 h 828304"/>
                    <a:gd name="connsiteX11" fmla="*/ 514713 w 909883"/>
                    <a:gd name="connsiteY11" fmla="*/ 235 h 828304"/>
                    <a:gd name="connsiteX12" fmla="*/ 784798 w 909883"/>
                    <a:gd name="connsiteY12" fmla="*/ 398 h 828304"/>
                    <a:gd name="connsiteX13" fmla="*/ 909822 w 909883"/>
                    <a:gd name="connsiteY13" fmla="*/ 126970 h 828304"/>
                    <a:gd name="connsiteX14" fmla="*/ 909822 w 909883"/>
                    <a:gd name="connsiteY14" fmla="*/ 617536 h 828304"/>
                    <a:gd name="connsiteX15" fmla="*/ 781947 w 909883"/>
                    <a:gd name="connsiteY15" fmla="*/ 746307 h 828304"/>
                    <a:gd name="connsiteX16" fmla="*/ 618235 w 909883"/>
                    <a:gd name="connsiteY16" fmla="*/ 746389 h 828304"/>
                    <a:gd name="connsiteX17" fmla="*/ 618154 w 909883"/>
                    <a:gd name="connsiteY17" fmla="*/ 785321 h 828304"/>
                    <a:gd name="connsiteX18" fmla="*/ 557393 w 909883"/>
                    <a:gd name="connsiteY18" fmla="*/ 823032 h 828304"/>
                    <a:gd name="connsiteX19" fmla="*/ 426586 w 909883"/>
                    <a:gd name="connsiteY19" fmla="*/ 758036 h 828304"/>
                    <a:gd name="connsiteX20" fmla="*/ 380486 w 909883"/>
                    <a:gd name="connsiteY20" fmla="*/ 746959 h 828304"/>
                    <a:gd name="connsiteX21" fmla="*/ 136872 w 909883"/>
                    <a:gd name="connsiteY21" fmla="*/ 746470 h 828304"/>
                    <a:gd name="connsiteX22" fmla="*/ 201 w 909883"/>
                    <a:gd name="connsiteY22" fmla="*/ 609391 h 828304"/>
                    <a:gd name="connsiteX23" fmla="*/ 201 w 909883"/>
                    <a:gd name="connsiteY23" fmla="*/ 271541 h 828304"/>
                    <a:gd name="connsiteX24" fmla="*/ 1259 w 909883"/>
                    <a:gd name="connsiteY24" fmla="*/ 251016 h 828304"/>
                    <a:gd name="connsiteX25" fmla="*/ 452731 w 909883"/>
                    <a:gd name="connsiteY25" fmla="*/ 494630 h 828304"/>
                    <a:gd name="connsiteX26" fmla="*/ 694145 w 909883"/>
                    <a:gd name="connsiteY26" fmla="*/ 494793 h 828304"/>
                    <a:gd name="connsiteX27" fmla="*/ 737069 w 909883"/>
                    <a:gd name="connsiteY27" fmla="*/ 473697 h 828304"/>
                    <a:gd name="connsiteX28" fmla="*/ 695041 w 909883"/>
                    <a:gd name="connsiteY28" fmla="*/ 412937 h 828304"/>
                    <a:gd name="connsiteX29" fmla="*/ 214248 w 909883"/>
                    <a:gd name="connsiteY29" fmla="*/ 412937 h 828304"/>
                    <a:gd name="connsiteX30" fmla="*/ 166356 w 909883"/>
                    <a:gd name="connsiteY30" fmla="*/ 453498 h 828304"/>
                    <a:gd name="connsiteX31" fmla="*/ 213515 w 909883"/>
                    <a:gd name="connsiteY31" fmla="*/ 494630 h 828304"/>
                    <a:gd name="connsiteX32" fmla="*/ 452731 w 909883"/>
                    <a:gd name="connsiteY32" fmla="*/ 494630 h 8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883" h="828304">
                      <a:moveTo>
                        <a:pt x="1259" y="251016"/>
                      </a:moveTo>
                      <a:cubicBezTo>
                        <a:pt x="62590" y="251016"/>
                        <a:pt x="121885" y="251016"/>
                        <a:pt x="183949" y="251016"/>
                      </a:cubicBezTo>
                      <a:cubicBezTo>
                        <a:pt x="179388" y="257125"/>
                        <a:pt x="176130" y="261116"/>
                        <a:pt x="173280" y="265351"/>
                      </a:cubicBezTo>
                      <a:cubicBezTo>
                        <a:pt x="157560" y="288809"/>
                        <a:pt x="168148" y="319677"/>
                        <a:pt x="195189" y="327578"/>
                      </a:cubicBezTo>
                      <a:cubicBezTo>
                        <a:pt x="202846" y="329777"/>
                        <a:pt x="211153" y="330429"/>
                        <a:pt x="219217" y="330429"/>
                      </a:cubicBezTo>
                      <a:cubicBezTo>
                        <a:pt x="374214" y="330592"/>
                        <a:pt x="529293" y="330592"/>
                        <a:pt x="684290" y="330510"/>
                      </a:cubicBezTo>
                      <a:cubicBezTo>
                        <a:pt x="721512" y="330510"/>
                        <a:pt x="742526" y="315361"/>
                        <a:pt x="742445" y="288809"/>
                      </a:cubicBezTo>
                      <a:cubicBezTo>
                        <a:pt x="742363" y="261767"/>
                        <a:pt x="722082" y="247188"/>
                        <a:pt x="684290" y="247188"/>
                      </a:cubicBezTo>
                      <a:cubicBezTo>
                        <a:pt x="581420" y="247188"/>
                        <a:pt x="478469" y="247107"/>
                        <a:pt x="375599" y="247107"/>
                      </a:cubicBezTo>
                      <a:cubicBezTo>
                        <a:pt x="368187" y="247107"/>
                        <a:pt x="360856" y="247107"/>
                        <a:pt x="351734" y="245233"/>
                      </a:cubicBezTo>
                      <a:cubicBezTo>
                        <a:pt x="461853" y="200599"/>
                        <a:pt x="504532" y="116055"/>
                        <a:pt x="495899" y="1782"/>
                      </a:cubicBezTo>
                      <a:cubicBezTo>
                        <a:pt x="504207" y="1049"/>
                        <a:pt x="509501" y="235"/>
                        <a:pt x="514713" y="235"/>
                      </a:cubicBezTo>
                      <a:cubicBezTo>
                        <a:pt x="604715" y="153"/>
                        <a:pt x="694797" y="-335"/>
                        <a:pt x="784798" y="398"/>
                      </a:cubicBezTo>
                      <a:cubicBezTo>
                        <a:pt x="857776" y="968"/>
                        <a:pt x="909822" y="54235"/>
                        <a:pt x="909822" y="126970"/>
                      </a:cubicBezTo>
                      <a:cubicBezTo>
                        <a:pt x="909904" y="290519"/>
                        <a:pt x="909904" y="453987"/>
                        <a:pt x="909822" y="617536"/>
                      </a:cubicBezTo>
                      <a:cubicBezTo>
                        <a:pt x="909822" y="691981"/>
                        <a:pt x="856799" y="745574"/>
                        <a:pt x="781947" y="746307"/>
                      </a:cubicBezTo>
                      <a:cubicBezTo>
                        <a:pt x="728517" y="746796"/>
                        <a:pt x="675086" y="746389"/>
                        <a:pt x="618235" y="746389"/>
                      </a:cubicBezTo>
                      <a:cubicBezTo>
                        <a:pt x="618235" y="760235"/>
                        <a:pt x="618561" y="772778"/>
                        <a:pt x="618154" y="785321"/>
                      </a:cubicBezTo>
                      <a:cubicBezTo>
                        <a:pt x="617095" y="819693"/>
                        <a:pt x="588343" y="838019"/>
                        <a:pt x="557393" y="823032"/>
                      </a:cubicBezTo>
                      <a:cubicBezTo>
                        <a:pt x="513573" y="801855"/>
                        <a:pt x="470650" y="778724"/>
                        <a:pt x="426586" y="758036"/>
                      </a:cubicBezTo>
                      <a:cubicBezTo>
                        <a:pt x="412495" y="751438"/>
                        <a:pt x="395961" y="747122"/>
                        <a:pt x="380486" y="746959"/>
                      </a:cubicBezTo>
                      <a:cubicBezTo>
                        <a:pt x="299281" y="745900"/>
                        <a:pt x="218076" y="746633"/>
                        <a:pt x="136872" y="746470"/>
                      </a:cubicBezTo>
                      <a:cubicBezTo>
                        <a:pt x="51921" y="746307"/>
                        <a:pt x="445" y="694994"/>
                        <a:pt x="201" y="609391"/>
                      </a:cubicBezTo>
                      <a:cubicBezTo>
                        <a:pt x="-207" y="496748"/>
                        <a:pt x="119" y="384185"/>
                        <a:pt x="201" y="271541"/>
                      </a:cubicBezTo>
                      <a:cubicBezTo>
                        <a:pt x="282" y="265351"/>
                        <a:pt x="852" y="259324"/>
                        <a:pt x="1259" y="251016"/>
                      </a:cubicBezTo>
                      <a:close/>
                      <a:moveTo>
                        <a:pt x="452731" y="494630"/>
                      </a:moveTo>
                      <a:cubicBezTo>
                        <a:pt x="533202" y="494630"/>
                        <a:pt x="613674" y="494467"/>
                        <a:pt x="694145" y="494793"/>
                      </a:cubicBezTo>
                      <a:cubicBezTo>
                        <a:pt x="712308" y="494874"/>
                        <a:pt x="727865" y="490639"/>
                        <a:pt x="737069" y="473697"/>
                      </a:cubicBezTo>
                      <a:cubicBezTo>
                        <a:pt x="753359" y="443562"/>
                        <a:pt x="732426" y="413018"/>
                        <a:pt x="695041" y="412937"/>
                      </a:cubicBezTo>
                      <a:cubicBezTo>
                        <a:pt x="534750" y="412774"/>
                        <a:pt x="374458" y="412855"/>
                        <a:pt x="214248" y="412937"/>
                      </a:cubicBezTo>
                      <a:cubicBezTo>
                        <a:pt x="184438" y="412937"/>
                        <a:pt x="166601" y="428412"/>
                        <a:pt x="166356" y="453498"/>
                      </a:cubicBezTo>
                      <a:cubicBezTo>
                        <a:pt x="166030" y="478747"/>
                        <a:pt x="183787" y="494548"/>
                        <a:pt x="213515" y="494630"/>
                      </a:cubicBezTo>
                      <a:cubicBezTo>
                        <a:pt x="293172" y="494793"/>
                        <a:pt x="372992" y="494630"/>
                        <a:pt x="452731" y="494630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 b="1" dirty="0"/>
                </a:p>
              </p:txBody>
            </p:sp>
          </p:grp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32846A3D-BAE2-4FFE-B054-AE802C1398BF}"/>
              </a:ext>
            </a:extLst>
          </p:cNvPr>
          <p:cNvSpPr txBox="1"/>
          <p:nvPr/>
        </p:nvSpPr>
        <p:spPr>
          <a:xfrm>
            <a:off x="2448636" y="2658011"/>
            <a:ext cx="1357358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err="1"/>
              <a:t>Câu</a:t>
            </a:r>
            <a:r>
              <a:rPr lang="en-US" sz="2800" b="1" dirty="0"/>
              <a:t> 2: </a:t>
            </a:r>
            <a:r>
              <a:rPr lang="en-US" sz="2800" b="1" dirty="0" err="1"/>
              <a:t>Bộ</a:t>
            </a:r>
            <a:r>
              <a:rPr lang="en-US" sz="2800" b="1" dirty="0"/>
              <a:t> NST </a:t>
            </a:r>
            <a:r>
              <a:rPr lang="en-US" sz="2800" b="1" dirty="0" err="1"/>
              <a:t>lưỡng</a:t>
            </a:r>
            <a:r>
              <a:rPr lang="en-US" sz="2800" b="1" dirty="0"/>
              <a:t> </a:t>
            </a:r>
            <a:r>
              <a:rPr lang="en-US" sz="2800" b="1" dirty="0" err="1"/>
              <a:t>bội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bộ</a:t>
            </a:r>
            <a:r>
              <a:rPr lang="en-US" sz="2800" b="1" dirty="0"/>
              <a:t> NST </a:t>
            </a:r>
            <a:r>
              <a:rPr lang="en-US" sz="2800" b="1" dirty="0" err="1"/>
              <a:t>đơn</a:t>
            </a:r>
            <a:r>
              <a:rPr lang="en-US" sz="2800" b="1" dirty="0"/>
              <a:t> </a:t>
            </a:r>
            <a:r>
              <a:rPr lang="en-US" sz="2800" b="1" dirty="0" err="1"/>
              <a:t>bội</a:t>
            </a:r>
            <a:r>
              <a:rPr lang="en-US" sz="2800" b="1" dirty="0"/>
              <a:t> </a:t>
            </a:r>
            <a:r>
              <a:rPr lang="en-US" sz="2800" b="1" dirty="0" err="1"/>
              <a:t>thường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loại</a:t>
            </a:r>
            <a:r>
              <a:rPr lang="en-US" sz="2800" b="1" dirty="0"/>
              <a:t> </a:t>
            </a:r>
            <a:r>
              <a:rPr lang="en-US" sz="2800" b="1" dirty="0" err="1"/>
              <a:t>tế</a:t>
            </a:r>
            <a:r>
              <a:rPr lang="en-US" sz="2800" b="1" dirty="0"/>
              <a:t> </a:t>
            </a:r>
            <a:r>
              <a:rPr lang="en-US" sz="2800" b="1" dirty="0" err="1"/>
              <a:t>bào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?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9675DFE9-CA9A-4ECD-BA71-E68DA677B7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7080" y="-946636"/>
            <a:ext cx="539859" cy="32183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F0E72F9C-5ED5-4278-BAFD-A02E55A427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5925" y="-1020320"/>
            <a:ext cx="539859" cy="32183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5FE066A9-AE79-42AA-888F-CC57498EE9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4596" y="-1515945"/>
            <a:ext cx="539859" cy="32702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4CC87EF8-774F-428A-9339-6A30545703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4844" y="-1078587"/>
            <a:ext cx="539859" cy="3270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DC059A72-C368-464F-9166-ABEB1FCD0C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25839" y="-974032"/>
            <a:ext cx="539859" cy="32183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187D1FDD-56BC-404A-80B8-700F878EAE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17762" y="-1651580"/>
            <a:ext cx="539859" cy="32702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89E0D148-CF1A-4D3D-BC6C-E4ED4F8D8A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74640" y="-889313"/>
            <a:ext cx="539859" cy="32183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7E2EB5AB-8BA8-4C6E-A4B1-E970107967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37437" y="-951824"/>
            <a:ext cx="539859" cy="32702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E2ACEBE5-E6A1-4742-8F76-34CF0EE31C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71228" y="-834077"/>
            <a:ext cx="539859" cy="32702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31FF0748-6D3A-4DC9-A5DA-C562E83EB9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26119" y="-1058190"/>
            <a:ext cx="539859" cy="32702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50A915F1-2144-4B20-98CC-87F94380F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8735" y="-1279885"/>
            <a:ext cx="539859" cy="32183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8A88CF31-A1E3-415D-9BC4-1A3CC4C860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17406" y="-1775508"/>
            <a:ext cx="539859" cy="32702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009EFD73-92A3-41E8-80AA-A85DBFF0AFF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98929" y="-1317755"/>
            <a:ext cx="539859" cy="32702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77E2F0CA-80C3-4FEE-B820-DDD06F9EB0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2610" y="-846947"/>
            <a:ext cx="539859" cy="32702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71585584-3952-41B3-8147-354196B4D0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8635" y="-1469726"/>
            <a:ext cx="539859" cy="32183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275ACA86-3767-4A5F-A08E-27D330F593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75530" y="-1419938"/>
            <a:ext cx="539859" cy="32702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1AE351B7-0398-4233-9C0E-E8FAD81CB0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6501" y="-1048243"/>
            <a:ext cx="539859" cy="32183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6DAFDD2-10C5-4908-BFE4-4CFDC76796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5174" y="-1543868"/>
            <a:ext cx="539859" cy="32702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73693C48-E9B6-4CDB-B670-9786AA89990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56695" y="-1086113"/>
            <a:ext cx="539859" cy="32702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DB175582-052B-4A89-9812-57992605E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1704" y="-1513521"/>
            <a:ext cx="539859" cy="32702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3C524276-F7C6-4ACB-9030-612780FA5A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75743" y="-1467302"/>
            <a:ext cx="539859" cy="32183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5082D3B4-BAC8-445A-9D29-D26AF49E42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02638" y="-1417515"/>
            <a:ext cx="539859" cy="32702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E70A302C-A080-4FF0-B68E-48442E8DDA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2282" y="-1541444"/>
            <a:ext cx="539859" cy="32702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26EB6412-86EC-4A0B-A327-E1DAE63882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0866" y="-866070"/>
            <a:ext cx="539859" cy="32702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50077623-605A-4E4F-9EAB-70EBDF6C9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1839" y="-494375"/>
            <a:ext cx="539859" cy="321839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FD8FE783-5688-4994-A5B4-891DA846BD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0510" y="-990000"/>
            <a:ext cx="539859" cy="32702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91DB4ABE-6263-42D1-9535-20AB27D3DB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22031" y="-532245"/>
            <a:ext cx="539859" cy="32702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5AC46BCB-B86D-49E7-8ED3-5AEA9D462F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4808" y="-728012"/>
            <a:ext cx="539859" cy="32702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CBDE6CB9-37C1-4F72-9F41-F52BA10A18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5384" y="-755936"/>
            <a:ext cx="539859" cy="327027"/>
          </a:xfrm>
          <a:prstGeom prst="rect">
            <a:avLst/>
          </a:prstGeom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xmlns="" id="{DC4D4389-3269-48E5-9314-DCEC10EC78A8}"/>
              </a:ext>
            </a:extLst>
          </p:cNvPr>
          <p:cNvGrpSpPr/>
          <p:nvPr/>
        </p:nvGrpSpPr>
        <p:grpSpPr>
          <a:xfrm>
            <a:off x="17188945" y="234370"/>
            <a:ext cx="994235" cy="994235"/>
            <a:chOff x="11409342" y="180900"/>
            <a:chExt cx="662996" cy="662996"/>
          </a:xfrm>
        </p:grpSpPr>
        <p:sp>
          <p:nvSpPr>
            <p:cNvPr id="111" name="!!MatThu1">
              <a:hlinkClick r:id="rId16" action="ppaction://hlinksldjump"/>
              <a:extLst>
                <a:ext uri="{FF2B5EF4-FFF2-40B4-BE49-F238E27FC236}">
                  <a16:creationId xmlns:a16="http://schemas.microsoft.com/office/drawing/2014/main" xmlns="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/>
            </a:p>
          </p:txBody>
        </p:sp>
        <p:pic>
          <p:nvPicPr>
            <p:cNvPr id="114" name="Graphic 62">
              <a:hlinkClick r:id="rId16" action="ppaction://hlinksldjump"/>
              <a:extLst>
                <a:ext uri="{FF2B5EF4-FFF2-40B4-BE49-F238E27FC236}">
                  <a16:creationId xmlns:a16="http://schemas.microsoft.com/office/drawing/2014/main" xmlns="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560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1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1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1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1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64 0.00277 L -0.00664 0.00277 C 0.00717 0.0162 0.02305 0.02407 0.0349 0.04259 C 0.07774 0.10949 0.07813 0.15231 0.09714 0.24652 C 0.09922 0.2787 0.10521 0.31088 0.10352 0.34305 C 0.09922 0.4243 0.07579 0.46852 0.03802 0.51319 C 0.02123 0.53333 0.00079 0.54166 -0.01783 0.55578 C -0.03802 0.55393 -0.05859 0.55764 -0.07838 0.55023 C -0.12786 0.53194 -0.1401 0.50324 -0.1789 0.45092 C -0.18698 0.42639 -0.19856 0.40439 -0.20286 0.37708 C -0.21367 0.30902 -0.1806 0.29004 -0.15026 0.26944 C -0.12617 0.25277 -0.10026 0.24652 -0.07526 0.23518 C -0.04974 0.25416 -0.022 0.26551 0.00131 0.29213 C 0.02162 0.31504 0.03972 0.3743 0.05248 0.41111 C 0.05352 0.42916 0.05664 0.44722 0.0556 0.46504 C 0.05495 0.47569 0.05144 0.48541 0.04766 0.49352 C 0.04271 0.5037 0.03685 0.51273 0.03008 0.51898 C 0.01185 0.53588 -0.04661 0.54051 -0.05286 0.54166 C -0.18216 0.54004 -0.23203 0.58402 -0.32252 0.5162 C -0.33086 0.50995 -0.33854 0.50092 -0.34648 0.49352 C -0.3513 0.48402 -0.35807 0.47685 -0.3608 0.46504 C -0.36445 0.44977 -0.36536 0.40972 -0.35286 0.39977 C -0.34257 0.39166 -0.3306 0.39421 -0.3194 0.39143 C -0.29466 0.40671 -0.26875 0.41852 -0.24752 0.44814 C -0.24075 0.45764 -0.23698 0.47268 -0.23164 0.48495 C -0.22942 0.50092 -0.22395 0.51689 -0.22526 0.5331 C -0.2289 0.58055 -0.23255 0.63055 -0.24596 0.67222 C -0.25651 0.70463 -0.27721 0.72291 -0.29388 0.74583 C -0.33997 0.80949 -0.32695 0.79629 -0.37526 0.81111 C -0.39283 0.79977 -0.41263 0.79629 -0.42786 0.77708 C -0.43671 0.7662 -0.43619 0.71551 -0.42786 0.70347 C -0.42252 0.69537 -0.41406 0.69953 -0.40716 0.69768 C -0.38372 0.70139 -0.35989 0.70069 -0.33698 0.70902 C -0.28737 0.72685 -0.28971 0.75277 -0.24114 0.77708 C -0.2125 0.79166 -0.18255 0.79699 -0.15338 0.80833 C -0.10234 0.82824 -0.06198 0.84027 -0.01614 0.87916 C 0.01875 0.90902 0.05873 0.94259 0.08438 0.99838 C 0.09414 1.01967 0.10026 1.0456 0.10821 1.06944 C 0.10938 1.07963 0.11472 1.12361 0.11472 1.14027 C 0.11472 1.14977 0.11302 1.16875 0.11302 1.16875 " pathEditMode="relative" ptsTypes="AAAAAAAAAAAAAAAAAAAAAAAAAAAAAAAAAAAAAAAA">
                                      <p:cBhvr>
                                        <p:cTn id="2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2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2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3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3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3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3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4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4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4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5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5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5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774557" y="5289561"/>
            <a:ext cx="7055625" cy="3968739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16673" b="-16673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30182" y="405331"/>
            <a:ext cx="1933955" cy="34229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476137" y="405331"/>
            <a:ext cx="1933955" cy="3422929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57818" y="5289561"/>
            <a:ext cx="7055625" cy="3968739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21118" b="-21118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719153" y="1083167"/>
            <a:ext cx="14849693" cy="2461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404"/>
              </a:lnSpc>
              <a:spcBef>
                <a:spcPct val="0"/>
              </a:spcBef>
            </a:pPr>
            <a:r>
              <a:rPr lang="vi-VN" sz="13800" b="1" dirty="0">
                <a:solidFill>
                  <a:srgbClr val="03501F"/>
                </a:solidFill>
                <a:latin typeface="Arial" pitchFamily="34" charset="0"/>
              </a:rPr>
              <a:t>CÁM ƠN CÁC EM</a:t>
            </a:r>
            <a:endParaRPr lang="en-US" sz="13800" b="1" dirty="0">
              <a:solidFill>
                <a:srgbClr val="03501F"/>
              </a:solidFill>
              <a:latin typeface="Arial" pitchFamily="34" charset="0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3533656" y="4097128"/>
            <a:ext cx="11220687" cy="0"/>
          </a:xfrm>
          <a:prstGeom prst="line">
            <a:avLst/>
          </a:prstGeom>
          <a:ln w="95250" cap="flat">
            <a:solidFill>
              <a:srgbClr val="961213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91925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1" y="1485900"/>
            <a:ext cx="17711522" cy="8448467"/>
          </a:xfrm>
          <a:prstGeom prst="rect">
            <a:avLst/>
          </a:prstGeom>
          <a:solidFill>
            <a:srgbClr val="008000"/>
          </a:solidFill>
          <a:ln w="28575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/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marL="685800" indent="-685800" algn="just" defTabSz="1371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(NST)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ở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ADN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A,B,C ở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NST?</a:t>
            </a:r>
          </a:p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……….. NST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……….. NST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defTabSz="13716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………..NST</a:t>
            </a: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26247" y="7262694"/>
            <a:ext cx="1482394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endParaRPr lang="en-US" alt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067" t="14482" r="19768" b="9867"/>
          <a:stretch/>
        </p:blipFill>
        <p:spPr>
          <a:xfrm>
            <a:off x="8458200" y="6640740"/>
            <a:ext cx="2628900" cy="2628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3593" y="-22205"/>
            <a:ext cx="1723653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600" b="1" dirty="0">
                <a:solidFill>
                  <a:srgbClr val="FF0000"/>
                </a:solidFill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thành</a:t>
            </a:r>
            <a:r>
              <a:rPr lang="en-US" sz="3600" b="1" dirty="0">
                <a:solidFill>
                  <a:srgbClr val="FF0000"/>
                </a:solidFill>
              </a:rPr>
              <a:t> 4 </a:t>
            </a:r>
            <a:r>
              <a:rPr lang="en-US" sz="3600" b="1" dirty="0" err="1" smtClean="0">
                <a:solidFill>
                  <a:srgbClr val="FF0000"/>
                </a:solidFill>
              </a:rPr>
              <a:t>nhóm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SGK </a:t>
            </a:r>
            <a:r>
              <a:rPr lang="en-US" sz="3600" b="1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35.1, </a:t>
            </a:r>
            <a:r>
              <a:rPr lang="en-US" sz="3600" b="1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29447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20404" y="635288"/>
            <a:ext cx="17828420" cy="1602146"/>
            <a:chOff x="0" y="0"/>
            <a:chExt cx="21640800" cy="2136194"/>
          </a:xfrm>
          <a:solidFill>
            <a:srgbClr val="000066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640800" cy="2136194"/>
            </a:xfrm>
            <a:custGeom>
              <a:avLst/>
              <a:gdLst/>
              <a:ahLst/>
              <a:cxnLst/>
              <a:rect l="l" t="t" r="r" b="b"/>
              <a:pathLst>
                <a:path w="4274726" h="4219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397638"/>
                  </a:lnTo>
                  <a:cubicBezTo>
                    <a:pt x="4274726" y="411073"/>
                    <a:pt x="4263834" y="421964"/>
                    <a:pt x="4250399" y="421964"/>
                  </a:cubicBezTo>
                  <a:lnTo>
                    <a:pt x="24327" y="421964"/>
                  </a:lnTo>
                  <a:cubicBezTo>
                    <a:pt x="10891" y="421964"/>
                    <a:pt x="0" y="411073"/>
                    <a:pt x="0" y="3976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</p:sp>
        <p:sp>
          <p:nvSpPr>
            <p:cNvPr id="12" name="TextBox 12"/>
            <p:cNvSpPr txBox="1"/>
            <p:nvPr/>
          </p:nvSpPr>
          <p:spPr>
            <a:xfrm>
              <a:off x="639355" y="235191"/>
              <a:ext cx="20362090" cy="84946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endParaRPr lang="en-US" sz="345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71378" y="764164"/>
            <a:ext cx="17934718" cy="7764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Câu1. Cho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(NST)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200" dirty="0">
              <a:solidFill>
                <a:schemeClr val="bg1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0405" y="4305300"/>
            <a:ext cx="7375796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protein histone</a:t>
            </a:r>
            <a:endParaRPr lang="en-US" sz="4200" b="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Thành phần hoá học của NST gồm có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184" y="2284951"/>
            <a:ext cx="9296400" cy="824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4191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20403" y="190500"/>
            <a:ext cx="17309707" cy="1384995"/>
          </a:xfrm>
          <a:prstGeom prst="rect">
            <a:avLst/>
          </a:prstGeom>
          <a:solidFill>
            <a:srgbClr val="FF66FF"/>
          </a:solidFill>
        </p:spPr>
        <p:txBody>
          <a:bodyPr wrap="square">
            <a:spAutoFit/>
          </a:bodyPr>
          <a:lstStyle/>
          <a:p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ở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6456" y="2857501"/>
            <a:ext cx="9439044" cy="67818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(chromatid)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b="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Lý thuyết Nhiễm sắc thể Sinh học 9 | SGK Sinh lớp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662" y="2565227"/>
            <a:ext cx="7525448" cy="74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351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46808" y="457201"/>
            <a:ext cx="17053197" cy="138499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4200" b="1" dirty="0" err="1" smtClean="0">
                <a:solidFill>
                  <a:schemeClr val="bg1"/>
                </a:solidFill>
              </a:rPr>
              <a:t>Câu</a:t>
            </a:r>
            <a:r>
              <a:rPr lang="en-US" sz="4200" b="1" dirty="0" smtClean="0">
                <a:solidFill>
                  <a:schemeClr val="bg1"/>
                </a:solidFill>
              </a:rPr>
              <a:t> 3</a:t>
            </a:r>
            <a:r>
              <a:rPr lang="en-US" sz="4200" b="1" dirty="0">
                <a:solidFill>
                  <a:schemeClr val="bg1"/>
                </a:solidFill>
              </a:rPr>
              <a:t>. </a:t>
            </a:r>
            <a:r>
              <a:rPr lang="en-US" sz="4200" b="1" dirty="0" err="1">
                <a:solidFill>
                  <a:schemeClr val="bg1"/>
                </a:solidFill>
              </a:rPr>
              <a:t>Mô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tả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được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cấu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trúc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nhiễm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sắc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thể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có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lõi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là</a:t>
            </a:r>
            <a:r>
              <a:rPr lang="en-US" sz="4200" b="1" dirty="0">
                <a:solidFill>
                  <a:schemeClr val="bg1"/>
                </a:solidFill>
              </a:rPr>
              <a:t> ADN </a:t>
            </a:r>
            <a:r>
              <a:rPr lang="en-US" sz="4200" b="1" dirty="0" err="1">
                <a:solidFill>
                  <a:schemeClr val="bg1"/>
                </a:solidFill>
              </a:rPr>
              <a:t>và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cách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sắp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xếp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của</a:t>
            </a:r>
            <a:r>
              <a:rPr lang="en-US" sz="4200" b="1" dirty="0">
                <a:solidFill>
                  <a:schemeClr val="bg1"/>
                </a:solidFill>
              </a:rPr>
              <a:t> gene </a:t>
            </a:r>
            <a:r>
              <a:rPr lang="en-US" sz="4200" b="1" dirty="0" err="1">
                <a:solidFill>
                  <a:schemeClr val="bg1"/>
                </a:solidFill>
              </a:rPr>
              <a:t>trên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nhiễm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sắc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thể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10800000" flipV="1">
            <a:off x="746809" y="3273758"/>
            <a:ext cx="748279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/>
              <a:t>Phân</a:t>
            </a:r>
            <a:r>
              <a:rPr lang="en-US" sz="4800" b="1" dirty="0"/>
              <a:t> </a:t>
            </a:r>
            <a:r>
              <a:rPr lang="en-US" sz="4800" b="1" dirty="0" err="1"/>
              <a:t>tử</a:t>
            </a:r>
            <a:r>
              <a:rPr lang="en-US" sz="4800" b="1" dirty="0"/>
              <a:t> AND </a:t>
            </a:r>
            <a:r>
              <a:rPr lang="en-US" sz="4800" b="1" dirty="0" err="1"/>
              <a:t>quấn</a:t>
            </a:r>
            <a:r>
              <a:rPr lang="en-US" sz="4800" b="1" dirty="0"/>
              <a:t> </a:t>
            </a:r>
            <a:r>
              <a:rPr lang="en-US" sz="4800" b="1" dirty="0" err="1"/>
              <a:t>quanh</a:t>
            </a:r>
            <a:r>
              <a:rPr lang="en-US" sz="4800" b="1" dirty="0"/>
              <a:t> </a:t>
            </a:r>
            <a:r>
              <a:rPr lang="en-US" sz="4800" b="1" dirty="0" err="1"/>
              <a:t>các</a:t>
            </a:r>
            <a:r>
              <a:rPr lang="en-US" sz="4800" b="1" dirty="0"/>
              <a:t> </a:t>
            </a:r>
            <a:r>
              <a:rPr lang="en-US" sz="4800" b="1" dirty="0" err="1"/>
              <a:t>phân</a:t>
            </a:r>
            <a:r>
              <a:rPr lang="en-US" sz="4800" b="1" dirty="0"/>
              <a:t> </a:t>
            </a:r>
            <a:r>
              <a:rPr lang="en-US" sz="4800" b="1" dirty="0" err="1"/>
              <a:t>tử</a:t>
            </a:r>
            <a:r>
              <a:rPr lang="en-US" sz="4800" b="1" dirty="0"/>
              <a:t> protein histone </a:t>
            </a:r>
            <a:r>
              <a:rPr lang="en-US" sz="4800" b="1" dirty="0" err="1"/>
              <a:t>tạo</a:t>
            </a:r>
            <a:r>
              <a:rPr lang="en-US" sz="4800" b="1" dirty="0"/>
              <a:t> </a:t>
            </a:r>
            <a:r>
              <a:rPr lang="en-US" sz="4800" b="1" dirty="0" err="1"/>
              <a:t>nên</a:t>
            </a:r>
            <a:r>
              <a:rPr lang="en-US" sz="4800" b="1" dirty="0"/>
              <a:t> </a:t>
            </a:r>
            <a:r>
              <a:rPr lang="en-US" sz="4800" b="1" dirty="0" err="1"/>
              <a:t>chuỗi</a:t>
            </a:r>
            <a:r>
              <a:rPr lang="en-US" sz="4800" b="1" dirty="0"/>
              <a:t> nucleosome. </a:t>
            </a:r>
            <a:r>
              <a:rPr lang="en-US" sz="4800" b="1" dirty="0" err="1"/>
              <a:t>Chuỗi</a:t>
            </a:r>
            <a:r>
              <a:rPr lang="en-US" sz="4800" b="1" dirty="0"/>
              <a:t> nucleosome </a:t>
            </a:r>
            <a:r>
              <a:rPr lang="en-US" sz="4800" b="1" dirty="0" err="1"/>
              <a:t>được</a:t>
            </a:r>
            <a:r>
              <a:rPr lang="en-US" sz="4800" b="1" dirty="0"/>
              <a:t> </a:t>
            </a:r>
            <a:r>
              <a:rPr lang="en-US" sz="4800" b="1" dirty="0" err="1"/>
              <a:t>xếp</a:t>
            </a:r>
            <a:r>
              <a:rPr lang="en-US" sz="4800" b="1" dirty="0"/>
              <a:t> </a:t>
            </a:r>
            <a:r>
              <a:rPr lang="en-US" sz="4800" b="1" dirty="0" err="1"/>
              <a:t>cuộn</a:t>
            </a:r>
            <a:r>
              <a:rPr lang="en-US" sz="4800" b="1" dirty="0"/>
              <a:t> qua </a:t>
            </a:r>
            <a:r>
              <a:rPr lang="en-US" sz="4800" b="1" dirty="0" err="1"/>
              <a:t>nhiều</a:t>
            </a:r>
            <a:r>
              <a:rPr lang="en-US" sz="4800" b="1" dirty="0"/>
              <a:t> </a:t>
            </a:r>
            <a:r>
              <a:rPr lang="en-US" sz="4800" b="1" dirty="0" err="1"/>
              <a:t>cấp</a:t>
            </a:r>
            <a:r>
              <a:rPr lang="en-US" sz="4800" b="1" dirty="0"/>
              <a:t> </a:t>
            </a:r>
            <a:r>
              <a:rPr lang="en-US" sz="4800" b="1" dirty="0" err="1"/>
              <a:t>độ</a:t>
            </a:r>
            <a:r>
              <a:rPr lang="en-US" sz="4800" b="1" dirty="0"/>
              <a:t> </a:t>
            </a:r>
            <a:r>
              <a:rPr lang="en-US" sz="4800" b="1" dirty="0" err="1"/>
              <a:t>khác</a:t>
            </a:r>
            <a:r>
              <a:rPr lang="en-US" sz="4800" b="1" dirty="0"/>
              <a:t> </a:t>
            </a:r>
            <a:r>
              <a:rPr lang="en-US" sz="4800" b="1" dirty="0" err="1"/>
              <a:t>nhau</a:t>
            </a:r>
            <a:r>
              <a:rPr lang="en-US" sz="4800" b="1" dirty="0"/>
              <a:t> </a:t>
            </a:r>
            <a:r>
              <a:rPr lang="en-US" sz="4800" b="1" dirty="0" err="1"/>
              <a:t>làm</a:t>
            </a:r>
            <a:r>
              <a:rPr lang="en-US" sz="4800" b="1" dirty="0"/>
              <a:t> </a:t>
            </a:r>
            <a:r>
              <a:rPr lang="en-US" sz="4800" b="1" dirty="0" err="1"/>
              <a:t>nhiễm</a:t>
            </a:r>
            <a:r>
              <a:rPr lang="en-US" sz="4800" b="1" dirty="0"/>
              <a:t> </a:t>
            </a:r>
            <a:r>
              <a:rPr lang="en-US" sz="4800" b="1" dirty="0" err="1"/>
              <a:t>sắc</a:t>
            </a:r>
            <a:r>
              <a:rPr lang="en-US" sz="4800" b="1" dirty="0"/>
              <a:t> </a:t>
            </a:r>
            <a:r>
              <a:rPr lang="en-US" sz="4800" b="1" dirty="0" err="1"/>
              <a:t>thể</a:t>
            </a:r>
            <a:r>
              <a:rPr lang="en-US" sz="4800" b="1" dirty="0"/>
              <a:t> co </a:t>
            </a:r>
            <a:r>
              <a:rPr lang="en-US" sz="4800" b="1" dirty="0" err="1"/>
              <a:t>ngắn</a:t>
            </a:r>
            <a:r>
              <a:rPr lang="en-US" sz="4800" b="1" dirty="0"/>
              <a:t> </a:t>
            </a:r>
            <a:r>
              <a:rPr lang="en-US" sz="4800" b="1" dirty="0" err="1"/>
              <a:t>cực</a:t>
            </a:r>
            <a:r>
              <a:rPr lang="en-US" sz="4800" b="1" dirty="0"/>
              <a:t> </a:t>
            </a:r>
            <a:r>
              <a:rPr lang="en-US" sz="4800" b="1" dirty="0" err="1"/>
              <a:t>đại</a:t>
            </a:r>
            <a:r>
              <a:rPr lang="en-US" sz="4800" b="1" dirty="0"/>
              <a:t>.</a:t>
            </a:r>
          </a:p>
        </p:txBody>
      </p:sp>
      <p:pic>
        <p:nvPicPr>
          <p:cNvPr id="2050" name="Picture 2" descr="Nhiễm sắc thể là gì? – ih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367" y="2455390"/>
            <a:ext cx="9268457" cy="741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2129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20404" y="635288"/>
            <a:ext cx="17828420" cy="1602146"/>
            <a:chOff x="0" y="0"/>
            <a:chExt cx="21640800" cy="2136194"/>
          </a:xfrm>
          <a:solidFill>
            <a:srgbClr val="7030A0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640800" cy="2136194"/>
            </a:xfrm>
            <a:custGeom>
              <a:avLst/>
              <a:gdLst/>
              <a:ahLst/>
              <a:cxnLst/>
              <a:rect l="l" t="t" r="r" b="b"/>
              <a:pathLst>
                <a:path w="4274726" h="4219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397638"/>
                  </a:lnTo>
                  <a:cubicBezTo>
                    <a:pt x="4274726" y="411073"/>
                    <a:pt x="4263834" y="421964"/>
                    <a:pt x="4250399" y="421964"/>
                  </a:cubicBezTo>
                  <a:lnTo>
                    <a:pt x="24327" y="421964"/>
                  </a:lnTo>
                  <a:cubicBezTo>
                    <a:pt x="10891" y="421964"/>
                    <a:pt x="0" y="411073"/>
                    <a:pt x="0" y="3976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</p:sp>
        <p:sp>
          <p:nvSpPr>
            <p:cNvPr id="12" name="TextBox 12"/>
            <p:cNvSpPr txBox="1"/>
            <p:nvPr/>
          </p:nvSpPr>
          <p:spPr>
            <a:xfrm>
              <a:off x="639355" y="235191"/>
              <a:ext cx="20362090" cy="84946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endParaRPr lang="en-US" sz="345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20403" y="764163"/>
            <a:ext cx="1827057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dirty="0" err="1" smtClean="0">
                <a:solidFill>
                  <a:schemeClr val="bg1"/>
                </a:solidFill>
              </a:rPr>
              <a:t>Câu</a:t>
            </a:r>
            <a:r>
              <a:rPr lang="en-US" sz="4200" b="1" dirty="0" smtClean="0">
                <a:solidFill>
                  <a:schemeClr val="bg1"/>
                </a:solidFill>
              </a:rPr>
              <a:t> 4</a:t>
            </a:r>
            <a:r>
              <a:rPr lang="en-US" sz="4200" b="1" dirty="0">
                <a:solidFill>
                  <a:schemeClr val="bg1"/>
                </a:solidFill>
              </a:rPr>
              <a:t>. </a:t>
            </a:r>
            <a:r>
              <a:rPr lang="en-US" sz="4200" b="1" dirty="0" err="1">
                <a:solidFill>
                  <a:schemeClr val="bg1"/>
                </a:solidFill>
              </a:rPr>
              <a:t>Các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vị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trí</a:t>
            </a:r>
            <a:r>
              <a:rPr lang="en-US" sz="4200" b="1" dirty="0">
                <a:solidFill>
                  <a:schemeClr val="bg1"/>
                </a:solidFill>
              </a:rPr>
              <a:t> A,B,C ở </a:t>
            </a:r>
            <a:r>
              <a:rPr lang="en-US" sz="4200" b="1" dirty="0" err="1">
                <a:solidFill>
                  <a:schemeClr val="bg1"/>
                </a:solidFill>
              </a:rPr>
              <a:t>hình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sau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đây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tương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ứng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với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những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bộ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phận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nào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của</a:t>
            </a:r>
            <a:r>
              <a:rPr lang="en-US" sz="4200" b="1" dirty="0">
                <a:solidFill>
                  <a:schemeClr val="bg1"/>
                </a:solidFill>
              </a:rPr>
              <a:t> NST?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0404" y="5247228"/>
            <a:ext cx="95845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b="1" dirty="0"/>
              <a:t>- </a:t>
            </a:r>
            <a:r>
              <a:rPr lang="en-US" sz="4200" b="1" dirty="0" err="1"/>
              <a:t>Vị</a:t>
            </a:r>
            <a:r>
              <a:rPr lang="en-US" sz="4200" b="1" dirty="0"/>
              <a:t> </a:t>
            </a:r>
            <a:r>
              <a:rPr lang="en-US" sz="4200" b="1" dirty="0" err="1"/>
              <a:t>trí</a:t>
            </a:r>
            <a:r>
              <a:rPr lang="en-US" sz="4200" b="1" dirty="0"/>
              <a:t> A </a:t>
            </a:r>
            <a:r>
              <a:rPr lang="en-US" sz="4200" b="1" dirty="0" err="1"/>
              <a:t>tương</a:t>
            </a:r>
            <a:r>
              <a:rPr lang="en-US" sz="4200" b="1" dirty="0"/>
              <a:t> </a:t>
            </a:r>
            <a:r>
              <a:rPr lang="en-US" sz="4200" b="1" dirty="0" err="1"/>
              <a:t>ứng</a:t>
            </a:r>
            <a:r>
              <a:rPr lang="en-US" sz="4200" b="1" dirty="0"/>
              <a:t> </a:t>
            </a:r>
            <a:r>
              <a:rPr lang="en-US" sz="4200" b="1" dirty="0" err="1"/>
              <a:t>với</a:t>
            </a:r>
            <a:r>
              <a:rPr lang="en-US" sz="4200" b="1" dirty="0"/>
              <a:t> </a:t>
            </a:r>
            <a:r>
              <a:rPr lang="en-US" sz="4200" b="1" dirty="0" err="1"/>
              <a:t>cánh</a:t>
            </a:r>
            <a:r>
              <a:rPr lang="en-US" sz="4200" b="1" dirty="0"/>
              <a:t> </a:t>
            </a:r>
            <a:r>
              <a:rPr lang="en-US" sz="4200" b="1" dirty="0" err="1"/>
              <a:t>ngắn</a:t>
            </a:r>
            <a:r>
              <a:rPr lang="en-US" sz="4200" b="1" dirty="0"/>
              <a:t> NST</a:t>
            </a:r>
          </a:p>
          <a:p>
            <a:r>
              <a:rPr lang="en-US" sz="4200" b="1" dirty="0"/>
              <a:t>- </a:t>
            </a:r>
            <a:r>
              <a:rPr lang="en-US" sz="4200" b="1" dirty="0" err="1"/>
              <a:t>Vị</a:t>
            </a:r>
            <a:r>
              <a:rPr lang="en-US" sz="4200" b="1" dirty="0"/>
              <a:t> </a:t>
            </a:r>
            <a:r>
              <a:rPr lang="en-US" sz="4200" b="1" dirty="0" err="1"/>
              <a:t>trí</a:t>
            </a:r>
            <a:r>
              <a:rPr lang="en-US" sz="4200" b="1" dirty="0"/>
              <a:t> B </a:t>
            </a:r>
            <a:r>
              <a:rPr lang="en-US" sz="4200" b="1" dirty="0" err="1"/>
              <a:t>tương</a:t>
            </a:r>
            <a:r>
              <a:rPr lang="en-US" sz="4200" b="1" dirty="0"/>
              <a:t> </a:t>
            </a:r>
            <a:r>
              <a:rPr lang="en-US" sz="4200" b="1" dirty="0" err="1"/>
              <a:t>ứng</a:t>
            </a:r>
            <a:r>
              <a:rPr lang="en-US" sz="4200" b="1" dirty="0"/>
              <a:t> </a:t>
            </a:r>
            <a:r>
              <a:rPr lang="en-US" sz="4200" b="1" dirty="0" err="1"/>
              <a:t>với</a:t>
            </a:r>
            <a:r>
              <a:rPr lang="en-US" sz="4200" b="1" dirty="0"/>
              <a:t> </a:t>
            </a:r>
            <a:r>
              <a:rPr lang="en-US" sz="4200" b="1" dirty="0" err="1"/>
              <a:t>tâm</a:t>
            </a:r>
            <a:r>
              <a:rPr lang="en-US" sz="4200" b="1" dirty="0"/>
              <a:t> </a:t>
            </a:r>
            <a:r>
              <a:rPr lang="en-US" sz="4200" b="1" dirty="0" err="1"/>
              <a:t>động</a:t>
            </a:r>
            <a:r>
              <a:rPr lang="en-US" sz="4200" b="1" dirty="0"/>
              <a:t> NST</a:t>
            </a:r>
          </a:p>
          <a:p>
            <a:r>
              <a:rPr lang="en-US" sz="4200" b="1" dirty="0"/>
              <a:t>- </a:t>
            </a:r>
            <a:r>
              <a:rPr lang="en-US" sz="4200" b="1" dirty="0" err="1"/>
              <a:t>Vị</a:t>
            </a:r>
            <a:r>
              <a:rPr lang="en-US" sz="4200" b="1" dirty="0"/>
              <a:t> </a:t>
            </a:r>
            <a:r>
              <a:rPr lang="en-US" sz="4200" b="1" dirty="0" err="1"/>
              <a:t>trí</a:t>
            </a:r>
            <a:r>
              <a:rPr lang="en-US" sz="4200" b="1" dirty="0"/>
              <a:t> C </a:t>
            </a:r>
            <a:r>
              <a:rPr lang="en-US" sz="4200" b="1" dirty="0" err="1"/>
              <a:t>tương</a:t>
            </a:r>
            <a:r>
              <a:rPr lang="en-US" sz="4200" b="1" dirty="0"/>
              <a:t> </a:t>
            </a:r>
            <a:r>
              <a:rPr lang="en-US" sz="4200" b="1" dirty="0" err="1"/>
              <a:t>ứng</a:t>
            </a:r>
            <a:r>
              <a:rPr lang="en-US" sz="4200" b="1" dirty="0"/>
              <a:t> </a:t>
            </a:r>
            <a:r>
              <a:rPr lang="en-US" sz="4200" b="1" dirty="0" err="1"/>
              <a:t>với</a:t>
            </a:r>
            <a:r>
              <a:rPr lang="en-US" sz="4200" b="1" dirty="0"/>
              <a:t> </a:t>
            </a:r>
            <a:r>
              <a:rPr lang="en-US" sz="4200" b="1" dirty="0" err="1"/>
              <a:t>cánh</a:t>
            </a:r>
            <a:r>
              <a:rPr lang="en-US" sz="4200" b="1" dirty="0"/>
              <a:t> </a:t>
            </a:r>
            <a:r>
              <a:rPr lang="en-US" sz="4200" b="1" dirty="0" err="1"/>
              <a:t>dài</a:t>
            </a:r>
            <a:r>
              <a:rPr lang="en-US" sz="4200" b="1" dirty="0"/>
              <a:t> NST</a:t>
            </a:r>
          </a:p>
        </p:txBody>
      </p:sp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284950"/>
            <a:ext cx="7429500" cy="800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5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2346</TotalTime>
  <Words>2643</Words>
  <Application>Microsoft Office PowerPoint</Application>
  <PresentationFormat>Custom</PresentationFormat>
  <Paragraphs>238</Paragraphs>
  <Slides>45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Times New Roman</vt:lpstr>
      <vt:lpstr>#9Slide03 Arima Madurai Black</vt:lpstr>
      <vt:lpstr>.VnTime</vt:lpstr>
      <vt:lpstr>#9Slide03 AllRoundGothic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25</dc:title>
  <cp:lastModifiedBy>21AK22</cp:lastModifiedBy>
  <cp:revision>139</cp:revision>
  <dcterms:created xsi:type="dcterms:W3CDTF">2006-08-16T00:00:00Z</dcterms:created>
  <dcterms:modified xsi:type="dcterms:W3CDTF">2026-01-11T10:19:14Z</dcterms:modified>
  <dc:identifier>DAE_kfLquj0</dc:identifier>
</cp:coreProperties>
</file>