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324" r:id="rId3"/>
    <p:sldId id="326" r:id="rId4"/>
    <p:sldId id="325" r:id="rId5"/>
    <p:sldId id="327" r:id="rId6"/>
    <p:sldId id="308" r:id="rId7"/>
    <p:sldId id="309" r:id="rId8"/>
    <p:sldId id="312" r:id="rId9"/>
    <p:sldId id="313" r:id="rId10"/>
    <p:sldId id="328" r:id="rId11"/>
    <p:sldId id="329" r:id="rId12"/>
    <p:sldId id="317" r:id="rId13"/>
    <p:sldId id="322" r:id="rId14"/>
    <p:sldId id="323" r:id="rId15"/>
    <p:sldId id="310" r:id="rId16"/>
    <p:sldId id="275" r:id="rId17"/>
    <p:sldId id="297" r:id="rId18"/>
  </p:sldIdLst>
  <p:sldSz cx="15544800" cy="82296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77863" indent="-220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57313" indent="-4429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36763" indent="-665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716213" indent="-887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6600CC"/>
    <a:srgbClr val="FFFFCC"/>
    <a:srgbClr val="F8F8F8"/>
    <a:srgbClr val="A50021"/>
    <a:srgbClr val="EAEA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728" autoAdjust="0"/>
  </p:normalViewPr>
  <p:slideViewPr>
    <p:cSldViewPr>
      <p:cViewPr varScale="1">
        <p:scale>
          <a:sx n="92" d="100"/>
          <a:sy n="92" d="100"/>
        </p:scale>
        <p:origin x="66" y="84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D4E4C8-938B-4F5F-9001-90BBD47B5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79B1C-4818-452E-B08A-995A509D85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57C62E-FEDD-4507-97A9-D2ED91B9177E}" type="datetimeFigureOut">
              <a:rPr lang="en-US"/>
              <a:pPr>
                <a:defRPr/>
              </a:pPr>
              <a:t>1/10/2026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E7516C-4351-45C2-8FCF-97E7D260D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685800"/>
            <a:ext cx="647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DD1BE8-EF51-4FB1-8B09-841ACCEFE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839A1-507E-4A70-8EE2-ECF29BA5D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9EA96-4B5E-4C24-81CC-D1D9E3F43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2593B5-DF3A-4B30-9346-35B81BC5302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3573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0367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162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556511"/>
            <a:ext cx="1321308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663440"/>
            <a:ext cx="1088136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79262" indent="0" algn="ctr">
              <a:buNone/>
              <a:defRPr/>
            </a:lvl2pPr>
            <a:lvl3pPr marL="1358524" indent="0" algn="ctr">
              <a:buNone/>
              <a:defRPr/>
            </a:lvl3pPr>
            <a:lvl4pPr marL="2037786" indent="0" algn="ctr">
              <a:buNone/>
              <a:defRPr/>
            </a:lvl4pPr>
            <a:lvl5pPr marL="2717048" indent="0" algn="ctr">
              <a:buNone/>
              <a:defRPr/>
            </a:lvl5pPr>
            <a:lvl6pPr marL="3396310" indent="0" algn="ctr">
              <a:buNone/>
              <a:defRPr/>
            </a:lvl6pPr>
            <a:lvl7pPr marL="4075572" indent="0" algn="ctr">
              <a:buNone/>
              <a:defRPr/>
            </a:lvl7pPr>
            <a:lvl8pPr marL="4754834" indent="0" algn="ctr">
              <a:buNone/>
              <a:defRPr/>
            </a:lvl8pPr>
            <a:lvl9pPr marL="54340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FBE7E-7170-3821-2C52-D0A97D402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B4B4F8-4AB8-FD53-56D9-A26586EE8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266E3A-A081-2651-2E65-38AC2E675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80717-0D17-4AFC-98B1-D7FB80479C93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10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29435E-9386-7AF6-6C86-49674B4D7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0429D-A3D5-3838-ED6C-250240E8B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933749-C4C8-8F50-A4EA-EE33547A4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BEAC6-79B5-4E95-9E63-ECAC123D8C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3602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329566"/>
            <a:ext cx="34975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29566"/>
            <a:ext cx="1023366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F42ABD-146F-242C-4FEF-60C89EE77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7C1805-468E-AF76-E853-943F3D37C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715F2-8C1D-8ECB-4625-6F2C8CBDB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37568-E63E-4920-B865-99C7447E8DE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7657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7240" y="329566"/>
            <a:ext cx="13990320" cy="7021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524292-32E0-74CF-6352-2A2061622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BDC3FF-5C7F-CCA0-99DB-8EDBFAB5D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9CFA2C-CBF4-FDCA-C050-4E5901B9D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6812E-8020-4E32-9C89-E9B03B96CCB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7251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EE3CA-F185-6BBB-E9F4-09075DFB4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690DBE-A7CB-5113-1B0B-7BE10C906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27FCAF-B47F-6658-FD55-F8F4C2200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7AF92-12E5-42E9-BADC-C6DEFB0DA7E3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5985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288281"/>
            <a:ext cx="1321308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488056"/>
            <a:ext cx="13213080" cy="1800224"/>
          </a:xfrm>
        </p:spPr>
        <p:txBody>
          <a:bodyPr anchor="b"/>
          <a:lstStyle>
            <a:lvl1pPr marL="0" indent="0">
              <a:buNone/>
              <a:defRPr sz="3000"/>
            </a:lvl1pPr>
            <a:lvl2pPr marL="679262" indent="0">
              <a:buNone/>
              <a:defRPr sz="2700"/>
            </a:lvl2pPr>
            <a:lvl3pPr marL="1358524" indent="0">
              <a:buNone/>
              <a:defRPr sz="2400"/>
            </a:lvl3pPr>
            <a:lvl4pPr marL="2037786" indent="0">
              <a:buNone/>
              <a:defRPr sz="2100"/>
            </a:lvl4pPr>
            <a:lvl5pPr marL="2717048" indent="0">
              <a:buNone/>
              <a:defRPr sz="2100"/>
            </a:lvl5pPr>
            <a:lvl6pPr marL="3396310" indent="0">
              <a:buNone/>
              <a:defRPr sz="2100"/>
            </a:lvl6pPr>
            <a:lvl7pPr marL="4075572" indent="0">
              <a:buNone/>
              <a:defRPr sz="2100"/>
            </a:lvl7pPr>
            <a:lvl8pPr marL="4754834" indent="0">
              <a:buNone/>
              <a:defRPr sz="2100"/>
            </a:lvl8pPr>
            <a:lvl9pPr marL="543409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3EB3FA-128E-9D72-8C50-C9E29FD57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E01C2-88CD-37B7-0AFE-F6B7335A4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3E1346-D7D7-BD82-1C3C-755977CC1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D3DD0-BD62-495B-A27B-BC99372247D8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18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7FDCC-F1CC-2599-F2BE-7ABCEECFD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77675-E4B9-5B5D-56C8-317150326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4E4B3-1E99-5B4B-1EB1-C692D0C61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7893A-B389-4D80-A617-5AD55AD707D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8694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42136"/>
            <a:ext cx="686832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609850"/>
            <a:ext cx="686832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1842136"/>
            <a:ext cx="6871018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609850"/>
            <a:ext cx="6871018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C2528B-C1BD-8315-AE54-157D08A00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A795D8-AF37-7D3F-862A-5CF7E9D45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929753-42F4-3B62-AAA4-C4D9E396C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34996-9F2F-4200-8A9F-88343A09763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33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FB4735-1104-A10A-EE79-4E159A060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E0D5D0-5614-FC40-A3F1-7A4D352F2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43E0B9-4575-1B46-14E0-BE57B498D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B0B2-237A-48D7-8ABA-D5DDADA1EFA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537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407A0E-DAF4-460C-D1C8-42104BC24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06318E-B84D-EF9E-3914-63CC55428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ECF01F-CA26-7E07-D0F1-FAD9A4CF6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9CB0C-E720-41D7-B76E-27971D9DDEA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096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27660"/>
            <a:ext cx="5114132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27660"/>
            <a:ext cx="8689975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722120"/>
            <a:ext cx="5114132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9EA68-A91D-D824-AB2D-F59827E86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AD511-9C85-5528-4BDE-AE25B2EFF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04009-3280-DA6D-E5CF-B919967F7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88596-2AD8-4DB8-BC0C-1E9A528E87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505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5760720"/>
            <a:ext cx="932688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35330"/>
            <a:ext cx="932688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440806"/>
            <a:ext cx="932688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63ABF-5F57-EC0C-B5E6-8779E0E99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E053A-B984-9149-92EB-A38F7A2BD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6E535-F050-1301-29A2-53E12B895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D5546-57E3-4F46-93C9-91809F2C65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530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75266F-B3BA-5E14-5C04-45791CE0A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7875" y="330200"/>
            <a:ext cx="13989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12180B-8244-D681-C84C-6A50F8E0D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1920875"/>
            <a:ext cx="1398905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Click to edit Master text styles</a:t>
            </a:r>
          </a:p>
          <a:p>
            <a:pPr lvl="1"/>
            <a:r>
              <a:rPr lang="vi-VN" altLang="vi-VN"/>
              <a:t>Second level</a:t>
            </a:r>
          </a:p>
          <a:p>
            <a:pPr lvl="2"/>
            <a:r>
              <a:rPr lang="vi-VN" altLang="vi-VN"/>
              <a:t>Third level</a:t>
            </a:r>
          </a:p>
          <a:p>
            <a:pPr lvl="3"/>
            <a:r>
              <a:rPr lang="vi-VN" altLang="vi-VN"/>
              <a:t>Fourth level</a:t>
            </a:r>
          </a:p>
          <a:p>
            <a:pPr lvl="4"/>
            <a:r>
              <a:rPr lang="vi-VN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8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1775" y="7494588"/>
            <a:ext cx="4921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10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/>
            </a:lvl1pPr>
          </a:lstStyle>
          <a:p>
            <a:fld id="{0992A5F8-722F-428A-B2D6-31D5820772B4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5pPr>
      <a:lvl6pPr marL="679262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6pPr>
      <a:lvl7pPr marL="1358524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7pPr>
      <a:lvl8pPr marL="2037786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8pPr>
      <a:lvl9pPr marL="2717048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08000" indent="-5080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03313" indent="-423863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  <a:cs typeface="+mn-cs"/>
        </a:defRPr>
      </a:lvl2pPr>
      <a:lvl3pPr marL="16970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cs typeface="+mn-cs"/>
        </a:defRPr>
      </a:lvl3pPr>
      <a:lvl4pPr marL="2376488" indent="-338138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4pPr>
      <a:lvl5pPr marL="3055938" indent="-338138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5pPr>
      <a:lvl6pPr marL="3735941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6pPr>
      <a:lvl7pPr marL="4415203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7pPr>
      <a:lvl8pPr marL="5094465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8pPr>
      <a:lvl9pPr marL="5773727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NH%20C&#194;U%20H&#7886;I%20V&#7852;T%20L&#221;%206789\So&#7841;n%20GA%20SGK%20m&#7899;i\B&#224;i%205%20-%20&#272;o%20&#273;&#7897;%20d&#224;i\3%20phut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9B3A7FC0-591C-6D6A-5510-0C2054F9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365375"/>
            <a:ext cx="14325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II: CÁC PHÉP ĐO</a:t>
            </a:r>
            <a:endParaRPr lang="vi-VN" altLang="vi-VN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1690BCF-96C7-7189-1DB7-632D3D30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1811338"/>
            <a:ext cx="396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600" b="1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6600" b="1" i="1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070B0B6-C13E-B477-2663-0E47513D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259263"/>
            <a:ext cx="143256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I: ĐO CHIỀU DÀI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53" y="1073512"/>
            <a:ext cx="11070576" cy="71560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3840" dirty="0" err="1">
                <a:highlight>
                  <a:srgbClr val="FFFFFF"/>
                </a:highlight>
                <a:ea typeface="A3.NotoSans-San" panose="020B0502040504020204" pitchFamily="34" charset="0"/>
              </a:rPr>
              <a:t>Khi</a:t>
            </a:r>
            <a:r>
              <a:rPr lang="en-US" sz="3840" dirty="0"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ea typeface="A3.NotoSans-San" panose="020B0502040504020204" pitchFamily="34" charset="0"/>
              </a:rPr>
              <a:t>đo</a:t>
            </a:r>
            <a:r>
              <a:rPr lang="en-US" sz="3840" dirty="0"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vi-VN" sz="3840" dirty="0">
                <a:highlight>
                  <a:srgbClr val="FFFFFF"/>
                </a:highlight>
                <a:ea typeface="A3.NotoSans-San" panose="020B0502040504020204" pitchFamily="34" charset="0"/>
              </a:rPr>
              <a:t>chiều dài </a:t>
            </a:r>
            <a:r>
              <a:rPr lang="en-US" sz="3840" dirty="0" err="1">
                <a:highlight>
                  <a:srgbClr val="FFFFFF"/>
                </a:highlight>
                <a:ea typeface="A3.NotoSans-San" panose="020B0502040504020204" pitchFamily="34" charset="0"/>
              </a:rPr>
              <a:t>của</a:t>
            </a:r>
            <a:r>
              <a:rPr lang="en-US" sz="3840" dirty="0"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ea typeface="A3.NotoSans-San" panose="020B0502040504020204" pitchFamily="34" charset="0"/>
              </a:rPr>
              <a:t>một</a:t>
            </a:r>
            <a:r>
              <a:rPr lang="en-US" sz="3840" dirty="0"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vi-VN" sz="3840" dirty="0">
                <a:highlight>
                  <a:srgbClr val="FFFFFF"/>
                </a:highlight>
                <a:ea typeface="A3.NotoSans-San" panose="020B0502040504020204" pitchFamily="34" charset="0"/>
              </a:rPr>
              <a:t>vật</a:t>
            </a:r>
            <a:r>
              <a:rPr lang="en-US" sz="3840" dirty="0">
                <a:highlight>
                  <a:srgbClr val="FFFFFF"/>
                </a:highlight>
                <a:ea typeface="A3.NotoSans-San" panose="020B0502040504020204" pitchFamily="34" charset="0"/>
              </a:rPr>
              <a:t>, ta </a:t>
            </a:r>
            <a:r>
              <a:rPr lang="en-US" sz="3840" dirty="0" err="1">
                <a:highlight>
                  <a:srgbClr val="FFFFFF"/>
                </a:highlight>
                <a:ea typeface="A3.NotoSans-San" panose="020B0502040504020204" pitchFamily="34" charset="0"/>
              </a:rPr>
              <a:t>cần</a:t>
            </a:r>
            <a:r>
              <a:rPr lang="en-US" sz="3840" dirty="0">
                <a:highlight>
                  <a:srgbClr val="FFFFFF"/>
                </a:highlight>
                <a:ea typeface="A3.NotoSans-San" panose="020B0502040504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840" i="1" dirty="0" err="1">
                <a:solidFill>
                  <a:srgbClr val="FF0000"/>
                </a:solidFill>
                <a:highlight>
                  <a:srgbClr val="FFFFFF"/>
                </a:highlight>
                <a:ea typeface="A3.NotoSans-San" panose="020B0502040504020204" pitchFamily="34" charset="0"/>
              </a:rPr>
              <a:t>Ước</a:t>
            </a:r>
            <a:r>
              <a:rPr lang="en-US" sz="3840" i="1" dirty="0">
                <a:solidFill>
                  <a:srgbClr val="FF0000"/>
                </a:solidFill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en-US" sz="3840" i="1" dirty="0" err="1">
                <a:solidFill>
                  <a:srgbClr val="FF0000"/>
                </a:solidFill>
                <a:highlight>
                  <a:srgbClr val="FFFFFF"/>
                </a:highlight>
                <a:ea typeface="A3.NotoSans-San" panose="020B0502040504020204" pitchFamily="34" charset="0"/>
              </a:rPr>
              <a:t>lượng</a:t>
            </a:r>
            <a:r>
              <a:rPr lang="en-US" sz="3840" i="1" dirty="0">
                <a:solidFill>
                  <a:srgbClr val="FF0000"/>
                </a:solidFill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vi-VN" sz="3840" i="1" dirty="0">
                <a:highlight>
                  <a:srgbClr val="FFFFFF"/>
                </a:highlight>
                <a:ea typeface="A3.NotoSans-San" panose="020B0502040504020204" pitchFamily="34" charset="0"/>
              </a:rPr>
              <a:t>chiều dài </a:t>
            </a:r>
            <a:r>
              <a:rPr lang="en-US" sz="3840" i="1" dirty="0" err="1">
                <a:highlight>
                  <a:srgbClr val="FFFFFF"/>
                </a:highlight>
                <a:ea typeface="A3.NotoSans-San" panose="020B0502040504020204" pitchFamily="34" charset="0"/>
              </a:rPr>
              <a:t>cần</a:t>
            </a:r>
            <a:r>
              <a:rPr lang="en-US" sz="3840" i="1" dirty="0"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en-US" sz="3840" i="1" dirty="0" err="1">
                <a:highlight>
                  <a:srgbClr val="FFFFFF"/>
                </a:highlight>
                <a:ea typeface="A3.NotoSans-San" panose="020B0502040504020204" pitchFamily="34" charset="0"/>
              </a:rPr>
              <a:t>đo</a:t>
            </a:r>
            <a:r>
              <a:rPr lang="en-US" sz="3840" i="1" dirty="0">
                <a:highlight>
                  <a:srgbClr val="FFFFFF"/>
                </a:highlight>
                <a:ea typeface="A3.NotoSans-San" panose="020B0502040504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84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840" i="1" dirty="0"/>
              <a:t>Chọn dụng cụ đo phù hợp.</a:t>
            </a:r>
            <a:endParaRPr lang="en-US" sz="3840" dirty="0">
              <a:highlight>
                <a:srgbClr val="FFFFFF"/>
              </a:highlight>
              <a:ea typeface="A3.NotoSans-San" panose="020B0502040504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840" dirty="0">
                <a:solidFill>
                  <a:srgbClr val="FF0000"/>
                </a:solidFill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vi-VN" sz="3840" i="1" dirty="0">
                <a:highlight>
                  <a:srgbClr val="FFFFFF"/>
                </a:highlight>
              </a:rPr>
              <a:t>Đặt thước dọc theo chiều dài của vật cần đo sao cho một đầu của thước trùng với vạch số 0 của thước.</a:t>
            </a:r>
            <a:endParaRPr lang="en-US" sz="3840" dirty="0">
              <a:highlight>
                <a:srgbClr val="FFFFFF"/>
              </a:highlight>
              <a:ea typeface="A3.NotoSans-San" panose="020B0502040504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840" dirty="0">
                <a:solidFill>
                  <a:srgbClr val="FF0000"/>
                </a:solidFill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vi-VN" sz="3840" i="1" dirty="0">
                <a:highlight>
                  <a:srgbClr val="FFFFFF"/>
                </a:highlight>
              </a:rPr>
              <a:t>Đặt mắt vuông góc với cạnh của thước ở đầu kia của vật.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840" dirty="0">
                <a:solidFill>
                  <a:srgbClr val="FF0000"/>
                </a:solidFill>
                <a:highlight>
                  <a:srgbClr val="FFFFFF"/>
                </a:highlight>
                <a:ea typeface="A3.NotoSans-San" panose="020B0502040504020204" pitchFamily="34" charset="0"/>
              </a:rPr>
              <a:t> </a:t>
            </a:r>
            <a:r>
              <a:rPr lang="vi-VN" sz="3840" i="1" dirty="0">
                <a:highlight>
                  <a:srgbClr val="FFFFFF"/>
                </a:highlight>
              </a:rPr>
              <a:t>Đọc và ghi kết quả đo theo vạch chia gần nhất với đầu kia của vật.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vi-VN" sz="3840" i="1" dirty="0">
              <a:highlight>
                <a:srgbClr val="FFFFFF"/>
              </a:highlight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3840" dirty="0">
              <a:solidFill>
                <a:srgbClr val="FF0000"/>
              </a:solidFill>
              <a:highlight>
                <a:srgbClr val="FFFFFF"/>
              </a:highlight>
              <a:ea typeface="A3.NotoSans-San" panose="020B050204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457200" y="160338"/>
            <a:ext cx="14630400" cy="757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20" dirty="0">
                <a:latin typeface="A3.BoosterNextFYBlackRegular-Sa" panose="02000A03000000020004" pitchFamily="2" charset="0"/>
              </a:rPr>
              <a:t>CÁC BƯỚC ĐO </a:t>
            </a:r>
            <a:r>
              <a:rPr lang="vi-VN" sz="4320" dirty="0">
                <a:latin typeface="A3.BoosterNextFYBlackRegular-Sa" panose="02000A03000000020004" pitchFamily="2" charset="0"/>
              </a:rPr>
              <a:t>CHIỀU DÀI </a:t>
            </a:r>
            <a:r>
              <a:rPr lang="en-US" sz="4320" dirty="0">
                <a:latin typeface="A3.BoosterNextFYBlackRegular-Sa" panose="02000A03000000020004" pitchFamily="2" charset="0"/>
              </a:rPr>
              <a:t>BẰNG </a:t>
            </a:r>
            <a:r>
              <a:rPr lang="vi-VN" sz="4320" dirty="0">
                <a:latin typeface="A3.BoosterNextFYBlackRegular-Sa" panose="02000A03000000020004" pitchFamily="2" charset="0"/>
              </a:rPr>
              <a:t>THƯỚC</a:t>
            </a:r>
            <a:endParaRPr lang="en-US" sz="4320" dirty="0">
              <a:latin typeface="A3.BoosterNextFYBlackRegular-Sa" panose="02000A03000000020004" pitchFamily="2" charset="0"/>
            </a:endParaRPr>
          </a:p>
        </p:txBody>
      </p:sp>
      <p:pic>
        <p:nvPicPr>
          <p:cNvPr id="12292" name="Graphic 7">
            <a:extLst>
              <a:ext uri="{FF2B5EF4-FFF2-40B4-BE49-F238E27FC236}">
                <a16:creationId xmlns:a16="http://schemas.microsoft.com/office/drawing/2014/main" id="{77B5574E-F47C-DBCB-9866-E99053D0D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238" y="1838325"/>
            <a:ext cx="27098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425" y="1807472"/>
            <a:ext cx="9417431" cy="5183614"/>
          </a:xfrm>
        </p:spPr>
        <p:txBody>
          <a:bodyPr>
            <a:normAutofit fontScale="92500" lnSpcReduction="10000"/>
          </a:bodyPr>
          <a:lstStyle/>
          <a:p>
            <a:pPr marL="617220" indent="-617220" algn="just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84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3840" b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HS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làm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việc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theo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nhóm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theo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bàn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marL="617220" indent="-617220" algn="just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84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Nội</a:t>
            </a:r>
            <a:r>
              <a:rPr lang="en-US" sz="3840" b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dung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chiều dọc, chiều ngang của cuốn sách Vật lý 6 bằng thước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marL="617220" indent="-617220" algn="just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84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3840" b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HS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thực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hành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hoàn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thiện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B4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40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trong</a:t>
            </a:r>
            <a:r>
              <a:rPr lang="en-US" sz="4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4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Phần I:</a:t>
            </a:r>
            <a:r>
              <a:rPr lang="en-US" sz="4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4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 chiều dài </a:t>
            </a:r>
            <a:r>
              <a:rPr lang="en-US" sz="4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PHT </a:t>
            </a:r>
            <a:r>
              <a:rPr lang="vi-VN" sz="4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Chủ đề 2</a:t>
            </a:r>
            <a:r>
              <a:rPr lang="en-US" sz="4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Báo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cáo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kết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quả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thực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hành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457200" y="160338"/>
            <a:ext cx="14630400" cy="757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20" dirty="0">
                <a:latin typeface="A3.BoosterNextFYBlackRegular-Sa" panose="02000A03000000020004" pitchFamily="2" charset="0"/>
              </a:rPr>
              <a:t>THỰC HÀNH ĐO </a:t>
            </a:r>
            <a:r>
              <a:rPr lang="vi-VN" sz="4320" dirty="0">
                <a:latin typeface="A3.BoosterNextFYBlackRegular-Sa" panose="02000A03000000020004" pitchFamily="2" charset="0"/>
              </a:rPr>
              <a:t>CHIỀU DÀI</a:t>
            </a:r>
            <a:endParaRPr lang="en-US" sz="4320" dirty="0">
              <a:latin typeface="A3.BoosterNextFYBlackRegular-Sa" panose="02000A03000000020004" pitchFamily="2" charset="0"/>
            </a:endParaRPr>
          </a:p>
        </p:txBody>
      </p:sp>
      <p:pic>
        <p:nvPicPr>
          <p:cNvPr id="13316" name="Graphic 5">
            <a:extLst>
              <a:ext uri="{FF2B5EF4-FFF2-40B4-BE49-F238E27FC236}">
                <a16:creationId xmlns:a16="http://schemas.microsoft.com/office/drawing/2014/main" id="{13F44971-3716-3540-CBCF-22127E07B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9413"/>
            <a:ext cx="334327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Countdown 5 minutes-Nho">
            <a:hlinkClick r:id="" action="ppaction://media"/>
            <a:extLst>
              <a:ext uri="{FF2B5EF4-FFF2-40B4-BE49-F238E27FC236}">
                <a16:creationId xmlns:a16="http://schemas.microsoft.com/office/drawing/2014/main" id="{9576A193-A8F7-87B7-E469-350BD4C73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151438"/>
            <a:ext cx="31956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1606550"/>
            <a:ext cx="12890500" cy="5016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vi-V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         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gang </a:t>
            </a:r>
            <a:r>
              <a:rPr lang="en-US" altLang="vi-V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</a:t>
            </a:r>
          </a:p>
          <a:p>
            <a:pPr>
              <a:defRPr/>
            </a:pP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altLang="vi-V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						D. </a:t>
            </a:r>
            <a:r>
              <a:rPr lang="en-US" altLang="vi-V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alt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3200" b="1" dirty="0">
                <a:latin typeface="Times New Roman" panose="02020603050405020304" pitchFamily="18" charset="0"/>
                <a:cs typeface="Calibri" panose="020F0502020204030204" pitchFamily="34" charset="0"/>
              </a:rPr>
              <a:t>	B.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B0F668-E317-4F6E-941C-0062638BCAB5}"/>
              </a:ext>
            </a:extLst>
          </p:cNvPr>
          <p:cNvSpPr/>
          <p:nvPr/>
        </p:nvSpPr>
        <p:spPr>
          <a:xfrm>
            <a:off x="1868488" y="2182813"/>
            <a:ext cx="574675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1454DA-DAE6-44D3-B25F-35ED2A0F5CDF}"/>
              </a:ext>
            </a:extLst>
          </p:cNvPr>
          <p:cNvSpPr/>
          <p:nvPr/>
        </p:nvSpPr>
        <p:spPr>
          <a:xfrm>
            <a:off x="1868488" y="5062538"/>
            <a:ext cx="574675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341" name="TextBox 2">
            <a:extLst>
              <a:ext uri="{FF2B5EF4-FFF2-40B4-BE49-F238E27FC236}">
                <a16:creationId xmlns:a16="http://schemas.microsoft.com/office/drawing/2014/main" id="{AFB9CC64-6B1C-B368-C4BD-279DF96A7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973138"/>
            <a:ext cx="63738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đáp án đúng: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AutoShape 10">
            <a:extLst>
              <a:ext uri="{FF2B5EF4-FFF2-40B4-BE49-F238E27FC236}">
                <a16:creationId xmlns:a16="http://schemas.microsoft.com/office/drawing/2014/main" id="{65443040-9486-C632-8719-7B6B15AD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-42863"/>
            <a:ext cx="6858000" cy="95091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5852" tIns="67926" rIns="135852" bIns="67926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vi-VN" sz="4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74713"/>
            <a:ext cx="12890500" cy="5724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B. m 			C. kg                       D.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 cm 	                               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1cm.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0,5cm. 	                               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1mm.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B0F668-E317-4F6E-941C-0062638BCAB5}"/>
              </a:ext>
            </a:extLst>
          </p:cNvPr>
          <p:cNvSpPr/>
          <p:nvPr/>
        </p:nvSpPr>
        <p:spPr>
          <a:xfrm>
            <a:off x="5756275" y="1414463"/>
            <a:ext cx="576263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1454DA-DAE6-44D3-B25F-35ED2A0F5CDF}"/>
              </a:ext>
            </a:extLst>
          </p:cNvPr>
          <p:cNvSpPr/>
          <p:nvPr/>
        </p:nvSpPr>
        <p:spPr>
          <a:xfrm>
            <a:off x="1724025" y="5554663"/>
            <a:ext cx="576263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6AEBEE67-61CE-85BA-E9CD-AD4038B6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522663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558800"/>
            <a:ext cx="12890500" cy="52625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(1)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(3)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A. (2), (1), (3).              			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(2), (1).            </a:t>
            </a:r>
          </a:p>
          <a:p>
            <a:pPr>
              <a:lnSpc>
                <a:spcPct val="150000"/>
              </a:lnSpc>
              <a:defRPr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C. (1), (2), (3).          				D. (2), (3), (1).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1454DA-DAE6-44D3-B25F-35ED2A0F5CDF}"/>
              </a:ext>
            </a:extLst>
          </p:cNvPr>
          <p:cNvSpPr/>
          <p:nvPr/>
        </p:nvSpPr>
        <p:spPr>
          <a:xfrm>
            <a:off x="2227263" y="4546600"/>
            <a:ext cx="576262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5D1E9BB-5490-0C7C-2A94-653CC3560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875" y="366713"/>
            <a:ext cx="13989050" cy="1803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vi-VN" b="1">
                <a:solidFill>
                  <a:srgbClr val="FF0000"/>
                </a:solidFill>
              </a:rPr>
              <a:t>Hoạt động trải nghiệm</a:t>
            </a:r>
            <a:br>
              <a:rPr lang="en-US" altLang="vi-VN" b="1">
                <a:solidFill>
                  <a:srgbClr val="FF0000"/>
                </a:solidFill>
              </a:rPr>
            </a:br>
            <a:r>
              <a:rPr lang="en-US" altLang="vi-VN" sz="5400"/>
              <a:t>Đo đường kính nắp chai</a:t>
            </a:r>
            <a:endParaRPr lang="vi-VN" alt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39-1D9A-4A79-9A78-7E377AEE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75" y="2443163"/>
            <a:ext cx="7642225" cy="5430837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cụ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dùng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dây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giấy</a:t>
            </a:r>
            <a:r>
              <a:rPr lang="en-US" dirty="0"/>
              <a:t> A4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+ </a:t>
            </a:r>
            <a:r>
              <a:rPr lang="en-US" dirty="0" err="1"/>
              <a:t>kéo</a:t>
            </a:r>
            <a:endParaRPr lang="vi-VN" dirty="0"/>
          </a:p>
        </p:txBody>
      </p:sp>
      <p:pic>
        <p:nvPicPr>
          <p:cNvPr id="17412" name="Picture 2" descr="Nắp chai nước tinh khiết phi 28 - NAP CHAI NHUA | CONG TY SAN XUAT NAP CHAI  NHUA TRUC GIANG">
            <a:extLst>
              <a:ext uri="{FF2B5EF4-FFF2-40B4-BE49-F238E27FC236}">
                <a16:creationId xmlns:a16="http://schemas.microsoft.com/office/drawing/2014/main" id="{10595B11-A913-3FA2-E225-63FF1BA5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63" y="3538538"/>
            <a:ext cx="44370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7">
            <a:extLst>
              <a:ext uri="{FF2B5EF4-FFF2-40B4-BE49-F238E27FC236}">
                <a16:creationId xmlns:a16="http://schemas.microsoft.com/office/drawing/2014/main" id="{D3F90AFE-51FA-44FC-71F8-D7C464D2BFBF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414338" y="542925"/>
          <a:ext cx="14859000" cy="742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192463" imgH="3749675" progId="MS_ClipArt_Gallery.2">
                  <p:embed/>
                </p:oleObj>
              </mc:Choice>
              <mc:Fallback>
                <p:oleObj name="Clip" r:id="rId2" imgW="3192463" imgH="374967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42925"/>
                        <a:ext cx="14859000" cy="742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5">
            <a:extLst>
              <a:ext uri="{FF2B5EF4-FFF2-40B4-BE49-F238E27FC236}">
                <a16:creationId xmlns:a16="http://schemas.microsoft.com/office/drawing/2014/main" id="{9CB989F0-661E-F60A-0159-55C3E651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3305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67CB97B6-9024-14A4-F119-847D6B0BC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2243138"/>
            <a:ext cx="83518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vi-VN" sz="4200"/>
              <a:t> </a:t>
            </a:r>
            <a:r>
              <a:rPr lang="vi-VN" altLang="vi-VN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ghi nhớ.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vi-VN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Làm bài tập </a:t>
            </a:r>
            <a:r>
              <a:rPr lang="en-US" altLang="vi-VN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5. SBT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E6AB910-49B1-E001-372F-8E3899EF5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`</a:t>
            </a:r>
          </a:p>
        </p:txBody>
      </p:sp>
      <p:pic>
        <p:nvPicPr>
          <p:cNvPr id="19459" name="Picture 3" descr="POINSET3">
            <a:extLst>
              <a:ext uri="{FF2B5EF4-FFF2-40B4-BE49-F238E27FC236}">
                <a16:creationId xmlns:a16="http://schemas.microsoft.com/office/drawing/2014/main" id="{5F23DC3F-8CBC-E0DB-AD76-645790A3C7C0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75" y="6030913"/>
            <a:ext cx="3400425" cy="2198687"/>
          </a:xfrm>
          <a:noFill/>
        </p:spPr>
      </p:pic>
      <p:pic>
        <p:nvPicPr>
          <p:cNvPr id="19460" name="Picture 4" descr="POINSET2">
            <a:extLst>
              <a:ext uri="{FF2B5EF4-FFF2-40B4-BE49-F238E27FC236}">
                <a16:creationId xmlns:a16="http://schemas.microsoft.com/office/drawing/2014/main" id="{9A9F813B-DE8D-6DF5-C195-6605DC38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86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5">
            <a:extLst>
              <a:ext uri="{FF2B5EF4-FFF2-40B4-BE49-F238E27FC236}">
                <a16:creationId xmlns:a16="http://schemas.microsoft.com/office/drawing/2014/main" id="{F92937D2-C3F7-8D07-575B-6F412CBBBC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36563"/>
            <a:ext cx="26257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FIREWRK5">
            <a:extLst>
              <a:ext uri="{FF2B5EF4-FFF2-40B4-BE49-F238E27FC236}">
                <a16:creationId xmlns:a16="http://schemas.microsoft.com/office/drawing/2014/main" id="{4CEEDD7B-20EA-CB0A-680A-05DBC2D6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565525"/>
            <a:ext cx="88233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21">
            <a:extLst>
              <a:ext uri="{FF2B5EF4-FFF2-40B4-BE49-F238E27FC236}">
                <a16:creationId xmlns:a16="http://schemas.microsoft.com/office/drawing/2014/main" id="{EECB9657-F6C9-EA9F-A3EA-77327B8FE0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937250"/>
            <a:ext cx="3365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11">
            <a:extLst>
              <a:ext uri="{FF2B5EF4-FFF2-40B4-BE49-F238E27FC236}">
                <a16:creationId xmlns:a16="http://schemas.microsoft.com/office/drawing/2014/main" id="{89FB23C0-69A6-D427-7684-7DA0279D77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4338" y="1920875"/>
            <a:ext cx="11917362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3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XIN CHÀO CÁC EM</a:t>
            </a:r>
          </a:p>
        </p:txBody>
      </p:sp>
      <p:pic>
        <p:nvPicPr>
          <p:cNvPr id="19465" name="Picture 12" descr="POINSET2">
            <a:extLst>
              <a:ext uri="{FF2B5EF4-FFF2-40B4-BE49-F238E27FC236}">
                <a16:creationId xmlns:a16="http://schemas.microsoft.com/office/drawing/2014/main" id="{D0EF9A4F-1F0D-4569-E14F-AD38816C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78569" y="-488156"/>
            <a:ext cx="23780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WordArt 11">
            <a:extLst>
              <a:ext uri="{FF2B5EF4-FFF2-40B4-BE49-F238E27FC236}">
                <a16:creationId xmlns:a16="http://schemas.microsoft.com/office/drawing/2014/main" id="{940D7DE8-9C78-14AA-3313-7F6DAA5722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038" y="4160838"/>
            <a:ext cx="11917362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3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VÀO TIẾT SAU</a:t>
            </a: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59" y="787416"/>
            <a:ext cx="13559441" cy="6624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highlight>
                  <a:srgbClr val="FFFFFF"/>
                </a:highlight>
                <a:latin typeface="A3.BoosterNextFYBlackRegular-Sa" panose="02000A03000000020004" pitchFamily="2" charset="0"/>
              </a:rPr>
              <a:t>LUẬT CHƠI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2800" b="1" u="sng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Bước</a:t>
            </a:r>
            <a:r>
              <a:rPr lang="en-US" sz="2800" b="1" u="sng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1</a:t>
            </a:r>
            <a:r>
              <a:rPr lang="en-US" sz="2800" b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Mỗi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HS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viết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nội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nội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biết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về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	+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Độ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dài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cách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độ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dài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vào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PHT KWL.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	+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Khối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lượng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cách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khối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lượng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vào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PHT KWL.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	+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cách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vào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PHT KWL.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2800" b="1" u="sng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Bước</a:t>
            </a:r>
            <a:r>
              <a:rPr lang="en-US" sz="2800" b="1" u="sng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2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	</a:t>
            </a:r>
            <a:r>
              <a:rPr lang="en-US" sz="2800" u="sng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2.1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Gọi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HS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theo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ngẫu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nhiên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HS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chỉ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trình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bày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dung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người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trình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bày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sau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không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trùng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với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người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trình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bày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trước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	</a:t>
            </a:r>
            <a:r>
              <a:rPr lang="en-US" sz="2800" u="sng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2.2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Các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HS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còn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lại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dùng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đỏ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đánh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dấu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trùng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,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bút</a:t>
            </a:r>
            <a:r>
              <a:rPr lang="en-US" sz="2800" dirty="0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màu</a:t>
            </a:r>
            <a:r>
              <a:rPr lang="en-US" sz="2800" dirty="0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xanh</a:t>
            </a:r>
            <a:r>
              <a:rPr lang="en-US" sz="2800" dirty="0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bổ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sung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nội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dung </a:t>
            </a:r>
            <a:r>
              <a:rPr lang="en-US" sz="2800" dirty="0" err="1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chưa</a:t>
            </a:r>
            <a:r>
              <a:rPr lang="en-US" sz="2800" dirty="0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có</a:t>
            </a:r>
            <a:r>
              <a:rPr lang="en-US" sz="2800" dirty="0">
                <a:solidFill>
                  <a:srgbClr val="4472C4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vào</a:t>
            </a:r>
            <a:r>
              <a:rPr lang="en-US" sz="28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PHT KWL.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54CEA-CF79-4B3C-ADC0-8F8E82FD2796}"/>
              </a:ext>
            </a:extLst>
          </p:cNvPr>
          <p:cNvSpPr txBox="1"/>
          <p:nvPr/>
        </p:nvSpPr>
        <p:spPr>
          <a:xfrm>
            <a:off x="457200" y="160338"/>
            <a:ext cx="14630400" cy="757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20" dirty="0">
                <a:latin typeface="A3.BoosterNextFYBlackRegular-Sa" panose="02000A03000000020004" pitchFamily="2" charset="0"/>
              </a:rPr>
              <a:t>AI NHANH HƠN?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decel="10000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CD916C14-4B86-A850-0E69-DFFDD8E4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69888"/>
            <a:ext cx="136572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1: Quan sát hình 3.1 và cho biết hình tròn màu đỏ ở 2 hình có bằng nhau không? </a:t>
            </a:r>
            <a:endParaRPr lang="vi-VN" altLang="vi-VN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23" name="Group 26">
            <a:extLst>
              <a:ext uri="{FF2B5EF4-FFF2-40B4-BE49-F238E27FC236}">
                <a16:creationId xmlns:a16="http://schemas.microsoft.com/office/drawing/2014/main" id="{B6BA8C37-6E64-40BD-70A6-3BB13D22E15D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1162050"/>
            <a:ext cx="4392613" cy="2876550"/>
            <a:chOff x="4820072" y="5444772"/>
            <a:chExt cx="4392488" cy="2876715"/>
          </a:xfrm>
        </p:grpSpPr>
        <p:grpSp>
          <p:nvGrpSpPr>
            <p:cNvPr id="5170" name="Group 3">
              <a:extLst>
                <a:ext uri="{FF2B5EF4-FFF2-40B4-BE49-F238E27FC236}">
                  <a16:creationId xmlns:a16="http://schemas.microsoft.com/office/drawing/2014/main" id="{BD649C52-FBFE-1993-D413-32A43C4E9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072" y="5444772"/>
              <a:ext cx="4392488" cy="2829411"/>
              <a:chOff x="5012398" y="232103"/>
              <a:chExt cx="2818452" cy="1774860"/>
            </a:xfrm>
          </p:grpSpPr>
          <p:grpSp>
            <p:nvGrpSpPr>
              <p:cNvPr id="5172" name="Group 4">
                <a:extLst>
                  <a:ext uri="{FF2B5EF4-FFF2-40B4-BE49-F238E27FC236}">
                    <a16:creationId xmlns:a16="http://schemas.microsoft.com/office/drawing/2014/main" id="{ECFC1B1F-A3BD-4725-A64C-C4214F240D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2398" y="232103"/>
                <a:ext cx="2818452" cy="1534881"/>
                <a:chOff x="5012398" y="232103"/>
                <a:chExt cx="2818452" cy="1534881"/>
              </a:xfrm>
            </p:grpSpPr>
            <p:grpSp>
              <p:nvGrpSpPr>
                <p:cNvPr id="5175" name="Group 7">
                  <a:extLst>
                    <a:ext uri="{FF2B5EF4-FFF2-40B4-BE49-F238E27FC236}">
                      <a16:creationId xmlns:a16="http://schemas.microsoft.com/office/drawing/2014/main" id="{DF35D385-288A-CEA9-8882-B708F96CF0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12398" y="232103"/>
                  <a:ext cx="1533334" cy="1534881"/>
                  <a:chOff x="5012398" y="232103"/>
                  <a:chExt cx="1533334" cy="1534881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3F8D4C89-3C3F-F8FF-9E9B-6679E1B554AE}"/>
                      </a:ext>
                    </a:extLst>
                  </p:cNvPr>
                  <p:cNvSpPr/>
                  <p:nvPr/>
                </p:nvSpPr>
                <p:spPr>
                  <a:xfrm>
                    <a:off x="5619481" y="834610"/>
                    <a:ext cx="342248" cy="34656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E8E206AC-025D-00E4-5AAF-7F3575B0D7CA}"/>
                      </a:ext>
                    </a:extLst>
                  </p:cNvPr>
                  <p:cNvSpPr/>
                  <p:nvPr/>
                </p:nvSpPr>
                <p:spPr>
                  <a:xfrm>
                    <a:off x="5534937" y="232103"/>
                    <a:ext cx="519483" cy="526820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9805A6-C38B-2808-932D-F77D4527EC31}"/>
                      </a:ext>
                    </a:extLst>
                  </p:cNvPr>
                  <p:cNvSpPr/>
                  <p:nvPr/>
                </p:nvSpPr>
                <p:spPr>
                  <a:xfrm>
                    <a:off x="5520677" y="1239933"/>
                    <a:ext cx="519483" cy="526820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2AD8532-3E93-43CB-92B1-5DFF7760104F}"/>
                      </a:ext>
                    </a:extLst>
                  </p:cNvPr>
                  <p:cNvSpPr/>
                  <p:nvPr/>
                </p:nvSpPr>
                <p:spPr>
                  <a:xfrm>
                    <a:off x="6025900" y="1040757"/>
                    <a:ext cx="519483" cy="526820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470741F4-2F07-9E8D-7F1E-AAF45046AF58}"/>
                      </a:ext>
                    </a:extLst>
                  </p:cNvPr>
                  <p:cNvSpPr/>
                  <p:nvPr/>
                </p:nvSpPr>
                <p:spPr>
                  <a:xfrm>
                    <a:off x="6023863" y="495015"/>
                    <a:ext cx="519483" cy="526820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E8183A1-C260-1CA1-B36B-CF047F581866}"/>
                      </a:ext>
                    </a:extLst>
                  </p:cNvPr>
                  <p:cNvSpPr/>
                  <p:nvPr/>
                </p:nvSpPr>
                <p:spPr>
                  <a:xfrm>
                    <a:off x="5062309" y="506966"/>
                    <a:ext cx="519483" cy="526820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E8D3DB80-67F4-296D-AFFE-4B164A15E56B}"/>
                      </a:ext>
                    </a:extLst>
                  </p:cNvPr>
                  <p:cNvSpPr/>
                  <p:nvPr/>
                </p:nvSpPr>
                <p:spPr>
                  <a:xfrm>
                    <a:off x="5012398" y="1051712"/>
                    <a:ext cx="519483" cy="526820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6" name="Group 8">
                  <a:extLst>
                    <a:ext uri="{FF2B5EF4-FFF2-40B4-BE49-F238E27FC236}">
                      <a16:creationId xmlns:a16="http://schemas.microsoft.com/office/drawing/2014/main" id="{8E79B740-7A37-4502-C227-E43C5AF66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29879" y="466247"/>
                  <a:ext cx="1000971" cy="1022860"/>
                  <a:chOff x="8322954" y="152736"/>
                  <a:chExt cx="1000971" cy="1022860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3BD45B29-06A9-48C9-B991-1EAA0E58235F}"/>
                      </a:ext>
                    </a:extLst>
                  </p:cNvPr>
                  <p:cNvSpPr/>
                  <p:nvPr/>
                </p:nvSpPr>
                <p:spPr>
                  <a:xfrm>
                    <a:off x="8653690" y="515124"/>
                    <a:ext cx="342248" cy="34656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7D7632E4-CE90-CB49-CD88-B009390C0171}"/>
                      </a:ext>
                    </a:extLst>
                  </p:cNvPr>
                  <p:cNvSpPr/>
                  <p:nvPr/>
                </p:nvSpPr>
                <p:spPr>
                  <a:xfrm>
                    <a:off x="8691377" y="152624"/>
                    <a:ext cx="234277" cy="263908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935A4EB-2941-7A9D-8645-A786A9E36FD5}"/>
                      </a:ext>
                    </a:extLst>
                  </p:cNvPr>
                  <p:cNvSpPr/>
                  <p:nvPr/>
                </p:nvSpPr>
                <p:spPr>
                  <a:xfrm>
                    <a:off x="8691377" y="911484"/>
                    <a:ext cx="234277" cy="263908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F1AF8D0-3BCE-4D0F-74A2-252E3F66AFD5}"/>
                      </a:ext>
                    </a:extLst>
                  </p:cNvPr>
                  <p:cNvSpPr/>
                  <p:nvPr/>
                </p:nvSpPr>
                <p:spPr>
                  <a:xfrm>
                    <a:off x="8960286" y="829822"/>
                    <a:ext cx="234277" cy="263908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99146213-2DE5-D4CD-E3F0-E0A7CCB9F618}"/>
                      </a:ext>
                    </a:extLst>
                  </p:cNvPr>
                  <p:cNvSpPr/>
                  <p:nvPr/>
                </p:nvSpPr>
                <p:spPr>
                  <a:xfrm>
                    <a:off x="9089648" y="544004"/>
                    <a:ext cx="234277" cy="262912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D250D8AB-5518-919B-51E2-8C8082E903DE}"/>
                      </a:ext>
                    </a:extLst>
                  </p:cNvPr>
                  <p:cNvSpPr/>
                  <p:nvPr/>
                </p:nvSpPr>
                <p:spPr>
                  <a:xfrm>
                    <a:off x="8976584" y="234286"/>
                    <a:ext cx="233259" cy="262912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F81796B9-D7C5-5498-E6D3-A4AFF97EFD52}"/>
                      </a:ext>
                    </a:extLst>
                  </p:cNvPr>
                  <p:cNvSpPr/>
                  <p:nvPr/>
                </p:nvSpPr>
                <p:spPr>
                  <a:xfrm>
                    <a:off x="8429599" y="222335"/>
                    <a:ext cx="234277" cy="262912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78D7E6A1-E789-39AB-80D7-29B9EBC61E40}"/>
                      </a:ext>
                    </a:extLst>
                  </p:cNvPr>
                  <p:cNvSpPr/>
                  <p:nvPr/>
                </p:nvSpPr>
                <p:spPr>
                  <a:xfrm>
                    <a:off x="8322646" y="495206"/>
                    <a:ext cx="234277" cy="263908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DB93D8A0-8B0A-EAFA-6918-92F0EC944A46}"/>
                      </a:ext>
                    </a:extLst>
                  </p:cNvPr>
                  <p:cNvSpPr/>
                  <p:nvPr/>
                </p:nvSpPr>
                <p:spPr>
                  <a:xfrm>
                    <a:off x="8407190" y="782019"/>
                    <a:ext cx="234277" cy="262912"/>
                  </a:xfrm>
                  <a:prstGeom prst="ellipse">
                    <a:avLst/>
                  </a:prstGeom>
                  <a:solidFill>
                    <a:srgbClr val="0099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5173" name="TextBox 5">
                <a:extLst>
                  <a:ext uri="{FF2B5EF4-FFF2-40B4-BE49-F238E27FC236}">
                    <a16:creationId xmlns:a16="http://schemas.microsoft.com/office/drawing/2014/main" id="{40A5611E-C4DC-420D-3CE8-8D9A3C02E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8403" y="1717365"/>
                <a:ext cx="450653" cy="289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400"/>
                  <a:t>a</a:t>
                </a:r>
              </a:p>
            </p:txBody>
          </p:sp>
          <p:sp>
            <p:nvSpPr>
              <p:cNvPr id="5174" name="TextBox 6">
                <a:extLst>
                  <a:ext uri="{FF2B5EF4-FFF2-40B4-BE49-F238E27FC236}">
                    <a16:creationId xmlns:a16="http://schemas.microsoft.com/office/drawing/2014/main" id="{70BA6F84-8F1A-4FF9-8A57-34B6110797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8247" y="1677498"/>
                <a:ext cx="450653" cy="289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400"/>
                  <a:t>b</a:t>
                </a:r>
              </a:p>
            </p:txBody>
          </p:sp>
        </p:grpSp>
        <p:sp>
          <p:nvSpPr>
            <p:cNvPr id="5171" name="TextBox 27">
              <a:extLst>
                <a:ext uri="{FF2B5EF4-FFF2-40B4-BE49-F238E27FC236}">
                  <a16:creationId xmlns:a16="http://schemas.microsoft.com/office/drawing/2014/main" id="{12D1BF18-0FCD-0EC2-FF1D-4C346309D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8882" y="7859822"/>
              <a:ext cx="1499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Hình 3.1</a:t>
              </a:r>
            </a:p>
          </p:txBody>
        </p:sp>
      </p:grpSp>
      <p:sp>
        <p:nvSpPr>
          <p:cNvPr id="5124" name="Rectangle 5">
            <a:extLst>
              <a:ext uri="{FF2B5EF4-FFF2-40B4-BE49-F238E27FC236}">
                <a16:creationId xmlns:a16="http://schemas.microsoft.com/office/drawing/2014/main" id="{127DE3F7-8708-6F5B-8866-406E106D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4408488"/>
            <a:ext cx="130333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2: Hãy sắp xếp các đoạn thẳng (nằm ngang) trên mỗi hình 3.2a và 3.2b theo thứ tự từ ngắn đến dài.</a:t>
            </a:r>
            <a:endParaRPr lang="vi-VN" altLang="vi-VN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25" name="Group 76">
            <a:extLst>
              <a:ext uri="{FF2B5EF4-FFF2-40B4-BE49-F238E27FC236}">
                <a16:creationId xmlns:a16="http://schemas.microsoft.com/office/drawing/2014/main" id="{D22D20A0-64A1-B13C-1B73-3744676F4A1F}"/>
              </a:ext>
            </a:extLst>
          </p:cNvPr>
          <p:cNvGrpSpPr>
            <a:grpSpLocks/>
          </p:cNvGrpSpPr>
          <p:nvPr/>
        </p:nvGrpSpPr>
        <p:grpSpPr bwMode="auto">
          <a:xfrm>
            <a:off x="4251325" y="5770563"/>
            <a:ext cx="5983288" cy="1941512"/>
            <a:chOff x="2450184" y="905972"/>
            <a:chExt cx="5984205" cy="1940888"/>
          </a:xfrm>
        </p:grpSpPr>
        <p:grpSp>
          <p:nvGrpSpPr>
            <p:cNvPr id="5126" name="Group 78">
              <a:extLst>
                <a:ext uri="{FF2B5EF4-FFF2-40B4-BE49-F238E27FC236}">
                  <a16:creationId xmlns:a16="http://schemas.microsoft.com/office/drawing/2014/main" id="{F2BF6270-2CCC-1F3C-18C7-B84495311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0184" y="905972"/>
              <a:ext cx="2861050" cy="1494735"/>
              <a:chOff x="1572272" y="952292"/>
              <a:chExt cx="2861050" cy="1494735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5083835-7A87-5E16-637F-220897E48BBB}"/>
                  </a:ext>
                </a:extLst>
              </p:cNvPr>
              <p:cNvCxnSpPr/>
              <p:nvPr/>
            </p:nvCxnSpPr>
            <p:spPr>
              <a:xfrm>
                <a:off x="2515391" y="1234776"/>
                <a:ext cx="15845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ED2DD5E-B35F-8308-9F15-AAF680F9A33F}"/>
                  </a:ext>
                </a:extLst>
              </p:cNvPr>
              <p:cNvCxnSpPr/>
              <p:nvPr/>
            </p:nvCxnSpPr>
            <p:spPr>
              <a:xfrm>
                <a:off x="2129570" y="1769591"/>
                <a:ext cx="230381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9556E27B-F760-A9C3-9F36-4D7CD8EAD738}"/>
                  </a:ext>
                </a:extLst>
              </p:cNvPr>
              <p:cNvCxnSpPr/>
              <p:nvPr/>
            </p:nvCxnSpPr>
            <p:spPr>
              <a:xfrm>
                <a:off x="2299458" y="2315515"/>
                <a:ext cx="19179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61" name="Group 124">
                <a:extLst>
                  <a:ext uri="{FF2B5EF4-FFF2-40B4-BE49-F238E27FC236}">
                    <a16:creationId xmlns:a16="http://schemas.microsoft.com/office/drawing/2014/main" id="{DE2C4425-4918-99FF-C950-362B74563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8770" y="952292"/>
                <a:ext cx="457204" cy="382820"/>
                <a:chOff x="7052320" y="1346300"/>
                <a:chExt cx="457204" cy="382820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CDAABE75-1EE7-1B61-0D82-B59BE6651EA5}"/>
                    </a:ext>
                  </a:extLst>
                </p:cNvPr>
                <p:cNvSpPr/>
                <p:nvPr/>
              </p:nvSpPr>
              <p:spPr>
                <a:xfrm>
                  <a:off x="7051700" y="1378040"/>
                  <a:ext cx="360418" cy="350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9" name="TextBox 132">
                  <a:extLst>
                    <a:ext uri="{FF2B5EF4-FFF2-40B4-BE49-F238E27FC236}">
                      <a16:creationId xmlns:a16="http://schemas.microsoft.com/office/drawing/2014/main" id="{18B53D55-D69B-E945-C92F-03B46A9B54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6609" y="1346300"/>
                  <a:ext cx="44291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1400"/>
                    <a:t>1</a:t>
                  </a:r>
                </a:p>
              </p:txBody>
            </p:sp>
          </p:grpSp>
          <p:grpSp>
            <p:nvGrpSpPr>
              <p:cNvPr id="5162" name="Group 125">
                <a:extLst>
                  <a:ext uri="{FF2B5EF4-FFF2-40B4-BE49-F238E27FC236}">
                    <a16:creationId xmlns:a16="http://schemas.microsoft.com/office/drawing/2014/main" id="{26917B98-4FDD-3D16-A52B-45DC715A18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2272" y="1464020"/>
                <a:ext cx="457204" cy="382820"/>
                <a:chOff x="7052320" y="1346300"/>
                <a:chExt cx="457204" cy="382820"/>
              </a:xfrm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299BCC3-249B-3D98-21AF-C8A9C44870FA}"/>
                    </a:ext>
                  </a:extLst>
                </p:cNvPr>
                <p:cNvSpPr/>
                <p:nvPr/>
              </p:nvSpPr>
              <p:spPr>
                <a:xfrm>
                  <a:off x="7052320" y="1377322"/>
                  <a:ext cx="360418" cy="35231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7" name="TextBox 130">
                  <a:extLst>
                    <a:ext uri="{FF2B5EF4-FFF2-40B4-BE49-F238E27FC236}">
                      <a16:creationId xmlns:a16="http://schemas.microsoft.com/office/drawing/2014/main" id="{FE430E3E-60CB-432B-4D62-B0046828BF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6609" y="1346300"/>
                  <a:ext cx="44291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1400"/>
                    <a:t>2</a:t>
                  </a:r>
                </a:p>
              </p:txBody>
            </p:sp>
          </p:grpSp>
          <p:grpSp>
            <p:nvGrpSpPr>
              <p:cNvPr id="5163" name="Group 126">
                <a:extLst>
                  <a:ext uri="{FF2B5EF4-FFF2-40B4-BE49-F238E27FC236}">
                    <a16:creationId xmlns:a16="http://schemas.microsoft.com/office/drawing/2014/main" id="{410CFF5A-A508-B0B3-AF11-08502E535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8770" y="2064207"/>
                <a:ext cx="457204" cy="382820"/>
                <a:chOff x="7052320" y="1346300"/>
                <a:chExt cx="457204" cy="382820"/>
              </a:xfrm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E430680D-0743-ECD3-FDBA-7C4F59F2B4E6}"/>
                    </a:ext>
                  </a:extLst>
                </p:cNvPr>
                <p:cNvSpPr/>
                <p:nvPr/>
              </p:nvSpPr>
              <p:spPr>
                <a:xfrm>
                  <a:off x="7051700" y="1378604"/>
                  <a:ext cx="360418" cy="3507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5" name="TextBox 128">
                  <a:extLst>
                    <a:ext uri="{FF2B5EF4-FFF2-40B4-BE49-F238E27FC236}">
                      <a16:creationId xmlns:a16="http://schemas.microsoft.com/office/drawing/2014/main" id="{69100315-7D58-83F0-D4F7-13B2882612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6609" y="1346300"/>
                  <a:ext cx="44291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1400"/>
                    <a:t>3</a:t>
                  </a:r>
                </a:p>
              </p:txBody>
            </p:sp>
          </p:grpSp>
        </p:grpSp>
        <p:grpSp>
          <p:nvGrpSpPr>
            <p:cNvPr id="5127" name="Group 79">
              <a:extLst>
                <a:ext uri="{FF2B5EF4-FFF2-40B4-BE49-F238E27FC236}">
                  <a16:creationId xmlns:a16="http://schemas.microsoft.com/office/drawing/2014/main" id="{537D6794-87D7-2921-CB7C-1709A1858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7061" y="947760"/>
              <a:ext cx="2727328" cy="1494735"/>
              <a:chOff x="5707061" y="947760"/>
              <a:chExt cx="2727328" cy="1494735"/>
            </a:xfrm>
          </p:grpSpPr>
          <p:grpSp>
            <p:nvGrpSpPr>
              <p:cNvPr id="5131" name="Group 92">
                <a:extLst>
                  <a:ext uri="{FF2B5EF4-FFF2-40B4-BE49-F238E27FC236}">
                    <a16:creationId xmlns:a16="http://schemas.microsoft.com/office/drawing/2014/main" id="{958F1A72-CE31-BF68-5B8B-D802984E3C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7061" y="947760"/>
                <a:ext cx="2645026" cy="1494735"/>
                <a:chOff x="1572272" y="952292"/>
                <a:chExt cx="2645026" cy="1494735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955F49C0-27FD-2EAE-7CA9-143917AD16A8}"/>
                    </a:ext>
                  </a:extLst>
                </p:cNvPr>
                <p:cNvCxnSpPr/>
                <p:nvPr/>
              </p:nvCxnSpPr>
              <p:spPr>
                <a:xfrm>
                  <a:off x="2299043" y="2314989"/>
                  <a:ext cx="191799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7" name="Group 110">
                  <a:extLst>
                    <a:ext uri="{FF2B5EF4-FFF2-40B4-BE49-F238E27FC236}">
                      <a16:creationId xmlns:a16="http://schemas.microsoft.com/office/drawing/2014/main" id="{A350F797-A701-B970-E18C-733A38E3EF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8770" y="952292"/>
                  <a:ext cx="457204" cy="382820"/>
                  <a:chOff x="7052320" y="1346300"/>
                  <a:chExt cx="457204" cy="382820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4D8114C3-D6EC-B5C2-0AAB-F471C256C542}"/>
                      </a:ext>
                    </a:extLst>
                  </p:cNvPr>
                  <p:cNvSpPr/>
                  <p:nvPr/>
                </p:nvSpPr>
                <p:spPr>
                  <a:xfrm>
                    <a:off x="7049697" y="1377514"/>
                    <a:ext cx="360418" cy="34913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57" name="TextBox 120">
                    <a:extLst>
                      <a:ext uri="{FF2B5EF4-FFF2-40B4-BE49-F238E27FC236}">
                        <a16:creationId xmlns:a16="http://schemas.microsoft.com/office/drawing/2014/main" id="{BC1F335A-093C-A4FE-99BA-A6E67717B1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6609" y="1346300"/>
                    <a:ext cx="44291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en-US" sz="1400"/>
                      <a:t>1</a:t>
                    </a:r>
                  </a:p>
                </p:txBody>
              </p:sp>
            </p:grpSp>
            <p:grpSp>
              <p:nvGrpSpPr>
                <p:cNvPr id="5148" name="Group 111">
                  <a:extLst>
                    <a:ext uri="{FF2B5EF4-FFF2-40B4-BE49-F238E27FC236}">
                      <a16:creationId xmlns:a16="http://schemas.microsoft.com/office/drawing/2014/main" id="{2905D2F5-EE6E-D158-2959-16CF2B806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72272" y="1464020"/>
                  <a:ext cx="457204" cy="382820"/>
                  <a:chOff x="7052320" y="1346300"/>
                  <a:chExt cx="457204" cy="382820"/>
                </a:xfrm>
              </p:grpSpPr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B3D50216-213E-5DE3-A807-D1182C1BB5DE}"/>
                      </a:ext>
                    </a:extLst>
                  </p:cNvPr>
                  <p:cNvSpPr/>
                  <p:nvPr/>
                </p:nvSpPr>
                <p:spPr>
                  <a:xfrm>
                    <a:off x="7051905" y="1375209"/>
                    <a:ext cx="360417" cy="353899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55" name="TextBox 118">
                    <a:extLst>
                      <a:ext uri="{FF2B5EF4-FFF2-40B4-BE49-F238E27FC236}">
                        <a16:creationId xmlns:a16="http://schemas.microsoft.com/office/drawing/2014/main" id="{1D7B40C9-984B-1D54-BEC7-6A927E287D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6609" y="1346300"/>
                    <a:ext cx="44291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en-US" sz="1400"/>
                      <a:t>2</a:t>
                    </a:r>
                  </a:p>
                </p:txBody>
              </p:sp>
            </p:grpSp>
            <p:grpSp>
              <p:nvGrpSpPr>
                <p:cNvPr id="5149" name="Group 112">
                  <a:extLst>
                    <a:ext uri="{FF2B5EF4-FFF2-40B4-BE49-F238E27FC236}">
                      <a16:creationId xmlns:a16="http://schemas.microsoft.com/office/drawing/2014/main" id="{24071D59-1E49-356A-6F1C-863B76775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8770" y="2064207"/>
                  <a:ext cx="457204" cy="382820"/>
                  <a:chOff x="7052320" y="1346300"/>
                  <a:chExt cx="457204" cy="382820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0E6D6BE5-B2BD-F79F-6BF6-3AC56B880851}"/>
                      </a:ext>
                    </a:extLst>
                  </p:cNvPr>
                  <p:cNvSpPr/>
                  <p:nvPr/>
                </p:nvSpPr>
                <p:spPr>
                  <a:xfrm>
                    <a:off x="7049697" y="1378078"/>
                    <a:ext cx="360418" cy="3507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53" name="TextBox 116">
                    <a:extLst>
                      <a:ext uri="{FF2B5EF4-FFF2-40B4-BE49-F238E27FC236}">
                        <a16:creationId xmlns:a16="http://schemas.microsoft.com/office/drawing/2014/main" id="{A2141464-E2F5-9D54-C37E-CD90FC4F9C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6609" y="1346300"/>
                    <a:ext cx="44291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en-US" sz="1400"/>
                      <a:t>3</a:t>
                    </a:r>
                  </a:p>
                </p:txBody>
              </p:sp>
            </p:grp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8BCC679-EF1D-90EF-9731-4CC77FF61574}"/>
                    </a:ext>
                  </a:extLst>
                </p:cNvPr>
                <p:cNvCxnSpPr/>
                <p:nvPr/>
              </p:nvCxnSpPr>
              <p:spPr>
                <a:xfrm>
                  <a:off x="2260937" y="1094595"/>
                  <a:ext cx="191799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192505AD-26DA-96DF-39B5-3CAC435954D4}"/>
                    </a:ext>
                  </a:extLst>
                </p:cNvPr>
                <p:cNvCxnSpPr/>
                <p:nvPr/>
              </p:nvCxnSpPr>
              <p:spPr>
                <a:xfrm>
                  <a:off x="2260937" y="1735739"/>
                  <a:ext cx="191799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2" name="Group 93">
                <a:extLst>
                  <a:ext uri="{FF2B5EF4-FFF2-40B4-BE49-F238E27FC236}">
                    <a16:creationId xmlns:a16="http://schemas.microsoft.com/office/drawing/2014/main" id="{53AC25B8-41E5-7DCB-1B1A-BF7C163A0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26339" y="1649902"/>
                <a:ext cx="105773" cy="144152"/>
                <a:chOff x="8928691" y="1376779"/>
                <a:chExt cx="105773" cy="144152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2367E88B-74E1-2CE3-027C-576858483568}"/>
                    </a:ext>
                  </a:extLst>
                </p:cNvPr>
                <p:cNvCxnSpPr/>
                <p:nvPr/>
              </p:nvCxnSpPr>
              <p:spPr>
                <a:xfrm>
                  <a:off x="8928746" y="1373973"/>
                  <a:ext cx="106379" cy="825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14760931-72F8-BF87-ACBE-917145503EDF}"/>
                    </a:ext>
                  </a:extLst>
                </p:cNvPr>
                <p:cNvCxnSpPr/>
                <p:nvPr/>
              </p:nvCxnSpPr>
              <p:spPr>
                <a:xfrm flipV="1">
                  <a:off x="8928746" y="1456497"/>
                  <a:ext cx="101615" cy="6189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3" name="Group 95">
                <a:extLst>
                  <a:ext uri="{FF2B5EF4-FFF2-40B4-BE49-F238E27FC236}">
                    <a16:creationId xmlns:a16="http://schemas.microsoft.com/office/drawing/2014/main" id="{D5841A96-3085-C5E0-4CFC-22D3511E4B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367067" y="1653340"/>
                <a:ext cx="130867" cy="144152"/>
                <a:chOff x="8943771" y="1376779"/>
                <a:chExt cx="105773" cy="144152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B9EA7B1B-1B0C-E8F1-5ACF-DFF12437EAE9}"/>
                    </a:ext>
                  </a:extLst>
                </p:cNvPr>
                <p:cNvCxnSpPr/>
                <p:nvPr/>
              </p:nvCxnSpPr>
              <p:spPr>
                <a:xfrm>
                  <a:off x="8944250" y="1376883"/>
                  <a:ext cx="105230" cy="825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FC4E423D-197D-4C9F-CFEE-F19079C3F5CA}"/>
                    </a:ext>
                  </a:extLst>
                </p:cNvPr>
                <p:cNvCxnSpPr/>
                <p:nvPr/>
              </p:nvCxnSpPr>
              <p:spPr>
                <a:xfrm flipV="1">
                  <a:off x="8944250" y="1459407"/>
                  <a:ext cx="100097" cy="6189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4" name="Group 96">
                <a:extLst>
                  <a:ext uri="{FF2B5EF4-FFF2-40B4-BE49-F238E27FC236}">
                    <a16:creationId xmlns:a16="http://schemas.microsoft.com/office/drawing/2014/main" id="{91E208BF-010F-CA83-A23B-46E9A61FA2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93332" y="1005944"/>
                <a:ext cx="105773" cy="144152"/>
                <a:chOff x="8928691" y="1369315"/>
                <a:chExt cx="105773" cy="144152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15E6425-BB04-297F-A7DF-0F834F43E1D0}"/>
                    </a:ext>
                  </a:extLst>
                </p:cNvPr>
                <p:cNvCxnSpPr/>
                <p:nvPr/>
              </p:nvCxnSpPr>
              <p:spPr>
                <a:xfrm>
                  <a:off x="8926295" y="1369323"/>
                  <a:ext cx="107966" cy="825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B377921C-1A9A-8070-587C-26F2E0539315}"/>
                    </a:ext>
                  </a:extLst>
                </p:cNvPr>
                <p:cNvCxnSpPr/>
                <p:nvPr/>
              </p:nvCxnSpPr>
              <p:spPr>
                <a:xfrm flipV="1">
                  <a:off x="8926295" y="1451847"/>
                  <a:ext cx="103203" cy="6189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5" name="Group 97">
                <a:extLst>
                  <a:ext uri="{FF2B5EF4-FFF2-40B4-BE49-F238E27FC236}">
                    <a16:creationId xmlns:a16="http://schemas.microsoft.com/office/drawing/2014/main" id="{FFBD6146-5461-7716-88B7-CD2D91461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303522" y="1007695"/>
                <a:ext cx="130867" cy="144152"/>
                <a:chOff x="8928691" y="1373047"/>
                <a:chExt cx="105773" cy="14415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8528A152-572D-103C-B6C0-A506137DF810}"/>
                    </a:ext>
                  </a:extLst>
                </p:cNvPr>
                <p:cNvCxnSpPr/>
                <p:nvPr/>
              </p:nvCxnSpPr>
              <p:spPr>
                <a:xfrm>
                  <a:off x="8928691" y="1372892"/>
                  <a:ext cx="105230" cy="825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F2E3DCA2-9008-0B7E-61E8-3F45AEDA794C}"/>
                    </a:ext>
                  </a:extLst>
                </p:cNvPr>
                <p:cNvCxnSpPr/>
                <p:nvPr/>
              </p:nvCxnSpPr>
              <p:spPr>
                <a:xfrm flipV="1">
                  <a:off x="8928691" y="1455416"/>
                  <a:ext cx="100097" cy="61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F130E8C-F5A1-5683-8594-94686289410E}"/>
                  </a:ext>
                </a:extLst>
              </p:cNvPr>
              <p:cNvCxnSpPr/>
              <p:nvPr/>
            </p:nvCxnSpPr>
            <p:spPr>
              <a:xfrm>
                <a:off x="6432244" y="2212064"/>
                <a:ext cx="7939" cy="2063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4D1A2EC-B6D4-CF43-33AF-05CC3F9948DA}"/>
                  </a:ext>
                </a:extLst>
              </p:cNvPr>
              <p:cNvCxnSpPr/>
              <p:nvPr/>
            </p:nvCxnSpPr>
            <p:spPr>
              <a:xfrm>
                <a:off x="8350238" y="2199368"/>
                <a:ext cx="7939" cy="204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8" name="TextBox 80">
              <a:extLst>
                <a:ext uri="{FF2B5EF4-FFF2-40B4-BE49-F238E27FC236}">
                  <a16:creationId xmlns:a16="http://schemas.microsoft.com/office/drawing/2014/main" id="{87F8E350-D4F5-E983-8EEE-C770AD5A6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4410" y="2477528"/>
              <a:ext cx="1745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Hình 3.2</a:t>
              </a:r>
            </a:p>
          </p:txBody>
        </p:sp>
        <p:sp>
          <p:nvSpPr>
            <p:cNvPr id="5129" name="TextBox 81">
              <a:extLst>
                <a:ext uri="{FF2B5EF4-FFF2-40B4-BE49-F238E27FC236}">
                  <a16:creationId xmlns:a16="http://schemas.microsoft.com/office/drawing/2014/main" id="{CB74FD60-E52B-4A6F-4648-BBE38E127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272" y="2365674"/>
              <a:ext cx="49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a</a:t>
              </a:r>
            </a:p>
          </p:txBody>
        </p:sp>
        <p:sp>
          <p:nvSpPr>
            <p:cNvPr id="5130" name="TextBox 91">
              <a:extLst>
                <a:ext uri="{FF2B5EF4-FFF2-40B4-BE49-F238E27FC236}">
                  <a16:creationId xmlns:a16="http://schemas.microsoft.com/office/drawing/2014/main" id="{0A22EB44-1605-069F-34CE-E635DD71C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9235" y="2387219"/>
              <a:ext cx="49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b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86" y="1132906"/>
            <a:ext cx="8904745" cy="6505302"/>
          </a:xfrm>
        </p:spPr>
        <p:txBody>
          <a:bodyPr>
            <a:normAutofit fontScale="85000" lnSpcReduction="20000"/>
          </a:bodyPr>
          <a:lstStyle/>
          <a:p>
            <a:pPr marL="617220" indent="-617220" algn="just">
              <a:buFontTx/>
              <a:buAutoNum type="arabicPeriod"/>
              <a:defRPr/>
            </a:pPr>
            <a:r>
              <a:rPr lang="en-US" sz="384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384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Hoạt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động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cặp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đôi</a:t>
            </a:r>
            <a:endParaRPr lang="en-US" sz="384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617220" indent="-617220" algn="just">
              <a:buFontTx/>
              <a:buAutoNum type="arabicPeriod"/>
              <a:defRPr/>
            </a:pPr>
            <a:r>
              <a:rPr lang="en-US" sz="384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384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3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phút</a:t>
            </a:r>
            <a:endParaRPr lang="en-US" sz="384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617220" indent="-617220" algn="just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84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384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Trả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lời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các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câu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hỏi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sau</a:t>
            </a:r>
            <a:endParaRPr lang="en-US" sz="384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3840" b="1" dirty="0">
                <a:solidFill>
                  <a:srgbClr val="C55A11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H1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Kể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tên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một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số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đơn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vị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dùng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để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độ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dài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mà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em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biết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r>
              <a:rPr lang="en-US" sz="3840" b="1" dirty="0">
                <a:solidFill>
                  <a:srgbClr val="C55A11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H2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Điền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số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thích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hợp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vào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chỗ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84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trống</a:t>
            </a: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1,25m</a:t>
            </a:r>
            <a:r>
              <a:rPr lang="vi-VN" dirty="0"/>
              <a:t> = ..... </a:t>
            </a:r>
            <a:r>
              <a:rPr lang="en-US" dirty="0" err="1"/>
              <a:t>dm</a:t>
            </a:r>
            <a:r>
              <a:rPr lang="vi-VN" dirty="0"/>
              <a:t> 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	0,1dm</a:t>
            </a:r>
            <a:r>
              <a:rPr lang="vi-VN" dirty="0"/>
              <a:t> = .... </a:t>
            </a:r>
            <a:r>
              <a:rPr lang="en-US" dirty="0"/>
              <a:t>mm</a:t>
            </a:r>
            <a:r>
              <a:rPr lang="vi-VN" dirty="0"/>
              <a:t> 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	….mm </a:t>
            </a:r>
            <a:r>
              <a:rPr lang="vi-VN" dirty="0"/>
              <a:t>= </a:t>
            </a:r>
            <a:r>
              <a:rPr lang="en-US" dirty="0"/>
              <a:t>0,1m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.....cm </a:t>
            </a:r>
            <a:r>
              <a:rPr lang="vi-VN" dirty="0"/>
              <a:t>= </a:t>
            </a:r>
            <a:r>
              <a:rPr lang="en-US" dirty="0"/>
              <a:t>0,5dm</a:t>
            </a:r>
          </a:p>
          <a:p>
            <a:pPr marL="0" indent="0" algn="just">
              <a:buFontTx/>
              <a:buNone/>
              <a:defRPr/>
            </a:pPr>
            <a:endParaRPr lang="en-US" sz="384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384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5035550" y="0"/>
            <a:ext cx="8828088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320" dirty="0">
                <a:latin typeface="A3.BoosterNextFYBlackRegular-Sa" panose="02000A03000000020004" pitchFamily="2" charset="0"/>
              </a:rPr>
              <a:t>I. ĐƠN VỊ ĐO ĐỘ DÀI</a:t>
            </a:r>
          </a:p>
        </p:txBody>
      </p:sp>
      <p:pic>
        <p:nvPicPr>
          <p:cNvPr id="6148" name="Graphic 13">
            <a:extLst>
              <a:ext uri="{FF2B5EF4-FFF2-40B4-BE49-F238E27FC236}">
                <a16:creationId xmlns:a16="http://schemas.microsoft.com/office/drawing/2014/main" id="{1F0851AA-4E78-7300-676C-80422EE8B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081088"/>
            <a:ext cx="34893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669CEC7F-C629-72BD-C858-942185FC3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610100"/>
            <a:ext cx="3489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5035550" y="0"/>
            <a:ext cx="8828088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320" dirty="0">
                <a:latin typeface="A3.BoosterNextFYBlackRegular-Sa" panose="02000A03000000020004" pitchFamily="2" charset="0"/>
              </a:rPr>
              <a:t>I. ĐƠN VỊ ĐO ĐỘ DÀI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2D1A8B-AFA4-6641-8B49-6592075CD6C3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660400"/>
          <a:ext cx="10363200" cy="402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1619512835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858098652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392118042"/>
                    </a:ext>
                  </a:extLst>
                </a:gridCol>
              </a:tblGrid>
              <a:tr h="50284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691075785"/>
                  </a:ext>
                </a:extLst>
              </a:tr>
              <a:tr h="502841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4043777433"/>
                  </a:ext>
                </a:extLst>
              </a:tr>
              <a:tr h="502841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223834205"/>
                  </a:ext>
                </a:extLst>
              </a:tr>
              <a:tr h="502841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3234910381"/>
                  </a:ext>
                </a:extLst>
              </a:tr>
              <a:tr h="502841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4116611416"/>
                  </a:ext>
                </a:extLst>
              </a:tr>
              <a:tr h="502841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3165794856"/>
                  </a:ext>
                </a:extLst>
              </a:tr>
              <a:tr h="502841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219916701"/>
                  </a:ext>
                </a:extLst>
              </a:tr>
              <a:tr h="502841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206619338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BC67C7-8F7E-F3C4-A75F-D8D139CCB671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690563"/>
          <a:ext cx="10348912" cy="4003675"/>
        </p:xfrm>
        <a:graphic>
          <a:graphicData uri="http://schemas.openxmlformats.org/drawingml/2006/table">
            <a:tbl>
              <a:tblPr/>
              <a:tblGrid>
                <a:gridCol w="3449637">
                  <a:extLst>
                    <a:ext uri="{9D8B030D-6E8A-4147-A177-3AD203B41FA5}">
                      <a16:colId xmlns:a16="http://schemas.microsoft.com/office/drawing/2014/main" val="4083422519"/>
                    </a:ext>
                  </a:extLst>
                </a:gridCol>
                <a:gridCol w="3449638">
                  <a:extLst>
                    <a:ext uri="{9D8B030D-6E8A-4147-A177-3AD203B41FA5}">
                      <a16:colId xmlns:a16="http://schemas.microsoft.com/office/drawing/2014/main" val="4279844614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1112814108"/>
                    </a:ext>
                  </a:extLst>
                </a:gridCol>
              </a:tblGrid>
              <a:tr h="4003675">
                <a:tc>
                  <a:txBody>
                    <a:bodyPr/>
                    <a:lstStyle>
                      <a:lvl1pPr defTabSz="1357313">
                        <a:spcBef>
                          <a:spcPct val="20000"/>
                        </a:spcBef>
                        <a:defRPr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1357313">
                        <a:spcBef>
                          <a:spcPct val="20000"/>
                        </a:spcBef>
                        <a:defRPr sz="3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defTabSz="1357313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defTabSz="13573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13573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1734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6306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40878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5450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573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vị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57313">
                        <a:spcBef>
                          <a:spcPct val="20000"/>
                        </a:spcBef>
                        <a:defRPr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1357313">
                        <a:spcBef>
                          <a:spcPct val="20000"/>
                        </a:spcBef>
                        <a:defRPr sz="3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defTabSz="1357313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defTabSz="13573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13573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1734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6306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40878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5450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573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Kí hiệu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57313">
                        <a:spcBef>
                          <a:spcPct val="20000"/>
                        </a:spcBef>
                        <a:defRPr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defTabSz="1357313">
                        <a:spcBef>
                          <a:spcPct val="20000"/>
                        </a:spcBef>
                        <a:defRPr sz="3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defTabSz="1357313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defTabSz="13573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defTabSz="13573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1734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6306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40878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545013" indent="-887413" defTabSz="1357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573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Đổi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mét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92030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CAB1F3-34CA-1BAB-97B4-A91AF044E254}"/>
              </a:ext>
            </a:extLst>
          </p:cNvPr>
          <p:cNvGraphicFramePr>
            <a:graphicFrameLocks noGrp="1"/>
          </p:cNvGraphicFramePr>
          <p:nvPr/>
        </p:nvGraphicFramePr>
        <p:xfrm>
          <a:off x="2605088" y="1163638"/>
          <a:ext cx="10348911" cy="503237"/>
        </p:xfrm>
        <a:graphic>
          <a:graphicData uri="http://schemas.openxmlformats.org/drawingml/2006/table">
            <a:tbl>
              <a:tblPr/>
              <a:tblGrid>
                <a:gridCol w="3449637">
                  <a:extLst>
                    <a:ext uri="{9D8B030D-6E8A-4147-A177-3AD203B41FA5}">
                      <a16:colId xmlns:a16="http://schemas.microsoft.com/office/drawing/2014/main" val="2423291649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475073267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1144970407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kilômét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kilometre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1184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BBCEFC4-9005-33E2-54A0-1A865664FED2}"/>
              </a:ext>
            </a:extLst>
          </p:cNvPr>
          <p:cNvGraphicFramePr>
            <a:graphicFrameLocks noGrp="1"/>
          </p:cNvGraphicFramePr>
          <p:nvPr/>
        </p:nvGraphicFramePr>
        <p:xfrm>
          <a:off x="2605088" y="1666875"/>
          <a:ext cx="10348911" cy="511175"/>
        </p:xfrm>
        <a:graphic>
          <a:graphicData uri="http://schemas.openxmlformats.org/drawingml/2006/table">
            <a:tbl>
              <a:tblPr/>
              <a:tblGrid>
                <a:gridCol w="3449637">
                  <a:extLst>
                    <a:ext uri="{9D8B030D-6E8A-4147-A177-3AD203B41FA5}">
                      <a16:colId xmlns:a16="http://schemas.microsoft.com/office/drawing/2014/main" val="2423291649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1999605519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1813363530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metre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1m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1184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0E61AAA-3CB8-671A-474A-6810B90C9DE0}"/>
              </a:ext>
            </a:extLst>
          </p:cNvPr>
          <p:cNvGraphicFramePr>
            <a:graphicFrameLocks noGrp="1"/>
          </p:cNvGraphicFramePr>
          <p:nvPr/>
        </p:nvGraphicFramePr>
        <p:xfrm>
          <a:off x="2605088" y="2178050"/>
          <a:ext cx="10348911" cy="512763"/>
        </p:xfrm>
        <a:graphic>
          <a:graphicData uri="http://schemas.openxmlformats.org/drawingml/2006/table">
            <a:tbl>
              <a:tblPr/>
              <a:tblGrid>
                <a:gridCol w="3449637">
                  <a:extLst>
                    <a:ext uri="{9D8B030D-6E8A-4147-A177-3AD203B41FA5}">
                      <a16:colId xmlns:a16="http://schemas.microsoft.com/office/drawing/2014/main" val="2423291649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1319562624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2290350102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decimét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decimetre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0,1m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1184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AE7E61B-166A-C2F0-799F-AADA5342EBD2}"/>
              </a:ext>
            </a:extLst>
          </p:cNvPr>
          <p:cNvGraphicFramePr>
            <a:graphicFrameLocks noGrp="1"/>
          </p:cNvGraphicFramePr>
          <p:nvPr/>
        </p:nvGraphicFramePr>
        <p:xfrm>
          <a:off x="2605088" y="2708275"/>
          <a:ext cx="10348911" cy="522288"/>
        </p:xfrm>
        <a:graphic>
          <a:graphicData uri="http://schemas.openxmlformats.org/drawingml/2006/table">
            <a:tbl>
              <a:tblPr/>
              <a:tblGrid>
                <a:gridCol w="3449637">
                  <a:extLst>
                    <a:ext uri="{9D8B030D-6E8A-4147-A177-3AD203B41FA5}">
                      <a16:colId xmlns:a16="http://schemas.microsoft.com/office/drawing/2014/main" val="2423291649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65681129"/>
                    </a:ext>
                  </a:extLst>
                </a:gridCol>
                <a:gridCol w="3449637">
                  <a:extLst>
                    <a:ext uri="{9D8B030D-6E8A-4147-A177-3AD203B41FA5}">
                      <a16:colId xmlns:a16="http://schemas.microsoft.com/office/drawing/2014/main" val="1108303843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centimét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(centimetre)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0,01m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1184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FB1B979-287E-260C-EFDD-D64AB9B12F78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230563"/>
          <a:ext cx="10348914" cy="503237"/>
        </p:xfrm>
        <a:graphic>
          <a:graphicData uri="http://schemas.openxmlformats.org/drawingml/2006/table">
            <a:tbl>
              <a:tblPr/>
              <a:tblGrid>
                <a:gridCol w="3449638">
                  <a:extLst>
                    <a:ext uri="{9D8B030D-6E8A-4147-A177-3AD203B41FA5}">
                      <a16:colId xmlns:a16="http://schemas.microsoft.com/office/drawing/2014/main" val="2423291649"/>
                    </a:ext>
                  </a:extLst>
                </a:gridCol>
                <a:gridCol w="3449638">
                  <a:extLst>
                    <a:ext uri="{9D8B030D-6E8A-4147-A177-3AD203B41FA5}">
                      <a16:colId xmlns:a16="http://schemas.microsoft.com/office/drawing/2014/main" val="2590730007"/>
                    </a:ext>
                  </a:extLst>
                </a:gridCol>
                <a:gridCol w="3449638">
                  <a:extLst>
                    <a:ext uri="{9D8B030D-6E8A-4147-A177-3AD203B41FA5}">
                      <a16:colId xmlns:a16="http://schemas.microsoft.com/office/drawing/2014/main" val="1522803095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milimét (milimetre)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0,001m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118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CEB9763-F5E1-3E3A-AF24-9F126073A45D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760788"/>
          <a:ext cx="10348914" cy="428625"/>
        </p:xfrm>
        <a:graphic>
          <a:graphicData uri="http://schemas.openxmlformats.org/drawingml/2006/table">
            <a:tbl>
              <a:tblPr/>
              <a:tblGrid>
                <a:gridCol w="3449638">
                  <a:extLst>
                    <a:ext uri="{9D8B030D-6E8A-4147-A177-3AD203B41FA5}">
                      <a16:colId xmlns:a16="http://schemas.microsoft.com/office/drawing/2014/main" val="2423291649"/>
                    </a:ext>
                  </a:extLst>
                </a:gridCol>
                <a:gridCol w="3449638">
                  <a:extLst>
                    <a:ext uri="{9D8B030D-6E8A-4147-A177-3AD203B41FA5}">
                      <a16:colId xmlns:a16="http://schemas.microsoft.com/office/drawing/2014/main" val="956612212"/>
                    </a:ext>
                  </a:extLst>
                </a:gridCol>
                <a:gridCol w="3449638">
                  <a:extLst>
                    <a:ext uri="{9D8B030D-6E8A-4147-A177-3AD203B41FA5}">
                      <a16:colId xmlns:a16="http://schemas.microsoft.com/office/drawing/2014/main" val="623988398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micrômét (micrometre)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0,000.001m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11848"/>
                  </a:ext>
                </a:extLst>
              </a:tr>
            </a:tbl>
          </a:graphicData>
        </a:graphic>
      </p:graphicFrame>
      <p:sp>
        <p:nvSpPr>
          <p:cNvPr id="7279" name="TextBox 22">
            <a:extLst>
              <a:ext uri="{FF2B5EF4-FFF2-40B4-BE49-F238E27FC236}">
                <a16:creationId xmlns:a16="http://schemas.microsoft.com/office/drawing/2014/main" id="{61087581-2A9C-D84E-AA83-4DFB99AF0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4254500"/>
            <a:ext cx="324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nanômét (nanometre)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80" name="TextBox 23">
            <a:extLst>
              <a:ext uri="{FF2B5EF4-FFF2-40B4-BE49-F238E27FC236}">
                <a16:creationId xmlns:a16="http://schemas.microsoft.com/office/drawing/2014/main" id="{0013F76D-5B03-52EC-42FA-107282B2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222750"/>
            <a:ext cx="324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81" name="TextBox 24">
            <a:extLst>
              <a:ext uri="{FF2B5EF4-FFF2-40B4-BE49-F238E27FC236}">
                <a16:creationId xmlns:a16="http://schemas.microsoft.com/office/drawing/2014/main" id="{6247405C-1006-C1FA-678A-B6ED80D6F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8388" y="4281488"/>
            <a:ext cx="3240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0,000.000.001m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CE788BBA-04AA-84A9-F5A3-4E4C27419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448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9C16DC12-9D8F-9FE5-83F8-E975E154C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3654425"/>
            <a:ext cx="20683537" cy="46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92081033-FD34-7159-EB49-D499EE9C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13" y="5600700"/>
            <a:ext cx="155448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7285" name="Object 47">
            <a:extLst>
              <a:ext uri="{FF2B5EF4-FFF2-40B4-BE49-F238E27FC236}">
                <a16:creationId xmlns:a16="http://schemas.microsoft.com/office/drawing/2014/main" id="{4D388B0D-0E5C-433C-0DE0-66B8AF4F23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13638" y="3835400"/>
          <a:ext cx="5032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091" imgH="164957" progId="Equation.3">
                  <p:embed/>
                </p:oleObj>
              </mc:Choice>
              <mc:Fallback>
                <p:oleObj name="Equation" r:id="rId2" imgW="241091" imgH="164957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38" y="3835400"/>
                        <a:ext cx="5032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24">
            <a:extLst>
              <a:ext uri="{FF2B5EF4-FFF2-40B4-BE49-F238E27FC236}">
                <a16:creationId xmlns:a16="http://schemas.microsoft.com/office/drawing/2014/main" id="{10E4B432-FFB4-0F91-C1C9-70A94247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13" y="5762625"/>
            <a:ext cx="155448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FAE55-E402-83D4-3A61-10F09978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459038"/>
            <a:ext cx="133588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1701800"/>
            <a:ext cx="93138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vi-VN" altLang="vi-VN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5035550" y="0"/>
            <a:ext cx="8828088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320" dirty="0">
                <a:latin typeface="A3.BoosterNextFYBlackRegular-Sa" panose="02000A03000000020004" pitchFamily="2" charset="0"/>
              </a:rPr>
              <a:t>I. ĐƠN VỊ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>
            <a:extLst>
              <a:ext uri="{FF2B5EF4-FFF2-40B4-BE49-F238E27FC236}">
                <a16:creationId xmlns:a16="http://schemas.microsoft.com/office/drawing/2014/main" id="{C49C2919-17D0-ED1E-7C30-7265D203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4983163"/>
            <a:ext cx="66976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>
            <a:extLst>
              <a:ext uri="{FF2B5EF4-FFF2-40B4-BE49-F238E27FC236}">
                <a16:creationId xmlns:a16="http://schemas.microsoft.com/office/drawing/2014/main" id="{016C30B2-C181-476B-90F8-1B6A7892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1616075"/>
            <a:ext cx="39084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>
            <a:extLst>
              <a:ext uri="{FF2B5EF4-FFF2-40B4-BE49-F238E27FC236}">
                <a16:creationId xmlns:a16="http://schemas.microsoft.com/office/drawing/2014/main" id="{FAD57171-4FF8-A65F-CEF5-2181E5C3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217863"/>
            <a:ext cx="21002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 Hình a </a:t>
            </a:r>
            <a:endParaRPr lang="en-US" altLang="vi-VN" sz="4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822446B-5CFC-085B-64A0-CA2C00C27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6550025"/>
            <a:ext cx="21002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 Hình c </a:t>
            </a:r>
            <a:endParaRPr lang="en-US" altLang="vi-VN" sz="4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3E7EE74C-AA9F-2526-EADC-1A3F1C22E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7938" y="4116388"/>
            <a:ext cx="2508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 Hình b </a:t>
            </a:r>
            <a:endParaRPr lang="en-US" altLang="vi-VN" sz="4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Rectangle 5">
            <a:extLst>
              <a:ext uri="{FF2B5EF4-FFF2-40B4-BE49-F238E27FC236}">
                <a16:creationId xmlns:a16="http://schemas.microsoft.com/office/drawing/2014/main" id="{E3380542-A4A3-F29E-6ED0-DACAE6BA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6940550"/>
            <a:ext cx="2540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 Hình d </a:t>
            </a:r>
            <a:endParaRPr lang="en-US" altLang="vi-VN" sz="4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15">
            <a:extLst>
              <a:ext uri="{FF2B5EF4-FFF2-40B4-BE49-F238E27FC236}">
                <a16:creationId xmlns:a16="http://schemas.microsoft.com/office/drawing/2014/main" id="{C6D431D5-8087-E547-4B30-7636B474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16075"/>
            <a:ext cx="78168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>
            <a:extLst>
              <a:ext uri="{FF2B5EF4-FFF2-40B4-BE49-F238E27FC236}">
                <a16:creationId xmlns:a16="http://schemas.microsoft.com/office/drawing/2014/main" id="{7B055282-B14C-E8EE-DA80-E0C2598EB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164013"/>
            <a:ext cx="463708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5">
            <a:extLst>
              <a:ext uri="{FF2B5EF4-FFF2-40B4-BE49-F238E27FC236}">
                <a16:creationId xmlns:a16="http://schemas.microsoft.com/office/drawing/2014/main" id="{0CB6EDCA-6C37-E422-7D71-DC545E3F9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523875"/>
            <a:ext cx="111871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Kể tên các loại th</a:t>
            </a:r>
            <a:r>
              <a:rPr lang="vi-VN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ở hình 5.1 a, b, c, d </a:t>
            </a:r>
            <a:endParaRPr lang="en-US" altLang="vi-VN" sz="4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5">
            <a:extLst>
              <a:ext uri="{FF2B5EF4-FFF2-40B4-BE49-F238E27FC236}">
                <a16:creationId xmlns:a16="http://schemas.microsoft.com/office/drawing/2014/main" id="{7C3CEE76-3C53-D8BD-5DD8-9C87B28C6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7531100"/>
            <a:ext cx="2540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Hình 5.1 </a:t>
            </a:r>
            <a:endParaRPr lang="en-US" altLang="vi-VN" sz="4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DE5C31A-6367-B01F-C8A8-8BE0D9C87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3216275"/>
            <a:ext cx="30591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Thước kẻ</a:t>
            </a:r>
            <a:endParaRPr lang="en-US" altLang="vi-VN" sz="4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B6B798E-E770-4A39-72D1-FD2D70869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1650" y="4114800"/>
            <a:ext cx="3059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Thước dây</a:t>
            </a:r>
            <a:endParaRPr lang="en-US" altLang="vi-VN" sz="4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626E45C-4FBF-569F-EE6D-AB82AD77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6545263"/>
            <a:ext cx="3813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Thước cuộn</a:t>
            </a:r>
            <a:endParaRPr lang="en-US" altLang="vi-VN" sz="4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5771206-ED9A-8803-A784-4F94458D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5413" y="6915150"/>
            <a:ext cx="38115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Thước kẹp</a:t>
            </a:r>
            <a:endParaRPr lang="en-US" altLang="vi-VN" sz="4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99EE10AF-08A9-C12B-8E9E-59E47FCA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523875"/>
            <a:ext cx="111871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Xác định GHĐ và ĐCNN của các th</a:t>
            </a:r>
            <a:r>
              <a:rPr lang="vi-VN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sau:</a:t>
            </a:r>
            <a:endParaRPr lang="en-US" altLang="vi-VN" sz="4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F471E9AF-925F-D413-220C-102FD5B3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82775"/>
            <a:ext cx="87090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3">
            <a:extLst>
              <a:ext uri="{FF2B5EF4-FFF2-40B4-BE49-F238E27FC236}">
                <a16:creationId xmlns:a16="http://schemas.microsoft.com/office/drawing/2014/main" id="{2D9A3760-B829-4EED-96DF-C6EDE2806DC2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4814888"/>
            <a:ext cx="8564562" cy="1662112"/>
            <a:chOff x="555507" y="5174238"/>
            <a:chExt cx="8563863" cy="1661213"/>
          </a:xfrm>
        </p:grpSpPr>
        <p:pic>
          <p:nvPicPr>
            <p:cNvPr id="10248" name="Picture 1">
              <a:extLst>
                <a:ext uri="{FF2B5EF4-FFF2-40B4-BE49-F238E27FC236}">
                  <a16:creationId xmlns:a16="http://schemas.microsoft.com/office/drawing/2014/main" id="{8804563E-ADEC-CB94-5325-4A5D0BA38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67" y="5827339"/>
              <a:ext cx="774600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Rectangle 5">
              <a:extLst>
                <a:ext uri="{FF2B5EF4-FFF2-40B4-BE49-F238E27FC236}">
                  <a16:creationId xmlns:a16="http://schemas.microsoft.com/office/drawing/2014/main" id="{1480D8A9-9275-11F0-A544-7169EA0E4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7" y="5174238"/>
              <a:ext cx="837976" cy="133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52" tIns="67926" rIns="135852" bIns="67926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altLang="vi-VN" sz="42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E33B35D7-476A-355C-5E7D-1C42536E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2475" y="1806575"/>
            <a:ext cx="50657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0,5cm </a:t>
            </a:r>
            <a:endParaRPr lang="vi-VN" altLang="vi-VN" sz="2800" b="1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9A2B66E-B896-6AD4-26C3-077C57D6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3605213"/>
            <a:ext cx="506571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4400" b="1">
                <a:latin typeface="Times New Roman" panose="02020603050405020304" pitchFamily="18" charset="0"/>
                <a:cs typeface="Calibri" panose="020F0502020204030204" pitchFamily="34" charset="0"/>
              </a:rPr>
              <a:t> 0,1cm </a:t>
            </a:r>
            <a:endParaRPr lang="vi-VN" altLang="vi-VN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2D93ACF-478D-19D4-1FFE-5E33411A4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5483225"/>
            <a:ext cx="50657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15cm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1cm </a:t>
            </a:r>
            <a:endParaRPr lang="vi-VN" altLang="vi-VN" sz="2800" b="1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9C99453F-C06D-EC0D-350F-9F1ADD50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93688"/>
            <a:ext cx="13058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bước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</a:t>
            </a:r>
            <a:endParaRPr lang="en-US" altLang="vi-VN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phut.mp4">
            <a:hlinkClick r:id="" action="ppaction://media"/>
            <a:extLst>
              <a:ext uri="{FF2B5EF4-FFF2-40B4-BE49-F238E27FC236}">
                <a16:creationId xmlns:a16="http://schemas.microsoft.com/office/drawing/2014/main" id="{0479471D-176B-3D9D-AD8C-491253654A4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13" y="327025"/>
            <a:ext cx="1462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2227784" y="1738536"/>
            <a:ext cx="7420621" cy="31750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080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03313" indent="-423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  <a:cs typeface="+mn-cs"/>
              </a:defRPr>
            </a:lvl2pPr>
            <a:lvl3pPr marL="1697038" indent="-3381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cs typeface="+mn-cs"/>
              </a:defRPr>
            </a:lvl3pPr>
            <a:lvl4pPr marL="2376488" indent="-3381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cs typeface="+mn-cs"/>
              </a:defRPr>
            </a:lvl4pPr>
            <a:lvl5pPr marL="3055938" indent="-3381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cs typeface="+mn-cs"/>
              </a:defRPr>
            </a:lvl5pPr>
            <a:lvl6pPr marL="3735941" indent="-33963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cs typeface="+mn-cs"/>
              </a:defRPr>
            </a:lvl6pPr>
            <a:lvl7pPr marL="4415203" indent="-33963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cs typeface="+mn-cs"/>
              </a:defRPr>
            </a:lvl7pPr>
            <a:lvl8pPr marL="5094465" indent="-33963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cs typeface="+mn-cs"/>
              </a:defRPr>
            </a:lvl8pPr>
            <a:lvl9pPr marL="5773727" indent="-33963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b="1" i="1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3200" b="1" i="1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kern="0" dirty="0" err="1">
                <a:solidFill>
                  <a:srgbClr val="ED7D31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Bước</a:t>
            </a:r>
            <a:r>
              <a:rPr lang="en-US" sz="3200" kern="0" dirty="0">
                <a:solidFill>
                  <a:srgbClr val="ED7D31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1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Trả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lời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các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câu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1, </a:t>
            </a:r>
            <a:r>
              <a:rPr lang="vi-VN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 </a:t>
            </a:r>
            <a:r>
              <a:rPr lang="en-US" sz="3200" b="1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</a:t>
            </a:r>
            <a:r>
              <a:rPr lang="en-US" sz="3200" b="1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nhân</a:t>
            </a:r>
            <a:r>
              <a:rPr lang="en-US" sz="3200" b="1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hần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I: Đo chiều dài 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PHT </a:t>
            </a:r>
            <a:r>
              <a:rPr lang="vi-VN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Chủ đề 2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kern="0" dirty="0" err="1">
                <a:solidFill>
                  <a:srgbClr val="ED7D31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Bước</a:t>
            </a:r>
            <a:r>
              <a:rPr lang="en-US" sz="3200" kern="0" dirty="0">
                <a:solidFill>
                  <a:srgbClr val="ED7D31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2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Hoạt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động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nhóm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theo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bàn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để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trả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lời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câu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hỏi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 </a:t>
            </a:r>
            <a:r>
              <a:rPr lang="en-US" sz="3200" kern="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trong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Phần I: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vi-VN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Đo chiều dài 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PHT </a:t>
            </a:r>
            <a:r>
              <a:rPr lang="vi-VN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Chủ đề 2</a:t>
            </a:r>
            <a:r>
              <a:rPr lang="en-US" sz="3200" kern="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1075</Words>
  <Application>Microsoft Office PowerPoint</Application>
  <PresentationFormat>Custom</PresentationFormat>
  <Paragraphs>141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A3.BoosterNextFYBlackRegular-Sa</vt:lpstr>
      <vt:lpstr>Calibri</vt:lpstr>
      <vt:lpstr>Default Design</vt:lpstr>
      <vt:lpstr>Microsoft Equation 3.0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trải nghiệm Đo đường kính nắp chai</vt:lpstr>
      <vt:lpstr>PowerPoint Presentation</vt:lpstr>
      <vt:lpstr>`</vt:lpstr>
    </vt:vector>
  </TitlesOfParts>
  <Company>DT:0918 660951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 THANH</dc:creator>
  <cp:lastModifiedBy>hiep do</cp:lastModifiedBy>
  <cp:revision>357</cp:revision>
  <dcterms:created xsi:type="dcterms:W3CDTF">2008-09-14T08:39:34Z</dcterms:created>
  <dcterms:modified xsi:type="dcterms:W3CDTF">2026-01-10T10:05:45Z</dcterms:modified>
</cp:coreProperties>
</file>