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822" r:id="rId1"/>
  </p:sldMasterIdLst>
  <p:notesMasterIdLst>
    <p:notesMasterId r:id="rId61"/>
  </p:notesMasterIdLst>
  <p:sldIdLst>
    <p:sldId id="256" r:id="rId2"/>
    <p:sldId id="258" r:id="rId3"/>
    <p:sldId id="259" r:id="rId4"/>
    <p:sldId id="260" r:id="rId5"/>
    <p:sldId id="316" r:id="rId6"/>
    <p:sldId id="317" r:id="rId7"/>
    <p:sldId id="318" r:id="rId8"/>
    <p:sldId id="261" r:id="rId9"/>
    <p:sldId id="315" r:id="rId10"/>
    <p:sldId id="286" r:id="rId11"/>
    <p:sldId id="262" r:id="rId12"/>
    <p:sldId id="263" r:id="rId13"/>
    <p:sldId id="287" r:id="rId14"/>
    <p:sldId id="288" r:id="rId15"/>
    <p:sldId id="264" r:id="rId16"/>
    <p:sldId id="324" r:id="rId17"/>
    <p:sldId id="319" r:id="rId18"/>
    <p:sldId id="320" r:id="rId19"/>
    <p:sldId id="321" r:id="rId20"/>
    <p:sldId id="322" r:id="rId21"/>
    <p:sldId id="323" r:id="rId22"/>
    <p:sldId id="295" r:id="rId23"/>
    <p:sldId id="339" r:id="rId24"/>
    <p:sldId id="340" r:id="rId25"/>
    <p:sldId id="296" r:id="rId26"/>
    <p:sldId id="330" r:id="rId27"/>
    <p:sldId id="297" r:id="rId28"/>
    <p:sldId id="329" r:id="rId29"/>
    <p:sldId id="341" r:id="rId30"/>
    <p:sldId id="342" r:id="rId31"/>
    <p:sldId id="299" r:id="rId32"/>
    <p:sldId id="343" r:id="rId33"/>
    <p:sldId id="344" r:id="rId34"/>
    <p:sldId id="267" r:id="rId35"/>
    <p:sldId id="345" r:id="rId36"/>
    <p:sldId id="331" r:id="rId37"/>
    <p:sldId id="300" r:id="rId38"/>
    <p:sldId id="301" r:id="rId39"/>
    <p:sldId id="332" r:id="rId40"/>
    <p:sldId id="302" r:id="rId41"/>
    <p:sldId id="303" r:id="rId42"/>
    <p:sldId id="304" r:id="rId43"/>
    <p:sldId id="290" r:id="rId44"/>
    <p:sldId id="291" r:id="rId45"/>
    <p:sldId id="292" r:id="rId46"/>
    <p:sldId id="333" r:id="rId47"/>
    <p:sldId id="268" r:id="rId48"/>
    <p:sldId id="294" r:id="rId49"/>
    <p:sldId id="305" r:id="rId50"/>
    <p:sldId id="334" r:id="rId51"/>
    <p:sldId id="306" r:id="rId52"/>
    <p:sldId id="336" r:id="rId53"/>
    <p:sldId id="307" r:id="rId54"/>
    <p:sldId id="308" r:id="rId55"/>
    <p:sldId id="337" r:id="rId56"/>
    <p:sldId id="309" r:id="rId57"/>
    <p:sldId id="338" r:id="rId58"/>
    <p:sldId id="310" r:id="rId59"/>
    <p:sldId id="311" r:id="rId60"/>
  </p:sldIdLst>
  <p:sldSz cx="9144000" cy="5143500" type="screen16x9"/>
  <p:notesSz cx="6858000" cy="9144000"/>
  <p:embeddedFontLst>
    <p:embeddedFont>
      <p:font typeface="Book Antiqua" panose="02040602050305030304" pitchFamily="18" charset="0"/>
      <p:regular r:id="rId62"/>
      <p:bold r:id="rId63"/>
      <p:italic r:id="rId64"/>
      <p:boldItalic r:id="rId65"/>
    </p:embeddedFont>
    <p:embeddedFont>
      <p:font typeface="Calibri" panose="020F0502020204030204" pitchFamily="34" charset="0"/>
      <p:regular r:id="rId66"/>
      <p:bold r:id="rId67"/>
      <p:italic r:id="rId68"/>
      <p:boldItalic r:id="rId69"/>
    </p:embeddedFont>
    <p:embeddedFont>
      <p:font typeface="Century Gothic" panose="020B0502020202020204" pitchFamily="34" charset="0"/>
      <p:regular r:id="rId70"/>
      <p:bold r:id="rId71"/>
      <p:italic r:id="rId72"/>
      <p:boldItalic r:id="rId73"/>
    </p:embeddedFont>
    <p:embeddedFont>
      <p:font typeface="Montserrat" panose="00000500000000000000" pitchFamily="2" charset="0"/>
      <p:regular r:id="rId74"/>
      <p:bold r:id="rId75"/>
      <p:italic r:id="rId76"/>
      <p:boldItalic r:id="rId77"/>
    </p:embeddedFont>
    <p:embeddedFont>
      <p:font typeface="Roboto" panose="02000000000000000000" pitchFamily="2" charset="0"/>
      <p:regular r:id="rId78"/>
      <p:bold r:id="rId79"/>
      <p:italic r:id="rId80"/>
      <p:boldItalic r:id="rId81"/>
    </p:embeddedFont>
    <p:embeddedFont>
      <p:font typeface="Verdana" panose="020B0604030504040204" pitchFamily="34"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102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58EEFB8-15E5-44A9-849B-1A3A7A75EEDB}">
  <a:tblStyle styleId="{E58EEFB8-15E5-44A9-849B-1A3A7A75EED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8" d="100"/>
          <a:sy n="118" d="100"/>
        </p:scale>
        <p:origin x="370"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font" Target="fonts/font23.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font" Target="fonts/font2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5.fntdata"/><Relationship Id="rId87" Type="http://schemas.openxmlformats.org/officeDocument/2006/relationships/viewProps" Target="viewProps.xml"/><Relationship Id="rId61" Type="http://schemas.openxmlformats.org/officeDocument/2006/relationships/notesMaster" Target="notesMasters/notesMaster1.xml"/><Relationship Id="rId82" Type="http://schemas.openxmlformats.org/officeDocument/2006/relationships/font" Target="fonts/font21.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31689355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816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388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9291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06b7c0907_22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06b7c0907_22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4714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438856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8366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288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74006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165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6709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3377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5997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737137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76200"/>
            <a:ext cx="8961120" cy="499872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96C23A8-1919-4D81-9258-63345F46E351}"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1" y="2206952"/>
            <a:ext cx="7147931" cy="184785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208476"/>
            <a:ext cx="1190348" cy="1844802"/>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2352494"/>
            <a:ext cx="910224" cy="1556766"/>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4" y="2291716"/>
            <a:ext cx="6947845" cy="168401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3468951"/>
            <a:ext cx="762000" cy="342900"/>
          </a:xfrm>
        </p:spPr>
        <p:txBody>
          <a:bodyPr/>
          <a:lstStyle>
            <a:lvl1pPr algn="ctr">
              <a:defRPr sz="2800">
                <a:solidFill>
                  <a:schemeClr val="accent1">
                    <a:lumMod val="50000"/>
                  </a:schemeClr>
                </a:solidFill>
              </a:defRPr>
            </a:lvl1pPr>
          </a:lstStyle>
          <a:p>
            <a:fld id="{C4685E84-D0D2-4DA2-87B5-137B6C343AC7}" type="slidenum">
              <a:rPr lang="en-US" smtClean="0"/>
              <a:t>‹#›</a:t>
            </a:fld>
            <a:endParaRPr lang="en-US"/>
          </a:p>
        </p:txBody>
      </p:sp>
      <p:sp>
        <p:nvSpPr>
          <p:cNvPr id="11" name="Rectangle 10"/>
          <p:cNvSpPr/>
          <p:nvPr/>
        </p:nvSpPr>
        <p:spPr>
          <a:xfrm>
            <a:off x="541822" y="3419458"/>
            <a:ext cx="6755166" cy="498275"/>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2354580"/>
            <a:ext cx="6760868" cy="155829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3486150"/>
            <a:ext cx="6553200" cy="3429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04705" y="2420275"/>
            <a:ext cx="6629400" cy="914401"/>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33744B-FD9F-4D28-8897-978C488DEA07}" type="datetimeFigureOut">
              <a:rPr lang="vi-VN" smtClean="0"/>
              <a:t>29/12/2024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171450"/>
            <a:ext cx="1859280" cy="4591976"/>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6" y="263557"/>
            <a:ext cx="1672235" cy="4407763"/>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8" y="296571"/>
            <a:ext cx="1485531" cy="434173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85750"/>
            <a:ext cx="6172200" cy="43434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33744B-FD9F-4D28-8897-978C488DEA07}" type="datetimeFigureOut">
              <a:rPr lang="vi-VN" smtClean="0"/>
              <a:t>29/12/2024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1" name="Google Shape;11;p2"/>
          <p:cNvSpPr txBox="1">
            <a:spLocks noGrp="1"/>
          </p:cNvSpPr>
          <p:nvPr>
            <p:ph type="ctrTitle"/>
          </p:nvPr>
        </p:nvSpPr>
        <p:spPr>
          <a:xfrm>
            <a:off x="2786525" y="1968875"/>
            <a:ext cx="5859600" cy="2766300"/>
          </a:xfrm>
          <a:prstGeom prst="rect">
            <a:avLst/>
          </a:prstGeom>
        </p:spPr>
        <p:txBody>
          <a:bodyPr spcFirstLastPara="1" wrap="square" lIns="91425" tIns="91425" rIns="91425" bIns="91425" anchor="b" anchorCtr="0">
            <a:noAutofit/>
          </a:bodyPr>
          <a:lstStyle>
            <a:lvl1pPr lvl="0" algn="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3113744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57943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2"/>
        <p:cNvGrpSpPr/>
        <p:nvPr/>
      </p:nvGrpSpPr>
      <p:grpSpPr>
        <a:xfrm>
          <a:off x="0" y="0"/>
          <a:ext cx="0" cy="0"/>
          <a:chOff x="0" y="0"/>
          <a:chExt cx="0" cy="0"/>
        </a:xfrm>
      </p:grpSpPr>
      <p:sp>
        <p:nvSpPr>
          <p:cNvPr id="14" name="Google Shape;14;p3"/>
          <p:cNvSpPr txBox="1">
            <a:spLocks noGrp="1"/>
          </p:cNvSpPr>
          <p:nvPr>
            <p:ph type="ctrTitle"/>
          </p:nvPr>
        </p:nvSpPr>
        <p:spPr>
          <a:xfrm>
            <a:off x="2970175" y="3107350"/>
            <a:ext cx="5792700" cy="1159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4800"/>
              <a:buNone/>
              <a:defRPr sz="4800">
                <a:solidFill>
                  <a:schemeClr val="dk1"/>
                </a:solidFill>
              </a:defRPr>
            </a:lvl1pPr>
            <a:lvl2pPr lvl="1" algn="r" rtl="0">
              <a:spcBef>
                <a:spcPts val="0"/>
              </a:spcBef>
              <a:spcAft>
                <a:spcPts val="0"/>
              </a:spcAft>
              <a:buClr>
                <a:schemeClr val="dk1"/>
              </a:buClr>
              <a:buSzPts val="4800"/>
              <a:buNone/>
              <a:defRPr sz="4800">
                <a:solidFill>
                  <a:schemeClr val="dk1"/>
                </a:solidFill>
              </a:defRPr>
            </a:lvl2pPr>
            <a:lvl3pPr lvl="2" algn="r" rtl="0">
              <a:spcBef>
                <a:spcPts val="0"/>
              </a:spcBef>
              <a:spcAft>
                <a:spcPts val="0"/>
              </a:spcAft>
              <a:buClr>
                <a:schemeClr val="dk1"/>
              </a:buClr>
              <a:buSzPts val="4800"/>
              <a:buNone/>
              <a:defRPr sz="4800">
                <a:solidFill>
                  <a:schemeClr val="dk1"/>
                </a:solidFill>
              </a:defRPr>
            </a:lvl3pPr>
            <a:lvl4pPr lvl="3" algn="r" rtl="0">
              <a:spcBef>
                <a:spcPts val="0"/>
              </a:spcBef>
              <a:spcAft>
                <a:spcPts val="0"/>
              </a:spcAft>
              <a:buClr>
                <a:schemeClr val="dk1"/>
              </a:buClr>
              <a:buSzPts val="4800"/>
              <a:buNone/>
              <a:defRPr sz="4800">
                <a:solidFill>
                  <a:schemeClr val="dk1"/>
                </a:solidFill>
              </a:defRPr>
            </a:lvl4pPr>
            <a:lvl5pPr lvl="4" algn="r" rtl="0">
              <a:spcBef>
                <a:spcPts val="0"/>
              </a:spcBef>
              <a:spcAft>
                <a:spcPts val="0"/>
              </a:spcAft>
              <a:buClr>
                <a:schemeClr val="dk1"/>
              </a:buClr>
              <a:buSzPts val="4800"/>
              <a:buNone/>
              <a:defRPr sz="4800">
                <a:solidFill>
                  <a:schemeClr val="dk1"/>
                </a:solidFill>
              </a:defRPr>
            </a:lvl5pPr>
            <a:lvl6pPr lvl="5" algn="r" rtl="0">
              <a:spcBef>
                <a:spcPts val="0"/>
              </a:spcBef>
              <a:spcAft>
                <a:spcPts val="0"/>
              </a:spcAft>
              <a:buClr>
                <a:schemeClr val="dk1"/>
              </a:buClr>
              <a:buSzPts val="4800"/>
              <a:buNone/>
              <a:defRPr sz="4800">
                <a:solidFill>
                  <a:schemeClr val="dk1"/>
                </a:solidFill>
              </a:defRPr>
            </a:lvl6pPr>
            <a:lvl7pPr lvl="6" algn="r" rtl="0">
              <a:spcBef>
                <a:spcPts val="0"/>
              </a:spcBef>
              <a:spcAft>
                <a:spcPts val="0"/>
              </a:spcAft>
              <a:buClr>
                <a:schemeClr val="dk1"/>
              </a:buClr>
              <a:buSzPts val="4800"/>
              <a:buNone/>
              <a:defRPr sz="4800">
                <a:solidFill>
                  <a:schemeClr val="dk1"/>
                </a:solidFill>
              </a:defRPr>
            </a:lvl7pPr>
            <a:lvl8pPr lvl="7" algn="r" rtl="0">
              <a:spcBef>
                <a:spcPts val="0"/>
              </a:spcBef>
              <a:spcAft>
                <a:spcPts val="0"/>
              </a:spcAft>
              <a:buClr>
                <a:schemeClr val="dk1"/>
              </a:buClr>
              <a:buSzPts val="4800"/>
              <a:buNone/>
              <a:defRPr sz="4800">
                <a:solidFill>
                  <a:schemeClr val="dk1"/>
                </a:solidFill>
              </a:defRPr>
            </a:lvl8pPr>
            <a:lvl9pPr lvl="8" algn="r" rtl="0">
              <a:spcBef>
                <a:spcPts val="0"/>
              </a:spcBef>
              <a:spcAft>
                <a:spcPts val="0"/>
              </a:spcAft>
              <a:buClr>
                <a:schemeClr val="dk1"/>
              </a:buClr>
              <a:buSzPts val="4800"/>
              <a:buNone/>
              <a:defRPr sz="4800">
                <a:solidFill>
                  <a:schemeClr val="dk1"/>
                </a:solidFill>
              </a:defRPr>
            </a:lvl9pPr>
          </a:lstStyle>
          <a:p>
            <a:endParaRPr/>
          </a:p>
        </p:txBody>
      </p:sp>
      <p:sp>
        <p:nvSpPr>
          <p:cNvPr id="15" name="Google Shape;15;p3"/>
          <p:cNvSpPr txBox="1">
            <a:spLocks noGrp="1"/>
          </p:cNvSpPr>
          <p:nvPr>
            <p:ph type="subTitle" idx="1"/>
          </p:nvPr>
        </p:nvSpPr>
        <p:spPr>
          <a:xfrm>
            <a:off x="2970175" y="3906852"/>
            <a:ext cx="5792700" cy="784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2400"/>
              <a:buNone/>
              <a:defRPr sz="2400">
                <a:solidFill>
                  <a:schemeClr val="accent1"/>
                </a:solidFill>
              </a:defRPr>
            </a:lvl1pPr>
            <a:lvl2pPr lvl="1" algn="r" rtl="0">
              <a:spcBef>
                <a:spcPts val="0"/>
              </a:spcBef>
              <a:spcAft>
                <a:spcPts val="0"/>
              </a:spcAft>
              <a:buClr>
                <a:schemeClr val="accent1"/>
              </a:buClr>
              <a:buSzPts val="2400"/>
              <a:buNone/>
              <a:defRPr>
                <a:solidFill>
                  <a:schemeClr val="accent1"/>
                </a:solidFill>
              </a:defRPr>
            </a:lvl2pPr>
            <a:lvl3pPr lvl="2" algn="r" rtl="0">
              <a:spcBef>
                <a:spcPts val="0"/>
              </a:spcBef>
              <a:spcAft>
                <a:spcPts val="0"/>
              </a:spcAft>
              <a:buClr>
                <a:schemeClr val="accent1"/>
              </a:buClr>
              <a:buSzPts val="2400"/>
              <a:buNone/>
              <a:defRPr>
                <a:solidFill>
                  <a:schemeClr val="accent1"/>
                </a:solidFill>
              </a:defRPr>
            </a:lvl3pPr>
            <a:lvl4pPr lvl="3" algn="r" rtl="0">
              <a:spcBef>
                <a:spcPts val="0"/>
              </a:spcBef>
              <a:spcAft>
                <a:spcPts val="0"/>
              </a:spcAft>
              <a:buClr>
                <a:schemeClr val="accent1"/>
              </a:buClr>
              <a:buSzPts val="2400"/>
              <a:buNone/>
              <a:defRPr sz="2400">
                <a:solidFill>
                  <a:schemeClr val="accent1"/>
                </a:solidFill>
              </a:defRPr>
            </a:lvl4pPr>
            <a:lvl5pPr lvl="4" algn="r" rtl="0">
              <a:spcBef>
                <a:spcPts val="0"/>
              </a:spcBef>
              <a:spcAft>
                <a:spcPts val="0"/>
              </a:spcAft>
              <a:buClr>
                <a:schemeClr val="accent1"/>
              </a:buClr>
              <a:buSzPts val="2400"/>
              <a:buNone/>
              <a:defRPr sz="2400">
                <a:solidFill>
                  <a:schemeClr val="accent1"/>
                </a:solidFill>
              </a:defRPr>
            </a:lvl5pPr>
            <a:lvl6pPr lvl="5" algn="r" rtl="0">
              <a:spcBef>
                <a:spcPts val="0"/>
              </a:spcBef>
              <a:spcAft>
                <a:spcPts val="0"/>
              </a:spcAft>
              <a:buClr>
                <a:schemeClr val="accent1"/>
              </a:buClr>
              <a:buSzPts val="2400"/>
              <a:buNone/>
              <a:defRPr sz="2400">
                <a:solidFill>
                  <a:schemeClr val="accent1"/>
                </a:solidFill>
              </a:defRPr>
            </a:lvl6pPr>
            <a:lvl7pPr lvl="6" algn="r" rtl="0">
              <a:spcBef>
                <a:spcPts val="0"/>
              </a:spcBef>
              <a:spcAft>
                <a:spcPts val="0"/>
              </a:spcAft>
              <a:buClr>
                <a:schemeClr val="accent1"/>
              </a:buClr>
              <a:buSzPts val="2400"/>
              <a:buNone/>
              <a:defRPr sz="2400">
                <a:solidFill>
                  <a:schemeClr val="accent1"/>
                </a:solidFill>
              </a:defRPr>
            </a:lvl7pPr>
            <a:lvl8pPr lvl="7" algn="r" rtl="0">
              <a:spcBef>
                <a:spcPts val="0"/>
              </a:spcBef>
              <a:spcAft>
                <a:spcPts val="0"/>
              </a:spcAft>
              <a:buClr>
                <a:schemeClr val="accent1"/>
              </a:buClr>
              <a:buSzPts val="2400"/>
              <a:buNone/>
              <a:defRPr sz="2400">
                <a:solidFill>
                  <a:schemeClr val="accent1"/>
                </a:solidFill>
              </a:defRPr>
            </a:lvl8pPr>
            <a:lvl9pPr lvl="8" algn="r" rtl="0">
              <a:spcBef>
                <a:spcPts val="0"/>
              </a:spcBef>
              <a:spcAft>
                <a:spcPts val="0"/>
              </a:spcAft>
              <a:buClr>
                <a:schemeClr val="accent1"/>
              </a:buClr>
              <a:buSzPts val="2400"/>
              <a:buNone/>
              <a:defRPr sz="2400">
                <a:solidFill>
                  <a:schemeClr val="accent1"/>
                </a:solidFill>
              </a:defRPr>
            </a:lvl9pPr>
          </a:lstStyle>
          <a:p>
            <a:endParaRPr/>
          </a:p>
        </p:txBody>
      </p:sp>
      <p:sp>
        <p:nvSpPr>
          <p:cNvPr id="16" name="Google Shape;16;p3"/>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solidFill>
                  <a:schemeClr val="accent3"/>
                </a:solidFill>
              </a:defRPr>
            </a:lvl1pPr>
            <a:lvl2pPr lvl="1">
              <a:buNone/>
              <a:defRPr>
                <a:solidFill>
                  <a:schemeClr val="accent3"/>
                </a:solidFill>
              </a:defRPr>
            </a:lvl2pPr>
            <a:lvl3pPr lvl="2">
              <a:buNone/>
              <a:defRPr>
                <a:solidFill>
                  <a:schemeClr val="accent3"/>
                </a:solidFill>
              </a:defRPr>
            </a:lvl3pPr>
            <a:lvl4pPr lvl="3">
              <a:buNone/>
              <a:defRPr>
                <a:solidFill>
                  <a:schemeClr val="accent3"/>
                </a:solidFill>
              </a:defRPr>
            </a:lvl4pPr>
            <a:lvl5pPr lvl="4">
              <a:buNone/>
              <a:defRPr>
                <a:solidFill>
                  <a:schemeClr val="accent3"/>
                </a:solidFill>
              </a:defRPr>
            </a:lvl5pPr>
            <a:lvl6pPr lvl="5">
              <a:buNone/>
              <a:defRPr>
                <a:solidFill>
                  <a:schemeClr val="accent3"/>
                </a:solidFill>
              </a:defRPr>
            </a:lvl6pPr>
            <a:lvl7pPr lvl="6">
              <a:buNone/>
              <a:defRPr>
                <a:solidFill>
                  <a:schemeClr val="accent3"/>
                </a:solidFill>
              </a:defRPr>
            </a:lvl7pPr>
            <a:lvl8pPr lvl="7">
              <a:buNone/>
              <a:defRPr>
                <a:solidFill>
                  <a:schemeClr val="accent3"/>
                </a:solidFill>
              </a:defRPr>
            </a:lvl8pPr>
            <a:lvl9pPr lvl="8">
              <a:buNone/>
              <a:defRPr>
                <a:solidFill>
                  <a:schemeClr val="accent3"/>
                </a:solidFill>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95624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
        <p:cNvGrpSpPr/>
        <p:nvPr/>
      </p:nvGrpSpPr>
      <p:grpSpPr>
        <a:xfrm>
          <a:off x="0" y="0"/>
          <a:ext cx="0" cy="0"/>
          <a:chOff x="0" y="0"/>
          <a:chExt cx="0" cy="0"/>
        </a:xfrm>
      </p:grpSpPr>
      <p:sp>
        <p:nvSpPr>
          <p:cNvPr id="19" name="Google Shape;19;p4"/>
          <p:cNvSpPr txBox="1">
            <a:spLocks noGrp="1"/>
          </p:cNvSpPr>
          <p:nvPr>
            <p:ph type="body" idx="1"/>
          </p:nvPr>
        </p:nvSpPr>
        <p:spPr>
          <a:xfrm>
            <a:off x="1784250" y="222075"/>
            <a:ext cx="6549300" cy="2607300"/>
          </a:xfrm>
          <a:prstGeom prst="rect">
            <a:avLst/>
          </a:prstGeom>
        </p:spPr>
        <p:txBody>
          <a:bodyPr spcFirstLastPara="1" wrap="square" lIns="91425" tIns="91425" rIns="91425" bIns="91425" anchor="t" anchorCtr="0">
            <a:noAutofit/>
          </a:bodyPr>
          <a:lstStyle>
            <a:lvl1pPr marL="457200" lvl="0" indent="-482600" rtl="0">
              <a:spcBef>
                <a:spcPts val="600"/>
              </a:spcBef>
              <a:spcAft>
                <a:spcPts val="0"/>
              </a:spcAft>
              <a:buSzPts val="4000"/>
              <a:buChar char="▸"/>
              <a:defRPr sz="4000" b="1" i="1"/>
            </a:lvl1pPr>
            <a:lvl2pPr marL="914400" lvl="1" indent="-482600" rtl="0">
              <a:spcBef>
                <a:spcPts val="0"/>
              </a:spcBef>
              <a:spcAft>
                <a:spcPts val="0"/>
              </a:spcAft>
              <a:buSzPts val="4000"/>
              <a:buChar char="▹"/>
              <a:defRPr sz="4000" b="1" i="1"/>
            </a:lvl2pPr>
            <a:lvl3pPr marL="1371600" lvl="2" indent="-482600" rtl="0">
              <a:spcBef>
                <a:spcPts val="0"/>
              </a:spcBef>
              <a:spcAft>
                <a:spcPts val="0"/>
              </a:spcAft>
              <a:buSzPts val="4000"/>
              <a:buChar char="■"/>
              <a:defRPr sz="4000" b="1" i="1"/>
            </a:lvl3pPr>
            <a:lvl4pPr marL="1828800" lvl="3" indent="-482600" rtl="0">
              <a:spcBef>
                <a:spcPts val="0"/>
              </a:spcBef>
              <a:spcAft>
                <a:spcPts val="0"/>
              </a:spcAft>
              <a:buSzPts val="4000"/>
              <a:buChar char="●"/>
              <a:defRPr sz="4000" b="1" i="1"/>
            </a:lvl4pPr>
            <a:lvl5pPr marL="2286000" lvl="4" indent="-482600" rtl="0">
              <a:spcBef>
                <a:spcPts val="0"/>
              </a:spcBef>
              <a:spcAft>
                <a:spcPts val="0"/>
              </a:spcAft>
              <a:buSzPts val="4000"/>
              <a:buChar char="○"/>
              <a:defRPr sz="4000" b="1" i="1"/>
            </a:lvl5pPr>
            <a:lvl6pPr marL="2743200" lvl="5" indent="-482600" rtl="0">
              <a:spcBef>
                <a:spcPts val="0"/>
              </a:spcBef>
              <a:spcAft>
                <a:spcPts val="0"/>
              </a:spcAft>
              <a:buSzPts val="4000"/>
              <a:buChar char="■"/>
              <a:defRPr sz="4000" b="1" i="1"/>
            </a:lvl6pPr>
            <a:lvl7pPr marL="3200400" lvl="6" indent="-482600" rtl="0">
              <a:spcBef>
                <a:spcPts val="0"/>
              </a:spcBef>
              <a:spcAft>
                <a:spcPts val="0"/>
              </a:spcAft>
              <a:buSzPts val="4000"/>
              <a:buChar char="●"/>
              <a:defRPr sz="4000" b="1" i="1"/>
            </a:lvl7pPr>
            <a:lvl8pPr marL="3657600" lvl="7" indent="-482600" rtl="0">
              <a:spcBef>
                <a:spcPts val="0"/>
              </a:spcBef>
              <a:spcAft>
                <a:spcPts val="0"/>
              </a:spcAft>
              <a:buSzPts val="4000"/>
              <a:buChar char="○"/>
              <a:defRPr sz="4000" b="1" i="1"/>
            </a:lvl8pPr>
            <a:lvl9pPr marL="4114800" lvl="8" indent="-482600">
              <a:spcBef>
                <a:spcPts val="0"/>
              </a:spcBef>
              <a:spcAft>
                <a:spcPts val="0"/>
              </a:spcAft>
              <a:buSzPts val="4000"/>
              <a:buChar char="■"/>
              <a:defRPr sz="4000" b="1" i="1"/>
            </a:lvl9pPr>
          </a:lstStyle>
          <a:p>
            <a:endParaRPr/>
          </a:p>
        </p:txBody>
      </p:sp>
      <p:sp>
        <p:nvSpPr>
          <p:cNvPr id="20" name="Google Shape;20;p4"/>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32745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solidFill>
          <a:schemeClr val="accent1"/>
        </a:solidFill>
        <a:effectLst/>
      </p:bgPr>
    </p:bg>
    <p:spTree>
      <p:nvGrpSpPr>
        <p:cNvPr id="1" name="Shape 21"/>
        <p:cNvGrpSpPr/>
        <p:nvPr/>
      </p:nvGrpSpPr>
      <p:grpSpPr>
        <a:xfrm>
          <a:off x="0" y="0"/>
          <a:ext cx="0" cy="0"/>
          <a:chOff x="0" y="0"/>
          <a:chExt cx="0" cy="0"/>
        </a:xfrm>
      </p:grpSpPr>
      <p:sp>
        <p:nvSpPr>
          <p:cNvPr id="24" name="Google Shape;24;p5"/>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5" name="Google Shape;25;p5"/>
          <p:cNvSpPr txBox="1">
            <a:spLocks noGrp="1"/>
          </p:cNvSpPr>
          <p:nvPr>
            <p:ph type="body" idx="1"/>
          </p:nvPr>
        </p:nvSpPr>
        <p:spPr>
          <a:xfrm>
            <a:off x="2874625" y="275339"/>
            <a:ext cx="5562000" cy="44283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Clr>
                <a:srgbClr val="6FA8DC"/>
              </a:buClr>
              <a:buSzPts val="3000"/>
              <a:buChar char="▸"/>
              <a:defRPr/>
            </a:lvl1pPr>
            <a:lvl2pPr marL="914400" lvl="1" indent="-381000">
              <a:spcBef>
                <a:spcPts val="0"/>
              </a:spcBef>
              <a:spcAft>
                <a:spcPts val="0"/>
              </a:spcAft>
              <a:buClr>
                <a:srgbClr val="6FA8DC"/>
              </a:buClr>
              <a:buSzPts val="2400"/>
              <a:buChar char="▹"/>
              <a:defRPr/>
            </a:lvl2pPr>
            <a:lvl3pPr marL="1371600" lvl="2" indent="-381000">
              <a:spcBef>
                <a:spcPts val="0"/>
              </a:spcBef>
              <a:spcAft>
                <a:spcPts val="0"/>
              </a:spcAft>
              <a:buClr>
                <a:srgbClr val="6FA8DC"/>
              </a:buClr>
              <a:buSzPts val="2400"/>
              <a:buChar char="■"/>
              <a:defRPr/>
            </a:lvl3pPr>
            <a:lvl4pPr marL="1828800" lvl="3" indent="-342900">
              <a:spcBef>
                <a:spcPts val="0"/>
              </a:spcBef>
              <a:spcAft>
                <a:spcPts val="0"/>
              </a:spcAft>
              <a:buClr>
                <a:srgbClr val="6FA8DC"/>
              </a:buClr>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6" name="Google Shape;26;p5"/>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39197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color">
  <p:cSld name="Blank color">
    <p:bg>
      <p:bgPr>
        <a:solidFill>
          <a:schemeClr val="accent1"/>
        </a:solidFill>
        <a:effectLst/>
      </p:bgPr>
    </p:bg>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03484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solidFill>
          <a:schemeClr val="accent1"/>
        </a:solidFill>
        <a:effectLst/>
      </p:bgPr>
    </p:bg>
    <p:spTree>
      <p:nvGrpSpPr>
        <p:cNvPr id="1" name="Shape 27"/>
        <p:cNvGrpSpPr/>
        <p:nvPr/>
      </p:nvGrpSpPr>
      <p:grpSpPr>
        <a:xfrm>
          <a:off x="0" y="0"/>
          <a:ext cx="0" cy="0"/>
          <a:chOff x="0" y="0"/>
          <a:chExt cx="0" cy="0"/>
        </a:xfrm>
      </p:grpSpPr>
      <p:sp>
        <p:nvSpPr>
          <p:cNvPr id="30" name="Google Shape;30;p6"/>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31" name="Google Shape;31;p6"/>
          <p:cNvSpPr txBox="1">
            <a:spLocks noGrp="1"/>
          </p:cNvSpPr>
          <p:nvPr>
            <p:ph type="body" idx="1"/>
          </p:nvPr>
        </p:nvSpPr>
        <p:spPr>
          <a:xfrm>
            <a:off x="2544225" y="297367"/>
            <a:ext cx="2981400" cy="46614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2" name="Google Shape;32;p6"/>
          <p:cNvSpPr txBox="1">
            <a:spLocks noGrp="1"/>
          </p:cNvSpPr>
          <p:nvPr>
            <p:ph type="body" idx="2"/>
          </p:nvPr>
        </p:nvSpPr>
        <p:spPr>
          <a:xfrm>
            <a:off x="5705276" y="297367"/>
            <a:ext cx="2981400" cy="46614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3" name="Google Shape;33;p6"/>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63540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3 columns">
  <p:cSld name="Title + 3 columns">
    <p:bg>
      <p:bgPr>
        <a:solidFill>
          <a:schemeClr val="accent1"/>
        </a:solidFill>
        <a:effectLst/>
      </p:bgPr>
    </p:bg>
    <p:spTree>
      <p:nvGrpSpPr>
        <p:cNvPr id="1" name="Shape 34"/>
        <p:cNvGrpSpPr/>
        <p:nvPr/>
      </p:nvGrpSpPr>
      <p:grpSpPr>
        <a:xfrm>
          <a:off x="0" y="0"/>
          <a:ext cx="0" cy="0"/>
          <a:chOff x="0" y="0"/>
          <a:chExt cx="0" cy="0"/>
        </a:xfrm>
      </p:grpSpPr>
      <p:sp>
        <p:nvSpPr>
          <p:cNvPr id="37" name="Google Shape;37;p7"/>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38" name="Google Shape;38;p7"/>
          <p:cNvSpPr txBox="1">
            <a:spLocks noGrp="1"/>
          </p:cNvSpPr>
          <p:nvPr>
            <p:ph type="body" idx="1"/>
          </p:nvPr>
        </p:nvSpPr>
        <p:spPr>
          <a:xfrm>
            <a:off x="2445100" y="275350"/>
            <a:ext cx="2066100" cy="4650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9" name="Google Shape;39;p7"/>
          <p:cNvSpPr txBox="1">
            <a:spLocks noGrp="1"/>
          </p:cNvSpPr>
          <p:nvPr>
            <p:ph type="body" idx="2"/>
          </p:nvPr>
        </p:nvSpPr>
        <p:spPr>
          <a:xfrm>
            <a:off x="4617100" y="275350"/>
            <a:ext cx="2066100" cy="4650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0" name="Google Shape;40;p7"/>
          <p:cNvSpPr txBox="1">
            <a:spLocks noGrp="1"/>
          </p:cNvSpPr>
          <p:nvPr>
            <p:ph type="body" idx="3"/>
          </p:nvPr>
        </p:nvSpPr>
        <p:spPr>
          <a:xfrm>
            <a:off x="6789100" y="275350"/>
            <a:ext cx="2066100" cy="4650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1" name="Google Shape;41;p7"/>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107113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C64ECF5-20D0-41D5-AD49-0BB54D680DD8}"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76200"/>
            <a:ext cx="8961120" cy="499872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933744B-FD9F-4D28-8897-978C488DEA07}" type="datetimeFigureOut">
              <a:rPr lang="vi-VN" smtClean="0"/>
              <a:t>29/12/2024</a:t>
            </a:fld>
            <a:endParaRPr lang="vi-VN"/>
          </a:p>
        </p:txBody>
      </p:sp>
      <p:sp>
        <p:nvSpPr>
          <p:cNvPr id="13" name="Rectangle 12"/>
          <p:cNvSpPr/>
          <p:nvPr/>
        </p:nvSpPr>
        <p:spPr>
          <a:xfrm>
            <a:off x="451976" y="2209800"/>
            <a:ext cx="8265160" cy="184785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2286001"/>
            <a:ext cx="8033800" cy="168401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
        <p:nvSpPr>
          <p:cNvPr id="2" name="Title 1"/>
          <p:cNvSpPr>
            <a:spLocks noGrp="1"/>
          </p:cNvSpPr>
          <p:nvPr>
            <p:ph type="title"/>
          </p:nvPr>
        </p:nvSpPr>
        <p:spPr>
          <a:xfrm>
            <a:off x="736456" y="2400300"/>
            <a:ext cx="7696200" cy="97155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675496" y="3406141"/>
            <a:ext cx="7818120" cy="498275"/>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3455633"/>
            <a:ext cx="7696200" cy="392837"/>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675758" y="2343150"/>
            <a:ext cx="7817599" cy="155829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306280"/>
            <a:ext cx="8260672" cy="779570"/>
          </a:xfrm>
        </p:spPr>
        <p:txBody>
          <a:bodyPr/>
          <a:lstStyle/>
          <a:p>
            <a:r>
              <a:rPr lang="en-US"/>
              <a:t>Click to edit Master title style</a:t>
            </a:r>
          </a:p>
        </p:txBody>
      </p:sp>
      <p:sp>
        <p:nvSpPr>
          <p:cNvPr id="3" name="Content Placeholder 2"/>
          <p:cNvSpPr>
            <a:spLocks noGrp="1"/>
          </p:cNvSpPr>
          <p:nvPr>
            <p:ph sz="half" idx="1"/>
          </p:nvPr>
        </p:nvSpPr>
        <p:spPr>
          <a:xfrm>
            <a:off x="426128" y="1289303"/>
            <a:ext cx="4038600" cy="330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289303"/>
            <a:ext cx="4038600" cy="330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33744B-FD9F-4D28-8897-978C488DEA07}" type="datetimeFigureOut">
              <a:rPr lang="vi-VN" smtClean="0"/>
              <a:t>29/12/2024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306280"/>
            <a:ext cx="8260672" cy="77957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6128" y="1291828"/>
            <a:ext cx="4040188" cy="47982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26128" y="1828800"/>
            <a:ext cx="4040188" cy="27658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291828"/>
            <a:ext cx="4041775" cy="47982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28800"/>
            <a:ext cx="4041775" cy="27658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33744B-FD9F-4D28-8897-978C488DEA07}" type="datetimeFigureOut">
              <a:rPr lang="vi-VN" smtClean="0"/>
              <a:t>29/12/2024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33744B-FD9F-4D28-8897-978C488DEA07}" type="datetimeFigureOut">
              <a:rPr lang="vi-VN" smtClean="0"/>
              <a:t>29/12/2024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76200"/>
            <a:ext cx="8961120" cy="499872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B933744B-FD9F-4D28-8897-978C488DEA07}" type="datetimeFigureOut">
              <a:rPr lang="vi-VN" smtClean="0"/>
              <a:t>29/12/2024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76200"/>
            <a:ext cx="8961120" cy="499872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514350"/>
            <a:ext cx="4572000" cy="39433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33744B-FD9F-4D28-8897-978C488DEA07}" type="datetimeFigureOut">
              <a:rPr lang="vi-VN" smtClean="0"/>
              <a:t>29/12/2024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
        <p:nvSpPr>
          <p:cNvPr id="8" name="Rectangle 7"/>
          <p:cNvSpPr/>
          <p:nvPr/>
        </p:nvSpPr>
        <p:spPr>
          <a:xfrm>
            <a:off x="560034" y="1129284"/>
            <a:ext cx="2716566" cy="264261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231854"/>
            <a:ext cx="2483254" cy="2425746"/>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228850"/>
            <a:ext cx="2298634" cy="131445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69000" y="1300734"/>
            <a:ext cx="2298634" cy="893715"/>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76200"/>
            <a:ext cx="8961120" cy="499872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466078"/>
            <a:ext cx="7772400" cy="3248673"/>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B933744B-FD9F-4D28-8897-978C488DEA07}" type="datetimeFigureOut">
              <a:rPr lang="vi-VN" smtClean="0"/>
              <a:t>29/12/2024</a:t>
            </a:fld>
            <a:endParaRPr lang="vi-VN"/>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
        <p:nvSpPr>
          <p:cNvPr id="10" name="Rectangle 9"/>
          <p:cNvSpPr/>
          <p:nvPr/>
        </p:nvSpPr>
        <p:spPr>
          <a:xfrm>
            <a:off x="685800" y="3714750"/>
            <a:ext cx="7772400" cy="10287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2000" y="3771900"/>
            <a:ext cx="7600765" cy="902193"/>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vi-VN"/>
          </a:p>
        </p:txBody>
      </p:sp>
      <p:sp>
        <p:nvSpPr>
          <p:cNvPr id="13" name="Rectangle 12"/>
          <p:cNvSpPr/>
          <p:nvPr/>
        </p:nvSpPr>
        <p:spPr>
          <a:xfrm>
            <a:off x="914400" y="4229100"/>
            <a:ext cx="7328514" cy="338772"/>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3806190"/>
            <a:ext cx="7946136" cy="82296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4242418"/>
            <a:ext cx="7244736" cy="301286"/>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14400" y="3829051"/>
            <a:ext cx="7328514" cy="392282"/>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76200"/>
            <a:ext cx="8961120" cy="499872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314451"/>
            <a:ext cx="8229600" cy="32801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2"/>
                </a:solidFill>
              </a:defRPr>
            </a:lvl1pPr>
          </a:lstStyle>
          <a:p>
            <a:fld id="{B933744B-FD9F-4D28-8897-978C488DEA07}" type="datetimeFigureOut">
              <a:rPr lang="vi-VN" smtClean="0"/>
              <a:t>29/12/2024</a:t>
            </a:fld>
            <a:endParaRPr lang="vi-VN"/>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2"/>
                </a:solidFill>
              </a:defRPr>
            </a:lvl1pPr>
          </a:lstStyle>
          <a:p>
            <a:endParaRPr lang="vi-VN"/>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2"/>
                </a:solidFill>
              </a:defRPr>
            </a:lvl1pPr>
          </a:lstStyle>
          <a:p>
            <a:pPr marL="0" lvl="0" indent="0" algn="l" rtl="0">
              <a:spcBef>
                <a:spcPts val="0"/>
              </a:spcBef>
              <a:spcAft>
                <a:spcPts val="0"/>
              </a:spcAft>
              <a:buNone/>
            </a:pPr>
            <a:fld id="{00000000-1234-1234-1234-123412341234}" type="slidenum">
              <a:rPr lang="en" smtClean="0"/>
              <a:t>‹#›</a:t>
            </a:fld>
            <a:endParaRPr lang="en"/>
          </a:p>
        </p:txBody>
      </p:sp>
      <p:sp>
        <p:nvSpPr>
          <p:cNvPr id="9" name="Rectangle 8"/>
          <p:cNvSpPr/>
          <p:nvPr/>
        </p:nvSpPr>
        <p:spPr>
          <a:xfrm>
            <a:off x="274320" y="208625"/>
            <a:ext cx="8595360" cy="99441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279647"/>
            <a:ext cx="8380520" cy="838940"/>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306280"/>
            <a:ext cx="8260672" cy="779570"/>
          </a:xfrm>
          <a:prstGeom prst="rect">
            <a:avLst/>
          </a:prstGeom>
        </p:spPr>
        <p:txBody>
          <a:bodyPr vert="horz" lIns="91440" tIns="45720" rIns="91440" bIns="45720" rtlCol="0" anchor="ctr">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Lst>
  <p:transition>
    <p:fade thruBlk="1"/>
  </p:transition>
  <p:hf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4.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image" Target="../media/image28.emf"/><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3"/>
          <p:cNvSpPr txBox="1">
            <a:spLocks noGrp="1"/>
          </p:cNvSpPr>
          <p:nvPr>
            <p:ph type="ctrTitle"/>
          </p:nvPr>
        </p:nvSpPr>
        <p:spPr>
          <a:xfrm>
            <a:off x="-7315" y="1017038"/>
            <a:ext cx="9144000" cy="1762738"/>
          </a:xfrm>
          <a:prstGeom prst="rect">
            <a:avLst/>
          </a:prstGeom>
          <a:ln>
            <a:solidFill>
              <a:schemeClr val="bg1"/>
            </a:solidFill>
          </a:ln>
        </p:spPr>
        <p:txBody>
          <a:bodyPr spcFirstLastPara="1" wrap="square" lIns="91425" tIns="91425" rIns="91425" bIns="91425" anchor="b" anchorCtr="0">
            <a:noAutofit/>
          </a:bodyPr>
          <a:lstStyle/>
          <a:p>
            <a:pPr marL="0" lvl="0" indent="0" algn="ctr" rtl="0">
              <a:spcBef>
                <a:spcPts val="0"/>
              </a:spcBef>
              <a:spcAft>
                <a:spcPts val="0"/>
              </a:spcAft>
              <a:buNone/>
            </a:pPr>
            <a:r>
              <a:rPr lang="en" sz="7200">
                <a:solidFill>
                  <a:schemeClr val="bg1"/>
                </a:solidFill>
                <a:latin typeface="+mj-lt"/>
              </a:rPr>
              <a:t> </a:t>
            </a:r>
            <a:r>
              <a:rPr lang="en" sz="6000" dirty="0">
                <a:solidFill>
                  <a:srgbClr val="FF0000"/>
                </a:solidFill>
                <a:latin typeface="Times New Roman" pitchFamily="18" charset="0"/>
                <a:cs typeface="Times New Roman" pitchFamily="18" charset="0"/>
              </a:rPr>
              <a:t>BÀI 16: </a:t>
            </a:r>
            <a:br>
              <a:rPr lang="en" sz="6000" dirty="0">
                <a:solidFill>
                  <a:srgbClr val="FF0000"/>
                </a:solidFill>
                <a:latin typeface="Times New Roman" pitchFamily="18" charset="0"/>
                <a:cs typeface="Times New Roman" pitchFamily="18" charset="0"/>
              </a:rPr>
            </a:br>
            <a:r>
              <a:rPr lang="en" sz="6000" dirty="0">
                <a:solidFill>
                  <a:srgbClr val="FF0000"/>
                </a:solidFill>
                <a:latin typeface="Times New Roman" pitchFamily="18" charset="0"/>
                <a:cs typeface="Times New Roman" pitchFamily="18" charset="0"/>
              </a:rPr>
              <a:t>VIRUS VÀ VI KHUẨN</a:t>
            </a:r>
            <a:endParaRPr sz="60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heel(1)">
                                      <p:cBhvr>
                                        <p:cTn id="7"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49351" y="1298636"/>
            <a:ext cx="4875654" cy="707886"/>
          </a:xfrm>
          <a:prstGeom prst="rect">
            <a:avLst/>
          </a:prstGeom>
        </p:spPr>
        <p:txBody>
          <a:bodyPr wrap="square">
            <a:spAutoFit/>
          </a:bodyPr>
          <a:lstStyle/>
          <a:p>
            <a:r>
              <a:rPr lang="en-US" sz="2000" i="1" dirty="0">
                <a:solidFill>
                  <a:schemeClr val="accent6">
                    <a:lumMod val="50000"/>
                  </a:schemeClr>
                </a:solidFill>
              </a:rPr>
              <a:t>Quan sát Hình 16.1 và cho biết hình dạng của các virus theo bảng gợi ý sau:</a:t>
            </a:r>
          </a:p>
        </p:txBody>
      </p:sp>
      <p:graphicFrame>
        <p:nvGraphicFramePr>
          <p:cNvPr id="4" name="Table 3"/>
          <p:cNvGraphicFramePr>
            <a:graphicFrameLocks noGrp="1"/>
          </p:cNvGraphicFramePr>
          <p:nvPr>
            <p:extLst>
              <p:ext uri="{D42A27DB-BD31-4B8C-83A1-F6EECF244321}">
                <p14:modId xmlns:p14="http://schemas.microsoft.com/office/powerpoint/2010/main" val="2883929145"/>
              </p:ext>
            </p:extLst>
          </p:nvPr>
        </p:nvGraphicFramePr>
        <p:xfrm>
          <a:off x="2249351" y="2529485"/>
          <a:ext cx="6627572" cy="2052320"/>
        </p:xfrm>
        <a:graphic>
          <a:graphicData uri="http://schemas.openxmlformats.org/drawingml/2006/table">
            <a:tbl>
              <a:tblPr firstRow="1" bandRow="1">
                <a:tableStyleId>{E58EEFB8-15E5-44A9-849B-1A3A7A75EEDB}</a:tableStyleId>
              </a:tblPr>
              <a:tblGrid>
                <a:gridCol w="1656893">
                  <a:extLst>
                    <a:ext uri="{9D8B030D-6E8A-4147-A177-3AD203B41FA5}">
                      <a16:colId xmlns:a16="http://schemas.microsoft.com/office/drawing/2014/main" val="20000"/>
                    </a:ext>
                  </a:extLst>
                </a:gridCol>
                <a:gridCol w="1656893">
                  <a:extLst>
                    <a:ext uri="{9D8B030D-6E8A-4147-A177-3AD203B41FA5}">
                      <a16:colId xmlns:a16="http://schemas.microsoft.com/office/drawing/2014/main" val="20001"/>
                    </a:ext>
                  </a:extLst>
                </a:gridCol>
                <a:gridCol w="1656893">
                  <a:extLst>
                    <a:ext uri="{9D8B030D-6E8A-4147-A177-3AD203B41FA5}">
                      <a16:colId xmlns:a16="http://schemas.microsoft.com/office/drawing/2014/main" val="20002"/>
                    </a:ext>
                  </a:extLst>
                </a:gridCol>
                <a:gridCol w="1656893">
                  <a:extLst>
                    <a:ext uri="{9D8B030D-6E8A-4147-A177-3AD203B41FA5}">
                      <a16:colId xmlns:a16="http://schemas.microsoft.com/office/drawing/2014/main" val="20003"/>
                    </a:ext>
                  </a:extLst>
                </a:gridCol>
              </a:tblGrid>
              <a:tr h="853440">
                <a:tc>
                  <a:txBody>
                    <a:bodyPr/>
                    <a:lstStyle/>
                    <a:p>
                      <a:pPr algn="ctr">
                        <a:lnSpc>
                          <a:spcPts val="4000"/>
                        </a:lnSpc>
                        <a:spcBef>
                          <a:spcPts val="300"/>
                        </a:spcBef>
                        <a:spcAft>
                          <a:spcPts val="300"/>
                        </a:spcAft>
                      </a:pPr>
                      <a:r>
                        <a:rPr lang="en-US" sz="2000" dirty="0"/>
                        <a:t>Tên</a:t>
                      </a:r>
                      <a:r>
                        <a:rPr lang="en-US" sz="2000" baseline="0" dirty="0"/>
                        <a:t> hình</a:t>
                      </a:r>
                      <a:endParaRPr lang="en-US" sz="2000" dirty="0"/>
                    </a:p>
                  </a:txBody>
                  <a:tcPr>
                    <a:solidFill>
                      <a:schemeClr val="tx1">
                        <a:lumMod val="20000"/>
                        <a:lumOff val="80000"/>
                      </a:schemeClr>
                    </a:solidFill>
                  </a:tcPr>
                </a:tc>
                <a:tc>
                  <a:txBody>
                    <a:bodyPr/>
                    <a:lstStyle/>
                    <a:p>
                      <a:pPr algn="ctr">
                        <a:lnSpc>
                          <a:spcPts val="4000"/>
                        </a:lnSpc>
                        <a:spcBef>
                          <a:spcPts val="300"/>
                        </a:spcBef>
                        <a:spcAft>
                          <a:spcPts val="300"/>
                        </a:spcAft>
                      </a:pPr>
                      <a:r>
                        <a:rPr lang="en-US" sz="2000" dirty="0"/>
                        <a:t>Hình</a:t>
                      </a:r>
                      <a:r>
                        <a:rPr lang="en-US" sz="2000" baseline="0" dirty="0"/>
                        <a:t> que</a:t>
                      </a:r>
                      <a:endParaRPr lang="en-US" sz="2000" dirty="0"/>
                    </a:p>
                  </a:txBody>
                  <a:tcPr>
                    <a:solidFill>
                      <a:schemeClr val="accent5"/>
                    </a:solidFill>
                  </a:tcPr>
                </a:tc>
                <a:tc>
                  <a:txBody>
                    <a:bodyPr/>
                    <a:lstStyle/>
                    <a:p>
                      <a:pPr algn="ctr">
                        <a:lnSpc>
                          <a:spcPts val="4000"/>
                        </a:lnSpc>
                        <a:spcBef>
                          <a:spcPts val="300"/>
                        </a:spcBef>
                        <a:spcAft>
                          <a:spcPts val="300"/>
                        </a:spcAft>
                      </a:pPr>
                      <a:r>
                        <a:rPr lang="en-US" sz="2000" dirty="0"/>
                        <a:t>Hình</a:t>
                      </a:r>
                      <a:r>
                        <a:rPr lang="en-US" sz="2000" baseline="0" dirty="0"/>
                        <a:t> cầu </a:t>
                      </a:r>
                      <a:endParaRPr lang="en-US" sz="2000" dirty="0"/>
                    </a:p>
                  </a:txBody>
                  <a:tcPr>
                    <a:solidFill>
                      <a:schemeClr val="accent5"/>
                    </a:solidFill>
                  </a:tcPr>
                </a:tc>
                <a:tc>
                  <a:txBody>
                    <a:bodyPr/>
                    <a:lstStyle/>
                    <a:p>
                      <a:pPr algn="ctr">
                        <a:lnSpc>
                          <a:spcPts val="4000"/>
                        </a:lnSpc>
                        <a:spcBef>
                          <a:spcPts val="300"/>
                        </a:spcBef>
                        <a:spcAft>
                          <a:spcPts val="300"/>
                        </a:spcAft>
                      </a:pPr>
                      <a:r>
                        <a:rPr lang="en-US" sz="2000" dirty="0"/>
                        <a:t>Hình</a:t>
                      </a:r>
                      <a:r>
                        <a:rPr lang="en-US" sz="2000" baseline="0" dirty="0"/>
                        <a:t> đa diện</a:t>
                      </a:r>
                      <a:endParaRPr lang="en-US" sz="2000" dirty="0"/>
                    </a:p>
                  </a:txBody>
                  <a:tcPr>
                    <a:solidFill>
                      <a:schemeClr val="accent5"/>
                    </a:solidFill>
                  </a:tcPr>
                </a:tc>
                <a:extLst>
                  <a:ext uri="{0D108BD9-81ED-4DB2-BD59-A6C34878D82A}">
                    <a16:rowId xmlns:a16="http://schemas.microsoft.com/office/drawing/2014/main" val="10000"/>
                  </a:ext>
                </a:extLst>
              </a:tr>
              <a:tr h="599440">
                <a:tc>
                  <a:txBody>
                    <a:bodyPr/>
                    <a:lstStyle/>
                    <a:p>
                      <a:pPr algn="ctr">
                        <a:lnSpc>
                          <a:spcPts val="4000"/>
                        </a:lnSpc>
                        <a:spcBef>
                          <a:spcPts val="300"/>
                        </a:spcBef>
                        <a:spcAft>
                          <a:spcPts val="300"/>
                        </a:spcAft>
                      </a:pPr>
                      <a:r>
                        <a:rPr lang="en-US" sz="2000" dirty="0"/>
                        <a:t>Hình</a:t>
                      </a:r>
                      <a:r>
                        <a:rPr lang="en-US" sz="2000" baseline="0" dirty="0"/>
                        <a:t> a</a:t>
                      </a:r>
                      <a:endParaRPr lang="en-US" sz="2000" dirty="0"/>
                    </a:p>
                  </a:txBody>
                  <a:tcPr>
                    <a:solidFill>
                      <a:schemeClr val="accent1">
                        <a:lumMod val="20000"/>
                        <a:lumOff val="80000"/>
                      </a:schemeClr>
                    </a:solidFill>
                  </a:tcPr>
                </a:tc>
                <a:tc>
                  <a:txBody>
                    <a:bodyPr/>
                    <a:lstStyle/>
                    <a:p>
                      <a:pPr algn="ctr">
                        <a:lnSpc>
                          <a:spcPts val="4000"/>
                        </a:lnSpc>
                        <a:spcBef>
                          <a:spcPts val="300"/>
                        </a:spcBef>
                        <a:spcAft>
                          <a:spcPts val="300"/>
                        </a:spcAft>
                      </a:pPr>
                      <a:r>
                        <a:rPr lang="en-US" sz="2000" dirty="0"/>
                        <a:t>x</a:t>
                      </a:r>
                    </a:p>
                  </a:txBody>
                  <a:tcPr>
                    <a:solidFill>
                      <a:schemeClr val="accent6">
                        <a:lumMod val="20000"/>
                        <a:lumOff val="80000"/>
                      </a:schemeClr>
                    </a:solidFill>
                  </a:tcPr>
                </a:tc>
                <a:tc>
                  <a:txBody>
                    <a:bodyPr/>
                    <a:lstStyle/>
                    <a:p>
                      <a:pPr algn="ctr">
                        <a:lnSpc>
                          <a:spcPts val="4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4000"/>
                        </a:lnSpc>
                        <a:spcBef>
                          <a:spcPts val="300"/>
                        </a:spcBef>
                        <a:spcAft>
                          <a:spcPts val="300"/>
                        </a:spcAft>
                      </a:pPr>
                      <a:endParaRPr lang="en-US" sz="2000" dirty="0"/>
                    </a:p>
                  </a:txBody>
                  <a:tcPr>
                    <a:solidFill>
                      <a:schemeClr val="accent6">
                        <a:lumMod val="20000"/>
                        <a:lumOff val="80000"/>
                      </a:schemeClr>
                    </a:solidFill>
                  </a:tcPr>
                </a:tc>
                <a:extLst>
                  <a:ext uri="{0D108BD9-81ED-4DB2-BD59-A6C34878D82A}">
                    <a16:rowId xmlns:a16="http://schemas.microsoft.com/office/drawing/2014/main" val="10001"/>
                  </a:ext>
                </a:extLst>
              </a:tr>
              <a:tr h="530289">
                <a:tc>
                  <a:txBody>
                    <a:bodyPr/>
                    <a:lstStyle/>
                    <a:p>
                      <a:pPr algn="ctr">
                        <a:lnSpc>
                          <a:spcPts val="4000"/>
                        </a:lnSpc>
                        <a:spcBef>
                          <a:spcPts val="300"/>
                        </a:spcBef>
                        <a:spcAft>
                          <a:spcPts val="300"/>
                        </a:spcAft>
                      </a:pPr>
                      <a:r>
                        <a:rPr lang="en-US" sz="2000" dirty="0"/>
                        <a:t>?</a:t>
                      </a:r>
                    </a:p>
                  </a:txBody>
                  <a:tcPr>
                    <a:solidFill>
                      <a:schemeClr val="accent1">
                        <a:lumMod val="20000"/>
                        <a:lumOff val="80000"/>
                      </a:schemeClr>
                    </a:solidFill>
                  </a:tcPr>
                </a:tc>
                <a:tc>
                  <a:txBody>
                    <a:bodyPr/>
                    <a:lstStyle/>
                    <a:p>
                      <a:pPr algn="ctr">
                        <a:lnSpc>
                          <a:spcPts val="4000"/>
                        </a:lnSpc>
                        <a:spcBef>
                          <a:spcPts val="300"/>
                        </a:spcBef>
                        <a:spcAft>
                          <a:spcPts val="300"/>
                        </a:spcAft>
                      </a:pPr>
                      <a:r>
                        <a:rPr lang="en-US" sz="2000" dirty="0"/>
                        <a:t>?</a:t>
                      </a:r>
                    </a:p>
                  </a:txBody>
                  <a:tcPr>
                    <a:solidFill>
                      <a:schemeClr val="accent6">
                        <a:lumMod val="20000"/>
                        <a:lumOff val="80000"/>
                      </a:schemeClr>
                    </a:solidFill>
                  </a:tcPr>
                </a:tc>
                <a:tc>
                  <a:txBody>
                    <a:bodyPr/>
                    <a:lstStyle/>
                    <a:p>
                      <a:pPr algn="ctr">
                        <a:lnSpc>
                          <a:spcPts val="4000"/>
                        </a:lnSpc>
                        <a:spcBef>
                          <a:spcPts val="300"/>
                        </a:spcBef>
                        <a:spcAft>
                          <a:spcPts val="300"/>
                        </a:spcAft>
                      </a:pPr>
                      <a:r>
                        <a:rPr lang="en-US" sz="2000" dirty="0"/>
                        <a:t>?</a:t>
                      </a:r>
                    </a:p>
                  </a:txBody>
                  <a:tcPr>
                    <a:solidFill>
                      <a:schemeClr val="accent6">
                        <a:lumMod val="20000"/>
                        <a:lumOff val="80000"/>
                      </a:schemeClr>
                    </a:solidFill>
                  </a:tcPr>
                </a:tc>
                <a:tc>
                  <a:txBody>
                    <a:bodyPr/>
                    <a:lstStyle/>
                    <a:p>
                      <a:pPr algn="ctr">
                        <a:lnSpc>
                          <a:spcPts val="4000"/>
                        </a:lnSpc>
                        <a:spcBef>
                          <a:spcPts val="300"/>
                        </a:spcBef>
                        <a:spcAft>
                          <a:spcPts val="300"/>
                        </a:spcAft>
                      </a:pPr>
                      <a:r>
                        <a:rPr lang="en-US" sz="2000" dirty="0"/>
                        <a:t>?</a:t>
                      </a:r>
                    </a:p>
                  </a:txBody>
                  <a:tcP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pic>
        <p:nvPicPr>
          <p:cNvPr id="6" name="Picture 5"/>
          <p:cNvPicPr>
            <a:picLocks noChangeAspect="1"/>
          </p:cNvPicPr>
          <p:nvPr/>
        </p:nvPicPr>
        <p:blipFill>
          <a:blip r:embed="rId2"/>
          <a:stretch>
            <a:fillRect/>
          </a:stretch>
        </p:blipFill>
        <p:spPr>
          <a:xfrm>
            <a:off x="6832398" y="647584"/>
            <a:ext cx="2092146" cy="1724228"/>
          </a:xfrm>
          <a:prstGeom prst="rect">
            <a:avLst/>
          </a:prstGeom>
        </p:spPr>
      </p:pic>
      <p:pic>
        <p:nvPicPr>
          <p:cNvPr id="7" name="Picture 6"/>
          <p:cNvPicPr>
            <a:picLocks noChangeAspect="1"/>
          </p:cNvPicPr>
          <p:nvPr/>
        </p:nvPicPr>
        <p:blipFill>
          <a:blip r:embed="rId3"/>
          <a:stretch>
            <a:fillRect/>
          </a:stretch>
        </p:blipFill>
        <p:spPr>
          <a:xfrm>
            <a:off x="71396" y="1426463"/>
            <a:ext cx="1618416" cy="1640586"/>
          </a:xfrm>
          <a:prstGeom prst="rect">
            <a:avLst/>
          </a:prstGeom>
        </p:spPr>
      </p:pic>
      <p:pic>
        <p:nvPicPr>
          <p:cNvPr id="8" name="Picture 7"/>
          <p:cNvPicPr>
            <a:picLocks noChangeAspect="1"/>
          </p:cNvPicPr>
          <p:nvPr/>
        </p:nvPicPr>
        <p:blipFill>
          <a:blip r:embed="rId4"/>
          <a:stretch>
            <a:fillRect/>
          </a:stretch>
        </p:blipFill>
        <p:spPr>
          <a:xfrm>
            <a:off x="219456" y="3253629"/>
            <a:ext cx="1792225" cy="1808490"/>
          </a:xfrm>
          <a:prstGeom prst="rect">
            <a:avLst/>
          </a:prstGeom>
        </p:spPr>
      </p:pic>
    </p:spTree>
    <p:extLst>
      <p:ext uri="{BB962C8B-B14F-4D97-AF65-F5344CB8AC3E}">
        <p14:creationId xmlns:p14="http://schemas.microsoft.com/office/powerpoint/2010/main" val="353397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6" name="Google Shape;106;p19"/>
          <p:cNvSpPr/>
          <p:nvPr/>
        </p:nvSpPr>
        <p:spPr>
          <a:xfrm>
            <a:off x="4236324" y="645878"/>
            <a:ext cx="317310" cy="30297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19"/>
          <p:cNvGrpSpPr/>
          <p:nvPr/>
        </p:nvGrpSpPr>
        <p:grpSpPr>
          <a:xfrm>
            <a:off x="172491" y="133771"/>
            <a:ext cx="1426316" cy="1426403"/>
            <a:chOff x="6643075" y="3664250"/>
            <a:chExt cx="407950" cy="407975"/>
          </a:xfrm>
        </p:grpSpPr>
        <p:sp>
          <p:nvSpPr>
            <p:cNvPr id="108" name="Google Shape;108;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19"/>
          <p:cNvGrpSpPr/>
          <p:nvPr/>
        </p:nvGrpSpPr>
        <p:grpSpPr>
          <a:xfrm>
            <a:off x="8220458" y="4308883"/>
            <a:ext cx="659664" cy="659627"/>
            <a:chOff x="576250" y="4319400"/>
            <a:chExt cx="442075" cy="442050"/>
          </a:xfrm>
        </p:grpSpPr>
        <p:sp>
          <p:nvSpPr>
            <p:cNvPr id="111" name="Google Shape;111;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19"/>
          <p:cNvSpPr/>
          <p:nvPr/>
        </p:nvSpPr>
        <p:spPr>
          <a:xfrm rot="6223920">
            <a:off x="3010251" y="282088"/>
            <a:ext cx="317280" cy="302951"/>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9"/>
          <p:cNvSpPr/>
          <p:nvPr/>
        </p:nvSpPr>
        <p:spPr>
          <a:xfrm>
            <a:off x="3568362" y="314101"/>
            <a:ext cx="250224" cy="238923"/>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6" name="Table 15"/>
          <p:cNvGraphicFramePr>
            <a:graphicFrameLocks noGrp="1"/>
          </p:cNvGraphicFramePr>
          <p:nvPr>
            <p:extLst>
              <p:ext uri="{D42A27DB-BD31-4B8C-83A1-F6EECF244321}">
                <p14:modId xmlns:p14="http://schemas.microsoft.com/office/powerpoint/2010/main" val="3147426642"/>
              </p:ext>
            </p:extLst>
          </p:nvPr>
        </p:nvGraphicFramePr>
        <p:xfrm>
          <a:off x="2306702" y="1326529"/>
          <a:ext cx="6627572" cy="3223260"/>
        </p:xfrm>
        <a:graphic>
          <a:graphicData uri="http://schemas.openxmlformats.org/drawingml/2006/table">
            <a:tbl>
              <a:tblPr firstRow="1" bandRow="1">
                <a:tableStyleId>{E58EEFB8-15E5-44A9-849B-1A3A7A75EEDB}</a:tableStyleId>
              </a:tblPr>
              <a:tblGrid>
                <a:gridCol w="1656893">
                  <a:extLst>
                    <a:ext uri="{9D8B030D-6E8A-4147-A177-3AD203B41FA5}">
                      <a16:colId xmlns:a16="http://schemas.microsoft.com/office/drawing/2014/main" val="20000"/>
                    </a:ext>
                  </a:extLst>
                </a:gridCol>
                <a:gridCol w="1656893">
                  <a:extLst>
                    <a:ext uri="{9D8B030D-6E8A-4147-A177-3AD203B41FA5}">
                      <a16:colId xmlns:a16="http://schemas.microsoft.com/office/drawing/2014/main" val="20001"/>
                    </a:ext>
                  </a:extLst>
                </a:gridCol>
                <a:gridCol w="1656893">
                  <a:extLst>
                    <a:ext uri="{9D8B030D-6E8A-4147-A177-3AD203B41FA5}">
                      <a16:colId xmlns:a16="http://schemas.microsoft.com/office/drawing/2014/main" val="20002"/>
                    </a:ext>
                  </a:extLst>
                </a:gridCol>
                <a:gridCol w="1656893">
                  <a:extLst>
                    <a:ext uri="{9D8B030D-6E8A-4147-A177-3AD203B41FA5}">
                      <a16:colId xmlns:a16="http://schemas.microsoft.com/office/drawing/2014/main" val="20003"/>
                    </a:ext>
                  </a:extLst>
                </a:gridCol>
              </a:tblGrid>
              <a:tr h="1043940">
                <a:tc>
                  <a:txBody>
                    <a:bodyPr/>
                    <a:lstStyle/>
                    <a:p>
                      <a:pPr algn="ctr">
                        <a:lnSpc>
                          <a:spcPts val="5000"/>
                        </a:lnSpc>
                        <a:spcBef>
                          <a:spcPts val="300"/>
                        </a:spcBef>
                        <a:spcAft>
                          <a:spcPts val="300"/>
                        </a:spcAft>
                      </a:pPr>
                      <a:r>
                        <a:rPr lang="en-US" sz="2000" dirty="0"/>
                        <a:t>Tên</a:t>
                      </a:r>
                      <a:r>
                        <a:rPr lang="en-US" sz="2000" baseline="0" dirty="0"/>
                        <a:t> hình</a:t>
                      </a:r>
                      <a:endParaRPr lang="en-US" sz="2000" dirty="0"/>
                    </a:p>
                  </a:txBody>
                  <a:tcPr>
                    <a:solidFill>
                      <a:schemeClr val="tx1">
                        <a:lumMod val="20000"/>
                        <a:lumOff val="80000"/>
                      </a:schemeClr>
                    </a:solidFill>
                  </a:tcPr>
                </a:tc>
                <a:tc>
                  <a:txBody>
                    <a:bodyPr/>
                    <a:lstStyle/>
                    <a:p>
                      <a:pPr algn="ctr">
                        <a:lnSpc>
                          <a:spcPts val="5000"/>
                        </a:lnSpc>
                        <a:spcBef>
                          <a:spcPts val="300"/>
                        </a:spcBef>
                        <a:spcAft>
                          <a:spcPts val="300"/>
                        </a:spcAft>
                      </a:pPr>
                      <a:r>
                        <a:rPr lang="en-US" sz="2000" dirty="0"/>
                        <a:t>Hình</a:t>
                      </a:r>
                      <a:r>
                        <a:rPr lang="en-US" sz="2000" baseline="0" dirty="0"/>
                        <a:t> que</a:t>
                      </a:r>
                      <a:endParaRPr lang="en-US" sz="2000" dirty="0"/>
                    </a:p>
                  </a:txBody>
                  <a:tcPr>
                    <a:solidFill>
                      <a:schemeClr val="accent5"/>
                    </a:solidFill>
                  </a:tcPr>
                </a:tc>
                <a:tc>
                  <a:txBody>
                    <a:bodyPr/>
                    <a:lstStyle/>
                    <a:p>
                      <a:pPr algn="ctr">
                        <a:lnSpc>
                          <a:spcPts val="5000"/>
                        </a:lnSpc>
                        <a:spcBef>
                          <a:spcPts val="300"/>
                        </a:spcBef>
                        <a:spcAft>
                          <a:spcPts val="300"/>
                        </a:spcAft>
                      </a:pPr>
                      <a:r>
                        <a:rPr lang="en-US" sz="2000" dirty="0"/>
                        <a:t>Hình</a:t>
                      </a:r>
                      <a:r>
                        <a:rPr lang="en-US" sz="2000" baseline="0" dirty="0"/>
                        <a:t> cầu </a:t>
                      </a:r>
                      <a:endParaRPr lang="en-US" sz="2000" dirty="0"/>
                    </a:p>
                  </a:txBody>
                  <a:tcPr>
                    <a:solidFill>
                      <a:schemeClr val="accent5"/>
                    </a:solidFill>
                  </a:tcPr>
                </a:tc>
                <a:tc>
                  <a:txBody>
                    <a:bodyPr/>
                    <a:lstStyle/>
                    <a:p>
                      <a:pPr algn="ctr">
                        <a:lnSpc>
                          <a:spcPts val="5000"/>
                        </a:lnSpc>
                        <a:spcBef>
                          <a:spcPts val="300"/>
                        </a:spcBef>
                        <a:spcAft>
                          <a:spcPts val="300"/>
                        </a:spcAft>
                      </a:pPr>
                      <a:r>
                        <a:rPr lang="en-US" sz="2000" dirty="0"/>
                        <a:t>Hình</a:t>
                      </a:r>
                      <a:r>
                        <a:rPr lang="en-US" sz="2000" baseline="0" dirty="0"/>
                        <a:t> đa diện</a:t>
                      </a:r>
                      <a:endParaRPr lang="en-US" sz="2000" dirty="0"/>
                    </a:p>
                  </a:txBody>
                  <a:tcPr>
                    <a:solidFill>
                      <a:schemeClr val="accent5"/>
                    </a:solidFill>
                  </a:tcPr>
                </a:tc>
                <a:extLst>
                  <a:ext uri="{0D108BD9-81ED-4DB2-BD59-A6C34878D82A}">
                    <a16:rowId xmlns:a16="http://schemas.microsoft.com/office/drawing/2014/main" val="10000"/>
                  </a:ext>
                </a:extLst>
              </a:tr>
              <a:tr h="726440">
                <a:tc>
                  <a:txBody>
                    <a:bodyPr/>
                    <a:lstStyle/>
                    <a:p>
                      <a:pPr algn="ctr">
                        <a:lnSpc>
                          <a:spcPts val="5000"/>
                        </a:lnSpc>
                        <a:spcBef>
                          <a:spcPts val="300"/>
                        </a:spcBef>
                        <a:spcAft>
                          <a:spcPts val="300"/>
                        </a:spcAft>
                      </a:pPr>
                      <a:r>
                        <a:rPr lang="en-US" sz="2000" dirty="0"/>
                        <a:t>Hình</a:t>
                      </a:r>
                      <a:r>
                        <a:rPr lang="en-US" sz="2000" baseline="0" dirty="0"/>
                        <a:t> a</a:t>
                      </a:r>
                      <a:endParaRPr lang="en-US" sz="2000" dirty="0"/>
                    </a:p>
                  </a:txBody>
                  <a:tcPr>
                    <a:solidFill>
                      <a:schemeClr val="accent1">
                        <a:lumMod val="20000"/>
                        <a:lumOff val="80000"/>
                      </a:schemeClr>
                    </a:solidFill>
                  </a:tcPr>
                </a:tc>
                <a:tc>
                  <a:txBody>
                    <a:bodyPr/>
                    <a:lstStyle/>
                    <a:p>
                      <a:pPr algn="ctr">
                        <a:lnSpc>
                          <a:spcPts val="5000"/>
                        </a:lnSpc>
                        <a:spcBef>
                          <a:spcPts val="300"/>
                        </a:spcBef>
                        <a:spcAft>
                          <a:spcPts val="300"/>
                        </a:spcAft>
                      </a:pPr>
                      <a:r>
                        <a:rPr lang="en-US" sz="2000" dirty="0"/>
                        <a:t>x</a:t>
                      </a:r>
                    </a:p>
                  </a:txBody>
                  <a:tcPr>
                    <a:solidFill>
                      <a:schemeClr val="accent6">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extLst>
                  <a:ext uri="{0D108BD9-81ED-4DB2-BD59-A6C34878D82A}">
                    <a16:rowId xmlns:a16="http://schemas.microsoft.com/office/drawing/2014/main" val="10001"/>
                  </a:ext>
                </a:extLst>
              </a:tr>
              <a:tr h="726440">
                <a:tc>
                  <a:txBody>
                    <a:bodyPr/>
                    <a:lstStyle/>
                    <a:p>
                      <a:pPr algn="ctr">
                        <a:lnSpc>
                          <a:spcPts val="5000"/>
                        </a:lnSpc>
                        <a:spcBef>
                          <a:spcPts val="300"/>
                        </a:spcBef>
                        <a:spcAft>
                          <a:spcPts val="300"/>
                        </a:spcAft>
                      </a:pPr>
                      <a:r>
                        <a:rPr lang="en-US" sz="2000" dirty="0"/>
                        <a:t>Hình</a:t>
                      </a:r>
                      <a:r>
                        <a:rPr lang="en-US" sz="2000" baseline="0" dirty="0"/>
                        <a:t> b</a:t>
                      </a:r>
                      <a:endParaRPr lang="en-US" sz="2000" dirty="0"/>
                    </a:p>
                  </a:txBody>
                  <a:tcPr>
                    <a:solidFill>
                      <a:schemeClr val="accent1">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extLst>
                  <a:ext uri="{0D108BD9-81ED-4DB2-BD59-A6C34878D82A}">
                    <a16:rowId xmlns:a16="http://schemas.microsoft.com/office/drawing/2014/main" val="10002"/>
                  </a:ext>
                </a:extLst>
              </a:tr>
              <a:tr h="726440">
                <a:tc>
                  <a:txBody>
                    <a:bodyPr/>
                    <a:lstStyle/>
                    <a:p>
                      <a:pPr algn="ctr">
                        <a:lnSpc>
                          <a:spcPts val="5000"/>
                        </a:lnSpc>
                        <a:spcBef>
                          <a:spcPts val="300"/>
                        </a:spcBef>
                        <a:spcAft>
                          <a:spcPts val="300"/>
                        </a:spcAft>
                      </a:pPr>
                      <a:r>
                        <a:rPr lang="en-US" sz="2000"/>
                        <a:t>Hình</a:t>
                      </a:r>
                      <a:r>
                        <a:rPr lang="en-US" sz="2000" baseline="0"/>
                        <a:t> c</a:t>
                      </a:r>
                      <a:endParaRPr lang="en-US" sz="2000" dirty="0"/>
                    </a:p>
                  </a:txBody>
                  <a:tcPr>
                    <a:solidFill>
                      <a:schemeClr val="accent1">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extLst>
                  <a:ext uri="{0D108BD9-81ED-4DB2-BD59-A6C34878D82A}">
                    <a16:rowId xmlns:a16="http://schemas.microsoft.com/office/drawing/2014/main" val="10003"/>
                  </a:ext>
                </a:extLst>
              </a:tr>
            </a:tbl>
          </a:graphicData>
        </a:graphic>
      </p:graphicFrame>
      <p:pic>
        <p:nvPicPr>
          <p:cNvPr id="18" name="Picture 17"/>
          <p:cNvPicPr>
            <a:picLocks noChangeAspect="1"/>
          </p:cNvPicPr>
          <p:nvPr/>
        </p:nvPicPr>
        <p:blipFill>
          <a:blip r:embed="rId3"/>
          <a:stretch>
            <a:fillRect/>
          </a:stretch>
        </p:blipFill>
        <p:spPr>
          <a:xfrm>
            <a:off x="437090" y="2517210"/>
            <a:ext cx="1002110" cy="1015837"/>
          </a:xfrm>
          <a:prstGeom prst="rect">
            <a:avLst/>
          </a:prstGeom>
        </p:spPr>
      </p:pic>
      <p:pic>
        <p:nvPicPr>
          <p:cNvPr id="19" name="Picture 18"/>
          <p:cNvPicPr>
            <a:picLocks noChangeAspect="1"/>
          </p:cNvPicPr>
          <p:nvPr/>
        </p:nvPicPr>
        <p:blipFill>
          <a:blip r:embed="rId4"/>
          <a:stretch>
            <a:fillRect/>
          </a:stretch>
        </p:blipFill>
        <p:spPr>
          <a:xfrm>
            <a:off x="1186551" y="1090807"/>
            <a:ext cx="984120" cy="1098429"/>
          </a:xfrm>
          <a:prstGeom prst="rect">
            <a:avLst/>
          </a:prstGeom>
        </p:spPr>
      </p:pic>
      <p:pic>
        <p:nvPicPr>
          <p:cNvPr id="20" name="Picture 19"/>
          <p:cNvPicPr>
            <a:picLocks noChangeAspect="1"/>
          </p:cNvPicPr>
          <p:nvPr/>
        </p:nvPicPr>
        <p:blipFill>
          <a:blip r:embed="rId5"/>
          <a:stretch>
            <a:fillRect/>
          </a:stretch>
        </p:blipFill>
        <p:spPr>
          <a:xfrm>
            <a:off x="1100755" y="3908430"/>
            <a:ext cx="1046073" cy="1055566"/>
          </a:xfrm>
          <a:prstGeom prst="rect">
            <a:avLst/>
          </a:prstGeom>
        </p:spPr>
      </p:pic>
      <p:sp>
        <p:nvSpPr>
          <p:cNvPr id="17" name="Rectangle 16"/>
          <p:cNvSpPr/>
          <p:nvPr/>
        </p:nvSpPr>
        <p:spPr>
          <a:xfrm>
            <a:off x="7912437" y="2942837"/>
            <a:ext cx="382556" cy="400110"/>
          </a:xfrm>
          <a:prstGeom prst="rect">
            <a:avLst/>
          </a:prstGeom>
        </p:spPr>
        <p:txBody>
          <a:bodyPr wrap="square">
            <a:spAutoFit/>
          </a:bodyPr>
          <a:lstStyle/>
          <a:p>
            <a:r>
              <a:rPr lang="en-US" sz="2000" i="1">
                <a:solidFill>
                  <a:srgbClr val="010203"/>
                </a:solidFill>
                <a:latin typeface="+mj-lt"/>
                <a:ea typeface="Calibri" panose="020F0502020204030204" pitchFamily="34" charset="0"/>
              </a:rPr>
              <a:t>x</a:t>
            </a:r>
            <a:endParaRPr lang="en-US" sz="2000" i="1" dirty="0">
              <a:solidFill>
                <a:srgbClr val="010203"/>
              </a:solidFill>
              <a:latin typeface="+mj-lt"/>
            </a:endParaRPr>
          </a:p>
        </p:txBody>
      </p:sp>
      <p:sp>
        <p:nvSpPr>
          <p:cNvPr id="21" name="Rectangle 20"/>
          <p:cNvSpPr/>
          <p:nvPr/>
        </p:nvSpPr>
        <p:spPr>
          <a:xfrm>
            <a:off x="6363479" y="3708374"/>
            <a:ext cx="382556" cy="400110"/>
          </a:xfrm>
          <a:prstGeom prst="rect">
            <a:avLst/>
          </a:prstGeom>
        </p:spPr>
        <p:txBody>
          <a:bodyPr wrap="square">
            <a:spAutoFit/>
          </a:bodyPr>
          <a:lstStyle/>
          <a:p>
            <a:r>
              <a:rPr lang="en-US" sz="2000" i="1">
                <a:solidFill>
                  <a:srgbClr val="010203"/>
                </a:solidFill>
                <a:latin typeface="+mj-lt"/>
                <a:ea typeface="Calibri" panose="020F0502020204030204" pitchFamily="34" charset="0"/>
              </a:rPr>
              <a:t>x</a:t>
            </a:r>
            <a:endParaRPr lang="en-US" sz="2000" i="1" dirty="0">
              <a:solidFill>
                <a:srgbClr val="010203"/>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20"/>
          <p:cNvSpPr txBox="1">
            <a:spLocks noGrp="1"/>
          </p:cNvSpPr>
          <p:nvPr>
            <p:ph type="title"/>
          </p:nvPr>
        </p:nvSpPr>
        <p:spPr>
          <a:xfrm>
            <a:off x="1" y="0"/>
            <a:ext cx="4813092" cy="85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0000"/>
                </a:solidFill>
              </a:rPr>
              <a:t>c-</a:t>
            </a:r>
            <a:r>
              <a:rPr lang="en" sz="2400" b="1">
                <a:solidFill>
                  <a:srgbClr val="FF0000"/>
                </a:solidFill>
                <a:latin typeface="+mj-lt"/>
              </a:rPr>
              <a:t>Cấu tạo</a:t>
            </a:r>
            <a:r>
              <a:rPr lang="en" sz="2400" b="1">
                <a:solidFill>
                  <a:srgbClr val="FF0000"/>
                </a:solidFill>
              </a:rPr>
              <a:t> </a:t>
            </a:r>
            <a:r>
              <a:rPr lang="en" sz="2400" b="1">
                <a:solidFill>
                  <a:srgbClr val="FF0000"/>
                </a:solidFill>
                <a:latin typeface="+mj-lt"/>
              </a:rPr>
              <a:t>của </a:t>
            </a:r>
            <a:r>
              <a:rPr lang="en" sz="2400" b="1" dirty="0">
                <a:solidFill>
                  <a:srgbClr val="FF0000"/>
                </a:solidFill>
                <a:latin typeface="+mj-lt"/>
              </a:rPr>
              <a:t>virus</a:t>
            </a:r>
            <a:endParaRPr sz="2400" b="1" dirty="0">
              <a:solidFill>
                <a:srgbClr val="FF0000"/>
              </a:solidFill>
              <a:latin typeface="+mj-lt"/>
            </a:endParaRPr>
          </a:p>
        </p:txBody>
      </p:sp>
      <p:sp>
        <p:nvSpPr>
          <p:cNvPr id="2" name="Text Placeholder 1"/>
          <p:cNvSpPr>
            <a:spLocks noGrp="1"/>
          </p:cNvSpPr>
          <p:nvPr>
            <p:ph type="body" idx="1"/>
          </p:nvPr>
        </p:nvSpPr>
        <p:spPr>
          <a:xfrm>
            <a:off x="1239620" y="281152"/>
            <a:ext cx="6912866" cy="1283269"/>
          </a:xfrm>
        </p:spPr>
        <p:txBody>
          <a:bodyPr/>
          <a:lstStyle/>
          <a:p>
            <a:pPr marL="76200" indent="0" algn="just">
              <a:lnSpc>
                <a:spcPts val="2600"/>
              </a:lnSpc>
              <a:spcBef>
                <a:spcPts val="200"/>
              </a:spcBef>
              <a:spcAft>
                <a:spcPts val="200"/>
              </a:spcAft>
              <a:buNone/>
            </a:pPr>
            <a:r>
              <a:rPr lang="en-US" dirty="0">
                <a:latin typeface="Times New Roman" pitchFamily="18" charset="0"/>
                <a:cs typeface="Times New Roman" pitchFamily="18" charset="0"/>
              </a:rPr>
              <a:t>Quan sát Hình 16.2, em hãy cho biết: </a:t>
            </a:r>
          </a:p>
          <a:p>
            <a:pPr marL="76200" indent="0" algn="just">
              <a:lnSpc>
                <a:spcPts val="2600"/>
              </a:lnSpc>
              <a:spcBef>
                <a:spcPts val="200"/>
              </a:spcBef>
              <a:spcAft>
                <a:spcPts val="200"/>
              </a:spcAft>
              <a:buNone/>
            </a:pPr>
            <a:r>
              <a:rPr lang="en-US" i="1">
                <a:latin typeface="Times New Roman" pitchFamily="18" charset="0"/>
                <a:cs typeface="Times New Roman" pitchFamily="18" charset="0"/>
              </a:rPr>
              <a:t>Virus có cấu tạo như thế nào?</a:t>
            </a:r>
          </a:p>
          <a:p>
            <a:pPr marL="76200" indent="0" algn="just">
              <a:lnSpc>
                <a:spcPts val="2600"/>
              </a:lnSpc>
              <a:spcBef>
                <a:spcPts val="200"/>
              </a:spcBef>
              <a:spcAft>
                <a:spcPts val="200"/>
              </a:spcAft>
              <a:buNone/>
            </a:pPr>
            <a:r>
              <a:rPr lang="en-US" i="1">
                <a:latin typeface="Times New Roman" pitchFamily="18" charset="0"/>
                <a:cs typeface="Times New Roman" pitchFamily="18" charset="0"/>
              </a:rPr>
              <a:t>Virs </a:t>
            </a:r>
            <a:r>
              <a:rPr lang="en-US" i="1" dirty="0">
                <a:latin typeface="Times New Roman" pitchFamily="18" charset="0"/>
                <a:cs typeface="Times New Roman" pitchFamily="18" charset="0"/>
              </a:rPr>
              <a:t>có được coi là một sinh vật hoàn chỉnh không?</a:t>
            </a:r>
          </a:p>
        </p:txBody>
      </p:sp>
      <p:pic>
        <p:nvPicPr>
          <p:cNvPr id="4" name="Picture 3"/>
          <p:cNvPicPr>
            <a:picLocks noChangeAspect="1"/>
          </p:cNvPicPr>
          <p:nvPr/>
        </p:nvPicPr>
        <p:blipFill>
          <a:blip r:embed="rId3"/>
          <a:stretch>
            <a:fillRect/>
          </a:stretch>
        </p:blipFill>
        <p:spPr>
          <a:xfrm>
            <a:off x="307238" y="1821485"/>
            <a:ext cx="3233630" cy="3108961"/>
          </a:xfrm>
          <a:prstGeom prst="rect">
            <a:avLst/>
          </a:prstGeom>
        </p:spPr>
      </p:pic>
      <p:sp>
        <p:nvSpPr>
          <p:cNvPr id="5" name="Rectangle 4"/>
          <p:cNvSpPr/>
          <p:nvPr/>
        </p:nvSpPr>
        <p:spPr>
          <a:xfrm>
            <a:off x="4063755" y="1810026"/>
            <a:ext cx="4330907" cy="1131079"/>
          </a:xfrm>
          <a:prstGeom prst="rect">
            <a:avLst/>
          </a:prstGeom>
        </p:spPr>
        <p:txBody>
          <a:bodyPr wrap="square">
            <a:spAutoFit/>
          </a:bodyPr>
          <a:lstStyle/>
          <a:p>
            <a:pPr algn="just">
              <a:lnSpc>
                <a:spcPts val="2700"/>
              </a:lnSpc>
              <a:spcBef>
                <a:spcPts val="200"/>
              </a:spcBef>
              <a:spcAft>
                <a:spcPts val="200"/>
              </a:spcAft>
            </a:pPr>
            <a:r>
              <a:rPr lang="en-US" sz="2000">
                <a:solidFill>
                  <a:srgbClr val="0000CC"/>
                </a:solidFill>
              </a:rPr>
              <a:t>-Virus </a:t>
            </a:r>
            <a:r>
              <a:rPr lang="en-US" sz="2000" dirty="0">
                <a:solidFill>
                  <a:srgbClr val="0000CC"/>
                </a:solidFill>
              </a:rPr>
              <a:t>chưa có cấu tạo tế bào: không có màng tế bào, tế bào chất và nhân</a:t>
            </a:r>
            <a:r>
              <a:rPr lang="en-US" sz="2000">
                <a:solidFill>
                  <a:srgbClr val="0000CC"/>
                </a:solidFill>
              </a:rPr>
              <a:t>. </a:t>
            </a:r>
            <a:endParaRPr lang="en-US" sz="2000" dirty="0">
              <a:solidFill>
                <a:srgbClr val="0000CC"/>
              </a:solidFill>
            </a:endParaRPr>
          </a:p>
        </p:txBody>
      </p:sp>
      <p:sp>
        <p:nvSpPr>
          <p:cNvPr id="6" name="Rectangle 5"/>
          <p:cNvSpPr/>
          <p:nvPr/>
        </p:nvSpPr>
        <p:spPr>
          <a:xfrm>
            <a:off x="4063755" y="3586185"/>
            <a:ext cx="4330907" cy="784830"/>
          </a:xfrm>
          <a:prstGeom prst="rect">
            <a:avLst/>
          </a:prstGeom>
        </p:spPr>
        <p:txBody>
          <a:bodyPr wrap="square">
            <a:spAutoFit/>
          </a:bodyPr>
          <a:lstStyle/>
          <a:p>
            <a:pPr algn="just">
              <a:lnSpc>
                <a:spcPts val="2700"/>
              </a:lnSpc>
              <a:spcBef>
                <a:spcPts val="200"/>
              </a:spcBef>
              <a:spcAft>
                <a:spcPts val="200"/>
              </a:spcAft>
            </a:pPr>
            <a:r>
              <a:rPr lang="en-US" sz="2000" b="1">
                <a:solidFill>
                  <a:srgbClr val="FF0000"/>
                </a:solidFill>
              </a:rPr>
              <a:t>-Vì </a:t>
            </a:r>
            <a:r>
              <a:rPr lang="en-US" sz="2000" b="1" dirty="0">
                <a:solidFill>
                  <a:srgbClr val="FF0000"/>
                </a:solidFill>
              </a:rPr>
              <a:t>vây, virus chưa được coi là một sinh vật hoàn chỉnh. </a:t>
            </a:r>
          </a:p>
        </p:txBody>
      </p:sp>
      <p:sp>
        <p:nvSpPr>
          <p:cNvPr id="7" name="Text Box 6"/>
          <p:cNvSpPr txBox="1">
            <a:spLocks noChangeArrowheads="1"/>
          </p:cNvSpPr>
          <p:nvPr/>
        </p:nvSpPr>
        <p:spPr bwMode="auto">
          <a:xfrm>
            <a:off x="3330860" y="1470646"/>
            <a:ext cx="732894" cy="707886"/>
          </a:xfrm>
          <a:prstGeom prst="rect">
            <a:avLst/>
          </a:prstGeom>
          <a:noFill/>
          <a:ln w="9525">
            <a:noFill/>
            <a:miter lim="800000"/>
            <a:headEnd/>
            <a:tailEnd/>
          </a:ln>
          <a:effectLst/>
        </p:spPr>
        <p:txBody>
          <a:bodyPr wrap="square">
            <a:spAutoFit/>
          </a:bodyPr>
          <a:lstStyle/>
          <a:p>
            <a:pPr eaLnBrk="0" hangingPunct="0">
              <a:spcBef>
                <a:spcPct val="50000"/>
              </a:spcBef>
              <a:defRPr/>
            </a:pPr>
            <a:r>
              <a:rPr lang="en-US" sz="4000" b="1" dirty="0">
                <a:solidFill>
                  <a:srgbClr val="FF0000"/>
                </a:solidFill>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
        <p:nvSpPr>
          <p:cNvPr id="8" name="Rectangle 7"/>
          <p:cNvSpPr/>
          <p:nvPr/>
        </p:nvSpPr>
        <p:spPr>
          <a:xfrm>
            <a:off x="4063754" y="2819146"/>
            <a:ext cx="4330907" cy="784830"/>
          </a:xfrm>
          <a:prstGeom prst="rect">
            <a:avLst/>
          </a:prstGeom>
        </p:spPr>
        <p:txBody>
          <a:bodyPr wrap="square">
            <a:spAutoFit/>
          </a:bodyPr>
          <a:lstStyle/>
          <a:p>
            <a:pPr algn="just">
              <a:lnSpc>
                <a:spcPts val="2700"/>
              </a:lnSpc>
              <a:spcBef>
                <a:spcPts val="200"/>
              </a:spcBef>
              <a:spcAft>
                <a:spcPts val="200"/>
              </a:spcAft>
            </a:pPr>
            <a:r>
              <a:rPr lang="en-US" sz="2000">
                <a:solidFill>
                  <a:srgbClr val="0000CC"/>
                </a:solidFill>
              </a:rPr>
              <a:t>-Virus </a:t>
            </a:r>
            <a:r>
              <a:rPr lang="en-US" sz="2000" dirty="0">
                <a:solidFill>
                  <a:srgbClr val="0000CC"/>
                </a:solidFill>
              </a:rPr>
              <a:t>chỉ có chất di truyền và lớp vỏ protein bao bọc bên </a:t>
            </a:r>
            <a:r>
              <a:rPr lang="en-US" sz="2000">
                <a:solidFill>
                  <a:srgbClr val="0000CC"/>
                </a:solidFill>
              </a:rPr>
              <a:t>ngoài.</a:t>
            </a:r>
            <a:endParaRPr lang="en-US" sz="2000" dirty="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barn(inVertical)">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barn(inVertical)">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wipe(down)">
                                      <p:cBhvr>
                                        <p:cTn id="30" dur="5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nodeType="clickEffect">
                                  <p:stCondLst>
                                    <p:cond delay="0"/>
                                  </p:stCondLst>
                                  <p:childTnLst>
                                    <p:animEffect transition="out" filter="blinds(horizontal)">
                                      <p:cBhvr>
                                        <p:cTn id="52" dur="500"/>
                                        <p:tgtEl>
                                          <p:spTgt spid="2">
                                            <p:txEl>
                                              <p:pRg st="0" end="0"/>
                                            </p:txEl>
                                          </p:spTgt>
                                        </p:tgtEl>
                                      </p:cBhvr>
                                    </p:animEffect>
                                    <p:set>
                                      <p:cBhvr>
                                        <p:cTn id="53" dur="1" fill="hold">
                                          <p:stCondLst>
                                            <p:cond delay="499"/>
                                          </p:stCondLst>
                                        </p:cTn>
                                        <p:tgtEl>
                                          <p:spTgt spid="2">
                                            <p:txEl>
                                              <p:pRg st="0" end="0"/>
                                            </p:txEl>
                                          </p:spTgt>
                                        </p:tgtEl>
                                        <p:attrNameLst>
                                          <p:attrName>style.visibility</p:attrName>
                                        </p:attrNameLst>
                                      </p:cBhvr>
                                      <p:to>
                                        <p:strVal val="hidden"/>
                                      </p:to>
                                    </p:set>
                                  </p:childTnLst>
                                </p:cTn>
                              </p:par>
                              <p:par>
                                <p:cTn id="54" presetID="3" presetClass="exit" presetSubtype="10" fill="hold" nodeType="withEffect">
                                  <p:stCondLst>
                                    <p:cond delay="0"/>
                                  </p:stCondLst>
                                  <p:childTnLst>
                                    <p:animEffect transition="out" filter="blinds(horizontal)">
                                      <p:cBhvr>
                                        <p:cTn id="55" dur="500"/>
                                        <p:tgtEl>
                                          <p:spTgt spid="2">
                                            <p:txEl>
                                              <p:pRg st="1" end="1"/>
                                            </p:txEl>
                                          </p:spTgt>
                                        </p:tgtEl>
                                      </p:cBhvr>
                                    </p:animEffect>
                                    <p:set>
                                      <p:cBhvr>
                                        <p:cTn id="56" dur="1" fill="hold">
                                          <p:stCondLst>
                                            <p:cond delay="499"/>
                                          </p:stCondLst>
                                        </p:cTn>
                                        <p:tgtEl>
                                          <p:spTgt spid="2">
                                            <p:txEl>
                                              <p:pRg st="1" end="1"/>
                                            </p:txEl>
                                          </p:spTgt>
                                        </p:tgtEl>
                                        <p:attrNameLst>
                                          <p:attrName>style.visibility</p:attrName>
                                        </p:attrNameLst>
                                      </p:cBhvr>
                                      <p:to>
                                        <p:strVal val="hidden"/>
                                      </p:to>
                                    </p:set>
                                  </p:childTnLst>
                                </p:cTn>
                              </p:par>
                              <p:par>
                                <p:cTn id="57" presetID="3" presetClass="exit" presetSubtype="10" fill="hold" nodeType="withEffect">
                                  <p:stCondLst>
                                    <p:cond delay="0"/>
                                  </p:stCondLst>
                                  <p:childTnLst>
                                    <p:animEffect transition="out" filter="blinds(horizontal)">
                                      <p:cBhvr>
                                        <p:cTn id="58" dur="500"/>
                                        <p:tgtEl>
                                          <p:spTgt spid="2">
                                            <p:txEl>
                                              <p:pRg st="2" end="2"/>
                                            </p:txEl>
                                          </p:spTgt>
                                        </p:tgtEl>
                                      </p:cBhvr>
                                    </p:animEffect>
                                    <p:set>
                                      <p:cBhvr>
                                        <p:cTn id="59" dur="1" fill="hold">
                                          <p:stCondLst>
                                            <p:cond delay="499"/>
                                          </p:stCondLst>
                                        </p:cTn>
                                        <p:tgtEl>
                                          <p:spTgt spid="2">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708" y="402685"/>
            <a:ext cx="6077356" cy="830997"/>
          </a:xfrm>
          <a:prstGeom prst="rect">
            <a:avLst/>
          </a:prstGeom>
        </p:spPr>
        <p:txBody>
          <a:bodyPr wrap="square">
            <a:spAutoFit/>
          </a:bodyPr>
          <a:lstStyle/>
          <a:p>
            <a:pPr algn="just"/>
            <a:r>
              <a:rPr lang="en-US" sz="2400" b="1" i="1" dirty="0">
                <a:solidFill>
                  <a:schemeClr val="accent5">
                    <a:lumMod val="25000"/>
                  </a:schemeClr>
                </a:solidFill>
                <a:latin typeface="+mj-lt"/>
                <a:ea typeface="Calibri" panose="020F0502020204030204" pitchFamily="34" charset="0"/>
              </a:rPr>
              <a:t>Tại sao virus phải sống kí sinh nội bào bắt buộc?</a:t>
            </a:r>
          </a:p>
        </p:txBody>
      </p:sp>
      <p:sp>
        <p:nvSpPr>
          <p:cNvPr id="5" name="Rectangle 4"/>
          <p:cNvSpPr/>
          <p:nvPr/>
        </p:nvSpPr>
        <p:spPr>
          <a:xfrm>
            <a:off x="2114965" y="1868390"/>
            <a:ext cx="6455160" cy="1938992"/>
          </a:xfrm>
          <a:prstGeom prst="rect">
            <a:avLst/>
          </a:prstGeom>
        </p:spPr>
        <p:txBody>
          <a:bodyPr wrap="square">
            <a:spAutoFit/>
          </a:bodyPr>
          <a:lstStyle/>
          <a:p>
            <a:pPr algn="just"/>
            <a:r>
              <a:rPr lang="en-US" sz="2400" b="1">
                <a:solidFill>
                  <a:srgbClr val="FF0000"/>
                </a:solidFill>
                <a:latin typeface="Times New Roman" pitchFamily="18" charset="0"/>
                <a:ea typeface="Calibri" panose="020F0502020204030204" pitchFamily="34" charset="0"/>
                <a:cs typeface="Times New Roman" pitchFamily="18" charset="0"/>
              </a:rPr>
              <a:t>Chú ý</a:t>
            </a:r>
            <a:r>
              <a:rPr lang="en-US" sz="2400" b="1">
                <a:solidFill>
                  <a:srgbClr val="0000CC"/>
                </a:solidFill>
                <a:latin typeface="+mj-lt"/>
                <a:ea typeface="Calibri" panose="020F0502020204030204" pitchFamily="34" charset="0"/>
              </a:rPr>
              <a:t> - </a:t>
            </a:r>
            <a:r>
              <a:rPr lang="en-US" sz="2400" b="1">
                <a:solidFill>
                  <a:srgbClr val="0000CC"/>
                </a:solidFill>
                <a:latin typeface="Times New Roman" pitchFamily="18" charset="0"/>
                <a:ea typeface="Calibri" panose="020F0502020204030204" pitchFamily="34" charset="0"/>
                <a:cs typeface="Times New Roman" pitchFamily="18" charset="0"/>
              </a:rPr>
              <a:t>Virus </a:t>
            </a:r>
            <a:r>
              <a:rPr lang="en-US" sz="2400" b="1" dirty="0">
                <a:solidFill>
                  <a:srgbClr val="0000CC"/>
                </a:solidFill>
                <a:latin typeface="Times New Roman" pitchFamily="18" charset="0"/>
                <a:ea typeface="Calibri" panose="020F0502020204030204" pitchFamily="34" charset="0"/>
                <a:cs typeface="Times New Roman" pitchFamily="18" charset="0"/>
              </a:rPr>
              <a:t>phải sống kí sinh nội bào bắt </a:t>
            </a:r>
            <a:r>
              <a:rPr lang="en-US" sz="2400" b="1">
                <a:solidFill>
                  <a:srgbClr val="0000CC"/>
                </a:solidFill>
                <a:latin typeface="Times New Roman" pitchFamily="18" charset="0"/>
                <a:ea typeface="Calibri" panose="020F0502020204030204" pitchFamily="34" charset="0"/>
                <a:cs typeface="Times New Roman" pitchFamily="18" charset="0"/>
              </a:rPr>
              <a:t>buộc vì :chưa </a:t>
            </a:r>
            <a:r>
              <a:rPr lang="en-US" sz="2400" b="1" dirty="0">
                <a:solidFill>
                  <a:srgbClr val="0000CC"/>
                </a:solidFill>
                <a:latin typeface="Times New Roman" pitchFamily="18" charset="0"/>
                <a:ea typeface="Calibri" panose="020F0502020204030204" pitchFamily="34" charset="0"/>
                <a:cs typeface="Times New Roman" pitchFamily="18" charset="0"/>
              </a:rPr>
              <a:t>có cấu tạo tế bào, không có các thành phần chính của một tế bào điển hình, nên khi ra khỏi tế bào chủ, virus tồn tại như một vật không sống.</a:t>
            </a:r>
            <a:endParaRPr lang="en-US" sz="2400" b="1" dirty="0">
              <a:solidFill>
                <a:srgbClr val="0000CC"/>
              </a:solidFill>
              <a:latin typeface="Times New Roman" pitchFamily="18" charset="0"/>
              <a:cs typeface="Times New Roman" pitchFamily="18" charset="0"/>
            </a:endParaRPr>
          </a:p>
        </p:txBody>
      </p:sp>
      <p:pic>
        <p:nvPicPr>
          <p:cNvPr id="6" name="Picture 5"/>
          <p:cNvPicPr>
            <a:picLocks noChangeAspect="1"/>
          </p:cNvPicPr>
          <p:nvPr/>
        </p:nvPicPr>
        <p:blipFill>
          <a:blip r:embed="rId2"/>
          <a:stretch>
            <a:fillRect/>
          </a:stretch>
        </p:blipFill>
        <p:spPr>
          <a:xfrm>
            <a:off x="6535966" y="206161"/>
            <a:ext cx="2034159" cy="1491351"/>
          </a:xfrm>
          <a:prstGeom prst="rect">
            <a:avLst/>
          </a:prstGeom>
        </p:spPr>
      </p:pic>
      <p:pic>
        <p:nvPicPr>
          <p:cNvPr id="7" name="Picture 6"/>
          <p:cNvPicPr>
            <a:picLocks noChangeAspect="1"/>
          </p:cNvPicPr>
          <p:nvPr/>
        </p:nvPicPr>
        <p:blipFill>
          <a:blip r:embed="rId3"/>
          <a:stretch>
            <a:fillRect/>
          </a:stretch>
        </p:blipFill>
        <p:spPr>
          <a:xfrm>
            <a:off x="65944" y="3244846"/>
            <a:ext cx="1850638" cy="1467611"/>
          </a:xfrm>
          <a:prstGeom prst="rect">
            <a:avLst/>
          </a:prstGeom>
        </p:spPr>
      </p:pic>
      <p:sp>
        <p:nvSpPr>
          <p:cNvPr id="8" name="Text Box 6"/>
          <p:cNvSpPr txBox="1">
            <a:spLocks noChangeArrowheads="1"/>
          </p:cNvSpPr>
          <p:nvPr/>
        </p:nvSpPr>
        <p:spPr bwMode="auto">
          <a:xfrm>
            <a:off x="1158319" y="1681004"/>
            <a:ext cx="732894" cy="707886"/>
          </a:xfrm>
          <a:prstGeom prst="rect">
            <a:avLst/>
          </a:prstGeom>
          <a:noFill/>
          <a:ln w="9525">
            <a:noFill/>
            <a:miter lim="800000"/>
            <a:headEnd/>
            <a:tailEnd/>
          </a:ln>
          <a:effectLst/>
        </p:spPr>
        <p:txBody>
          <a:bodyPr wrap="square">
            <a:spAutoFit/>
          </a:bodyPr>
          <a:lstStyle/>
          <a:p>
            <a:pPr eaLnBrk="0" hangingPunct="0">
              <a:spcBef>
                <a:spcPct val="50000"/>
              </a:spcBef>
              <a:defRPr/>
            </a:pPr>
            <a:r>
              <a:rPr lang="en-US" sz="4000" b="1" dirty="0">
                <a:solidFill>
                  <a:srgbClr val="FF0000"/>
                </a:solidFill>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Tree>
    <p:extLst>
      <p:ext uri="{BB962C8B-B14F-4D97-AF65-F5344CB8AC3E}">
        <p14:creationId xmlns:p14="http://schemas.microsoft.com/office/powerpoint/2010/main" val="332734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1000"/>
                                        <p:tgtEl>
                                          <p:spTgt spid="5">
                                            <p:txEl>
                                              <p:pRg st="0" end="0"/>
                                            </p:txEl>
                                          </p:spTgt>
                                        </p:tgtEl>
                                      </p:cBhvr>
                                    </p:animEffect>
                                    <p:anim calcmode="lin" valueType="num">
                                      <p:cBhvr>
                                        <p:cTn id="2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nodeType="clickEffect">
                                  <p:stCondLst>
                                    <p:cond delay="0"/>
                                  </p:stCondLst>
                                  <p:childTnLst>
                                    <p:animEffect transition="out" filter="blinds(horizontal)">
                                      <p:cBhvr>
                                        <p:cTn id="33" dur="500"/>
                                        <p:tgtEl>
                                          <p:spTgt spid="4">
                                            <p:txEl>
                                              <p:pRg st="0" end="0"/>
                                            </p:txEl>
                                          </p:spTgt>
                                        </p:tgtEl>
                                      </p:cBhvr>
                                    </p:animEffect>
                                    <p:set>
                                      <p:cBhvr>
                                        <p:cTn id="34"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34709"/>
            <a:ext cx="9144000" cy="518293"/>
          </a:xfrm>
        </p:spPr>
        <p:txBody>
          <a:bodyPr/>
          <a:lstStyle/>
          <a:p>
            <a:pPr algn="ctr"/>
            <a:r>
              <a:rPr lang="en-US" sz="3200" b="1" dirty="0">
                <a:solidFill>
                  <a:srgbClr val="FF0000"/>
                </a:solidFill>
                <a:latin typeface="+mj-lt"/>
              </a:rPr>
              <a:t>2. Một số bệnh do virus gây nên ở </a:t>
            </a:r>
            <a:r>
              <a:rPr lang="en-US" sz="3200" b="1" dirty="0" err="1">
                <a:solidFill>
                  <a:srgbClr val="FF0000"/>
                </a:solidFill>
                <a:latin typeface="+mj-lt"/>
              </a:rPr>
              <a:t>người</a:t>
            </a:r>
            <a:r>
              <a:rPr lang="en-US" sz="3200" b="1" dirty="0">
                <a:solidFill>
                  <a:srgbClr val="FF0000"/>
                </a:solidFill>
                <a:latin typeface="+mj-lt"/>
              </a:rPr>
              <a:t> </a:t>
            </a:r>
            <a:r>
              <a:rPr lang="en-US" sz="3200" b="1" dirty="0" err="1">
                <a:solidFill>
                  <a:srgbClr val="FF0000"/>
                </a:solidFill>
                <a:latin typeface="+mj-lt"/>
              </a:rPr>
              <a:t>và</a:t>
            </a:r>
            <a:r>
              <a:rPr lang="en-US" sz="3200" b="1" dirty="0">
                <a:solidFill>
                  <a:srgbClr val="FF0000"/>
                </a:solidFill>
                <a:latin typeface="+mj-lt"/>
              </a:rPr>
              <a:t> </a:t>
            </a:r>
            <a:r>
              <a:rPr lang="en-US" sz="3200" b="1" dirty="0" err="1">
                <a:solidFill>
                  <a:srgbClr val="FF0000"/>
                </a:solidFill>
                <a:latin typeface="+mj-lt"/>
              </a:rPr>
              <a:t>sinh</a:t>
            </a:r>
            <a:r>
              <a:rPr lang="en-US" sz="3200" b="1" dirty="0">
                <a:solidFill>
                  <a:srgbClr val="FF0000"/>
                </a:solidFill>
                <a:latin typeface="+mj-lt"/>
              </a:rPr>
              <a:t> </a:t>
            </a:r>
            <a:r>
              <a:rPr lang="en-US" sz="3200" b="1" dirty="0" err="1">
                <a:solidFill>
                  <a:srgbClr val="FF0000"/>
                </a:solidFill>
                <a:latin typeface="+mj-lt"/>
              </a:rPr>
              <a:t>vật</a:t>
            </a:r>
            <a:r>
              <a:rPr lang="en-US" sz="3200" b="1" dirty="0">
                <a:solidFill>
                  <a:srgbClr val="FF0000"/>
                </a:solidFill>
                <a:latin typeface="+mj-lt"/>
              </a:rPr>
              <a:t>.</a:t>
            </a:r>
          </a:p>
        </p:txBody>
      </p:sp>
      <p:sp>
        <p:nvSpPr>
          <p:cNvPr id="3" name="Rectangle 2"/>
          <p:cNvSpPr/>
          <p:nvPr/>
        </p:nvSpPr>
        <p:spPr>
          <a:xfrm>
            <a:off x="-21946" y="873041"/>
            <a:ext cx="9144000" cy="1874872"/>
          </a:xfrm>
          <a:prstGeom prst="rect">
            <a:avLst/>
          </a:prstGeom>
          <a:solidFill>
            <a:schemeClr val="bg1"/>
          </a:solidFill>
        </p:spPr>
        <p:txBody>
          <a:bodyPr wrap="square">
            <a:spAutoFit/>
          </a:bodyPr>
          <a:lstStyle/>
          <a:p>
            <a:pPr marL="342900" indent="-342900" algn="just">
              <a:lnSpc>
                <a:spcPts val="2700"/>
              </a:lnSpc>
              <a:spcBef>
                <a:spcPts val="200"/>
              </a:spcBef>
              <a:spcAft>
                <a:spcPts val="200"/>
              </a:spcAft>
              <a:buFont typeface="Wingdings" panose="05000000000000000000" pitchFamily="2" charset="2"/>
              <a:buChar char="§"/>
            </a:pPr>
            <a:r>
              <a:rPr lang="en-US" sz="2000" dirty="0">
                <a:solidFill>
                  <a:schemeClr val="tx1"/>
                </a:solidFill>
              </a:rPr>
              <a:t>Virus được coi là tác nhân gây bệnh  cho thực vật, động vật, con người vì chúng có khả năng “sinh sản” và lan truyền rất nhanh từ tế bào này sang tế bào khác.</a:t>
            </a:r>
          </a:p>
          <a:p>
            <a:pPr marL="342900" indent="-342900" algn="just">
              <a:lnSpc>
                <a:spcPts val="2700"/>
              </a:lnSpc>
              <a:spcBef>
                <a:spcPts val="200"/>
              </a:spcBef>
              <a:spcAft>
                <a:spcPts val="200"/>
              </a:spcAft>
              <a:buFont typeface="Wingdings" panose="05000000000000000000" pitchFamily="2" charset="2"/>
              <a:buChar char="§"/>
            </a:pPr>
            <a:r>
              <a:rPr lang="en-US" sz="2000" dirty="0">
                <a:solidFill>
                  <a:schemeClr val="tx1"/>
                </a:solidFill>
              </a:rPr>
              <a:t>Hiện nay, có khoảng 1 000 bệnh do virus gây ra ở thực vật, gây tổn thất cho ngành nông nghiệp.  </a:t>
            </a:r>
          </a:p>
        </p:txBody>
      </p:sp>
      <p:pic>
        <p:nvPicPr>
          <p:cNvPr id="4" name="Picture 3"/>
          <p:cNvPicPr>
            <a:picLocks noChangeAspect="1"/>
          </p:cNvPicPr>
          <p:nvPr/>
        </p:nvPicPr>
        <p:blipFill>
          <a:blip r:embed="rId2"/>
          <a:stretch>
            <a:fillRect/>
          </a:stretch>
        </p:blipFill>
        <p:spPr>
          <a:xfrm>
            <a:off x="2" y="2747913"/>
            <a:ext cx="4756935" cy="2284946"/>
          </a:xfrm>
          <a:prstGeom prst="rect">
            <a:avLst/>
          </a:prstGeom>
        </p:spPr>
      </p:pic>
      <p:pic>
        <p:nvPicPr>
          <p:cNvPr id="5" name="Picture 4"/>
          <p:cNvPicPr>
            <a:picLocks noChangeAspect="1"/>
          </p:cNvPicPr>
          <p:nvPr/>
        </p:nvPicPr>
        <p:blipFill>
          <a:blip r:embed="rId3"/>
          <a:stretch>
            <a:fillRect/>
          </a:stretch>
        </p:blipFill>
        <p:spPr>
          <a:xfrm>
            <a:off x="4778883" y="2747912"/>
            <a:ext cx="4343173" cy="2343468"/>
          </a:xfrm>
          <a:prstGeom prst="rect">
            <a:avLst/>
          </a:prstGeom>
        </p:spPr>
      </p:pic>
    </p:spTree>
    <p:extLst>
      <p:ext uri="{BB962C8B-B14F-4D97-AF65-F5344CB8AC3E}">
        <p14:creationId xmlns:p14="http://schemas.microsoft.com/office/powerpoint/2010/main" val="182057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6" name="Rectangle 5"/>
          <p:cNvSpPr/>
          <p:nvPr/>
        </p:nvSpPr>
        <p:spPr>
          <a:xfrm>
            <a:off x="2275028" y="601092"/>
            <a:ext cx="7159878" cy="707886"/>
          </a:xfrm>
          <a:prstGeom prst="rect">
            <a:avLst/>
          </a:prstGeom>
        </p:spPr>
        <p:txBody>
          <a:bodyPr wrap="square">
            <a:spAutoFit/>
          </a:bodyPr>
          <a:lstStyle/>
          <a:p>
            <a:r>
              <a:rPr lang="en-US" sz="2000" i="1" dirty="0">
                <a:solidFill>
                  <a:schemeClr val="accent5">
                    <a:lumMod val="25000"/>
                  </a:schemeClr>
                </a:solidFill>
                <a:ea typeface="Calibri" panose="020F0502020204030204" pitchFamily="34" charset="0"/>
              </a:rPr>
              <a:t>Em hãy kể tên và một số biểu hiện chính </a:t>
            </a:r>
          </a:p>
          <a:p>
            <a:r>
              <a:rPr lang="en-US" sz="2000" i="1" dirty="0">
                <a:solidFill>
                  <a:schemeClr val="accent5">
                    <a:lumMod val="25000"/>
                  </a:schemeClr>
                </a:solidFill>
                <a:ea typeface="Calibri" panose="020F0502020204030204" pitchFamily="34" charset="0"/>
              </a:rPr>
              <a:t>của bệnh do virus gây ra ở người. </a:t>
            </a:r>
          </a:p>
        </p:txBody>
      </p:sp>
      <p:pic>
        <p:nvPicPr>
          <p:cNvPr id="7" name="Picture 6"/>
          <p:cNvPicPr>
            <a:picLocks noChangeAspect="1"/>
          </p:cNvPicPr>
          <p:nvPr/>
        </p:nvPicPr>
        <p:blipFill>
          <a:blip r:embed="rId3"/>
          <a:stretch>
            <a:fillRect/>
          </a:stretch>
        </p:blipFill>
        <p:spPr>
          <a:xfrm>
            <a:off x="333756" y="1558712"/>
            <a:ext cx="1871625" cy="2424096"/>
          </a:xfrm>
          <a:prstGeom prst="rect">
            <a:avLst/>
          </a:prstGeom>
        </p:spPr>
      </p:pic>
      <p:pic>
        <p:nvPicPr>
          <p:cNvPr id="8" name="Picture 7"/>
          <p:cNvPicPr>
            <a:picLocks noChangeAspect="1"/>
          </p:cNvPicPr>
          <p:nvPr/>
        </p:nvPicPr>
        <p:blipFill>
          <a:blip r:embed="rId4"/>
          <a:stretch>
            <a:fillRect/>
          </a:stretch>
        </p:blipFill>
        <p:spPr>
          <a:xfrm>
            <a:off x="3259037" y="1558712"/>
            <a:ext cx="2143125" cy="2424096"/>
          </a:xfrm>
          <a:prstGeom prst="rect">
            <a:avLst/>
          </a:prstGeom>
        </p:spPr>
      </p:pic>
      <p:pic>
        <p:nvPicPr>
          <p:cNvPr id="9" name="Picture 8"/>
          <p:cNvPicPr>
            <a:picLocks noChangeAspect="1"/>
          </p:cNvPicPr>
          <p:nvPr/>
        </p:nvPicPr>
        <p:blipFill>
          <a:blip r:embed="rId5"/>
          <a:stretch>
            <a:fillRect/>
          </a:stretch>
        </p:blipFill>
        <p:spPr>
          <a:xfrm>
            <a:off x="5898858" y="1558712"/>
            <a:ext cx="3040836" cy="2424096"/>
          </a:xfrm>
          <a:prstGeom prst="rect">
            <a:avLst/>
          </a:prstGeom>
        </p:spPr>
      </p:pic>
      <p:sp>
        <p:nvSpPr>
          <p:cNvPr id="10" name="Rectangle 9"/>
          <p:cNvSpPr/>
          <p:nvPr/>
        </p:nvSpPr>
        <p:spPr>
          <a:xfrm>
            <a:off x="0" y="4075759"/>
            <a:ext cx="3067814" cy="461665"/>
          </a:xfrm>
          <a:prstGeom prst="rect">
            <a:avLst/>
          </a:prstGeom>
        </p:spPr>
        <p:txBody>
          <a:bodyPr wrap="square">
            <a:spAutoFit/>
          </a:bodyPr>
          <a:lstStyle/>
          <a:p>
            <a:pPr>
              <a:lnSpc>
                <a:spcPct val="150000"/>
              </a:lnSpc>
              <a:spcAft>
                <a:spcPts val="1000"/>
              </a:spcAft>
            </a:pPr>
            <a:r>
              <a:rPr lang="en-US" sz="1600" b="1" dirty="0">
                <a:latin typeface="+mj-lt"/>
                <a:ea typeface="Calibri" panose="020F0502020204030204" pitchFamily="34" charset="0"/>
                <a:cs typeface="Times New Roman" panose="02020603050405020304" pitchFamily="18" charset="0"/>
              </a:rPr>
              <a:t>Sưng, đau tuyến nước bọt</a:t>
            </a:r>
            <a:endParaRPr lang="en-US" sz="1600" b="1" dirty="0">
              <a:effectLst/>
              <a:latin typeface="+mj-lt"/>
              <a:ea typeface="Calibri" panose="020F0502020204030204" pitchFamily="34" charset="0"/>
              <a:cs typeface="Times New Roman" panose="02020603050405020304" pitchFamily="18" charset="0"/>
            </a:endParaRPr>
          </a:p>
        </p:txBody>
      </p:sp>
      <p:sp>
        <p:nvSpPr>
          <p:cNvPr id="16" name="Rectangle 15"/>
          <p:cNvSpPr/>
          <p:nvPr/>
        </p:nvSpPr>
        <p:spPr>
          <a:xfrm>
            <a:off x="3067814" y="4075758"/>
            <a:ext cx="3067814" cy="900246"/>
          </a:xfrm>
          <a:prstGeom prst="rect">
            <a:avLst/>
          </a:prstGeom>
        </p:spPr>
        <p:txBody>
          <a:bodyPr wrap="square">
            <a:spAutoFit/>
          </a:bodyPr>
          <a:lstStyle/>
          <a:p>
            <a:pPr algn="ctr">
              <a:lnSpc>
                <a:spcPts val="2100"/>
              </a:lnSpc>
              <a:spcBef>
                <a:spcPts val="200"/>
              </a:spcBef>
              <a:spcAft>
                <a:spcPts val="200"/>
              </a:spcAft>
            </a:pPr>
            <a:r>
              <a:rPr lang="en-US" sz="1600" b="1" dirty="0">
                <a:solidFill>
                  <a:schemeClr val="tx1"/>
                </a:solidFill>
                <a:latin typeface="+mj-lt"/>
                <a:ea typeface="Calibri" panose="020F0502020204030204" pitchFamily="34" charset="0"/>
                <a:cs typeface="Times New Roman" panose="02020603050405020304" pitchFamily="18" charset="0"/>
              </a:rPr>
              <a:t>Xuất hiện ban, sốt cao, đau bụng, nôn, đau đầu, khó chịu</a:t>
            </a:r>
            <a:endParaRPr lang="en-US" sz="1600" b="1" dirty="0">
              <a:solidFill>
                <a:schemeClr val="tx1"/>
              </a:solidFill>
              <a:effectLst/>
              <a:latin typeface="+mj-lt"/>
              <a:ea typeface="Calibri" panose="020F0502020204030204" pitchFamily="34" charset="0"/>
              <a:cs typeface="Times New Roman" panose="02020603050405020304" pitchFamily="18" charset="0"/>
            </a:endParaRPr>
          </a:p>
        </p:txBody>
      </p:sp>
      <p:sp>
        <p:nvSpPr>
          <p:cNvPr id="17" name="Rectangle 16"/>
          <p:cNvSpPr/>
          <p:nvPr/>
        </p:nvSpPr>
        <p:spPr>
          <a:xfrm>
            <a:off x="6245963" y="4072815"/>
            <a:ext cx="2898039" cy="830997"/>
          </a:xfrm>
          <a:prstGeom prst="rect">
            <a:avLst/>
          </a:prstGeom>
        </p:spPr>
        <p:txBody>
          <a:bodyPr wrap="square">
            <a:spAutoFit/>
          </a:bodyPr>
          <a:lstStyle/>
          <a:p>
            <a:pPr algn="ctr">
              <a:lnSpc>
                <a:spcPct val="150000"/>
              </a:lnSpc>
              <a:spcAft>
                <a:spcPts val="1000"/>
              </a:spcAft>
            </a:pPr>
            <a:r>
              <a:rPr lang="en-US" sz="1600" b="1" dirty="0" err="1">
                <a:latin typeface="+mj-lt"/>
                <a:ea typeface="Calibri" panose="020F0502020204030204" pitchFamily="34" charset="0"/>
                <a:cs typeface="Times New Roman" panose="02020603050405020304" pitchFamily="18" charset="0"/>
              </a:rPr>
              <a:t>Nhiễm</a:t>
            </a:r>
            <a:r>
              <a:rPr lang="en-US" sz="1600" b="1" dirty="0">
                <a:latin typeface="+mj-lt"/>
                <a:ea typeface="Calibri" panose="020F0502020204030204" pitchFamily="34" charset="0"/>
                <a:cs typeface="Times New Roman" panose="02020603050405020304" pitchFamily="18" charset="0"/>
              </a:rPr>
              <a:t> </a:t>
            </a:r>
            <a:r>
              <a:rPr lang="en-US" sz="1600" b="1" dirty="0" err="1">
                <a:latin typeface="+mj-lt"/>
                <a:ea typeface="Calibri" panose="020F0502020204030204" pitchFamily="34" charset="0"/>
                <a:cs typeface="Times New Roman" panose="02020603050405020304" pitchFamily="18" charset="0"/>
              </a:rPr>
              <a:t>trùng</a:t>
            </a:r>
            <a:r>
              <a:rPr lang="en-US" sz="1600" b="1" dirty="0">
                <a:latin typeface="+mj-lt"/>
                <a:ea typeface="Calibri" panose="020F0502020204030204" pitchFamily="34" charset="0"/>
                <a:cs typeface="Times New Roman" panose="02020603050405020304" pitchFamily="18" charset="0"/>
              </a:rPr>
              <a:t>, </a:t>
            </a:r>
            <a:r>
              <a:rPr lang="en-US" sz="1600" b="1" dirty="0" err="1">
                <a:latin typeface="+mj-lt"/>
                <a:ea typeface="Calibri" panose="020F0502020204030204" pitchFamily="34" charset="0"/>
                <a:cs typeface="Times New Roman" panose="02020603050405020304" pitchFamily="18" charset="0"/>
              </a:rPr>
              <a:t>phát</a:t>
            </a:r>
            <a:r>
              <a:rPr lang="en-US" sz="1600" b="1" dirty="0">
                <a:latin typeface="+mj-lt"/>
                <a:ea typeface="Calibri" panose="020F0502020204030204" pitchFamily="34" charset="0"/>
                <a:cs typeface="Times New Roman" panose="02020603050405020304" pitchFamily="18" charset="0"/>
              </a:rPr>
              <a:t> ban </a:t>
            </a:r>
            <a:r>
              <a:rPr lang="en-US" sz="1600" b="1" dirty="0" err="1">
                <a:latin typeface="+mj-lt"/>
                <a:ea typeface="Calibri" panose="020F0502020204030204" pitchFamily="34" charset="0"/>
                <a:cs typeface="Times New Roman" panose="02020603050405020304" pitchFamily="18" charset="0"/>
              </a:rPr>
              <a:t>đỏ</a:t>
            </a:r>
            <a:r>
              <a:rPr lang="en-US" sz="1600" b="1" dirty="0">
                <a:latin typeface="+mj-lt"/>
                <a:ea typeface="Calibri" panose="020F0502020204030204" pitchFamily="34" charset="0"/>
                <a:cs typeface="Times New Roman" panose="02020603050405020304" pitchFamily="18" charset="0"/>
              </a:rPr>
              <a:t>, </a:t>
            </a:r>
            <a:r>
              <a:rPr lang="en-US" sz="1600" b="1" dirty="0" err="1">
                <a:latin typeface="+mj-lt"/>
                <a:ea typeface="Calibri" panose="020F0502020204030204" pitchFamily="34" charset="0"/>
                <a:cs typeface="Times New Roman" panose="02020603050405020304" pitchFamily="18" charset="0"/>
              </a:rPr>
              <a:t>ung</a:t>
            </a:r>
            <a:r>
              <a:rPr lang="en-US" sz="1600" b="1" dirty="0">
                <a:latin typeface="+mj-lt"/>
                <a:ea typeface="Calibri" panose="020F0502020204030204" pitchFamily="34" charset="0"/>
                <a:cs typeface="Times New Roman" panose="02020603050405020304" pitchFamily="18" charset="0"/>
              </a:rPr>
              <a:t> </a:t>
            </a:r>
            <a:r>
              <a:rPr lang="en-US" sz="1600" b="1" dirty="0" err="1">
                <a:latin typeface="+mj-lt"/>
                <a:ea typeface="Calibri" panose="020F0502020204030204" pitchFamily="34" charset="0"/>
                <a:cs typeface="Times New Roman" panose="02020603050405020304" pitchFamily="18" charset="0"/>
              </a:rPr>
              <a:t>thư</a:t>
            </a:r>
            <a:r>
              <a:rPr lang="en-US" sz="1600" b="1" dirty="0">
                <a:latin typeface="+mj-lt"/>
                <a:ea typeface="Calibri" panose="020F0502020204030204"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8376" y="1010156"/>
            <a:ext cx="6830008" cy="3416320"/>
          </a:xfrm>
          <a:prstGeom prst="rect">
            <a:avLst/>
          </a:prstGeom>
        </p:spPr>
        <p:txBody>
          <a:bodyPr wrap="square">
            <a:spAutoFit/>
          </a:bodyPr>
          <a:lstStyle/>
          <a:p>
            <a:pPr>
              <a:lnSpc>
                <a:spcPct val="150000"/>
              </a:lnSpc>
            </a:pPr>
            <a:r>
              <a:rPr lang="en-US" sz="1600" b="1" dirty="0">
                <a:solidFill>
                  <a:srgbClr val="FF0000"/>
                </a:solidFill>
              </a:rPr>
              <a:t>+ </a:t>
            </a:r>
            <a:r>
              <a:rPr lang="en-US" sz="1600" b="1" dirty="0" err="1">
                <a:solidFill>
                  <a:srgbClr val="FF0000"/>
                </a:solidFill>
              </a:rPr>
              <a:t>Một</a:t>
            </a:r>
            <a:r>
              <a:rPr lang="en-US" sz="1600" b="1" dirty="0">
                <a:solidFill>
                  <a:srgbClr val="FF0000"/>
                </a:solidFill>
              </a:rPr>
              <a:t> </a:t>
            </a:r>
            <a:r>
              <a:rPr lang="en-US" sz="1600" b="1" dirty="0" err="1">
                <a:solidFill>
                  <a:srgbClr val="FF0000"/>
                </a:solidFill>
              </a:rPr>
              <a:t>số</a:t>
            </a:r>
            <a:r>
              <a:rPr lang="en-US" sz="1600" b="1" dirty="0">
                <a:solidFill>
                  <a:srgbClr val="FF0000"/>
                </a:solidFill>
              </a:rPr>
              <a:t> </a:t>
            </a:r>
            <a:r>
              <a:rPr lang="en-US" sz="1600" b="1" dirty="0" err="1">
                <a:solidFill>
                  <a:srgbClr val="FF0000"/>
                </a:solidFill>
                <a:ea typeface="Calibri" panose="020F0502020204030204" pitchFamily="34" charset="0"/>
                <a:cs typeface="Times New Roman" panose="02020603050405020304" pitchFamily="18" charset="0"/>
              </a:rPr>
              <a:t>viruts</a:t>
            </a:r>
            <a:r>
              <a:rPr lang="en-US" sz="1600" b="1" dirty="0">
                <a:solidFill>
                  <a:srgbClr val="FF0000"/>
                </a:solidFill>
                <a:ea typeface="Calibri" panose="020F0502020204030204" pitchFamily="34" charset="0"/>
                <a:cs typeface="Times New Roman" panose="02020603050405020304" pitchFamily="18" charset="0"/>
              </a:rPr>
              <a:t> </a:t>
            </a:r>
            <a:r>
              <a:rPr lang="en-US" sz="1600" b="1" dirty="0" err="1">
                <a:solidFill>
                  <a:srgbClr val="FF0000"/>
                </a:solidFill>
                <a:ea typeface="Calibri" panose="020F0502020204030204" pitchFamily="34" charset="0"/>
                <a:cs typeface="Times New Roman" panose="02020603050405020304" pitchFamily="18" charset="0"/>
              </a:rPr>
              <a:t>gây</a:t>
            </a:r>
            <a:r>
              <a:rPr lang="en-US" sz="1600" b="1" dirty="0">
                <a:solidFill>
                  <a:srgbClr val="FF0000"/>
                </a:solidFill>
                <a:ea typeface="Calibri" panose="020F0502020204030204" pitchFamily="34" charset="0"/>
                <a:cs typeface="Times New Roman" panose="02020603050405020304" pitchFamily="18" charset="0"/>
              </a:rPr>
              <a:t> </a:t>
            </a:r>
            <a:r>
              <a:rPr lang="en-US" sz="1600" b="1" dirty="0" err="1">
                <a:solidFill>
                  <a:srgbClr val="FF0000"/>
                </a:solidFill>
                <a:ea typeface="Calibri" panose="020F0502020204030204" pitchFamily="34" charset="0"/>
                <a:cs typeface="Times New Roman" panose="02020603050405020304" pitchFamily="18" charset="0"/>
              </a:rPr>
              <a:t>bệnh</a:t>
            </a:r>
            <a:r>
              <a:rPr lang="en-US" sz="1600" b="1" dirty="0">
                <a:solidFill>
                  <a:srgbClr val="FF0000"/>
                </a:solidFill>
                <a:ea typeface="Calibri" panose="020F0502020204030204" pitchFamily="34" charset="0"/>
                <a:cs typeface="Times New Roman" panose="02020603050405020304" pitchFamily="18" charset="0"/>
              </a:rPr>
              <a:t> </a:t>
            </a:r>
            <a:r>
              <a:rPr lang="en-US" sz="1600" b="1" dirty="0" err="1">
                <a:solidFill>
                  <a:srgbClr val="FF0000"/>
                </a:solidFill>
                <a:ea typeface="Calibri" panose="020F0502020204030204" pitchFamily="34" charset="0"/>
                <a:cs typeface="Times New Roman" panose="02020603050405020304" pitchFamily="18" charset="0"/>
              </a:rPr>
              <a:t>cho</a:t>
            </a:r>
            <a:r>
              <a:rPr lang="en-US" sz="1600" b="1" dirty="0">
                <a:solidFill>
                  <a:srgbClr val="FF0000"/>
                </a:solidFill>
                <a:ea typeface="Calibri" panose="020F0502020204030204" pitchFamily="34" charset="0"/>
                <a:cs typeface="Times New Roman" panose="02020603050405020304" pitchFamily="18" charset="0"/>
              </a:rPr>
              <a:t> </a:t>
            </a:r>
            <a:r>
              <a:rPr lang="en-US" sz="1600" b="1" dirty="0" err="1">
                <a:solidFill>
                  <a:srgbClr val="FF0000"/>
                </a:solidFill>
                <a:ea typeface="Calibri" panose="020F0502020204030204" pitchFamily="34" charset="0"/>
                <a:cs typeface="Times New Roman" panose="02020603050405020304" pitchFamily="18" charset="0"/>
              </a:rPr>
              <a:t>người</a:t>
            </a:r>
            <a:r>
              <a:rPr lang="en-US" sz="1600" b="1" dirty="0">
                <a:solidFill>
                  <a:srgbClr val="FF0000"/>
                </a:solidFill>
                <a:ea typeface="Calibri" panose="020F0502020204030204" pitchFamily="34" charset="0"/>
                <a:cs typeface="Times New Roman" panose="02020603050405020304" pitchFamily="18" charset="0"/>
              </a:rPr>
              <a:t>:</a:t>
            </a:r>
            <a:endParaRPr lang="en-US" sz="1600" b="1" dirty="0">
              <a:solidFill>
                <a:srgbClr val="FF0000"/>
              </a:solidFill>
            </a:endParaRPr>
          </a:p>
          <a:p>
            <a:pPr>
              <a:lnSpc>
                <a:spcPct val="150000"/>
              </a:lnSpc>
            </a:pPr>
            <a:r>
              <a:rPr lang="en-US" sz="1600" b="1" dirty="0">
                <a:solidFill>
                  <a:srgbClr val="0000CC"/>
                </a:solidFill>
              </a:rPr>
              <a:t>- Virus </a:t>
            </a:r>
            <a:r>
              <a:rPr lang="en-US" sz="1600" b="1" dirty="0" err="1">
                <a:solidFill>
                  <a:srgbClr val="0000CC"/>
                </a:solidFill>
              </a:rPr>
              <a:t>cúm</a:t>
            </a:r>
            <a:endParaRPr lang="en-US" sz="1600" b="1" dirty="0">
              <a:solidFill>
                <a:srgbClr val="0000CC"/>
              </a:solidFill>
            </a:endParaRPr>
          </a:p>
          <a:p>
            <a:pPr>
              <a:lnSpc>
                <a:spcPct val="150000"/>
              </a:lnSpc>
            </a:pPr>
            <a:r>
              <a:rPr lang="en-US" sz="1600" b="1" dirty="0">
                <a:solidFill>
                  <a:srgbClr val="0000CC"/>
                </a:solidFill>
              </a:rPr>
              <a:t>- Virus HIV</a:t>
            </a:r>
          </a:p>
          <a:p>
            <a:pPr>
              <a:lnSpc>
                <a:spcPct val="150000"/>
              </a:lnSpc>
            </a:pPr>
            <a:r>
              <a:rPr lang="en-US" sz="1600" b="1" dirty="0">
                <a:solidFill>
                  <a:srgbClr val="0000CC"/>
                </a:solidFill>
              </a:rPr>
              <a:t>- </a:t>
            </a:r>
            <a:r>
              <a:rPr lang="en-US" sz="1600" b="1">
                <a:solidFill>
                  <a:srgbClr val="0000CC"/>
                </a:solidFill>
              </a:rPr>
              <a:t>Virus Ebola (</a:t>
            </a:r>
            <a:r>
              <a:rPr lang="vi-VN" sz="1600">
                <a:solidFill>
                  <a:srgbClr val="0000CC"/>
                </a:solidFill>
                <a:latin typeface="arial"/>
              </a:rPr>
              <a:t>gây bệnh sốt xuất huyết ở người</a:t>
            </a:r>
            <a:r>
              <a:rPr lang="en-US" sz="1600">
                <a:solidFill>
                  <a:srgbClr val="4D5156"/>
                </a:solidFill>
                <a:latin typeface="arial"/>
              </a:rPr>
              <a:t>)</a:t>
            </a:r>
            <a:r>
              <a:rPr lang="en-US" sz="1600" b="1">
                <a:solidFill>
                  <a:srgbClr val="0000CC"/>
                </a:solidFill>
              </a:rPr>
              <a:t> </a:t>
            </a:r>
            <a:endParaRPr lang="en-US" sz="1600" b="1" dirty="0">
              <a:solidFill>
                <a:srgbClr val="0000CC"/>
              </a:solidFill>
            </a:endParaRPr>
          </a:p>
          <a:p>
            <a:pPr>
              <a:lnSpc>
                <a:spcPct val="150000"/>
              </a:lnSpc>
            </a:pPr>
            <a:r>
              <a:rPr lang="en-US" sz="1600" b="1">
                <a:solidFill>
                  <a:srgbClr val="0000CC"/>
                </a:solidFill>
              </a:rPr>
              <a:t>- </a:t>
            </a:r>
            <a:r>
              <a:rPr lang="en-US" sz="1600" b="1" dirty="0">
                <a:solidFill>
                  <a:srgbClr val="0000CC"/>
                </a:solidFill>
              </a:rPr>
              <a:t>Virus Corona.</a:t>
            </a:r>
          </a:p>
          <a:p>
            <a:pPr>
              <a:lnSpc>
                <a:spcPct val="150000"/>
              </a:lnSpc>
            </a:pPr>
            <a:r>
              <a:rPr lang="en-US" sz="1600" b="1" dirty="0">
                <a:solidFill>
                  <a:srgbClr val="0000CC"/>
                </a:solidFill>
              </a:rPr>
              <a:t>- Virus </a:t>
            </a:r>
            <a:r>
              <a:rPr lang="en-US" sz="1600" b="1" dirty="0" err="1">
                <a:solidFill>
                  <a:srgbClr val="0000CC"/>
                </a:solidFill>
              </a:rPr>
              <a:t>viêm</a:t>
            </a:r>
            <a:r>
              <a:rPr lang="en-US" sz="1600" b="1" dirty="0">
                <a:solidFill>
                  <a:srgbClr val="0000CC"/>
                </a:solidFill>
              </a:rPr>
              <a:t> </a:t>
            </a:r>
            <a:r>
              <a:rPr lang="en-US" sz="1600" b="1" dirty="0" err="1">
                <a:solidFill>
                  <a:srgbClr val="0000CC"/>
                </a:solidFill>
              </a:rPr>
              <a:t>gan</a:t>
            </a:r>
            <a:r>
              <a:rPr lang="en-US" sz="1600" b="1" dirty="0">
                <a:solidFill>
                  <a:srgbClr val="0000CC"/>
                </a:solidFill>
              </a:rPr>
              <a:t> B</a:t>
            </a:r>
          </a:p>
          <a:p>
            <a:pPr>
              <a:lnSpc>
                <a:spcPct val="150000"/>
              </a:lnSpc>
            </a:pPr>
            <a:r>
              <a:rPr lang="en-US" sz="1600" b="1" dirty="0">
                <a:solidFill>
                  <a:srgbClr val="0000CC"/>
                </a:solidFill>
              </a:rPr>
              <a:t>- Virus </a:t>
            </a:r>
            <a:r>
              <a:rPr lang="en-US" sz="1600" b="1" dirty="0" err="1">
                <a:solidFill>
                  <a:srgbClr val="0000CC"/>
                </a:solidFill>
              </a:rPr>
              <a:t>dại</a:t>
            </a:r>
            <a:r>
              <a:rPr lang="en-US" sz="1600" b="1" dirty="0">
                <a:solidFill>
                  <a:srgbClr val="0000CC"/>
                </a:solidFill>
              </a:rPr>
              <a:t> </a:t>
            </a:r>
          </a:p>
          <a:p>
            <a:pPr>
              <a:lnSpc>
                <a:spcPct val="150000"/>
              </a:lnSpc>
            </a:pPr>
            <a:r>
              <a:rPr lang="en-US" sz="1600" b="1" dirty="0">
                <a:solidFill>
                  <a:srgbClr val="0000CC"/>
                </a:solidFill>
              </a:rPr>
              <a:t>- Virus </a:t>
            </a:r>
            <a:r>
              <a:rPr lang="en-US" sz="1600" b="1" dirty="0" err="1">
                <a:solidFill>
                  <a:srgbClr val="0000CC"/>
                </a:solidFill>
              </a:rPr>
              <a:t>viêm</a:t>
            </a:r>
            <a:r>
              <a:rPr lang="en-US" sz="1600" b="1" dirty="0">
                <a:solidFill>
                  <a:srgbClr val="0000CC"/>
                </a:solidFill>
              </a:rPr>
              <a:t> </a:t>
            </a:r>
            <a:r>
              <a:rPr lang="en-US" sz="1600" b="1" dirty="0" err="1">
                <a:solidFill>
                  <a:srgbClr val="0000CC"/>
                </a:solidFill>
              </a:rPr>
              <a:t>não</a:t>
            </a:r>
            <a:r>
              <a:rPr lang="en-US" sz="1600" b="1" dirty="0">
                <a:solidFill>
                  <a:srgbClr val="0000CC"/>
                </a:solidFill>
              </a:rPr>
              <a:t> </a:t>
            </a:r>
            <a:r>
              <a:rPr lang="en-US" sz="1600" b="1" dirty="0" err="1">
                <a:solidFill>
                  <a:srgbClr val="0000CC"/>
                </a:solidFill>
              </a:rPr>
              <a:t>Nhật</a:t>
            </a:r>
            <a:r>
              <a:rPr lang="en-US" sz="1600" b="1" dirty="0">
                <a:solidFill>
                  <a:srgbClr val="0000CC"/>
                </a:solidFill>
              </a:rPr>
              <a:t> </a:t>
            </a:r>
            <a:r>
              <a:rPr lang="en-US" sz="1600" b="1" dirty="0" err="1">
                <a:solidFill>
                  <a:srgbClr val="0000CC"/>
                </a:solidFill>
              </a:rPr>
              <a:t>Bản</a:t>
            </a:r>
            <a:endParaRPr lang="en-US" sz="1600" b="1" dirty="0">
              <a:solidFill>
                <a:srgbClr val="0000CC"/>
              </a:solidFill>
            </a:endParaRPr>
          </a:p>
          <a:p>
            <a:pPr>
              <a:lnSpc>
                <a:spcPct val="150000"/>
              </a:lnSpc>
            </a:pPr>
            <a:r>
              <a:rPr lang="en-US" sz="1600" b="1" dirty="0">
                <a:solidFill>
                  <a:srgbClr val="0000CC"/>
                </a:solidFill>
              </a:rPr>
              <a:t>- Virus </a:t>
            </a:r>
            <a:r>
              <a:rPr lang="en-US" sz="1600" b="1" dirty="0" err="1">
                <a:solidFill>
                  <a:srgbClr val="0000CC"/>
                </a:solidFill>
              </a:rPr>
              <a:t>sởi</a:t>
            </a:r>
            <a:r>
              <a:rPr lang="en-US" sz="1600" b="1" dirty="0">
                <a:solidFill>
                  <a:srgbClr val="0000CC"/>
                </a:solidFill>
              </a:rPr>
              <a:t>, </a:t>
            </a:r>
            <a:r>
              <a:rPr lang="en-US" sz="1600" b="1" dirty="0" err="1">
                <a:solidFill>
                  <a:srgbClr val="0000CC"/>
                </a:solidFill>
              </a:rPr>
              <a:t>quai</a:t>
            </a:r>
            <a:r>
              <a:rPr lang="en-US" sz="1600" b="1" dirty="0">
                <a:solidFill>
                  <a:srgbClr val="0000CC"/>
                </a:solidFill>
              </a:rPr>
              <a:t> </a:t>
            </a:r>
            <a:r>
              <a:rPr lang="en-US" sz="1600" b="1" dirty="0" err="1">
                <a:solidFill>
                  <a:srgbClr val="0000CC"/>
                </a:solidFill>
              </a:rPr>
              <a:t>bị</a:t>
            </a:r>
            <a:r>
              <a:rPr lang="en-US" sz="1600" b="1" dirty="0">
                <a:solidFill>
                  <a:srgbClr val="0000CC"/>
                </a:solidFill>
              </a:rPr>
              <a:t> ……….</a:t>
            </a:r>
          </a:p>
        </p:txBody>
      </p:sp>
      <p:sp>
        <p:nvSpPr>
          <p:cNvPr id="5" name="Text Box 6"/>
          <p:cNvSpPr txBox="1">
            <a:spLocks noChangeArrowheads="1"/>
          </p:cNvSpPr>
          <p:nvPr/>
        </p:nvSpPr>
        <p:spPr bwMode="auto">
          <a:xfrm>
            <a:off x="265482" y="88222"/>
            <a:ext cx="732894" cy="707886"/>
          </a:xfrm>
          <a:prstGeom prst="rect">
            <a:avLst/>
          </a:prstGeom>
          <a:noFill/>
          <a:ln w="9525">
            <a:noFill/>
            <a:miter lim="800000"/>
            <a:headEnd/>
            <a:tailEnd/>
          </a:ln>
          <a:effectLst/>
        </p:spPr>
        <p:txBody>
          <a:bodyPr wrap="square">
            <a:spAutoFit/>
          </a:bodyPr>
          <a:lstStyle/>
          <a:p>
            <a:pPr eaLnBrk="0" hangingPunct="0">
              <a:spcBef>
                <a:spcPct val="50000"/>
              </a:spcBef>
              <a:defRPr/>
            </a:pPr>
            <a:r>
              <a:rPr lang="en-US" sz="4000" b="1" dirty="0">
                <a:solidFill>
                  <a:srgbClr val="FF0000"/>
                </a:solidFill>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
        <p:nvSpPr>
          <p:cNvPr id="2" name="TextBox 1"/>
          <p:cNvSpPr txBox="1"/>
          <p:nvPr/>
        </p:nvSpPr>
        <p:spPr>
          <a:xfrm>
            <a:off x="916980" y="5536"/>
            <a:ext cx="7818457" cy="1131079"/>
          </a:xfrm>
          <a:prstGeom prst="rect">
            <a:avLst/>
          </a:prstGeom>
          <a:noFill/>
        </p:spPr>
        <p:txBody>
          <a:bodyPr wrap="square" rtlCol="0">
            <a:spAutoFit/>
          </a:bodyPr>
          <a:lstStyle/>
          <a:p>
            <a:pPr marL="342900" lvl="0" indent="-342900" algn="just">
              <a:lnSpc>
                <a:spcPts val="2700"/>
              </a:lnSpc>
              <a:spcBef>
                <a:spcPts val="200"/>
              </a:spcBef>
              <a:spcAft>
                <a:spcPts val="200"/>
              </a:spcAft>
              <a:buFont typeface="Wingdings" panose="05000000000000000000" pitchFamily="2" charset="2"/>
              <a:buChar char="§"/>
            </a:pPr>
            <a:r>
              <a:rPr lang="en-US" sz="2000" b="1">
                <a:solidFill>
                  <a:srgbClr val="0000CC"/>
                </a:solidFill>
                <a:latin typeface="Times New Roman" pitchFamily="18" charset="0"/>
                <a:cs typeface="Times New Roman" pitchFamily="18" charset="0"/>
              </a:rPr>
              <a:t>Virus được coi là tác nhân gây bệnh  cho thực vật, động vật, con người vì chúng có khả năng “sinh sản” và lan truyền rất nhanh từ tế bào này sang tế bào khác.</a:t>
            </a:r>
            <a:endParaRPr lang="en-US" sz="20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78288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1290" y="34691"/>
            <a:ext cx="4114800" cy="1973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573949" y="498220"/>
            <a:ext cx="3200400" cy="523220"/>
          </a:xfrm>
          <a:prstGeom prst="rect">
            <a:avLst/>
          </a:prstGeom>
          <a:noFill/>
        </p:spPr>
        <p:txBody>
          <a:bodyPr wrap="square" rtlCol="0">
            <a:spAutoFit/>
          </a:bodyPr>
          <a:lstStyle/>
          <a:p>
            <a:pPr algn="ctr"/>
            <a:r>
              <a:rPr lang="en-US" sz="2800" dirty="0" err="1">
                <a:solidFill>
                  <a:srgbClr val="FF0000"/>
                </a:solidFill>
                <a:latin typeface="Times New Roman" pitchFamily="18" charset="0"/>
                <a:cs typeface="Times New Roman" pitchFamily="18" charset="0"/>
              </a:rPr>
              <a:t>Virut</a:t>
            </a:r>
            <a:r>
              <a:rPr lang="en-US" sz="2800" dirty="0">
                <a:solidFill>
                  <a:srgbClr val="FF0000"/>
                </a:solidFill>
                <a:latin typeface="Times New Roman" pitchFamily="18" charset="0"/>
                <a:cs typeface="Times New Roman" pitchFamily="18" charset="0"/>
              </a:rPr>
              <a:t> HIV</a:t>
            </a:r>
          </a:p>
        </p:txBody>
      </p:sp>
      <p:sp>
        <p:nvSpPr>
          <p:cNvPr id="5" name="Rectangle 4"/>
          <p:cNvSpPr/>
          <p:nvPr/>
        </p:nvSpPr>
        <p:spPr>
          <a:xfrm>
            <a:off x="486383" y="2206845"/>
            <a:ext cx="8414426" cy="2246769"/>
          </a:xfrm>
          <a:prstGeom prst="rect">
            <a:avLst/>
          </a:prstGeom>
        </p:spPr>
        <p:txBody>
          <a:bodyPr wrap="square">
            <a:spAutoFit/>
          </a:bodyPr>
          <a:lstStyle/>
          <a:p>
            <a:r>
              <a:rPr lang="vi-VN" sz="2800" dirty="0">
                <a:latin typeface="+mj-lt"/>
              </a:rPr>
              <a:t>HIV là một virus có khả năng gây hội chứng suy giảm miễn dịch mắc phải, một tình trạng làm hệ miễn dịch của con người bị suy giảm cấp tiến, tạo điều kiện cho những nhiễm trùng cơ hội và ung thư phát triển mạnh làm đe dọa đến mạng sống của người bị nhiễm</a:t>
            </a:r>
            <a:r>
              <a:rPr lang="en-US" sz="2800" dirty="0">
                <a:latin typeface="+mj-lt"/>
              </a:rPr>
              <a:t>.</a:t>
            </a:r>
          </a:p>
        </p:txBody>
      </p:sp>
    </p:spTree>
    <p:extLst>
      <p:ext uri="{BB962C8B-B14F-4D97-AF65-F5344CB8AC3E}">
        <p14:creationId xmlns:p14="http://schemas.microsoft.com/office/powerpoint/2010/main" val="720690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046" y="114300"/>
            <a:ext cx="8686800" cy="1938992"/>
          </a:xfrm>
          <a:prstGeom prst="rect">
            <a:avLst/>
          </a:prstGeom>
        </p:spPr>
        <p:txBody>
          <a:bodyPr wrap="square">
            <a:spAutoFit/>
          </a:bodyPr>
          <a:lstStyle/>
          <a:p>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2019, Thế giới có </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khoảng </a:t>
            </a:r>
            <a:r>
              <a:rPr lang="vi-VN" sz="2400" b="1" dirty="0">
                <a:solidFill>
                  <a:srgbClr val="FF0000"/>
                </a:solidFill>
                <a:latin typeface="Times New Roman" pitchFamily="18" charset="0"/>
                <a:cs typeface="Times New Roman" pitchFamily="18" charset="0"/>
              </a:rPr>
              <a:t>38 triệu người </a:t>
            </a:r>
            <a:r>
              <a:rPr lang="vi-VN" sz="2400" dirty="0">
                <a:latin typeface="Times New Roman" pitchFamily="18" charset="0"/>
                <a:cs typeface="Times New Roman" pitchFamily="18" charset="0"/>
              </a:rPr>
              <a:t>đang sống chung với HIV</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 </a:t>
            </a:r>
            <a:r>
              <a:rPr lang="vi-VN" sz="2400" b="1" dirty="0">
                <a:solidFill>
                  <a:srgbClr val="FF0000"/>
                </a:solidFill>
                <a:latin typeface="Times New Roman" pitchFamily="18" charset="0"/>
                <a:cs typeface="Times New Roman" pitchFamily="18" charset="0"/>
              </a:rPr>
              <a:t>690.000 người </a:t>
            </a:r>
            <a:r>
              <a:rPr lang="vi-VN" sz="2400" dirty="0">
                <a:latin typeface="Times New Roman" pitchFamily="18" charset="0"/>
                <a:cs typeface="Times New Roman" pitchFamily="18" charset="0"/>
              </a:rPr>
              <a:t>nhiễm HIV </a:t>
            </a:r>
            <a:r>
              <a:rPr lang="vi-VN" sz="2400" b="1" dirty="0">
                <a:solidFill>
                  <a:srgbClr val="FF0000"/>
                </a:solidFill>
                <a:latin typeface="Times New Roman" pitchFamily="18" charset="0"/>
                <a:cs typeface="Times New Roman" pitchFamily="18" charset="0"/>
              </a:rPr>
              <a:t>đã tử vong</a:t>
            </a:r>
            <a:r>
              <a:rPr lang="vi-VN" sz="2400"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a:t>
            </a:r>
            <a:r>
              <a:rPr lang="vi-VN" sz="2400" b="1" dirty="0">
                <a:solidFill>
                  <a:srgbClr val="FF0000"/>
                </a:solidFill>
                <a:latin typeface="Times New Roman" pitchFamily="18" charset="0"/>
                <a:cs typeface="Times New Roman" pitchFamily="18" charset="0"/>
              </a:rPr>
              <a:t>1,7 triệu người nhiễm mới </a:t>
            </a:r>
            <a:r>
              <a:rPr lang="vi-VN" sz="2400" dirty="0">
                <a:latin typeface="Times New Roman" pitchFamily="18" charset="0"/>
                <a:cs typeface="Times New Roman" pitchFamily="18" charset="0"/>
              </a:rPr>
              <a:t>được phát hiện, trong đó tập trung chủ yếu nam giới 25-49 tuổi (38%) và nam giới 15-24 tuổi (12%)</a:t>
            </a:r>
            <a:r>
              <a:rPr lang="en-US" sz="2400" dirty="0">
                <a:latin typeface="Times New Roman" pitchFamily="18" charset="0"/>
                <a:cs typeface="Times New Roman" pitchFamily="18" charset="0"/>
              </a:rPr>
              <a:t>.</a:t>
            </a:r>
          </a:p>
        </p:txBody>
      </p:sp>
      <p:sp>
        <p:nvSpPr>
          <p:cNvPr id="5" name="Rectangle 4"/>
          <p:cNvSpPr/>
          <p:nvPr/>
        </p:nvSpPr>
        <p:spPr>
          <a:xfrm>
            <a:off x="528847" y="2509974"/>
            <a:ext cx="8133197" cy="1938992"/>
          </a:xfrm>
          <a:prstGeom prst="rect">
            <a:avLst/>
          </a:prstGeom>
        </p:spPr>
        <p:txBody>
          <a:bodyPr wrap="square">
            <a:spAutoFit/>
          </a:bodyPr>
          <a:lstStyle/>
          <a:p>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2019,</a:t>
            </a:r>
            <a:r>
              <a:rPr lang="vi-VN" sz="2400" dirty="0">
                <a:latin typeface="Times New Roman" pitchFamily="18" charset="0"/>
                <a:cs typeface="Times New Roman" pitchFamily="18" charset="0"/>
              </a:rPr>
              <a:t>Việt Nam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số người nhiễm HIV/AIDS còn sống là khoảng </a:t>
            </a:r>
            <a:r>
              <a:rPr lang="vi-VN" sz="2400" b="1" dirty="0">
                <a:solidFill>
                  <a:srgbClr val="FF0000"/>
                </a:solidFill>
                <a:latin typeface="Times New Roman" pitchFamily="18" charset="0"/>
                <a:cs typeface="Times New Roman" pitchFamily="18" charset="0"/>
              </a:rPr>
              <a:t>230.000 người, </a:t>
            </a:r>
            <a:r>
              <a:rPr lang="vi-VN" sz="2400" dirty="0">
                <a:latin typeface="Times New Roman" pitchFamily="18" charset="0"/>
                <a:cs typeface="Times New Roman" pitchFamily="18" charset="0"/>
              </a:rPr>
              <a:t>đứng thứ 3 so với các nước khu vực Đông Nam Á. Ước tính tỷ lệ hiện nhiễm HIV của Việt Nam trên dân số trong độ tuổi từ 15-49 là 0,3%, </a:t>
            </a:r>
            <a:r>
              <a:rPr lang="vi-VN" sz="2400" b="1" dirty="0">
                <a:solidFill>
                  <a:srgbClr val="FF0000"/>
                </a:solidFill>
                <a:latin typeface="Times New Roman" pitchFamily="18" charset="0"/>
                <a:cs typeface="Times New Roman" pitchFamily="18" charset="0"/>
              </a:rPr>
              <a:t>đứng thứ 5 </a:t>
            </a:r>
            <a:r>
              <a:rPr lang="vi-VN" sz="2400" dirty="0">
                <a:latin typeface="Times New Roman" pitchFamily="18" charset="0"/>
                <a:cs typeface="Times New Roman" pitchFamily="18" charset="0"/>
              </a:rPr>
              <a:t>trong số các nước khu vực Đông Nam Á.</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71579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IV , các đường lây truyền và cách phòng chống HIV hiệu quả | Trạm Y tế  Phường 3"/>
          <p:cNvSpPr>
            <a:spLocks noChangeAspect="1" noChangeArrowheads="1"/>
          </p:cNvSpPr>
          <p:nvPr/>
        </p:nvSpPr>
        <p:spPr bwMode="auto">
          <a:xfrm>
            <a:off x="155575" y="-108346"/>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42900"/>
            <a:ext cx="73914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2315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Google Shape;76;p15"/>
          <p:cNvSpPr txBox="1">
            <a:spLocks noGrp="1"/>
          </p:cNvSpPr>
          <p:nvPr>
            <p:ph type="subTitle" idx="4294967295"/>
          </p:nvPr>
        </p:nvSpPr>
        <p:spPr>
          <a:xfrm>
            <a:off x="979488" y="342900"/>
            <a:ext cx="8164512" cy="519113"/>
          </a:xfrm>
          <a:prstGeom prst="rect">
            <a:avLst/>
          </a:prstGeom>
        </p:spPr>
        <p:txBody>
          <a:bodyPr spcFirstLastPara="1" wrap="square" lIns="91425" tIns="91425" rIns="91425" bIns="91425" anchor="t" anchorCtr="0">
            <a:noAutofit/>
          </a:bodyPr>
          <a:lstStyle/>
          <a:p>
            <a:pPr marL="0" lvl="0" indent="0" algn="just" rtl="0">
              <a:spcBef>
                <a:spcPts val="600"/>
              </a:spcBef>
              <a:spcAft>
                <a:spcPts val="0"/>
              </a:spcAft>
              <a:buNone/>
            </a:pPr>
            <a:r>
              <a:rPr lang="en-US" sz="3200" b="1" i="1" dirty="0">
                <a:solidFill>
                  <a:srgbClr val="FF0000"/>
                </a:solidFill>
                <a:latin typeface="Times New Roman" pitchFamily="18" charset="0"/>
                <a:cs typeface="Times New Roman" pitchFamily="18" charset="0"/>
              </a:rPr>
              <a:t>Theo em, vì sao chúng ta cần tiêm phòng?</a:t>
            </a:r>
            <a:endParaRPr sz="3200" b="1" i="1" dirty="0">
              <a:solidFill>
                <a:srgbClr val="FF0000"/>
              </a:solidFill>
              <a:latin typeface="Times New Roman" pitchFamily="18" charset="0"/>
              <a:cs typeface="Times New Roman" pitchFamily="18" charset="0"/>
            </a:endParaRPr>
          </a:p>
        </p:txBody>
      </p:sp>
      <p:pic>
        <p:nvPicPr>
          <p:cNvPr id="2" name="Picture 1"/>
          <p:cNvPicPr>
            <a:picLocks noChangeAspect="1"/>
          </p:cNvPicPr>
          <p:nvPr/>
        </p:nvPicPr>
        <p:blipFill>
          <a:blip r:embed="rId3"/>
          <a:stretch>
            <a:fillRect/>
          </a:stretch>
        </p:blipFill>
        <p:spPr>
          <a:xfrm>
            <a:off x="797671" y="1456924"/>
            <a:ext cx="7363837" cy="3070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6">
                                            <p:txEl>
                                              <p:pRg st="0" end="0"/>
                                            </p:txEl>
                                          </p:spTgt>
                                        </p:tgtEl>
                                        <p:attrNameLst>
                                          <p:attrName>style.visibility</p:attrName>
                                        </p:attrNameLst>
                                      </p:cBhvr>
                                      <p:to>
                                        <p:strVal val="visible"/>
                                      </p:to>
                                    </p:set>
                                    <p:animEffect transition="in" filter="barn(inVertical)">
                                      <p:cBhvr>
                                        <p:cTn id="7" dur="500"/>
                                        <p:tgtEl>
                                          <p:spTgt spid="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Những con đường không lây truyền HIV | TT Y tế Quận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42900"/>
            <a:ext cx="6858000" cy="44577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Không kỳ thị và phân biệt đối xử với người có HIV/AIDS - Báo Người lao động"/>
          <p:cNvSpPr>
            <a:spLocks noChangeAspect="1" noChangeArrowheads="1"/>
          </p:cNvSpPr>
          <p:nvPr/>
        </p:nvSpPr>
        <p:spPr bwMode="auto">
          <a:xfrm>
            <a:off x="155575" y="-108346"/>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75319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62" y="400050"/>
            <a:ext cx="85344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6717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199" y="933855"/>
            <a:ext cx="7103759" cy="1050587"/>
          </a:xfrm>
        </p:spPr>
        <p:txBody>
          <a:bodyPr/>
          <a:lstStyle/>
          <a:p>
            <a:pPr algn="ctr">
              <a:lnSpc>
                <a:spcPct val="150000"/>
              </a:lnSpc>
              <a:spcBef>
                <a:spcPts val="200"/>
              </a:spcBef>
              <a:spcAft>
                <a:spcPts val="200"/>
              </a:spcAft>
            </a:pPr>
            <a:r>
              <a:rPr lang="en-US" sz="5400" dirty="0">
                <a:solidFill>
                  <a:srgbClr val="FF0000"/>
                </a:solidFill>
                <a:latin typeface="Times New Roman" pitchFamily="18" charset="0"/>
                <a:cs typeface="Times New Roman" pitchFamily="18" charset="0"/>
              </a:rPr>
              <a:t>II. VI KHUẨN</a:t>
            </a:r>
            <a:br>
              <a:rPr lang="en-US" sz="5400">
                <a:solidFill>
                  <a:srgbClr val="FF0000"/>
                </a:solidFill>
                <a:latin typeface="Times New Roman" pitchFamily="18" charset="0"/>
                <a:cs typeface="Times New Roman" pitchFamily="18" charset="0"/>
              </a:rPr>
            </a:br>
            <a:endParaRPr lang="en-US" sz="4000" dirty="0">
              <a:solidFill>
                <a:srgbClr val="FF0000"/>
              </a:solidFill>
              <a:latin typeface="Times New Roman" pitchFamily="18" charset="0"/>
              <a:cs typeface="Times New Roman" pitchFamily="18" charset="0"/>
            </a:endParaRPr>
          </a:p>
        </p:txBody>
      </p:sp>
      <p:sp>
        <p:nvSpPr>
          <p:cNvPr id="3" name="TextBox 2"/>
          <p:cNvSpPr txBox="1"/>
          <p:nvPr/>
        </p:nvSpPr>
        <p:spPr>
          <a:xfrm>
            <a:off x="447472" y="1393130"/>
            <a:ext cx="7801583" cy="523220"/>
          </a:xfrm>
          <a:prstGeom prst="rect">
            <a:avLst/>
          </a:prstGeom>
          <a:noFill/>
        </p:spPr>
        <p:txBody>
          <a:bodyPr wrap="square" rtlCol="0">
            <a:spAutoFit/>
          </a:bodyPr>
          <a:lstStyle/>
          <a:p>
            <a:r>
              <a:rPr lang="en-US" sz="2800" b="1" kern="1200" cap="all">
                <a:solidFill>
                  <a:srgbClr val="FF0000"/>
                </a:solidFill>
                <a:latin typeface="Times New Roman" pitchFamily="18" charset="0"/>
                <a:ea typeface="+mj-ea"/>
                <a:cs typeface="Times New Roman" pitchFamily="18" charset="0"/>
              </a:rPr>
              <a:t>1. Hình dạng, cấu tạo của vi khuẩn</a:t>
            </a:r>
            <a:endParaRPr lang="vi-VN" sz="2800" b="1"/>
          </a:p>
        </p:txBody>
      </p:sp>
    </p:spTree>
    <p:extLst>
      <p:ext uri="{BB962C8B-B14F-4D97-AF65-F5344CB8AC3E}">
        <p14:creationId xmlns:p14="http://schemas.microsoft.com/office/powerpoint/2010/main" val="75206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hiễm vi khuẩn HP - Nguyên nhân, Triệu chứng, Cách điều trị - Chi tiết tin  tức - UBND Tỉnh Bắc Giang"/>
          <p:cNvSpPr>
            <a:spLocks noChangeAspect="1" noChangeArrowheads="1"/>
          </p:cNvSpPr>
          <p:nvPr/>
        </p:nvSpPr>
        <p:spPr bwMode="auto">
          <a:xfrm>
            <a:off x="1259681" y="-108346"/>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538" y="400050"/>
            <a:ext cx="432759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974913" y="3875400"/>
            <a:ext cx="3200400" cy="553998"/>
          </a:xfrm>
          <a:prstGeom prst="rect">
            <a:avLst/>
          </a:prstGeom>
          <a:noFill/>
        </p:spPr>
        <p:txBody>
          <a:bodyPr wrap="square" rtlCol="0">
            <a:spAutoFit/>
          </a:bodyPr>
          <a:lstStyle/>
          <a:p>
            <a:pPr algn="ctr"/>
            <a:r>
              <a:rPr lang="en-US" sz="3000" b="1" dirty="0">
                <a:solidFill>
                  <a:schemeClr val="bg1"/>
                </a:solidFill>
                <a:latin typeface="Times New Roman" pitchFamily="18" charset="0"/>
                <a:cs typeface="Times New Roman" pitchFamily="18" charset="0"/>
              </a:rPr>
              <a:t>Vi </a:t>
            </a:r>
            <a:r>
              <a:rPr lang="en-US" sz="3000" b="1" dirty="0" err="1">
                <a:solidFill>
                  <a:schemeClr val="bg1"/>
                </a:solidFill>
                <a:latin typeface="Times New Roman" pitchFamily="18" charset="0"/>
                <a:cs typeface="Times New Roman" pitchFamily="18" charset="0"/>
              </a:rPr>
              <a:t>khuẩn</a:t>
            </a:r>
            <a:r>
              <a:rPr lang="en-US" sz="3000" b="1" dirty="0">
                <a:solidFill>
                  <a:schemeClr val="bg1"/>
                </a:solidFill>
                <a:latin typeface="Times New Roman" pitchFamily="18" charset="0"/>
                <a:cs typeface="Times New Roman" pitchFamily="18" charset="0"/>
              </a:rPr>
              <a:t> HP</a:t>
            </a:r>
          </a:p>
        </p:txBody>
      </p:sp>
      <p:sp>
        <p:nvSpPr>
          <p:cNvPr id="2" name="TextBox 1"/>
          <p:cNvSpPr txBox="1"/>
          <p:nvPr/>
        </p:nvSpPr>
        <p:spPr>
          <a:xfrm>
            <a:off x="6186790" y="1284052"/>
            <a:ext cx="1750979" cy="2862322"/>
          </a:xfrm>
          <a:prstGeom prst="rect">
            <a:avLst/>
          </a:prstGeom>
          <a:noFill/>
        </p:spPr>
        <p:txBody>
          <a:bodyPr wrap="square" rtlCol="0">
            <a:spAutoFit/>
          </a:bodyPr>
          <a:lstStyle/>
          <a:p>
            <a:r>
              <a:rPr lang="vi-VN" sz="2000" b="1">
                <a:solidFill>
                  <a:srgbClr val="333333"/>
                </a:solidFill>
                <a:latin typeface="+mj-lt"/>
              </a:rPr>
              <a:t>Vi khuẩn HP là nguyên nhân chính dẫn đến tình trạng viêm loét dạ dày, tá tràng đặc biệt là ung thư dạ dày.</a:t>
            </a:r>
            <a:endParaRPr lang="vi-VN" sz="2000">
              <a:latin typeface="+mj-lt"/>
            </a:endParaRPr>
          </a:p>
        </p:txBody>
      </p:sp>
    </p:spTree>
    <p:extLst>
      <p:ext uri="{BB962C8B-B14F-4D97-AF65-F5344CB8AC3E}">
        <p14:creationId xmlns:p14="http://schemas.microsoft.com/office/powerpoint/2010/main" val="53290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573" y="813199"/>
            <a:ext cx="2282428" cy="180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7109" y="819150"/>
            <a:ext cx="2180035" cy="188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9054" y="851298"/>
            <a:ext cx="2259806"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1108" y="2847976"/>
            <a:ext cx="2153841"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3054" y="2800350"/>
            <a:ext cx="2286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0250" y="2802733"/>
            <a:ext cx="2190750" cy="1883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02613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circle(in)">
                                      <p:cBhvr>
                                        <p:cTn id="7" dur="1100"/>
                                        <p:tgtEl>
                                          <p:spTgt spid="450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45059"/>
                                        </p:tgtEl>
                                        <p:attrNameLst>
                                          <p:attrName>style.visibility</p:attrName>
                                        </p:attrNameLst>
                                      </p:cBhvr>
                                      <p:to>
                                        <p:strVal val="visible"/>
                                      </p:to>
                                    </p:set>
                                    <p:animEffect transition="in" filter="wheel(1)">
                                      <p:cBhvr>
                                        <p:cTn id="12" dur="1100"/>
                                        <p:tgtEl>
                                          <p:spTgt spid="450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45060"/>
                                        </p:tgtEl>
                                        <p:attrNameLst>
                                          <p:attrName>style.visibility</p:attrName>
                                        </p:attrNameLst>
                                      </p:cBhvr>
                                      <p:to>
                                        <p:strVal val="visible"/>
                                      </p:to>
                                    </p:set>
                                    <p:animEffect transition="in" filter="barn(inVertical)">
                                      <p:cBhvr>
                                        <p:cTn id="17" dur="500"/>
                                        <p:tgtEl>
                                          <p:spTgt spid="4506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nodeType="clickEffect">
                                  <p:stCondLst>
                                    <p:cond delay="0"/>
                                  </p:stCondLst>
                                  <p:childTnLst>
                                    <p:set>
                                      <p:cBhvr>
                                        <p:cTn id="21" dur="1" fill="hold">
                                          <p:stCondLst>
                                            <p:cond delay="0"/>
                                          </p:stCondLst>
                                        </p:cTn>
                                        <p:tgtEl>
                                          <p:spTgt spid="45061"/>
                                        </p:tgtEl>
                                        <p:attrNameLst>
                                          <p:attrName>style.visibility</p:attrName>
                                        </p:attrNameLst>
                                      </p:cBhvr>
                                      <p:to>
                                        <p:strVal val="visible"/>
                                      </p:to>
                                    </p:set>
                                    <p:anim calcmode="lin" valueType="num">
                                      <p:cBhvr>
                                        <p:cTn id="22" dur="1000" fill="hold"/>
                                        <p:tgtEl>
                                          <p:spTgt spid="45061"/>
                                        </p:tgtEl>
                                        <p:attrNameLst>
                                          <p:attrName>ppt_w</p:attrName>
                                        </p:attrNameLst>
                                      </p:cBhvr>
                                      <p:tavLst>
                                        <p:tav tm="0">
                                          <p:val>
                                            <p:fltVal val="0"/>
                                          </p:val>
                                        </p:tav>
                                        <p:tav tm="100000">
                                          <p:val>
                                            <p:strVal val="#ppt_w"/>
                                          </p:val>
                                        </p:tav>
                                      </p:tavLst>
                                    </p:anim>
                                    <p:anim calcmode="lin" valueType="num">
                                      <p:cBhvr>
                                        <p:cTn id="23" dur="1000" fill="hold"/>
                                        <p:tgtEl>
                                          <p:spTgt spid="45061"/>
                                        </p:tgtEl>
                                        <p:attrNameLst>
                                          <p:attrName>ppt_h</p:attrName>
                                        </p:attrNameLst>
                                      </p:cBhvr>
                                      <p:tavLst>
                                        <p:tav tm="0">
                                          <p:val>
                                            <p:fltVal val="0"/>
                                          </p:val>
                                        </p:tav>
                                        <p:tav tm="100000">
                                          <p:val>
                                            <p:strVal val="#ppt_h"/>
                                          </p:val>
                                        </p:tav>
                                      </p:tavLst>
                                    </p:anim>
                                    <p:anim calcmode="lin" valueType="num">
                                      <p:cBhvr>
                                        <p:cTn id="24" dur="1000" fill="hold"/>
                                        <p:tgtEl>
                                          <p:spTgt spid="45061"/>
                                        </p:tgtEl>
                                        <p:attrNameLst>
                                          <p:attrName>style.rotation</p:attrName>
                                        </p:attrNameLst>
                                      </p:cBhvr>
                                      <p:tavLst>
                                        <p:tav tm="0">
                                          <p:val>
                                            <p:fltVal val="90"/>
                                          </p:val>
                                        </p:tav>
                                        <p:tav tm="100000">
                                          <p:val>
                                            <p:fltVal val="0"/>
                                          </p:val>
                                        </p:tav>
                                      </p:tavLst>
                                    </p:anim>
                                    <p:animEffect transition="in" filter="fade">
                                      <p:cBhvr>
                                        <p:cTn id="25" dur="1000"/>
                                        <p:tgtEl>
                                          <p:spTgt spid="4506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6" presetClass="entr" presetSubtype="16" fill="hold" nodeType="clickEffect">
                                  <p:stCondLst>
                                    <p:cond delay="0"/>
                                  </p:stCondLst>
                                  <p:childTnLst>
                                    <p:set>
                                      <p:cBhvr>
                                        <p:cTn id="29" dur="1" fill="hold">
                                          <p:stCondLst>
                                            <p:cond delay="0"/>
                                          </p:stCondLst>
                                        </p:cTn>
                                        <p:tgtEl>
                                          <p:spTgt spid="45062"/>
                                        </p:tgtEl>
                                        <p:attrNameLst>
                                          <p:attrName>style.visibility</p:attrName>
                                        </p:attrNameLst>
                                      </p:cBhvr>
                                      <p:to>
                                        <p:strVal val="visible"/>
                                      </p:to>
                                    </p:set>
                                    <p:animEffect transition="in" filter="circle(in)">
                                      <p:cBhvr>
                                        <p:cTn id="30" dur="1100"/>
                                        <p:tgtEl>
                                          <p:spTgt spid="4506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1" presetClass="entr" presetSubtype="1" fill="hold" nodeType="clickEffect">
                                  <p:stCondLst>
                                    <p:cond delay="0"/>
                                  </p:stCondLst>
                                  <p:childTnLst>
                                    <p:set>
                                      <p:cBhvr>
                                        <p:cTn id="34" dur="1" fill="hold">
                                          <p:stCondLst>
                                            <p:cond delay="0"/>
                                          </p:stCondLst>
                                        </p:cTn>
                                        <p:tgtEl>
                                          <p:spTgt spid="45063"/>
                                        </p:tgtEl>
                                        <p:attrNameLst>
                                          <p:attrName>style.visibility</p:attrName>
                                        </p:attrNameLst>
                                      </p:cBhvr>
                                      <p:to>
                                        <p:strVal val="visible"/>
                                      </p:to>
                                    </p:set>
                                    <p:animEffect transition="in" filter="wheel(1)">
                                      <p:cBhvr>
                                        <p:cTn id="35" dur="1100"/>
                                        <p:tgtEl>
                                          <p:spTgt spid="45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90044"/>
            <a:ext cx="2092148" cy="769441"/>
          </a:xfrm>
          <a:prstGeom prst="rect">
            <a:avLst/>
          </a:prstGeom>
        </p:spPr>
        <p:txBody>
          <a:bodyPr wrap="square">
            <a:spAutoFit/>
          </a:bodyPr>
          <a:lstStyle/>
          <a:p>
            <a:pPr algn="ctr"/>
            <a:r>
              <a:rPr lang="en-US" sz="2200" b="1" dirty="0">
                <a:solidFill>
                  <a:schemeClr val="bg1"/>
                </a:solidFill>
              </a:rPr>
              <a:t>Quan sát</a:t>
            </a:r>
          </a:p>
          <a:p>
            <a:pPr algn="ctr"/>
            <a:r>
              <a:rPr lang="en-US" sz="2200" b="1" dirty="0">
                <a:solidFill>
                  <a:schemeClr val="bg1"/>
                </a:solidFill>
              </a:rPr>
              <a:t> </a:t>
            </a:r>
            <a:r>
              <a:rPr lang="en-US" sz="2200" b="1" dirty="0">
                <a:solidFill>
                  <a:schemeClr val="tx1"/>
                </a:solidFill>
              </a:rPr>
              <a:t>Hình 16.8</a:t>
            </a:r>
          </a:p>
        </p:txBody>
      </p:sp>
      <p:sp>
        <p:nvSpPr>
          <p:cNvPr id="5" name="Rectangle 4"/>
          <p:cNvSpPr/>
          <p:nvPr/>
        </p:nvSpPr>
        <p:spPr>
          <a:xfrm>
            <a:off x="2334705" y="790044"/>
            <a:ext cx="5328703" cy="1118255"/>
          </a:xfrm>
          <a:prstGeom prst="rect">
            <a:avLst/>
          </a:prstGeom>
        </p:spPr>
        <p:txBody>
          <a:bodyPr wrap="none">
            <a:spAutoFit/>
          </a:bodyPr>
          <a:lstStyle/>
          <a:p>
            <a:pPr>
              <a:lnSpc>
                <a:spcPts val="2400"/>
              </a:lnSpc>
              <a:spcBef>
                <a:spcPts val="200"/>
              </a:spcBef>
              <a:spcAft>
                <a:spcPts val="200"/>
              </a:spcAft>
            </a:pPr>
            <a:r>
              <a:rPr lang="en-US" sz="2000" dirty="0">
                <a:solidFill>
                  <a:schemeClr val="accent2"/>
                </a:solidFill>
              </a:rPr>
              <a:t>Em hãy cho biết:</a:t>
            </a:r>
          </a:p>
          <a:p>
            <a:pPr marL="342900" indent="-342900">
              <a:lnSpc>
                <a:spcPts val="2400"/>
              </a:lnSpc>
              <a:spcBef>
                <a:spcPts val="200"/>
              </a:spcBef>
              <a:spcAft>
                <a:spcPts val="200"/>
              </a:spcAft>
              <a:buFont typeface="Wingdings" panose="05000000000000000000" pitchFamily="2" charset="2"/>
              <a:buChar char="§"/>
            </a:pPr>
            <a:r>
              <a:rPr lang="en-US" sz="2000" i="1" dirty="0">
                <a:solidFill>
                  <a:schemeClr val="accent2"/>
                </a:solidFill>
              </a:rPr>
              <a:t>Vi khuẩn là </a:t>
            </a:r>
            <a:r>
              <a:rPr lang="en-US" sz="2000" i="1" dirty="0" err="1">
                <a:solidFill>
                  <a:schemeClr val="accent2"/>
                </a:solidFill>
              </a:rPr>
              <a:t>gì</a:t>
            </a:r>
            <a:r>
              <a:rPr lang="en-US" sz="2000" i="1" dirty="0">
                <a:solidFill>
                  <a:schemeClr val="accent2"/>
                </a:solidFill>
              </a:rPr>
              <a:t>? </a:t>
            </a:r>
            <a:r>
              <a:rPr lang="en-US" sz="2000" i="1" dirty="0" err="1">
                <a:solidFill>
                  <a:schemeClr val="accent2"/>
                </a:solidFill>
              </a:rPr>
              <a:t>Có</a:t>
            </a:r>
            <a:r>
              <a:rPr lang="en-US" sz="2000" i="1" dirty="0">
                <a:solidFill>
                  <a:schemeClr val="accent2"/>
                </a:solidFill>
              </a:rPr>
              <a:t> ở </a:t>
            </a:r>
            <a:r>
              <a:rPr lang="en-US" sz="2000" i="1" dirty="0" err="1">
                <a:solidFill>
                  <a:schemeClr val="accent2"/>
                </a:solidFill>
              </a:rPr>
              <a:t>đâu</a:t>
            </a:r>
            <a:r>
              <a:rPr lang="en-US" sz="2000" i="1" dirty="0">
                <a:solidFill>
                  <a:schemeClr val="accent2"/>
                </a:solidFill>
              </a:rPr>
              <a:t>?</a:t>
            </a:r>
          </a:p>
          <a:p>
            <a:pPr marL="342900" indent="-342900">
              <a:lnSpc>
                <a:spcPts val="2400"/>
              </a:lnSpc>
              <a:spcBef>
                <a:spcPts val="200"/>
              </a:spcBef>
              <a:spcAft>
                <a:spcPts val="200"/>
              </a:spcAft>
              <a:buFont typeface="Wingdings" panose="05000000000000000000" pitchFamily="2" charset="2"/>
              <a:buChar char="§"/>
            </a:pPr>
            <a:r>
              <a:rPr lang="en-US" sz="2000" i="1" dirty="0">
                <a:solidFill>
                  <a:schemeClr val="accent2"/>
                </a:solidFill>
              </a:rPr>
              <a:t>Các thành phần cấu tạo của một vi khuẩn.</a:t>
            </a:r>
            <a:endParaRPr lang="en-US" sz="2000" i="1" dirty="0"/>
          </a:p>
        </p:txBody>
      </p:sp>
      <p:pic>
        <p:nvPicPr>
          <p:cNvPr id="6" name="Picture 5"/>
          <p:cNvPicPr>
            <a:picLocks noChangeAspect="1"/>
          </p:cNvPicPr>
          <p:nvPr/>
        </p:nvPicPr>
        <p:blipFill>
          <a:blip r:embed="rId3"/>
          <a:stretch>
            <a:fillRect/>
          </a:stretch>
        </p:blipFill>
        <p:spPr>
          <a:xfrm>
            <a:off x="86015" y="2125210"/>
            <a:ext cx="4193378" cy="2657138"/>
          </a:xfrm>
          <a:prstGeom prst="rect">
            <a:avLst/>
          </a:prstGeom>
        </p:spPr>
      </p:pic>
      <p:sp>
        <p:nvSpPr>
          <p:cNvPr id="7" name="Rectangle 6"/>
          <p:cNvSpPr/>
          <p:nvPr/>
        </p:nvSpPr>
        <p:spPr>
          <a:xfrm>
            <a:off x="4251506" y="1954102"/>
            <a:ext cx="4630521" cy="1990288"/>
          </a:xfrm>
          <a:prstGeom prst="rect">
            <a:avLst/>
          </a:prstGeom>
        </p:spPr>
        <p:txBody>
          <a:bodyPr wrap="square">
            <a:spAutoFit/>
          </a:bodyPr>
          <a:lstStyle/>
          <a:p>
            <a:pPr marL="342900" indent="-342900" algn="just">
              <a:lnSpc>
                <a:spcPts val="2400"/>
              </a:lnSpc>
              <a:spcBef>
                <a:spcPts val="200"/>
              </a:spcBef>
              <a:spcAft>
                <a:spcPts val="200"/>
              </a:spcAft>
              <a:buFont typeface="Wingdings" panose="05000000000000000000" pitchFamily="2" charset="2"/>
              <a:buChar char="§"/>
            </a:pPr>
            <a:r>
              <a:rPr lang="en-US" sz="2000" dirty="0">
                <a:solidFill>
                  <a:schemeClr val="accent2">
                    <a:lumMod val="50000"/>
                  </a:schemeClr>
                </a:solidFill>
              </a:rPr>
              <a:t>Vi khuẩn: là những sinh vật đơn bào rất nhỏ bé, có kích thước 0,5 - 10 micro met, chỉ có thể quan sát chúng bằng kính hiển vi.</a:t>
            </a:r>
          </a:p>
          <a:p>
            <a:pPr marL="342900" indent="-342900" algn="just">
              <a:lnSpc>
                <a:spcPts val="2400"/>
              </a:lnSpc>
              <a:spcBef>
                <a:spcPts val="200"/>
              </a:spcBef>
              <a:spcAft>
                <a:spcPts val="200"/>
              </a:spcAft>
              <a:buFont typeface="Wingdings" panose="05000000000000000000" pitchFamily="2" charset="2"/>
              <a:buChar char="§"/>
            </a:pPr>
            <a:r>
              <a:rPr lang="en-US" sz="2000" dirty="0">
                <a:solidFill>
                  <a:schemeClr val="accent2">
                    <a:lumMod val="50000"/>
                  </a:schemeClr>
                </a:solidFill>
              </a:rPr>
              <a:t>Vi khuẩn có ở trong không khí, đất nước, cơ thể sinh vật. </a:t>
            </a:r>
          </a:p>
        </p:txBody>
      </p:sp>
      <p:sp>
        <p:nvSpPr>
          <p:cNvPr id="8" name="Rectangle 7"/>
          <p:cNvSpPr/>
          <p:nvPr/>
        </p:nvSpPr>
        <p:spPr>
          <a:xfrm>
            <a:off x="4223617" y="3990194"/>
            <a:ext cx="4630521" cy="707886"/>
          </a:xfrm>
          <a:prstGeom prst="rect">
            <a:avLst/>
          </a:prstGeom>
        </p:spPr>
        <p:txBody>
          <a:bodyPr wrap="square">
            <a:spAutoFit/>
          </a:bodyPr>
          <a:lstStyle/>
          <a:p>
            <a:pPr algn="just">
              <a:lnSpc>
                <a:spcPts val="2400"/>
              </a:lnSpc>
              <a:spcBef>
                <a:spcPts val="200"/>
              </a:spcBef>
              <a:spcAft>
                <a:spcPts val="200"/>
              </a:spcAft>
            </a:pPr>
            <a:r>
              <a:rPr lang="en-US" sz="2000" dirty="0">
                <a:solidFill>
                  <a:schemeClr val="accent2">
                    <a:lumMod val="50000"/>
                  </a:schemeClr>
                </a:solidFill>
              </a:rPr>
              <a:t>+</a:t>
            </a:r>
            <a:r>
              <a:rPr lang="en-US" sz="2000" dirty="0" err="1">
                <a:solidFill>
                  <a:schemeClr val="accent2">
                    <a:lumMod val="50000"/>
                  </a:schemeClr>
                </a:solidFill>
              </a:rPr>
              <a:t>Cấu</a:t>
            </a:r>
            <a:r>
              <a:rPr lang="en-US" sz="2000" dirty="0">
                <a:solidFill>
                  <a:schemeClr val="accent2">
                    <a:lumMod val="50000"/>
                  </a:schemeClr>
                </a:solidFill>
              </a:rPr>
              <a:t> tạo của vi khuẩn: vùng nhân, tế bào chất, thành tế bào, màng tế bào</a:t>
            </a:r>
          </a:p>
        </p:txBody>
      </p:sp>
    </p:spTree>
    <p:extLst>
      <p:ext uri="{BB962C8B-B14F-4D97-AF65-F5344CB8AC3E}">
        <p14:creationId xmlns:p14="http://schemas.microsoft.com/office/powerpoint/2010/main" val="151299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down)">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900294" y="198314"/>
            <a:ext cx="7894325" cy="2823742"/>
          </a:xfrm>
        </p:spPr>
        <p:txBody>
          <a:bodyPr/>
          <a:lstStyle/>
          <a:p>
            <a:pPr algn="just"/>
            <a:r>
              <a:rPr lang="en" sz="3200" b="0" dirty="0">
                <a:solidFill>
                  <a:srgbClr val="FF0000"/>
                </a:solidFill>
                <a:latin typeface="Times New Roman" panose="02020603050405020304" pitchFamily="18" charset="0"/>
                <a:cs typeface="Times New Roman" panose="02020603050405020304" pitchFamily="18" charset="0"/>
              </a:rPr>
              <a:t>+ </a:t>
            </a:r>
            <a:r>
              <a:rPr lang="en-US" sz="3200" b="0" dirty="0">
                <a:solidFill>
                  <a:srgbClr val="FF0000"/>
                </a:solidFill>
                <a:latin typeface="Times New Roman" panose="02020603050405020304" pitchFamily="18" charset="0"/>
                <a:cs typeface="Times New Roman" panose="02020603050405020304" pitchFamily="18" charset="0"/>
              </a:rPr>
              <a:t>Vi </a:t>
            </a:r>
            <a:r>
              <a:rPr lang="en-US" sz="3200" b="0" dirty="0" err="1">
                <a:solidFill>
                  <a:srgbClr val="FF0000"/>
                </a:solidFill>
                <a:latin typeface="Times New Roman" panose="02020603050405020304" pitchFamily="18" charset="0"/>
                <a:cs typeface="Times New Roman" panose="02020603050405020304" pitchFamily="18" charset="0"/>
              </a:rPr>
              <a:t>khuẩn</a:t>
            </a:r>
            <a:r>
              <a:rPr lang="en-US" sz="3200" b="0" dirty="0">
                <a:solidFill>
                  <a:srgbClr val="FF0000"/>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là</a:t>
            </a:r>
            <a:r>
              <a:rPr lang="en-US" sz="3200" b="0" dirty="0">
                <a:solidFill>
                  <a:srgbClr val="0000CC"/>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những</a:t>
            </a:r>
            <a:r>
              <a:rPr lang="en-US" sz="3200" b="0" dirty="0">
                <a:solidFill>
                  <a:srgbClr val="0000CC"/>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sinh</a:t>
            </a:r>
            <a:r>
              <a:rPr lang="en-US" sz="3200" b="0" dirty="0">
                <a:solidFill>
                  <a:srgbClr val="0000CC"/>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vật</a:t>
            </a:r>
            <a:r>
              <a:rPr lang="en-US" sz="3200" b="0" dirty="0">
                <a:solidFill>
                  <a:srgbClr val="0000CC"/>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đơn</a:t>
            </a:r>
            <a:r>
              <a:rPr lang="en-US" sz="3200" b="0" dirty="0">
                <a:solidFill>
                  <a:srgbClr val="0000CC"/>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bào</a:t>
            </a:r>
            <a:r>
              <a:rPr lang="en-US" sz="3200" b="0" dirty="0">
                <a:solidFill>
                  <a:srgbClr val="0000CC"/>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rất</a:t>
            </a:r>
            <a:r>
              <a:rPr lang="en-US" sz="3200" b="0" dirty="0">
                <a:solidFill>
                  <a:srgbClr val="0000CC"/>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nhỏ</a:t>
            </a:r>
            <a:r>
              <a:rPr lang="en-US" sz="3200" b="0" dirty="0">
                <a:solidFill>
                  <a:srgbClr val="0000CC"/>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bé</a:t>
            </a:r>
            <a:r>
              <a:rPr lang="en-US" sz="3200" b="0" dirty="0">
                <a:solidFill>
                  <a:srgbClr val="0000CC"/>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có</a:t>
            </a:r>
            <a:r>
              <a:rPr lang="en-US" sz="3200" b="0" dirty="0">
                <a:solidFill>
                  <a:srgbClr val="0000CC"/>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kích</a:t>
            </a:r>
            <a:r>
              <a:rPr lang="en-US" sz="3200" b="0" dirty="0">
                <a:solidFill>
                  <a:srgbClr val="0000CC"/>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thước</a:t>
            </a:r>
            <a:r>
              <a:rPr lang="en-US" sz="3200" b="0" dirty="0">
                <a:solidFill>
                  <a:srgbClr val="0000CC"/>
                </a:solidFill>
                <a:latin typeface="Times New Roman" panose="02020603050405020304" pitchFamily="18" charset="0"/>
                <a:cs typeface="Times New Roman" panose="02020603050405020304" pitchFamily="18" charset="0"/>
              </a:rPr>
              <a:t> 0,5 - 10 micro met, </a:t>
            </a:r>
            <a:r>
              <a:rPr lang="en-US" sz="3200" b="0" dirty="0" err="1">
                <a:solidFill>
                  <a:srgbClr val="0000CC"/>
                </a:solidFill>
                <a:latin typeface="Times New Roman" panose="02020603050405020304" pitchFamily="18" charset="0"/>
                <a:cs typeface="Times New Roman" panose="02020603050405020304" pitchFamily="18" charset="0"/>
              </a:rPr>
              <a:t>chỉ</a:t>
            </a:r>
            <a:r>
              <a:rPr lang="en-US" sz="3200" b="0" dirty="0">
                <a:solidFill>
                  <a:srgbClr val="0000CC"/>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có</a:t>
            </a:r>
            <a:r>
              <a:rPr lang="en-US" sz="3200" b="0" dirty="0">
                <a:solidFill>
                  <a:srgbClr val="0000CC"/>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thể</a:t>
            </a:r>
            <a:r>
              <a:rPr lang="en-US" sz="3200" b="0" dirty="0">
                <a:solidFill>
                  <a:srgbClr val="0000CC"/>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quan</a:t>
            </a:r>
            <a:r>
              <a:rPr lang="en-US" sz="3200" b="0" dirty="0">
                <a:solidFill>
                  <a:srgbClr val="0000CC"/>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sát</a:t>
            </a:r>
            <a:r>
              <a:rPr lang="en-US" sz="3200" b="0" dirty="0">
                <a:solidFill>
                  <a:srgbClr val="0000CC"/>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chúng</a:t>
            </a:r>
            <a:r>
              <a:rPr lang="en-US" sz="3200" b="0" dirty="0">
                <a:solidFill>
                  <a:srgbClr val="0000CC"/>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bằng</a:t>
            </a:r>
            <a:r>
              <a:rPr lang="en-US" sz="3200" b="0" dirty="0">
                <a:solidFill>
                  <a:srgbClr val="0000CC"/>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kính</a:t>
            </a:r>
            <a:r>
              <a:rPr lang="en-US" sz="3200" b="0" dirty="0">
                <a:solidFill>
                  <a:srgbClr val="0000CC"/>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hiển</a:t>
            </a:r>
            <a:r>
              <a:rPr lang="en-US" sz="3200" b="0" dirty="0">
                <a:solidFill>
                  <a:srgbClr val="0000CC"/>
                </a:solidFill>
                <a:latin typeface="Times New Roman" panose="02020603050405020304" pitchFamily="18" charset="0"/>
                <a:cs typeface="Times New Roman" panose="02020603050405020304" pitchFamily="18" charset="0"/>
              </a:rPr>
              <a:t> vi.</a:t>
            </a:r>
          </a:p>
          <a:p>
            <a:pPr marL="0" lvl="0" indent="0" algn="l" rtl="0">
              <a:spcBef>
                <a:spcPts val="0"/>
              </a:spcBef>
              <a:spcAft>
                <a:spcPts val="0"/>
              </a:spcAft>
              <a:buNone/>
            </a:pPr>
            <a:endParaRPr lang="en" sz="2800" dirty="0">
              <a:solidFill>
                <a:srgbClr val="FF0000"/>
              </a:solidFill>
            </a:endParaRPr>
          </a:p>
        </p:txBody>
      </p:sp>
      <p:sp>
        <p:nvSpPr>
          <p:cNvPr id="3" name="Slide Number Placeholder 1"/>
          <p:cNvSpPr txBox="1">
            <a:spLocks/>
          </p:cNvSpPr>
          <p:nvPr/>
        </p:nvSpPr>
        <p:spPr>
          <a:xfrm>
            <a:off x="900294" y="1783971"/>
            <a:ext cx="7293715" cy="8515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9pPr>
          </a:lstStyle>
          <a:p>
            <a:pPr algn="just">
              <a:spcBef>
                <a:spcPts val="200"/>
              </a:spcBef>
              <a:spcAft>
                <a:spcPts val="200"/>
              </a:spcAft>
            </a:pPr>
            <a:r>
              <a:rPr lang="en" sz="3200" b="0" dirty="0">
                <a:solidFill>
                  <a:srgbClr val="FF0000"/>
                </a:solidFill>
                <a:latin typeface="Times New Roman" panose="02020603050405020304" pitchFamily="18" charset="0"/>
                <a:cs typeface="Times New Roman" panose="02020603050405020304" pitchFamily="18" charset="0"/>
              </a:rPr>
              <a:t>+ </a:t>
            </a:r>
            <a:r>
              <a:rPr lang="en-US" sz="3200" b="0" dirty="0" err="1">
                <a:solidFill>
                  <a:srgbClr val="FF0000"/>
                </a:solidFill>
                <a:latin typeface="Times New Roman" panose="02020603050405020304" pitchFamily="18" charset="0"/>
                <a:cs typeface="Times New Roman" panose="02020603050405020304" pitchFamily="18" charset="0"/>
              </a:rPr>
              <a:t>Cấu</a:t>
            </a:r>
            <a:r>
              <a:rPr lang="en-US" sz="3200" b="0" dirty="0">
                <a:solidFill>
                  <a:srgbClr val="FF0000"/>
                </a:solidFill>
                <a:latin typeface="Times New Roman" panose="02020603050405020304" pitchFamily="18" charset="0"/>
                <a:cs typeface="Times New Roman" panose="02020603050405020304" pitchFamily="18" charset="0"/>
              </a:rPr>
              <a:t> </a:t>
            </a:r>
            <a:r>
              <a:rPr lang="en-US" sz="3200" b="0" dirty="0" err="1">
                <a:solidFill>
                  <a:srgbClr val="FF0000"/>
                </a:solidFill>
                <a:latin typeface="Times New Roman" panose="02020603050405020304" pitchFamily="18" charset="0"/>
                <a:cs typeface="Times New Roman" panose="02020603050405020304" pitchFamily="18" charset="0"/>
              </a:rPr>
              <a:t>tạo</a:t>
            </a:r>
            <a:r>
              <a:rPr lang="en-US" sz="3200" b="0" dirty="0">
                <a:solidFill>
                  <a:srgbClr val="FF0000"/>
                </a:solidFill>
                <a:latin typeface="Times New Roman" panose="02020603050405020304" pitchFamily="18" charset="0"/>
                <a:cs typeface="Times New Roman" panose="02020603050405020304" pitchFamily="18" charset="0"/>
              </a:rPr>
              <a:t> </a:t>
            </a:r>
            <a:r>
              <a:rPr lang="en-US" sz="3200" b="0" dirty="0" err="1">
                <a:solidFill>
                  <a:srgbClr val="FF0000"/>
                </a:solidFill>
                <a:latin typeface="Times New Roman" panose="02020603050405020304" pitchFamily="18" charset="0"/>
                <a:cs typeface="Times New Roman" panose="02020603050405020304" pitchFamily="18" charset="0"/>
              </a:rPr>
              <a:t>của</a:t>
            </a:r>
            <a:r>
              <a:rPr lang="en-US" sz="3200" b="0" dirty="0">
                <a:solidFill>
                  <a:srgbClr val="FF0000"/>
                </a:solidFill>
                <a:latin typeface="Times New Roman" panose="02020603050405020304" pitchFamily="18" charset="0"/>
                <a:cs typeface="Times New Roman" panose="02020603050405020304" pitchFamily="18" charset="0"/>
              </a:rPr>
              <a:t> vi </a:t>
            </a:r>
            <a:r>
              <a:rPr lang="en-US" sz="3200" b="0" dirty="0" err="1">
                <a:solidFill>
                  <a:srgbClr val="FF0000"/>
                </a:solidFill>
                <a:latin typeface="Times New Roman" panose="02020603050405020304" pitchFamily="18" charset="0"/>
                <a:cs typeface="Times New Roman" panose="02020603050405020304" pitchFamily="18" charset="0"/>
              </a:rPr>
              <a:t>khuẩn</a:t>
            </a:r>
            <a:r>
              <a:rPr lang="en-US" sz="3200" b="0" dirty="0">
                <a:solidFill>
                  <a:srgbClr val="FF0000"/>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vùng</a:t>
            </a:r>
            <a:r>
              <a:rPr lang="en-US" sz="3200" b="0" dirty="0">
                <a:solidFill>
                  <a:srgbClr val="0000CC"/>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nhân</a:t>
            </a:r>
            <a:r>
              <a:rPr lang="en-US" sz="3200" b="0" dirty="0">
                <a:solidFill>
                  <a:srgbClr val="0000CC"/>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tế</a:t>
            </a:r>
            <a:r>
              <a:rPr lang="en-US" sz="3200" b="0" dirty="0">
                <a:solidFill>
                  <a:srgbClr val="0000CC"/>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bào</a:t>
            </a:r>
            <a:r>
              <a:rPr lang="en-US" sz="3200" b="0" dirty="0">
                <a:solidFill>
                  <a:srgbClr val="0000CC"/>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chất</a:t>
            </a:r>
            <a:r>
              <a:rPr lang="en-US" sz="3200" b="0" dirty="0">
                <a:solidFill>
                  <a:srgbClr val="0000CC"/>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thành</a:t>
            </a:r>
            <a:r>
              <a:rPr lang="en-US" sz="3200" b="0" dirty="0">
                <a:solidFill>
                  <a:srgbClr val="0000CC"/>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tế</a:t>
            </a:r>
            <a:r>
              <a:rPr lang="en-US" sz="3200" b="0" dirty="0">
                <a:solidFill>
                  <a:srgbClr val="0000CC"/>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bào</a:t>
            </a:r>
            <a:r>
              <a:rPr lang="en-US" sz="3200" b="0" dirty="0">
                <a:solidFill>
                  <a:srgbClr val="0000CC"/>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màng</a:t>
            </a:r>
            <a:r>
              <a:rPr lang="en-US" sz="3200" b="0" dirty="0">
                <a:solidFill>
                  <a:srgbClr val="0000CC"/>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tế</a:t>
            </a:r>
            <a:r>
              <a:rPr lang="en-US" sz="3200" b="0" dirty="0">
                <a:solidFill>
                  <a:srgbClr val="0000CC"/>
                </a:solidFill>
                <a:latin typeface="Times New Roman" panose="02020603050405020304" pitchFamily="18" charset="0"/>
                <a:cs typeface="Times New Roman" panose="02020603050405020304" pitchFamily="18" charset="0"/>
              </a:rPr>
              <a:t> </a:t>
            </a:r>
            <a:r>
              <a:rPr lang="en-US" sz="3200" b="0" dirty="0" err="1">
                <a:solidFill>
                  <a:srgbClr val="0000CC"/>
                </a:solidFill>
                <a:latin typeface="Times New Roman" panose="02020603050405020304" pitchFamily="18" charset="0"/>
                <a:cs typeface="Times New Roman" panose="02020603050405020304" pitchFamily="18" charset="0"/>
              </a:rPr>
              <a:t>bào</a:t>
            </a:r>
            <a:endParaRPr lang="en-US" sz="3200" b="0" dirty="0">
              <a:solidFill>
                <a:srgbClr val="0000CC"/>
              </a:solidFill>
              <a:latin typeface="Times New Roman" panose="02020603050405020304" pitchFamily="18" charset="0"/>
              <a:cs typeface="Times New Roman" panose="02020603050405020304" pitchFamily="18" charset="0"/>
            </a:endParaRPr>
          </a:p>
        </p:txBody>
      </p:sp>
      <p:sp>
        <p:nvSpPr>
          <p:cNvPr id="4" name="Text Box 6"/>
          <p:cNvSpPr txBox="1">
            <a:spLocks noChangeArrowheads="1"/>
          </p:cNvSpPr>
          <p:nvPr/>
        </p:nvSpPr>
        <p:spPr bwMode="auto">
          <a:xfrm>
            <a:off x="167400" y="-155629"/>
            <a:ext cx="732894" cy="707886"/>
          </a:xfrm>
          <a:prstGeom prst="rect">
            <a:avLst/>
          </a:prstGeom>
          <a:noFill/>
          <a:ln w="9525">
            <a:noFill/>
            <a:miter lim="800000"/>
            <a:headEnd/>
            <a:tailEnd/>
          </a:ln>
          <a:effectLst/>
        </p:spPr>
        <p:txBody>
          <a:bodyPr wrap="square">
            <a:spAutoFit/>
          </a:bodyPr>
          <a:lstStyle/>
          <a:p>
            <a:pPr eaLnBrk="0" hangingPunct="0">
              <a:spcBef>
                <a:spcPct val="50000"/>
              </a:spcBef>
              <a:defRPr/>
            </a:pPr>
            <a:r>
              <a:rPr lang="en-US" sz="4000" b="1" dirty="0">
                <a:solidFill>
                  <a:srgbClr val="FF0000"/>
                </a:solidFill>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Tree>
    <p:extLst>
      <p:ext uri="{BB962C8B-B14F-4D97-AF65-F5344CB8AC3E}">
        <p14:creationId xmlns:p14="http://schemas.microsoft.com/office/powerpoint/2010/main" val="24493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640269"/>
            <a:ext cx="4377447" cy="430887"/>
          </a:xfrm>
          <a:prstGeom prst="rect">
            <a:avLst/>
          </a:prstGeom>
        </p:spPr>
        <p:txBody>
          <a:bodyPr wrap="square">
            <a:spAutoFit/>
          </a:bodyPr>
          <a:lstStyle/>
          <a:p>
            <a:pPr algn="ctr"/>
            <a:r>
              <a:rPr lang="en-US" sz="2200" b="1" dirty="0">
                <a:solidFill>
                  <a:schemeClr val="tx1"/>
                </a:solidFill>
              </a:rPr>
              <a:t>Quan </a:t>
            </a:r>
            <a:r>
              <a:rPr lang="en-US" sz="2200" b="1">
                <a:solidFill>
                  <a:schemeClr val="tx1"/>
                </a:solidFill>
              </a:rPr>
              <a:t>sát Hình </a:t>
            </a:r>
            <a:r>
              <a:rPr lang="en-US" sz="2200" b="1" dirty="0">
                <a:solidFill>
                  <a:schemeClr val="tx1"/>
                </a:solidFill>
              </a:rPr>
              <a:t>16.9</a:t>
            </a:r>
          </a:p>
        </p:txBody>
      </p:sp>
      <p:sp>
        <p:nvSpPr>
          <p:cNvPr id="4" name="Rectangle 3"/>
          <p:cNvSpPr/>
          <p:nvPr/>
        </p:nvSpPr>
        <p:spPr>
          <a:xfrm>
            <a:off x="2111072" y="1292666"/>
            <a:ext cx="6664004" cy="400110"/>
          </a:xfrm>
          <a:prstGeom prst="rect">
            <a:avLst/>
          </a:prstGeom>
        </p:spPr>
        <p:txBody>
          <a:bodyPr wrap="none">
            <a:spAutoFit/>
          </a:bodyPr>
          <a:lstStyle/>
          <a:p>
            <a:pPr>
              <a:lnSpc>
                <a:spcPts val="2400"/>
              </a:lnSpc>
              <a:spcBef>
                <a:spcPts val="200"/>
              </a:spcBef>
              <a:spcAft>
                <a:spcPts val="200"/>
              </a:spcAft>
            </a:pPr>
            <a:r>
              <a:rPr lang="en-US" sz="2000">
                <a:solidFill>
                  <a:schemeClr val="accent2"/>
                </a:solidFill>
              </a:rPr>
              <a:t>Em hãy cho biết: </a:t>
            </a:r>
            <a:r>
              <a:rPr lang="en-US" sz="2000" i="1">
                <a:solidFill>
                  <a:schemeClr val="accent2"/>
                </a:solidFill>
              </a:rPr>
              <a:t>Các hình dạng khác nhau của vi khuẩn.</a:t>
            </a:r>
            <a:endParaRPr lang="en-US" sz="2000" i="1" dirty="0">
              <a:solidFill>
                <a:schemeClr val="accent2"/>
              </a:solidFill>
            </a:endParaRPr>
          </a:p>
        </p:txBody>
      </p:sp>
      <p:sp>
        <p:nvSpPr>
          <p:cNvPr id="5" name="Rectangle 4"/>
          <p:cNvSpPr/>
          <p:nvPr/>
        </p:nvSpPr>
        <p:spPr>
          <a:xfrm>
            <a:off x="939167" y="209382"/>
            <a:ext cx="4503907" cy="430887"/>
          </a:xfrm>
          <a:prstGeom prst="rect">
            <a:avLst/>
          </a:prstGeom>
        </p:spPr>
        <p:txBody>
          <a:bodyPr wrap="square">
            <a:spAutoFit/>
          </a:bodyPr>
          <a:lstStyle/>
          <a:p>
            <a:pPr algn="ctr"/>
            <a:r>
              <a:rPr lang="en-US" sz="2200" b="1">
                <a:solidFill>
                  <a:srgbClr val="FF0000"/>
                </a:solidFill>
              </a:rPr>
              <a:t>2- Hình </a:t>
            </a:r>
            <a:r>
              <a:rPr lang="en-US" sz="2200" b="1" dirty="0">
                <a:solidFill>
                  <a:srgbClr val="FF0000"/>
                </a:solidFill>
              </a:rPr>
              <a:t>dạng của vi khuẩn</a:t>
            </a:r>
          </a:p>
        </p:txBody>
      </p:sp>
      <p:pic>
        <p:nvPicPr>
          <p:cNvPr id="6" name="Picture 5"/>
          <p:cNvPicPr>
            <a:picLocks noChangeAspect="1"/>
          </p:cNvPicPr>
          <p:nvPr/>
        </p:nvPicPr>
        <p:blipFill>
          <a:blip r:embed="rId2"/>
          <a:stretch>
            <a:fillRect/>
          </a:stretch>
        </p:blipFill>
        <p:spPr>
          <a:xfrm>
            <a:off x="2446439" y="2004365"/>
            <a:ext cx="6328639" cy="2845613"/>
          </a:xfrm>
          <a:prstGeom prst="rect">
            <a:avLst/>
          </a:prstGeom>
        </p:spPr>
      </p:pic>
      <p:sp>
        <p:nvSpPr>
          <p:cNvPr id="7" name="Rectangle 6"/>
          <p:cNvSpPr/>
          <p:nvPr/>
        </p:nvSpPr>
        <p:spPr>
          <a:xfrm>
            <a:off x="0" y="2485705"/>
            <a:ext cx="2366468" cy="1631216"/>
          </a:xfrm>
          <a:prstGeom prst="rect">
            <a:avLst/>
          </a:prstGeom>
        </p:spPr>
        <p:txBody>
          <a:bodyPr wrap="square">
            <a:spAutoFit/>
          </a:bodyPr>
          <a:lstStyle/>
          <a:p>
            <a:pPr marL="342900" indent="-342900" algn="just">
              <a:buFont typeface="Wingdings" panose="05000000000000000000" pitchFamily="2" charset="2"/>
              <a:buChar char="§"/>
            </a:pPr>
            <a:r>
              <a:rPr lang="en-US" sz="2000" dirty="0">
                <a:latin typeface="+mj-lt"/>
              </a:rPr>
              <a:t>Hình cầu</a:t>
            </a:r>
          </a:p>
          <a:p>
            <a:pPr marL="342900" indent="-342900" algn="just">
              <a:buFont typeface="Wingdings" panose="05000000000000000000" pitchFamily="2" charset="2"/>
              <a:buChar char="§"/>
            </a:pPr>
            <a:r>
              <a:rPr lang="en-US" sz="2000" dirty="0">
                <a:latin typeface="+mj-lt"/>
              </a:rPr>
              <a:t>Hình que</a:t>
            </a:r>
          </a:p>
          <a:p>
            <a:pPr marL="342900" indent="-342900" algn="just">
              <a:buFont typeface="Wingdings" panose="05000000000000000000" pitchFamily="2" charset="2"/>
              <a:buChar char="§"/>
            </a:pPr>
            <a:r>
              <a:rPr lang="en-US" sz="2000" dirty="0">
                <a:latin typeface="+mj-lt"/>
              </a:rPr>
              <a:t>Hình xoắn</a:t>
            </a:r>
          </a:p>
          <a:p>
            <a:pPr marL="342900" indent="-342900" algn="just">
              <a:buFont typeface="Wingdings" panose="05000000000000000000" pitchFamily="2" charset="2"/>
              <a:buChar char="§"/>
            </a:pPr>
            <a:r>
              <a:rPr lang="en-US" sz="2000" dirty="0">
                <a:latin typeface="+mj-lt"/>
              </a:rPr>
              <a:t>Hình ống </a:t>
            </a:r>
          </a:p>
          <a:p>
            <a:pPr marL="342900" indent="-342900" algn="just">
              <a:buFont typeface="Wingdings" panose="05000000000000000000" pitchFamily="2" charset="2"/>
              <a:buChar char="§"/>
            </a:pPr>
            <a:r>
              <a:rPr lang="en-US" sz="2000" dirty="0">
                <a:latin typeface="+mj-lt"/>
              </a:rPr>
              <a:t>Hình chuỗi hạt</a:t>
            </a:r>
          </a:p>
        </p:txBody>
      </p:sp>
    </p:spTree>
    <p:extLst>
      <p:ext uri="{BB962C8B-B14F-4D97-AF65-F5344CB8AC3E}">
        <p14:creationId xmlns:p14="http://schemas.microsoft.com/office/powerpoint/2010/main" val="58004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1140577" y="186303"/>
            <a:ext cx="7400308" cy="3376495"/>
          </a:xfrm>
        </p:spPr>
        <p:txBody>
          <a:bodyPr/>
          <a:lstStyle/>
          <a:p>
            <a:pPr marL="0" lvl="0" indent="0" algn="l" rtl="0">
              <a:spcBef>
                <a:spcPts val="0"/>
              </a:spcBef>
              <a:spcAft>
                <a:spcPts val="0"/>
              </a:spcAft>
              <a:buNone/>
            </a:pPr>
            <a:r>
              <a:rPr lang="en" sz="2800" dirty="0">
                <a:solidFill>
                  <a:srgbClr val="FF0000"/>
                </a:solidFill>
                <a:latin typeface="Times New Roman" pitchFamily="18" charset="0"/>
                <a:cs typeface="Times New Roman" pitchFamily="18" charset="0"/>
              </a:rPr>
              <a:t>+ Hình dạng của vi khuẩn: </a:t>
            </a:r>
            <a:r>
              <a:rPr lang="en" sz="2800" dirty="0">
                <a:solidFill>
                  <a:srgbClr val="0000CC"/>
                </a:solidFill>
                <a:latin typeface="Times New Roman" pitchFamily="18" charset="0"/>
                <a:cs typeface="Times New Roman" pitchFamily="18" charset="0"/>
              </a:rPr>
              <a:t>Có nhiều hình dạng rất khác nhau như:</a:t>
            </a:r>
          </a:p>
          <a:p>
            <a:pPr algn="just"/>
            <a:r>
              <a:rPr lang="en-US" sz="2800" dirty="0">
                <a:solidFill>
                  <a:srgbClr val="0000CC"/>
                </a:solidFill>
                <a:latin typeface="Times New Roman" pitchFamily="18" charset="0"/>
                <a:cs typeface="Times New Roman" pitchFamily="18" charset="0"/>
              </a:rPr>
              <a:t>    - </a:t>
            </a:r>
            <a:r>
              <a:rPr lang="en-US" sz="2800" dirty="0" err="1">
                <a:solidFill>
                  <a:srgbClr val="0000CC"/>
                </a:solidFill>
                <a:latin typeface="Times New Roman" pitchFamily="18" charset="0"/>
                <a:cs typeface="Times New Roman" pitchFamily="18" charset="0"/>
              </a:rPr>
              <a:t>Hình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cầu</a:t>
            </a:r>
            <a:endParaRPr lang="en-US" sz="2800" dirty="0">
              <a:solidFill>
                <a:srgbClr val="0000CC"/>
              </a:solidFill>
              <a:latin typeface="Times New Roman" pitchFamily="18" charset="0"/>
              <a:cs typeface="Times New Roman" pitchFamily="18" charset="0"/>
            </a:endParaRPr>
          </a:p>
          <a:p>
            <a:pPr algn="just"/>
            <a:r>
              <a:rPr lang="en-US" sz="2800" dirty="0">
                <a:solidFill>
                  <a:srgbClr val="0000CC"/>
                </a:solidFill>
                <a:latin typeface="Times New Roman" pitchFamily="18" charset="0"/>
                <a:cs typeface="Times New Roman" pitchFamily="18" charset="0"/>
              </a:rPr>
              <a:t>    - </a:t>
            </a:r>
            <a:r>
              <a:rPr lang="en-US" sz="2800" dirty="0" err="1">
                <a:solidFill>
                  <a:srgbClr val="0000CC"/>
                </a:solidFill>
                <a:latin typeface="Times New Roman" pitchFamily="18" charset="0"/>
                <a:cs typeface="Times New Roman" pitchFamily="18" charset="0"/>
              </a:rPr>
              <a:t>Hình</a:t>
            </a:r>
            <a:r>
              <a:rPr lang="en-US" sz="2800" dirty="0">
                <a:solidFill>
                  <a:srgbClr val="0000CC"/>
                </a:solidFill>
                <a:latin typeface="Times New Roman" pitchFamily="18" charset="0"/>
                <a:cs typeface="Times New Roman" pitchFamily="18" charset="0"/>
              </a:rPr>
              <a:t> que</a:t>
            </a:r>
          </a:p>
          <a:p>
            <a:pPr algn="just"/>
            <a:r>
              <a:rPr lang="en-US" sz="2800" dirty="0">
                <a:solidFill>
                  <a:srgbClr val="0000CC"/>
                </a:solidFill>
                <a:latin typeface="Times New Roman" pitchFamily="18" charset="0"/>
                <a:cs typeface="Times New Roman" pitchFamily="18" charset="0"/>
              </a:rPr>
              <a:t>    - </a:t>
            </a:r>
            <a:r>
              <a:rPr lang="en-US" sz="2800" dirty="0" err="1">
                <a:solidFill>
                  <a:srgbClr val="0000CC"/>
                </a:solidFill>
                <a:latin typeface="Times New Roman" pitchFamily="18" charset="0"/>
                <a:cs typeface="Times New Roman" pitchFamily="18" charset="0"/>
              </a:rPr>
              <a:t>Hình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xoắn</a:t>
            </a:r>
            <a:endParaRPr lang="en-US" sz="2800" dirty="0">
              <a:solidFill>
                <a:srgbClr val="0000CC"/>
              </a:solidFill>
              <a:latin typeface="Times New Roman" pitchFamily="18" charset="0"/>
              <a:cs typeface="Times New Roman" pitchFamily="18" charset="0"/>
            </a:endParaRPr>
          </a:p>
          <a:p>
            <a:pPr algn="just"/>
            <a:r>
              <a:rPr lang="en-US" sz="2800" dirty="0">
                <a:solidFill>
                  <a:srgbClr val="0000CC"/>
                </a:solidFill>
                <a:latin typeface="Times New Roman" pitchFamily="18" charset="0"/>
                <a:cs typeface="Times New Roman" pitchFamily="18" charset="0"/>
              </a:rPr>
              <a:t>    - </a:t>
            </a:r>
            <a:r>
              <a:rPr lang="en-US" sz="2800" dirty="0" err="1">
                <a:solidFill>
                  <a:srgbClr val="0000CC"/>
                </a:solidFill>
                <a:latin typeface="Times New Roman" pitchFamily="18" charset="0"/>
                <a:cs typeface="Times New Roman" pitchFamily="18" charset="0"/>
              </a:rPr>
              <a:t>Hình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ống</a:t>
            </a:r>
            <a:r>
              <a:rPr lang="en-US" sz="2800" dirty="0">
                <a:solidFill>
                  <a:srgbClr val="0000CC"/>
                </a:solidFill>
                <a:latin typeface="Times New Roman" pitchFamily="18" charset="0"/>
                <a:cs typeface="Times New Roman" pitchFamily="18" charset="0"/>
              </a:rPr>
              <a:t> </a:t>
            </a:r>
          </a:p>
          <a:p>
            <a:pPr algn="just"/>
            <a:r>
              <a:rPr lang="en-US" sz="2800" dirty="0">
                <a:solidFill>
                  <a:srgbClr val="FF0000"/>
                </a:solidFill>
                <a:latin typeface="Times New Roman" pitchFamily="18" charset="0"/>
                <a:cs typeface="Times New Roman" pitchFamily="18" charset="0"/>
              </a:rPr>
              <a:t>    </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Hình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chuỗi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hạt</a:t>
            </a:r>
            <a:r>
              <a:rPr lang="en-US" sz="2800" dirty="0">
                <a:solidFill>
                  <a:srgbClr val="0000CC"/>
                </a:solidFill>
                <a:latin typeface="Times New Roman" pitchFamily="18" charset="0"/>
                <a:cs typeface="Times New Roman" pitchFamily="18" charset="0"/>
              </a:rPr>
              <a:t>…..</a:t>
            </a:r>
          </a:p>
        </p:txBody>
      </p:sp>
      <p:sp>
        <p:nvSpPr>
          <p:cNvPr id="3" name="Text Box 6"/>
          <p:cNvSpPr txBox="1">
            <a:spLocks noChangeArrowheads="1"/>
          </p:cNvSpPr>
          <p:nvPr/>
        </p:nvSpPr>
        <p:spPr bwMode="auto">
          <a:xfrm>
            <a:off x="298524" y="260739"/>
            <a:ext cx="732894" cy="707886"/>
          </a:xfrm>
          <a:prstGeom prst="rect">
            <a:avLst/>
          </a:prstGeom>
          <a:noFill/>
          <a:ln w="9525">
            <a:noFill/>
            <a:miter lim="800000"/>
            <a:headEnd/>
            <a:tailEnd/>
          </a:ln>
          <a:effectLst/>
        </p:spPr>
        <p:txBody>
          <a:bodyPr wrap="square">
            <a:spAutoFit/>
          </a:bodyPr>
          <a:lstStyle/>
          <a:p>
            <a:pPr eaLnBrk="0" hangingPunct="0">
              <a:spcBef>
                <a:spcPct val="50000"/>
              </a:spcBef>
              <a:defRPr/>
            </a:pPr>
            <a:r>
              <a:rPr lang="en-US" sz="4000" b="1" dirty="0">
                <a:solidFill>
                  <a:srgbClr val="FF0000"/>
                </a:solidFill>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Tree>
    <p:extLst>
      <p:ext uri="{BB962C8B-B14F-4D97-AF65-F5344CB8AC3E}">
        <p14:creationId xmlns:p14="http://schemas.microsoft.com/office/powerpoint/2010/main" val="143136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May01\Desktop\thang 5\cau tao viru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0407" y="857251"/>
            <a:ext cx="3448744" cy="41719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2291" name="Picture 3" descr="C:\Users\May01\Desktop\thang 5\cau tao vi khu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7855" y="857252"/>
            <a:ext cx="3353147" cy="41719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704628" y="171450"/>
            <a:ext cx="2400300" cy="51435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700" b="1" dirty="0">
                <a:latin typeface="Times New Roman" pitchFamily="18" charset="0"/>
                <a:cs typeface="Times New Roman" pitchFamily="18" charset="0"/>
              </a:rPr>
              <a:t>VIRUT</a:t>
            </a:r>
            <a:endParaRPr lang="en-US" sz="1050" b="1" dirty="0">
              <a:latin typeface="Times New Roman" pitchFamily="18" charset="0"/>
              <a:cs typeface="Times New Roman" pitchFamily="18" charset="0"/>
            </a:endParaRPr>
          </a:p>
        </p:txBody>
      </p:sp>
      <p:sp>
        <p:nvSpPr>
          <p:cNvPr id="7" name="Rounded Rectangle 6"/>
          <p:cNvSpPr/>
          <p:nvPr/>
        </p:nvSpPr>
        <p:spPr>
          <a:xfrm>
            <a:off x="5124277" y="225366"/>
            <a:ext cx="2400300" cy="51435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700" b="1" dirty="0">
                <a:latin typeface="Times New Roman" pitchFamily="18" charset="0"/>
                <a:cs typeface="Times New Roman" pitchFamily="18" charset="0"/>
              </a:rPr>
              <a:t>VI KHUẨN</a:t>
            </a:r>
            <a:endParaRPr lang="en-US" sz="1050" b="1" dirty="0">
              <a:latin typeface="Times New Roman" pitchFamily="18" charset="0"/>
              <a:cs typeface="Times New Roman" pitchFamily="18" charset="0"/>
            </a:endParaRPr>
          </a:p>
        </p:txBody>
      </p:sp>
    </p:spTree>
    <p:extLst>
      <p:ext uri="{BB962C8B-B14F-4D97-AF65-F5344CB8AC3E}">
        <p14:creationId xmlns:p14="http://schemas.microsoft.com/office/powerpoint/2010/main" val="1320200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5" name="Google Shape;85;p16"/>
          <p:cNvSpPr txBox="1">
            <a:spLocks noGrp="1"/>
          </p:cNvSpPr>
          <p:nvPr>
            <p:ph type="sldNum" idx="12"/>
          </p:nvPr>
        </p:nvSpPr>
        <p:spPr>
          <a:xfrm>
            <a:off x="3" y="321511"/>
            <a:ext cx="9143999" cy="57086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solidFill>
                  <a:srgbClr val="FF0000"/>
                </a:solidFill>
                <a:latin typeface="Times New Roman" pitchFamily="18" charset="0"/>
                <a:cs typeface="Times New Roman" pitchFamily="18" charset="0"/>
              </a:rPr>
              <a:t>NỘI DUNG BÀI HỌC</a:t>
            </a:r>
            <a:endParaRPr sz="2800" b="1" dirty="0">
              <a:solidFill>
                <a:srgbClr val="FF0000"/>
              </a:solidFill>
              <a:latin typeface="Times New Roman" pitchFamily="18" charset="0"/>
              <a:cs typeface="Times New Roman" pitchFamily="18" charset="0"/>
            </a:endParaRPr>
          </a:p>
        </p:txBody>
      </p:sp>
      <p:sp>
        <p:nvSpPr>
          <p:cNvPr id="4" name="Rounded Rectangle 3"/>
          <p:cNvSpPr/>
          <p:nvPr/>
        </p:nvSpPr>
        <p:spPr>
          <a:xfrm>
            <a:off x="727253" y="1269190"/>
            <a:ext cx="2443277" cy="519383"/>
          </a:xfrm>
          <a:prstGeom prst="roundRect">
            <a:avLst/>
          </a:prstGeom>
          <a:ln/>
        </p:spPr>
        <p:style>
          <a:lnRef idx="2">
            <a:schemeClr val="dk1"/>
          </a:lnRef>
          <a:fillRef idx="1002">
            <a:schemeClr val="lt1"/>
          </a:fillRef>
          <a:effectRef idx="0">
            <a:schemeClr val="dk1"/>
          </a:effectRef>
          <a:fontRef idx="minor">
            <a:schemeClr val="dk1"/>
          </a:fontRef>
        </p:style>
        <p:txBody>
          <a:bodyPr rtlCol="0" anchor="ctr"/>
          <a:lstStyle/>
          <a:p>
            <a:pPr algn="ctr"/>
            <a:r>
              <a:rPr lang="en-US" sz="2000" b="1" dirty="0">
                <a:solidFill>
                  <a:srgbClr val="FF0000"/>
                </a:solidFill>
                <a:latin typeface="Times New Roman" pitchFamily="18" charset="0"/>
                <a:cs typeface="Times New Roman" pitchFamily="18" charset="0"/>
              </a:rPr>
              <a:t>Virus</a:t>
            </a:r>
          </a:p>
        </p:txBody>
      </p:sp>
      <p:sp>
        <p:nvSpPr>
          <p:cNvPr id="8" name="Rounded Rectangle 7"/>
          <p:cNvSpPr/>
          <p:nvPr/>
        </p:nvSpPr>
        <p:spPr>
          <a:xfrm>
            <a:off x="599848" y="2604212"/>
            <a:ext cx="2443277" cy="4901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solidFill>
                  <a:srgbClr val="FF0000"/>
                </a:solidFill>
                <a:latin typeface="Times New Roman" pitchFamily="18" charset="0"/>
                <a:cs typeface="Times New Roman" pitchFamily="18" charset="0"/>
              </a:rPr>
              <a:t>Vi khuẩn</a:t>
            </a:r>
          </a:p>
        </p:txBody>
      </p:sp>
      <p:sp>
        <p:nvSpPr>
          <p:cNvPr id="9" name="Rounded Rectangle 8"/>
          <p:cNvSpPr/>
          <p:nvPr/>
        </p:nvSpPr>
        <p:spPr>
          <a:xfrm>
            <a:off x="4301340" y="1011333"/>
            <a:ext cx="4725619" cy="38404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b="1" dirty="0">
                <a:solidFill>
                  <a:srgbClr val="0000CC"/>
                </a:solidFill>
                <a:latin typeface="Times New Roman" pitchFamily="18" charset="0"/>
                <a:cs typeface="Times New Roman" pitchFamily="18" charset="0"/>
              </a:rPr>
              <a:t>Hình dạng, cấu tạo đơn giản của virus</a:t>
            </a:r>
          </a:p>
        </p:txBody>
      </p:sp>
      <p:sp>
        <p:nvSpPr>
          <p:cNvPr id="10" name="Rounded Rectangle 9"/>
          <p:cNvSpPr/>
          <p:nvPr/>
        </p:nvSpPr>
        <p:spPr>
          <a:xfrm>
            <a:off x="4294023" y="1528881"/>
            <a:ext cx="4732934" cy="40233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b="1" dirty="0">
                <a:solidFill>
                  <a:srgbClr val="0000CC"/>
                </a:solidFill>
                <a:latin typeface="Times New Roman" pitchFamily="18" charset="0"/>
                <a:cs typeface="Times New Roman" pitchFamily="18" charset="0"/>
              </a:rPr>
              <a:t>Một số bệnh do virus gây ra ở người</a:t>
            </a:r>
          </a:p>
        </p:txBody>
      </p:sp>
      <p:sp>
        <p:nvSpPr>
          <p:cNvPr id="11" name="Rounded Rectangle 10"/>
          <p:cNvSpPr/>
          <p:nvPr/>
        </p:nvSpPr>
        <p:spPr>
          <a:xfrm>
            <a:off x="4294023" y="2093987"/>
            <a:ext cx="4732934" cy="40599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b="1" dirty="0">
                <a:solidFill>
                  <a:srgbClr val="0000CC"/>
                </a:solidFill>
                <a:latin typeface="Times New Roman" pitchFamily="18" charset="0"/>
                <a:cs typeface="Times New Roman" pitchFamily="18" charset="0"/>
              </a:rPr>
              <a:t>Hình dạng, cấu tạo đơn giản của vi khuẩn</a:t>
            </a:r>
          </a:p>
        </p:txBody>
      </p:sp>
      <p:sp>
        <p:nvSpPr>
          <p:cNvPr id="13" name="Rounded Rectangle 12"/>
          <p:cNvSpPr/>
          <p:nvPr/>
        </p:nvSpPr>
        <p:spPr>
          <a:xfrm>
            <a:off x="472440" y="3964831"/>
            <a:ext cx="2698088" cy="83393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solidFill>
                  <a:srgbClr val="FF0000"/>
                </a:solidFill>
                <a:latin typeface="Times New Roman" pitchFamily="18" charset="0"/>
                <a:cs typeface="Times New Roman" pitchFamily="18" charset="0"/>
              </a:rPr>
              <a:t>Phòng bệnh do virus và vi khuẩn gây nên</a:t>
            </a:r>
          </a:p>
        </p:txBody>
      </p:sp>
      <p:sp>
        <p:nvSpPr>
          <p:cNvPr id="14" name="Rounded Rectangle 13"/>
          <p:cNvSpPr/>
          <p:nvPr/>
        </p:nvSpPr>
        <p:spPr>
          <a:xfrm>
            <a:off x="4308653" y="2633483"/>
            <a:ext cx="4732934" cy="39136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b="1" dirty="0">
                <a:solidFill>
                  <a:srgbClr val="0000CC"/>
                </a:solidFill>
                <a:latin typeface="Times New Roman" pitchFamily="18" charset="0"/>
                <a:cs typeface="Times New Roman" pitchFamily="18" charset="0"/>
              </a:rPr>
              <a:t>Vai trò của vi khuẩn</a:t>
            </a:r>
          </a:p>
        </p:txBody>
      </p:sp>
      <p:sp>
        <p:nvSpPr>
          <p:cNvPr id="15" name="Rounded Rectangle 14"/>
          <p:cNvSpPr/>
          <p:nvPr/>
        </p:nvSpPr>
        <p:spPr>
          <a:xfrm>
            <a:off x="4294023" y="3202245"/>
            <a:ext cx="4732934" cy="35844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b="1" dirty="0">
                <a:solidFill>
                  <a:srgbClr val="0000CC"/>
                </a:solidFill>
                <a:latin typeface="Times New Roman" pitchFamily="18" charset="0"/>
                <a:cs typeface="Times New Roman" pitchFamily="18" charset="0"/>
              </a:rPr>
              <a:t>Tác hại của vi khuẩn</a:t>
            </a:r>
          </a:p>
        </p:txBody>
      </p:sp>
      <p:sp>
        <p:nvSpPr>
          <p:cNvPr id="16" name="Rounded Rectangle 15"/>
          <p:cNvSpPr/>
          <p:nvPr/>
        </p:nvSpPr>
        <p:spPr>
          <a:xfrm>
            <a:off x="4308653" y="3703322"/>
            <a:ext cx="4732934" cy="35844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b="1" dirty="0">
                <a:solidFill>
                  <a:srgbClr val="0000CC"/>
                </a:solidFill>
                <a:latin typeface="Times New Roman" pitchFamily="18" charset="0"/>
                <a:cs typeface="Times New Roman" pitchFamily="18" charset="0"/>
              </a:rPr>
              <a:t>Phòng bệnh</a:t>
            </a:r>
          </a:p>
        </p:txBody>
      </p:sp>
      <p:sp>
        <p:nvSpPr>
          <p:cNvPr id="17" name="Rounded Rectangle 16"/>
          <p:cNvSpPr/>
          <p:nvPr/>
        </p:nvSpPr>
        <p:spPr>
          <a:xfrm>
            <a:off x="4308653" y="4191263"/>
            <a:ext cx="4732934" cy="35844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b="1" dirty="0">
                <a:solidFill>
                  <a:srgbClr val="0000CC"/>
                </a:solidFill>
                <a:latin typeface="Times New Roman" pitchFamily="18" charset="0"/>
                <a:cs typeface="Times New Roman" pitchFamily="18" charset="0"/>
              </a:rPr>
              <a:t>Sử dụng vắc-xin ngăn ngừa </a:t>
            </a:r>
          </a:p>
        </p:txBody>
      </p:sp>
      <p:sp>
        <p:nvSpPr>
          <p:cNvPr id="18" name="Rounded Rectangle 17"/>
          <p:cNvSpPr/>
          <p:nvPr/>
        </p:nvSpPr>
        <p:spPr>
          <a:xfrm>
            <a:off x="4308653" y="4687210"/>
            <a:ext cx="4732934" cy="35844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b="1" dirty="0">
                <a:solidFill>
                  <a:srgbClr val="0000CC"/>
                </a:solidFill>
                <a:latin typeface="Times New Roman" pitchFamily="18" charset="0"/>
                <a:cs typeface="Times New Roman" pitchFamily="18" charset="0"/>
              </a:rPr>
              <a:t>Sử dụng thuốc kháng sinh</a:t>
            </a:r>
          </a:p>
        </p:txBody>
      </p:sp>
      <p:cxnSp>
        <p:nvCxnSpPr>
          <p:cNvPr id="7" name="Straight Arrow Connector 6"/>
          <p:cNvCxnSpPr>
            <a:stCxn id="4" idx="3"/>
            <a:endCxn id="9" idx="1"/>
          </p:cNvCxnSpPr>
          <p:nvPr/>
        </p:nvCxnSpPr>
        <p:spPr>
          <a:xfrm flipV="1">
            <a:off x="3170528" y="1203355"/>
            <a:ext cx="1130810" cy="3255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4" idx="3"/>
            <a:endCxn id="10" idx="1"/>
          </p:cNvCxnSpPr>
          <p:nvPr/>
        </p:nvCxnSpPr>
        <p:spPr>
          <a:xfrm>
            <a:off x="3170530" y="1528881"/>
            <a:ext cx="1123495" cy="201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8" idx="3"/>
            <a:endCxn id="11" idx="1"/>
          </p:cNvCxnSpPr>
          <p:nvPr/>
        </p:nvCxnSpPr>
        <p:spPr>
          <a:xfrm flipV="1">
            <a:off x="3043123" y="2296983"/>
            <a:ext cx="1250900" cy="552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14" idx="1"/>
          </p:cNvCxnSpPr>
          <p:nvPr/>
        </p:nvCxnSpPr>
        <p:spPr>
          <a:xfrm flipV="1">
            <a:off x="3057753" y="2829164"/>
            <a:ext cx="1250900" cy="219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8" idx="3"/>
            <a:endCxn id="15" idx="1"/>
          </p:cNvCxnSpPr>
          <p:nvPr/>
        </p:nvCxnSpPr>
        <p:spPr>
          <a:xfrm>
            <a:off x="3043123" y="2849271"/>
            <a:ext cx="1250900" cy="532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3" idx="3"/>
            <a:endCxn id="16" idx="1"/>
          </p:cNvCxnSpPr>
          <p:nvPr/>
        </p:nvCxnSpPr>
        <p:spPr>
          <a:xfrm flipV="1">
            <a:off x="3170530" y="3882543"/>
            <a:ext cx="1138125" cy="4992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3" idx="3"/>
            <a:endCxn id="17" idx="1"/>
          </p:cNvCxnSpPr>
          <p:nvPr/>
        </p:nvCxnSpPr>
        <p:spPr>
          <a:xfrm flipV="1">
            <a:off x="3170530" y="4370484"/>
            <a:ext cx="1138125" cy="113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endCxn id="18" idx="1"/>
          </p:cNvCxnSpPr>
          <p:nvPr/>
        </p:nvCxnSpPr>
        <p:spPr>
          <a:xfrm>
            <a:off x="3170530" y="4378174"/>
            <a:ext cx="1138125" cy="488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5">
                                            <p:txEl>
                                              <p:pRg st="0" end="0"/>
                                            </p:txEl>
                                          </p:spTgt>
                                        </p:tgtEl>
                                        <p:attrNameLst>
                                          <p:attrName>style.visibility</p:attrName>
                                        </p:attrNameLst>
                                      </p:cBhvr>
                                      <p:to>
                                        <p:strVal val="visible"/>
                                      </p:to>
                                    </p:set>
                                    <p:animEffect transition="in" filter="barn(inVertical)">
                                      <p:cBhvr>
                                        <p:cTn id="7" dur="500"/>
                                        <p:tgtEl>
                                          <p:spTgt spid="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par>
                                <p:cTn id="33" presetID="22" presetClass="entr" presetSubtype="4"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par>
                                <p:cTn id="36" presetID="22" presetClass="entr" presetSubtype="4"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down)">
                                      <p:cBhvr>
                                        <p:cTn id="38" dur="500"/>
                                        <p:tgtEl>
                                          <p:spTgt spid="29"/>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22" presetClass="entr" presetSubtype="4"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down)">
                                      <p:cBhvr>
                                        <p:cTn id="58" dur="500"/>
                                        <p:tgtEl>
                                          <p:spTgt spid="36"/>
                                        </p:tgtEl>
                                      </p:cBhvr>
                                    </p:animEffect>
                                  </p:childTnLst>
                                </p:cTn>
                              </p:par>
                              <p:par>
                                <p:cTn id="59" presetID="22" presetClass="entr" presetSubtype="4"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00"/>
                                        <p:tgtEl>
                                          <p:spTgt spid="42"/>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down)">
                                      <p:cBhvr>
                                        <p:cTn id="64" dur="500"/>
                                        <p:tgtEl>
                                          <p:spTgt spid="16"/>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down)">
                                      <p:cBhvr>
                                        <p:cTn id="67" dur="500"/>
                                        <p:tgtEl>
                                          <p:spTgt spid="17"/>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down)">
                                      <p:cBhvr>
                                        <p:cTn id="7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
            <a:ext cx="6858000" cy="4457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Cau 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4401" y="4381500"/>
            <a:ext cx="850106"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485900" y="4572002"/>
            <a:ext cx="6686550" cy="392415"/>
          </a:xfrm>
          <a:prstGeom prst="rect">
            <a:avLst/>
          </a:prstGeom>
          <a:noFill/>
        </p:spPr>
        <p:txBody>
          <a:bodyPr wrap="square" rtlCol="0">
            <a:spAutoFit/>
          </a:bodyPr>
          <a:lstStyle/>
          <a:p>
            <a:r>
              <a:rPr lang="en-US" sz="1950" b="1" dirty="0" err="1">
                <a:solidFill>
                  <a:srgbClr val="FF0000"/>
                </a:solidFill>
                <a:latin typeface="Times New Roman" pitchFamily="18" charset="0"/>
                <a:cs typeface="Times New Roman" pitchFamily="18" charset="0"/>
              </a:rPr>
              <a:t>Nhận</a:t>
            </a:r>
            <a:r>
              <a:rPr lang="en-US" sz="1950" b="1" dirty="0">
                <a:solidFill>
                  <a:srgbClr val="FF0000"/>
                </a:solidFill>
                <a:latin typeface="Times New Roman" pitchFamily="18" charset="0"/>
                <a:cs typeface="Times New Roman" pitchFamily="18" charset="0"/>
              </a:rPr>
              <a:t> </a:t>
            </a:r>
            <a:r>
              <a:rPr lang="en-US" sz="1950" b="1" dirty="0" err="1">
                <a:solidFill>
                  <a:srgbClr val="FF0000"/>
                </a:solidFill>
                <a:latin typeface="Times New Roman" pitchFamily="18" charset="0"/>
                <a:cs typeface="Times New Roman" pitchFamily="18" charset="0"/>
              </a:rPr>
              <a:t>xét</a:t>
            </a:r>
            <a:r>
              <a:rPr lang="en-US" sz="1950" b="1" dirty="0">
                <a:solidFill>
                  <a:srgbClr val="FF0000"/>
                </a:solidFill>
                <a:latin typeface="Times New Roman" pitchFamily="18" charset="0"/>
                <a:cs typeface="Times New Roman" pitchFamily="18" charset="0"/>
              </a:rPr>
              <a:t> </a:t>
            </a:r>
            <a:r>
              <a:rPr lang="en-US" sz="1950" b="1" dirty="0" err="1">
                <a:solidFill>
                  <a:srgbClr val="FF0000"/>
                </a:solidFill>
                <a:latin typeface="Times New Roman" pitchFamily="18" charset="0"/>
                <a:cs typeface="Times New Roman" pitchFamily="18" charset="0"/>
              </a:rPr>
              <a:t>về</a:t>
            </a:r>
            <a:r>
              <a:rPr lang="en-US" sz="1950" b="1" dirty="0">
                <a:solidFill>
                  <a:srgbClr val="FF0000"/>
                </a:solidFill>
                <a:latin typeface="Times New Roman" pitchFamily="18" charset="0"/>
                <a:cs typeface="Times New Roman" pitchFamily="18" charset="0"/>
              </a:rPr>
              <a:t> </a:t>
            </a:r>
            <a:r>
              <a:rPr lang="en-US" sz="1950" b="1" dirty="0" err="1">
                <a:solidFill>
                  <a:srgbClr val="FF0000"/>
                </a:solidFill>
                <a:latin typeface="Times New Roman" pitchFamily="18" charset="0"/>
                <a:cs typeface="Times New Roman" pitchFamily="18" charset="0"/>
              </a:rPr>
              <a:t>kích</a:t>
            </a:r>
            <a:r>
              <a:rPr lang="en-US" sz="1950" b="1" dirty="0">
                <a:solidFill>
                  <a:srgbClr val="FF0000"/>
                </a:solidFill>
                <a:latin typeface="Times New Roman" pitchFamily="18" charset="0"/>
                <a:cs typeface="Times New Roman" pitchFamily="18" charset="0"/>
              </a:rPr>
              <a:t> </a:t>
            </a:r>
            <a:r>
              <a:rPr lang="en-US" sz="1950" b="1" dirty="0" err="1">
                <a:solidFill>
                  <a:srgbClr val="FF0000"/>
                </a:solidFill>
                <a:latin typeface="Times New Roman" pitchFamily="18" charset="0"/>
                <a:cs typeface="Times New Roman" pitchFamily="18" charset="0"/>
              </a:rPr>
              <a:t>thước</a:t>
            </a:r>
            <a:r>
              <a:rPr lang="en-US" sz="1950" b="1" dirty="0">
                <a:solidFill>
                  <a:srgbClr val="FF0000"/>
                </a:solidFill>
                <a:latin typeface="Times New Roman" pitchFamily="18" charset="0"/>
                <a:cs typeface="Times New Roman" pitchFamily="18" charset="0"/>
              </a:rPr>
              <a:t>, </a:t>
            </a:r>
            <a:r>
              <a:rPr lang="en-US" sz="1950" b="1" dirty="0" err="1">
                <a:solidFill>
                  <a:srgbClr val="FF0000"/>
                </a:solidFill>
                <a:latin typeface="Times New Roman" pitchFamily="18" charset="0"/>
                <a:cs typeface="Times New Roman" pitchFamily="18" charset="0"/>
              </a:rPr>
              <a:t>hình</a:t>
            </a:r>
            <a:r>
              <a:rPr lang="en-US" sz="1950" b="1" dirty="0">
                <a:solidFill>
                  <a:srgbClr val="FF0000"/>
                </a:solidFill>
                <a:latin typeface="Times New Roman" pitchFamily="18" charset="0"/>
                <a:cs typeface="Times New Roman" pitchFamily="18" charset="0"/>
              </a:rPr>
              <a:t> </a:t>
            </a:r>
            <a:r>
              <a:rPr lang="en-US" sz="1950" b="1" dirty="0" err="1">
                <a:solidFill>
                  <a:srgbClr val="FF0000"/>
                </a:solidFill>
                <a:latin typeface="Times New Roman" pitchFamily="18" charset="0"/>
                <a:cs typeface="Times New Roman" pitchFamily="18" charset="0"/>
              </a:rPr>
              <a:t>dạng</a:t>
            </a:r>
            <a:r>
              <a:rPr lang="en-US" sz="1950" b="1" dirty="0">
                <a:solidFill>
                  <a:srgbClr val="FF0000"/>
                </a:solidFill>
                <a:latin typeface="Times New Roman" pitchFamily="18" charset="0"/>
                <a:cs typeface="Times New Roman" pitchFamily="18" charset="0"/>
              </a:rPr>
              <a:t> </a:t>
            </a:r>
            <a:r>
              <a:rPr lang="en-US" sz="1950" b="1" dirty="0" err="1">
                <a:solidFill>
                  <a:srgbClr val="FF0000"/>
                </a:solidFill>
                <a:latin typeface="Times New Roman" pitchFamily="18" charset="0"/>
                <a:cs typeface="Times New Roman" pitchFamily="18" charset="0"/>
              </a:rPr>
              <a:t>của</a:t>
            </a:r>
            <a:r>
              <a:rPr lang="en-US" sz="1950" b="1" dirty="0">
                <a:solidFill>
                  <a:srgbClr val="FF0000"/>
                </a:solidFill>
                <a:latin typeface="Times New Roman" pitchFamily="18" charset="0"/>
                <a:cs typeface="Times New Roman" pitchFamily="18" charset="0"/>
              </a:rPr>
              <a:t> vi </a:t>
            </a:r>
            <a:r>
              <a:rPr lang="en-US" sz="1950" b="1" dirty="0" err="1">
                <a:solidFill>
                  <a:srgbClr val="FF0000"/>
                </a:solidFill>
                <a:latin typeface="Times New Roman" pitchFamily="18" charset="0"/>
                <a:cs typeface="Times New Roman" pitchFamily="18" charset="0"/>
              </a:rPr>
              <a:t>khuẩn</a:t>
            </a:r>
            <a:r>
              <a:rPr lang="en-US" sz="1950" b="1" dirty="0">
                <a:solidFill>
                  <a:srgbClr val="FF0000"/>
                </a:solidFill>
                <a:latin typeface="Times New Roman" pitchFamily="18" charset="0"/>
                <a:cs typeface="Times New Roman" pitchFamily="18" charset="0"/>
              </a:rPr>
              <a:t> </a:t>
            </a:r>
            <a:r>
              <a:rPr lang="en-US" sz="1950" b="1" dirty="0" err="1">
                <a:solidFill>
                  <a:srgbClr val="FF0000"/>
                </a:solidFill>
                <a:latin typeface="Times New Roman" pitchFamily="18" charset="0"/>
                <a:cs typeface="Times New Roman" pitchFamily="18" charset="0"/>
              </a:rPr>
              <a:t>và</a:t>
            </a:r>
            <a:r>
              <a:rPr lang="en-US" sz="1950" b="1" dirty="0">
                <a:solidFill>
                  <a:srgbClr val="FF0000"/>
                </a:solidFill>
                <a:latin typeface="Times New Roman" pitchFamily="18" charset="0"/>
                <a:cs typeface="Times New Roman" pitchFamily="18" charset="0"/>
              </a:rPr>
              <a:t> </a:t>
            </a:r>
            <a:r>
              <a:rPr lang="en-US" sz="1950" b="1" dirty="0" err="1">
                <a:solidFill>
                  <a:srgbClr val="FF0000"/>
                </a:solidFill>
                <a:latin typeface="Times New Roman" pitchFamily="18" charset="0"/>
                <a:cs typeface="Times New Roman" pitchFamily="18" charset="0"/>
              </a:rPr>
              <a:t>virut</a:t>
            </a:r>
            <a:r>
              <a:rPr lang="en-US" sz="195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65890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108672458"/>
              </p:ext>
            </p:extLst>
          </p:nvPr>
        </p:nvGraphicFramePr>
        <p:xfrm>
          <a:off x="907086" y="1541818"/>
          <a:ext cx="7329831" cy="2997200"/>
        </p:xfrm>
        <a:graphic>
          <a:graphicData uri="http://schemas.openxmlformats.org/drawingml/2006/table">
            <a:tbl>
              <a:tblPr firstRow="1" bandRow="1">
                <a:tableStyleId>{E58EEFB8-15E5-44A9-849B-1A3A7A75EEDB}</a:tableStyleId>
              </a:tblPr>
              <a:tblGrid>
                <a:gridCol w="2876591">
                  <a:extLst>
                    <a:ext uri="{9D8B030D-6E8A-4147-A177-3AD203B41FA5}">
                      <a16:colId xmlns:a16="http://schemas.microsoft.com/office/drawing/2014/main" val="20000"/>
                    </a:ext>
                  </a:extLst>
                </a:gridCol>
                <a:gridCol w="2633253">
                  <a:extLst>
                    <a:ext uri="{9D8B030D-6E8A-4147-A177-3AD203B41FA5}">
                      <a16:colId xmlns:a16="http://schemas.microsoft.com/office/drawing/2014/main" val="20001"/>
                    </a:ext>
                  </a:extLst>
                </a:gridCol>
                <a:gridCol w="1819987">
                  <a:extLst>
                    <a:ext uri="{9D8B030D-6E8A-4147-A177-3AD203B41FA5}">
                      <a16:colId xmlns:a16="http://schemas.microsoft.com/office/drawing/2014/main" val="20002"/>
                    </a:ext>
                  </a:extLst>
                </a:gridCol>
              </a:tblGrid>
              <a:tr h="599440">
                <a:tc>
                  <a:txBody>
                    <a:bodyPr/>
                    <a:lstStyle/>
                    <a:p>
                      <a:pPr algn="ctr">
                        <a:lnSpc>
                          <a:spcPts val="4000"/>
                        </a:lnSpc>
                        <a:spcBef>
                          <a:spcPts val="200"/>
                        </a:spcBef>
                        <a:spcAft>
                          <a:spcPts val="200"/>
                        </a:spcAft>
                      </a:pPr>
                      <a:r>
                        <a:rPr lang="en-US" sz="2000" b="1" dirty="0"/>
                        <a:t>Đặc</a:t>
                      </a:r>
                      <a:r>
                        <a:rPr lang="en-US" sz="2000" b="1" baseline="0" dirty="0"/>
                        <a:t> điểm</a:t>
                      </a:r>
                      <a:endParaRPr lang="en-US" sz="2000" b="1" dirty="0"/>
                    </a:p>
                  </a:txBody>
                  <a:tcPr>
                    <a:solidFill>
                      <a:schemeClr val="tx1">
                        <a:lumMod val="20000"/>
                        <a:lumOff val="80000"/>
                      </a:schemeClr>
                    </a:solidFill>
                  </a:tcPr>
                </a:tc>
                <a:tc>
                  <a:txBody>
                    <a:bodyPr/>
                    <a:lstStyle/>
                    <a:p>
                      <a:pPr algn="ctr">
                        <a:lnSpc>
                          <a:spcPts val="4000"/>
                        </a:lnSpc>
                        <a:spcBef>
                          <a:spcPts val="200"/>
                        </a:spcBef>
                        <a:spcAft>
                          <a:spcPts val="200"/>
                        </a:spcAft>
                      </a:pPr>
                      <a:r>
                        <a:rPr lang="en-US" sz="2000" b="1" dirty="0"/>
                        <a:t>Virus</a:t>
                      </a:r>
                    </a:p>
                  </a:txBody>
                  <a:tcPr>
                    <a:solidFill>
                      <a:schemeClr val="tx1">
                        <a:lumMod val="20000"/>
                        <a:lumOff val="80000"/>
                      </a:schemeClr>
                    </a:solidFill>
                  </a:tcPr>
                </a:tc>
                <a:tc>
                  <a:txBody>
                    <a:bodyPr/>
                    <a:lstStyle/>
                    <a:p>
                      <a:pPr algn="ctr">
                        <a:lnSpc>
                          <a:spcPts val="4000"/>
                        </a:lnSpc>
                        <a:spcBef>
                          <a:spcPts val="200"/>
                        </a:spcBef>
                        <a:spcAft>
                          <a:spcPts val="200"/>
                        </a:spcAft>
                      </a:pPr>
                      <a:r>
                        <a:rPr lang="en-US" sz="2000" b="1" dirty="0"/>
                        <a:t>Vi khuẩn</a:t>
                      </a:r>
                    </a:p>
                  </a:txBody>
                  <a:tcPr>
                    <a:solidFill>
                      <a:schemeClr val="tx1">
                        <a:lumMod val="20000"/>
                        <a:lumOff val="80000"/>
                      </a:schemeClr>
                    </a:solidFill>
                  </a:tcPr>
                </a:tc>
                <a:extLst>
                  <a:ext uri="{0D108BD9-81ED-4DB2-BD59-A6C34878D82A}">
                    <a16:rowId xmlns:a16="http://schemas.microsoft.com/office/drawing/2014/main" val="10000"/>
                  </a:ext>
                </a:extLst>
              </a:tr>
              <a:tr h="599440">
                <a:tc>
                  <a:txBody>
                    <a:bodyPr/>
                    <a:lstStyle/>
                    <a:p>
                      <a:pPr algn="ctr">
                        <a:lnSpc>
                          <a:spcPts val="4000"/>
                        </a:lnSpc>
                        <a:spcBef>
                          <a:spcPts val="200"/>
                        </a:spcBef>
                        <a:spcAft>
                          <a:spcPts val="200"/>
                        </a:spcAft>
                      </a:pPr>
                      <a:r>
                        <a:rPr lang="en-US" sz="2000" dirty="0"/>
                        <a:t>Thành</a:t>
                      </a:r>
                      <a:r>
                        <a:rPr lang="en-US" sz="2000" baseline="0" dirty="0"/>
                        <a:t> tế bào</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a:t>x</a:t>
                      </a:r>
                    </a:p>
                  </a:txBody>
                  <a:tcPr>
                    <a:solidFill>
                      <a:schemeClr val="bg1">
                        <a:lumMod val="95000"/>
                      </a:schemeClr>
                    </a:solidFill>
                  </a:tcPr>
                </a:tc>
                <a:extLst>
                  <a:ext uri="{0D108BD9-81ED-4DB2-BD59-A6C34878D82A}">
                    <a16:rowId xmlns:a16="http://schemas.microsoft.com/office/drawing/2014/main" val="10001"/>
                  </a:ext>
                </a:extLst>
              </a:tr>
              <a:tr h="599440">
                <a:tc>
                  <a:txBody>
                    <a:bodyPr/>
                    <a:lstStyle/>
                    <a:p>
                      <a:pPr algn="ctr">
                        <a:lnSpc>
                          <a:spcPts val="4000"/>
                        </a:lnSpc>
                        <a:spcBef>
                          <a:spcPts val="200"/>
                        </a:spcBef>
                        <a:spcAft>
                          <a:spcPts val="200"/>
                        </a:spcAft>
                      </a:pPr>
                      <a:r>
                        <a:rPr lang="en-US" sz="2000" dirty="0"/>
                        <a:t>Màng</a:t>
                      </a:r>
                      <a:r>
                        <a:rPr lang="en-US" sz="2000" baseline="0" dirty="0"/>
                        <a:t> tế bào</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a:t>x</a:t>
                      </a:r>
                    </a:p>
                  </a:txBody>
                  <a:tcPr>
                    <a:solidFill>
                      <a:schemeClr val="bg1">
                        <a:lumMod val="95000"/>
                      </a:schemeClr>
                    </a:solidFill>
                  </a:tcPr>
                </a:tc>
                <a:extLst>
                  <a:ext uri="{0D108BD9-81ED-4DB2-BD59-A6C34878D82A}">
                    <a16:rowId xmlns:a16="http://schemas.microsoft.com/office/drawing/2014/main" val="10002"/>
                  </a:ext>
                </a:extLst>
              </a:tr>
              <a:tr h="599440">
                <a:tc>
                  <a:txBody>
                    <a:bodyPr/>
                    <a:lstStyle/>
                    <a:p>
                      <a:pPr algn="ctr">
                        <a:lnSpc>
                          <a:spcPts val="4000"/>
                        </a:lnSpc>
                        <a:spcBef>
                          <a:spcPts val="200"/>
                        </a:spcBef>
                        <a:spcAft>
                          <a:spcPts val="200"/>
                        </a:spcAft>
                      </a:pPr>
                      <a:r>
                        <a:rPr lang="en-US" sz="2000" dirty="0"/>
                        <a:t>Tế</a:t>
                      </a:r>
                      <a:r>
                        <a:rPr lang="en-US" sz="2000" baseline="0" dirty="0"/>
                        <a:t> bào chất</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a:t>x</a:t>
                      </a:r>
                    </a:p>
                  </a:txBody>
                  <a:tcPr>
                    <a:solidFill>
                      <a:schemeClr val="bg1">
                        <a:lumMod val="95000"/>
                      </a:schemeClr>
                    </a:solidFill>
                  </a:tcPr>
                </a:tc>
                <a:extLst>
                  <a:ext uri="{0D108BD9-81ED-4DB2-BD59-A6C34878D82A}">
                    <a16:rowId xmlns:a16="http://schemas.microsoft.com/office/drawing/2014/main" val="10003"/>
                  </a:ext>
                </a:extLst>
              </a:tr>
              <a:tr h="599440">
                <a:tc>
                  <a:txBody>
                    <a:bodyPr/>
                    <a:lstStyle/>
                    <a:p>
                      <a:pPr algn="ctr">
                        <a:lnSpc>
                          <a:spcPts val="4000"/>
                        </a:lnSpc>
                        <a:spcBef>
                          <a:spcPts val="200"/>
                        </a:spcBef>
                        <a:spcAft>
                          <a:spcPts val="200"/>
                        </a:spcAft>
                      </a:pPr>
                      <a:r>
                        <a:rPr lang="en-US" sz="2000" dirty="0"/>
                        <a:t>Vùng</a:t>
                      </a:r>
                      <a:r>
                        <a:rPr lang="en-US" sz="2000" baseline="0" dirty="0"/>
                        <a:t> nhân</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a:t>x</a:t>
                      </a:r>
                    </a:p>
                  </a:txBody>
                  <a:tcPr>
                    <a:solidFill>
                      <a:schemeClr val="bg1">
                        <a:lumMod val="95000"/>
                      </a:schemeClr>
                    </a:solidFill>
                  </a:tcPr>
                </a:tc>
                <a:extLst>
                  <a:ext uri="{0D108BD9-81ED-4DB2-BD59-A6C34878D82A}">
                    <a16:rowId xmlns:a16="http://schemas.microsoft.com/office/drawing/2014/main" val="10004"/>
                  </a:ext>
                </a:extLst>
              </a:tr>
            </a:tbl>
          </a:graphicData>
        </a:graphic>
      </p:graphicFrame>
      <p:sp>
        <p:nvSpPr>
          <p:cNvPr id="6" name="Rectangle 5"/>
          <p:cNvSpPr/>
          <p:nvPr/>
        </p:nvSpPr>
        <p:spPr>
          <a:xfrm>
            <a:off x="3" y="613014"/>
            <a:ext cx="9143999" cy="707886"/>
          </a:xfrm>
          <a:prstGeom prst="rect">
            <a:avLst/>
          </a:prstGeom>
        </p:spPr>
        <p:txBody>
          <a:bodyPr wrap="square">
            <a:spAutoFit/>
          </a:bodyPr>
          <a:lstStyle/>
          <a:p>
            <a:pPr algn="ctr"/>
            <a:r>
              <a:rPr lang="en-US" sz="2000" b="1" dirty="0">
                <a:solidFill>
                  <a:schemeClr val="accent1">
                    <a:lumMod val="50000"/>
                  </a:schemeClr>
                </a:solidFill>
              </a:rPr>
              <a:t>Bảng so sánh sự khác nhau </a:t>
            </a:r>
          </a:p>
          <a:p>
            <a:pPr algn="ctr"/>
            <a:r>
              <a:rPr lang="en-US" sz="2000" b="1" dirty="0">
                <a:solidFill>
                  <a:schemeClr val="accent1">
                    <a:lumMod val="50000"/>
                  </a:schemeClr>
                </a:solidFill>
              </a:rPr>
              <a:t>về cấu tạo của virus và vi khuẩn </a:t>
            </a:r>
          </a:p>
        </p:txBody>
      </p:sp>
    </p:spTree>
    <p:extLst>
      <p:ext uri="{BB962C8B-B14F-4D97-AF65-F5344CB8AC3E}">
        <p14:creationId xmlns:p14="http://schemas.microsoft.com/office/powerpoint/2010/main" val="56944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1 3"/>
          <p:cNvSpPr/>
          <p:nvPr/>
        </p:nvSpPr>
        <p:spPr>
          <a:xfrm>
            <a:off x="2914650" y="0"/>
            <a:ext cx="2857500" cy="1257300"/>
          </a:xfrm>
          <a:prstGeom prst="irregularSeal1">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itchFamily="18" charset="0"/>
                <a:cs typeface="Times New Roman" pitchFamily="18" charset="0"/>
              </a:rPr>
              <a:t>Em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có</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biết</a:t>
            </a:r>
            <a:endParaRPr lang="en-US" sz="2400" dirty="0">
              <a:solidFill>
                <a:srgbClr val="FF0000"/>
              </a:solidFill>
              <a:latin typeface="Times New Roman" pitchFamily="18" charset="0"/>
              <a:cs typeface="Times New Roman" pitchFamily="18" charset="0"/>
            </a:endParaRPr>
          </a:p>
        </p:txBody>
      </p:sp>
      <p:pic>
        <p:nvPicPr>
          <p:cNvPr id="8" name="Picture 3" descr="C:\Users\May01\Desktop\thang 5\dinh ghi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4981481">
            <a:off x="2023939" y="1914500"/>
            <a:ext cx="1557555" cy="1786187"/>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2914650" y="1816619"/>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6" name="TextBox 5"/>
          <p:cNvSpPr txBox="1"/>
          <p:nvPr/>
        </p:nvSpPr>
        <p:spPr>
          <a:xfrm>
            <a:off x="1262036" y="3527674"/>
            <a:ext cx="3081367" cy="1200329"/>
          </a:xfrm>
          <a:prstGeom prst="rect">
            <a:avLst/>
          </a:prstGeom>
          <a:noFill/>
        </p:spPr>
        <p:txBody>
          <a:bodyPr wrap="square" rtlCol="0">
            <a:spAutoFit/>
          </a:bodyPr>
          <a:lstStyle/>
          <a:p>
            <a:pPr algn="ctr"/>
            <a:r>
              <a:rPr lang="en-US" sz="2400" dirty="0"/>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nghìn</a:t>
            </a:r>
            <a:endParaRPr lang="en-US" sz="2400" dirty="0">
              <a:latin typeface="Times New Roman" pitchFamily="18" charset="0"/>
              <a:cs typeface="Times New Roman" pitchFamily="18" charset="0"/>
            </a:endParaRPr>
          </a:p>
          <a:p>
            <a:pPr algn="ctr"/>
            <a:r>
              <a:rPr lang="en-US" sz="2400" dirty="0">
                <a:latin typeface="Times New Roman" pitchFamily="18" charset="0"/>
                <a:cs typeface="Times New Roman" pitchFamily="18" charset="0"/>
              </a:rPr>
              <a:t> vi </a:t>
            </a:r>
            <a:r>
              <a:rPr lang="en-US" sz="2400" dirty="0" err="1">
                <a:latin typeface="Times New Roman" pitchFamily="18" charset="0"/>
                <a:cs typeface="Times New Roman" pitchFamily="18" charset="0"/>
              </a:rPr>
              <a:t>khuẩn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p>
          <a:p>
            <a:pPr algn="ct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ghim</a:t>
            </a:r>
            <a:r>
              <a:rPr lang="en-US" sz="2400" dirty="0">
                <a:latin typeface="Times New Roman" pitchFamily="18" charset="0"/>
                <a:cs typeface="Times New Roman" pitchFamily="18" charset="0"/>
              </a:rPr>
              <a:t>.</a:t>
            </a:r>
          </a:p>
        </p:txBody>
      </p:sp>
      <p:pic>
        <p:nvPicPr>
          <p:cNvPr id="15365" name="Picture 5" descr="Thả phát TRIỂN!1 Nước Mưa Clip nghệ thuật - giọt nước png tải về - Miễn phí  trong suốt Màu Xanh png Tải về."/>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4405" y="1714501"/>
            <a:ext cx="1414463" cy="182165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572002" y="3641974"/>
            <a:ext cx="3081367" cy="1200329"/>
          </a:xfrm>
          <a:prstGeom prst="rect">
            <a:avLst/>
          </a:prstGeom>
          <a:noFill/>
        </p:spPr>
        <p:txBody>
          <a:bodyPr wrap="square" rtlCol="0">
            <a:spAutoFit/>
          </a:bodyPr>
          <a:lstStyle/>
          <a:p>
            <a:pPr algn="ct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triệu</a:t>
            </a:r>
            <a:r>
              <a:rPr lang="en-US" sz="2400" dirty="0">
                <a:latin typeface="Times New Roman" pitchFamily="18" charset="0"/>
                <a:cs typeface="Times New Roman" pitchFamily="18" charset="0"/>
              </a:rPr>
              <a:t> </a:t>
            </a:r>
          </a:p>
          <a:p>
            <a:pPr algn="ctr"/>
            <a:r>
              <a:rPr lang="en-US" sz="2400" dirty="0">
                <a:latin typeface="Times New Roman" pitchFamily="18" charset="0"/>
                <a:cs typeface="Times New Roman" pitchFamily="18" charset="0"/>
              </a:rPr>
              <a:t>vi </a:t>
            </a:r>
            <a:r>
              <a:rPr lang="en-US" sz="2400" dirty="0" err="1">
                <a:latin typeface="Times New Roman" pitchFamily="18" charset="0"/>
                <a:cs typeface="Times New Roman" pitchFamily="18" charset="0"/>
              </a:rPr>
              <a:t>khuẩn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p>
          <a:p>
            <a:pPr algn="ct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giọt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23528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365"/>
                                        </p:tgtEl>
                                        <p:attrNameLst>
                                          <p:attrName>style.visibility</p:attrName>
                                        </p:attrNameLst>
                                      </p:cBhvr>
                                      <p:to>
                                        <p:strVal val="visible"/>
                                      </p:to>
                                    </p:set>
                                    <p:animEffect transition="in" filter="barn(inVertical)">
                                      <p:cBhvr>
                                        <p:cTn id="20" dur="500"/>
                                        <p:tgtEl>
                                          <p:spTgt spid="1536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514352"/>
            <a:ext cx="5772150" cy="324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00400" y="109284"/>
            <a:ext cx="3086100" cy="369332"/>
          </a:xfrm>
          <a:prstGeom prst="rect">
            <a:avLst/>
          </a:prstGeom>
          <a:noFill/>
        </p:spPr>
        <p:txBody>
          <a:bodyPr wrap="square" rtlCol="0">
            <a:spAutoFit/>
          </a:bodyPr>
          <a:lstStyle/>
          <a:p>
            <a:r>
              <a:rPr lang="en-US" sz="1800" b="1" dirty="0" err="1">
                <a:solidFill>
                  <a:srgbClr val="FF0000"/>
                </a:solidFill>
                <a:latin typeface="Times New Roman" pitchFamily="18" charset="0"/>
                <a:cs typeface="Times New Roman" pitchFamily="18" charset="0"/>
              </a:rPr>
              <a:t>Một</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số</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vai</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trò</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của</a:t>
            </a:r>
            <a:r>
              <a:rPr lang="en-US" sz="1800" b="1" dirty="0">
                <a:solidFill>
                  <a:srgbClr val="FF0000"/>
                </a:solidFill>
                <a:latin typeface="Times New Roman" pitchFamily="18" charset="0"/>
                <a:cs typeface="Times New Roman" pitchFamily="18" charset="0"/>
              </a:rPr>
              <a:t> vi </a:t>
            </a:r>
            <a:r>
              <a:rPr lang="en-US" sz="1800" b="1" dirty="0" err="1">
                <a:solidFill>
                  <a:srgbClr val="FF0000"/>
                </a:solidFill>
                <a:latin typeface="Times New Roman" pitchFamily="18" charset="0"/>
                <a:cs typeface="Times New Roman" pitchFamily="18" charset="0"/>
              </a:rPr>
              <a:t>khuẩn</a:t>
            </a:r>
            <a:r>
              <a:rPr lang="en-US" sz="1800" b="1" dirty="0">
                <a:solidFill>
                  <a:srgbClr val="FF0000"/>
                </a:solidFill>
                <a:latin typeface="Times New Roman" pitchFamily="18" charset="0"/>
                <a:cs typeface="Times New Roman" pitchFamily="18" charset="0"/>
              </a:rPr>
              <a:t> </a:t>
            </a:r>
          </a:p>
        </p:txBody>
      </p:sp>
      <p:sp>
        <p:nvSpPr>
          <p:cNvPr id="4" name="TextBox 3"/>
          <p:cNvSpPr txBox="1"/>
          <p:nvPr/>
        </p:nvSpPr>
        <p:spPr>
          <a:xfrm>
            <a:off x="1371600" y="3943351"/>
            <a:ext cx="6457950" cy="1200329"/>
          </a:xfrm>
          <a:prstGeom prst="rect">
            <a:avLst/>
          </a:prstGeom>
          <a:noFill/>
        </p:spPr>
        <p:txBody>
          <a:bodyPr wrap="square" rtlCol="0">
            <a:spAutoFit/>
          </a:bodyPr>
          <a:lstStyle/>
          <a:p>
            <a:pPr algn="ct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700 vi </a:t>
            </a:r>
            <a:r>
              <a:rPr lang="en-US" sz="2400" dirty="0" err="1">
                <a:latin typeface="Times New Roman" pitchFamily="18" charset="0"/>
                <a:cs typeface="Times New Roman" pitchFamily="18" charset="0"/>
              </a:rPr>
              <a:t>khuẩn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miệng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vi </a:t>
            </a:r>
            <a:r>
              <a:rPr lang="en-US" sz="2400" dirty="0" err="1">
                <a:latin typeface="Times New Roman" pitchFamily="18" charset="0"/>
                <a:cs typeface="Times New Roman" pitchFamily="18" charset="0"/>
              </a:rPr>
              <a:t>khuẩn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hỗ</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hóa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miệng</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548008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226575" y="160059"/>
            <a:ext cx="7714035" cy="857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600" b="1" dirty="0">
                <a:solidFill>
                  <a:srgbClr val="FF0000"/>
                </a:solidFill>
              </a:rPr>
              <a:t>3</a:t>
            </a:r>
            <a:r>
              <a:rPr lang="en" sz="3600" b="1">
                <a:solidFill>
                  <a:srgbClr val="FF0000"/>
                </a:solidFill>
                <a:latin typeface="+mj-lt"/>
              </a:rPr>
              <a:t>. </a:t>
            </a:r>
            <a:r>
              <a:rPr lang="en" sz="3600" b="1" dirty="0">
                <a:solidFill>
                  <a:srgbClr val="FF0000"/>
                </a:solidFill>
                <a:latin typeface="+mj-lt"/>
              </a:rPr>
              <a:t>Vai trò của vi khuẩn</a:t>
            </a:r>
            <a:endParaRPr sz="3600" b="1" dirty="0">
              <a:solidFill>
                <a:srgbClr val="FF0000"/>
              </a:solidFill>
              <a:latin typeface="+mj-lt"/>
            </a:endParaRPr>
          </a:p>
        </p:txBody>
      </p:sp>
      <p:grpSp>
        <p:nvGrpSpPr>
          <p:cNvPr id="158" name="Google Shape;158;p24"/>
          <p:cNvGrpSpPr/>
          <p:nvPr/>
        </p:nvGrpSpPr>
        <p:grpSpPr>
          <a:xfrm>
            <a:off x="4224764" y="1222949"/>
            <a:ext cx="1042997" cy="801065"/>
            <a:chOff x="568950" y="3686775"/>
            <a:chExt cx="472500" cy="362900"/>
          </a:xfrm>
        </p:grpSpPr>
        <p:sp>
          <p:nvSpPr>
            <p:cNvPr id="159" name="Google Shape;159;p24"/>
            <p:cNvSpPr/>
            <p:nvPr/>
          </p:nvSpPr>
          <p:spPr>
            <a:xfrm>
              <a:off x="568950" y="3686775"/>
              <a:ext cx="472500" cy="362900"/>
            </a:xfrm>
            <a:custGeom>
              <a:avLst/>
              <a:gdLst/>
              <a:ahLst/>
              <a:cxnLst/>
              <a:rect l="l" t="t" r="r" b="b"/>
              <a:pathLst>
                <a:path w="18900" h="14516" fill="none" extrusionOk="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4"/>
            <p:cNvSpPr/>
            <p:nvPr/>
          </p:nvSpPr>
          <p:spPr>
            <a:xfrm>
              <a:off x="645650" y="3820725"/>
              <a:ext cx="34125" cy="34125"/>
            </a:xfrm>
            <a:custGeom>
              <a:avLst/>
              <a:gdLst/>
              <a:ahLst/>
              <a:cxnLst/>
              <a:rect l="l" t="t" r="r" b="b"/>
              <a:pathLst>
                <a:path w="1365" h="1365" fill="none" extrusionOk="0">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4"/>
            <p:cNvSpPr/>
            <p:nvPr/>
          </p:nvSpPr>
          <p:spPr>
            <a:xfrm>
              <a:off x="747950" y="3753750"/>
              <a:ext cx="85275" cy="12200"/>
            </a:xfrm>
            <a:custGeom>
              <a:avLst/>
              <a:gdLst/>
              <a:ahLst/>
              <a:cxnLst/>
              <a:rect l="l" t="t" r="r" b="b"/>
              <a:pathLst>
                <a:path w="3411" h="488" fill="none" extrusionOk="0">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24"/>
          <p:cNvGrpSpPr/>
          <p:nvPr/>
        </p:nvGrpSpPr>
        <p:grpSpPr>
          <a:xfrm>
            <a:off x="4623716" y="3563714"/>
            <a:ext cx="731852" cy="491878"/>
            <a:chOff x="1244800" y="3717225"/>
            <a:chExt cx="449375" cy="302025"/>
          </a:xfrm>
        </p:grpSpPr>
        <p:sp>
          <p:nvSpPr>
            <p:cNvPr id="163" name="Google Shape;163;p24"/>
            <p:cNvSpPr/>
            <p:nvPr/>
          </p:nvSpPr>
          <p:spPr>
            <a:xfrm>
              <a:off x="1244800" y="3717225"/>
              <a:ext cx="449375" cy="302025"/>
            </a:xfrm>
            <a:custGeom>
              <a:avLst/>
              <a:gdLst/>
              <a:ahLst/>
              <a:cxnLst/>
              <a:rect l="l" t="t" r="r" b="b"/>
              <a:pathLst>
                <a:path w="17975" h="12081" fill="none" extrusionOk="0">
                  <a:moveTo>
                    <a:pt x="17000" y="0"/>
                  </a:moveTo>
                  <a:lnTo>
                    <a:pt x="974" y="0"/>
                  </a:lnTo>
                  <a:lnTo>
                    <a:pt x="974" y="0"/>
                  </a:lnTo>
                  <a:lnTo>
                    <a:pt x="780" y="25"/>
                  </a:lnTo>
                  <a:lnTo>
                    <a:pt x="585" y="73"/>
                  </a:lnTo>
                  <a:lnTo>
                    <a:pt x="414" y="171"/>
                  </a:lnTo>
                  <a:lnTo>
                    <a:pt x="292" y="292"/>
                  </a:lnTo>
                  <a:lnTo>
                    <a:pt x="171" y="439"/>
                  </a:lnTo>
                  <a:lnTo>
                    <a:pt x="73" y="609"/>
                  </a:lnTo>
                  <a:lnTo>
                    <a:pt x="25" y="780"/>
                  </a:lnTo>
                  <a:lnTo>
                    <a:pt x="0" y="974"/>
                  </a:lnTo>
                  <a:lnTo>
                    <a:pt x="0" y="11106"/>
                  </a:lnTo>
                  <a:lnTo>
                    <a:pt x="0" y="11106"/>
                  </a:lnTo>
                  <a:lnTo>
                    <a:pt x="25" y="11301"/>
                  </a:lnTo>
                  <a:lnTo>
                    <a:pt x="73" y="11471"/>
                  </a:lnTo>
                  <a:lnTo>
                    <a:pt x="171" y="11642"/>
                  </a:lnTo>
                  <a:lnTo>
                    <a:pt x="292" y="11788"/>
                  </a:lnTo>
                  <a:lnTo>
                    <a:pt x="414" y="11910"/>
                  </a:lnTo>
                  <a:lnTo>
                    <a:pt x="585" y="12007"/>
                  </a:lnTo>
                  <a:lnTo>
                    <a:pt x="780" y="12056"/>
                  </a:lnTo>
                  <a:lnTo>
                    <a:pt x="974" y="12080"/>
                  </a:lnTo>
                  <a:lnTo>
                    <a:pt x="17000" y="12080"/>
                  </a:lnTo>
                  <a:lnTo>
                    <a:pt x="17000" y="12080"/>
                  </a:lnTo>
                  <a:lnTo>
                    <a:pt x="17195" y="12056"/>
                  </a:lnTo>
                  <a:lnTo>
                    <a:pt x="17390" y="12007"/>
                  </a:lnTo>
                  <a:lnTo>
                    <a:pt x="17560" y="11910"/>
                  </a:lnTo>
                  <a:lnTo>
                    <a:pt x="17682" y="11788"/>
                  </a:lnTo>
                  <a:lnTo>
                    <a:pt x="17804" y="11642"/>
                  </a:lnTo>
                  <a:lnTo>
                    <a:pt x="17901" y="11471"/>
                  </a:lnTo>
                  <a:lnTo>
                    <a:pt x="17950" y="11301"/>
                  </a:lnTo>
                  <a:lnTo>
                    <a:pt x="17974" y="11106"/>
                  </a:lnTo>
                  <a:lnTo>
                    <a:pt x="17974" y="974"/>
                  </a:lnTo>
                  <a:lnTo>
                    <a:pt x="17974" y="974"/>
                  </a:lnTo>
                  <a:lnTo>
                    <a:pt x="17950" y="780"/>
                  </a:lnTo>
                  <a:lnTo>
                    <a:pt x="17901" y="609"/>
                  </a:lnTo>
                  <a:lnTo>
                    <a:pt x="17804" y="439"/>
                  </a:lnTo>
                  <a:lnTo>
                    <a:pt x="17682" y="292"/>
                  </a:lnTo>
                  <a:lnTo>
                    <a:pt x="17560" y="171"/>
                  </a:lnTo>
                  <a:lnTo>
                    <a:pt x="17390" y="73"/>
                  </a:lnTo>
                  <a:lnTo>
                    <a:pt x="17195" y="25"/>
                  </a:lnTo>
                  <a:lnTo>
                    <a:pt x="17000" y="0"/>
                  </a:lnTo>
                  <a:lnTo>
                    <a:pt x="17000"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4"/>
            <p:cNvSpPr/>
            <p:nvPr/>
          </p:nvSpPr>
          <p:spPr>
            <a:xfrm>
              <a:off x="1244800" y="3795150"/>
              <a:ext cx="449375" cy="25"/>
            </a:xfrm>
            <a:custGeom>
              <a:avLst/>
              <a:gdLst/>
              <a:ahLst/>
              <a:cxnLst/>
              <a:rect l="l" t="t" r="r" b="b"/>
              <a:pathLst>
                <a:path w="17975" h="1" fill="none" extrusionOk="0">
                  <a:moveTo>
                    <a:pt x="17974" y="1"/>
                  </a:moveTo>
                  <a:lnTo>
                    <a:pt x="0"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4"/>
            <p:cNvSpPr/>
            <p:nvPr/>
          </p:nvSpPr>
          <p:spPr>
            <a:xfrm>
              <a:off x="1244800" y="3853000"/>
              <a:ext cx="449375" cy="25"/>
            </a:xfrm>
            <a:custGeom>
              <a:avLst/>
              <a:gdLst/>
              <a:ahLst/>
              <a:cxnLst/>
              <a:rect l="l" t="t" r="r" b="b"/>
              <a:pathLst>
                <a:path w="17975" h="1" fill="none" extrusionOk="0">
                  <a:moveTo>
                    <a:pt x="0" y="0"/>
                  </a:moveTo>
                  <a:lnTo>
                    <a:pt x="17974"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4"/>
            <p:cNvSpPr/>
            <p:nvPr/>
          </p:nvSpPr>
          <p:spPr>
            <a:xfrm>
              <a:off x="1302625" y="3893800"/>
              <a:ext cx="161375" cy="25"/>
            </a:xfrm>
            <a:custGeom>
              <a:avLst/>
              <a:gdLst/>
              <a:ahLst/>
              <a:cxnLst/>
              <a:rect l="l" t="t" r="r" b="b"/>
              <a:pathLst>
                <a:path w="6455" h="1" fill="none" extrusionOk="0">
                  <a:moveTo>
                    <a:pt x="6455" y="0"/>
                  </a:moveTo>
                  <a:lnTo>
                    <a:pt x="1"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4"/>
            <p:cNvSpPr/>
            <p:nvPr/>
          </p:nvSpPr>
          <p:spPr>
            <a:xfrm>
              <a:off x="1302625" y="3933975"/>
              <a:ext cx="110250" cy="25"/>
            </a:xfrm>
            <a:custGeom>
              <a:avLst/>
              <a:gdLst/>
              <a:ahLst/>
              <a:cxnLst/>
              <a:rect l="l" t="t" r="r" b="b"/>
              <a:pathLst>
                <a:path w="4410" h="1" fill="none" extrusionOk="0">
                  <a:moveTo>
                    <a:pt x="4409" y="1"/>
                  </a:moveTo>
                  <a:lnTo>
                    <a:pt x="1"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4"/>
            <p:cNvSpPr/>
            <p:nvPr/>
          </p:nvSpPr>
          <p:spPr>
            <a:xfrm>
              <a:off x="1572975" y="3899875"/>
              <a:ext cx="62125" cy="40225"/>
            </a:xfrm>
            <a:custGeom>
              <a:avLst/>
              <a:gdLst/>
              <a:ahLst/>
              <a:cxnLst/>
              <a:rect l="l" t="t" r="r" b="b"/>
              <a:pathLst>
                <a:path w="2485" h="1609" fill="none" extrusionOk="0">
                  <a:moveTo>
                    <a:pt x="1998" y="1"/>
                  </a:moveTo>
                  <a:lnTo>
                    <a:pt x="488" y="1"/>
                  </a:lnTo>
                  <a:lnTo>
                    <a:pt x="488" y="1"/>
                  </a:lnTo>
                  <a:lnTo>
                    <a:pt x="390" y="1"/>
                  </a:lnTo>
                  <a:lnTo>
                    <a:pt x="293" y="25"/>
                  </a:lnTo>
                  <a:lnTo>
                    <a:pt x="220" y="74"/>
                  </a:lnTo>
                  <a:lnTo>
                    <a:pt x="147" y="147"/>
                  </a:lnTo>
                  <a:lnTo>
                    <a:pt x="98" y="220"/>
                  </a:lnTo>
                  <a:lnTo>
                    <a:pt x="49" y="293"/>
                  </a:lnTo>
                  <a:lnTo>
                    <a:pt x="25" y="390"/>
                  </a:lnTo>
                  <a:lnTo>
                    <a:pt x="0" y="488"/>
                  </a:lnTo>
                  <a:lnTo>
                    <a:pt x="0" y="1121"/>
                  </a:lnTo>
                  <a:lnTo>
                    <a:pt x="0" y="1121"/>
                  </a:lnTo>
                  <a:lnTo>
                    <a:pt x="25" y="1218"/>
                  </a:lnTo>
                  <a:lnTo>
                    <a:pt x="49" y="1316"/>
                  </a:lnTo>
                  <a:lnTo>
                    <a:pt x="98" y="1389"/>
                  </a:lnTo>
                  <a:lnTo>
                    <a:pt x="147" y="1462"/>
                  </a:lnTo>
                  <a:lnTo>
                    <a:pt x="220" y="1511"/>
                  </a:lnTo>
                  <a:lnTo>
                    <a:pt x="293" y="1559"/>
                  </a:lnTo>
                  <a:lnTo>
                    <a:pt x="390" y="1584"/>
                  </a:lnTo>
                  <a:lnTo>
                    <a:pt x="488" y="1608"/>
                  </a:lnTo>
                  <a:lnTo>
                    <a:pt x="1998" y="1608"/>
                  </a:lnTo>
                  <a:lnTo>
                    <a:pt x="1998" y="1608"/>
                  </a:lnTo>
                  <a:lnTo>
                    <a:pt x="2095" y="1584"/>
                  </a:lnTo>
                  <a:lnTo>
                    <a:pt x="2192" y="1559"/>
                  </a:lnTo>
                  <a:lnTo>
                    <a:pt x="2265" y="1511"/>
                  </a:lnTo>
                  <a:lnTo>
                    <a:pt x="2339" y="1462"/>
                  </a:lnTo>
                  <a:lnTo>
                    <a:pt x="2387" y="1389"/>
                  </a:lnTo>
                  <a:lnTo>
                    <a:pt x="2436" y="1316"/>
                  </a:lnTo>
                  <a:lnTo>
                    <a:pt x="2485" y="1218"/>
                  </a:lnTo>
                  <a:lnTo>
                    <a:pt x="2485" y="1121"/>
                  </a:lnTo>
                  <a:lnTo>
                    <a:pt x="2485" y="488"/>
                  </a:lnTo>
                  <a:lnTo>
                    <a:pt x="2485" y="488"/>
                  </a:lnTo>
                  <a:lnTo>
                    <a:pt x="2485" y="390"/>
                  </a:lnTo>
                  <a:lnTo>
                    <a:pt x="2436" y="293"/>
                  </a:lnTo>
                  <a:lnTo>
                    <a:pt x="2387" y="220"/>
                  </a:lnTo>
                  <a:lnTo>
                    <a:pt x="2339" y="147"/>
                  </a:lnTo>
                  <a:lnTo>
                    <a:pt x="2265" y="74"/>
                  </a:lnTo>
                  <a:lnTo>
                    <a:pt x="2192" y="25"/>
                  </a:lnTo>
                  <a:lnTo>
                    <a:pt x="2095" y="1"/>
                  </a:lnTo>
                  <a:lnTo>
                    <a:pt x="1998" y="1"/>
                  </a:lnTo>
                  <a:lnTo>
                    <a:pt x="1998" y="1"/>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24"/>
          <p:cNvGrpSpPr/>
          <p:nvPr/>
        </p:nvGrpSpPr>
        <p:grpSpPr>
          <a:xfrm>
            <a:off x="6467153" y="3404590"/>
            <a:ext cx="631710" cy="493578"/>
            <a:chOff x="1923075" y="3694075"/>
            <a:chExt cx="437200" cy="341600"/>
          </a:xfrm>
        </p:grpSpPr>
        <p:sp>
          <p:nvSpPr>
            <p:cNvPr id="170" name="Google Shape;170;p24"/>
            <p:cNvSpPr/>
            <p:nvPr/>
          </p:nvSpPr>
          <p:spPr>
            <a:xfrm>
              <a:off x="2247600" y="3983300"/>
              <a:ext cx="52400" cy="52375"/>
            </a:xfrm>
            <a:custGeom>
              <a:avLst/>
              <a:gdLst/>
              <a:ahLst/>
              <a:cxnLst/>
              <a:rect l="l" t="t" r="r" b="b"/>
              <a:pathLst>
                <a:path w="2096" h="2095" fill="none" extrusionOk="0">
                  <a:moveTo>
                    <a:pt x="1" y="1048"/>
                  </a:moveTo>
                  <a:lnTo>
                    <a:pt x="1" y="1048"/>
                  </a:lnTo>
                  <a:lnTo>
                    <a:pt x="25" y="828"/>
                  </a:lnTo>
                  <a:lnTo>
                    <a:pt x="74" y="634"/>
                  </a:lnTo>
                  <a:lnTo>
                    <a:pt x="171" y="439"/>
                  </a:lnTo>
                  <a:lnTo>
                    <a:pt x="317" y="293"/>
                  </a:lnTo>
                  <a:lnTo>
                    <a:pt x="463"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3" y="1900"/>
                  </a:lnTo>
                  <a:lnTo>
                    <a:pt x="317" y="1778"/>
                  </a:lnTo>
                  <a:lnTo>
                    <a:pt x="171" y="1632"/>
                  </a:lnTo>
                  <a:lnTo>
                    <a:pt x="74" y="1437"/>
                  </a:lnTo>
                  <a:lnTo>
                    <a:pt x="25" y="1242"/>
                  </a:lnTo>
                  <a:lnTo>
                    <a:pt x="1" y="1048"/>
                  </a:lnTo>
                  <a:lnTo>
                    <a:pt x="1" y="1048"/>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4"/>
            <p:cNvSpPr/>
            <p:nvPr/>
          </p:nvSpPr>
          <p:spPr>
            <a:xfrm>
              <a:off x="2035100" y="3983300"/>
              <a:ext cx="52400" cy="52375"/>
            </a:xfrm>
            <a:custGeom>
              <a:avLst/>
              <a:gdLst/>
              <a:ahLst/>
              <a:cxnLst/>
              <a:rect l="l" t="t" r="r" b="b"/>
              <a:pathLst>
                <a:path w="2096" h="2095" fill="none" extrusionOk="0">
                  <a:moveTo>
                    <a:pt x="1" y="1048"/>
                  </a:moveTo>
                  <a:lnTo>
                    <a:pt x="1" y="1048"/>
                  </a:lnTo>
                  <a:lnTo>
                    <a:pt x="25" y="828"/>
                  </a:lnTo>
                  <a:lnTo>
                    <a:pt x="74" y="634"/>
                  </a:lnTo>
                  <a:lnTo>
                    <a:pt x="171" y="439"/>
                  </a:lnTo>
                  <a:lnTo>
                    <a:pt x="317" y="293"/>
                  </a:lnTo>
                  <a:lnTo>
                    <a:pt x="464"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4" y="1900"/>
                  </a:lnTo>
                  <a:lnTo>
                    <a:pt x="317" y="1778"/>
                  </a:lnTo>
                  <a:lnTo>
                    <a:pt x="171" y="1632"/>
                  </a:lnTo>
                  <a:lnTo>
                    <a:pt x="74" y="1437"/>
                  </a:lnTo>
                  <a:lnTo>
                    <a:pt x="25" y="1242"/>
                  </a:lnTo>
                  <a:lnTo>
                    <a:pt x="1" y="1048"/>
                  </a:lnTo>
                  <a:lnTo>
                    <a:pt x="1" y="1048"/>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4"/>
            <p:cNvSpPr/>
            <p:nvPr/>
          </p:nvSpPr>
          <p:spPr>
            <a:xfrm>
              <a:off x="1923075" y="3694075"/>
              <a:ext cx="437200" cy="280100"/>
            </a:xfrm>
            <a:custGeom>
              <a:avLst/>
              <a:gdLst/>
              <a:ahLst/>
              <a:cxnLst/>
              <a:rect l="l" t="t" r="r" b="b"/>
              <a:pathLst>
                <a:path w="17488" h="11204" fill="none" extrusionOk="0">
                  <a:moveTo>
                    <a:pt x="14516" y="10912"/>
                  </a:moveTo>
                  <a:lnTo>
                    <a:pt x="5675" y="10912"/>
                  </a:lnTo>
                  <a:lnTo>
                    <a:pt x="6089" y="9889"/>
                  </a:lnTo>
                  <a:lnTo>
                    <a:pt x="6089" y="9889"/>
                  </a:lnTo>
                  <a:lnTo>
                    <a:pt x="6235" y="9913"/>
                  </a:lnTo>
                  <a:lnTo>
                    <a:pt x="6406" y="9913"/>
                  </a:lnTo>
                  <a:lnTo>
                    <a:pt x="13810" y="9231"/>
                  </a:lnTo>
                  <a:lnTo>
                    <a:pt x="13810" y="9231"/>
                  </a:lnTo>
                  <a:lnTo>
                    <a:pt x="13980" y="9207"/>
                  </a:lnTo>
                  <a:lnTo>
                    <a:pt x="14151" y="9134"/>
                  </a:lnTo>
                  <a:lnTo>
                    <a:pt x="14297" y="9061"/>
                  </a:lnTo>
                  <a:lnTo>
                    <a:pt x="14467" y="8963"/>
                  </a:lnTo>
                  <a:lnTo>
                    <a:pt x="14614" y="8866"/>
                  </a:lnTo>
                  <a:lnTo>
                    <a:pt x="14735" y="8744"/>
                  </a:lnTo>
                  <a:lnTo>
                    <a:pt x="14833" y="8598"/>
                  </a:lnTo>
                  <a:lnTo>
                    <a:pt x="14930" y="8452"/>
                  </a:lnTo>
                  <a:lnTo>
                    <a:pt x="17414" y="3142"/>
                  </a:lnTo>
                  <a:lnTo>
                    <a:pt x="17414" y="3142"/>
                  </a:lnTo>
                  <a:lnTo>
                    <a:pt x="17463" y="2996"/>
                  </a:lnTo>
                  <a:lnTo>
                    <a:pt x="17487" y="2875"/>
                  </a:lnTo>
                  <a:lnTo>
                    <a:pt x="17463" y="2753"/>
                  </a:lnTo>
                  <a:lnTo>
                    <a:pt x="17439" y="2631"/>
                  </a:lnTo>
                  <a:lnTo>
                    <a:pt x="17366" y="2558"/>
                  </a:lnTo>
                  <a:lnTo>
                    <a:pt x="17244" y="2485"/>
                  </a:lnTo>
                  <a:lnTo>
                    <a:pt x="17122" y="2436"/>
                  </a:lnTo>
                  <a:lnTo>
                    <a:pt x="16976" y="2412"/>
                  </a:lnTo>
                  <a:lnTo>
                    <a:pt x="4579" y="1998"/>
                  </a:lnTo>
                  <a:lnTo>
                    <a:pt x="4214" y="366"/>
                  </a:lnTo>
                  <a:lnTo>
                    <a:pt x="4214" y="366"/>
                  </a:lnTo>
                  <a:lnTo>
                    <a:pt x="4141" y="220"/>
                  </a:lnTo>
                  <a:lnTo>
                    <a:pt x="4043" y="98"/>
                  </a:lnTo>
                  <a:lnTo>
                    <a:pt x="3897" y="25"/>
                  </a:lnTo>
                  <a:lnTo>
                    <a:pt x="3727" y="1"/>
                  </a:lnTo>
                  <a:lnTo>
                    <a:pt x="488" y="1"/>
                  </a:lnTo>
                  <a:lnTo>
                    <a:pt x="488" y="1"/>
                  </a:lnTo>
                  <a:lnTo>
                    <a:pt x="390" y="1"/>
                  </a:lnTo>
                  <a:lnTo>
                    <a:pt x="293" y="25"/>
                  </a:lnTo>
                  <a:lnTo>
                    <a:pt x="220" y="74"/>
                  </a:lnTo>
                  <a:lnTo>
                    <a:pt x="147" y="122"/>
                  </a:lnTo>
                  <a:lnTo>
                    <a:pt x="74" y="196"/>
                  </a:lnTo>
                  <a:lnTo>
                    <a:pt x="25" y="293"/>
                  </a:lnTo>
                  <a:lnTo>
                    <a:pt x="1" y="366"/>
                  </a:lnTo>
                  <a:lnTo>
                    <a:pt x="1" y="488"/>
                  </a:lnTo>
                  <a:lnTo>
                    <a:pt x="1" y="488"/>
                  </a:lnTo>
                  <a:lnTo>
                    <a:pt x="1" y="585"/>
                  </a:lnTo>
                  <a:lnTo>
                    <a:pt x="25" y="658"/>
                  </a:lnTo>
                  <a:lnTo>
                    <a:pt x="74" y="756"/>
                  </a:lnTo>
                  <a:lnTo>
                    <a:pt x="147" y="829"/>
                  </a:lnTo>
                  <a:lnTo>
                    <a:pt x="220" y="877"/>
                  </a:lnTo>
                  <a:lnTo>
                    <a:pt x="293" y="926"/>
                  </a:lnTo>
                  <a:lnTo>
                    <a:pt x="390" y="951"/>
                  </a:lnTo>
                  <a:lnTo>
                    <a:pt x="488" y="975"/>
                  </a:lnTo>
                  <a:lnTo>
                    <a:pt x="3337" y="975"/>
                  </a:lnTo>
                  <a:lnTo>
                    <a:pt x="5286" y="9256"/>
                  </a:lnTo>
                  <a:lnTo>
                    <a:pt x="4506" y="11204"/>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4"/>
            <p:cNvSpPr/>
            <p:nvPr/>
          </p:nvSpPr>
          <p:spPr>
            <a:xfrm>
              <a:off x="2261000" y="3781750"/>
              <a:ext cx="48725" cy="108400"/>
            </a:xfrm>
            <a:custGeom>
              <a:avLst/>
              <a:gdLst/>
              <a:ahLst/>
              <a:cxnLst/>
              <a:rect l="l" t="t" r="r" b="b"/>
              <a:pathLst>
                <a:path w="1949" h="4336" fill="none" extrusionOk="0">
                  <a:moveTo>
                    <a:pt x="1" y="4336"/>
                  </a:moveTo>
                  <a:lnTo>
                    <a:pt x="1949"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4"/>
            <p:cNvSpPr/>
            <p:nvPr/>
          </p:nvSpPr>
          <p:spPr>
            <a:xfrm>
              <a:off x="2225675" y="3780550"/>
              <a:ext cx="32300" cy="113875"/>
            </a:xfrm>
            <a:custGeom>
              <a:avLst/>
              <a:gdLst/>
              <a:ahLst/>
              <a:cxnLst/>
              <a:rect l="l" t="t" r="r" b="b"/>
              <a:pathLst>
                <a:path w="1292" h="4555" fill="none" extrusionOk="0">
                  <a:moveTo>
                    <a:pt x="1" y="4554"/>
                  </a:moveTo>
                  <a:lnTo>
                    <a:pt x="1292"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4"/>
            <p:cNvSpPr/>
            <p:nvPr/>
          </p:nvSpPr>
          <p:spPr>
            <a:xfrm>
              <a:off x="2190375" y="3779325"/>
              <a:ext cx="15850" cy="119350"/>
            </a:xfrm>
            <a:custGeom>
              <a:avLst/>
              <a:gdLst/>
              <a:ahLst/>
              <a:cxnLst/>
              <a:rect l="l" t="t" r="r" b="b"/>
              <a:pathLst>
                <a:path w="634" h="4774" fill="none" extrusionOk="0">
                  <a:moveTo>
                    <a:pt x="0" y="4774"/>
                  </a:moveTo>
                  <a:lnTo>
                    <a:pt x="634"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4"/>
            <p:cNvSpPr/>
            <p:nvPr/>
          </p:nvSpPr>
          <p:spPr>
            <a:xfrm>
              <a:off x="2154450" y="3777500"/>
              <a:ext cx="1250" cy="126050"/>
            </a:xfrm>
            <a:custGeom>
              <a:avLst/>
              <a:gdLst/>
              <a:ahLst/>
              <a:cxnLst/>
              <a:rect l="l" t="t" r="r" b="b"/>
              <a:pathLst>
                <a:path w="50" h="5042" fill="none" extrusionOk="0">
                  <a:moveTo>
                    <a:pt x="49" y="5042"/>
                  </a:moveTo>
                  <a:lnTo>
                    <a:pt x="0"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4"/>
            <p:cNvSpPr/>
            <p:nvPr/>
          </p:nvSpPr>
          <p:spPr>
            <a:xfrm>
              <a:off x="2103300" y="3776275"/>
              <a:ext cx="17075" cy="131550"/>
            </a:xfrm>
            <a:custGeom>
              <a:avLst/>
              <a:gdLst/>
              <a:ahLst/>
              <a:cxnLst/>
              <a:rect l="l" t="t" r="r" b="b"/>
              <a:pathLst>
                <a:path w="683" h="5262" fill="none" extrusionOk="0">
                  <a:moveTo>
                    <a:pt x="683" y="5261"/>
                  </a:moveTo>
                  <a:lnTo>
                    <a:pt x="1"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4"/>
            <p:cNvSpPr/>
            <p:nvPr/>
          </p:nvSpPr>
          <p:spPr>
            <a:xfrm>
              <a:off x="2051550" y="3775050"/>
              <a:ext cx="34125" cy="137025"/>
            </a:xfrm>
            <a:custGeom>
              <a:avLst/>
              <a:gdLst/>
              <a:ahLst/>
              <a:cxnLst/>
              <a:rect l="l" t="t" r="r" b="b"/>
              <a:pathLst>
                <a:path w="1365" h="5481" fill="none" extrusionOk="0">
                  <a:moveTo>
                    <a:pt x="1364" y="5481"/>
                  </a:moveTo>
                  <a:lnTo>
                    <a:pt x="0"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24"/>
          <p:cNvGrpSpPr/>
          <p:nvPr/>
        </p:nvGrpSpPr>
        <p:grpSpPr>
          <a:xfrm>
            <a:off x="6499188" y="1974454"/>
            <a:ext cx="387865" cy="318444"/>
            <a:chOff x="2599525" y="3688600"/>
            <a:chExt cx="428675" cy="351950"/>
          </a:xfrm>
        </p:grpSpPr>
        <p:sp>
          <p:nvSpPr>
            <p:cNvPr id="180" name="Google Shape;180;p24"/>
            <p:cNvSpPr/>
            <p:nvPr/>
          </p:nvSpPr>
          <p:spPr>
            <a:xfrm>
              <a:off x="2599525" y="3688600"/>
              <a:ext cx="428675" cy="168675"/>
            </a:xfrm>
            <a:custGeom>
              <a:avLst/>
              <a:gdLst/>
              <a:ahLst/>
              <a:cxnLst/>
              <a:rect l="l" t="t" r="r" b="b"/>
              <a:pathLst>
                <a:path w="17147" h="6747" fill="none" extrusionOk="0">
                  <a:moveTo>
                    <a:pt x="16660" y="1876"/>
                  </a:moveTo>
                  <a:lnTo>
                    <a:pt x="11594" y="1876"/>
                  </a:lnTo>
                  <a:lnTo>
                    <a:pt x="11594" y="1462"/>
                  </a:lnTo>
                  <a:lnTo>
                    <a:pt x="11594" y="1462"/>
                  </a:lnTo>
                  <a:lnTo>
                    <a:pt x="11594" y="1316"/>
                  </a:lnTo>
                  <a:lnTo>
                    <a:pt x="11569" y="1170"/>
                  </a:lnTo>
                  <a:lnTo>
                    <a:pt x="11472" y="902"/>
                  </a:lnTo>
                  <a:lnTo>
                    <a:pt x="11350" y="658"/>
                  </a:lnTo>
                  <a:lnTo>
                    <a:pt x="11155" y="439"/>
                  </a:lnTo>
                  <a:lnTo>
                    <a:pt x="10961" y="268"/>
                  </a:lnTo>
                  <a:lnTo>
                    <a:pt x="10693" y="122"/>
                  </a:lnTo>
                  <a:lnTo>
                    <a:pt x="10425" y="49"/>
                  </a:lnTo>
                  <a:lnTo>
                    <a:pt x="10279" y="25"/>
                  </a:lnTo>
                  <a:lnTo>
                    <a:pt x="10133" y="1"/>
                  </a:lnTo>
                  <a:lnTo>
                    <a:pt x="7015" y="1"/>
                  </a:lnTo>
                  <a:lnTo>
                    <a:pt x="7015" y="1"/>
                  </a:lnTo>
                  <a:lnTo>
                    <a:pt x="6869" y="25"/>
                  </a:lnTo>
                  <a:lnTo>
                    <a:pt x="6723" y="49"/>
                  </a:lnTo>
                  <a:lnTo>
                    <a:pt x="6455" y="122"/>
                  </a:lnTo>
                  <a:lnTo>
                    <a:pt x="6187" y="268"/>
                  </a:lnTo>
                  <a:lnTo>
                    <a:pt x="5992" y="439"/>
                  </a:lnTo>
                  <a:lnTo>
                    <a:pt x="5797" y="658"/>
                  </a:lnTo>
                  <a:lnTo>
                    <a:pt x="5676" y="902"/>
                  </a:lnTo>
                  <a:lnTo>
                    <a:pt x="5578" y="1170"/>
                  </a:lnTo>
                  <a:lnTo>
                    <a:pt x="5554" y="1316"/>
                  </a:lnTo>
                  <a:lnTo>
                    <a:pt x="5554" y="1462"/>
                  </a:lnTo>
                  <a:lnTo>
                    <a:pt x="5554" y="1876"/>
                  </a:lnTo>
                  <a:lnTo>
                    <a:pt x="488" y="1876"/>
                  </a:lnTo>
                  <a:lnTo>
                    <a:pt x="488" y="1876"/>
                  </a:lnTo>
                  <a:lnTo>
                    <a:pt x="391" y="1876"/>
                  </a:lnTo>
                  <a:lnTo>
                    <a:pt x="293" y="1900"/>
                  </a:lnTo>
                  <a:lnTo>
                    <a:pt x="220" y="1949"/>
                  </a:lnTo>
                  <a:lnTo>
                    <a:pt x="147" y="2022"/>
                  </a:lnTo>
                  <a:lnTo>
                    <a:pt x="74" y="2071"/>
                  </a:lnTo>
                  <a:lnTo>
                    <a:pt x="50" y="2168"/>
                  </a:lnTo>
                  <a:lnTo>
                    <a:pt x="1" y="2266"/>
                  </a:lnTo>
                  <a:lnTo>
                    <a:pt x="1" y="2363"/>
                  </a:lnTo>
                  <a:lnTo>
                    <a:pt x="1" y="5773"/>
                  </a:lnTo>
                  <a:lnTo>
                    <a:pt x="1" y="5773"/>
                  </a:lnTo>
                  <a:lnTo>
                    <a:pt x="25" y="5967"/>
                  </a:lnTo>
                  <a:lnTo>
                    <a:pt x="74" y="6138"/>
                  </a:lnTo>
                  <a:lnTo>
                    <a:pt x="171" y="6308"/>
                  </a:lnTo>
                  <a:lnTo>
                    <a:pt x="293" y="6455"/>
                  </a:lnTo>
                  <a:lnTo>
                    <a:pt x="439" y="6576"/>
                  </a:lnTo>
                  <a:lnTo>
                    <a:pt x="585" y="6674"/>
                  </a:lnTo>
                  <a:lnTo>
                    <a:pt x="780" y="6722"/>
                  </a:lnTo>
                  <a:lnTo>
                    <a:pt x="975" y="6747"/>
                  </a:lnTo>
                  <a:lnTo>
                    <a:pt x="7721" y="6747"/>
                  </a:lnTo>
                  <a:lnTo>
                    <a:pt x="7721" y="6138"/>
                  </a:lnTo>
                  <a:lnTo>
                    <a:pt x="7721" y="6138"/>
                  </a:lnTo>
                  <a:lnTo>
                    <a:pt x="7746" y="6041"/>
                  </a:lnTo>
                  <a:lnTo>
                    <a:pt x="7770" y="5967"/>
                  </a:lnTo>
                  <a:lnTo>
                    <a:pt x="7819" y="5870"/>
                  </a:lnTo>
                  <a:lnTo>
                    <a:pt x="7868" y="5797"/>
                  </a:lnTo>
                  <a:lnTo>
                    <a:pt x="7941" y="5748"/>
                  </a:lnTo>
                  <a:lnTo>
                    <a:pt x="8038" y="5700"/>
                  </a:lnTo>
                  <a:lnTo>
                    <a:pt x="8111" y="5675"/>
                  </a:lnTo>
                  <a:lnTo>
                    <a:pt x="8209" y="5651"/>
                  </a:lnTo>
                  <a:lnTo>
                    <a:pt x="8939" y="5651"/>
                  </a:lnTo>
                  <a:lnTo>
                    <a:pt x="8939" y="5651"/>
                  </a:lnTo>
                  <a:lnTo>
                    <a:pt x="9037" y="5675"/>
                  </a:lnTo>
                  <a:lnTo>
                    <a:pt x="9110" y="5700"/>
                  </a:lnTo>
                  <a:lnTo>
                    <a:pt x="9207" y="5748"/>
                  </a:lnTo>
                  <a:lnTo>
                    <a:pt x="9280" y="5797"/>
                  </a:lnTo>
                  <a:lnTo>
                    <a:pt x="9329" y="5870"/>
                  </a:lnTo>
                  <a:lnTo>
                    <a:pt x="9378" y="5967"/>
                  </a:lnTo>
                  <a:lnTo>
                    <a:pt x="9402" y="6041"/>
                  </a:lnTo>
                  <a:lnTo>
                    <a:pt x="9426" y="6138"/>
                  </a:lnTo>
                  <a:lnTo>
                    <a:pt x="9426" y="6747"/>
                  </a:lnTo>
                  <a:lnTo>
                    <a:pt x="16173" y="6747"/>
                  </a:lnTo>
                  <a:lnTo>
                    <a:pt x="16173" y="6747"/>
                  </a:lnTo>
                  <a:lnTo>
                    <a:pt x="16367" y="6722"/>
                  </a:lnTo>
                  <a:lnTo>
                    <a:pt x="16562" y="6674"/>
                  </a:lnTo>
                  <a:lnTo>
                    <a:pt x="16708" y="6576"/>
                  </a:lnTo>
                  <a:lnTo>
                    <a:pt x="16855" y="6455"/>
                  </a:lnTo>
                  <a:lnTo>
                    <a:pt x="16976" y="6308"/>
                  </a:lnTo>
                  <a:lnTo>
                    <a:pt x="17074" y="6138"/>
                  </a:lnTo>
                  <a:lnTo>
                    <a:pt x="17122" y="5967"/>
                  </a:lnTo>
                  <a:lnTo>
                    <a:pt x="17147" y="5773"/>
                  </a:lnTo>
                  <a:lnTo>
                    <a:pt x="17147" y="2363"/>
                  </a:lnTo>
                  <a:lnTo>
                    <a:pt x="17147" y="2363"/>
                  </a:lnTo>
                  <a:lnTo>
                    <a:pt x="17147" y="2266"/>
                  </a:lnTo>
                  <a:lnTo>
                    <a:pt x="17098" y="2168"/>
                  </a:lnTo>
                  <a:lnTo>
                    <a:pt x="17074" y="2071"/>
                  </a:lnTo>
                  <a:lnTo>
                    <a:pt x="17001" y="2022"/>
                  </a:lnTo>
                  <a:lnTo>
                    <a:pt x="16928" y="1949"/>
                  </a:lnTo>
                  <a:lnTo>
                    <a:pt x="16855" y="1900"/>
                  </a:lnTo>
                  <a:lnTo>
                    <a:pt x="16757" y="1876"/>
                  </a:lnTo>
                  <a:lnTo>
                    <a:pt x="16660" y="1876"/>
                  </a:lnTo>
                  <a:lnTo>
                    <a:pt x="16660" y="1876"/>
                  </a:lnTo>
                  <a:close/>
                  <a:moveTo>
                    <a:pt x="10620" y="1876"/>
                  </a:moveTo>
                  <a:lnTo>
                    <a:pt x="6528" y="1876"/>
                  </a:lnTo>
                  <a:lnTo>
                    <a:pt x="6528" y="1462"/>
                  </a:lnTo>
                  <a:lnTo>
                    <a:pt x="6528" y="1462"/>
                  </a:lnTo>
                  <a:lnTo>
                    <a:pt x="6528" y="1364"/>
                  </a:lnTo>
                  <a:lnTo>
                    <a:pt x="6577" y="1291"/>
                  </a:lnTo>
                  <a:lnTo>
                    <a:pt x="6601" y="1194"/>
                  </a:lnTo>
                  <a:lnTo>
                    <a:pt x="6674" y="1121"/>
                  </a:lnTo>
                  <a:lnTo>
                    <a:pt x="6747" y="1072"/>
                  </a:lnTo>
                  <a:lnTo>
                    <a:pt x="6820" y="1023"/>
                  </a:lnTo>
                  <a:lnTo>
                    <a:pt x="6918" y="999"/>
                  </a:lnTo>
                  <a:lnTo>
                    <a:pt x="7015" y="975"/>
                  </a:lnTo>
                  <a:lnTo>
                    <a:pt x="10133" y="975"/>
                  </a:lnTo>
                  <a:lnTo>
                    <a:pt x="10133" y="975"/>
                  </a:lnTo>
                  <a:lnTo>
                    <a:pt x="10230" y="999"/>
                  </a:lnTo>
                  <a:lnTo>
                    <a:pt x="10327" y="1023"/>
                  </a:lnTo>
                  <a:lnTo>
                    <a:pt x="10400" y="1072"/>
                  </a:lnTo>
                  <a:lnTo>
                    <a:pt x="10474" y="1121"/>
                  </a:lnTo>
                  <a:lnTo>
                    <a:pt x="10547" y="1194"/>
                  </a:lnTo>
                  <a:lnTo>
                    <a:pt x="10571" y="1291"/>
                  </a:lnTo>
                  <a:lnTo>
                    <a:pt x="10620" y="1364"/>
                  </a:lnTo>
                  <a:lnTo>
                    <a:pt x="10620" y="1462"/>
                  </a:lnTo>
                  <a:lnTo>
                    <a:pt x="10620" y="1876"/>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4"/>
            <p:cNvSpPr/>
            <p:nvPr/>
          </p:nvSpPr>
          <p:spPr>
            <a:xfrm>
              <a:off x="2792550" y="3862125"/>
              <a:ext cx="42650" cy="23775"/>
            </a:xfrm>
            <a:custGeom>
              <a:avLst/>
              <a:gdLst/>
              <a:ahLst/>
              <a:cxnLst/>
              <a:rect l="l" t="t" r="r" b="b"/>
              <a:pathLst>
                <a:path w="1706" h="951" fill="none" extrusionOk="0">
                  <a:moveTo>
                    <a:pt x="1705" y="1"/>
                  </a:moveTo>
                  <a:lnTo>
                    <a:pt x="1705" y="463"/>
                  </a:lnTo>
                  <a:lnTo>
                    <a:pt x="1705" y="463"/>
                  </a:lnTo>
                  <a:lnTo>
                    <a:pt x="1681" y="561"/>
                  </a:lnTo>
                  <a:lnTo>
                    <a:pt x="1657" y="658"/>
                  </a:lnTo>
                  <a:lnTo>
                    <a:pt x="1608" y="756"/>
                  </a:lnTo>
                  <a:lnTo>
                    <a:pt x="1559" y="804"/>
                  </a:lnTo>
                  <a:lnTo>
                    <a:pt x="1486" y="877"/>
                  </a:lnTo>
                  <a:lnTo>
                    <a:pt x="1389" y="926"/>
                  </a:lnTo>
                  <a:lnTo>
                    <a:pt x="1316" y="951"/>
                  </a:lnTo>
                  <a:lnTo>
                    <a:pt x="1218" y="951"/>
                  </a:lnTo>
                  <a:lnTo>
                    <a:pt x="488" y="951"/>
                  </a:lnTo>
                  <a:lnTo>
                    <a:pt x="488" y="951"/>
                  </a:lnTo>
                  <a:lnTo>
                    <a:pt x="390" y="951"/>
                  </a:lnTo>
                  <a:lnTo>
                    <a:pt x="317" y="926"/>
                  </a:lnTo>
                  <a:lnTo>
                    <a:pt x="220" y="877"/>
                  </a:lnTo>
                  <a:lnTo>
                    <a:pt x="147" y="804"/>
                  </a:lnTo>
                  <a:lnTo>
                    <a:pt x="98" y="756"/>
                  </a:lnTo>
                  <a:lnTo>
                    <a:pt x="49" y="658"/>
                  </a:lnTo>
                  <a:lnTo>
                    <a:pt x="25" y="561"/>
                  </a:lnTo>
                  <a:lnTo>
                    <a:pt x="0" y="463"/>
                  </a:lnTo>
                  <a:lnTo>
                    <a:pt x="0"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4"/>
            <p:cNvSpPr/>
            <p:nvPr/>
          </p:nvSpPr>
          <p:spPr>
            <a:xfrm>
              <a:off x="2599525" y="3852375"/>
              <a:ext cx="428675" cy="188175"/>
            </a:xfrm>
            <a:custGeom>
              <a:avLst/>
              <a:gdLst/>
              <a:ahLst/>
              <a:cxnLst/>
              <a:rect l="l" t="t" r="r" b="b"/>
              <a:pathLst>
                <a:path w="17147" h="7527" fill="none" extrusionOk="0">
                  <a:moveTo>
                    <a:pt x="1" y="1"/>
                  </a:moveTo>
                  <a:lnTo>
                    <a:pt x="1" y="7040"/>
                  </a:lnTo>
                  <a:lnTo>
                    <a:pt x="1" y="7040"/>
                  </a:lnTo>
                  <a:lnTo>
                    <a:pt x="1" y="7137"/>
                  </a:lnTo>
                  <a:lnTo>
                    <a:pt x="50" y="7210"/>
                  </a:lnTo>
                  <a:lnTo>
                    <a:pt x="74" y="7307"/>
                  </a:lnTo>
                  <a:lnTo>
                    <a:pt x="147" y="7381"/>
                  </a:lnTo>
                  <a:lnTo>
                    <a:pt x="220" y="7429"/>
                  </a:lnTo>
                  <a:lnTo>
                    <a:pt x="293" y="7478"/>
                  </a:lnTo>
                  <a:lnTo>
                    <a:pt x="391" y="7502"/>
                  </a:lnTo>
                  <a:lnTo>
                    <a:pt x="488" y="7527"/>
                  </a:lnTo>
                  <a:lnTo>
                    <a:pt x="16660" y="7527"/>
                  </a:lnTo>
                  <a:lnTo>
                    <a:pt x="16660" y="7527"/>
                  </a:lnTo>
                  <a:lnTo>
                    <a:pt x="16757" y="7502"/>
                  </a:lnTo>
                  <a:lnTo>
                    <a:pt x="16855" y="7478"/>
                  </a:lnTo>
                  <a:lnTo>
                    <a:pt x="16928" y="7429"/>
                  </a:lnTo>
                  <a:lnTo>
                    <a:pt x="17001" y="7381"/>
                  </a:lnTo>
                  <a:lnTo>
                    <a:pt x="17074" y="7307"/>
                  </a:lnTo>
                  <a:lnTo>
                    <a:pt x="17098" y="7210"/>
                  </a:lnTo>
                  <a:lnTo>
                    <a:pt x="17147" y="7137"/>
                  </a:lnTo>
                  <a:lnTo>
                    <a:pt x="17147" y="7040"/>
                  </a:lnTo>
                  <a:lnTo>
                    <a:pt x="17147"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154;p24"/>
          <p:cNvSpPr/>
          <p:nvPr/>
        </p:nvSpPr>
        <p:spPr>
          <a:xfrm rot="5400000">
            <a:off x="3845537" y="1154872"/>
            <a:ext cx="1889565" cy="2321400"/>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5;p24"/>
          <p:cNvSpPr/>
          <p:nvPr/>
        </p:nvSpPr>
        <p:spPr>
          <a:xfrm rot="5400000" flipH="1">
            <a:off x="3904568" y="3107531"/>
            <a:ext cx="1868364" cy="2203575"/>
          </a:xfrm>
          <a:prstGeom prst="teardrop">
            <a:avLst>
              <a:gd name="adj" fmla="val 10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56;p24"/>
          <p:cNvSpPr/>
          <p:nvPr/>
        </p:nvSpPr>
        <p:spPr>
          <a:xfrm rot="10800000">
            <a:off x="5982001" y="1370788"/>
            <a:ext cx="2341116" cy="1844687"/>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7;p24"/>
          <p:cNvSpPr/>
          <p:nvPr/>
        </p:nvSpPr>
        <p:spPr>
          <a:xfrm flipH="1">
            <a:off x="5983258" y="3248210"/>
            <a:ext cx="2537286" cy="1913303"/>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Rectangle 36"/>
          <p:cNvSpPr/>
          <p:nvPr/>
        </p:nvSpPr>
        <p:spPr>
          <a:xfrm>
            <a:off x="3629620" y="1913283"/>
            <a:ext cx="2403644" cy="1015663"/>
          </a:xfrm>
          <a:prstGeom prst="rect">
            <a:avLst/>
          </a:prstGeom>
        </p:spPr>
        <p:txBody>
          <a:bodyPr wrap="square">
            <a:spAutoFit/>
          </a:bodyPr>
          <a:lstStyle/>
          <a:p>
            <a:pPr algn="ctr"/>
            <a:r>
              <a:rPr lang="en-US" sz="2000" b="1" dirty="0">
                <a:solidFill>
                  <a:srgbClr val="FFFF00"/>
                </a:solidFill>
                <a:latin typeface="+mj-lt"/>
              </a:rPr>
              <a:t>Chế biến các thực phẩm lên men</a:t>
            </a:r>
          </a:p>
        </p:txBody>
      </p:sp>
      <p:sp>
        <p:nvSpPr>
          <p:cNvPr id="39" name="Rectangle 38"/>
          <p:cNvSpPr/>
          <p:nvPr/>
        </p:nvSpPr>
        <p:spPr>
          <a:xfrm>
            <a:off x="6099119" y="1746529"/>
            <a:ext cx="1906666" cy="1015663"/>
          </a:xfrm>
          <a:prstGeom prst="rect">
            <a:avLst/>
          </a:prstGeom>
        </p:spPr>
        <p:txBody>
          <a:bodyPr wrap="square">
            <a:spAutoFit/>
          </a:bodyPr>
          <a:lstStyle/>
          <a:p>
            <a:pPr lvl="0" algn="ctr"/>
            <a:r>
              <a:rPr lang="nl-NL" sz="2000" b="1" dirty="0">
                <a:solidFill>
                  <a:srgbClr val="FFFF00"/>
                </a:solidFill>
                <a:latin typeface="+mj-lt"/>
                <a:ea typeface="Times New Roman" panose="02020603050405020304" pitchFamily="18" charset="0"/>
                <a:cs typeface="Times New Roman" panose="02020603050405020304" pitchFamily="18" charset="0"/>
              </a:rPr>
              <a:t>Động vật, con người tiêu hóa thức ăn</a:t>
            </a:r>
            <a:endParaRPr lang="en-US" sz="2000" b="1" dirty="0">
              <a:solidFill>
                <a:srgbClr val="FFFF00"/>
              </a:solidFill>
              <a:effectLst/>
              <a:latin typeface="+mj-lt"/>
              <a:ea typeface="Times New Roman" panose="02020603050405020304" pitchFamily="18" charset="0"/>
              <a:cs typeface="Times New Roman" panose="02020603050405020304" pitchFamily="18" charset="0"/>
            </a:endParaRPr>
          </a:p>
        </p:txBody>
      </p:sp>
      <p:sp>
        <p:nvSpPr>
          <p:cNvPr id="40" name="Rectangle 39"/>
          <p:cNvSpPr/>
          <p:nvPr/>
        </p:nvSpPr>
        <p:spPr>
          <a:xfrm>
            <a:off x="4083593" y="3746779"/>
            <a:ext cx="2013599" cy="707886"/>
          </a:xfrm>
          <a:prstGeom prst="rect">
            <a:avLst/>
          </a:prstGeom>
        </p:spPr>
        <p:txBody>
          <a:bodyPr wrap="square">
            <a:spAutoFit/>
          </a:bodyPr>
          <a:lstStyle/>
          <a:p>
            <a:pPr lvl="0" algn="ctr"/>
            <a:r>
              <a:rPr lang="fr-FR" sz="2000" b="1" dirty="0">
                <a:solidFill>
                  <a:srgbClr val="FFFF00"/>
                </a:solidFill>
                <a:latin typeface="+mj-lt"/>
                <a:ea typeface="Times New Roman" panose="02020603050405020304" pitchFamily="18" charset="0"/>
                <a:cs typeface="Times New Roman" panose="02020603050405020304" pitchFamily="18" charset="0"/>
              </a:rPr>
              <a:t>Phân bón </a:t>
            </a:r>
          </a:p>
          <a:p>
            <a:pPr lvl="0" algn="ctr"/>
            <a:r>
              <a:rPr lang="fr-FR" sz="2000" b="1" dirty="0">
                <a:solidFill>
                  <a:srgbClr val="FFFF00"/>
                </a:solidFill>
                <a:latin typeface="+mj-lt"/>
                <a:ea typeface="Times New Roman" panose="02020603050405020304" pitchFamily="18" charset="0"/>
                <a:cs typeface="Times New Roman" panose="02020603050405020304" pitchFamily="18" charset="0"/>
              </a:rPr>
              <a:t>nông nghiệp</a:t>
            </a:r>
            <a:endParaRPr lang="en-US" sz="2000" b="1" dirty="0">
              <a:solidFill>
                <a:srgbClr val="FFFF00"/>
              </a:solidFill>
              <a:effectLst/>
              <a:latin typeface="+mj-lt"/>
              <a:ea typeface="Times New Roman" panose="02020603050405020304" pitchFamily="18" charset="0"/>
              <a:cs typeface="Times New Roman" panose="02020603050405020304" pitchFamily="18" charset="0"/>
            </a:endParaRPr>
          </a:p>
        </p:txBody>
      </p:sp>
      <p:sp>
        <p:nvSpPr>
          <p:cNvPr id="41" name="Rectangle 40"/>
          <p:cNvSpPr/>
          <p:nvPr/>
        </p:nvSpPr>
        <p:spPr>
          <a:xfrm>
            <a:off x="5999480" y="3440959"/>
            <a:ext cx="2240700" cy="1323439"/>
          </a:xfrm>
          <a:prstGeom prst="rect">
            <a:avLst/>
          </a:prstGeom>
        </p:spPr>
        <p:txBody>
          <a:bodyPr wrap="square">
            <a:spAutoFit/>
          </a:bodyPr>
          <a:lstStyle/>
          <a:p>
            <a:pPr lvl="0" algn="ctr"/>
            <a:r>
              <a:rPr lang="en-US" sz="2000" b="1" dirty="0">
                <a:solidFill>
                  <a:srgbClr val="FFFF00"/>
                </a:solidFill>
              </a:rPr>
              <a:t>Phân giải xác động thực vật và tăng độ màu mỡ cho đất</a:t>
            </a:r>
            <a:endParaRPr lang="en-US" sz="2000" b="1" dirty="0">
              <a:solidFill>
                <a:srgbClr val="FFFF00"/>
              </a:solidFill>
              <a:effectLst/>
              <a:latin typeface="+mj-lt"/>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53406" y="1472603"/>
            <a:ext cx="2668935" cy="1589244"/>
          </a:xfrm>
          <a:prstGeom prst="rect">
            <a:avLst/>
          </a:prstGeom>
        </p:spPr>
      </p:pic>
      <p:pic>
        <p:nvPicPr>
          <p:cNvPr id="3" name="Picture 2"/>
          <p:cNvPicPr>
            <a:picLocks noChangeAspect="1"/>
          </p:cNvPicPr>
          <p:nvPr/>
        </p:nvPicPr>
        <p:blipFill>
          <a:blip r:embed="rId4"/>
          <a:stretch>
            <a:fillRect/>
          </a:stretch>
        </p:blipFill>
        <p:spPr>
          <a:xfrm>
            <a:off x="253404" y="3215476"/>
            <a:ext cx="2561412" cy="1946036"/>
          </a:xfrm>
          <a:prstGeom prst="rect">
            <a:avLst/>
          </a:prstGeom>
        </p:spPr>
      </p:pic>
      <p:sp>
        <p:nvSpPr>
          <p:cNvPr id="38" name="Rectangle 37"/>
          <p:cNvSpPr/>
          <p:nvPr/>
        </p:nvSpPr>
        <p:spPr>
          <a:xfrm>
            <a:off x="902820" y="886071"/>
            <a:ext cx="7959078" cy="400110"/>
          </a:xfrm>
          <a:prstGeom prst="rect">
            <a:avLst/>
          </a:prstGeom>
        </p:spPr>
        <p:txBody>
          <a:bodyPr wrap="square">
            <a:spAutoFit/>
          </a:bodyPr>
          <a:lstStyle/>
          <a:p>
            <a:r>
              <a:rPr lang="en-US" sz="2000" b="1" dirty="0">
                <a:solidFill>
                  <a:srgbClr val="0000CC"/>
                </a:solidFill>
                <a:latin typeface="+mj-lt"/>
              </a:rPr>
              <a:t>-</a:t>
            </a:r>
            <a:r>
              <a:rPr lang="en-US" sz="2000" b="1" dirty="0" err="1">
                <a:solidFill>
                  <a:srgbClr val="0000CC"/>
                </a:solidFill>
                <a:latin typeface="+mj-lt"/>
              </a:rPr>
              <a:t>Quan</a:t>
            </a:r>
            <a:r>
              <a:rPr lang="en-US" sz="2000" b="1" dirty="0">
                <a:solidFill>
                  <a:srgbClr val="0000CC"/>
                </a:solidFill>
                <a:latin typeface="+mj-lt"/>
              </a:rPr>
              <a:t> </a:t>
            </a:r>
            <a:r>
              <a:rPr lang="en-US" sz="2000" b="1" dirty="0" err="1">
                <a:solidFill>
                  <a:srgbClr val="0000CC"/>
                </a:solidFill>
                <a:latin typeface="+mj-lt"/>
              </a:rPr>
              <a:t>sát</a:t>
            </a:r>
            <a:r>
              <a:rPr lang="en-US" sz="2000" b="1" dirty="0">
                <a:solidFill>
                  <a:srgbClr val="0000CC"/>
                </a:solidFill>
                <a:latin typeface="+mj-lt"/>
              </a:rPr>
              <a:t> </a:t>
            </a:r>
            <a:r>
              <a:rPr lang="en-US" sz="2000" b="1" dirty="0" err="1">
                <a:solidFill>
                  <a:srgbClr val="0000CC"/>
                </a:solidFill>
                <a:latin typeface="+mj-lt"/>
              </a:rPr>
              <a:t>hình</a:t>
            </a:r>
            <a:r>
              <a:rPr lang="en-US" sz="2000" b="1" dirty="0">
                <a:solidFill>
                  <a:srgbClr val="0000CC"/>
                </a:solidFill>
                <a:latin typeface="+mj-lt"/>
              </a:rPr>
              <a:t> </a:t>
            </a:r>
            <a:r>
              <a:rPr lang="en-US" sz="2000" b="1" dirty="0" err="1">
                <a:solidFill>
                  <a:srgbClr val="0000CC"/>
                </a:solidFill>
                <a:latin typeface="+mj-lt"/>
              </a:rPr>
              <a:t>ảnh</a:t>
            </a:r>
            <a:r>
              <a:rPr lang="en-US" sz="2000" b="1" dirty="0">
                <a:solidFill>
                  <a:srgbClr val="0000CC"/>
                </a:solidFill>
                <a:latin typeface="+mj-lt"/>
              </a:rPr>
              <a:t> </a:t>
            </a:r>
            <a:r>
              <a:rPr lang="en-US" sz="2000" b="1" dirty="0" err="1">
                <a:solidFill>
                  <a:srgbClr val="0000CC"/>
                </a:solidFill>
                <a:latin typeface="+mj-lt"/>
              </a:rPr>
              <a:t>và</a:t>
            </a:r>
            <a:r>
              <a:rPr lang="en-US" sz="2000" b="1" dirty="0">
                <a:solidFill>
                  <a:srgbClr val="0000CC"/>
                </a:solidFill>
                <a:latin typeface="+mj-lt"/>
              </a:rPr>
              <a:t> </a:t>
            </a:r>
            <a:r>
              <a:rPr lang="en-US" sz="2000" b="1" dirty="0" err="1">
                <a:solidFill>
                  <a:srgbClr val="0000CC"/>
                </a:solidFill>
                <a:latin typeface="+mj-lt"/>
              </a:rPr>
              <a:t>cho</a:t>
            </a:r>
            <a:r>
              <a:rPr lang="en-US" sz="2000" b="1" dirty="0">
                <a:solidFill>
                  <a:srgbClr val="0000CC"/>
                </a:solidFill>
                <a:latin typeface="+mj-lt"/>
              </a:rPr>
              <a:t> </a:t>
            </a:r>
            <a:r>
              <a:rPr lang="en-US" sz="2000" b="1" dirty="0" err="1">
                <a:solidFill>
                  <a:srgbClr val="0000CC"/>
                </a:solidFill>
                <a:latin typeface="+mj-lt"/>
              </a:rPr>
              <a:t>biết</a:t>
            </a:r>
            <a:r>
              <a:rPr lang="en-US" sz="2000" b="1" dirty="0">
                <a:solidFill>
                  <a:srgbClr val="0000CC"/>
                </a:solidFill>
                <a:latin typeface="+mj-lt"/>
              </a:rPr>
              <a:t> </a:t>
            </a:r>
            <a:r>
              <a:rPr lang="en-US" sz="2000" b="1" dirty="0" err="1">
                <a:solidFill>
                  <a:srgbClr val="0000CC"/>
                </a:solidFill>
                <a:latin typeface="+mj-lt"/>
              </a:rPr>
              <a:t>các</a:t>
            </a:r>
            <a:r>
              <a:rPr lang="en-US" sz="2000" b="1" dirty="0">
                <a:solidFill>
                  <a:srgbClr val="0000CC"/>
                </a:solidFill>
                <a:latin typeface="+mj-lt"/>
              </a:rPr>
              <a:t> </a:t>
            </a:r>
            <a:r>
              <a:rPr lang="en-US" sz="2000" b="1" dirty="0" err="1">
                <a:solidFill>
                  <a:srgbClr val="0000CC"/>
                </a:solidFill>
                <a:latin typeface="+mj-lt"/>
              </a:rPr>
              <a:t>vai</a:t>
            </a:r>
            <a:r>
              <a:rPr lang="en-US" sz="2000" b="1" dirty="0">
                <a:solidFill>
                  <a:srgbClr val="0000CC"/>
                </a:solidFill>
                <a:latin typeface="+mj-lt"/>
              </a:rPr>
              <a:t> </a:t>
            </a:r>
            <a:r>
              <a:rPr lang="en-US" sz="2000" b="1" dirty="0" err="1">
                <a:solidFill>
                  <a:srgbClr val="0000CC"/>
                </a:solidFill>
                <a:latin typeface="+mj-lt"/>
              </a:rPr>
              <a:t>trò</a:t>
            </a:r>
            <a:r>
              <a:rPr lang="en-US" sz="2000" b="1" dirty="0">
                <a:solidFill>
                  <a:srgbClr val="0000CC"/>
                </a:solidFill>
                <a:latin typeface="+mj-lt"/>
              </a:rPr>
              <a:t> </a:t>
            </a:r>
            <a:r>
              <a:rPr lang="en-US" sz="2000" b="1" dirty="0" err="1">
                <a:solidFill>
                  <a:srgbClr val="0000CC"/>
                </a:solidFill>
                <a:latin typeface="+mj-lt"/>
              </a:rPr>
              <a:t>của</a:t>
            </a:r>
            <a:r>
              <a:rPr lang="en-US" sz="2000" b="1" dirty="0">
                <a:solidFill>
                  <a:srgbClr val="0000CC"/>
                </a:solidFill>
                <a:latin typeface="+mj-lt"/>
              </a:rPr>
              <a:t> vi </a:t>
            </a:r>
            <a:r>
              <a:rPr lang="en-US" sz="2000" b="1" dirty="0" err="1">
                <a:solidFill>
                  <a:srgbClr val="0000CC"/>
                </a:solidFill>
                <a:latin typeface="+mj-lt"/>
              </a:rPr>
              <a:t>khuẩn</a:t>
            </a:r>
            <a:r>
              <a:rPr lang="en-US" sz="2000" b="1" dirty="0">
                <a:solidFill>
                  <a:srgbClr val="0000CC"/>
                </a:solidFill>
                <a:latin typeface="+mj-l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barn(inVertical)">
                                      <p:cBhvr>
                                        <p:cTn id="7" dur="5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down)">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down)">
                                      <p:cBhvr>
                                        <p:cTn id="31" dur="500"/>
                                        <p:tgtEl>
                                          <p:spTgt spid="3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down)">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down)">
                                      <p:cBhvr>
                                        <p:cTn id="42" dur="500"/>
                                        <p:tgtEl>
                                          <p:spTgt spid="34"/>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wipe(down)">
                                      <p:cBhvr>
                                        <p:cTn id="45" dur="500"/>
                                        <p:tgtEl>
                                          <p:spTgt spid="41"/>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33" grpId="0" animBg="1"/>
      <p:bldP spid="34" grpId="0" animBg="1"/>
      <p:bldP spid="35" grpId="0" animBg="1"/>
      <p:bldP spid="36" grpId="0" animBg="1"/>
      <p:bldP spid="37" grpId="0"/>
      <p:bldP spid="39" grpId="0"/>
      <p:bldP spid="40" grpId="0"/>
      <p:bldP spid="41" grpId="0"/>
      <p:bldP spid="3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Sữa chua TH True Milk cho bé mấy tháng? Giá bao nhiêu tiền?"/>
          <p:cNvSpPr>
            <a:spLocks noChangeAspect="1" noChangeArrowheads="1"/>
          </p:cNvSpPr>
          <p:nvPr/>
        </p:nvSpPr>
        <p:spPr bwMode="auto">
          <a:xfrm>
            <a:off x="1259681" y="-108346"/>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283" y="514350"/>
            <a:ext cx="2943225"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00400" y="109284"/>
            <a:ext cx="3086100" cy="369332"/>
          </a:xfrm>
          <a:prstGeom prst="rect">
            <a:avLst/>
          </a:prstGeom>
          <a:noFill/>
        </p:spPr>
        <p:txBody>
          <a:bodyPr wrap="square" rtlCol="0">
            <a:spAutoFit/>
          </a:bodyPr>
          <a:lstStyle/>
          <a:p>
            <a:r>
              <a:rPr lang="en-US" sz="1800" b="1" dirty="0" err="1">
                <a:solidFill>
                  <a:srgbClr val="FF0000"/>
                </a:solidFill>
                <a:latin typeface="Times New Roman" pitchFamily="18" charset="0"/>
                <a:cs typeface="Times New Roman" pitchFamily="18" charset="0"/>
              </a:rPr>
              <a:t>Một</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số</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vai</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trò</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của</a:t>
            </a:r>
            <a:r>
              <a:rPr lang="en-US" sz="1800" b="1" dirty="0">
                <a:solidFill>
                  <a:srgbClr val="FF0000"/>
                </a:solidFill>
                <a:latin typeface="Times New Roman" pitchFamily="18" charset="0"/>
                <a:cs typeface="Times New Roman" pitchFamily="18" charset="0"/>
              </a:rPr>
              <a:t> vi </a:t>
            </a:r>
            <a:r>
              <a:rPr lang="en-US" sz="1800" b="1" dirty="0" err="1">
                <a:solidFill>
                  <a:srgbClr val="FF0000"/>
                </a:solidFill>
                <a:latin typeface="Times New Roman" pitchFamily="18" charset="0"/>
                <a:cs typeface="Times New Roman" pitchFamily="18" charset="0"/>
              </a:rPr>
              <a:t>khuẩn</a:t>
            </a:r>
            <a:r>
              <a:rPr lang="en-US" sz="1800" b="1" dirty="0">
                <a:solidFill>
                  <a:srgbClr val="FF0000"/>
                </a:solidFill>
                <a:latin typeface="Times New Roman" pitchFamily="18" charset="0"/>
                <a:cs typeface="Times New Roman" pitchFamily="18" charset="0"/>
              </a:rPr>
              <a:t>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4892" y="514351"/>
            <a:ext cx="3163216"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0697" y="2751992"/>
            <a:ext cx="297180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9902" y="2751992"/>
            <a:ext cx="3188206"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9848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472757" y="987687"/>
            <a:ext cx="8110134" cy="3376495"/>
          </a:xfrm>
        </p:spPr>
        <p:txBody>
          <a:bodyPr/>
          <a:lstStyle/>
          <a:p>
            <a:pPr marL="0" lvl="0" indent="0" algn="l" rtl="0">
              <a:spcBef>
                <a:spcPts val="0"/>
              </a:spcBef>
              <a:spcAft>
                <a:spcPts val="0"/>
              </a:spcAft>
              <a:buNone/>
            </a:pPr>
            <a:r>
              <a:rPr lang="en" sz="2800" dirty="0">
                <a:solidFill>
                  <a:srgbClr val="0000CC"/>
                </a:solidFill>
              </a:rPr>
              <a:t>+ Vai trò của vi khuẩn:</a:t>
            </a:r>
          </a:p>
          <a:p>
            <a:pPr marL="0" lvl="0" indent="0" algn="l" rtl="0">
              <a:spcBef>
                <a:spcPts val="0"/>
              </a:spcBef>
              <a:spcAft>
                <a:spcPts val="0"/>
              </a:spcAft>
              <a:buNone/>
            </a:pPr>
            <a:r>
              <a:rPr lang="en" sz="2800" dirty="0">
                <a:solidFill>
                  <a:srgbClr val="0000CC"/>
                </a:solidFill>
              </a:rPr>
              <a:t>	</a:t>
            </a:r>
            <a:r>
              <a:rPr lang="en-US" sz="2800" dirty="0">
                <a:solidFill>
                  <a:srgbClr val="0000CC"/>
                </a:solidFill>
              </a:rPr>
              <a:t>- </a:t>
            </a:r>
            <a:r>
              <a:rPr lang="en-US" sz="2800" dirty="0" err="1">
                <a:solidFill>
                  <a:srgbClr val="0000CC"/>
                </a:solidFill>
              </a:rPr>
              <a:t>Chế</a:t>
            </a:r>
            <a:r>
              <a:rPr lang="en-US" sz="2800" dirty="0">
                <a:solidFill>
                  <a:srgbClr val="0000CC"/>
                </a:solidFill>
              </a:rPr>
              <a:t> </a:t>
            </a:r>
            <a:r>
              <a:rPr lang="en-US" sz="2800" dirty="0" err="1">
                <a:solidFill>
                  <a:srgbClr val="0000CC"/>
                </a:solidFill>
              </a:rPr>
              <a:t>biến</a:t>
            </a:r>
            <a:r>
              <a:rPr lang="en-US" sz="2800" dirty="0">
                <a:solidFill>
                  <a:srgbClr val="0000CC"/>
                </a:solidFill>
              </a:rPr>
              <a:t> </a:t>
            </a:r>
            <a:r>
              <a:rPr lang="en-US" sz="2800" dirty="0" err="1">
                <a:solidFill>
                  <a:srgbClr val="0000CC"/>
                </a:solidFill>
              </a:rPr>
              <a:t>các</a:t>
            </a:r>
            <a:r>
              <a:rPr lang="en-US" sz="2800" dirty="0">
                <a:solidFill>
                  <a:srgbClr val="0000CC"/>
                </a:solidFill>
              </a:rPr>
              <a:t> </a:t>
            </a:r>
            <a:r>
              <a:rPr lang="en-US" sz="2800" dirty="0" err="1">
                <a:solidFill>
                  <a:srgbClr val="0000CC"/>
                </a:solidFill>
              </a:rPr>
              <a:t>thực</a:t>
            </a:r>
            <a:r>
              <a:rPr lang="en-US" sz="2800" dirty="0">
                <a:solidFill>
                  <a:srgbClr val="0000CC"/>
                </a:solidFill>
              </a:rPr>
              <a:t> </a:t>
            </a:r>
            <a:r>
              <a:rPr lang="en-US" sz="2800" dirty="0" err="1">
                <a:solidFill>
                  <a:srgbClr val="0000CC"/>
                </a:solidFill>
              </a:rPr>
              <a:t>phẩm</a:t>
            </a:r>
            <a:r>
              <a:rPr lang="en-US" sz="2800" dirty="0">
                <a:solidFill>
                  <a:srgbClr val="0000CC"/>
                </a:solidFill>
              </a:rPr>
              <a:t> </a:t>
            </a:r>
            <a:r>
              <a:rPr lang="en-US" sz="2800" dirty="0" err="1">
                <a:solidFill>
                  <a:srgbClr val="0000CC"/>
                </a:solidFill>
              </a:rPr>
              <a:t>lên</a:t>
            </a:r>
            <a:r>
              <a:rPr lang="en-US" sz="2800" dirty="0">
                <a:solidFill>
                  <a:srgbClr val="0000CC"/>
                </a:solidFill>
              </a:rPr>
              <a:t> men</a:t>
            </a:r>
          </a:p>
          <a:p>
            <a:pPr lvl="0" algn="l"/>
            <a:r>
              <a:rPr lang="nl-NL" sz="2800" dirty="0">
                <a:solidFill>
                  <a:srgbClr val="0000CC"/>
                </a:solidFill>
                <a:ea typeface="Times New Roman" panose="02020603050405020304" pitchFamily="18" charset="0"/>
                <a:cs typeface="Times New Roman" panose="02020603050405020304" pitchFamily="18" charset="0"/>
              </a:rPr>
              <a:t>	- Động vật, con người tiêu hóa thức ăn</a:t>
            </a:r>
          </a:p>
          <a:p>
            <a:pPr lvl="0" algn="l"/>
            <a:r>
              <a:rPr lang="nl-NL" sz="2800" dirty="0">
                <a:solidFill>
                  <a:srgbClr val="0000CC"/>
                </a:solidFill>
                <a:cs typeface="Times New Roman" panose="02020603050405020304" pitchFamily="18" charset="0"/>
              </a:rPr>
              <a:t>	</a:t>
            </a:r>
            <a:r>
              <a:rPr lang="en-US" sz="2800" dirty="0">
                <a:solidFill>
                  <a:srgbClr val="0000CC"/>
                </a:solidFill>
              </a:rPr>
              <a:t>- </a:t>
            </a:r>
            <a:r>
              <a:rPr lang="fr-FR" sz="2800" dirty="0" err="1">
                <a:solidFill>
                  <a:srgbClr val="0000CC"/>
                </a:solidFill>
                <a:ea typeface="Times New Roman" panose="02020603050405020304" pitchFamily="18" charset="0"/>
                <a:cs typeface="Times New Roman" panose="02020603050405020304" pitchFamily="18" charset="0"/>
              </a:rPr>
              <a:t>Phân</a:t>
            </a:r>
            <a:r>
              <a:rPr lang="fr-FR" sz="2800" dirty="0">
                <a:solidFill>
                  <a:srgbClr val="0000CC"/>
                </a:solidFill>
                <a:ea typeface="Times New Roman" panose="02020603050405020304" pitchFamily="18" charset="0"/>
                <a:cs typeface="Times New Roman" panose="02020603050405020304" pitchFamily="18" charset="0"/>
              </a:rPr>
              <a:t> </a:t>
            </a:r>
            <a:r>
              <a:rPr lang="fr-FR" sz="2800" dirty="0" err="1">
                <a:solidFill>
                  <a:srgbClr val="0000CC"/>
                </a:solidFill>
                <a:ea typeface="Times New Roman" panose="02020603050405020304" pitchFamily="18" charset="0"/>
                <a:cs typeface="Times New Roman" panose="02020603050405020304" pitchFamily="18" charset="0"/>
              </a:rPr>
              <a:t>bón</a:t>
            </a:r>
            <a:r>
              <a:rPr lang="fr-FR" sz="2800" dirty="0">
                <a:solidFill>
                  <a:srgbClr val="0000CC"/>
                </a:solidFill>
                <a:ea typeface="Times New Roman" panose="02020603050405020304" pitchFamily="18" charset="0"/>
                <a:cs typeface="Times New Roman" panose="02020603050405020304" pitchFamily="18" charset="0"/>
              </a:rPr>
              <a:t> </a:t>
            </a:r>
            <a:r>
              <a:rPr lang="fr-FR" sz="2800" dirty="0" err="1">
                <a:solidFill>
                  <a:srgbClr val="0000CC"/>
                </a:solidFill>
                <a:ea typeface="Times New Roman" panose="02020603050405020304" pitchFamily="18" charset="0"/>
                <a:cs typeface="Times New Roman" panose="02020603050405020304" pitchFamily="18" charset="0"/>
              </a:rPr>
              <a:t>nông</a:t>
            </a:r>
            <a:r>
              <a:rPr lang="fr-FR" sz="2800" dirty="0">
                <a:solidFill>
                  <a:srgbClr val="0000CC"/>
                </a:solidFill>
                <a:ea typeface="Times New Roman" panose="02020603050405020304" pitchFamily="18" charset="0"/>
                <a:cs typeface="Times New Roman" panose="02020603050405020304" pitchFamily="18" charset="0"/>
              </a:rPr>
              <a:t> </a:t>
            </a:r>
            <a:r>
              <a:rPr lang="fr-FR" sz="2800" dirty="0" err="1">
                <a:solidFill>
                  <a:srgbClr val="0000CC"/>
                </a:solidFill>
                <a:ea typeface="Times New Roman" panose="02020603050405020304" pitchFamily="18" charset="0"/>
                <a:cs typeface="Times New Roman" panose="02020603050405020304" pitchFamily="18" charset="0"/>
              </a:rPr>
              <a:t>nghiệp</a:t>
            </a:r>
            <a:endParaRPr lang="en-US" sz="2800" dirty="0">
              <a:solidFill>
                <a:srgbClr val="0000CC"/>
              </a:solidFill>
              <a:ea typeface="Times New Roman" panose="02020603050405020304" pitchFamily="18" charset="0"/>
              <a:cs typeface="Times New Roman" panose="02020603050405020304" pitchFamily="18" charset="0"/>
            </a:endParaRPr>
          </a:p>
          <a:p>
            <a:pPr lvl="0" algn="l"/>
            <a:r>
              <a:rPr lang="en-US" sz="2800" dirty="0">
                <a:solidFill>
                  <a:srgbClr val="0000CC"/>
                </a:solidFill>
                <a:cs typeface="Times New Roman" panose="02020603050405020304" pitchFamily="18" charset="0"/>
              </a:rPr>
              <a:t>	</a:t>
            </a:r>
            <a:r>
              <a:rPr lang="en-US" sz="2800" dirty="0">
                <a:solidFill>
                  <a:srgbClr val="0000CC"/>
                </a:solidFill>
              </a:rPr>
              <a:t>- </a:t>
            </a:r>
            <a:r>
              <a:rPr lang="en-US" sz="2800" dirty="0" err="1">
                <a:solidFill>
                  <a:srgbClr val="0000CC"/>
                </a:solidFill>
              </a:rPr>
              <a:t>Phân</a:t>
            </a:r>
            <a:r>
              <a:rPr lang="en-US" sz="2800" dirty="0">
                <a:solidFill>
                  <a:srgbClr val="0000CC"/>
                </a:solidFill>
              </a:rPr>
              <a:t> </a:t>
            </a:r>
            <a:r>
              <a:rPr lang="en-US" sz="2800" dirty="0" err="1">
                <a:solidFill>
                  <a:srgbClr val="0000CC"/>
                </a:solidFill>
              </a:rPr>
              <a:t>giải</a:t>
            </a:r>
            <a:r>
              <a:rPr lang="en-US" sz="2800" dirty="0">
                <a:solidFill>
                  <a:srgbClr val="0000CC"/>
                </a:solidFill>
              </a:rPr>
              <a:t> </a:t>
            </a:r>
            <a:r>
              <a:rPr lang="en-US" sz="2800" dirty="0" err="1">
                <a:solidFill>
                  <a:srgbClr val="0000CC"/>
                </a:solidFill>
              </a:rPr>
              <a:t>xác</a:t>
            </a:r>
            <a:r>
              <a:rPr lang="en-US" sz="2800" dirty="0">
                <a:solidFill>
                  <a:srgbClr val="0000CC"/>
                </a:solidFill>
              </a:rPr>
              <a:t> </a:t>
            </a:r>
            <a:r>
              <a:rPr lang="en-US" sz="2800" dirty="0" err="1">
                <a:solidFill>
                  <a:srgbClr val="0000CC"/>
                </a:solidFill>
              </a:rPr>
              <a:t>động</a:t>
            </a:r>
            <a:r>
              <a:rPr lang="en-US" sz="2800" dirty="0">
                <a:solidFill>
                  <a:srgbClr val="0000CC"/>
                </a:solidFill>
              </a:rPr>
              <a:t> </a:t>
            </a:r>
            <a:r>
              <a:rPr lang="en-US" sz="2800" dirty="0" err="1">
                <a:solidFill>
                  <a:srgbClr val="0000CC"/>
                </a:solidFill>
              </a:rPr>
              <a:t>thực</a:t>
            </a:r>
            <a:r>
              <a:rPr lang="en-US" sz="2800" dirty="0">
                <a:solidFill>
                  <a:srgbClr val="0000CC"/>
                </a:solidFill>
              </a:rPr>
              <a:t> </a:t>
            </a:r>
            <a:r>
              <a:rPr lang="en-US" sz="2800" dirty="0" err="1">
                <a:solidFill>
                  <a:srgbClr val="0000CC"/>
                </a:solidFill>
              </a:rPr>
              <a:t>vật</a:t>
            </a:r>
            <a:r>
              <a:rPr lang="en-US" sz="2800" dirty="0">
                <a:solidFill>
                  <a:srgbClr val="0000CC"/>
                </a:solidFill>
              </a:rPr>
              <a:t> </a:t>
            </a:r>
            <a:r>
              <a:rPr lang="en-US" sz="2800" dirty="0" err="1">
                <a:solidFill>
                  <a:srgbClr val="0000CC"/>
                </a:solidFill>
              </a:rPr>
              <a:t>và</a:t>
            </a:r>
            <a:r>
              <a:rPr lang="en-US" sz="2800" dirty="0">
                <a:solidFill>
                  <a:srgbClr val="0000CC"/>
                </a:solidFill>
              </a:rPr>
              <a:t> </a:t>
            </a:r>
            <a:r>
              <a:rPr lang="en-US" sz="2800" dirty="0" err="1">
                <a:solidFill>
                  <a:srgbClr val="0000CC"/>
                </a:solidFill>
              </a:rPr>
              <a:t>tăng</a:t>
            </a:r>
            <a:r>
              <a:rPr lang="en-US" sz="2800" dirty="0">
                <a:solidFill>
                  <a:srgbClr val="0000CC"/>
                </a:solidFill>
              </a:rPr>
              <a:t> </a:t>
            </a:r>
            <a:r>
              <a:rPr lang="en-US" sz="2800" dirty="0" err="1">
                <a:solidFill>
                  <a:srgbClr val="0000CC"/>
                </a:solidFill>
              </a:rPr>
              <a:t>độ</a:t>
            </a:r>
            <a:r>
              <a:rPr lang="en-US" sz="2800" dirty="0">
                <a:solidFill>
                  <a:srgbClr val="0000CC"/>
                </a:solidFill>
              </a:rPr>
              <a:t> </a:t>
            </a:r>
            <a:r>
              <a:rPr lang="en-US" sz="2800" dirty="0" err="1">
                <a:solidFill>
                  <a:srgbClr val="0000CC"/>
                </a:solidFill>
              </a:rPr>
              <a:t>màu</a:t>
            </a:r>
            <a:r>
              <a:rPr lang="en-US" sz="2800" dirty="0">
                <a:solidFill>
                  <a:srgbClr val="0000CC"/>
                </a:solidFill>
              </a:rPr>
              <a:t> </a:t>
            </a:r>
            <a:r>
              <a:rPr lang="en-US" sz="2800" dirty="0" err="1">
                <a:solidFill>
                  <a:srgbClr val="0000CC"/>
                </a:solidFill>
              </a:rPr>
              <a:t>mỡ</a:t>
            </a:r>
            <a:r>
              <a:rPr lang="en-US" sz="2800" dirty="0">
                <a:solidFill>
                  <a:srgbClr val="0000CC"/>
                </a:solidFill>
              </a:rPr>
              <a:t> </a:t>
            </a:r>
            <a:r>
              <a:rPr lang="en-US" sz="2800" dirty="0" err="1">
                <a:solidFill>
                  <a:srgbClr val="0000CC"/>
                </a:solidFill>
              </a:rPr>
              <a:t>cho</a:t>
            </a:r>
            <a:r>
              <a:rPr lang="en-US" sz="2800" dirty="0">
                <a:solidFill>
                  <a:srgbClr val="0000CC"/>
                </a:solidFill>
              </a:rPr>
              <a:t> </a:t>
            </a:r>
            <a:r>
              <a:rPr lang="en-US" sz="2800" dirty="0" err="1">
                <a:solidFill>
                  <a:srgbClr val="0000CC"/>
                </a:solidFill>
              </a:rPr>
              <a:t>đất</a:t>
            </a:r>
            <a:r>
              <a:rPr lang="en-US" sz="2800" dirty="0">
                <a:solidFill>
                  <a:srgbClr val="0000CC"/>
                </a:solidFill>
              </a:rPr>
              <a:t> …….</a:t>
            </a:r>
            <a:endParaRPr lang="en-US" sz="2800" dirty="0">
              <a:solidFill>
                <a:srgbClr val="0000CC"/>
              </a:solidFill>
              <a:ea typeface="Times New Roman" panose="02020603050405020304" pitchFamily="18" charset="0"/>
              <a:cs typeface="Times New Roman" panose="02020603050405020304" pitchFamily="18" charset="0"/>
            </a:endParaRPr>
          </a:p>
        </p:txBody>
      </p:sp>
      <p:sp>
        <p:nvSpPr>
          <p:cNvPr id="3" name="Text Box 6"/>
          <p:cNvSpPr txBox="1">
            <a:spLocks noChangeArrowheads="1"/>
          </p:cNvSpPr>
          <p:nvPr/>
        </p:nvSpPr>
        <p:spPr bwMode="auto">
          <a:xfrm>
            <a:off x="590354" y="286012"/>
            <a:ext cx="732894" cy="707886"/>
          </a:xfrm>
          <a:prstGeom prst="rect">
            <a:avLst/>
          </a:prstGeom>
          <a:noFill/>
          <a:ln w="9525">
            <a:noFill/>
            <a:miter lim="800000"/>
            <a:headEnd/>
            <a:tailEnd/>
          </a:ln>
          <a:effectLst/>
        </p:spPr>
        <p:txBody>
          <a:bodyPr wrap="square">
            <a:spAutoFit/>
          </a:bodyPr>
          <a:lstStyle/>
          <a:p>
            <a:pPr eaLnBrk="0" hangingPunct="0">
              <a:spcBef>
                <a:spcPct val="50000"/>
              </a:spcBef>
              <a:defRPr/>
            </a:pPr>
            <a:r>
              <a:rPr lang="en-US" sz="4000" b="1" dirty="0">
                <a:solidFill>
                  <a:srgbClr val="FF0000"/>
                </a:solidFill>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Tree>
    <p:extLst>
      <p:ext uri="{BB962C8B-B14F-4D97-AF65-F5344CB8AC3E}">
        <p14:creationId xmlns:p14="http://schemas.microsoft.com/office/powerpoint/2010/main" val="193753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566" y="272890"/>
            <a:ext cx="9144000" cy="489032"/>
          </a:xfrm>
        </p:spPr>
        <p:txBody>
          <a:bodyPr/>
          <a:lstStyle/>
          <a:p>
            <a:pPr algn="ctr"/>
            <a:r>
              <a:rPr lang="en-US" sz="2600" dirty="0">
                <a:solidFill>
                  <a:srgbClr val="FF0000"/>
                </a:solidFill>
                <a:latin typeface="+mj-lt"/>
              </a:rPr>
              <a:t>Thảo luận và trả lời câu hỏi</a:t>
            </a:r>
          </a:p>
        </p:txBody>
      </p:sp>
      <p:sp>
        <p:nvSpPr>
          <p:cNvPr id="3" name="Rectangle 2"/>
          <p:cNvSpPr/>
          <p:nvPr/>
        </p:nvSpPr>
        <p:spPr>
          <a:xfrm>
            <a:off x="2" y="723010"/>
            <a:ext cx="7574509" cy="400110"/>
          </a:xfrm>
          <a:prstGeom prst="rect">
            <a:avLst/>
          </a:prstGeom>
        </p:spPr>
        <p:txBody>
          <a:bodyPr wrap="none">
            <a:spAutoFit/>
          </a:bodyPr>
          <a:lstStyle/>
          <a:p>
            <a:r>
              <a:rPr lang="en-US" sz="2000" i="1" dirty="0">
                <a:solidFill>
                  <a:srgbClr val="FF0000"/>
                </a:solidFill>
              </a:rPr>
              <a:t>Vì sao cần ủ sữa chua ở nhiệt độ 30 - 45 độ C trong 8 - 24 tiếng?</a:t>
            </a:r>
            <a:endParaRPr lang="en-US" sz="2000" dirty="0">
              <a:solidFill>
                <a:srgbClr val="FF0000"/>
              </a:solidFill>
            </a:endParaRPr>
          </a:p>
        </p:txBody>
      </p:sp>
      <p:pic>
        <p:nvPicPr>
          <p:cNvPr id="4" name="Picture 3"/>
          <p:cNvPicPr>
            <a:picLocks noChangeAspect="1"/>
          </p:cNvPicPr>
          <p:nvPr/>
        </p:nvPicPr>
        <p:blipFill>
          <a:blip r:embed="rId2"/>
          <a:stretch>
            <a:fillRect/>
          </a:stretch>
        </p:blipFill>
        <p:spPr>
          <a:xfrm>
            <a:off x="260025" y="1117832"/>
            <a:ext cx="5414481" cy="3491553"/>
          </a:xfrm>
          <a:prstGeom prst="rect">
            <a:avLst/>
          </a:prstGeom>
        </p:spPr>
      </p:pic>
      <p:sp>
        <p:nvSpPr>
          <p:cNvPr id="5" name="Rectangle 4"/>
          <p:cNvSpPr/>
          <p:nvPr/>
        </p:nvSpPr>
        <p:spPr>
          <a:xfrm>
            <a:off x="5674506" y="1771642"/>
            <a:ext cx="3469495" cy="1323439"/>
          </a:xfrm>
          <a:prstGeom prst="rect">
            <a:avLst/>
          </a:prstGeom>
        </p:spPr>
        <p:txBody>
          <a:bodyPr wrap="square">
            <a:spAutoFit/>
          </a:bodyPr>
          <a:lstStyle/>
          <a:p>
            <a:pPr marL="342900" indent="-342900">
              <a:lnSpc>
                <a:spcPts val="2400"/>
              </a:lnSpc>
              <a:spcBef>
                <a:spcPts val="200"/>
              </a:spcBef>
              <a:spcAft>
                <a:spcPts val="200"/>
              </a:spcAft>
              <a:buFont typeface="Wingdings" panose="05000000000000000000" pitchFamily="2" charset="2"/>
              <a:buChar char="§"/>
            </a:pPr>
            <a:r>
              <a:rPr lang="en-US" sz="2000" b="1" dirty="0">
                <a:solidFill>
                  <a:srgbClr val="FF0000"/>
                </a:solidFill>
              </a:rPr>
              <a:t>Nhiệt độ và thời gian hợp lí  thì vi khuẩn lên men sẽ hoạt động mạnh.</a:t>
            </a:r>
          </a:p>
        </p:txBody>
      </p:sp>
    </p:spTree>
    <p:extLst>
      <p:ext uri="{BB962C8B-B14F-4D97-AF65-F5344CB8AC3E}">
        <p14:creationId xmlns:p14="http://schemas.microsoft.com/office/powerpoint/2010/main" val="194110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80">
                                          <p:stCondLst>
                                            <p:cond delay="0"/>
                                          </p:stCondLst>
                                        </p:cTn>
                                        <p:tgtEl>
                                          <p:spTgt spid="5">
                                            <p:txEl>
                                              <p:pRg st="0" end="0"/>
                                            </p:txEl>
                                          </p:spTgt>
                                        </p:tgtEl>
                                      </p:cBhvr>
                                    </p:animEffect>
                                    <p:anim calcmode="lin" valueType="num">
                                      <p:cBhvr>
                                        <p:cTn id="23"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5">
                                            <p:txEl>
                                              <p:pRg st="0" end="0"/>
                                            </p:txEl>
                                          </p:spTgt>
                                        </p:tgtEl>
                                      </p:cBhvr>
                                      <p:to x="100000" y="60000"/>
                                    </p:animScale>
                                    <p:animScale>
                                      <p:cBhvr>
                                        <p:cTn id="29" dur="166" decel="50000">
                                          <p:stCondLst>
                                            <p:cond delay="676"/>
                                          </p:stCondLst>
                                        </p:cTn>
                                        <p:tgtEl>
                                          <p:spTgt spid="5">
                                            <p:txEl>
                                              <p:pRg st="0" end="0"/>
                                            </p:txEl>
                                          </p:spTgt>
                                        </p:tgtEl>
                                      </p:cBhvr>
                                      <p:to x="100000" y="100000"/>
                                    </p:animScale>
                                    <p:animScale>
                                      <p:cBhvr>
                                        <p:cTn id="30" dur="26">
                                          <p:stCondLst>
                                            <p:cond delay="1312"/>
                                          </p:stCondLst>
                                        </p:cTn>
                                        <p:tgtEl>
                                          <p:spTgt spid="5">
                                            <p:txEl>
                                              <p:pRg st="0" end="0"/>
                                            </p:txEl>
                                          </p:spTgt>
                                        </p:tgtEl>
                                      </p:cBhvr>
                                      <p:to x="100000" y="80000"/>
                                    </p:animScale>
                                    <p:animScale>
                                      <p:cBhvr>
                                        <p:cTn id="31" dur="166" decel="50000">
                                          <p:stCondLst>
                                            <p:cond delay="1338"/>
                                          </p:stCondLst>
                                        </p:cTn>
                                        <p:tgtEl>
                                          <p:spTgt spid="5">
                                            <p:txEl>
                                              <p:pRg st="0" end="0"/>
                                            </p:txEl>
                                          </p:spTgt>
                                        </p:tgtEl>
                                      </p:cBhvr>
                                      <p:to x="100000" y="100000"/>
                                    </p:animScale>
                                    <p:animScale>
                                      <p:cBhvr>
                                        <p:cTn id="32" dur="26">
                                          <p:stCondLst>
                                            <p:cond delay="1642"/>
                                          </p:stCondLst>
                                        </p:cTn>
                                        <p:tgtEl>
                                          <p:spTgt spid="5">
                                            <p:txEl>
                                              <p:pRg st="0" end="0"/>
                                            </p:txEl>
                                          </p:spTgt>
                                        </p:tgtEl>
                                      </p:cBhvr>
                                      <p:to x="100000" y="90000"/>
                                    </p:animScale>
                                    <p:animScale>
                                      <p:cBhvr>
                                        <p:cTn id="33" dur="166" decel="50000">
                                          <p:stCondLst>
                                            <p:cond delay="1668"/>
                                          </p:stCondLst>
                                        </p:cTn>
                                        <p:tgtEl>
                                          <p:spTgt spid="5">
                                            <p:txEl>
                                              <p:pRg st="0" end="0"/>
                                            </p:txEl>
                                          </p:spTgt>
                                        </p:tgtEl>
                                      </p:cBhvr>
                                      <p:to x="100000" y="100000"/>
                                    </p:animScale>
                                    <p:animScale>
                                      <p:cBhvr>
                                        <p:cTn id="34" dur="26">
                                          <p:stCondLst>
                                            <p:cond delay="1808"/>
                                          </p:stCondLst>
                                        </p:cTn>
                                        <p:tgtEl>
                                          <p:spTgt spid="5">
                                            <p:txEl>
                                              <p:pRg st="0" end="0"/>
                                            </p:txEl>
                                          </p:spTgt>
                                        </p:tgtEl>
                                      </p:cBhvr>
                                      <p:to x="100000" y="95000"/>
                                    </p:animScale>
                                    <p:animScale>
                                      <p:cBhvr>
                                        <p:cTn id="35"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76" y="400110"/>
            <a:ext cx="8532429" cy="857400"/>
          </a:xfrm>
        </p:spPr>
        <p:txBody>
          <a:bodyPr>
            <a:normAutofit/>
          </a:bodyPr>
          <a:lstStyle/>
          <a:p>
            <a:r>
              <a:rPr lang="en-US" sz="4800" b="1" dirty="0">
                <a:solidFill>
                  <a:srgbClr val="FF0000"/>
                </a:solidFill>
                <a:latin typeface="+mj-lt"/>
              </a:rPr>
              <a:t>3. Tác </a:t>
            </a:r>
            <a:r>
              <a:rPr lang="en-US" sz="4800" b="1" dirty="0" err="1">
                <a:solidFill>
                  <a:srgbClr val="FF0000"/>
                </a:solidFill>
                <a:latin typeface="+mj-lt"/>
              </a:rPr>
              <a:t>hại</a:t>
            </a:r>
            <a:r>
              <a:rPr lang="en-US" sz="4800" b="1" dirty="0">
                <a:solidFill>
                  <a:srgbClr val="FF0000"/>
                </a:solidFill>
                <a:latin typeface="+mj-lt"/>
              </a:rPr>
              <a:t> </a:t>
            </a:r>
            <a:r>
              <a:rPr lang="en-US" sz="4800" b="1" dirty="0" err="1">
                <a:solidFill>
                  <a:srgbClr val="FF0000"/>
                </a:solidFill>
                <a:latin typeface="+mj-lt"/>
              </a:rPr>
              <a:t>của</a:t>
            </a:r>
            <a:r>
              <a:rPr lang="en-US" sz="4800" b="1" dirty="0">
                <a:solidFill>
                  <a:srgbClr val="FF0000"/>
                </a:solidFill>
                <a:latin typeface="+mj-lt"/>
              </a:rPr>
              <a:t> vi khuẩn</a:t>
            </a:r>
          </a:p>
        </p:txBody>
      </p:sp>
      <p:sp>
        <p:nvSpPr>
          <p:cNvPr id="4" name="Rounded Rectangle 3"/>
          <p:cNvSpPr/>
          <p:nvPr/>
        </p:nvSpPr>
        <p:spPr>
          <a:xfrm>
            <a:off x="2176424" y="1743561"/>
            <a:ext cx="2871671" cy="884172"/>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Vi khuẩn làm </a:t>
            </a:r>
          </a:p>
          <a:p>
            <a:pPr algn="ctr"/>
            <a:r>
              <a:rPr lang="en-US" sz="2000" b="1" dirty="0"/>
              <a:t>hỏng thức ăn</a:t>
            </a:r>
          </a:p>
        </p:txBody>
      </p:sp>
      <p:sp>
        <p:nvSpPr>
          <p:cNvPr id="6" name="Rounded Rectangle 5"/>
          <p:cNvSpPr/>
          <p:nvPr/>
        </p:nvSpPr>
        <p:spPr>
          <a:xfrm>
            <a:off x="5766642" y="1743561"/>
            <a:ext cx="3249685" cy="884172"/>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Vi khuẩn gây bệnh cho con người và sinh vật</a:t>
            </a:r>
          </a:p>
        </p:txBody>
      </p:sp>
      <p:sp>
        <p:nvSpPr>
          <p:cNvPr id="7" name="Rounded Rectangle 6"/>
          <p:cNvSpPr/>
          <p:nvPr/>
        </p:nvSpPr>
        <p:spPr>
          <a:xfrm>
            <a:off x="2176424" y="3087340"/>
            <a:ext cx="2871671" cy="884172"/>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Thức ăn ôi thiu</a:t>
            </a:r>
          </a:p>
        </p:txBody>
      </p:sp>
      <p:sp>
        <p:nvSpPr>
          <p:cNvPr id="8" name="Rounded Rectangle 7"/>
          <p:cNvSpPr/>
          <p:nvPr/>
        </p:nvSpPr>
        <p:spPr>
          <a:xfrm>
            <a:off x="5766642" y="3087341"/>
            <a:ext cx="3249685" cy="1328837"/>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
            </a:pPr>
            <a:r>
              <a:rPr lang="en-US" sz="2000" b="1" dirty="0"/>
              <a:t>Uốn ván, sốt thương hàn, lao,…</a:t>
            </a:r>
          </a:p>
          <a:p>
            <a:pPr marL="342900" indent="-342900" algn="just">
              <a:buFont typeface="Wingdings" panose="05000000000000000000" pitchFamily="2" charset="2"/>
              <a:buChar char="§"/>
            </a:pPr>
            <a:r>
              <a:rPr lang="en-US" sz="2000" b="1" dirty="0"/>
              <a:t>Sinh vật: bạc lá, héo cây,….</a:t>
            </a:r>
          </a:p>
        </p:txBody>
      </p:sp>
      <p:cxnSp>
        <p:nvCxnSpPr>
          <p:cNvPr id="10" name="Straight Connector 9"/>
          <p:cNvCxnSpPr>
            <a:stCxn id="4" idx="2"/>
            <a:endCxn id="7" idx="0"/>
          </p:cNvCxnSpPr>
          <p:nvPr/>
        </p:nvCxnSpPr>
        <p:spPr>
          <a:xfrm>
            <a:off x="3612258" y="2627734"/>
            <a:ext cx="0" cy="4596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2"/>
          </p:cNvCxnSpPr>
          <p:nvPr/>
        </p:nvCxnSpPr>
        <p:spPr>
          <a:xfrm>
            <a:off x="7391483" y="2627733"/>
            <a:ext cx="6844" cy="53661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2"/>
          <a:stretch>
            <a:fillRect/>
          </a:stretch>
        </p:blipFill>
        <p:spPr>
          <a:xfrm>
            <a:off x="154716" y="3751759"/>
            <a:ext cx="1789012" cy="1219735"/>
          </a:xfrm>
          <a:prstGeom prst="rect">
            <a:avLst/>
          </a:prstGeom>
        </p:spPr>
      </p:pic>
      <p:pic>
        <p:nvPicPr>
          <p:cNvPr id="16" name="Picture 15"/>
          <p:cNvPicPr>
            <a:picLocks noChangeAspect="1"/>
          </p:cNvPicPr>
          <p:nvPr/>
        </p:nvPicPr>
        <p:blipFill>
          <a:blip r:embed="rId3"/>
          <a:stretch>
            <a:fillRect/>
          </a:stretch>
        </p:blipFill>
        <p:spPr>
          <a:xfrm>
            <a:off x="86276" y="1510459"/>
            <a:ext cx="1925892" cy="1748507"/>
          </a:xfrm>
          <a:prstGeom prst="rect">
            <a:avLst/>
          </a:prstGeom>
        </p:spPr>
      </p:pic>
      <p:sp>
        <p:nvSpPr>
          <p:cNvPr id="11" name="Rectangle 10"/>
          <p:cNvSpPr/>
          <p:nvPr/>
        </p:nvSpPr>
        <p:spPr>
          <a:xfrm>
            <a:off x="2074974" y="0"/>
            <a:ext cx="6681753" cy="400110"/>
          </a:xfrm>
          <a:prstGeom prst="rect">
            <a:avLst/>
          </a:prstGeom>
        </p:spPr>
        <p:txBody>
          <a:bodyPr wrap="square">
            <a:spAutoFit/>
          </a:bodyPr>
          <a:lstStyle/>
          <a:p>
            <a:r>
              <a:rPr lang="en-US" sz="2000" b="1" dirty="0">
                <a:solidFill>
                  <a:srgbClr val="0000CC"/>
                </a:solidFill>
                <a:latin typeface="+mj-lt"/>
              </a:rPr>
              <a:t>-</a:t>
            </a:r>
            <a:r>
              <a:rPr lang="en-US" sz="2000" b="1" dirty="0" err="1">
                <a:solidFill>
                  <a:srgbClr val="0000CC"/>
                </a:solidFill>
                <a:latin typeface="+mj-lt"/>
              </a:rPr>
              <a:t>Quan</a:t>
            </a:r>
            <a:r>
              <a:rPr lang="en-US" sz="2000" b="1" dirty="0">
                <a:solidFill>
                  <a:srgbClr val="0000CC"/>
                </a:solidFill>
                <a:latin typeface="+mj-lt"/>
              </a:rPr>
              <a:t> </a:t>
            </a:r>
            <a:r>
              <a:rPr lang="en-US" sz="2000" b="1" dirty="0" err="1">
                <a:solidFill>
                  <a:srgbClr val="0000CC"/>
                </a:solidFill>
                <a:latin typeface="+mj-lt"/>
              </a:rPr>
              <a:t>sát</a:t>
            </a:r>
            <a:r>
              <a:rPr lang="en-US" sz="2000" b="1" dirty="0">
                <a:solidFill>
                  <a:srgbClr val="0000CC"/>
                </a:solidFill>
                <a:latin typeface="+mj-lt"/>
              </a:rPr>
              <a:t> </a:t>
            </a:r>
            <a:r>
              <a:rPr lang="en-US" sz="2000" b="1" dirty="0" err="1">
                <a:solidFill>
                  <a:srgbClr val="0000CC"/>
                </a:solidFill>
                <a:latin typeface="+mj-lt"/>
              </a:rPr>
              <a:t>hình</a:t>
            </a:r>
            <a:r>
              <a:rPr lang="en-US" sz="2000" b="1" dirty="0">
                <a:solidFill>
                  <a:srgbClr val="0000CC"/>
                </a:solidFill>
                <a:latin typeface="+mj-lt"/>
              </a:rPr>
              <a:t> </a:t>
            </a:r>
            <a:r>
              <a:rPr lang="en-US" sz="2000" b="1" dirty="0" err="1">
                <a:solidFill>
                  <a:srgbClr val="0000CC"/>
                </a:solidFill>
                <a:latin typeface="+mj-lt"/>
              </a:rPr>
              <a:t>ảnh</a:t>
            </a:r>
            <a:r>
              <a:rPr lang="en-US" sz="2000" b="1" dirty="0">
                <a:solidFill>
                  <a:srgbClr val="0000CC"/>
                </a:solidFill>
                <a:latin typeface="+mj-lt"/>
              </a:rPr>
              <a:t> </a:t>
            </a:r>
            <a:r>
              <a:rPr lang="en-US" sz="2000" b="1" dirty="0" err="1">
                <a:solidFill>
                  <a:srgbClr val="0000CC"/>
                </a:solidFill>
                <a:latin typeface="+mj-lt"/>
              </a:rPr>
              <a:t>và</a:t>
            </a:r>
            <a:r>
              <a:rPr lang="en-US" sz="2000" b="1" dirty="0">
                <a:solidFill>
                  <a:srgbClr val="0000CC"/>
                </a:solidFill>
                <a:latin typeface="+mj-lt"/>
              </a:rPr>
              <a:t> </a:t>
            </a:r>
            <a:r>
              <a:rPr lang="en-US" sz="2000" b="1" dirty="0" err="1">
                <a:solidFill>
                  <a:srgbClr val="0000CC"/>
                </a:solidFill>
                <a:latin typeface="+mj-lt"/>
              </a:rPr>
              <a:t>cho</a:t>
            </a:r>
            <a:r>
              <a:rPr lang="en-US" sz="2000" b="1" dirty="0">
                <a:solidFill>
                  <a:srgbClr val="0000CC"/>
                </a:solidFill>
                <a:latin typeface="+mj-lt"/>
              </a:rPr>
              <a:t> </a:t>
            </a:r>
            <a:r>
              <a:rPr lang="en-US" sz="2000" b="1" dirty="0" err="1">
                <a:solidFill>
                  <a:srgbClr val="0000CC"/>
                </a:solidFill>
                <a:latin typeface="+mj-lt"/>
              </a:rPr>
              <a:t>biết</a:t>
            </a:r>
            <a:r>
              <a:rPr lang="en-US" sz="2000" b="1" dirty="0">
                <a:solidFill>
                  <a:srgbClr val="0000CC"/>
                </a:solidFill>
                <a:latin typeface="+mj-lt"/>
              </a:rPr>
              <a:t> </a:t>
            </a:r>
            <a:r>
              <a:rPr lang="en-US" sz="2000" b="1" dirty="0" err="1">
                <a:solidFill>
                  <a:srgbClr val="0000CC"/>
                </a:solidFill>
                <a:latin typeface="+mj-lt"/>
              </a:rPr>
              <a:t>tác</a:t>
            </a:r>
            <a:r>
              <a:rPr lang="en-US" sz="2000" b="1" dirty="0">
                <a:solidFill>
                  <a:srgbClr val="0000CC"/>
                </a:solidFill>
                <a:latin typeface="+mj-lt"/>
              </a:rPr>
              <a:t> </a:t>
            </a:r>
            <a:r>
              <a:rPr lang="en-US" sz="2000" b="1" dirty="0" err="1">
                <a:solidFill>
                  <a:srgbClr val="0000CC"/>
                </a:solidFill>
                <a:latin typeface="+mj-lt"/>
              </a:rPr>
              <a:t>hại</a:t>
            </a:r>
            <a:r>
              <a:rPr lang="en-US" sz="2000" b="1" dirty="0">
                <a:solidFill>
                  <a:srgbClr val="0000CC"/>
                </a:solidFill>
                <a:latin typeface="+mj-lt"/>
              </a:rPr>
              <a:t> </a:t>
            </a:r>
            <a:r>
              <a:rPr lang="en-US" sz="2000" b="1" dirty="0" err="1">
                <a:solidFill>
                  <a:srgbClr val="0000CC"/>
                </a:solidFill>
                <a:latin typeface="+mj-lt"/>
              </a:rPr>
              <a:t>của</a:t>
            </a:r>
            <a:r>
              <a:rPr lang="en-US" sz="2000" b="1" dirty="0">
                <a:solidFill>
                  <a:srgbClr val="0000CC"/>
                </a:solidFill>
                <a:latin typeface="+mj-lt"/>
              </a:rPr>
              <a:t> vi </a:t>
            </a:r>
            <a:r>
              <a:rPr lang="en-US" sz="2000" b="1" dirty="0" err="1">
                <a:solidFill>
                  <a:srgbClr val="0000CC"/>
                </a:solidFill>
                <a:latin typeface="+mj-lt"/>
              </a:rPr>
              <a:t>khuẩn</a:t>
            </a:r>
            <a:r>
              <a:rPr lang="en-US" sz="2000" b="1" dirty="0">
                <a:solidFill>
                  <a:srgbClr val="0000CC"/>
                </a:solidFill>
                <a:latin typeface="+mj-lt"/>
              </a:rPr>
              <a:t>?</a:t>
            </a:r>
          </a:p>
        </p:txBody>
      </p:sp>
    </p:spTree>
    <p:extLst>
      <p:ext uri="{BB962C8B-B14F-4D97-AF65-F5344CB8AC3E}">
        <p14:creationId xmlns:p14="http://schemas.microsoft.com/office/powerpoint/2010/main" val="146034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7" grpId="0" animBg="1"/>
      <p:bldP spid="8" grpId="0" animBg="1"/>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830340" y="410239"/>
            <a:ext cx="7934282" cy="2863552"/>
          </a:xfrm>
        </p:spPr>
        <p:txBody>
          <a:bodyPr/>
          <a:lstStyle/>
          <a:p>
            <a:pPr marL="0" lvl="0" indent="0" algn="l" rtl="0">
              <a:lnSpc>
                <a:spcPct val="150000"/>
              </a:lnSpc>
              <a:spcBef>
                <a:spcPts val="0"/>
              </a:spcBef>
              <a:spcAft>
                <a:spcPts val="0"/>
              </a:spcAft>
              <a:buNone/>
            </a:pPr>
            <a:r>
              <a:rPr lang="en" sz="2800" dirty="0">
                <a:solidFill>
                  <a:srgbClr val="0000CC"/>
                </a:solidFill>
                <a:latin typeface="Times New Roman" panose="02020603050405020304" pitchFamily="18" charset="0"/>
                <a:cs typeface="Times New Roman" panose="02020603050405020304" pitchFamily="18" charset="0"/>
              </a:rPr>
              <a:t>+ Tác hại của vi khuẩn:</a:t>
            </a:r>
          </a:p>
          <a:p>
            <a:pPr algn="l">
              <a:lnSpc>
                <a:spcPct val="150000"/>
              </a:lnSpc>
            </a:pPr>
            <a:r>
              <a:rPr lang="en-US" sz="2800" dirty="0">
                <a:solidFill>
                  <a:srgbClr val="0000CC"/>
                </a:solidFill>
                <a:latin typeface="Times New Roman" panose="02020603050405020304" pitchFamily="18" charset="0"/>
                <a:cs typeface="Times New Roman" panose="02020603050405020304" pitchFamily="18" charset="0"/>
              </a:rPr>
              <a:t>    - Vi </a:t>
            </a:r>
            <a:r>
              <a:rPr lang="en-US" sz="2800" dirty="0" err="1">
                <a:solidFill>
                  <a:srgbClr val="0000CC"/>
                </a:solidFill>
                <a:latin typeface="Times New Roman" panose="02020603050405020304" pitchFamily="18" charset="0"/>
                <a:cs typeface="Times New Roman" panose="02020603050405020304" pitchFamily="18" charset="0"/>
              </a:rPr>
              <a:t>khuẩn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làm</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hỏng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thức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ăn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làm</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thức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ăn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ôi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thiu</a:t>
            </a:r>
            <a:endParaRPr lang="en-US" sz="2800" dirty="0">
              <a:solidFill>
                <a:srgbClr val="0000CC"/>
              </a:solidFill>
              <a:latin typeface="Times New Roman" panose="02020603050405020304" pitchFamily="18" charset="0"/>
              <a:cs typeface="Times New Roman" panose="02020603050405020304" pitchFamily="18" charset="0"/>
            </a:endParaRPr>
          </a:p>
          <a:p>
            <a:pPr algn="l">
              <a:lnSpc>
                <a:spcPct val="150000"/>
              </a:lnSpc>
            </a:pPr>
            <a:r>
              <a:rPr lang="nl-NL"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00CC"/>
                </a:solidFill>
                <a:latin typeface="Times New Roman" panose="02020603050405020304" pitchFamily="18" charset="0"/>
                <a:cs typeface="Times New Roman" panose="02020603050405020304" pitchFamily="18" charset="0"/>
              </a:rPr>
              <a:t>Gây</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bệnh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cho</a:t>
            </a:r>
            <a:r>
              <a:rPr lang="en-US" sz="2800" dirty="0">
                <a:solidFill>
                  <a:srgbClr val="0000CC"/>
                </a:solidFill>
                <a:latin typeface="Times New Roman" panose="02020603050405020304" pitchFamily="18" charset="0"/>
                <a:cs typeface="Times New Roman" panose="02020603050405020304" pitchFamily="18" charset="0"/>
              </a:rPr>
              <a:t> con </a:t>
            </a:r>
            <a:r>
              <a:rPr lang="en-US" sz="2800" dirty="0" err="1">
                <a:solidFill>
                  <a:srgbClr val="0000CC"/>
                </a:solidFill>
                <a:latin typeface="Times New Roman" panose="02020603050405020304" pitchFamily="18" charset="0"/>
                <a:cs typeface="Times New Roman" panose="02020603050405020304" pitchFamily="18" charset="0"/>
              </a:rPr>
              <a:t>người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và</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sinh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vật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như</a:t>
            </a:r>
            <a:r>
              <a:rPr lang="en-US" sz="2800" dirty="0">
                <a:solidFill>
                  <a:srgbClr val="0000CC"/>
                </a:solidFill>
                <a:latin typeface="Times New Roman" panose="02020603050405020304" pitchFamily="18" charset="0"/>
                <a:cs typeface="Times New Roman" panose="02020603050405020304" pitchFamily="18" charset="0"/>
              </a:rPr>
              <a:t>: </a:t>
            </a:r>
          </a:p>
          <a:p>
            <a:pPr algn="l">
              <a:lnSpc>
                <a:spcPct val="150000"/>
              </a:lnSpc>
            </a:pPr>
            <a:r>
              <a:rPr lang="en-US" sz="2800" dirty="0">
                <a:solidFill>
                  <a:srgbClr val="0000CC"/>
                </a:solidFill>
                <a:latin typeface="Times New Roman" panose="02020603050405020304" pitchFamily="18" charset="0"/>
                <a:cs typeface="Times New Roman" panose="02020603050405020304" pitchFamily="18" charset="0"/>
              </a:rPr>
              <a:t>* Ở </a:t>
            </a:r>
            <a:r>
              <a:rPr lang="en-US" sz="2800" dirty="0" err="1">
                <a:solidFill>
                  <a:srgbClr val="0000CC"/>
                </a:solidFill>
                <a:latin typeface="Times New Roman" panose="02020603050405020304" pitchFamily="18" charset="0"/>
                <a:cs typeface="Times New Roman" panose="02020603050405020304" pitchFamily="18" charset="0"/>
              </a:rPr>
              <a:t>người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Uốn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ván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sốt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thương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hàn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lao</a:t>
            </a:r>
            <a:r>
              <a:rPr lang="en-US" sz="2800" dirty="0">
                <a:solidFill>
                  <a:srgbClr val="0000CC"/>
                </a:solidFill>
                <a:latin typeface="Times New Roman" panose="02020603050405020304" pitchFamily="18" charset="0"/>
                <a:cs typeface="Times New Roman" panose="02020603050405020304" pitchFamily="18" charset="0"/>
              </a:rPr>
              <a:t>,…</a:t>
            </a:r>
          </a:p>
          <a:p>
            <a:pPr algn="l">
              <a:lnSpc>
                <a:spcPct val="150000"/>
              </a:lnSpc>
            </a:pPr>
            <a:r>
              <a:rPr lang="en-US" sz="2800" dirty="0">
                <a:solidFill>
                  <a:srgbClr val="0000CC"/>
                </a:solidFill>
                <a:latin typeface="Times New Roman" panose="02020603050405020304" pitchFamily="18" charset="0"/>
                <a:cs typeface="Times New Roman" panose="02020603050405020304" pitchFamily="18" charset="0"/>
              </a:rPr>
              <a:t>* Ở </a:t>
            </a:r>
            <a:r>
              <a:rPr lang="en-US" sz="2800" dirty="0" err="1">
                <a:solidFill>
                  <a:srgbClr val="0000CC"/>
                </a:solidFill>
                <a:latin typeface="Times New Roman" panose="02020603050405020304" pitchFamily="18" charset="0"/>
                <a:cs typeface="Times New Roman" panose="02020603050405020304" pitchFamily="18" charset="0"/>
              </a:rPr>
              <a:t>sinh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vật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bạc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lá</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héo</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cây</a:t>
            </a:r>
            <a:r>
              <a:rPr lang="en-US" sz="2800" dirty="0">
                <a:solidFill>
                  <a:srgbClr val="0000CC"/>
                </a:solidFill>
                <a:latin typeface="Times New Roman" panose="02020603050405020304" pitchFamily="18" charset="0"/>
                <a:cs typeface="Times New Roman" panose="02020603050405020304" pitchFamily="18" charset="0"/>
              </a:rPr>
              <a:t>,….</a:t>
            </a:r>
          </a:p>
        </p:txBody>
      </p:sp>
      <p:sp>
        <p:nvSpPr>
          <p:cNvPr id="3" name="Text Box 6"/>
          <p:cNvSpPr txBox="1">
            <a:spLocks noChangeArrowheads="1"/>
          </p:cNvSpPr>
          <p:nvPr/>
        </p:nvSpPr>
        <p:spPr bwMode="auto">
          <a:xfrm>
            <a:off x="223907" y="286012"/>
            <a:ext cx="732894" cy="707886"/>
          </a:xfrm>
          <a:prstGeom prst="rect">
            <a:avLst/>
          </a:prstGeom>
          <a:noFill/>
          <a:ln w="9525">
            <a:noFill/>
            <a:miter lim="800000"/>
            <a:headEnd/>
            <a:tailEnd/>
          </a:ln>
          <a:effectLst/>
        </p:spPr>
        <p:txBody>
          <a:bodyPr wrap="square">
            <a:spAutoFit/>
          </a:bodyPr>
          <a:lstStyle/>
          <a:p>
            <a:pPr eaLnBrk="0" hangingPunct="0">
              <a:spcBef>
                <a:spcPct val="50000"/>
              </a:spcBef>
              <a:defRPr/>
            </a:pPr>
            <a:r>
              <a:rPr lang="en-US" sz="4000" b="1" dirty="0">
                <a:solidFill>
                  <a:srgbClr val="FF0000"/>
                </a:solidFill>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Tree>
    <p:extLst>
      <p:ext uri="{BB962C8B-B14F-4D97-AF65-F5344CB8AC3E}">
        <p14:creationId xmlns:p14="http://schemas.microsoft.com/office/powerpoint/2010/main" val="277764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body" idx="1"/>
          </p:nvPr>
        </p:nvSpPr>
        <p:spPr>
          <a:xfrm>
            <a:off x="911115" y="222076"/>
            <a:ext cx="5110306" cy="597227"/>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2600" i="0" dirty="0">
                <a:solidFill>
                  <a:srgbClr val="FF0000"/>
                </a:solidFill>
                <a:latin typeface="+mj-lt"/>
              </a:rPr>
              <a:t>I. VIRUS</a:t>
            </a:r>
            <a:endParaRPr sz="2600" i="0" dirty="0">
              <a:solidFill>
                <a:srgbClr val="FF0000"/>
              </a:solidFill>
              <a:latin typeface="+mj-lt"/>
            </a:endParaRPr>
          </a:p>
        </p:txBody>
      </p:sp>
      <p:sp>
        <p:nvSpPr>
          <p:cNvPr id="4" name="Google Shape;90;p17"/>
          <p:cNvSpPr txBox="1">
            <a:spLocks/>
          </p:cNvSpPr>
          <p:nvPr/>
        </p:nvSpPr>
        <p:spPr>
          <a:xfrm>
            <a:off x="337718" y="726631"/>
            <a:ext cx="8806282" cy="5972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82600" algn="l" rtl="0">
              <a:lnSpc>
                <a:spcPct val="100000"/>
              </a:lnSpc>
              <a:spcBef>
                <a:spcPts val="600"/>
              </a:spcBef>
              <a:spcAft>
                <a:spcPts val="0"/>
              </a:spcAft>
              <a:buClr>
                <a:schemeClr val="accent3"/>
              </a:buClr>
              <a:buSzPts val="4000"/>
              <a:buFont typeface="Roboto"/>
              <a:buChar char="▸"/>
              <a:defRPr sz="4000" b="1" i="1" u="none" strike="noStrike" cap="none">
                <a:solidFill>
                  <a:schemeClr val="dk1"/>
                </a:solidFill>
                <a:latin typeface="Roboto"/>
                <a:ea typeface="Roboto"/>
                <a:cs typeface="Roboto"/>
                <a:sym typeface="Roboto"/>
              </a:defRPr>
            </a:lvl1pPr>
            <a:lvl2pPr marL="914400" marR="0" lvl="1" indent="-482600" algn="l" rtl="0">
              <a:lnSpc>
                <a:spcPct val="100000"/>
              </a:lnSpc>
              <a:spcBef>
                <a:spcPts val="0"/>
              </a:spcBef>
              <a:spcAft>
                <a:spcPts val="0"/>
              </a:spcAft>
              <a:buClr>
                <a:schemeClr val="accent3"/>
              </a:buClr>
              <a:buSzPts val="4000"/>
              <a:buFont typeface="Roboto"/>
              <a:buChar char="▹"/>
              <a:defRPr sz="4000" b="1" i="1" u="none" strike="noStrike" cap="none">
                <a:solidFill>
                  <a:schemeClr val="dk1"/>
                </a:solidFill>
                <a:latin typeface="Roboto"/>
                <a:ea typeface="Roboto"/>
                <a:cs typeface="Roboto"/>
                <a:sym typeface="Roboto"/>
              </a:defRPr>
            </a:lvl2pPr>
            <a:lvl3pPr marL="1371600" marR="0" lvl="2" indent="-482600" algn="l" rtl="0">
              <a:lnSpc>
                <a:spcPct val="100000"/>
              </a:lnSpc>
              <a:spcBef>
                <a:spcPts val="0"/>
              </a:spcBef>
              <a:spcAft>
                <a:spcPts val="0"/>
              </a:spcAft>
              <a:buClr>
                <a:schemeClr val="accent3"/>
              </a:buClr>
              <a:buSzPts val="4000"/>
              <a:buFont typeface="Roboto"/>
              <a:buChar char="■"/>
              <a:defRPr sz="4000" b="1" i="1" u="none" strike="noStrike" cap="none">
                <a:solidFill>
                  <a:schemeClr val="dk1"/>
                </a:solidFill>
                <a:latin typeface="Roboto"/>
                <a:ea typeface="Roboto"/>
                <a:cs typeface="Roboto"/>
                <a:sym typeface="Roboto"/>
              </a:defRPr>
            </a:lvl3pPr>
            <a:lvl4pPr marL="1828800" marR="0" lvl="3"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4pPr>
            <a:lvl5pPr marL="2286000" marR="0" lvl="4"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5pPr>
            <a:lvl6pPr marL="2743200" marR="0" lvl="5"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6pPr>
            <a:lvl7pPr marL="3200400" marR="0" lvl="6"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7pPr>
            <a:lvl8pPr marL="3657600" marR="0" lvl="7"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8pPr>
            <a:lvl9pPr marL="4114800" marR="0" lvl="8"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9pPr>
          </a:lstStyle>
          <a:p>
            <a:pPr marL="0" indent="0">
              <a:buFont typeface="Roboto"/>
              <a:buNone/>
            </a:pPr>
            <a:r>
              <a:rPr lang="en-US" sz="2400" i="0" dirty="0">
                <a:solidFill>
                  <a:srgbClr val="FF0000"/>
                </a:solidFill>
                <a:latin typeface="+mj-lt"/>
              </a:rPr>
              <a:t>1. Hình dạng và cấu tạo đơn giản của virus</a:t>
            </a:r>
          </a:p>
        </p:txBody>
      </p:sp>
      <p:sp>
        <p:nvSpPr>
          <p:cNvPr id="2" name="Rectangle 1"/>
          <p:cNvSpPr/>
          <p:nvPr/>
        </p:nvSpPr>
        <p:spPr>
          <a:xfrm>
            <a:off x="315179" y="1317471"/>
            <a:ext cx="5362043" cy="400110"/>
          </a:xfrm>
          <a:prstGeom prst="rect">
            <a:avLst/>
          </a:prstGeom>
        </p:spPr>
        <p:txBody>
          <a:bodyPr wrap="square">
            <a:spAutoFit/>
          </a:bodyPr>
          <a:lstStyle/>
          <a:p>
            <a:r>
              <a:rPr lang="en-US" sz="2000" b="1" dirty="0">
                <a:solidFill>
                  <a:srgbClr val="C00000"/>
                </a:solidFill>
                <a:latin typeface="+mj-lt"/>
                <a:ea typeface="Calibri" panose="020F0502020204030204" pitchFamily="34" charset="0"/>
              </a:rPr>
              <a:t>Kể tên một số loại virus mà các em biết. </a:t>
            </a:r>
            <a:endParaRPr lang="en-US" sz="2000" b="1" dirty="0">
              <a:solidFill>
                <a:srgbClr val="C00000"/>
              </a:solidFill>
              <a:latin typeface="+mj-lt"/>
            </a:endParaRPr>
          </a:p>
        </p:txBody>
      </p:sp>
      <p:pic>
        <p:nvPicPr>
          <p:cNvPr id="6" name="Picture 5"/>
          <p:cNvPicPr>
            <a:picLocks noChangeAspect="1"/>
          </p:cNvPicPr>
          <p:nvPr/>
        </p:nvPicPr>
        <p:blipFill>
          <a:blip r:embed="rId3"/>
          <a:stretch>
            <a:fillRect/>
          </a:stretch>
        </p:blipFill>
        <p:spPr>
          <a:xfrm>
            <a:off x="911115" y="1717581"/>
            <a:ext cx="2745126" cy="2376768"/>
          </a:xfrm>
          <a:prstGeom prst="rect">
            <a:avLst/>
          </a:prstGeom>
        </p:spPr>
      </p:pic>
      <p:sp>
        <p:nvSpPr>
          <p:cNvPr id="7" name="Rectangle 6"/>
          <p:cNvSpPr/>
          <p:nvPr/>
        </p:nvSpPr>
        <p:spPr>
          <a:xfrm>
            <a:off x="911115" y="4362100"/>
            <a:ext cx="2745126" cy="646331"/>
          </a:xfrm>
          <a:prstGeom prst="rect">
            <a:avLst/>
          </a:prstGeom>
        </p:spPr>
        <p:txBody>
          <a:bodyPr wrap="square">
            <a:spAutoFit/>
          </a:bodyPr>
          <a:lstStyle/>
          <a:p>
            <a:pPr algn="ctr"/>
            <a:r>
              <a:rPr lang="en-US" sz="1800" b="1" dirty="0">
                <a:solidFill>
                  <a:srgbClr val="7030A0"/>
                </a:solidFill>
                <a:latin typeface="Times New Roman" pitchFamily="18" charset="0"/>
                <a:cs typeface="Times New Roman" pitchFamily="18" charset="0"/>
              </a:rPr>
              <a:t>Virus dạng khối: </a:t>
            </a:r>
          </a:p>
          <a:p>
            <a:pPr algn="ctr"/>
            <a:r>
              <a:rPr lang="en-US" sz="1800" b="1" dirty="0">
                <a:solidFill>
                  <a:srgbClr val="7030A0"/>
                </a:solidFill>
                <a:latin typeface="Times New Roman" pitchFamily="18" charset="0"/>
                <a:cs typeface="Times New Roman" pitchFamily="18" charset="0"/>
              </a:rPr>
              <a:t>virus bại liệt</a:t>
            </a:r>
          </a:p>
        </p:txBody>
      </p:sp>
      <p:pic>
        <p:nvPicPr>
          <p:cNvPr id="8" name="Picture 7"/>
          <p:cNvPicPr>
            <a:picLocks noChangeAspect="1"/>
          </p:cNvPicPr>
          <p:nvPr/>
        </p:nvPicPr>
        <p:blipFill>
          <a:blip r:embed="rId4"/>
          <a:stretch>
            <a:fillRect/>
          </a:stretch>
        </p:blipFill>
        <p:spPr>
          <a:xfrm>
            <a:off x="5161274" y="1815640"/>
            <a:ext cx="2618816" cy="2376768"/>
          </a:xfrm>
          <a:prstGeom prst="rect">
            <a:avLst/>
          </a:prstGeom>
        </p:spPr>
      </p:pic>
      <p:sp>
        <p:nvSpPr>
          <p:cNvPr id="9" name="Rectangle 8"/>
          <p:cNvSpPr/>
          <p:nvPr/>
        </p:nvSpPr>
        <p:spPr>
          <a:xfrm>
            <a:off x="5161272" y="4362101"/>
            <a:ext cx="2618818" cy="646331"/>
          </a:xfrm>
          <a:prstGeom prst="rect">
            <a:avLst/>
          </a:prstGeom>
        </p:spPr>
        <p:txBody>
          <a:bodyPr wrap="square">
            <a:spAutoFit/>
          </a:bodyPr>
          <a:lstStyle/>
          <a:p>
            <a:pPr algn="ctr"/>
            <a:r>
              <a:rPr lang="en-US" sz="1800" b="1" dirty="0">
                <a:solidFill>
                  <a:srgbClr val="FF0000"/>
                </a:solidFill>
              </a:rPr>
              <a:t>Virus dạng xoắn: </a:t>
            </a:r>
          </a:p>
          <a:p>
            <a:pPr algn="ctr"/>
            <a:r>
              <a:rPr lang="en-US" sz="1800" b="1" dirty="0">
                <a:solidFill>
                  <a:srgbClr val="FF0000"/>
                </a:solidFill>
              </a:rPr>
              <a:t>virus cúm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0">
                                            <p:txEl>
                                              <p:pRg st="0" end="0"/>
                                            </p:txEl>
                                          </p:spTgt>
                                        </p:tgtEl>
                                        <p:attrNameLst>
                                          <p:attrName>style.visibility</p:attrName>
                                        </p:attrNameLst>
                                      </p:cBhvr>
                                      <p:to>
                                        <p:strVal val="visible"/>
                                      </p:to>
                                    </p:set>
                                    <p:animEffect transition="in" filter="barn(inVertical)">
                                      <p:cBhvr>
                                        <p:cTn id="7" dur="500"/>
                                        <p:tgtEl>
                                          <p:spTgt spid="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1000"/>
                                        <p:tgtEl>
                                          <p:spTgt spid="7">
                                            <p:txEl>
                                              <p:pRg st="0" end="0"/>
                                            </p:txEl>
                                          </p:spTgt>
                                        </p:tgtEl>
                                      </p:cBhvr>
                                    </p:animEffect>
                                    <p:anim calcmode="lin" valueType="num">
                                      <p:cBhvr>
                                        <p:cTn id="3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fade">
                                      <p:cBhvr>
                                        <p:cTn id="34" dur="1000"/>
                                        <p:tgtEl>
                                          <p:spTgt spid="7">
                                            <p:txEl>
                                              <p:pRg st="1" end="1"/>
                                            </p:txEl>
                                          </p:spTgt>
                                        </p:tgtEl>
                                      </p:cBhvr>
                                    </p:animEffect>
                                    <p:anim calcmode="lin" valueType="num">
                                      <p:cBhvr>
                                        <p:cTn id="3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9">
                                            <p:txEl>
                                              <p:pRg st="0" end="0"/>
                                            </p:txEl>
                                          </p:spTgt>
                                        </p:tgtEl>
                                        <p:attrNameLst>
                                          <p:attrName>style.visibility</p:attrName>
                                        </p:attrNameLst>
                                      </p:cBhvr>
                                      <p:to>
                                        <p:strVal val="visible"/>
                                      </p:to>
                                    </p:set>
                                    <p:animEffect transition="in" filter="fade">
                                      <p:cBhvr>
                                        <p:cTn id="48" dur="1000"/>
                                        <p:tgtEl>
                                          <p:spTgt spid="9">
                                            <p:txEl>
                                              <p:pRg st="0" end="0"/>
                                            </p:txEl>
                                          </p:spTgt>
                                        </p:tgtEl>
                                      </p:cBhvr>
                                    </p:animEffect>
                                    <p:anim calcmode="lin" valueType="num">
                                      <p:cBhvr>
                                        <p:cTn id="4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9">
                                            <p:txEl>
                                              <p:pRg st="0" end="0"/>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9">
                                            <p:txEl>
                                              <p:pRg st="1" end="1"/>
                                            </p:txEl>
                                          </p:spTgt>
                                        </p:tgtEl>
                                        <p:attrNameLst>
                                          <p:attrName>style.visibility</p:attrName>
                                        </p:attrNameLst>
                                      </p:cBhvr>
                                      <p:to>
                                        <p:strVal val="visible"/>
                                      </p:to>
                                    </p:set>
                                    <p:animEffect transition="in" filter="fade">
                                      <p:cBhvr>
                                        <p:cTn id="53" dur="1000"/>
                                        <p:tgtEl>
                                          <p:spTgt spid="9">
                                            <p:txEl>
                                              <p:pRg st="1" end="1"/>
                                            </p:txEl>
                                          </p:spTgt>
                                        </p:tgtEl>
                                      </p:cBhvr>
                                    </p:animEffect>
                                    <p:anim calcmode="lin" valueType="num">
                                      <p:cBhvr>
                                        <p:cTn id="5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5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49960" y="-210320"/>
            <a:ext cx="4431767" cy="1252800"/>
          </a:xfrm>
        </p:spPr>
        <p:txBody>
          <a:bodyPr/>
          <a:lstStyle/>
          <a:p>
            <a:pPr marL="0" lvl="0" indent="0" algn="ctr" rtl="0">
              <a:spcBef>
                <a:spcPts val="0"/>
              </a:spcBef>
              <a:spcAft>
                <a:spcPts val="0"/>
              </a:spcAft>
              <a:buNone/>
            </a:pPr>
            <a:r>
              <a:rPr lang="en" sz="2400">
                <a:solidFill>
                  <a:srgbClr val="FF0000"/>
                </a:solidFill>
                <a:latin typeface="+mj-lt"/>
              </a:rPr>
              <a:t>Thảo luận và trả lời câu hỏi ?</a:t>
            </a:r>
            <a:endParaRPr lang="en" sz="2400" dirty="0">
              <a:solidFill>
                <a:srgbClr val="FF0000"/>
              </a:solidFill>
              <a:latin typeface="+mj-lt"/>
            </a:endParaRPr>
          </a:p>
        </p:txBody>
      </p:sp>
      <p:sp>
        <p:nvSpPr>
          <p:cNvPr id="3" name="Rectangle 2"/>
          <p:cNvSpPr/>
          <p:nvPr/>
        </p:nvSpPr>
        <p:spPr>
          <a:xfrm>
            <a:off x="2553005" y="966348"/>
            <a:ext cx="6517844" cy="1066959"/>
          </a:xfrm>
          <a:prstGeom prst="rect">
            <a:avLst/>
          </a:prstGeom>
        </p:spPr>
        <p:txBody>
          <a:bodyPr wrap="square">
            <a:spAutoFit/>
          </a:bodyPr>
          <a:lstStyle/>
          <a:p>
            <a:pPr algn="just">
              <a:lnSpc>
                <a:spcPts val="2400"/>
              </a:lnSpc>
              <a:spcBef>
                <a:spcPts val="200"/>
              </a:spcBef>
              <a:spcAft>
                <a:spcPts val="200"/>
              </a:spcAft>
            </a:pPr>
            <a:r>
              <a:rPr lang="en" sz="2000" dirty="0">
                <a:solidFill>
                  <a:srgbClr val="010203"/>
                </a:solidFill>
              </a:rPr>
              <a:t>Em hãy cho biết:</a:t>
            </a:r>
          </a:p>
          <a:p>
            <a:pPr algn="just">
              <a:lnSpc>
                <a:spcPts val="2400"/>
              </a:lnSpc>
              <a:spcBef>
                <a:spcPts val="200"/>
              </a:spcBef>
              <a:spcAft>
                <a:spcPts val="200"/>
              </a:spcAft>
            </a:pPr>
            <a:r>
              <a:rPr lang="en" sz="2000" i="1" dirty="0">
                <a:solidFill>
                  <a:srgbClr val="010203"/>
                </a:solidFill>
              </a:rPr>
              <a:t>Một số cách bảo quản thức ăn tránh bị hỏng do vi khuẩn ở </a:t>
            </a:r>
            <a:r>
              <a:rPr lang="en-US" sz="2000" i="1" dirty="0">
                <a:solidFill>
                  <a:srgbClr val="010203"/>
                </a:solidFill>
              </a:rPr>
              <a:t>gia đình em</a:t>
            </a:r>
            <a:r>
              <a:rPr lang="en-US" sz="2000" i="1" dirty="0">
                <a:solidFill>
                  <a:schemeClr val="bg2">
                    <a:lumMod val="75000"/>
                  </a:schemeClr>
                </a:solidFill>
              </a:rPr>
              <a:t>.</a:t>
            </a:r>
            <a:endParaRPr lang="en-US" sz="2000" i="1" dirty="0"/>
          </a:p>
        </p:txBody>
      </p:sp>
      <p:sp>
        <p:nvSpPr>
          <p:cNvPr id="4" name="Rectangle 3"/>
          <p:cNvSpPr/>
          <p:nvPr/>
        </p:nvSpPr>
        <p:spPr>
          <a:xfrm>
            <a:off x="2626157" y="2373181"/>
            <a:ext cx="6517844" cy="2092881"/>
          </a:xfrm>
          <a:prstGeom prst="rect">
            <a:avLst/>
          </a:prstGeom>
        </p:spPr>
        <p:txBody>
          <a:bodyPr wrap="square">
            <a:spAutoFit/>
          </a:bodyPr>
          <a:lstStyle/>
          <a:p>
            <a:pPr marL="342900" indent="-342900" algn="just">
              <a:lnSpc>
                <a:spcPts val="2400"/>
              </a:lnSpc>
              <a:spcBef>
                <a:spcPts val="200"/>
              </a:spcBef>
              <a:spcAft>
                <a:spcPts val="200"/>
              </a:spcAft>
              <a:buFont typeface="Wingdings" panose="05000000000000000000" pitchFamily="2" charset="2"/>
              <a:buChar char="§"/>
            </a:pPr>
            <a:r>
              <a:rPr lang="en-US" sz="2000" b="1" dirty="0">
                <a:solidFill>
                  <a:srgbClr val="010203"/>
                </a:solidFill>
              </a:rPr>
              <a:t>Sấy khô, đông lạnh, muối chua,…</a:t>
            </a:r>
          </a:p>
          <a:p>
            <a:pPr marL="342900" indent="-342900" algn="just">
              <a:lnSpc>
                <a:spcPts val="2400"/>
              </a:lnSpc>
              <a:spcBef>
                <a:spcPts val="200"/>
              </a:spcBef>
              <a:spcAft>
                <a:spcPts val="200"/>
              </a:spcAft>
              <a:buFont typeface="Wingdings" panose="05000000000000000000" pitchFamily="2" charset="2"/>
              <a:buChar char="§"/>
            </a:pPr>
            <a:r>
              <a:rPr lang="en-US" sz="2000" b="1" dirty="0">
                <a:solidFill>
                  <a:srgbClr val="010203"/>
                </a:solidFill>
              </a:rPr>
              <a:t>Chế biến thức ăn trong ngày thực phẩm tươi sống.</a:t>
            </a:r>
          </a:p>
          <a:p>
            <a:pPr marL="342900" indent="-342900" algn="just">
              <a:lnSpc>
                <a:spcPts val="2400"/>
              </a:lnSpc>
              <a:spcBef>
                <a:spcPts val="200"/>
              </a:spcBef>
              <a:spcAft>
                <a:spcPts val="200"/>
              </a:spcAft>
              <a:buFont typeface="Wingdings" panose="05000000000000000000" pitchFamily="2" charset="2"/>
              <a:buChar char="§"/>
            </a:pPr>
            <a:r>
              <a:rPr lang="en-US" sz="2000" b="1" dirty="0">
                <a:solidFill>
                  <a:srgbClr val="010203"/>
                </a:solidFill>
              </a:rPr>
              <a:t>Sơ chế sạch thịt cá sống, không để lẫn thức ăn sống – chín,…</a:t>
            </a:r>
          </a:p>
          <a:p>
            <a:pPr marL="342900" indent="-342900" algn="just">
              <a:lnSpc>
                <a:spcPts val="2400"/>
              </a:lnSpc>
              <a:spcBef>
                <a:spcPts val="200"/>
              </a:spcBef>
              <a:spcAft>
                <a:spcPts val="200"/>
              </a:spcAft>
              <a:buFont typeface="Wingdings" panose="05000000000000000000" pitchFamily="2" charset="2"/>
              <a:buChar char="§"/>
            </a:pPr>
            <a:endParaRPr lang="en-US" sz="2000" b="1" dirty="0"/>
          </a:p>
        </p:txBody>
      </p:sp>
      <p:pic>
        <p:nvPicPr>
          <p:cNvPr id="5" name="Picture 4"/>
          <p:cNvPicPr>
            <a:picLocks noChangeAspect="1"/>
          </p:cNvPicPr>
          <p:nvPr/>
        </p:nvPicPr>
        <p:blipFill>
          <a:blip r:embed="rId2"/>
          <a:stretch>
            <a:fillRect/>
          </a:stretch>
        </p:blipFill>
        <p:spPr>
          <a:xfrm>
            <a:off x="47548" y="1576772"/>
            <a:ext cx="1953158" cy="2126932"/>
          </a:xfrm>
          <a:prstGeom prst="rect">
            <a:avLst/>
          </a:prstGeom>
        </p:spPr>
      </p:pic>
    </p:spTree>
    <p:extLst>
      <p:ext uri="{BB962C8B-B14F-4D97-AF65-F5344CB8AC3E}">
        <p14:creationId xmlns:p14="http://schemas.microsoft.com/office/powerpoint/2010/main" val="109269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par>
                                <p:cTn id="25" presetID="2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506276" y="254195"/>
            <a:ext cx="7681613" cy="834213"/>
          </a:xfrm>
        </p:spPr>
        <p:txBody>
          <a:bodyPr/>
          <a:lstStyle/>
          <a:p>
            <a:r>
              <a:rPr lang="vi-VN" sz="2200" b="0" i="1" dirty="0">
                <a:solidFill>
                  <a:schemeClr val="bg1"/>
                </a:solidFill>
                <a:latin typeface="+mn-lt"/>
              </a:rPr>
              <a:t>Lấy ví dụ về những vi khuẩn có ích và </a:t>
            </a:r>
            <a:endParaRPr lang="en-US" sz="2200" b="0" i="1" dirty="0">
              <a:solidFill>
                <a:schemeClr val="bg1"/>
              </a:solidFill>
              <a:latin typeface="+mn-lt"/>
            </a:endParaRPr>
          </a:p>
          <a:p>
            <a:r>
              <a:rPr lang="vi-VN" sz="2200" b="0" i="1" dirty="0">
                <a:solidFill>
                  <a:srgbClr val="FF0000"/>
                </a:solidFill>
                <a:latin typeface="+mn-lt"/>
              </a:rPr>
              <a:t>vi khuẩn gây hại đối với sinh vật và </a:t>
            </a:r>
            <a:r>
              <a:rPr lang="en-US" sz="2200" b="0" i="1" dirty="0">
                <a:solidFill>
                  <a:srgbClr val="FF0000"/>
                </a:solidFill>
                <a:latin typeface="+mn-lt"/>
              </a:rPr>
              <a:t>con </a:t>
            </a:r>
            <a:r>
              <a:rPr lang="vi-VN" sz="2200" b="0" i="1" dirty="0">
                <a:solidFill>
                  <a:srgbClr val="FF0000"/>
                </a:solidFill>
                <a:latin typeface="+mn-lt"/>
              </a:rPr>
              <a:t>người</a:t>
            </a:r>
            <a:r>
              <a:rPr lang="en-US" sz="2200" b="0" i="1" dirty="0">
                <a:solidFill>
                  <a:schemeClr val="bg1"/>
                </a:solidFill>
                <a:latin typeface="+mn-lt"/>
              </a:rPr>
              <a:t>.</a:t>
            </a:r>
            <a:endParaRPr lang="vi-VN" sz="2200" b="0" i="1" dirty="0">
              <a:solidFill>
                <a:schemeClr val="bg1"/>
              </a:solidFill>
              <a:latin typeface="+mn-lt"/>
            </a:endParaRPr>
          </a:p>
          <a:p>
            <a:r>
              <a:rPr lang="vi-VN" sz="2200" i="1" dirty="0">
                <a:solidFill>
                  <a:schemeClr val="bg1"/>
                </a:solidFill>
                <a:latin typeface="+mn-lt"/>
              </a:rPr>
              <a:t> </a:t>
            </a:r>
          </a:p>
          <a:p>
            <a:pPr marL="0" lvl="0" indent="0" algn="l" rtl="0">
              <a:spcBef>
                <a:spcPts val="0"/>
              </a:spcBef>
              <a:spcAft>
                <a:spcPts val="0"/>
              </a:spcAft>
              <a:buNone/>
            </a:pPr>
            <a:endParaRPr lang="en" sz="2200" dirty="0">
              <a:latin typeface="+mn-lt"/>
            </a:endParaRPr>
          </a:p>
        </p:txBody>
      </p:sp>
      <p:sp>
        <p:nvSpPr>
          <p:cNvPr id="3" name="Rounded Rectangle 2"/>
          <p:cNvSpPr/>
          <p:nvPr/>
        </p:nvSpPr>
        <p:spPr>
          <a:xfrm>
            <a:off x="379737" y="4447642"/>
            <a:ext cx="4202907" cy="563271"/>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Vi khuẩn có lợi</a:t>
            </a:r>
          </a:p>
        </p:txBody>
      </p:sp>
      <p:sp>
        <p:nvSpPr>
          <p:cNvPr id="4" name="Rounded Rectangle 3"/>
          <p:cNvSpPr/>
          <p:nvPr/>
        </p:nvSpPr>
        <p:spPr>
          <a:xfrm>
            <a:off x="4871925" y="4436668"/>
            <a:ext cx="4016045" cy="574244"/>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Vi khuẩn có hại</a:t>
            </a:r>
          </a:p>
        </p:txBody>
      </p:sp>
      <p:sp>
        <p:nvSpPr>
          <p:cNvPr id="5" name="Rectangle 4"/>
          <p:cNvSpPr/>
          <p:nvPr/>
        </p:nvSpPr>
        <p:spPr>
          <a:xfrm>
            <a:off x="247082" y="1911923"/>
            <a:ext cx="3943547" cy="2477601"/>
          </a:xfrm>
          <a:prstGeom prst="rect">
            <a:avLst/>
          </a:prstGeom>
        </p:spPr>
        <p:txBody>
          <a:bodyPr wrap="square">
            <a:spAutoFit/>
          </a:bodyPr>
          <a:lstStyle/>
          <a:p>
            <a:pPr marL="342900" indent="-342900" algn="just">
              <a:lnSpc>
                <a:spcPts val="2600"/>
              </a:lnSpc>
              <a:spcBef>
                <a:spcPts val="200"/>
              </a:spcBef>
              <a:spcAft>
                <a:spcPts val="200"/>
              </a:spcAft>
              <a:buFont typeface="Wingdings" panose="05000000000000000000" pitchFamily="2" charset="2"/>
              <a:buChar char="§"/>
            </a:pPr>
            <a:r>
              <a:rPr lang="vi-VN" sz="2000" dirty="0">
                <a:solidFill>
                  <a:srgbClr val="FF0000"/>
                </a:solidFill>
              </a:rPr>
              <a:t>Lactobacillus</a:t>
            </a:r>
            <a:r>
              <a:rPr lang="en-US" sz="2000" dirty="0">
                <a:solidFill>
                  <a:srgbClr val="FF0000"/>
                </a:solidFill>
              </a:rPr>
              <a:t>:</a:t>
            </a:r>
            <a:r>
              <a:rPr lang="vi-VN" sz="2000" dirty="0">
                <a:solidFill>
                  <a:srgbClr val="FF0000"/>
                </a:solidFill>
              </a:rPr>
              <a:t> vi khuẩn giúp tiêu diệt nhiều loại hại khuẩn tron</a:t>
            </a:r>
            <a:r>
              <a:rPr lang="en-US" sz="2000" dirty="0">
                <a:solidFill>
                  <a:srgbClr val="FF0000"/>
                </a:solidFill>
              </a:rPr>
              <a:t>g </a:t>
            </a:r>
            <a:r>
              <a:rPr lang="vi-VN" sz="2000" dirty="0">
                <a:solidFill>
                  <a:srgbClr val="FF0000"/>
                </a:solidFill>
              </a:rPr>
              <a:t>đường ruột. </a:t>
            </a:r>
            <a:endParaRPr lang="en-US" sz="2000" dirty="0">
              <a:solidFill>
                <a:srgbClr val="FF0000"/>
              </a:solidFill>
            </a:endParaRPr>
          </a:p>
          <a:p>
            <a:pPr marL="342900" indent="-342900" algn="just">
              <a:lnSpc>
                <a:spcPts val="2600"/>
              </a:lnSpc>
              <a:spcBef>
                <a:spcPts val="200"/>
              </a:spcBef>
              <a:spcAft>
                <a:spcPts val="200"/>
              </a:spcAft>
              <a:buFont typeface="Wingdings" panose="05000000000000000000" pitchFamily="2" charset="2"/>
              <a:buChar char="§"/>
            </a:pPr>
            <a:r>
              <a:rPr lang="en-US" sz="2000" dirty="0">
                <a:solidFill>
                  <a:srgbClr val="FF0000"/>
                </a:solidFill>
              </a:rPr>
              <a:t>Microflora: </a:t>
            </a:r>
            <a:r>
              <a:rPr lang="vi-VN" sz="2000" dirty="0">
                <a:solidFill>
                  <a:srgbClr val="FF0000"/>
                </a:solidFill>
              </a:rPr>
              <a:t>vi khuẩn, nấm da con người</a:t>
            </a:r>
            <a:r>
              <a:rPr lang="en-US" sz="2000" dirty="0">
                <a:solidFill>
                  <a:srgbClr val="FF0000"/>
                </a:solidFill>
              </a:rPr>
              <a:t>, giúp</a:t>
            </a:r>
            <a:r>
              <a:rPr lang="vi-VN" sz="2000" dirty="0">
                <a:solidFill>
                  <a:srgbClr val="FF0000"/>
                </a:solidFill>
              </a:rPr>
              <a:t> ngăn chặn tình trạng vết thương bị nhiễm trùn</a:t>
            </a:r>
            <a:r>
              <a:rPr lang="en-US" sz="2000" dirty="0">
                <a:solidFill>
                  <a:srgbClr val="FF0000"/>
                </a:solidFill>
              </a:rPr>
              <a:t>g, chữa lành vết thương</a:t>
            </a:r>
            <a:r>
              <a:rPr lang="en-US" sz="2000" dirty="0">
                <a:solidFill>
                  <a:srgbClr val="FFFF00"/>
                </a:solidFill>
              </a:rPr>
              <a:t>.</a:t>
            </a:r>
          </a:p>
        </p:txBody>
      </p:sp>
      <p:sp>
        <p:nvSpPr>
          <p:cNvPr id="6" name="Rectangle 5"/>
          <p:cNvSpPr/>
          <p:nvPr/>
        </p:nvSpPr>
        <p:spPr>
          <a:xfrm>
            <a:off x="4582645" y="1911922"/>
            <a:ext cx="4466259" cy="1708160"/>
          </a:xfrm>
          <a:prstGeom prst="rect">
            <a:avLst/>
          </a:prstGeom>
        </p:spPr>
        <p:txBody>
          <a:bodyPr wrap="square">
            <a:spAutoFit/>
          </a:bodyPr>
          <a:lstStyle/>
          <a:p>
            <a:pPr marL="342900" indent="-342900" algn="just">
              <a:lnSpc>
                <a:spcPts val="2600"/>
              </a:lnSpc>
              <a:spcBef>
                <a:spcPts val="200"/>
              </a:spcBef>
              <a:spcAft>
                <a:spcPts val="200"/>
              </a:spcAft>
              <a:buFont typeface="Wingdings" panose="05000000000000000000" pitchFamily="2" charset="2"/>
              <a:buChar char="§"/>
            </a:pPr>
            <a:r>
              <a:rPr lang="en-US" sz="2000" dirty="0">
                <a:solidFill>
                  <a:srgbClr val="FF0000"/>
                </a:solidFill>
              </a:rPr>
              <a:t>E-coli:</a:t>
            </a:r>
            <a:r>
              <a:rPr lang="vi-VN" sz="2000" dirty="0">
                <a:solidFill>
                  <a:srgbClr val="FF0000"/>
                </a:solidFill>
              </a:rPr>
              <a:t> </a:t>
            </a:r>
            <a:r>
              <a:rPr lang="en-US" sz="2000" dirty="0">
                <a:solidFill>
                  <a:srgbClr val="FF0000"/>
                </a:solidFill>
              </a:rPr>
              <a:t>gây bệnh bị tiêu chảy, nôn mửa,…</a:t>
            </a:r>
          </a:p>
          <a:p>
            <a:pPr marL="342900" indent="-342900" algn="just">
              <a:buFont typeface="Wingdings" panose="05000000000000000000" pitchFamily="2" charset="2"/>
              <a:buChar char="§"/>
            </a:pPr>
            <a:r>
              <a:rPr lang="en-US" sz="2000" dirty="0">
                <a:solidFill>
                  <a:srgbClr val="FF0000"/>
                </a:solidFill>
              </a:rPr>
              <a:t>S</a:t>
            </a:r>
            <a:r>
              <a:rPr lang="vi-VN" sz="2000" dirty="0">
                <a:solidFill>
                  <a:srgbClr val="FF0000"/>
                </a:solidFill>
              </a:rPr>
              <a:t>almonella gây bệnh thương hàn</a:t>
            </a:r>
            <a:r>
              <a:rPr lang="en-US" sz="2000" dirty="0">
                <a:solidFill>
                  <a:srgbClr val="FF0000"/>
                </a:solidFill>
              </a:rPr>
              <a:t>.</a:t>
            </a:r>
            <a:endParaRPr lang="vi-VN" sz="2000" dirty="0">
              <a:solidFill>
                <a:srgbClr val="FF0000"/>
              </a:solidFill>
            </a:endParaRPr>
          </a:p>
          <a:p>
            <a:pPr marL="342900" indent="-342900" algn="just">
              <a:buFont typeface="Wingdings" panose="05000000000000000000" pitchFamily="2" charset="2"/>
              <a:buChar char="§"/>
            </a:pPr>
            <a:r>
              <a:rPr lang="vi-VN" sz="2000" dirty="0">
                <a:solidFill>
                  <a:srgbClr val="FF0000"/>
                </a:solidFill>
              </a:rPr>
              <a:t>V.cholerae gây bệnh tả</a:t>
            </a:r>
            <a:r>
              <a:rPr lang="en-US" sz="2000" dirty="0">
                <a:solidFill>
                  <a:srgbClr val="FF0000"/>
                </a:solidFill>
              </a:rPr>
              <a:t>.</a:t>
            </a:r>
            <a:endParaRPr lang="vi-VN" sz="2000" dirty="0">
              <a:solidFill>
                <a:srgbClr val="FF0000"/>
              </a:solidFill>
            </a:endParaRPr>
          </a:p>
          <a:p>
            <a:pPr marL="342900" indent="-342900" algn="just">
              <a:buFont typeface="Wingdings" panose="05000000000000000000" pitchFamily="2" charset="2"/>
              <a:buChar char="§"/>
            </a:pPr>
            <a:r>
              <a:rPr lang="vi-VN" sz="2000" dirty="0">
                <a:solidFill>
                  <a:srgbClr val="FF0000"/>
                </a:solidFill>
              </a:rPr>
              <a:t>Shigella gây bệnh lỵ</a:t>
            </a:r>
          </a:p>
        </p:txBody>
      </p:sp>
    </p:spTree>
    <p:extLst>
      <p:ext uri="{BB962C8B-B14F-4D97-AF65-F5344CB8AC3E}">
        <p14:creationId xmlns:p14="http://schemas.microsoft.com/office/powerpoint/2010/main" val="372812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0945" y="616358"/>
            <a:ext cx="9144000" cy="916011"/>
          </a:xfrm>
        </p:spPr>
        <p:txBody>
          <a:bodyPr/>
          <a:lstStyle/>
          <a:p>
            <a:pPr algn="ctr"/>
            <a:r>
              <a:rPr lang="en-US" sz="3200" b="1" dirty="0">
                <a:latin typeface="+mj-lt"/>
              </a:rPr>
              <a:t>III. PHÒNG BỆNH DO VIRUS, </a:t>
            </a:r>
            <a:br>
              <a:rPr lang="en-US" sz="3200" b="1" dirty="0">
                <a:latin typeface="+mj-lt"/>
              </a:rPr>
            </a:br>
            <a:r>
              <a:rPr lang="en-US" sz="3200" b="1" dirty="0">
                <a:latin typeface="+mj-lt"/>
              </a:rPr>
              <a:t>VI KHUẨN GÂY NÊN</a:t>
            </a:r>
          </a:p>
        </p:txBody>
      </p:sp>
      <p:sp>
        <p:nvSpPr>
          <p:cNvPr id="5" name="Rectangle 4"/>
          <p:cNvSpPr/>
          <p:nvPr/>
        </p:nvSpPr>
        <p:spPr>
          <a:xfrm>
            <a:off x="552298" y="2835898"/>
            <a:ext cx="6927494" cy="1579920"/>
          </a:xfrm>
          <a:prstGeom prst="rect">
            <a:avLst/>
          </a:prstGeom>
        </p:spPr>
        <p:txBody>
          <a:bodyPr wrap="square">
            <a:spAutoFit/>
          </a:bodyPr>
          <a:lstStyle/>
          <a:p>
            <a:pPr marL="342900" indent="-342900" algn="just">
              <a:lnSpc>
                <a:spcPts val="2800"/>
              </a:lnSpc>
              <a:spcBef>
                <a:spcPts val="200"/>
              </a:spcBef>
              <a:spcAft>
                <a:spcPts val="200"/>
              </a:spcAft>
              <a:buFont typeface="Wingdings" panose="05000000000000000000" pitchFamily="2" charset="2"/>
              <a:buChar char="§"/>
            </a:pPr>
            <a:r>
              <a:rPr lang="en-US" sz="2000" b="1" dirty="0">
                <a:solidFill>
                  <a:schemeClr val="accent5">
                    <a:lumMod val="25000"/>
                  </a:schemeClr>
                </a:solidFill>
                <a:ea typeface="Calibri" panose="020F0502020204030204" pitchFamily="34" charset="0"/>
              </a:rPr>
              <a:t>Hơn 70% các loại bệnh ở người do virus và vi khuẩn </a:t>
            </a:r>
            <a:r>
              <a:rPr lang="en-US" sz="2000" b="1" dirty="0">
                <a:solidFill>
                  <a:schemeClr val="accent5">
                    <a:lumMod val="25000"/>
                  </a:schemeClr>
                </a:solidFill>
              </a:rPr>
              <a:t>và là bệnh truyền nhiễm. </a:t>
            </a:r>
          </a:p>
          <a:p>
            <a:pPr marL="342900" indent="-342900" algn="just">
              <a:lnSpc>
                <a:spcPts val="2800"/>
              </a:lnSpc>
              <a:spcBef>
                <a:spcPts val="200"/>
              </a:spcBef>
              <a:spcAft>
                <a:spcPts val="200"/>
              </a:spcAft>
              <a:buFont typeface="Wingdings" panose="05000000000000000000" pitchFamily="2" charset="2"/>
              <a:buChar char="§"/>
            </a:pPr>
            <a:r>
              <a:rPr lang="en-US" sz="2000" i="1" dirty="0">
                <a:solidFill>
                  <a:schemeClr val="accent5">
                    <a:lumMod val="25000"/>
                  </a:schemeClr>
                </a:solidFill>
              </a:rPr>
              <a:t>Theo em, làm cách nào để phòng chống, ngăn ngừa bệnh do virus, vi khuẩn gây ra ở người?</a:t>
            </a:r>
            <a:endParaRPr lang="en-US" sz="2000" dirty="0"/>
          </a:p>
        </p:txBody>
      </p:sp>
      <p:pic>
        <p:nvPicPr>
          <p:cNvPr id="6" name="Picture 5"/>
          <p:cNvPicPr>
            <a:picLocks noChangeAspect="1"/>
          </p:cNvPicPr>
          <p:nvPr/>
        </p:nvPicPr>
        <p:blipFill>
          <a:blip r:embed="rId2"/>
          <a:stretch>
            <a:fillRect/>
          </a:stretch>
        </p:blipFill>
        <p:spPr>
          <a:xfrm>
            <a:off x="87283" y="197511"/>
            <a:ext cx="2238953" cy="2376845"/>
          </a:xfrm>
          <a:prstGeom prst="rect">
            <a:avLst/>
          </a:prstGeom>
        </p:spPr>
      </p:pic>
      <p:pic>
        <p:nvPicPr>
          <p:cNvPr id="7" name="Picture 6"/>
          <p:cNvPicPr>
            <a:picLocks noChangeAspect="1"/>
          </p:cNvPicPr>
          <p:nvPr/>
        </p:nvPicPr>
        <p:blipFill>
          <a:blip r:embed="rId3"/>
          <a:stretch>
            <a:fillRect/>
          </a:stretch>
        </p:blipFill>
        <p:spPr>
          <a:xfrm>
            <a:off x="7479794" y="2990371"/>
            <a:ext cx="1568089" cy="2050716"/>
          </a:xfrm>
          <a:prstGeom prst="rect">
            <a:avLst/>
          </a:prstGeom>
        </p:spPr>
      </p:pic>
      <p:sp>
        <p:nvSpPr>
          <p:cNvPr id="8" name="Title 1"/>
          <p:cNvSpPr txBox="1">
            <a:spLocks/>
          </p:cNvSpPr>
          <p:nvPr/>
        </p:nvSpPr>
        <p:spPr>
          <a:xfrm>
            <a:off x="290945" y="1613098"/>
            <a:ext cx="9144000" cy="41209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1pPr>
            <a:lvl2pPr marR="0" lvl="1"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2pPr>
            <a:lvl3pPr marR="0" lvl="2"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3pPr>
            <a:lvl4pPr marR="0" lvl="3"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4pPr>
            <a:lvl5pPr marR="0" lvl="4"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5pPr>
            <a:lvl6pPr marR="0" lvl="5"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6pPr>
            <a:lvl7pPr marR="0" lvl="6"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7pPr>
            <a:lvl8pPr marR="0" lvl="7"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8pPr>
            <a:lvl9pPr marR="0" lvl="8"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9pPr>
          </a:lstStyle>
          <a:p>
            <a:pPr algn="ctr"/>
            <a:r>
              <a:rPr lang="en-US" sz="2600" dirty="0">
                <a:solidFill>
                  <a:srgbClr val="0000CC"/>
                </a:solidFill>
                <a:latin typeface="+mj-lt"/>
              </a:rPr>
              <a:t>1. PHÒNG BỆNH</a:t>
            </a:r>
          </a:p>
        </p:txBody>
      </p:sp>
    </p:spTree>
    <p:extLst>
      <p:ext uri="{BB962C8B-B14F-4D97-AF65-F5344CB8AC3E}">
        <p14:creationId xmlns:p14="http://schemas.microsoft.com/office/powerpoint/2010/main" val="420591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6304" y="871552"/>
            <a:ext cx="4396436" cy="3214063"/>
          </a:xfrm>
          <a:prstGeom prst="rect">
            <a:avLst/>
          </a:prstGeom>
        </p:spPr>
      </p:pic>
      <p:sp>
        <p:nvSpPr>
          <p:cNvPr id="4" name="Rectangle 3"/>
          <p:cNvSpPr/>
          <p:nvPr/>
        </p:nvSpPr>
        <p:spPr>
          <a:xfrm>
            <a:off x="146304" y="4270845"/>
            <a:ext cx="4396436" cy="369332"/>
          </a:xfrm>
          <a:prstGeom prst="rect">
            <a:avLst/>
          </a:prstGeom>
        </p:spPr>
        <p:txBody>
          <a:bodyPr wrap="square">
            <a:spAutoFit/>
          </a:bodyPr>
          <a:lstStyle/>
          <a:p>
            <a:pPr algn="ctr"/>
            <a:r>
              <a:rPr lang="en-US" sz="1800" b="1" dirty="0">
                <a:solidFill>
                  <a:srgbClr val="FF0000"/>
                </a:solidFill>
              </a:rPr>
              <a:t>Đeo khẩu trang khi ra ngoài</a:t>
            </a:r>
            <a:endParaRPr lang="en-US" sz="1800" dirty="0">
              <a:solidFill>
                <a:srgbClr val="FF0000"/>
              </a:solidFill>
            </a:endParaRPr>
          </a:p>
        </p:txBody>
      </p:sp>
      <p:pic>
        <p:nvPicPr>
          <p:cNvPr id="5" name="Picture 4"/>
          <p:cNvPicPr>
            <a:picLocks noChangeAspect="1"/>
          </p:cNvPicPr>
          <p:nvPr/>
        </p:nvPicPr>
        <p:blipFill>
          <a:blip r:embed="rId3"/>
          <a:stretch>
            <a:fillRect/>
          </a:stretch>
        </p:blipFill>
        <p:spPr>
          <a:xfrm>
            <a:off x="5078135" y="871552"/>
            <a:ext cx="3659873" cy="3214063"/>
          </a:xfrm>
          <a:prstGeom prst="rect">
            <a:avLst/>
          </a:prstGeom>
        </p:spPr>
      </p:pic>
      <p:sp>
        <p:nvSpPr>
          <p:cNvPr id="6" name="Rectangle 5"/>
          <p:cNvSpPr/>
          <p:nvPr/>
        </p:nvSpPr>
        <p:spPr>
          <a:xfrm>
            <a:off x="5078135" y="4270845"/>
            <a:ext cx="3659873" cy="369332"/>
          </a:xfrm>
          <a:prstGeom prst="rect">
            <a:avLst/>
          </a:prstGeom>
        </p:spPr>
        <p:txBody>
          <a:bodyPr wrap="square">
            <a:spAutoFit/>
          </a:bodyPr>
          <a:lstStyle/>
          <a:p>
            <a:pPr algn="ctr"/>
            <a:r>
              <a:rPr lang="en-US" sz="1800" b="1" dirty="0">
                <a:solidFill>
                  <a:srgbClr val="FF0000"/>
                </a:solidFill>
              </a:rPr>
              <a:t>Tập thể dục rèn luyện sức khỏe</a:t>
            </a:r>
            <a:endParaRPr lang="en-US" sz="1800" dirty="0">
              <a:solidFill>
                <a:srgbClr val="FF0000"/>
              </a:solidFill>
            </a:endParaRPr>
          </a:p>
        </p:txBody>
      </p:sp>
    </p:spTree>
    <p:extLst>
      <p:ext uri="{BB962C8B-B14F-4D97-AF65-F5344CB8AC3E}">
        <p14:creationId xmlns:p14="http://schemas.microsoft.com/office/powerpoint/2010/main" val="289772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80">
                                          <p:stCondLst>
                                            <p:cond delay="0"/>
                                          </p:stCondLst>
                                        </p:cTn>
                                        <p:tgtEl>
                                          <p:spTgt spid="4">
                                            <p:txEl>
                                              <p:pRg st="0" end="0"/>
                                            </p:txEl>
                                          </p:spTgt>
                                        </p:tgtEl>
                                      </p:cBhvr>
                                    </p:animEffect>
                                    <p:anim calcmode="lin" valueType="num">
                                      <p:cBhvr>
                                        <p:cTn id="1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23" dur="26">
                                          <p:stCondLst>
                                            <p:cond delay="650"/>
                                          </p:stCondLst>
                                        </p:cTn>
                                        <p:tgtEl>
                                          <p:spTgt spid="4">
                                            <p:txEl>
                                              <p:pRg st="0" end="0"/>
                                            </p:txEl>
                                          </p:spTgt>
                                        </p:tgtEl>
                                      </p:cBhvr>
                                      <p:to x="100000" y="60000"/>
                                    </p:animScale>
                                    <p:animScale>
                                      <p:cBhvr>
                                        <p:cTn id="24" dur="166" decel="50000">
                                          <p:stCondLst>
                                            <p:cond delay="676"/>
                                          </p:stCondLst>
                                        </p:cTn>
                                        <p:tgtEl>
                                          <p:spTgt spid="4">
                                            <p:txEl>
                                              <p:pRg st="0" end="0"/>
                                            </p:txEl>
                                          </p:spTgt>
                                        </p:tgtEl>
                                      </p:cBhvr>
                                      <p:to x="100000" y="100000"/>
                                    </p:animScale>
                                    <p:animScale>
                                      <p:cBhvr>
                                        <p:cTn id="25" dur="26">
                                          <p:stCondLst>
                                            <p:cond delay="1312"/>
                                          </p:stCondLst>
                                        </p:cTn>
                                        <p:tgtEl>
                                          <p:spTgt spid="4">
                                            <p:txEl>
                                              <p:pRg st="0" end="0"/>
                                            </p:txEl>
                                          </p:spTgt>
                                        </p:tgtEl>
                                      </p:cBhvr>
                                      <p:to x="100000" y="80000"/>
                                    </p:animScale>
                                    <p:animScale>
                                      <p:cBhvr>
                                        <p:cTn id="26" dur="166" decel="50000">
                                          <p:stCondLst>
                                            <p:cond delay="1338"/>
                                          </p:stCondLst>
                                        </p:cTn>
                                        <p:tgtEl>
                                          <p:spTgt spid="4">
                                            <p:txEl>
                                              <p:pRg st="0" end="0"/>
                                            </p:txEl>
                                          </p:spTgt>
                                        </p:tgtEl>
                                      </p:cBhvr>
                                      <p:to x="100000" y="100000"/>
                                    </p:animScale>
                                    <p:animScale>
                                      <p:cBhvr>
                                        <p:cTn id="27" dur="26">
                                          <p:stCondLst>
                                            <p:cond delay="1642"/>
                                          </p:stCondLst>
                                        </p:cTn>
                                        <p:tgtEl>
                                          <p:spTgt spid="4">
                                            <p:txEl>
                                              <p:pRg st="0" end="0"/>
                                            </p:txEl>
                                          </p:spTgt>
                                        </p:tgtEl>
                                      </p:cBhvr>
                                      <p:to x="100000" y="90000"/>
                                    </p:animScale>
                                    <p:animScale>
                                      <p:cBhvr>
                                        <p:cTn id="28" dur="166" decel="50000">
                                          <p:stCondLst>
                                            <p:cond delay="1668"/>
                                          </p:stCondLst>
                                        </p:cTn>
                                        <p:tgtEl>
                                          <p:spTgt spid="4">
                                            <p:txEl>
                                              <p:pRg st="0" end="0"/>
                                            </p:txEl>
                                          </p:spTgt>
                                        </p:tgtEl>
                                      </p:cBhvr>
                                      <p:to x="100000" y="100000"/>
                                    </p:animScale>
                                    <p:animScale>
                                      <p:cBhvr>
                                        <p:cTn id="29" dur="26">
                                          <p:stCondLst>
                                            <p:cond delay="1808"/>
                                          </p:stCondLst>
                                        </p:cTn>
                                        <p:tgtEl>
                                          <p:spTgt spid="4">
                                            <p:txEl>
                                              <p:pRg st="0" end="0"/>
                                            </p:txEl>
                                          </p:spTgt>
                                        </p:tgtEl>
                                      </p:cBhvr>
                                      <p:to x="100000" y="95000"/>
                                    </p:animScale>
                                    <p:animScale>
                                      <p:cBhvr>
                                        <p:cTn id="30" dur="166" decel="50000">
                                          <p:stCondLst>
                                            <p:cond delay="1834"/>
                                          </p:stCondLst>
                                        </p:cTn>
                                        <p:tgtEl>
                                          <p:spTgt spid="4">
                                            <p:txEl>
                                              <p:pRg st="0" end="0"/>
                                            </p:txEl>
                                          </p:spTgt>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wipe(down)">
                                      <p:cBhvr>
                                        <p:cTn id="35" dur="580">
                                          <p:stCondLst>
                                            <p:cond delay="0"/>
                                          </p:stCondLst>
                                        </p:cTn>
                                        <p:tgtEl>
                                          <p:spTgt spid="6">
                                            <p:txEl>
                                              <p:pRg st="0" end="0"/>
                                            </p:txEl>
                                          </p:spTgt>
                                        </p:tgtEl>
                                      </p:cBhvr>
                                    </p:animEffect>
                                    <p:anim calcmode="lin" valueType="num">
                                      <p:cBhvr>
                                        <p:cTn id="36"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41" dur="26">
                                          <p:stCondLst>
                                            <p:cond delay="650"/>
                                          </p:stCondLst>
                                        </p:cTn>
                                        <p:tgtEl>
                                          <p:spTgt spid="6">
                                            <p:txEl>
                                              <p:pRg st="0" end="0"/>
                                            </p:txEl>
                                          </p:spTgt>
                                        </p:tgtEl>
                                      </p:cBhvr>
                                      <p:to x="100000" y="60000"/>
                                    </p:animScale>
                                    <p:animScale>
                                      <p:cBhvr>
                                        <p:cTn id="42" dur="166" decel="50000">
                                          <p:stCondLst>
                                            <p:cond delay="676"/>
                                          </p:stCondLst>
                                        </p:cTn>
                                        <p:tgtEl>
                                          <p:spTgt spid="6">
                                            <p:txEl>
                                              <p:pRg st="0" end="0"/>
                                            </p:txEl>
                                          </p:spTgt>
                                        </p:tgtEl>
                                      </p:cBhvr>
                                      <p:to x="100000" y="100000"/>
                                    </p:animScale>
                                    <p:animScale>
                                      <p:cBhvr>
                                        <p:cTn id="43" dur="26">
                                          <p:stCondLst>
                                            <p:cond delay="1312"/>
                                          </p:stCondLst>
                                        </p:cTn>
                                        <p:tgtEl>
                                          <p:spTgt spid="6">
                                            <p:txEl>
                                              <p:pRg st="0" end="0"/>
                                            </p:txEl>
                                          </p:spTgt>
                                        </p:tgtEl>
                                      </p:cBhvr>
                                      <p:to x="100000" y="80000"/>
                                    </p:animScale>
                                    <p:animScale>
                                      <p:cBhvr>
                                        <p:cTn id="44" dur="166" decel="50000">
                                          <p:stCondLst>
                                            <p:cond delay="1338"/>
                                          </p:stCondLst>
                                        </p:cTn>
                                        <p:tgtEl>
                                          <p:spTgt spid="6">
                                            <p:txEl>
                                              <p:pRg st="0" end="0"/>
                                            </p:txEl>
                                          </p:spTgt>
                                        </p:tgtEl>
                                      </p:cBhvr>
                                      <p:to x="100000" y="100000"/>
                                    </p:animScale>
                                    <p:animScale>
                                      <p:cBhvr>
                                        <p:cTn id="45" dur="26">
                                          <p:stCondLst>
                                            <p:cond delay="1642"/>
                                          </p:stCondLst>
                                        </p:cTn>
                                        <p:tgtEl>
                                          <p:spTgt spid="6">
                                            <p:txEl>
                                              <p:pRg st="0" end="0"/>
                                            </p:txEl>
                                          </p:spTgt>
                                        </p:tgtEl>
                                      </p:cBhvr>
                                      <p:to x="100000" y="90000"/>
                                    </p:animScale>
                                    <p:animScale>
                                      <p:cBhvr>
                                        <p:cTn id="46" dur="166" decel="50000">
                                          <p:stCondLst>
                                            <p:cond delay="1668"/>
                                          </p:stCondLst>
                                        </p:cTn>
                                        <p:tgtEl>
                                          <p:spTgt spid="6">
                                            <p:txEl>
                                              <p:pRg st="0" end="0"/>
                                            </p:txEl>
                                          </p:spTgt>
                                        </p:tgtEl>
                                      </p:cBhvr>
                                      <p:to x="100000" y="100000"/>
                                    </p:animScale>
                                    <p:animScale>
                                      <p:cBhvr>
                                        <p:cTn id="47" dur="26">
                                          <p:stCondLst>
                                            <p:cond delay="1808"/>
                                          </p:stCondLst>
                                        </p:cTn>
                                        <p:tgtEl>
                                          <p:spTgt spid="6">
                                            <p:txEl>
                                              <p:pRg st="0" end="0"/>
                                            </p:txEl>
                                          </p:spTgt>
                                        </p:tgtEl>
                                      </p:cBhvr>
                                      <p:to x="100000" y="95000"/>
                                    </p:animScale>
                                    <p:animScale>
                                      <p:cBhvr>
                                        <p:cTn id="48" dur="166" decel="50000">
                                          <p:stCondLst>
                                            <p:cond delay="1834"/>
                                          </p:stCondLst>
                                        </p:cTn>
                                        <p:tgtEl>
                                          <p:spTgt spid="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3302" y="639770"/>
            <a:ext cx="4114801" cy="3489790"/>
          </a:xfrm>
          <a:prstGeom prst="rect">
            <a:avLst/>
          </a:prstGeom>
        </p:spPr>
      </p:pic>
      <p:sp>
        <p:nvSpPr>
          <p:cNvPr id="4" name="Rectangle 3"/>
          <p:cNvSpPr/>
          <p:nvPr/>
        </p:nvSpPr>
        <p:spPr>
          <a:xfrm>
            <a:off x="143302" y="4416414"/>
            <a:ext cx="4114801" cy="369332"/>
          </a:xfrm>
          <a:prstGeom prst="rect">
            <a:avLst/>
          </a:prstGeom>
        </p:spPr>
        <p:txBody>
          <a:bodyPr wrap="square">
            <a:spAutoFit/>
          </a:bodyPr>
          <a:lstStyle/>
          <a:p>
            <a:pPr algn="ctr"/>
            <a:r>
              <a:rPr lang="en-US" sz="1800" b="1" dirty="0">
                <a:solidFill>
                  <a:srgbClr val="FF0000"/>
                </a:solidFill>
              </a:rPr>
              <a:t>Ăn uống đủ chất dinh dưỡng</a:t>
            </a:r>
            <a:endParaRPr lang="en-US" sz="1800" dirty="0">
              <a:solidFill>
                <a:srgbClr val="FF0000"/>
              </a:solidFill>
            </a:endParaRPr>
          </a:p>
        </p:txBody>
      </p:sp>
      <p:pic>
        <p:nvPicPr>
          <p:cNvPr id="7" name="Picture 6"/>
          <p:cNvPicPr>
            <a:picLocks noChangeAspect="1"/>
          </p:cNvPicPr>
          <p:nvPr/>
        </p:nvPicPr>
        <p:blipFill>
          <a:blip r:embed="rId3"/>
          <a:stretch>
            <a:fillRect/>
          </a:stretch>
        </p:blipFill>
        <p:spPr>
          <a:xfrm>
            <a:off x="4586031" y="639770"/>
            <a:ext cx="4176215" cy="3489790"/>
          </a:xfrm>
          <a:prstGeom prst="rect">
            <a:avLst/>
          </a:prstGeom>
        </p:spPr>
      </p:pic>
      <p:sp>
        <p:nvSpPr>
          <p:cNvPr id="8" name="Rectangle 7"/>
          <p:cNvSpPr/>
          <p:nvPr/>
        </p:nvSpPr>
        <p:spPr>
          <a:xfrm>
            <a:off x="4586030" y="4277916"/>
            <a:ext cx="4176214" cy="646331"/>
          </a:xfrm>
          <a:prstGeom prst="rect">
            <a:avLst/>
          </a:prstGeom>
        </p:spPr>
        <p:txBody>
          <a:bodyPr wrap="square">
            <a:spAutoFit/>
          </a:bodyPr>
          <a:lstStyle/>
          <a:p>
            <a:pPr algn="ctr"/>
            <a:r>
              <a:rPr lang="en-US" sz="1800" b="1" dirty="0" err="1">
                <a:solidFill>
                  <a:srgbClr val="FF0000"/>
                </a:solidFill>
              </a:rPr>
              <a:t>Không</a:t>
            </a:r>
            <a:r>
              <a:rPr lang="en-US" sz="1800" b="1" dirty="0">
                <a:solidFill>
                  <a:srgbClr val="FF0000"/>
                </a:solidFill>
              </a:rPr>
              <a:t> </a:t>
            </a:r>
            <a:r>
              <a:rPr lang="en-US" sz="1800" b="1" dirty="0" err="1">
                <a:solidFill>
                  <a:srgbClr val="FF0000"/>
                </a:solidFill>
              </a:rPr>
              <a:t>tiếp</a:t>
            </a:r>
            <a:r>
              <a:rPr lang="en-US" sz="1800" b="1" dirty="0">
                <a:solidFill>
                  <a:srgbClr val="FF0000"/>
                </a:solidFill>
              </a:rPr>
              <a:t> </a:t>
            </a:r>
            <a:r>
              <a:rPr lang="en-US" sz="1800" b="1" dirty="0" err="1">
                <a:solidFill>
                  <a:srgbClr val="FF0000"/>
                </a:solidFill>
              </a:rPr>
              <a:t>xúc</a:t>
            </a:r>
            <a:r>
              <a:rPr lang="en-US" sz="1800" b="1" dirty="0">
                <a:solidFill>
                  <a:srgbClr val="FF0000"/>
                </a:solidFill>
              </a:rPr>
              <a:t> </a:t>
            </a:r>
            <a:r>
              <a:rPr lang="en-US" sz="1800" b="1" dirty="0" err="1">
                <a:solidFill>
                  <a:srgbClr val="FF0000"/>
                </a:solidFill>
              </a:rPr>
              <a:t>với</a:t>
            </a:r>
            <a:r>
              <a:rPr lang="en-US" sz="1800" b="1" dirty="0">
                <a:solidFill>
                  <a:srgbClr val="FF0000"/>
                </a:solidFill>
              </a:rPr>
              <a:t> </a:t>
            </a:r>
          </a:p>
          <a:p>
            <a:pPr algn="ctr"/>
            <a:r>
              <a:rPr lang="en-US" sz="1800" b="1" dirty="0" err="1">
                <a:solidFill>
                  <a:srgbClr val="FF0000"/>
                </a:solidFill>
              </a:rPr>
              <a:t>Người</a:t>
            </a:r>
            <a:r>
              <a:rPr lang="en-US" sz="1800" b="1" dirty="0">
                <a:solidFill>
                  <a:srgbClr val="FF0000"/>
                </a:solidFill>
              </a:rPr>
              <a:t> </a:t>
            </a:r>
            <a:r>
              <a:rPr lang="en-US" sz="1800" b="1" dirty="0" err="1">
                <a:solidFill>
                  <a:srgbClr val="FF0000"/>
                </a:solidFill>
              </a:rPr>
              <a:t>bị</a:t>
            </a:r>
            <a:r>
              <a:rPr lang="en-US" sz="1800" b="1" dirty="0">
                <a:solidFill>
                  <a:srgbClr val="FF0000"/>
                </a:solidFill>
              </a:rPr>
              <a:t> </a:t>
            </a:r>
            <a:r>
              <a:rPr lang="en-US" sz="1800" b="1" dirty="0" err="1">
                <a:solidFill>
                  <a:srgbClr val="FF0000"/>
                </a:solidFill>
              </a:rPr>
              <a:t>nhiễm</a:t>
            </a:r>
            <a:r>
              <a:rPr lang="en-US" sz="1800" b="1" dirty="0">
                <a:solidFill>
                  <a:srgbClr val="FF0000"/>
                </a:solidFill>
              </a:rPr>
              <a:t> virus</a:t>
            </a:r>
          </a:p>
        </p:txBody>
      </p:sp>
    </p:spTree>
    <p:extLst>
      <p:ext uri="{BB962C8B-B14F-4D97-AF65-F5344CB8AC3E}">
        <p14:creationId xmlns:p14="http://schemas.microsoft.com/office/powerpoint/2010/main" val="413927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93680" y="696400"/>
            <a:ext cx="3480179" cy="3459345"/>
          </a:xfrm>
          <a:prstGeom prst="rect">
            <a:avLst/>
          </a:prstGeom>
        </p:spPr>
      </p:pic>
      <p:sp>
        <p:nvSpPr>
          <p:cNvPr id="4" name="Rectangle 3"/>
          <p:cNvSpPr/>
          <p:nvPr/>
        </p:nvSpPr>
        <p:spPr>
          <a:xfrm>
            <a:off x="593679" y="4308077"/>
            <a:ext cx="3480179" cy="369332"/>
          </a:xfrm>
          <a:prstGeom prst="rect">
            <a:avLst/>
          </a:prstGeom>
        </p:spPr>
        <p:txBody>
          <a:bodyPr wrap="square">
            <a:spAutoFit/>
          </a:bodyPr>
          <a:lstStyle/>
          <a:p>
            <a:pPr algn="ctr"/>
            <a:r>
              <a:rPr lang="en-US" sz="1800" b="1" dirty="0">
                <a:solidFill>
                  <a:schemeClr val="accent4"/>
                </a:solidFill>
              </a:rPr>
              <a:t>Rửa tay bằng xà phòng</a:t>
            </a:r>
          </a:p>
        </p:txBody>
      </p:sp>
      <p:pic>
        <p:nvPicPr>
          <p:cNvPr id="5" name="Picture 4"/>
          <p:cNvPicPr>
            <a:picLocks noChangeAspect="1"/>
          </p:cNvPicPr>
          <p:nvPr/>
        </p:nvPicPr>
        <p:blipFill>
          <a:blip r:embed="rId3"/>
          <a:stretch>
            <a:fillRect/>
          </a:stretch>
        </p:blipFill>
        <p:spPr>
          <a:xfrm>
            <a:off x="4942095" y="696400"/>
            <a:ext cx="3772001" cy="3459344"/>
          </a:xfrm>
          <a:prstGeom prst="rect">
            <a:avLst/>
          </a:prstGeom>
        </p:spPr>
      </p:pic>
      <p:sp>
        <p:nvSpPr>
          <p:cNvPr id="6" name="Rectangle 5"/>
          <p:cNvSpPr/>
          <p:nvPr/>
        </p:nvSpPr>
        <p:spPr>
          <a:xfrm>
            <a:off x="4942094" y="4338855"/>
            <a:ext cx="3772001" cy="646331"/>
          </a:xfrm>
          <a:prstGeom prst="rect">
            <a:avLst/>
          </a:prstGeom>
        </p:spPr>
        <p:txBody>
          <a:bodyPr wrap="square">
            <a:spAutoFit/>
          </a:bodyPr>
          <a:lstStyle/>
          <a:p>
            <a:pPr algn="ctr"/>
            <a:r>
              <a:rPr lang="en-US" sz="1800" b="1" dirty="0">
                <a:solidFill>
                  <a:schemeClr val="accent4"/>
                </a:solidFill>
              </a:rPr>
              <a:t>Bổ sung thêm vitamin C cho cơ thể để nâng cao sức đề kháng</a:t>
            </a:r>
          </a:p>
        </p:txBody>
      </p:sp>
    </p:spTree>
    <p:extLst>
      <p:ext uri="{BB962C8B-B14F-4D97-AF65-F5344CB8AC3E}">
        <p14:creationId xmlns:p14="http://schemas.microsoft.com/office/powerpoint/2010/main" val="64279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circle(in)">
                                      <p:cBhvr>
                                        <p:cTn id="14" dur="20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circle(in)">
                                      <p:cBhvr>
                                        <p:cTn id="26"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956801" y="112812"/>
            <a:ext cx="8110134" cy="3453022"/>
          </a:xfrm>
        </p:spPr>
        <p:txBody>
          <a:bodyPr/>
          <a:lstStyle/>
          <a:p>
            <a:pPr marL="0" lvl="0" indent="0" algn="l" rtl="0">
              <a:lnSpc>
                <a:spcPct val="150000"/>
              </a:lnSpc>
              <a:spcBef>
                <a:spcPts val="0"/>
              </a:spcBef>
              <a:spcAft>
                <a:spcPts val="0"/>
              </a:spcAft>
              <a:buNone/>
            </a:pPr>
            <a:r>
              <a:rPr lang="en" sz="2600">
                <a:solidFill>
                  <a:srgbClr val="FF0000"/>
                </a:solidFill>
                <a:latin typeface="Times New Roman" panose="02020603050405020304" pitchFamily="18" charset="0"/>
                <a:cs typeface="Times New Roman" panose="02020603050405020304" pitchFamily="18" charset="0"/>
              </a:rPr>
              <a:t> </a:t>
            </a:r>
            <a:r>
              <a:rPr lang="en" sz="2600" dirty="0">
                <a:solidFill>
                  <a:srgbClr val="FF0000"/>
                </a:solidFill>
                <a:latin typeface="Times New Roman" panose="02020603050405020304" pitchFamily="18" charset="0"/>
                <a:cs typeface="Times New Roman" panose="02020603050405020304" pitchFamily="18" charset="0"/>
              </a:rPr>
              <a:t>Cách phòng chống vi khuẩn, virus:</a:t>
            </a:r>
          </a:p>
          <a:p>
            <a:pPr marL="0" lvl="0" indent="0" algn="l" rtl="0">
              <a:lnSpc>
                <a:spcPct val="150000"/>
              </a:lnSpc>
              <a:spcBef>
                <a:spcPts val="0"/>
              </a:spcBef>
              <a:spcAft>
                <a:spcPts val="0"/>
              </a:spcAft>
              <a:buNone/>
            </a:pPr>
            <a:r>
              <a:rPr lang="en-US" sz="2600" dirty="0">
                <a:solidFill>
                  <a:srgbClr val="0000CC"/>
                </a:solidFill>
                <a:latin typeface="Times New Roman" panose="02020603050405020304" pitchFamily="18" charset="0"/>
                <a:cs typeface="Times New Roman" panose="02020603050405020304" pitchFamily="18" charset="0"/>
              </a:rPr>
              <a:t>-</a:t>
            </a:r>
            <a:r>
              <a:rPr lang="en-US" sz="2600" dirty="0" err="1">
                <a:solidFill>
                  <a:srgbClr val="0000CC"/>
                </a:solidFill>
                <a:latin typeface="Times New Roman" panose="02020603050405020304" pitchFamily="18" charset="0"/>
                <a:cs typeface="Times New Roman" panose="02020603050405020304" pitchFamily="18" charset="0"/>
              </a:rPr>
              <a:t>Đeo</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khẩu</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trang</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khi</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ra</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ngoài</a:t>
            </a:r>
            <a:endParaRPr lang="en-US" sz="2600" dirty="0">
              <a:solidFill>
                <a:srgbClr val="0000CC"/>
              </a:solidFill>
              <a:latin typeface="Times New Roman" panose="02020603050405020304" pitchFamily="18" charset="0"/>
              <a:cs typeface="Times New Roman" panose="02020603050405020304" pitchFamily="18" charset="0"/>
            </a:endParaRPr>
          </a:p>
          <a:p>
            <a:pPr algn="l">
              <a:lnSpc>
                <a:spcPct val="150000"/>
              </a:lnSpc>
            </a:pPr>
            <a:r>
              <a:rPr lang="en-US" sz="2600" dirty="0">
                <a:solidFill>
                  <a:srgbClr val="0000CC"/>
                </a:solidFill>
                <a:latin typeface="Times New Roman" panose="02020603050405020304" pitchFamily="18" charset="0"/>
                <a:cs typeface="Times New Roman" panose="02020603050405020304" pitchFamily="18" charset="0"/>
              </a:rPr>
              <a:t>-</a:t>
            </a:r>
            <a:r>
              <a:rPr lang="en-US" sz="2600" dirty="0" err="1">
                <a:solidFill>
                  <a:srgbClr val="0000CC"/>
                </a:solidFill>
                <a:latin typeface="Times New Roman" panose="02020603050405020304" pitchFamily="18" charset="0"/>
                <a:cs typeface="Times New Roman" panose="02020603050405020304" pitchFamily="18" charset="0"/>
              </a:rPr>
              <a:t>Tập</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thể</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dục</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rèn</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luyện</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sức</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khỏe</a:t>
            </a:r>
            <a:endParaRPr lang="en-US" sz="2600" dirty="0">
              <a:solidFill>
                <a:srgbClr val="0000CC"/>
              </a:solidFill>
              <a:latin typeface="Times New Roman" panose="02020603050405020304" pitchFamily="18" charset="0"/>
              <a:cs typeface="Times New Roman" panose="02020603050405020304" pitchFamily="18" charset="0"/>
            </a:endParaRPr>
          </a:p>
          <a:p>
            <a:pPr algn="l">
              <a:lnSpc>
                <a:spcPct val="150000"/>
              </a:lnSpc>
            </a:pPr>
            <a:r>
              <a:rPr lang="en-US" sz="2600" dirty="0">
                <a:solidFill>
                  <a:srgbClr val="0000CC"/>
                </a:solidFill>
                <a:latin typeface="Times New Roman" panose="02020603050405020304" pitchFamily="18" charset="0"/>
                <a:cs typeface="Times New Roman" panose="02020603050405020304" pitchFamily="18" charset="0"/>
              </a:rPr>
              <a:t>-</a:t>
            </a:r>
            <a:r>
              <a:rPr lang="en-US" sz="2600" dirty="0" err="1">
                <a:solidFill>
                  <a:srgbClr val="0000CC"/>
                </a:solidFill>
                <a:latin typeface="Times New Roman" panose="02020603050405020304" pitchFamily="18" charset="0"/>
                <a:cs typeface="Times New Roman" panose="02020603050405020304" pitchFamily="18" charset="0"/>
              </a:rPr>
              <a:t>Ăn</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uống</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đủ</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chất</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dinh</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dưỡng</a:t>
            </a:r>
            <a:endParaRPr lang="en-US" sz="2600" dirty="0">
              <a:solidFill>
                <a:srgbClr val="0000CC"/>
              </a:solidFill>
              <a:latin typeface="Times New Roman" panose="02020603050405020304" pitchFamily="18" charset="0"/>
              <a:cs typeface="Times New Roman" panose="02020603050405020304" pitchFamily="18" charset="0"/>
            </a:endParaRPr>
          </a:p>
          <a:p>
            <a:pPr algn="l">
              <a:lnSpc>
                <a:spcPct val="150000"/>
              </a:lnSpc>
            </a:pPr>
            <a:r>
              <a:rPr lang="en-US" sz="2600" dirty="0">
                <a:solidFill>
                  <a:srgbClr val="0000CC"/>
                </a:solidFill>
                <a:latin typeface="Times New Roman" panose="02020603050405020304" pitchFamily="18" charset="0"/>
                <a:cs typeface="Times New Roman" panose="02020603050405020304" pitchFamily="18" charset="0"/>
              </a:rPr>
              <a:t>-</a:t>
            </a:r>
            <a:r>
              <a:rPr lang="en-US" sz="2600" dirty="0" err="1">
                <a:solidFill>
                  <a:srgbClr val="0000CC"/>
                </a:solidFill>
                <a:latin typeface="Times New Roman" panose="02020603050405020304" pitchFamily="18" charset="0"/>
                <a:cs typeface="Times New Roman" panose="02020603050405020304" pitchFamily="18" charset="0"/>
              </a:rPr>
              <a:t>Không</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tiếp</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xúc</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với</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người</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bị</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nhiễm</a:t>
            </a:r>
            <a:r>
              <a:rPr lang="en-US" sz="2600" dirty="0">
                <a:solidFill>
                  <a:srgbClr val="0000CC"/>
                </a:solidFill>
                <a:latin typeface="Times New Roman" panose="02020603050405020304" pitchFamily="18" charset="0"/>
                <a:cs typeface="Times New Roman" panose="02020603050405020304" pitchFamily="18" charset="0"/>
              </a:rPr>
              <a:t> virus</a:t>
            </a:r>
          </a:p>
          <a:p>
            <a:pPr algn="l">
              <a:lnSpc>
                <a:spcPct val="150000"/>
              </a:lnSpc>
            </a:pPr>
            <a:r>
              <a:rPr lang="en-US" sz="2600" dirty="0">
                <a:solidFill>
                  <a:srgbClr val="0000CC"/>
                </a:solidFill>
                <a:latin typeface="Times New Roman" panose="02020603050405020304" pitchFamily="18" charset="0"/>
                <a:cs typeface="Times New Roman" panose="02020603050405020304" pitchFamily="18" charset="0"/>
              </a:rPr>
              <a:t>-</a:t>
            </a:r>
            <a:r>
              <a:rPr lang="en-US" sz="2600" dirty="0" err="1">
                <a:solidFill>
                  <a:srgbClr val="0000CC"/>
                </a:solidFill>
                <a:latin typeface="Times New Roman" panose="02020603050405020304" pitchFamily="18" charset="0"/>
                <a:cs typeface="Times New Roman" panose="02020603050405020304" pitchFamily="18" charset="0"/>
              </a:rPr>
              <a:t>Thường</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xuyên</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rửa</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tay</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bằng</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xà</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phòng</a:t>
            </a:r>
            <a:endParaRPr lang="en-US" sz="2600" dirty="0">
              <a:solidFill>
                <a:srgbClr val="0000CC"/>
              </a:solidFill>
              <a:latin typeface="Times New Roman" panose="02020603050405020304" pitchFamily="18" charset="0"/>
              <a:cs typeface="Times New Roman" panose="02020603050405020304" pitchFamily="18" charset="0"/>
            </a:endParaRPr>
          </a:p>
          <a:p>
            <a:pPr algn="l">
              <a:lnSpc>
                <a:spcPct val="150000"/>
              </a:lnSpc>
            </a:pPr>
            <a:r>
              <a:rPr lang="en-US" sz="2600" dirty="0">
                <a:solidFill>
                  <a:srgbClr val="0000CC"/>
                </a:solidFill>
                <a:latin typeface="Times New Roman" panose="02020603050405020304" pitchFamily="18" charset="0"/>
                <a:cs typeface="Times New Roman" panose="02020603050405020304" pitchFamily="18" charset="0"/>
              </a:rPr>
              <a:t>-</a:t>
            </a:r>
            <a:r>
              <a:rPr lang="en-US" sz="2600" dirty="0" err="1">
                <a:solidFill>
                  <a:srgbClr val="0000CC"/>
                </a:solidFill>
                <a:latin typeface="Times New Roman" panose="02020603050405020304" pitchFamily="18" charset="0"/>
                <a:cs typeface="Times New Roman" panose="02020603050405020304" pitchFamily="18" charset="0"/>
              </a:rPr>
              <a:t>Bổ</a:t>
            </a:r>
            <a:r>
              <a:rPr lang="en-US" sz="2600" dirty="0">
                <a:solidFill>
                  <a:srgbClr val="0000CC"/>
                </a:solidFill>
                <a:latin typeface="Times New Roman" panose="02020603050405020304" pitchFamily="18" charset="0"/>
                <a:cs typeface="Times New Roman" panose="02020603050405020304" pitchFamily="18" charset="0"/>
              </a:rPr>
              <a:t> sung </a:t>
            </a:r>
            <a:r>
              <a:rPr lang="en-US" sz="2600" dirty="0" err="1">
                <a:solidFill>
                  <a:srgbClr val="0000CC"/>
                </a:solidFill>
                <a:latin typeface="Times New Roman" panose="02020603050405020304" pitchFamily="18" charset="0"/>
                <a:cs typeface="Times New Roman" panose="02020603050405020304" pitchFamily="18" charset="0"/>
              </a:rPr>
              <a:t>thêm</a:t>
            </a:r>
            <a:r>
              <a:rPr lang="en-US" sz="2600" dirty="0">
                <a:solidFill>
                  <a:srgbClr val="0000CC"/>
                </a:solidFill>
                <a:latin typeface="Times New Roman" panose="02020603050405020304" pitchFamily="18" charset="0"/>
                <a:cs typeface="Times New Roman" panose="02020603050405020304" pitchFamily="18" charset="0"/>
              </a:rPr>
              <a:t> vitamin C </a:t>
            </a:r>
            <a:r>
              <a:rPr lang="en-US" sz="2600" dirty="0" err="1">
                <a:solidFill>
                  <a:srgbClr val="0000CC"/>
                </a:solidFill>
                <a:latin typeface="Times New Roman" panose="02020603050405020304" pitchFamily="18" charset="0"/>
                <a:cs typeface="Times New Roman" panose="02020603050405020304" pitchFamily="18" charset="0"/>
              </a:rPr>
              <a:t>cho</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cơ</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thể</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để</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nâng</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cao</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sức</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đề</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kháng</a:t>
            </a:r>
            <a:r>
              <a:rPr lang="en-US" sz="2600" dirty="0">
                <a:solidFill>
                  <a:srgbClr val="FF0000"/>
                </a:solidFill>
                <a:latin typeface="Times New Roman" panose="02020603050405020304" pitchFamily="18" charset="0"/>
                <a:cs typeface="Times New Roman" panose="02020603050405020304" pitchFamily="18" charset="0"/>
              </a:rPr>
              <a:t>….</a:t>
            </a:r>
          </a:p>
          <a:p>
            <a:pPr algn="l">
              <a:lnSpc>
                <a:spcPct val="150000"/>
              </a:lnSpc>
            </a:pPr>
            <a:endParaRPr lang="en-US" sz="2600" dirty="0">
              <a:solidFill>
                <a:srgbClr val="FF0000"/>
              </a:solidFill>
              <a:latin typeface="Times New Roman" panose="02020603050405020304" pitchFamily="18" charset="0"/>
              <a:cs typeface="Times New Roman" panose="02020603050405020304" pitchFamily="18" charset="0"/>
            </a:endParaRPr>
          </a:p>
        </p:txBody>
      </p:sp>
      <p:sp>
        <p:nvSpPr>
          <p:cNvPr id="3" name="Text Box 6"/>
          <p:cNvSpPr txBox="1">
            <a:spLocks noChangeArrowheads="1"/>
          </p:cNvSpPr>
          <p:nvPr/>
        </p:nvSpPr>
        <p:spPr bwMode="auto">
          <a:xfrm>
            <a:off x="223907" y="0"/>
            <a:ext cx="732894" cy="707886"/>
          </a:xfrm>
          <a:prstGeom prst="rect">
            <a:avLst/>
          </a:prstGeom>
          <a:noFill/>
          <a:ln w="9525">
            <a:noFill/>
            <a:miter lim="800000"/>
            <a:headEnd/>
            <a:tailEnd/>
          </a:ln>
          <a:effectLst/>
        </p:spPr>
        <p:txBody>
          <a:bodyPr wrap="square">
            <a:spAutoFit/>
          </a:bodyPr>
          <a:lstStyle/>
          <a:p>
            <a:pPr eaLnBrk="0" hangingPunct="0">
              <a:spcBef>
                <a:spcPct val="50000"/>
              </a:spcBef>
              <a:defRPr/>
            </a:pPr>
            <a:r>
              <a:rPr lang="en-US" sz="4000" b="1" dirty="0">
                <a:solidFill>
                  <a:srgbClr val="FF0000"/>
                </a:solidFill>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Tree>
    <p:extLst>
      <p:ext uri="{BB962C8B-B14F-4D97-AF65-F5344CB8AC3E}">
        <p14:creationId xmlns:p14="http://schemas.microsoft.com/office/powerpoint/2010/main" val="150871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5"/>
          <p:cNvSpPr/>
          <p:nvPr/>
        </p:nvSpPr>
        <p:spPr>
          <a:xfrm rot="10800000" flipH="1">
            <a:off x="1555399" y="344936"/>
            <a:ext cx="9144000" cy="1607100"/>
          </a:xfrm>
          <a:prstGeom prst="rect">
            <a:avLst/>
          </a:prstGeom>
          <a:solidFill>
            <a:srgbClr val="FFFFFF">
              <a:alpha val="30379"/>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25"/>
          <p:cNvSpPr txBox="1">
            <a:spLocks noGrp="1"/>
          </p:cNvSpPr>
          <p:nvPr>
            <p:ph type="sldNum" idx="12"/>
          </p:nvPr>
        </p:nvSpPr>
        <p:spPr>
          <a:xfrm>
            <a:off x="156475" y="495926"/>
            <a:ext cx="1807200" cy="50625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0B5394"/>
                </a:solidFill>
                <a:latin typeface="+mj-lt"/>
              </a:rPr>
              <a:t>Mở rộng</a:t>
            </a:r>
            <a:endParaRPr sz="2400" dirty="0">
              <a:solidFill>
                <a:srgbClr val="0B5394"/>
              </a:solidFill>
              <a:latin typeface="+mj-lt"/>
            </a:endParaRPr>
          </a:p>
        </p:txBody>
      </p:sp>
      <p:sp>
        <p:nvSpPr>
          <p:cNvPr id="2" name="Rectangle 1"/>
          <p:cNvSpPr/>
          <p:nvPr/>
        </p:nvSpPr>
        <p:spPr>
          <a:xfrm>
            <a:off x="2739542" y="722957"/>
            <a:ext cx="6097219" cy="4042132"/>
          </a:xfrm>
          <a:prstGeom prst="rect">
            <a:avLst/>
          </a:prstGeom>
        </p:spPr>
        <p:txBody>
          <a:bodyPr wrap="square">
            <a:spAutoFit/>
          </a:bodyPr>
          <a:lstStyle/>
          <a:p>
            <a:pPr marL="285750" indent="-285750" algn="just">
              <a:lnSpc>
                <a:spcPts val="2800"/>
              </a:lnSpc>
              <a:buFont typeface="Wingdings" panose="05000000000000000000" pitchFamily="2" charset="2"/>
              <a:buChar char="§"/>
            </a:pPr>
            <a:r>
              <a:rPr lang="vi-VN" sz="2000" dirty="0">
                <a:solidFill>
                  <a:schemeClr val="bg1"/>
                </a:solidFill>
              </a:rPr>
              <a:t>Chủng virus </a:t>
            </a:r>
            <a:r>
              <a:rPr lang="en-US" sz="2000" dirty="0">
                <a:solidFill>
                  <a:schemeClr val="bg1"/>
                </a:solidFill>
              </a:rPr>
              <a:t>Corona</a:t>
            </a:r>
            <a:r>
              <a:rPr lang="vi-VN" sz="2000" dirty="0">
                <a:solidFill>
                  <a:schemeClr val="bg1"/>
                </a:solidFill>
              </a:rPr>
              <a:t> được xác định trong một </a:t>
            </a:r>
            <a:r>
              <a:rPr lang="vi-VN" sz="2000" dirty="0">
                <a:solidFill>
                  <a:srgbClr val="0000CC"/>
                </a:solidFill>
              </a:rPr>
              <a:t>cuộc điều tra ổ dịch bắt nguồn từ khu chợ lớn chuyên bán hải sản và động vật ở Vũ Hán, tỉnh Hồ Bắc, Trung Quốc. </a:t>
            </a:r>
            <a:endParaRPr lang="en-US" sz="2000" dirty="0">
              <a:solidFill>
                <a:srgbClr val="0000CC"/>
              </a:solidFill>
            </a:endParaRPr>
          </a:p>
          <a:p>
            <a:pPr marL="285750" indent="-285750" algn="just">
              <a:lnSpc>
                <a:spcPts val="2800"/>
              </a:lnSpc>
              <a:buFont typeface="Wingdings" panose="05000000000000000000" pitchFamily="2" charset="2"/>
              <a:buChar char="§"/>
            </a:pPr>
            <a:r>
              <a:rPr lang="vi-VN" sz="2000" dirty="0">
                <a:solidFill>
                  <a:srgbClr val="0000CC"/>
                </a:solidFill>
              </a:rPr>
              <a:t>Virus Corona mới gây viêm phổi cấp. Người mắc bệnh viêm phổi do loại virus này gây ra có các biểu hiện như ho, sốt và khó thở. Trong các trường hợp nghiêm trọng, bệnh nhân còn suy yếu nội tạng.</a:t>
            </a:r>
            <a:r>
              <a:rPr lang="en-US" sz="2000" dirty="0">
                <a:solidFill>
                  <a:srgbClr val="0000CC"/>
                </a:solidFill>
              </a:rPr>
              <a:t> </a:t>
            </a:r>
          </a:p>
          <a:p>
            <a:pPr marL="285750" indent="-285750" algn="just">
              <a:lnSpc>
                <a:spcPts val="2800"/>
              </a:lnSpc>
              <a:buFont typeface="Wingdings" panose="05000000000000000000" pitchFamily="2" charset="2"/>
              <a:buChar char="§"/>
            </a:pPr>
            <a:r>
              <a:rPr lang="en-US" sz="2000" b="1" i="1" dirty="0">
                <a:solidFill>
                  <a:srgbClr val="0000CC"/>
                </a:solidFill>
              </a:rPr>
              <a:t>Em hãy nêu một số biện pháp phòng chống bệnh do virus Corona gây nên.</a:t>
            </a:r>
          </a:p>
        </p:txBody>
      </p:sp>
      <p:pic>
        <p:nvPicPr>
          <p:cNvPr id="38" name="Picture 37"/>
          <p:cNvPicPr>
            <a:picLocks noChangeAspect="1"/>
          </p:cNvPicPr>
          <p:nvPr/>
        </p:nvPicPr>
        <p:blipFill>
          <a:blip r:embed="rId3"/>
          <a:stretch>
            <a:fillRect/>
          </a:stretch>
        </p:blipFill>
        <p:spPr>
          <a:xfrm>
            <a:off x="543312" y="1148486"/>
            <a:ext cx="1652921" cy="1755042"/>
          </a:xfrm>
          <a:prstGeom prst="rect">
            <a:avLst/>
          </a:prstGeom>
        </p:spPr>
      </p:pic>
      <p:pic>
        <p:nvPicPr>
          <p:cNvPr id="39" name="Picture 38"/>
          <p:cNvPicPr>
            <a:picLocks noChangeAspect="1"/>
          </p:cNvPicPr>
          <p:nvPr/>
        </p:nvPicPr>
        <p:blipFill>
          <a:blip r:embed="rId4"/>
          <a:stretch>
            <a:fillRect/>
          </a:stretch>
        </p:blipFill>
        <p:spPr>
          <a:xfrm>
            <a:off x="1060075" y="3356073"/>
            <a:ext cx="1574308" cy="15041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barn(inVertical)">
                                      <p:cBhvr>
                                        <p:cTn id="7" dur="5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circle(in)">
                                      <p:cBhvr>
                                        <p:cTn id="12" dur="2000"/>
                                        <p:tgtEl>
                                          <p:spTgt spid="38"/>
                                        </p:tgtEl>
                                      </p:cBhvr>
                                    </p:animEffect>
                                  </p:childTnLst>
                                </p:cTn>
                              </p:par>
                              <p:par>
                                <p:cTn id="13" presetID="16" presetClass="entr" presetSubtype="21"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arn(inVertical)">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down)">
                                      <p:cBhvr>
                                        <p:cTn id="20" dur="500"/>
                                        <p:tgtEl>
                                          <p:spTgt spid="2">
                                            <p:txEl>
                                              <p:pRg st="0" end="0"/>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wipe(down)">
                                      <p:cBhvr>
                                        <p:cTn id="23" dur="500"/>
                                        <p:tgtEl>
                                          <p:spTgt spid="2">
                                            <p:txEl>
                                              <p:pRg st="1" end="1"/>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wipe(down)">
                                      <p:cBhvr>
                                        <p:cTn id="2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5874" y="416126"/>
            <a:ext cx="4578016" cy="4594785"/>
          </a:xfrm>
          <a:prstGeom prst="rect">
            <a:avLst/>
          </a:prstGeom>
        </p:spPr>
      </p:pic>
      <p:pic>
        <p:nvPicPr>
          <p:cNvPr id="5" name="Picture 4"/>
          <p:cNvPicPr>
            <a:picLocks noChangeAspect="1"/>
          </p:cNvPicPr>
          <p:nvPr/>
        </p:nvPicPr>
        <p:blipFill>
          <a:blip r:embed="rId3"/>
          <a:stretch>
            <a:fillRect/>
          </a:stretch>
        </p:blipFill>
        <p:spPr>
          <a:xfrm>
            <a:off x="4857294" y="416127"/>
            <a:ext cx="4104076" cy="4594786"/>
          </a:xfrm>
          <a:prstGeom prst="rect">
            <a:avLst/>
          </a:prstGeom>
        </p:spPr>
      </p:pic>
    </p:spTree>
    <p:extLst>
      <p:ext uri="{BB962C8B-B14F-4D97-AF65-F5344CB8AC3E}">
        <p14:creationId xmlns:p14="http://schemas.microsoft.com/office/powerpoint/2010/main" val="289849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810" y="570948"/>
            <a:ext cx="2194560" cy="857400"/>
          </a:xfrm>
        </p:spPr>
        <p:txBody>
          <a:bodyPr/>
          <a:lstStyle/>
          <a:p>
            <a:pPr algn="ctr"/>
            <a:r>
              <a:rPr lang="en-US" sz="2400" dirty="0">
                <a:solidFill>
                  <a:srgbClr val="FF0000"/>
                </a:solidFill>
                <a:latin typeface="+mj-lt"/>
              </a:rPr>
              <a:t>Thảo luận và trả lời câu hỏi</a:t>
            </a:r>
          </a:p>
        </p:txBody>
      </p:sp>
      <p:sp>
        <p:nvSpPr>
          <p:cNvPr id="3" name="Text Placeholder 2"/>
          <p:cNvSpPr>
            <a:spLocks noGrp="1"/>
          </p:cNvSpPr>
          <p:nvPr>
            <p:ph type="body" idx="1"/>
          </p:nvPr>
        </p:nvSpPr>
        <p:spPr>
          <a:xfrm>
            <a:off x="2384757" y="941023"/>
            <a:ext cx="6360409" cy="3294479"/>
          </a:xfrm>
        </p:spPr>
        <p:txBody>
          <a:bodyPr/>
          <a:lstStyle/>
          <a:p>
            <a:pPr marL="38100" indent="0" algn="just">
              <a:buNone/>
            </a:pPr>
            <a:r>
              <a:rPr lang="en-US" sz="2000" b="1" dirty="0">
                <a:solidFill>
                  <a:srgbClr val="0000CC"/>
                </a:solidFill>
                <a:latin typeface="+mj-lt"/>
              </a:rPr>
              <a:t>Em hãy nêu một số biện pháp mà gia đình và địa phương em đã thực hiện để phòng chống các bệnh lây nhiễm do virus, vi khuẩn gây nên cho cây trồng và vật nuôi.</a:t>
            </a:r>
          </a:p>
          <a:p>
            <a:pPr algn="just"/>
            <a:r>
              <a:rPr lang="en-US" sz="2000" b="1" dirty="0">
                <a:solidFill>
                  <a:srgbClr val="FF0000"/>
                </a:solidFill>
                <a:latin typeface="+mj-lt"/>
              </a:rPr>
              <a:t>Cây trồng: phun thuốc, tạo giống cây sạch bệnh,…</a:t>
            </a:r>
          </a:p>
          <a:p>
            <a:pPr algn="just"/>
            <a:r>
              <a:rPr lang="en-US" sz="2000" b="1" dirty="0">
                <a:solidFill>
                  <a:srgbClr val="FF0000"/>
                </a:solidFill>
                <a:latin typeface="+mj-lt"/>
              </a:rPr>
              <a:t>Vật nuôi: cọ rửa chuồng, trại sạch sẽ; tiêm phòng bệnh dại,….</a:t>
            </a:r>
          </a:p>
        </p:txBody>
      </p:sp>
    </p:spTree>
    <p:extLst>
      <p:ext uri="{BB962C8B-B14F-4D97-AF65-F5344CB8AC3E}">
        <p14:creationId xmlns:p14="http://schemas.microsoft.com/office/powerpoint/2010/main" val="9061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ircle(in)">
                                      <p:cBhvr>
                                        <p:cTn id="20"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May01\Desktop\thang 5\virut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207" y="685800"/>
            <a:ext cx="8229600" cy="41148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895600" y="118456"/>
            <a:ext cx="3200400" cy="5143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a:latin typeface="Times New Roman" pitchFamily="18" charset="0"/>
                <a:cs typeface="Times New Roman" pitchFamily="18" charset="0"/>
              </a:rPr>
              <a:t>VIRUT</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42583340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337676" y="1237070"/>
            <a:ext cx="8390689" cy="2555613"/>
          </a:xfrm>
        </p:spPr>
        <p:txBody>
          <a:bodyPr/>
          <a:lstStyle/>
          <a:p>
            <a:pPr algn="just"/>
            <a:r>
              <a:rPr lang="en-US" sz="2800" dirty="0">
                <a:solidFill>
                  <a:srgbClr val="0000CC"/>
                </a:solidFill>
              </a:rPr>
              <a:t>+</a:t>
            </a:r>
            <a:r>
              <a:rPr lang="en-US" sz="2800" dirty="0" err="1">
                <a:solidFill>
                  <a:srgbClr val="0000CC"/>
                </a:solidFill>
              </a:rPr>
              <a:t>Với</a:t>
            </a:r>
            <a:r>
              <a:rPr lang="en-US" sz="2800" dirty="0">
                <a:solidFill>
                  <a:srgbClr val="0000CC"/>
                </a:solidFill>
              </a:rPr>
              <a:t> </a:t>
            </a:r>
            <a:r>
              <a:rPr lang="en-US" sz="2800" dirty="0" err="1">
                <a:solidFill>
                  <a:srgbClr val="0000CC"/>
                </a:solidFill>
              </a:rPr>
              <a:t>vật</a:t>
            </a:r>
            <a:r>
              <a:rPr lang="en-US" sz="2800" dirty="0">
                <a:solidFill>
                  <a:srgbClr val="0000CC"/>
                </a:solidFill>
              </a:rPr>
              <a:t> </a:t>
            </a:r>
            <a:r>
              <a:rPr lang="en-US" sz="2800" dirty="0" err="1">
                <a:solidFill>
                  <a:srgbClr val="0000CC"/>
                </a:solidFill>
              </a:rPr>
              <a:t>nuối</a:t>
            </a:r>
            <a:r>
              <a:rPr lang="en-US" sz="2800" dirty="0">
                <a:solidFill>
                  <a:srgbClr val="0000CC"/>
                </a:solidFill>
              </a:rPr>
              <a:t> </a:t>
            </a:r>
            <a:r>
              <a:rPr lang="en-US" sz="2800" dirty="0" err="1">
                <a:solidFill>
                  <a:srgbClr val="0000CC"/>
                </a:solidFill>
              </a:rPr>
              <a:t>và</a:t>
            </a:r>
            <a:r>
              <a:rPr lang="en-US" sz="2800" dirty="0">
                <a:solidFill>
                  <a:srgbClr val="0000CC"/>
                </a:solidFill>
              </a:rPr>
              <a:t> </a:t>
            </a:r>
            <a:r>
              <a:rPr lang="en-US" sz="2800" dirty="0" err="1">
                <a:solidFill>
                  <a:srgbClr val="0000CC"/>
                </a:solidFill>
              </a:rPr>
              <a:t>cây</a:t>
            </a:r>
            <a:r>
              <a:rPr lang="en-US" sz="2800" dirty="0">
                <a:solidFill>
                  <a:srgbClr val="0000CC"/>
                </a:solidFill>
              </a:rPr>
              <a:t> </a:t>
            </a:r>
            <a:r>
              <a:rPr lang="en-US" sz="2800" dirty="0" err="1">
                <a:solidFill>
                  <a:srgbClr val="0000CC"/>
                </a:solidFill>
              </a:rPr>
              <a:t>trồng</a:t>
            </a:r>
            <a:r>
              <a:rPr lang="en-US" sz="2800" dirty="0">
                <a:solidFill>
                  <a:srgbClr val="0000CC"/>
                </a:solidFill>
              </a:rPr>
              <a:t> </a:t>
            </a:r>
            <a:r>
              <a:rPr lang="en-US" sz="2800" dirty="0" err="1">
                <a:solidFill>
                  <a:srgbClr val="0000CC"/>
                </a:solidFill>
              </a:rPr>
              <a:t>cần</a:t>
            </a:r>
            <a:r>
              <a:rPr lang="en-US" sz="2800" dirty="0">
                <a:solidFill>
                  <a:srgbClr val="0000CC"/>
                </a:solidFill>
              </a:rPr>
              <a:t>:</a:t>
            </a:r>
          </a:p>
          <a:p>
            <a:pPr algn="just"/>
            <a:r>
              <a:rPr lang="en-US" sz="2800" dirty="0">
                <a:solidFill>
                  <a:srgbClr val="0000CC"/>
                </a:solidFill>
              </a:rPr>
              <a:t>-</a:t>
            </a:r>
            <a:r>
              <a:rPr lang="en-US" sz="2800" dirty="0" err="1">
                <a:solidFill>
                  <a:srgbClr val="0000CC"/>
                </a:solidFill>
              </a:rPr>
              <a:t>Tạo</a:t>
            </a:r>
            <a:r>
              <a:rPr lang="en-US" sz="2800" dirty="0">
                <a:solidFill>
                  <a:srgbClr val="0000CC"/>
                </a:solidFill>
              </a:rPr>
              <a:t> </a:t>
            </a:r>
            <a:r>
              <a:rPr lang="en-US" sz="2800" dirty="0" err="1">
                <a:solidFill>
                  <a:srgbClr val="0000CC"/>
                </a:solidFill>
              </a:rPr>
              <a:t>giống</a:t>
            </a:r>
            <a:r>
              <a:rPr lang="en-US" sz="2800" dirty="0">
                <a:solidFill>
                  <a:srgbClr val="0000CC"/>
                </a:solidFill>
              </a:rPr>
              <a:t> </a:t>
            </a:r>
            <a:r>
              <a:rPr lang="en-US" sz="2800" dirty="0" err="1">
                <a:solidFill>
                  <a:srgbClr val="0000CC"/>
                </a:solidFill>
              </a:rPr>
              <a:t>sinh</a:t>
            </a:r>
            <a:r>
              <a:rPr lang="en-US" sz="2800" dirty="0">
                <a:solidFill>
                  <a:srgbClr val="0000CC"/>
                </a:solidFill>
              </a:rPr>
              <a:t> </a:t>
            </a:r>
            <a:r>
              <a:rPr lang="en-US" sz="2800" dirty="0" err="1">
                <a:solidFill>
                  <a:srgbClr val="0000CC"/>
                </a:solidFill>
              </a:rPr>
              <a:t>vật</a:t>
            </a:r>
            <a:r>
              <a:rPr lang="en-US" sz="2800" dirty="0">
                <a:solidFill>
                  <a:srgbClr val="0000CC"/>
                </a:solidFill>
              </a:rPr>
              <a:t> </a:t>
            </a:r>
            <a:r>
              <a:rPr lang="en-US" sz="2800" dirty="0" err="1">
                <a:solidFill>
                  <a:srgbClr val="0000CC"/>
                </a:solidFill>
              </a:rPr>
              <a:t>kháng</a:t>
            </a:r>
            <a:r>
              <a:rPr lang="en-US" sz="2800" dirty="0">
                <a:solidFill>
                  <a:srgbClr val="0000CC"/>
                </a:solidFill>
              </a:rPr>
              <a:t> </a:t>
            </a:r>
            <a:r>
              <a:rPr lang="en-US" sz="2800" dirty="0" err="1">
                <a:solidFill>
                  <a:srgbClr val="0000CC"/>
                </a:solidFill>
              </a:rPr>
              <a:t>bệnh</a:t>
            </a:r>
            <a:r>
              <a:rPr lang="en-US" sz="2800" dirty="0">
                <a:solidFill>
                  <a:srgbClr val="0000CC"/>
                </a:solidFill>
              </a:rPr>
              <a:t>.</a:t>
            </a:r>
          </a:p>
          <a:p>
            <a:pPr algn="just"/>
            <a:r>
              <a:rPr lang="en-US" sz="2800" dirty="0">
                <a:solidFill>
                  <a:srgbClr val="0000CC"/>
                </a:solidFill>
              </a:rPr>
              <a:t>-</a:t>
            </a:r>
            <a:r>
              <a:rPr lang="en-US" sz="2800" dirty="0" err="1">
                <a:solidFill>
                  <a:srgbClr val="0000CC"/>
                </a:solidFill>
              </a:rPr>
              <a:t>Vệ</a:t>
            </a:r>
            <a:r>
              <a:rPr lang="en-US" sz="2800" dirty="0">
                <a:solidFill>
                  <a:srgbClr val="0000CC"/>
                </a:solidFill>
              </a:rPr>
              <a:t> </a:t>
            </a:r>
            <a:r>
              <a:rPr lang="en-US" sz="2800" dirty="0" err="1">
                <a:solidFill>
                  <a:srgbClr val="0000CC"/>
                </a:solidFill>
              </a:rPr>
              <a:t>sinh</a:t>
            </a:r>
            <a:r>
              <a:rPr lang="en-US" sz="2800" dirty="0">
                <a:solidFill>
                  <a:srgbClr val="0000CC"/>
                </a:solidFill>
              </a:rPr>
              <a:t> </a:t>
            </a:r>
            <a:r>
              <a:rPr lang="en-US" sz="2800" dirty="0" err="1">
                <a:solidFill>
                  <a:srgbClr val="0000CC"/>
                </a:solidFill>
              </a:rPr>
              <a:t>môi</a:t>
            </a:r>
            <a:r>
              <a:rPr lang="en-US" sz="2800" dirty="0">
                <a:solidFill>
                  <a:srgbClr val="0000CC"/>
                </a:solidFill>
              </a:rPr>
              <a:t> </a:t>
            </a:r>
            <a:r>
              <a:rPr lang="en-US" sz="2800" dirty="0" err="1">
                <a:solidFill>
                  <a:srgbClr val="0000CC"/>
                </a:solidFill>
              </a:rPr>
              <a:t>trường</a:t>
            </a:r>
            <a:r>
              <a:rPr lang="en-US" sz="2800" dirty="0">
                <a:solidFill>
                  <a:srgbClr val="0000CC"/>
                </a:solidFill>
              </a:rPr>
              <a:t> </a:t>
            </a:r>
            <a:r>
              <a:rPr lang="en-US" sz="2800" dirty="0" err="1">
                <a:solidFill>
                  <a:srgbClr val="0000CC"/>
                </a:solidFill>
              </a:rPr>
              <a:t>sạch</a:t>
            </a:r>
            <a:r>
              <a:rPr lang="en-US" sz="2800" dirty="0">
                <a:solidFill>
                  <a:srgbClr val="0000CC"/>
                </a:solidFill>
              </a:rPr>
              <a:t> </a:t>
            </a:r>
            <a:r>
              <a:rPr lang="en-US" sz="2800" dirty="0" err="1">
                <a:solidFill>
                  <a:srgbClr val="0000CC"/>
                </a:solidFill>
              </a:rPr>
              <a:t>sẽ</a:t>
            </a:r>
            <a:r>
              <a:rPr lang="en-US" sz="2800" dirty="0">
                <a:solidFill>
                  <a:srgbClr val="0000CC"/>
                </a:solidFill>
              </a:rPr>
              <a:t>.</a:t>
            </a:r>
          </a:p>
          <a:p>
            <a:pPr algn="just"/>
            <a:r>
              <a:rPr lang="en-US" sz="2800" dirty="0">
                <a:solidFill>
                  <a:srgbClr val="0000CC"/>
                </a:solidFill>
              </a:rPr>
              <a:t>-</a:t>
            </a:r>
            <a:r>
              <a:rPr lang="en-US" sz="2800" dirty="0" err="1">
                <a:solidFill>
                  <a:srgbClr val="0000CC"/>
                </a:solidFill>
              </a:rPr>
              <a:t>Phun</a:t>
            </a:r>
            <a:r>
              <a:rPr lang="en-US" sz="2800" dirty="0">
                <a:solidFill>
                  <a:srgbClr val="0000CC"/>
                </a:solidFill>
              </a:rPr>
              <a:t> </a:t>
            </a:r>
            <a:r>
              <a:rPr lang="en-US" sz="2800" dirty="0" err="1">
                <a:solidFill>
                  <a:srgbClr val="0000CC"/>
                </a:solidFill>
              </a:rPr>
              <a:t>thuốc</a:t>
            </a:r>
            <a:r>
              <a:rPr lang="en-US" sz="2800" dirty="0">
                <a:solidFill>
                  <a:srgbClr val="0000CC"/>
                </a:solidFill>
              </a:rPr>
              <a:t> </a:t>
            </a:r>
            <a:r>
              <a:rPr lang="en-US" sz="2800" dirty="0" err="1">
                <a:solidFill>
                  <a:srgbClr val="0000CC"/>
                </a:solidFill>
              </a:rPr>
              <a:t>khử</a:t>
            </a:r>
            <a:r>
              <a:rPr lang="en-US" sz="2800" dirty="0">
                <a:solidFill>
                  <a:srgbClr val="0000CC"/>
                </a:solidFill>
              </a:rPr>
              <a:t> </a:t>
            </a:r>
            <a:r>
              <a:rPr lang="en-US" sz="2800" dirty="0" err="1">
                <a:solidFill>
                  <a:srgbClr val="0000CC"/>
                </a:solidFill>
              </a:rPr>
              <a:t>khuẩn</a:t>
            </a:r>
            <a:r>
              <a:rPr lang="en-US" sz="2800" dirty="0">
                <a:solidFill>
                  <a:srgbClr val="0000CC"/>
                </a:solidFill>
              </a:rPr>
              <a:t>.</a:t>
            </a:r>
          </a:p>
          <a:p>
            <a:pPr algn="just"/>
            <a:r>
              <a:rPr lang="en-US" sz="2800" dirty="0">
                <a:solidFill>
                  <a:srgbClr val="0000CC"/>
                </a:solidFill>
              </a:rPr>
              <a:t>-</a:t>
            </a:r>
            <a:r>
              <a:rPr lang="en-US" sz="2800" dirty="0" err="1">
                <a:solidFill>
                  <a:srgbClr val="0000CC"/>
                </a:solidFill>
              </a:rPr>
              <a:t>Tiêm</a:t>
            </a:r>
            <a:r>
              <a:rPr lang="en-US" sz="2800" dirty="0">
                <a:solidFill>
                  <a:srgbClr val="0000CC"/>
                </a:solidFill>
              </a:rPr>
              <a:t> </a:t>
            </a:r>
            <a:r>
              <a:rPr lang="en-US" sz="2800" dirty="0" err="1">
                <a:solidFill>
                  <a:srgbClr val="0000CC"/>
                </a:solidFill>
              </a:rPr>
              <a:t>phòng</a:t>
            </a:r>
            <a:r>
              <a:rPr lang="en-US" sz="2800" dirty="0">
                <a:solidFill>
                  <a:srgbClr val="0000CC"/>
                </a:solidFill>
              </a:rPr>
              <a:t> </a:t>
            </a:r>
            <a:r>
              <a:rPr lang="en-US" sz="2800" dirty="0" err="1">
                <a:solidFill>
                  <a:srgbClr val="0000CC"/>
                </a:solidFill>
              </a:rPr>
              <a:t>vacxin</a:t>
            </a:r>
            <a:r>
              <a:rPr lang="en-US" sz="2800" dirty="0">
                <a:solidFill>
                  <a:srgbClr val="0000CC"/>
                </a:solidFill>
              </a:rPr>
              <a:t> </a:t>
            </a:r>
            <a:r>
              <a:rPr lang="en-US" sz="2800" dirty="0" err="1">
                <a:solidFill>
                  <a:srgbClr val="0000CC"/>
                </a:solidFill>
              </a:rPr>
              <a:t>cho</a:t>
            </a:r>
            <a:r>
              <a:rPr lang="en-US" sz="2800" dirty="0">
                <a:solidFill>
                  <a:srgbClr val="0000CC"/>
                </a:solidFill>
              </a:rPr>
              <a:t> </a:t>
            </a:r>
            <a:r>
              <a:rPr lang="en-US" sz="2800" dirty="0" err="1">
                <a:solidFill>
                  <a:srgbClr val="0000CC"/>
                </a:solidFill>
              </a:rPr>
              <a:t>động</a:t>
            </a:r>
            <a:r>
              <a:rPr lang="en-US" sz="2800" dirty="0">
                <a:solidFill>
                  <a:srgbClr val="0000CC"/>
                </a:solidFill>
              </a:rPr>
              <a:t> </a:t>
            </a:r>
            <a:r>
              <a:rPr lang="en-US" sz="2800" dirty="0" err="1">
                <a:solidFill>
                  <a:srgbClr val="0000CC"/>
                </a:solidFill>
              </a:rPr>
              <a:t>vật</a:t>
            </a:r>
            <a:r>
              <a:rPr lang="en-US" sz="2800" dirty="0">
                <a:solidFill>
                  <a:srgbClr val="0000CC"/>
                </a:solidFill>
              </a:rPr>
              <a:t>….</a:t>
            </a:r>
            <a:endParaRPr lang="en" sz="2800" dirty="0"/>
          </a:p>
        </p:txBody>
      </p:sp>
      <p:sp>
        <p:nvSpPr>
          <p:cNvPr id="3" name="Rectangle 2"/>
          <p:cNvSpPr/>
          <p:nvPr/>
        </p:nvSpPr>
        <p:spPr>
          <a:xfrm>
            <a:off x="374822" y="291731"/>
            <a:ext cx="651140" cy="707886"/>
          </a:xfrm>
          <a:prstGeom prst="rect">
            <a:avLst/>
          </a:prstGeom>
        </p:spPr>
        <p:txBody>
          <a:bodyPr wrap="none">
            <a:spAutoFit/>
          </a:bodyPr>
          <a:lstStyle/>
          <a:p>
            <a:pPr lvl="0" eaLnBrk="0" hangingPunct="0">
              <a:spcBef>
                <a:spcPct val="50000"/>
              </a:spcBef>
              <a:defRPr/>
            </a:pPr>
            <a:r>
              <a:rPr lang="en-US" sz="4000" b="1">
                <a:solidFill>
                  <a:srgbClr val="FF0000"/>
                </a:solidFill>
                <a:effectLst>
                  <a:outerShdw blurRad="38100" dist="38100" dir="2700000" algn="tl">
                    <a:srgbClr val="C0C0C0"/>
                  </a:outerShdw>
                </a:effectLst>
                <a:latin typeface="Times New Roman" pitchFamily="18" charset="0"/>
                <a:cs typeface="Times New Roman" pitchFamily="18" charset="0"/>
                <a:sym typeface="Wingdings" pitchFamily="2" charset="2"/>
              </a:rPr>
              <a:t></a:t>
            </a:r>
            <a:endParaRPr lang="en-US" sz="4000" b="1" dirty="0">
              <a:solidFill>
                <a:srgbClr val="FF0000"/>
              </a:solidFill>
              <a:effectLst>
                <a:outerShdw blurRad="38100" dist="38100" dir="2700000" algn="tl">
                  <a:srgbClr val="C0C0C0"/>
                </a:outerShdw>
              </a:effectLst>
              <a:latin typeface="Times New Roman" pitchFamily="18" charset="0"/>
              <a:cs typeface="Times New Roman" pitchFamily="18" charset="0"/>
              <a:sym typeface="Wingdings" pitchFamily="2" charset="2"/>
            </a:endParaRPr>
          </a:p>
        </p:txBody>
      </p:sp>
    </p:spTree>
    <p:extLst>
      <p:ext uri="{BB962C8B-B14F-4D97-AF65-F5344CB8AC3E}">
        <p14:creationId xmlns:p14="http://schemas.microsoft.com/office/powerpoint/2010/main" val="9043441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0" y="277698"/>
            <a:ext cx="9144000" cy="885419"/>
          </a:xfrm>
        </p:spPr>
        <p:txBody>
          <a:bodyPr/>
          <a:lstStyle/>
          <a:p>
            <a:pPr marL="0" lvl="0" indent="0" algn="ctr" rtl="0">
              <a:lnSpc>
                <a:spcPts val="2200"/>
              </a:lnSpc>
              <a:spcBef>
                <a:spcPts val="200"/>
              </a:spcBef>
              <a:spcAft>
                <a:spcPts val="200"/>
              </a:spcAft>
              <a:buNone/>
            </a:pPr>
            <a:r>
              <a:rPr lang="en" sz="2200" dirty="0">
                <a:solidFill>
                  <a:srgbClr val="FF0000"/>
                </a:solidFill>
                <a:latin typeface="+mj-lt"/>
              </a:rPr>
              <a:t>2. Sử dụng vắc-xin ngăn ngừa </a:t>
            </a:r>
          </a:p>
          <a:p>
            <a:pPr marL="0" lvl="0" indent="0" algn="ctr" rtl="0">
              <a:lnSpc>
                <a:spcPts val="2200"/>
              </a:lnSpc>
              <a:spcBef>
                <a:spcPts val="200"/>
              </a:spcBef>
              <a:spcAft>
                <a:spcPts val="200"/>
              </a:spcAft>
              <a:buNone/>
            </a:pPr>
            <a:r>
              <a:rPr lang="en" sz="2200" dirty="0">
                <a:solidFill>
                  <a:srgbClr val="FF0000"/>
                </a:solidFill>
                <a:latin typeface="+mj-lt"/>
              </a:rPr>
              <a:t>các bệnh do virus và vi khuẩn gây nên</a:t>
            </a:r>
          </a:p>
        </p:txBody>
      </p:sp>
      <p:sp>
        <p:nvSpPr>
          <p:cNvPr id="3" name="Rectangle 2"/>
          <p:cNvSpPr/>
          <p:nvPr/>
        </p:nvSpPr>
        <p:spPr>
          <a:xfrm>
            <a:off x="3079699" y="1434603"/>
            <a:ext cx="5939942" cy="1272143"/>
          </a:xfrm>
          <a:prstGeom prst="rect">
            <a:avLst/>
          </a:prstGeom>
        </p:spPr>
        <p:txBody>
          <a:bodyPr wrap="square">
            <a:spAutoFit/>
          </a:bodyPr>
          <a:lstStyle/>
          <a:p>
            <a:pPr algn="just">
              <a:lnSpc>
                <a:spcPts val="2800"/>
              </a:lnSpc>
              <a:spcBef>
                <a:spcPts val="200"/>
              </a:spcBef>
              <a:spcAft>
                <a:spcPts val="200"/>
              </a:spcAft>
            </a:pPr>
            <a:r>
              <a:rPr lang="en-US" sz="2000" dirty="0" err="1"/>
              <a:t>Nghiên</a:t>
            </a:r>
            <a:r>
              <a:rPr lang="en-US" sz="2000" dirty="0"/>
              <a:t> </a:t>
            </a:r>
            <a:r>
              <a:rPr lang="en-US" sz="2000" dirty="0" err="1"/>
              <a:t>cứu</a:t>
            </a:r>
            <a:r>
              <a:rPr lang="en-US" sz="2000" dirty="0"/>
              <a:t> </a:t>
            </a:r>
            <a:r>
              <a:rPr lang="en-US" sz="2000" dirty="0" err="1"/>
              <a:t>thông</a:t>
            </a:r>
            <a:r>
              <a:rPr lang="en-US" sz="2000" dirty="0"/>
              <a:t> tin SGK</a:t>
            </a:r>
          </a:p>
          <a:p>
            <a:pPr algn="just">
              <a:lnSpc>
                <a:spcPts val="2800"/>
              </a:lnSpc>
              <a:spcBef>
                <a:spcPts val="200"/>
              </a:spcBef>
              <a:spcAft>
                <a:spcPts val="200"/>
              </a:spcAft>
            </a:pPr>
            <a:r>
              <a:rPr lang="en-US" sz="2000" dirty="0"/>
              <a:t>?</a:t>
            </a:r>
            <a:r>
              <a:rPr lang="en-US" sz="2000" dirty="0" err="1"/>
              <a:t>Vacxin</a:t>
            </a:r>
            <a:r>
              <a:rPr lang="en-US" sz="2000" dirty="0"/>
              <a:t> </a:t>
            </a:r>
            <a:r>
              <a:rPr lang="en-US" sz="2000" dirty="0" err="1"/>
              <a:t>là</a:t>
            </a:r>
            <a:r>
              <a:rPr lang="en-US" sz="2000" dirty="0"/>
              <a:t> </a:t>
            </a:r>
            <a:r>
              <a:rPr lang="en-US" sz="2000" dirty="0" err="1"/>
              <a:t>gì</a:t>
            </a:r>
            <a:r>
              <a:rPr lang="en-US" sz="2000" dirty="0"/>
              <a:t>?</a:t>
            </a:r>
          </a:p>
          <a:p>
            <a:pPr algn="just">
              <a:lnSpc>
                <a:spcPts val="2800"/>
              </a:lnSpc>
              <a:spcBef>
                <a:spcPts val="200"/>
              </a:spcBef>
              <a:spcAft>
                <a:spcPts val="200"/>
              </a:spcAft>
            </a:pPr>
            <a:r>
              <a:rPr lang="en-US" sz="2000" dirty="0"/>
              <a:t>?</a:t>
            </a:r>
            <a:r>
              <a:rPr lang="en-US" sz="2000" dirty="0" err="1"/>
              <a:t>Vai</a:t>
            </a:r>
            <a:r>
              <a:rPr lang="en-US" sz="2000" dirty="0"/>
              <a:t> </a:t>
            </a:r>
            <a:r>
              <a:rPr lang="en-US" sz="2000" dirty="0" err="1"/>
              <a:t>trò</a:t>
            </a:r>
            <a:r>
              <a:rPr lang="en-US" sz="2000" dirty="0"/>
              <a:t> </a:t>
            </a:r>
            <a:r>
              <a:rPr lang="en-US" sz="2000" dirty="0" err="1"/>
              <a:t>của</a:t>
            </a:r>
            <a:r>
              <a:rPr lang="en-US" sz="2000" dirty="0"/>
              <a:t> </a:t>
            </a:r>
            <a:r>
              <a:rPr lang="en-US" sz="2000" dirty="0" err="1"/>
              <a:t>vacxin</a:t>
            </a:r>
            <a:r>
              <a:rPr lang="en-US" sz="2000" dirty="0"/>
              <a:t>?</a:t>
            </a:r>
          </a:p>
        </p:txBody>
      </p:sp>
      <p:pic>
        <p:nvPicPr>
          <p:cNvPr id="4" name="Picture 3"/>
          <p:cNvPicPr>
            <a:picLocks noChangeAspect="1"/>
          </p:cNvPicPr>
          <p:nvPr/>
        </p:nvPicPr>
        <p:blipFill>
          <a:blip r:embed="rId2"/>
          <a:stretch>
            <a:fillRect/>
          </a:stretch>
        </p:blipFill>
        <p:spPr>
          <a:xfrm>
            <a:off x="132829" y="1521562"/>
            <a:ext cx="2822512" cy="2980547"/>
          </a:xfrm>
          <a:prstGeom prst="rect">
            <a:avLst/>
          </a:prstGeom>
        </p:spPr>
      </p:pic>
    </p:spTree>
    <p:extLst>
      <p:ext uri="{BB962C8B-B14F-4D97-AF65-F5344CB8AC3E}">
        <p14:creationId xmlns:p14="http://schemas.microsoft.com/office/powerpoint/2010/main" val="425474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202593" y="1112932"/>
            <a:ext cx="8640070" cy="1308703"/>
          </a:xfrm>
        </p:spPr>
        <p:txBody>
          <a:bodyPr/>
          <a:lstStyle/>
          <a:p>
            <a:pPr algn="just">
              <a:lnSpc>
                <a:spcPts val="2800"/>
              </a:lnSpc>
              <a:spcBef>
                <a:spcPts val="200"/>
              </a:spcBef>
              <a:spcAft>
                <a:spcPts val="200"/>
              </a:spcAft>
            </a:pPr>
            <a:r>
              <a:rPr lang="en" sz="2400" dirty="0">
                <a:solidFill>
                  <a:srgbClr val="0000CC"/>
                </a:solidFill>
                <a:latin typeface="Times New Roman" panose="02020603050405020304" pitchFamily="18" charset="0"/>
                <a:cs typeface="Times New Roman" panose="02020603050405020304" pitchFamily="18" charset="0"/>
              </a:rPr>
              <a:t>+ Vắc-xin là chế phẩm khi tiêm vào cơ thể sẽ kích thích phản ứ</a:t>
            </a:r>
            <a:r>
              <a:rPr lang="en-US" sz="2400" dirty="0">
                <a:solidFill>
                  <a:srgbClr val="0000CC"/>
                </a:solidFill>
                <a:latin typeface="Times New Roman" panose="02020603050405020304" pitchFamily="18" charset="0"/>
                <a:cs typeface="Times New Roman" panose="02020603050405020304" pitchFamily="18" charset="0"/>
              </a:rPr>
              <a:t>ng </a:t>
            </a:r>
            <a:r>
              <a:rPr lang="en-US" sz="2400" dirty="0" err="1">
                <a:solidFill>
                  <a:srgbClr val="0000CC"/>
                </a:solidFill>
                <a:latin typeface="Times New Roman" panose="02020603050405020304" pitchFamily="18" charset="0"/>
                <a:cs typeface="Times New Roman" panose="02020603050405020304" pitchFamily="18" charset="0"/>
              </a:rPr>
              <a:t>miễn</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dịch</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giúp</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cơ</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thể</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chống</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lại</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các</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tác</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nhân</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gây</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bệnh</a:t>
            </a:r>
            <a:r>
              <a:rPr lang="en-US" sz="2400" dirty="0">
                <a:solidFill>
                  <a:srgbClr val="0000CC"/>
                </a:solidFill>
                <a:latin typeface="Times New Roman" panose="02020603050405020304" pitchFamily="18" charset="0"/>
                <a:cs typeface="Times New Roman" panose="02020603050405020304" pitchFamily="18" charset="0"/>
              </a:rPr>
              <a:t>. </a:t>
            </a:r>
          </a:p>
        </p:txBody>
      </p:sp>
      <p:sp>
        <p:nvSpPr>
          <p:cNvPr id="3" name="Slide Number Placeholder 1"/>
          <p:cNvSpPr txBox="1">
            <a:spLocks/>
          </p:cNvSpPr>
          <p:nvPr/>
        </p:nvSpPr>
        <p:spPr>
          <a:xfrm>
            <a:off x="109075" y="2105264"/>
            <a:ext cx="8640070" cy="9346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9pPr>
          </a:lstStyle>
          <a:p>
            <a:pPr algn="just">
              <a:lnSpc>
                <a:spcPts val="2800"/>
              </a:lnSpc>
              <a:spcBef>
                <a:spcPts val="200"/>
              </a:spcBef>
              <a:spcAft>
                <a:spcPts val="200"/>
              </a:spcAft>
            </a:pPr>
            <a:r>
              <a:rPr lang="en"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Tiêm</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phòng</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vắc-xin</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là</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biện</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pháp</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tốt</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nhất</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phòng</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các</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bệnh</a:t>
            </a:r>
            <a:r>
              <a:rPr lang="en-US" sz="2400" dirty="0">
                <a:solidFill>
                  <a:srgbClr val="0000CC"/>
                </a:solidFill>
                <a:latin typeface="Times New Roman" panose="02020603050405020304" pitchFamily="18" charset="0"/>
                <a:cs typeface="Times New Roman" panose="02020603050405020304" pitchFamily="18" charset="0"/>
              </a:rPr>
              <a:t> do virus </a:t>
            </a:r>
            <a:r>
              <a:rPr lang="en-US" sz="2400" dirty="0" err="1">
                <a:solidFill>
                  <a:srgbClr val="0000CC"/>
                </a:solidFill>
                <a:latin typeface="Times New Roman" panose="02020603050405020304" pitchFamily="18" charset="0"/>
                <a:cs typeface="Times New Roman" panose="02020603050405020304" pitchFamily="18" charset="0"/>
              </a:rPr>
              <a:t>và</a:t>
            </a:r>
            <a:r>
              <a:rPr lang="en-US" sz="2400" dirty="0">
                <a:solidFill>
                  <a:srgbClr val="0000CC"/>
                </a:solidFill>
                <a:latin typeface="Times New Roman" panose="02020603050405020304" pitchFamily="18" charset="0"/>
                <a:cs typeface="Times New Roman" panose="02020603050405020304" pitchFamily="18" charset="0"/>
              </a:rPr>
              <a:t> vi </a:t>
            </a:r>
            <a:r>
              <a:rPr lang="en-US" sz="2400" dirty="0" err="1">
                <a:solidFill>
                  <a:srgbClr val="0000CC"/>
                </a:solidFill>
                <a:latin typeface="Times New Roman" panose="02020603050405020304" pitchFamily="18" charset="0"/>
                <a:cs typeface="Times New Roman" panose="02020603050405020304" pitchFamily="18" charset="0"/>
              </a:rPr>
              <a:t>khuẩn</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gây</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nên</a:t>
            </a:r>
            <a:r>
              <a:rPr lang="en-US" sz="2400" dirty="0">
                <a:solidFill>
                  <a:srgbClr val="0000CC"/>
                </a:solidFill>
                <a:latin typeface="Times New Roman" panose="02020603050405020304" pitchFamily="18" charset="0"/>
                <a:cs typeface="Times New Roman" panose="02020603050405020304" pitchFamily="18" charset="0"/>
              </a:rPr>
              <a:t>.</a:t>
            </a:r>
          </a:p>
        </p:txBody>
      </p:sp>
      <p:sp>
        <p:nvSpPr>
          <p:cNvPr id="4" name="Slide Number Placeholder 1"/>
          <p:cNvSpPr txBox="1">
            <a:spLocks/>
          </p:cNvSpPr>
          <p:nvPr/>
        </p:nvSpPr>
        <p:spPr>
          <a:xfrm>
            <a:off x="109075" y="3039894"/>
            <a:ext cx="8640070" cy="12676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9pPr>
          </a:lstStyle>
          <a:p>
            <a:pPr algn="just">
              <a:lnSpc>
                <a:spcPts val="2800"/>
              </a:lnSpc>
              <a:spcBef>
                <a:spcPts val="200"/>
              </a:spcBef>
              <a:spcAft>
                <a:spcPts val="200"/>
              </a:spcAft>
            </a:pPr>
            <a:r>
              <a:rPr lang="en"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Tuy</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nhiên</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một</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số</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bệnh</a:t>
            </a:r>
            <a:r>
              <a:rPr lang="en-US" sz="2400" dirty="0">
                <a:solidFill>
                  <a:srgbClr val="0000CC"/>
                </a:solidFill>
                <a:latin typeface="Times New Roman" panose="02020603050405020304" pitchFamily="18" charset="0"/>
                <a:cs typeface="Times New Roman" panose="02020603050405020304" pitchFamily="18" charset="0"/>
              </a:rPr>
              <a:t> do virus </a:t>
            </a:r>
            <a:r>
              <a:rPr lang="en-US" sz="2400" dirty="0" err="1">
                <a:solidFill>
                  <a:srgbClr val="0000CC"/>
                </a:solidFill>
                <a:latin typeface="Times New Roman" panose="02020603050405020304" pitchFamily="18" charset="0"/>
                <a:cs typeface="Times New Roman" panose="02020603050405020304" pitchFamily="18" charset="0"/>
              </a:rPr>
              <a:t>gây</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ra</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đến</a:t>
            </a:r>
            <a:r>
              <a:rPr lang="en-US" sz="2400" dirty="0">
                <a:solidFill>
                  <a:srgbClr val="0000CC"/>
                </a:solidFill>
                <a:latin typeface="Times New Roman" panose="02020603050405020304" pitchFamily="18" charset="0"/>
                <a:cs typeface="Times New Roman" panose="02020603050405020304" pitchFamily="18" charset="0"/>
              </a:rPr>
              <a:t> nay </a:t>
            </a:r>
            <a:r>
              <a:rPr lang="en-US" sz="2400" dirty="0" err="1">
                <a:solidFill>
                  <a:srgbClr val="0000CC"/>
                </a:solidFill>
                <a:latin typeface="Times New Roman" panose="02020603050405020304" pitchFamily="18" charset="0"/>
                <a:cs typeface="Times New Roman" panose="02020603050405020304" pitchFamily="18" charset="0"/>
              </a:rPr>
              <a:t>vẫn</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chưa</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có</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vắc-xin</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và</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phương</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pháp</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điều</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trị</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hiệu</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quả</a:t>
            </a:r>
            <a:r>
              <a:rPr lang="en-US" sz="2400" dirty="0">
                <a:solidFill>
                  <a:srgbClr val="0000CC"/>
                </a:solidFill>
                <a:latin typeface="Times New Roman" panose="02020603050405020304" pitchFamily="18" charset="0"/>
                <a:cs typeface="Times New Roman" panose="02020603050405020304" pitchFamily="18" charset="0"/>
              </a:rPr>
              <a:t>: AIDS, SARS, Ebola…</a:t>
            </a:r>
          </a:p>
        </p:txBody>
      </p:sp>
      <p:sp>
        <p:nvSpPr>
          <p:cNvPr id="5" name="Slide Number Placeholder 1"/>
          <p:cNvSpPr txBox="1">
            <a:spLocks/>
          </p:cNvSpPr>
          <p:nvPr/>
        </p:nvSpPr>
        <p:spPr>
          <a:xfrm>
            <a:off x="0" y="277698"/>
            <a:ext cx="9144000" cy="8854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9pPr>
          </a:lstStyle>
          <a:p>
            <a:pPr algn="ctr">
              <a:lnSpc>
                <a:spcPts val="2200"/>
              </a:lnSpc>
              <a:spcBef>
                <a:spcPts val="200"/>
              </a:spcBef>
              <a:spcAft>
                <a:spcPts val="200"/>
              </a:spcAft>
            </a:pPr>
            <a:r>
              <a:rPr lang="en" sz="2200">
                <a:solidFill>
                  <a:srgbClr val="FF0000"/>
                </a:solidFill>
                <a:latin typeface="+mj-lt"/>
              </a:rPr>
              <a:t>2. Sử dụng vắc-xin ngăn ngừa </a:t>
            </a:r>
          </a:p>
          <a:p>
            <a:pPr algn="ctr">
              <a:lnSpc>
                <a:spcPts val="2200"/>
              </a:lnSpc>
              <a:spcBef>
                <a:spcPts val="200"/>
              </a:spcBef>
              <a:spcAft>
                <a:spcPts val="200"/>
              </a:spcAft>
            </a:pPr>
            <a:r>
              <a:rPr lang="en" sz="2200">
                <a:solidFill>
                  <a:srgbClr val="FF0000"/>
                </a:solidFill>
                <a:latin typeface="+mj-lt"/>
              </a:rPr>
              <a:t>các bệnh do virus và vi khuẩn gây nên</a:t>
            </a:r>
            <a:endParaRPr lang="en" sz="2200" dirty="0">
              <a:solidFill>
                <a:srgbClr val="FF0000"/>
              </a:solidFill>
              <a:latin typeface="+mj-lt"/>
            </a:endParaRPr>
          </a:p>
        </p:txBody>
      </p:sp>
      <p:sp>
        <p:nvSpPr>
          <p:cNvPr id="6" name="Rectangle 5"/>
          <p:cNvSpPr/>
          <p:nvPr/>
        </p:nvSpPr>
        <p:spPr>
          <a:xfrm>
            <a:off x="433187" y="366464"/>
            <a:ext cx="651140" cy="707886"/>
          </a:xfrm>
          <a:prstGeom prst="rect">
            <a:avLst/>
          </a:prstGeom>
        </p:spPr>
        <p:txBody>
          <a:bodyPr wrap="none">
            <a:spAutoFit/>
          </a:bodyPr>
          <a:lstStyle/>
          <a:p>
            <a:pPr lvl="0" eaLnBrk="0" hangingPunct="0">
              <a:spcBef>
                <a:spcPct val="50000"/>
              </a:spcBef>
              <a:defRPr/>
            </a:pPr>
            <a:r>
              <a:rPr lang="en-US" sz="4000" b="1">
                <a:solidFill>
                  <a:srgbClr val="FF0000"/>
                </a:solidFill>
                <a:effectLst>
                  <a:outerShdw blurRad="38100" dist="38100" dir="2700000" algn="tl">
                    <a:srgbClr val="C0C0C0"/>
                  </a:outerShdw>
                </a:effectLst>
                <a:latin typeface="Times New Roman" pitchFamily="18" charset="0"/>
                <a:cs typeface="Times New Roman" pitchFamily="18" charset="0"/>
                <a:sym typeface="Wingdings" pitchFamily="2" charset="2"/>
              </a:rPr>
              <a:t></a:t>
            </a:r>
            <a:endParaRPr lang="en-US" sz="4000" b="1" dirty="0">
              <a:solidFill>
                <a:srgbClr val="FF0000"/>
              </a:solidFill>
              <a:effectLst>
                <a:outerShdw blurRad="38100" dist="38100" dir="2700000" algn="tl">
                  <a:srgbClr val="C0C0C0"/>
                </a:outerShdw>
              </a:effectLst>
              <a:latin typeface="Times New Roman" pitchFamily="18" charset="0"/>
              <a:cs typeface="Times New Roman" pitchFamily="18" charset="0"/>
              <a:sym typeface="Wingdings" pitchFamily="2" charset="2"/>
            </a:endParaRPr>
          </a:p>
        </p:txBody>
      </p:sp>
    </p:spTree>
    <p:extLst>
      <p:ext uri="{BB962C8B-B14F-4D97-AF65-F5344CB8AC3E}">
        <p14:creationId xmlns:p14="http://schemas.microsoft.com/office/powerpoint/2010/main" val="291923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down)">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83660"/>
            <a:ext cx="9144000" cy="745064"/>
          </a:xfrm>
        </p:spPr>
        <p:txBody>
          <a:bodyPr/>
          <a:lstStyle/>
          <a:p>
            <a:pPr algn="ctr"/>
            <a:r>
              <a:rPr lang="en-US" sz="2600" dirty="0">
                <a:solidFill>
                  <a:srgbClr val="FF0000"/>
                </a:solidFill>
                <a:latin typeface="+mj-lt"/>
              </a:rPr>
              <a:t>Thảo luận và trả lời câu hỏi</a:t>
            </a:r>
          </a:p>
        </p:txBody>
      </p:sp>
      <p:sp>
        <p:nvSpPr>
          <p:cNvPr id="3" name="Rectangle 2"/>
          <p:cNvSpPr/>
          <p:nvPr/>
        </p:nvSpPr>
        <p:spPr>
          <a:xfrm>
            <a:off x="138989" y="2952850"/>
            <a:ext cx="5347412" cy="759182"/>
          </a:xfrm>
          <a:prstGeom prst="rect">
            <a:avLst/>
          </a:prstGeom>
        </p:spPr>
        <p:txBody>
          <a:bodyPr wrap="square">
            <a:spAutoFit/>
          </a:bodyPr>
          <a:lstStyle/>
          <a:p>
            <a:pPr algn="just">
              <a:lnSpc>
                <a:spcPts val="2400"/>
              </a:lnSpc>
              <a:spcBef>
                <a:spcPts val="200"/>
              </a:spcBef>
              <a:spcAft>
                <a:spcPts val="200"/>
              </a:spcAft>
            </a:pPr>
            <a:r>
              <a:rPr lang="en-US" sz="2200" b="1" i="1" dirty="0">
                <a:solidFill>
                  <a:srgbClr val="0000CC"/>
                </a:solidFill>
              </a:rPr>
              <a:t>Em có biết mình đã được tiêm vắc-xin </a:t>
            </a:r>
          </a:p>
          <a:p>
            <a:pPr algn="just">
              <a:lnSpc>
                <a:spcPts val="2400"/>
              </a:lnSpc>
              <a:spcBef>
                <a:spcPts val="200"/>
              </a:spcBef>
              <a:spcAft>
                <a:spcPts val="200"/>
              </a:spcAft>
            </a:pPr>
            <a:r>
              <a:rPr lang="en-US" sz="2200" b="1" i="1" dirty="0">
                <a:solidFill>
                  <a:srgbClr val="0000CC"/>
                </a:solidFill>
              </a:rPr>
              <a:t>phòng bệnh gì và tiêm khi nào không?</a:t>
            </a:r>
          </a:p>
        </p:txBody>
      </p:sp>
      <p:pic>
        <p:nvPicPr>
          <p:cNvPr id="4" name="Picture 3"/>
          <p:cNvPicPr>
            <a:picLocks noChangeAspect="1"/>
          </p:cNvPicPr>
          <p:nvPr/>
        </p:nvPicPr>
        <p:blipFill>
          <a:blip r:embed="rId2"/>
          <a:stretch>
            <a:fillRect/>
          </a:stretch>
        </p:blipFill>
        <p:spPr>
          <a:xfrm>
            <a:off x="5804652" y="2270341"/>
            <a:ext cx="3152775" cy="2314575"/>
          </a:xfrm>
          <a:prstGeom prst="rect">
            <a:avLst/>
          </a:prstGeom>
        </p:spPr>
      </p:pic>
      <p:pic>
        <p:nvPicPr>
          <p:cNvPr id="5" name="Picture 4"/>
          <p:cNvPicPr>
            <a:picLocks noChangeAspect="1"/>
          </p:cNvPicPr>
          <p:nvPr/>
        </p:nvPicPr>
        <p:blipFill>
          <a:blip r:embed="rId3"/>
          <a:stretch>
            <a:fillRect/>
          </a:stretch>
        </p:blipFill>
        <p:spPr>
          <a:xfrm>
            <a:off x="248718" y="999167"/>
            <a:ext cx="1669411" cy="1630132"/>
          </a:xfrm>
          <a:prstGeom prst="rect">
            <a:avLst/>
          </a:prstGeom>
        </p:spPr>
      </p:pic>
    </p:spTree>
    <p:extLst>
      <p:ext uri="{BB962C8B-B14F-4D97-AF65-F5344CB8AC3E}">
        <p14:creationId xmlns:p14="http://schemas.microsoft.com/office/powerpoint/2010/main" val="417541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2842" y="197145"/>
            <a:ext cx="6342434" cy="1159800"/>
          </a:xfrm>
        </p:spPr>
        <p:txBody>
          <a:bodyPr/>
          <a:lstStyle/>
          <a:p>
            <a:pPr algn="l"/>
            <a:r>
              <a:rPr lang="en-US" sz="2400" b="1" dirty="0">
                <a:solidFill>
                  <a:srgbClr val="FF0000"/>
                </a:solidFill>
                <a:latin typeface="Times New Roman" pitchFamily="18" charset="0"/>
                <a:cs typeface="Times New Roman" pitchFamily="18" charset="0"/>
              </a:rPr>
              <a:t>3. </a:t>
            </a:r>
            <a:r>
              <a:rPr lang="en-US" sz="2400" b="1" dirty="0" err="1">
                <a:solidFill>
                  <a:srgbClr val="FF0000"/>
                </a:solidFill>
                <a:latin typeface="Times New Roman" pitchFamily="18" charset="0"/>
                <a:cs typeface="Times New Roman" pitchFamily="18" charset="0"/>
              </a:rPr>
              <a:t>Sử</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dụng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thuốc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kháng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sinh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chống</a:t>
            </a:r>
            <a:r>
              <a:rPr lang="en-US" sz="2400" b="1" dirty="0">
                <a:solidFill>
                  <a:srgbClr val="FF0000"/>
                </a:solidFill>
                <a:latin typeface="Times New Roman" pitchFamily="18" charset="0"/>
                <a:cs typeface="Times New Roman" pitchFamily="18" charset="0"/>
              </a:rPr>
              <a:t> lại vi khuẩn</a:t>
            </a:r>
          </a:p>
        </p:txBody>
      </p:sp>
      <p:sp>
        <p:nvSpPr>
          <p:cNvPr id="6" name="Rectangle 5"/>
          <p:cNvSpPr/>
          <p:nvPr/>
        </p:nvSpPr>
        <p:spPr>
          <a:xfrm>
            <a:off x="409652" y="1602204"/>
            <a:ext cx="6064300" cy="2618666"/>
          </a:xfrm>
          <a:prstGeom prst="rect">
            <a:avLst/>
          </a:prstGeom>
        </p:spPr>
        <p:txBody>
          <a:bodyPr wrap="square">
            <a:spAutoFit/>
          </a:bodyPr>
          <a:lstStyle/>
          <a:p>
            <a:pPr marL="342900" indent="-342900" algn="just">
              <a:lnSpc>
                <a:spcPts val="2700"/>
              </a:lnSpc>
              <a:spcBef>
                <a:spcPts val="200"/>
              </a:spcBef>
              <a:spcAft>
                <a:spcPts val="200"/>
              </a:spcAft>
              <a:buFont typeface="Wingdings" panose="05000000000000000000" pitchFamily="2" charset="2"/>
              <a:buChar char="§"/>
            </a:pPr>
            <a:r>
              <a:rPr lang="en-US" sz="2000" dirty="0"/>
              <a:t>Kháng sinh được chiết xuất từ các vi khuẩn, nấm có khả năng tiêu diệt, kìm hãm sự phát triển của vi khuẩn gây bệnh ở người và sinh vật. </a:t>
            </a:r>
          </a:p>
          <a:p>
            <a:pPr marL="342900" indent="-342900" algn="just">
              <a:lnSpc>
                <a:spcPts val="2700"/>
              </a:lnSpc>
              <a:spcBef>
                <a:spcPts val="200"/>
              </a:spcBef>
              <a:spcAft>
                <a:spcPts val="200"/>
              </a:spcAft>
              <a:buFont typeface="Wingdings" panose="05000000000000000000" pitchFamily="2" charset="2"/>
              <a:buChar char="§"/>
            </a:pPr>
            <a:r>
              <a:rPr lang="en-US" sz="2000" dirty="0"/>
              <a:t>Thuốc kháng sinh có </a:t>
            </a:r>
            <a:r>
              <a:rPr lang="en-US" sz="2000" dirty="0" err="1"/>
              <a:t>thể</a:t>
            </a:r>
            <a:r>
              <a:rPr lang="en-US" sz="2000" dirty="0"/>
              <a:t> </a:t>
            </a:r>
            <a:r>
              <a:rPr lang="en-US" sz="2000" dirty="0" err="1"/>
              <a:t>điều</a:t>
            </a:r>
            <a:r>
              <a:rPr lang="en-US" sz="2000" dirty="0"/>
              <a:t> </a:t>
            </a:r>
            <a:r>
              <a:rPr lang="en-US" sz="2000" dirty="0" err="1"/>
              <a:t>trị</a:t>
            </a:r>
            <a:r>
              <a:rPr lang="en-US" sz="2000" dirty="0"/>
              <a:t> </a:t>
            </a:r>
            <a:r>
              <a:rPr lang="en-US" sz="2000" dirty="0" err="1"/>
              <a:t>được</a:t>
            </a:r>
            <a:r>
              <a:rPr lang="en-US" sz="2000" dirty="0"/>
              <a:t> </a:t>
            </a:r>
            <a:r>
              <a:rPr lang="en-US" sz="2000" dirty="0" err="1"/>
              <a:t>nhiều</a:t>
            </a:r>
            <a:r>
              <a:rPr lang="en-US" sz="2000" dirty="0"/>
              <a:t> </a:t>
            </a:r>
            <a:r>
              <a:rPr lang="en-US" sz="2000" dirty="0" err="1"/>
              <a:t>bệnh</a:t>
            </a:r>
            <a:r>
              <a:rPr lang="en-US" sz="2000" dirty="0"/>
              <a:t> </a:t>
            </a:r>
            <a:r>
              <a:rPr lang="en-US" sz="2000" dirty="0" err="1"/>
              <a:t>như</a:t>
            </a:r>
            <a:r>
              <a:rPr lang="en-US" sz="2000" dirty="0"/>
              <a:t> bệnh viêm họng, tiêu chảy, nhiễm trùng da,..</a:t>
            </a:r>
          </a:p>
          <a:p>
            <a:pPr marL="285750" indent="-285750">
              <a:lnSpc>
                <a:spcPts val="2700"/>
              </a:lnSpc>
              <a:spcBef>
                <a:spcPts val="200"/>
              </a:spcBef>
              <a:spcAft>
                <a:spcPts val="200"/>
              </a:spcAft>
              <a:buFont typeface="Wingdings" panose="05000000000000000000" pitchFamily="2" charset="2"/>
              <a:buChar char="§"/>
            </a:pPr>
            <a:endParaRPr lang="en-US" dirty="0"/>
          </a:p>
        </p:txBody>
      </p:sp>
      <p:pic>
        <p:nvPicPr>
          <p:cNvPr id="7" name="Picture 6"/>
          <p:cNvPicPr>
            <a:picLocks noChangeAspect="1"/>
          </p:cNvPicPr>
          <p:nvPr/>
        </p:nvPicPr>
        <p:blipFill>
          <a:blip r:embed="rId2"/>
          <a:stretch>
            <a:fillRect/>
          </a:stretch>
        </p:blipFill>
        <p:spPr>
          <a:xfrm>
            <a:off x="6814483" y="2354006"/>
            <a:ext cx="1919866" cy="1866864"/>
          </a:xfrm>
          <a:prstGeom prst="rect">
            <a:avLst/>
          </a:prstGeom>
        </p:spPr>
      </p:pic>
    </p:spTree>
    <p:extLst>
      <p:ext uri="{BB962C8B-B14F-4D97-AF65-F5344CB8AC3E}">
        <p14:creationId xmlns:p14="http://schemas.microsoft.com/office/powerpoint/2010/main" val="118697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down)">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244158" y="322669"/>
            <a:ext cx="8556943" cy="1599649"/>
          </a:xfrm>
        </p:spPr>
        <p:txBody>
          <a:bodyPr/>
          <a:lstStyle/>
          <a:p>
            <a:pPr algn="l"/>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Sử</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dụng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thuốc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kháng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sinh</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để</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tiêu</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diệt</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kìm</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hãm</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sự</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phát</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triển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của</a:t>
            </a:r>
            <a:r>
              <a:rPr lang="en-US" sz="3200" dirty="0">
                <a:solidFill>
                  <a:srgbClr val="0000CC"/>
                </a:solidFill>
                <a:latin typeface="Times New Roman" panose="02020603050405020304" pitchFamily="18" charset="0"/>
                <a:cs typeface="Times New Roman" panose="02020603050405020304" pitchFamily="18" charset="0"/>
              </a:rPr>
              <a:t> vi </a:t>
            </a:r>
            <a:r>
              <a:rPr lang="en-US" sz="3200" dirty="0" err="1">
                <a:solidFill>
                  <a:srgbClr val="0000CC"/>
                </a:solidFill>
                <a:latin typeface="Times New Roman" panose="02020603050405020304" pitchFamily="18" charset="0"/>
                <a:cs typeface="Times New Roman" panose="02020603050405020304" pitchFamily="18" charset="0"/>
              </a:rPr>
              <a:t>khuẩn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gây</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bệnh</a:t>
            </a:r>
            <a:r>
              <a:rPr lang="en-US" sz="3200" dirty="0">
                <a:solidFill>
                  <a:srgbClr val="0000CC"/>
                </a:solidFill>
                <a:latin typeface="Times New Roman" panose="02020603050405020304" pitchFamily="18" charset="0"/>
                <a:cs typeface="Times New Roman" panose="02020603050405020304" pitchFamily="18" charset="0"/>
              </a:rPr>
              <a:t> ở </a:t>
            </a:r>
            <a:r>
              <a:rPr lang="en-US" sz="3200" dirty="0" err="1">
                <a:solidFill>
                  <a:srgbClr val="0000CC"/>
                </a:solidFill>
                <a:latin typeface="Times New Roman" panose="02020603050405020304" pitchFamily="18" charset="0"/>
                <a:cs typeface="Times New Roman" panose="02020603050405020304" pitchFamily="18" charset="0"/>
              </a:rPr>
              <a:t>người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và</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sinh</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vật</a:t>
            </a:r>
            <a:r>
              <a:rPr lang="en-US" sz="3200" dirty="0">
                <a:solidFill>
                  <a:srgbClr val="0000CC"/>
                </a:solidFill>
                <a:latin typeface="Times New Roman" panose="02020603050405020304" pitchFamily="18" charset="0"/>
                <a:cs typeface="Times New Roman" panose="02020603050405020304" pitchFamily="18" charset="0"/>
              </a:rPr>
              <a:t>. </a:t>
            </a:r>
          </a:p>
        </p:txBody>
      </p:sp>
      <p:sp>
        <p:nvSpPr>
          <p:cNvPr id="3" name="Slide Number Placeholder 1"/>
          <p:cNvSpPr txBox="1">
            <a:spLocks/>
          </p:cNvSpPr>
          <p:nvPr/>
        </p:nvSpPr>
        <p:spPr>
          <a:xfrm>
            <a:off x="337676" y="2224205"/>
            <a:ext cx="8556943" cy="11840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9pPr>
          </a:lstStyle>
          <a:p>
            <a:r>
              <a:rPr lang="en-US" sz="3200" dirty="0">
                <a:solidFill>
                  <a:srgbClr val="010203"/>
                </a:solidFill>
                <a:latin typeface="Times New Roman" panose="02020603050405020304" pitchFamily="18" charset="0"/>
                <a:cs typeface="Times New Roman" panose="02020603050405020304" pitchFamily="18" charset="0"/>
              </a:rPr>
              <a:t>+ </a:t>
            </a:r>
            <a:r>
              <a:rPr lang="en-US" sz="3200" dirty="0" err="1">
                <a:solidFill>
                  <a:srgbClr val="010203"/>
                </a:solidFill>
                <a:latin typeface="Times New Roman" panose="02020603050405020304" pitchFamily="18" charset="0"/>
                <a:cs typeface="Times New Roman" panose="02020603050405020304" pitchFamily="18" charset="0"/>
              </a:rPr>
              <a:t>Khi</a:t>
            </a:r>
            <a:r>
              <a:rPr lang="en-US" sz="3200" dirty="0">
                <a:solidFill>
                  <a:srgbClr val="010203"/>
                </a:solidFill>
                <a:latin typeface="Times New Roman" panose="02020603050405020304" pitchFamily="18" charset="0"/>
                <a:cs typeface="Times New Roman" panose="02020603050405020304" pitchFamily="18" charset="0"/>
              </a:rPr>
              <a:t> </a:t>
            </a:r>
            <a:r>
              <a:rPr lang="en-US" sz="3200" dirty="0" err="1">
                <a:solidFill>
                  <a:srgbClr val="010203"/>
                </a:solidFill>
                <a:latin typeface="Times New Roman" panose="02020603050405020304" pitchFamily="18" charset="0"/>
                <a:cs typeface="Times New Roman" panose="02020603050405020304" pitchFamily="18" charset="0"/>
              </a:rPr>
              <a:t>sử</a:t>
            </a:r>
            <a:r>
              <a:rPr lang="en-US" sz="3200" dirty="0">
                <a:solidFill>
                  <a:srgbClr val="010203"/>
                </a:solidFill>
                <a:latin typeface="Times New Roman" panose="02020603050405020304" pitchFamily="18" charset="0"/>
                <a:cs typeface="Times New Roman" panose="02020603050405020304" pitchFamily="18" charset="0"/>
              </a:rPr>
              <a:t> </a:t>
            </a:r>
            <a:r>
              <a:rPr lang="en-US" sz="3200" dirty="0" err="1">
                <a:solidFill>
                  <a:srgbClr val="010203"/>
                </a:solidFill>
                <a:latin typeface="Times New Roman" panose="02020603050405020304" pitchFamily="18" charset="0"/>
                <a:cs typeface="Times New Roman" panose="02020603050405020304" pitchFamily="18" charset="0"/>
              </a:rPr>
              <a:t>dụng</a:t>
            </a:r>
            <a:r>
              <a:rPr lang="en-US" sz="3200" dirty="0">
                <a:solidFill>
                  <a:srgbClr val="010203"/>
                </a:solidFill>
                <a:latin typeface="Times New Roman" panose="02020603050405020304" pitchFamily="18" charset="0"/>
                <a:cs typeface="Times New Roman" panose="02020603050405020304" pitchFamily="18" charset="0"/>
              </a:rPr>
              <a:t> </a:t>
            </a:r>
            <a:r>
              <a:rPr lang="en-US" sz="3200" dirty="0" err="1">
                <a:solidFill>
                  <a:srgbClr val="010203"/>
                </a:solidFill>
                <a:latin typeface="Times New Roman" panose="02020603050405020304" pitchFamily="18" charset="0"/>
                <a:cs typeface="Times New Roman" panose="02020603050405020304" pitchFamily="18" charset="0"/>
              </a:rPr>
              <a:t>thuốc</a:t>
            </a:r>
            <a:r>
              <a:rPr lang="en-US" sz="3200" dirty="0">
                <a:solidFill>
                  <a:srgbClr val="010203"/>
                </a:solidFill>
                <a:latin typeface="Times New Roman" panose="02020603050405020304" pitchFamily="18" charset="0"/>
                <a:cs typeface="Times New Roman" panose="02020603050405020304" pitchFamily="18" charset="0"/>
              </a:rPr>
              <a:t> </a:t>
            </a:r>
            <a:r>
              <a:rPr lang="en-US" sz="3200" dirty="0" err="1">
                <a:solidFill>
                  <a:srgbClr val="010203"/>
                </a:solidFill>
                <a:latin typeface="Times New Roman" panose="02020603050405020304" pitchFamily="18" charset="0"/>
                <a:cs typeface="Times New Roman" panose="02020603050405020304" pitchFamily="18" charset="0"/>
              </a:rPr>
              <a:t>kháng</a:t>
            </a:r>
            <a:r>
              <a:rPr lang="en-US" sz="3200" dirty="0">
                <a:solidFill>
                  <a:srgbClr val="010203"/>
                </a:solidFill>
                <a:latin typeface="Times New Roman" panose="02020603050405020304" pitchFamily="18" charset="0"/>
                <a:cs typeface="Times New Roman" panose="02020603050405020304" pitchFamily="18" charset="0"/>
              </a:rPr>
              <a:t> </a:t>
            </a:r>
            <a:r>
              <a:rPr lang="en-US" sz="3200" dirty="0" err="1">
                <a:solidFill>
                  <a:srgbClr val="010203"/>
                </a:solidFill>
                <a:latin typeface="Times New Roman" panose="02020603050405020304" pitchFamily="18" charset="0"/>
                <a:cs typeface="Times New Roman" panose="02020603050405020304" pitchFamily="18" charset="0"/>
              </a:rPr>
              <a:t>sinh</a:t>
            </a:r>
            <a:r>
              <a:rPr lang="en-US" sz="3200" dirty="0">
                <a:solidFill>
                  <a:srgbClr val="010203"/>
                </a:solidFill>
                <a:latin typeface="Times New Roman" panose="02020603050405020304" pitchFamily="18" charset="0"/>
                <a:cs typeface="Times New Roman" panose="02020603050405020304" pitchFamily="18" charset="0"/>
              </a:rPr>
              <a:t> </a:t>
            </a:r>
            <a:r>
              <a:rPr lang="en-US" sz="3200" dirty="0" err="1">
                <a:solidFill>
                  <a:srgbClr val="010203"/>
                </a:solidFill>
                <a:latin typeface="Times New Roman" panose="02020603050405020304" pitchFamily="18" charset="0"/>
                <a:cs typeface="Times New Roman" panose="02020603050405020304" pitchFamily="18" charset="0"/>
              </a:rPr>
              <a:t>cần</a:t>
            </a:r>
            <a:r>
              <a:rPr lang="en-US" sz="3200" dirty="0">
                <a:solidFill>
                  <a:srgbClr val="010203"/>
                </a:solidFill>
                <a:latin typeface="Times New Roman" panose="02020603050405020304" pitchFamily="18" charset="0"/>
                <a:cs typeface="Times New Roman" panose="02020603050405020304" pitchFamily="18" charset="0"/>
              </a:rPr>
              <a:t> </a:t>
            </a:r>
            <a:r>
              <a:rPr lang="en-US" sz="3200" dirty="0" err="1">
                <a:solidFill>
                  <a:srgbClr val="010203"/>
                </a:solidFill>
                <a:latin typeface="Times New Roman" panose="02020603050405020304" pitchFamily="18" charset="0"/>
                <a:cs typeface="Times New Roman" panose="02020603050405020304" pitchFamily="18" charset="0"/>
              </a:rPr>
              <a:t>lưu</a:t>
            </a:r>
            <a:r>
              <a:rPr lang="en-US" sz="3200" dirty="0">
                <a:solidFill>
                  <a:srgbClr val="010203"/>
                </a:solidFill>
                <a:latin typeface="Times New Roman" panose="02020603050405020304" pitchFamily="18" charset="0"/>
                <a:cs typeface="Times New Roman" panose="02020603050405020304" pitchFamily="18" charset="0"/>
              </a:rPr>
              <a:t> ý </a:t>
            </a:r>
            <a:r>
              <a:rPr lang="en-US" sz="3200" dirty="0" err="1">
                <a:solidFill>
                  <a:srgbClr val="010203"/>
                </a:solidFill>
                <a:latin typeface="Times New Roman" panose="02020603050405020304" pitchFamily="18" charset="0"/>
                <a:cs typeface="Times New Roman" panose="02020603050405020304" pitchFamily="18" charset="0"/>
              </a:rPr>
              <a:t>điều</a:t>
            </a:r>
            <a:r>
              <a:rPr lang="en-US" sz="3200" dirty="0">
                <a:solidFill>
                  <a:srgbClr val="010203"/>
                </a:solidFill>
                <a:latin typeface="Times New Roman" panose="02020603050405020304" pitchFamily="18" charset="0"/>
                <a:cs typeface="Times New Roman" panose="02020603050405020304" pitchFamily="18" charset="0"/>
              </a:rPr>
              <a:t> </a:t>
            </a:r>
            <a:r>
              <a:rPr lang="en-US" sz="3200" dirty="0" err="1">
                <a:solidFill>
                  <a:srgbClr val="010203"/>
                </a:solidFill>
                <a:latin typeface="Times New Roman" panose="02020603050405020304" pitchFamily="18" charset="0"/>
                <a:cs typeface="Times New Roman" panose="02020603050405020304" pitchFamily="18" charset="0"/>
              </a:rPr>
              <a:t>gì</a:t>
            </a:r>
            <a:r>
              <a:rPr lang="en-US" sz="3200" dirty="0">
                <a:solidFill>
                  <a:srgbClr val="010203"/>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611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683089"/>
            <a:ext cx="2274720" cy="857400"/>
          </a:xfrm>
        </p:spPr>
        <p:txBody>
          <a:bodyPr/>
          <a:lstStyle/>
          <a:p>
            <a:pPr algn="ctr"/>
            <a:r>
              <a:rPr lang="en-US" sz="2200" dirty="0">
                <a:solidFill>
                  <a:srgbClr val="0000CC"/>
                </a:solidFill>
                <a:latin typeface="+mj-lt"/>
              </a:rPr>
              <a:t>Thảo luận và trả lời câu hỏi</a:t>
            </a:r>
          </a:p>
        </p:txBody>
      </p:sp>
      <p:sp>
        <p:nvSpPr>
          <p:cNvPr id="3" name="Text Placeholder 2"/>
          <p:cNvSpPr>
            <a:spLocks noGrp="1"/>
          </p:cNvSpPr>
          <p:nvPr>
            <p:ph type="body" idx="1"/>
          </p:nvPr>
        </p:nvSpPr>
        <p:spPr>
          <a:xfrm>
            <a:off x="2062886" y="683090"/>
            <a:ext cx="7007962" cy="4020549"/>
          </a:xfrm>
        </p:spPr>
        <p:txBody>
          <a:bodyPr/>
          <a:lstStyle/>
          <a:p>
            <a:r>
              <a:rPr lang="en-US" sz="2200" i="1" dirty="0">
                <a:latin typeface="+mj-lt"/>
              </a:rPr>
              <a:t>Khi sử dụng thuốc kháng sinh để điều trị các bệnh người, chúng ta cần lưu ý điều gì?</a:t>
            </a:r>
          </a:p>
        </p:txBody>
      </p:sp>
      <p:sp>
        <p:nvSpPr>
          <p:cNvPr id="5" name="Rounded Rectangle 4"/>
          <p:cNvSpPr/>
          <p:nvPr/>
        </p:nvSpPr>
        <p:spPr>
          <a:xfrm>
            <a:off x="2128417" y="1814169"/>
            <a:ext cx="2960217" cy="775411"/>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Sử dụng thuốc theo chỉ định của bác sĩ</a:t>
            </a:r>
          </a:p>
        </p:txBody>
      </p:sp>
      <p:sp>
        <p:nvSpPr>
          <p:cNvPr id="6" name="Rounded Rectangle 5"/>
          <p:cNvSpPr/>
          <p:nvPr/>
        </p:nvSpPr>
        <p:spPr>
          <a:xfrm>
            <a:off x="2155392" y="3042183"/>
            <a:ext cx="3050745" cy="775411"/>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Uống thuốc kháng sinh sau bữa ăn</a:t>
            </a:r>
          </a:p>
        </p:txBody>
      </p:sp>
      <p:sp>
        <p:nvSpPr>
          <p:cNvPr id="7" name="Rounded Rectangle 6"/>
          <p:cNvSpPr/>
          <p:nvPr/>
        </p:nvSpPr>
        <p:spPr>
          <a:xfrm>
            <a:off x="5678879" y="2377422"/>
            <a:ext cx="2801722" cy="775411"/>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Bổ sung lợi khuẩn </a:t>
            </a:r>
          </a:p>
        </p:txBody>
      </p:sp>
      <p:sp>
        <p:nvSpPr>
          <p:cNvPr id="8" name="Rounded Rectangle 7"/>
          <p:cNvSpPr/>
          <p:nvPr/>
        </p:nvSpPr>
        <p:spPr>
          <a:xfrm>
            <a:off x="5776261" y="3928226"/>
            <a:ext cx="2801722" cy="775411"/>
          </a:xfrm>
          <a:prstGeom prst="roundRect">
            <a:avLst/>
          </a:prstGeom>
          <a:solidFill>
            <a:schemeClr val="tx1">
              <a:lumMod val="60000"/>
              <a:lumOff val="4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Uống nhiều nước</a:t>
            </a:r>
          </a:p>
        </p:txBody>
      </p:sp>
      <p:sp>
        <p:nvSpPr>
          <p:cNvPr id="9" name="Rounded Rectangle 8"/>
          <p:cNvSpPr/>
          <p:nvPr/>
        </p:nvSpPr>
        <p:spPr>
          <a:xfrm>
            <a:off x="2155391" y="4255567"/>
            <a:ext cx="2978505" cy="775411"/>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Nếu bị các rối loạn tiêu hóa phải dừng thuốc</a:t>
            </a:r>
          </a:p>
        </p:txBody>
      </p:sp>
    </p:spTree>
    <p:extLst>
      <p:ext uri="{BB962C8B-B14F-4D97-AF65-F5344CB8AC3E}">
        <p14:creationId xmlns:p14="http://schemas.microsoft.com/office/powerpoint/2010/main" val="241030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535021" y="921796"/>
            <a:ext cx="8044775" cy="1080105"/>
          </a:xfrm>
        </p:spPr>
        <p:txBody>
          <a:bodyPr/>
          <a:lstStyle/>
          <a:p>
            <a:pPr algn="l"/>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Sử</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dụng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thuốc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kháng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sinh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để</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tiêu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diệt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kìm</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hãm</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sự</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phát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triển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của</a:t>
            </a:r>
            <a:r>
              <a:rPr lang="en-US" sz="2800" dirty="0">
                <a:solidFill>
                  <a:srgbClr val="0000CC"/>
                </a:solidFill>
                <a:latin typeface="Times New Roman" panose="02020603050405020304" pitchFamily="18" charset="0"/>
                <a:cs typeface="Times New Roman" panose="02020603050405020304" pitchFamily="18" charset="0"/>
              </a:rPr>
              <a:t> vi </a:t>
            </a:r>
            <a:r>
              <a:rPr lang="en-US" sz="2800" dirty="0" err="1">
                <a:solidFill>
                  <a:srgbClr val="0000CC"/>
                </a:solidFill>
                <a:latin typeface="Times New Roman" panose="02020603050405020304" pitchFamily="18" charset="0"/>
                <a:cs typeface="Times New Roman" panose="02020603050405020304" pitchFamily="18" charset="0"/>
              </a:rPr>
              <a:t>khuẩn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gây</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bệnh</a:t>
            </a:r>
            <a:r>
              <a:rPr lang="en-US" sz="2800" dirty="0">
                <a:solidFill>
                  <a:srgbClr val="0000CC"/>
                </a:solidFill>
                <a:latin typeface="Times New Roman" panose="02020603050405020304" pitchFamily="18" charset="0"/>
                <a:cs typeface="Times New Roman" panose="02020603050405020304" pitchFamily="18" charset="0"/>
              </a:rPr>
              <a:t> ở </a:t>
            </a:r>
            <a:r>
              <a:rPr lang="en-US" sz="2800" dirty="0" err="1">
                <a:solidFill>
                  <a:srgbClr val="0000CC"/>
                </a:solidFill>
                <a:latin typeface="Times New Roman" panose="02020603050405020304" pitchFamily="18" charset="0"/>
                <a:cs typeface="Times New Roman" panose="02020603050405020304" pitchFamily="18" charset="0"/>
              </a:rPr>
              <a:t>người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và</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sinh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vật</a:t>
            </a:r>
            <a:r>
              <a:rPr lang="en-US" sz="2800" dirty="0">
                <a:solidFill>
                  <a:srgbClr val="0000CC"/>
                </a:solidFill>
                <a:latin typeface="Times New Roman" panose="02020603050405020304" pitchFamily="18" charset="0"/>
                <a:cs typeface="Times New Roman" panose="02020603050405020304" pitchFamily="18" charset="0"/>
              </a:rPr>
              <a:t>. </a:t>
            </a:r>
          </a:p>
        </p:txBody>
      </p:sp>
      <p:sp>
        <p:nvSpPr>
          <p:cNvPr id="3" name="Slide Number Placeholder 1"/>
          <p:cNvSpPr txBox="1">
            <a:spLocks/>
          </p:cNvSpPr>
          <p:nvPr/>
        </p:nvSpPr>
        <p:spPr>
          <a:xfrm>
            <a:off x="425225" y="1834769"/>
            <a:ext cx="8556943" cy="28263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9pPr>
          </a:lstStyle>
          <a:p>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Khi</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sử</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dụng</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thuốc</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kháng</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sinh</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cần</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lưu</a:t>
            </a:r>
            <a:r>
              <a:rPr lang="en-US" sz="2400" b="0" dirty="0">
                <a:solidFill>
                  <a:srgbClr val="0000CC"/>
                </a:solidFill>
                <a:latin typeface="Times New Roman" panose="02020603050405020304" pitchFamily="18" charset="0"/>
                <a:cs typeface="Times New Roman" panose="02020603050405020304" pitchFamily="18" charset="0"/>
              </a:rPr>
              <a:t> ý:</a:t>
            </a:r>
          </a:p>
          <a:p>
            <a:r>
              <a:rPr lang="en-US" sz="2400" b="0" dirty="0">
                <a:solidFill>
                  <a:srgbClr val="0000CC"/>
                </a:solidFill>
                <a:latin typeface="Times New Roman" panose="02020603050405020304" pitchFamily="18" charset="0"/>
                <a:cs typeface="Times New Roman" panose="02020603050405020304" pitchFamily="18" charset="0"/>
              </a:rPr>
              <a:t>-</a:t>
            </a:r>
            <a:r>
              <a:rPr lang="en-US" sz="2400" b="0" dirty="0" err="1">
                <a:solidFill>
                  <a:srgbClr val="0000CC"/>
                </a:solidFill>
                <a:latin typeface="Times New Roman" panose="02020603050405020304" pitchFamily="18" charset="0"/>
                <a:cs typeface="Times New Roman" panose="02020603050405020304" pitchFamily="18" charset="0"/>
              </a:rPr>
              <a:t>Sử</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dụng</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thuốc</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theo</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chỉ</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định</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của</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bác</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sĩ</a:t>
            </a:r>
            <a:endParaRPr lang="en-US" sz="2400" b="0" dirty="0">
              <a:solidFill>
                <a:srgbClr val="0000CC"/>
              </a:solidFill>
              <a:latin typeface="Times New Roman" panose="02020603050405020304" pitchFamily="18" charset="0"/>
              <a:cs typeface="Times New Roman" panose="02020603050405020304" pitchFamily="18" charset="0"/>
            </a:endParaRPr>
          </a:p>
          <a:p>
            <a:r>
              <a:rPr lang="en-US" sz="2400" b="0" dirty="0">
                <a:solidFill>
                  <a:srgbClr val="0000CC"/>
                </a:solidFill>
                <a:latin typeface="Times New Roman" panose="02020603050405020304" pitchFamily="18" charset="0"/>
                <a:cs typeface="Times New Roman" panose="02020603050405020304" pitchFamily="18" charset="0"/>
              </a:rPr>
              <a:t>-</a:t>
            </a:r>
            <a:r>
              <a:rPr lang="en-US" sz="2400" b="0" dirty="0" err="1">
                <a:solidFill>
                  <a:srgbClr val="0000CC"/>
                </a:solidFill>
                <a:latin typeface="Times New Roman" panose="02020603050405020304" pitchFamily="18" charset="0"/>
                <a:cs typeface="Times New Roman" panose="02020603050405020304" pitchFamily="18" charset="0"/>
              </a:rPr>
              <a:t>Uống</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thuốc</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kháng</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sinh</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sau</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bữa</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ăn</a:t>
            </a:r>
            <a:endParaRPr lang="en-US" sz="2400" b="0" dirty="0">
              <a:solidFill>
                <a:srgbClr val="0000CC"/>
              </a:solidFill>
              <a:latin typeface="Times New Roman" panose="02020603050405020304" pitchFamily="18" charset="0"/>
              <a:cs typeface="Times New Roman" panose="02020603050405020304" pitchFamily="18" charset="0"/>
            </a:endParaRPr>
          </a:p>
          <a:p>
            <a:r>
              <a:rPr lang="en-US" sz="2400" b="0" dirty="0">
                <a:solidFill>
                  <a:srgbClr val="0000CC"/>
                </a:solidFill>
                <a:latin typeface="Times New Roman" panose="02020603050405020304" pitchFamily="18" charset="0"/>
                <a:cs typeface="Times New Roman" panose="02020603050405020304" pitchFamily="18" charset="0"/>
              </a:rPr>
              <a:t>-</a:t>
            </a:r>
            <a:r>
              <a:rPr lang="en-US" sz="2400" b="0" dirty="0" err="1">
                <a:solidFill>
                  <a:srgbClr val="0000CC"/>
                </a:solidFill>
                <a:latin typeface="Times New Roman" panose="02020603050405020304" pitchFamily="18" charset="0"/>
                <a:cs typeface="Times New Roman" panose="02020603050405020304" pitchFamily="18" charset="0"/>
              </a:rPr>
              <a:t>Nếu</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bị</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các</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rối</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loạn</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tiêu</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hóa</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phải</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dừng</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thuốc</a:t>
            </a:r>
            <a:endParaRPr lang="en-US" sz="2400" b="0" dirty="0">
              <a:solidFill>
                <a:srgbClr val="0000CC"/>
              </a:solidFill>
              <a:latin typeface="Times New Roman" panose="02020603050405020304" pitchFamily="18" charset="0"/>
              <a:cs typeface="Times New Roman" panose="02020603050405020304" pitchFamily="18" charset="0"/>
            </a:endParaRPr>
          </a:p>
          <a:p>
            <a:r>
              <a:rPr lang="en-US" sz="2400" b="0" dirty="0">
                <a:solidFill>
                  <a:srgbClr val="0000CC"/>
                </a:solidFill>
                <a:latin typeface="Times New Roman" panose="02020603050405020304" pitchFamily="18" charset="0"/>
                <a:cs typeface="Times New Roman" panose="02020603050405020304" pitchFamily="18" charset="0"/>
              </a:rPr>
              <a:t>-</a:t>
            </a:r>
            <a:r>
              <a:rPr lang="en-US" sz="2400" b="0" dirty="0" err="1">
                <a:solidFill>
                  <a:srgbClr val="0000CC"/>
                </a:solidFill>
                <a:latin typeface="Times New Roman" panose="02020603050405020304" pitchFamily="18" charset="0"/>
                <a:cs typeface="Times New Roman" panose="02020603050405020304" pitchFamily="18" charset="0"/>
              </a:rPr>
              <a:t>Uống</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nhiều</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nước</a:t>
            </a:r>
            <a:endParaRPr lang="en-US" sz="2400" b="0" dirty="0">
              <a:solidFill>
                <a:srgbClr val="0000CC"/>
              </a:solidFill>
              <a:latin typeface="Times New Roman" panose="02020603050405020304" pitchFamily="18" charset="0"/>
              <a:cs typeface="Times New Roman" panose="02020603050405020304" pitchFamily="18" charset="0"/>
            </a:endParaRPr>
          </a:p>
          <a:p>
            <a:r>
              <a:rPr lang="en-US" sz="2400" b="0" dirty="0">
                <a:solidFill>
                  <a:srgbClr val="0000CC"/>
                </a:solidFill>
                <a:latin typeface="Times New Roman" panose="02020603050405020304" pitchFamily="18" charset="0"/>
                <a:cs typeface="Times New Roman" panose="02020603050405020304" pitchFamily="18" charset="0"/>
              </a:rPr>
              <a:t>-</a:t>
            </a:r>
            <a:r>
              <a:rPr lang="en-US" sz="2400" b="0" dirty="0" err="1">
                <a:solidFill>
                  <a:srgbClr val="0000CC"/>
                </a:solidFill>
                <a:latin typeface="Times New Roman" panose="02020603050405020304" pitchFamily="18" charset="0"/>
                <a:cs typeface="Times New Roman" panose="02020603050405020304" pitchFamily="18" charset="0"/>
              </a:rPr>
              <a:t>Bổ</a:t>
            </a:r>
            <a:r>
              <a:rPr lang="en-US" sz="2400" b="0" dirty="0">
                <a:solidFill>
                  <a:srgbClr val="0000CC"/>
                </a:solidFill>
                <a:latin typeface="Times New Roman" panose="02020603050405020304" pitchFamily="18" charset="0"/>
                <a:cs typeface="Times New Roman" panose="02020603050405020304" pitchFamily="18" charset="0"/>
              </a:rPr>
              <a:t> sung </a:t>
            </a:r>
            <a:r>
              <a:rPr lang="en-US" sz="2400" b="0" dirty="0" err="1">
                <a:solidFill>
                  <a:srgbClr val="0000CC"/>
                </a:solidFill>
                <a:latin typeface="Times New Roman" panose="02020603050405020304" pitchFamily="18" charset="0"/>
                <a:cs typeface="Times New Roman" panose="02020603050405020304" pitchFamily="18" charset="0"/>
              </a:rPr>
              <a:t>lợi</a:t>
            </a:r>
            <a:r>
              <a:rPr lang="en-US" sz="2400" b="0" dirty="0">
                <a:solidFill>
                  <a:srgbClr val="0000CC"/>
                </a:solidFill>
                <a:latin typeface="Times New Roman" panose="02020603050405020304" pitchFamily="18" charset="0"/>
                <a:cs typeface="Times New Roman" panose="02020603050405020304" pitchFamily="18" charset="0"/>
              </a:rPr>
              <a:t> </a:t>
            </a:r>
            <a:r>
              <a:rPr lang="en-US" sz="2400" b="0" dirty="0" err="1">
                <a:solidFill>
                  <a:srgbClr val="0000CC"/>
                </a:solidFill>
                <a:latin typeface="Times New Roman" panose="02020603050405020304" pitchFamily="18" charset="0"/>
                <a:cs typeface="Times New Roman" panose="02020603050405020304" pitchFamily="18" charset="0"/>
              </a:rPr>
              <a:t>khuẩn</a:t>
            </a:r>
            <a:r>
              <a:rPr lang="en-US" sz="2400" b="0" dirty="0">
                <a:solidFill>
                  <a:srgbClr val="0000CC"/>
                </a:solidFill>
                <a:latin typeface="Times New Roman" panose="02020603050405020304" pitchFamily="18" charset="0"/>
                <a:cs typeface="Times New Roman" panose="02020603050405020304" pitchFamily="18" charset="0"/>
              </a:rPr>
              <a:t> </a:t>
            </a:r>
          </a:p>
        </p:txBody>
      </p:sp>
      <p:sp>
        <p:nvSpPr>
          <p:cNvPr id="4" name="Rectangle 3"/>
          <p:cNvSpPr/>
          <p:nvPr/>
        </p:nvSpPr>
        <p:spPr>
          <a:xfrm>
            <a:off x="337676" y="213910"/>
            <a:ext cx="651140" cy="707886"/>
          </a:xfrm>
          <a:prstGeom prst="rect">
            <a:avLst/>
          </a:prstGeom>
        </p:spPr>
        <p:txBody>
          <a:bodyPr wrap="none">
            <a:spAutoFit/>
          </a:bodyPr>
          <a:lstStyle/>
          <a:p>
            <a:pPr lvl="0" eaLnBrk="0" hangingPunct="0">
              <a:spcBef>
                <a:spcPct val="50000"/>
              </a:spcBef>
              <a:defRPr/>
            </a:pPr>
            <a:r>
              <a:rPr lang="en-US" sz="4000" b="1">
                <a:solidFill>
                  <a:srgbClr val="FF0000"/>
                </a:solidFill>
                <a:effectLst>
                  <a:outerShdw blurRad="38100" dist="38100" dir="2700000" algn="tl">
                    <a:srgbClr val="C0C0C0"/>
                  </a:outerShdw>
                </a:effectLst>
                <a:latin typeface="Times New Roman" pitchFamily="18" charset="0"/>
                <a:cs typeface="Times New Roman" pitchFamily="18" charset="0"/>
                <a:sym typeface="Wingdings" pitchFamily="2" charset="2"/>
              </a:rPr>
              <a:t></a:t>
            </a:r>
            <a:endParaRPr lang="en-US" sz="4000" b="1" dirty="0">
              <a:solidFill>
                <a:srgbClr val="FF0000"/>
              </a:solidFill>
              <a:effectLst>
                <a:outerShdw blurRad="38100" dist="38100" dir="2700000" algn="tl">
                  <a:srgbClr val="C0C0C0"/>
                </a:outerShdw>
              </a:effectLst>
              <a:latin typeface="Times New Roman" pitchFamily="18" charset="0"/>
              <a:cs typeface="Times New Roman" pitchFamily="18" charset="0"/>
              <a:sym typeface="Wingdings" pitchFamily="2" charset="2"/>
            </a:endParaRPr>
          </a:p>
        </p:txBody>
      </p:sp>
    </p:spTree>
    <p:extLst>
      <p:ext uri="{BB962C8B-B14F-4D97-AF65-F5344CB8AC3E}">
        <p14:creationId xmlns:p14="http://schemas.microsoft.com/office/powerpoint/2010/main" val="176477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423630" y="694664"/>
            <a:ext cx="3658253" cy="578181"/>
          </a:xfrm>
        </p:spPr>
        <p:txBody>
          <a:bodyPr/>
          <a:lstStyle/>
          <a:p>
            <a:pPr marL="0" lvl="0" indent="0" algn="l" rtl="0">
              <a:spcBef>
                <a:spcPts val="0"/>
              </a:spcBef>
              <a:spcAft>
                <a:spcPts val="0"/>
              </a:spcAft>
              <a:buNone/>
            </a:pPr>
            <a:r>
              <a:rPr lang="en" sz="2400" dirty="0">
                <a:solidFill>
                  <a:srgbClr val="0000CC"/>
                </a:solidFill>
                <a:latin typeface="+mj-lt"/>
              </a:rPr>
              <a:t>Luyện tập mở rộng </a:t>
            </a:r>
          </a:p>
        </p:txBody>
      </p:sp>
      <p:sp>
        <p:nvSpPr>
          <p:cNvPr id="3" name="Rectangle 2"/>
          <p:cNvSpPr/>
          <p:nvPr/>
        </p:nvSpPr>
        <p:spPr>
          <a:xfrm>
            <a:off x="423628" y="1367944"/>
            <a:ext cx="5721140" cy="1015663"/>
          </a:xfrm>
          <a:prstGeom prst="rect">
            <a:avLst/>
          </a:prstGeom>
        </p:spPr>
        <p:txBody>
          <a:bodyPr wrap="square">
            <a:spAutoFit/>
          </a:bodyPr>
          <a:lstStyle/>
          <a:p>
            <a:pPr algn="just"/>
            <a:r>
              <a:rPr lang="en-US" sz="2000" dirty="0">
                <a:solidFill>
                  <a:srgbClr val="FF0000"/>
                </a:solidFill>
                <a:latin typeface="+mj-lt"/>
                <a:ea typeface="Calibri" panose="020F0502020204030204" pitchFamily="34" charset="0"/>
              </a:rPr>
              <a:t>Có bạn nói rằng: </a:t>
            </a:r>
            <a:r>
              <a:rPr lang="en-US" sz="2000" i="1" dirty="0">
                <a:solidFill>
                  <a:srgbClr val="FF0000"/>
                </a:solidFill>
                <a:latin typeface="+mj-lt"/>
                <a:ea typeface="Calibri" panose="020F0502020204030204" pitchFamily="34" charset="0"/>
              </a:rPr>
              <a:t>“Vi khuẩn chỉ có hại mà không có ích lợi gì cho con người”</a:t>
            </a:r>
            <a:r>
              <a:rPr lang="en-US" sz="2000" dirty="0">
                <a:solidFill>
                  <a:srgbClr val="FF0000"/>
                </a:solidFill>
                <a:latin typeface="+mj-lt"/>
                <a:ea typeface="Calibri" panose="020F0502020204030204" pitchFamily="34" charset="0"/>
              </a:rPr>
              <a:t>. Em có đồng ý với quan điểm của bạn không? Tại sao?</a:t>
            </a:r>
          </a:p>
        </p:txBody>
      </p:sp>
      <p:sp>
        <p:nvSpPr>
          <p:cNvPr id="4" name="Rectangle 3"/>
          <p:cNvSpPr/>
          <p:nvPr/>
        </p:nvSpPr>
        <p:spPr>
          <a:xfrm>
            <a:off x="3225677" y="2858354"/>
            <a:ext cx="4880198" cy="1631216"/>
          </a:xfrm>
          <a:prstGeom prst="rect">
            <a:avLst/>
          </a:prstGeom>
        </p:spPr>
        <p:txBody>
          <a:bodyPr wrap="square">
            <a:spAutoFit/>
          </a:bodyPr>
          <a:lstStyle/>
          <a:p>
            <a:pPr marL="342900" indent="-342900" algn="just">
              <a:buFont typeface="Wingdings" panose="05000000000000000000" pitchFamily="2" charset="2"/>
              <a:buChar char="§"/>
            </a:pPr>
            <a:r>
              <a:rPr lang="en-US" sz="2000" b="1" dirty="0">
                <a:solidFill>
                  <a:srgbClr val="FF0000"/>
                </a:solidFill>
                <a:latin typeface="+mj-lt"/>
                <a:ea typeface="Calibri" panose="020F0502020204030204" pitchFamily="34" charset="0"/>
              </a:rPr>
              <a:t>Quan điểm này chưa chính xác. </a:t>
            </a:r>
          </a:p>
          <a:p>
            <a:pPr marL="342900" indent="-342900" algn="just">
              <a:buFont typeface="Wingdings" panose="05000000000000000000" pitchFamily="2" charset="2"/>
              <a:buChar char="§"/>
            </a:pPr>
            <a:r>
              <a:rPr lang="en-US" sz="2000" b="1" dirty="0">
                <a:solidFill>
                  <a:srgbClr val="FF0000"/>
                </a:solidFill>
                <a:latin typeface="+mj-lt"/>
                <a:ea typeface="Calibri" panose="020F0502020204030204" pitchFamily="34" charset="0"/>
              </a:rPr>
              <a:t>Bên cạnh bệnh do vi khuẩn gây nên, vi khuẩn được dùng để chế biến các thực phẩm lên men, giúp con người tiêu hóa thức ăn, làm phân bón,….</a:t>
            </a:r>
          </a:p>
        </p:txBody>
      </p:sp>
      <p:pic>
        <p:nvPicPr>
          <p:cNvPr id="5" name="Picture 4"/>
          <p:cNvPicPr>
            <a:picLocks noChangeAspect="1"/>
          </p:cNvPicPr>
          <p:nvPr/>
        </p:nvPicPr>
        <p:blipFill>
          <a:blip r:embed="rId2"/>
          <a:stretch>
            <a:fillRect/>
          </a:stretch>
        </p:blipFill>
        <p:spPr>
          <a:xfrm>
            <a:off x="423630" y="2904771"/>
            <a:ext cx="2221649" cy="1846159"/>
          </a:xfrm>
          <a:prstGeom prst="rect">
            <a:avLst/>
          </a:prstGeom>
        </p:spPr>
      </p:pic>
      <p:pic>
        <p:nvPicPr>
          <p:cNvPr id="6" name="Picture 5"/>
          <p:cNvPicPr>
            <a:picLocks noChangeAspect="1"/>
          </p:cNvPicPr>
          <p:nvPr/>
        </p:nvPicPr>
        <p:blipFill>
          <a:blip r:embed="rId3"/>
          <a:stretch>
            <a:fillRect/>
          </a:stretch>
        </p:blipFill>
        <p:spPr>
          <a:xfrm>
            <a:off x="6430061" y="694665"/>
            <a:ext cx="2253714" cy="1564255"/>
          </a:xfrm>
          <a:prstGeom prst="rect">
            <a:avLst/>
          </a:prstGeom>
        </p:spPr>
      </p:pic>
    </p:spTree>
    <p:extLst>
      <p:ext uri="{BB962C8B-B14F-4D97-AF65-F5344CB8AC3E}">
        <p14:creationId xmlns:p14="http://schemas.microsoft.com/office/powerpoint/2010/main" val="374767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52079"/>
            <a:ext cx="9144000" cy="707886"/>
          </a:xfrm>
          <a:prstGeom prst="rect">
            <a:avLst/>
          </a:prstGeom>
        </p:spPr>
        <p:txBody>
          <a:bodyPr wrap="square">
            <a:spAutoFit/>
          </a:bodyPr>
          <a:lstStyle/>
          <a:p>
            <a:pPr algn="ctr"/>
            <a:r>
              <a:rPr lang="en-US" sz="2000" b="1" dirty="0">
                <a:solidFill>
                  <a:schemeClr val="accent2"/>
                </a:solidFill>
                <a:ea typeface="Calibri" panose="020F0502020204030204" pitchFamily="34" charset="0"/>
              </a:rPr>
              <a:t>Hoàn thiện bảng một số biểu hiện của bệnh do virus</a:t>
            </a:r>
          </a:p>
          <a:p>
            <a:pPr algn="ctr"/>
            <a:r>
              <a:rPr lang="en-US" sz="2000" b="1" dirty="0">
                <a:solidFill>
                  <a:schemeClr val="accent2"/>
                </a:solidFill>
                <a:ea typeface="Calibri" panose="020F0502020204030204" pitchFamily="34" charset="0"/>
              </a:rPr>
              <a:t> gây nên ở người, động vật</a:t>
            </a:r>
            <a:endParaRPr lang="en-US" sz="2000" dirty="0">
              <a:solidFill>
                <a:schemeClr val="accent2"/>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616569277"/>
              </p:ext>
            </p:extLst>
          </p:nvPr>
        </p:nvGraphicFramePr>
        <p:xfrm>
          <a:off x="541325" y="1686661"/>
          <a:ext cx="7841894" cy="2158205"/>
        </p:xfrm>
        <a:graphic>
          <a:graphicData uri="http://schemas.openxmlformats.org/drawingml/2006/table">
            <a:tbl>
              <a:tblPr firstRow="1" bandRow="1"/>
              <a:tblGrid>
                <a:gridCol w="3618611">
                  <a:extLst>
                    <a:ext uri="{9D8B030D-6E8A-4147-A177-3AD203B41FA5}">
                      <a16:colId xmlns:a16="http://schemas.microsoft.com/office/drawing/2014/main" val="20000"/>
                    </a:ext>
                  </a:extLst>
                </a:gridCol>
                <a:gridCol w="4223283">
                  <a:extLst>
                    <a:ext uri="{9D8B030D-6E8A-4147-A177-3AD203B41FA5}">
                      <a16:colId xmlns:a16="http://schemas.microsoft.com/office/drawing/2014/main" val="20001"/>
                    </a:ext>
                  </a:extLst>
                </a:gridCol>
              </a:tblGrid>
              <a:tr h="713285">
                <a:tc>
                  <a:txBody>
                    <a:bodyPr/>
                    <a:lstStyle/>
                    <a:p>
                      <a:pPr algn="ctr">
                        <a:lnSpc>
                          <a:spcPts val="3000"/>
                        </a:lnSpc>
                        <a:spcBef>
                          <a:spcPts val="400"/>
                        </a:spcBef>
                        <a:spcAft>
                          <a:spcPts val="400"/>
                        </a:spcAft>
                      </a:pPr>
                      <a:r>
                        <a:rPr lang="en-US" sz="2000" b="1" dirty="0">
                          <a:solidFill>
                            <a:schemeClr val="bg1"/>
                          </a:solidFill>
                        </a:rPr>
                        <a:t>Tên</a:t>
                      </a:r>
                      <a:r>
                        <a:rPr lang="en-US" sz="2000" b="1" baseline="0" dirty="0">
                          <a:solidFill>
                            <a:schemeClr val="bg1"/>
                          </a:solidFill>
                        </a:rPr>
                        <a:t> bệnh </a:t>
                      </a:r>
                      <a:endParaRPr lang="en-US" sz="2000" b="1" dirty="0">
                        <a:solidFill>
                          <a:schemeClr val="bg1"/>
                        </a:solidFill>
                      </a:endParaRPr>
                    </a:p>
                  </a:txBody>
                  <a:tcPr>
                    <a:solidFill>
                      <a:schemeClr val="accent1"/>
                    </a:solidFill>
                  </a:tcPr>
                </a:tc>
                <a:tc>
                  <a:txBody>
                    <a:bodyPr/>
                    <a:lstStyle/>
                    <a:p>
                      <a:pPr algn="ctr">
                        <a:lnSpc>
                          <a:spcPts val="3000"/>
                        </a:lnSpc>
                        <a:spcBef>
                          <a:spcPts val="400"/>
                        </a:spcBef>
                        <a:spcAft>
                          <a:spcPts val="400"/>
                        </a:spcAft>
                      </a:pPr>
                      <a:r>
                        <a:rPr lang="en-US" sz="2000" b="1" dirty="0">
                          <a:solidFill>
                            <a:schemeClr val="bg1"/>
                          </a:solidFill>
                        </a:rPr>
                        <a:t>Biểu</a:t>
                      </a:r>
                      <a:r>
                        <a:rPr lang="en-US" sz="2000" b="1" baseline="0" dirty="0">
                          <a:solidFill>
                            <a:schemeClr val="bg1"/>
                          </a:solidFill>
                        </a:rPr>
                        <a:t> hiện bệnh </a:t>
                      </a:r>
                      <a:endParaRPr lang="en-US" sz="2000" b="1" dirty="0">
                        <a:solidFill>
                          <a:schemeClr val="bg1"/>
                        </a:solidFill>
                      </a:endParaRPr>
                    </a:p>
                  </a:txBody>
                  <a:tcPr>
                    <a:solidFill>
                      <a:schemeClr val="accent1"/>
                    </a:solidFill>
                  </a:tcPr>
                </a:tc>
                <a:extLst>
                  <a:ext uri="{0D108BD9-81ED-4DB2-BD59-A6C34878D82A}">
                    <a16:rowId xmlns:a16="http://schemas.microsoft.com/office/drawing/2014/main" val="10000"/>
                  </a:ext>
                </a:extLst>
              </a:tr>
              <a:tr h="438353">
                <a:tc>
                  <a:txBody>
                    <a:bodyPr/>
                    <a:lstStyle/>
                    <a:p>
                      <a:pPr algn="l">
                        <a:lnSpc>
                          <a:spcPts val="2600"/>
                        </a:lnSpc>
                        <a:spcBef>
                          <a:spcPts val="200"/>
                        </a:spcBef>
                        <a:spcAft>
                          <a:spcPts val="200"/>
                        </a:spcAft>
                      </a:pPr>
                      <a:r>
                        <a:rPr lang="en-US" sz="2000" b="0" i="0" u="none" strike="noStrike" cap="none" dirty="0">
                          <a:solidFill>
                            <a:schemeClr val="accent2"/>
                          </a:solidFill>
                          <a:effectLst/>
                          <a:latin typeface="Arial"/>
                          <a:ea typeface="Arial"/>
                          <a:cs typeface="Arial"/>
                          <a:sym typeface="Arial"/>
                        </a:rPr>
                        <a:t>Bệnh cúm ở người</a:t>
                      </a:r>
                      <a:endParaRPr lang="en-US" sz="2000" dirty="0">
                        <a:solidFill>
                          <a:schemeClr val="accent2"/>
                        </a:solidFill>
                      </a:endParaRPr>
                    </a:p>
                  </a:txBody>
                  <a:tcPr>
                    <a:solidFill>
                      <a:schemeClr val="tx1">
                        <a:lumMod val="20000"/>
                        <a:lumOff val="80000"/>
                      </a:schemeClr>
                    </a:solidFill>
                  </a:tcPr>
                </a:tc>
                <a:tc>
                  <a:txBody>
                    <a:bodyPr/>
                    <a:lstStyle/>
                    <a:p>
                      <a:pPr algn="ctr">
                        <a:lnSpc>
                          <a:spcPts val="2600"/>
                        </a:lnSpc>
                        <a:spcBef>
                          <a:spcPts val="200"/>
                        </a:spcBef>
                        <a:spcAft>
                          <a:spcPts val="200"/>
                        </a:spcAft>
                      </a:pPr>
                      <a:endParaRPr lang="en-US" sz="2000" dirty="0">
                        <a:solidFill>
                          <a:schemeClr val="bg1"/>
                        </a:solidFill>
                      </a:endParaRPr>
                    </a:p>
                  </a:txBody>
                  <a:tcPr>
                    <a:solidFill>
                      <a:schemeClr val="tx1">
                        <a:lumMod val="20000"/>
                        <a:lumOff val="80000"/>
                      </a:schemeClr>
                    </a:solidFill>
                  </a:tcPr>
                </a:tc>
                <a:extLst>
                  <a:ext uri="{0D108BD9-81ED-4DB2-BD59-A6C34878D82A}">
                    <a16:rowId xmlns:a16="http://schemas.microsoft.com/office/drawing/2014/main" val="10001"/>
                  </a:ext>
                </a:extLst>
              </a:tr>
              <a:tr h="509430">
                <a:tc>
                  <a:txBody>
                    <a:bodyPr/>
                    <a:lstStyle/>
                    <a:p>
                      <a:pPr algn="l">
                        <a:lnSpc>
                          <a:spcPts val="2600"/>
                        </a:lnSpc>
                        <a:spcBef>
                          <a:spcPts val="200"/>
                        </a:spcBef>
                        <a:spcAft>
                          <a:spcPts val="200"/>
                        </a:spcAft>
                      </a:pPr>
                      <a:r>
                        <a:rPr lang="en-US" sz="2000" b="0" i="0" u="none" strike="noStrike" cap="none" dirty="0">
                          <a:solidFill>
                            <a:schemeClr val="accent2"/>
                          </a:solidFill>
                          <a:effectLst/>
                          <a:latin typeface="Arial"/>
                          <a:ea typeface="Arial"/>
                          <a:cs typeface="Arial"/>
                          <a:sym typeface="Arial"/>
                        </a:rPr>
                        <a:t>Bệnh sốt xuất huyết</a:t>
                      </a:r>
                      <a:endParaRPr lang="en-US" sz="2000" dirty="0">
                        <a:solidFill>
                          <a:schemeClr val="accent2"/>
                        </a:solidFill>
                      </a:endParaRPr>
                    </a:p>
                  </a:txBody>
                  <a:tcPr>
                    <a:solidFill>
                      <a:schemeClr val="tx1">
                        <a:lumMod val="20000"/>
                        <a:lumOff val="80000"/>
                      </a:schemeClr>
                    </a:solidFill>
                  </a:tcPr>
                </a:tc>
                <a:tc>
                  <a:txBody>
                    <a:bodyPr/>
                    <a:lstStyle/>
                    <a:p>
                      <a:pPr algn="ctr">
                        <a:lnSpc>
                          <a:spcPts val="2600"/>
                        </a:lnSpc>
                        <a:spcBef>
                          <a:spcPts val="200"/>
                        </a:spcBef>
                        <a:spcAft>
                          <a:spcPts val="200"/>
                        </a:spcAft>
                      </a:pPr>
                      <a:endParaRPr lang="en-US" sz="2000" dirty="0">
                        <a:solidFill>
                          <a:schemeClr val="bg1"/>
                        </a:solidFill>
                      </a:endParaRPr>
                    </a:p>
                  </a:txBody>
                  <a:tcPr>
                    <a:solidFill>
                      <a:schemeClr val="tx1">
                        <a:lumMod val="20000"/>
                        <a:lumOff val="80000"/>
                      </a:schemeClr>
                    </a:solidFill>
                  </a:tcPr>
                </a:tc>
                <a:extLst>
                  <a:ext uri="{0D108BD9-81ED-4DB2-BD59-A6C34878D82A}">
                    <a16:rowId xmlns:a16="http://schemas.microsoft.com/office/drawing/2014/main" val="10002"/>
                  </a:ext>
                </a:extLst>
              </a:tr>
              <a:tr h="497137">
                <a:tc>
                  <a:txBody>
                    <a:bodyPr/>
                    <a:lstStyle/>
                    <a:p>
                      <a:pPr algn="l">
                        <a:lnSpc>
                          <a:spcPts val="2600"/>
                        </a:lnSpc>
                        <a:spcBef>
                          <a:spcPts val="200"/>
                        </a:spcBef>
                        <a:spcAft>
                          <a:spcPts val="200"/>
                        </a:spcAft>
                      </a:pPr>
                      <a:r>
                        <a:rPr lang="en-US" sz="2000" b="0" i="0" u="none" strike="noStrike" cap="none" dirty="0">
                          <a:solidFill>
                            <a:schemeClr val="accent2"/>
                          </a:solidFill>
                          <a:effectLst/>
                          <a:latin typeface="Arial"/>
                          <a:ea typeface="Arial"/>
                          <a:cs typeface="Arial"/>
                          <a:sym typeface="Arial"/>
                        </a:rPr>
                        <a:t>Bệnh cúm ở gà</a:t>
                      </a:r>
                      <a:endParaRPr lang="en-US" sz="2000" dirty="0">
                        <a:solidFill>
                          <a:schemeClr val="accent2"/>
                        </a:solidFill>
                      </a:endParaRPr>
                    </a:p>
                  </a:txBody>
                  <a:tcPr>
                    <a:solidFill>
                      <a:schemeClr val="tx1">
                        <a:lumMod val="20000"/>
                        <a:lumOff val="80000"/>
                      </a:schemeClr>
                    </a:solidFill>
                  </a:tcPr>
                </a:tc>
                <a:tc>
                  <a:txBody>
                    <a:bodyPr/>
                    <a:lstStyle/>
                    <a:p>
                      <a:pPr algn="ctr">
                        <a:lnSpc>
                          <a:spcPts val="2600"/>
                        </a:lnSpc>
                        <a:spcBef>
                          <a:spcPts val="200"/>
                        </a:spcBef>
                        <a:spcAft>
                          <a:spcPts val="200"/>
                        </a:spcAft>
                      </a:pPr>
                      <a:endParaRPr lang="en-US" sz="2000" dirty="0">
                        <a:solidFill>
                          <a:schemeClr val="bg1"/>
                        </a:solidFill>
                      </a:endParaRPr>
                    </a:p>
                  </a:txBody>
                  <a:tcPr>
                    <a:solidFill>
                      <a:schemeClr val="tx1">
                        <a:lumMod val="20000"/>
                        <a:lumOff val="8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5734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0" y="4343401"/>
            <a:ext cx="2286000" cy="594122"/>
          </a:xfrm>
        </p:spPr>
        <p:txBody>
          <a:bodyPr>
            <a:normAutofit lnSpcReduction="10000"/>
          </a:bodyPr>
          <a:lstStyle/>
          <a:p>
            <a:pPr marL="0" indent="0" algn="ctr">
              <a:buNone/>
            </a:pPr>
            <a:r>
              <a:rPr lang="en-US" sz="3600" b="1" dirty="0">
                <a:latin typeface="Times New Roman" pitchFamily="18" charset="0"/>
                <a:cs typeface="Times New Roman" pitchFamily="18" charset="0"/>
              </a:rPr>
              <a:t>Virus </a:t>
            </a:r>
            <a:r>
              <a:rPr lang="en-US" sz="3600" b="1" dirty="0" err="1">
                <a:latin typeface="Times New Roman" pitchFamily="18" charset="0"/>
                <a:cs typeface="Times New Roman" pitchFamily="18" charset="0"/>
              </a:rPr>
              <a:t>sởi</a:t>
            </a:r>
            <a:endParaRPr lang="en-US" sz="3600" b="1" dirty="0">
              <a:latin typeface="Times New Roman" pitchFamily="18" charset="0"/>
              <a:cs typeface="Times New Roman" pitchFamily="18" charset="0"/>
            </a:endParaRPr>
          </a:p>
          <a:p>
            <a:endParaRPr lang="en-US" dirty="0"/>
          </a:p>
        </p:txBody>
      </p:sp>
      <p:pic>
        <p:nvPicPr>
          <p:cNvPr id="2050" name="Picture 2" descr="Bệnh sở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153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152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Virus quai bị sống trong không khí bao lâu? | Vinm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2" y="228601"/>
            <a:ext cx="8487295" cy="46577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09800" y="4343400"/>
            <a:ext cx="4267200" cy="707886"/>
          </a:xfrm>
          <a:prstGeom prst="rect">
            <a:avLst/>
          </a:prstGeom>
          <a:noFill/>
        </p:spPr>
        <p:txBody>
          <a:bodyPr wrap="square" rtlCol="0">
            <a:spAutoFit/>
          </a:bodyPr>
          <a:lstStyle/>
          <a:p>
            <a:pPr algn="ctr"/>
            <a:r>
              <a:rPr lang="en-US" sz="4000" b="1" dirty="0">
                <a:solidFill>
                  <a:schemeClr val="bg1"/>
                </a:solidFill>
                <a:latin typeface="Times New Roman" pitchFamily="18" charset="0"/>
                <a:cs typeface="Times New Roman" pitchFamily="18" charset="0"/>
              </a:rPr>
              <a:t>Virus </a:t>
            </a:r>
            <a:r>
              <a:rPr lang="en-US" sz="4000" b="1" dirty="0" err="1">
                <a:solidFill>
                  <a:schemeClr val="bg1"/>
                </a:solidFill>
                <a:latin typeface="Times New Roman" pitchFamily="18" charset="0"/>
                <a:cs typeface="Times New Roman" pitchFamily="18" charset="0"/>
              </a:rPr>
              <a:t>quai</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bị</a:t>
            </a:r>
            <a:endParaRPr lang="en-US" sz="4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810238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7" name="Google Shape;97;p18"/>
          <p:cNvSpPr txBox="1">
            <a:spLocks noGrp="1"/>
          </p:cNvSpPr>
          <p:nvPr>
            <p:ph type="body" idx="1"/>
          </p:nvPr>
        </p:nvSpPr>
        <p:spPr>
          <a:xfrm>
            <a:off x="2078783" y="1479398"/>
            <a:ext cx="7037221" cy="1204457"/>
          </a:xfrm>
          <a:prstGeom prst="rect">
            <a:avLst/>
          </a:prstGeom>
        </p:spPr>
        <p:txBody>
          <a:bodyPr spcFirstLastPara="1" wrap="square" lIns="91425" tIns="91425" rIns="91425" bIns="91425" anchor="t" anchorCtr="0">
            <a:noAutofit/>
          </a:bodyPr>
          <a:lstStyle/>
          <a:p>
            <a:pPr marL="38100" indent="0" algn="just">
              <a:lnSpc>
                <a:spcPts val="2700"/>
              </a:lnSpc>
              <a:spcBef>
                <a:spcPts val="200"/>
              </a:spcBef>
              <a:spcAft>
                <a:spcPts val="200"/>
              </a:spcAft>
              <a:buClr>
                <a:schemeClr val="accent3"/>
              </a:buClr>
              <a:buNone/>
            </a:pPr>
            <a:r>
              <a:rPr lang="en-US" sz="2400">
                <a:latin typeface="Times New Roman" pitchFamily="18" charset="0"/>
                <a:cs typeface="Times New Roman" pitchFamily="18" charset="0"/>
              </a:rPr>
              <a:t>-Virus là “dạng sống” </a:t>
            </a:r>
            <a:r>
              <a:rPr lang="en-US" sz="2400" dirty="0">
                <a:latin typeface="Times New Roman" pitchFamily="18" charset="0"/>
                <a:cs typeface="Times New Roman" pitchFamily="18" charset="0"/>
              </a:rPr>
              <a:t>có kích thước </a:t>
            </a:r>
            <a:r>
              <a:rPr lang="en-US" sz="2400">
                <a:latin typeface="Times New Roman" pitchFamily="18" charset="0"/>
                <a:cs typeface="Times New Roman" pitchFamily="18" charset="0"/>
              </a:rPr>
              <a:t>rất nhỏ bé, chưa có cấu tạo tế bào mà </a:t>
            </a:r>
            <a:r>
              <a:rPr lang="en-US" sz="2400" dirty="0">
                <a:latin typeface="Times New Roman" pitchFamily="18" charset="0"/>
                <a:cs typeface="Times New Roman" pitchFamily="18" charset="0"/>
              </a:rPr>
              <a:t>mắt thường không nhìn thấy được. Hàng triệu virus gộp lại mới bằng đầu của một chiếc ghim giấy</a:t>
            </a:r>
            <a:r>
              <a:rPr lang="en-US" sz="240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pic>
        <p:nvPicPr>
          <p:cNvPr id="7" name="Picture 6"/>
          <p:cNvPicPr>
            <a:picLocks noChangeAspect="1"/>
          </p:cNvPicPr>
          <p:nvPr/>
        </p:nvPicPr>
        <p:blipFill>
          <a:blip r:embed="rId3"/>
          <a:stretch>
            <a:fillRect/>
          </a:stretch>
        </p:blipFill>
        <p:spPr>
          <a:xfrm>
            <a:off x="961750" y="3733473"/>
            <a:ext cx="1982419" cy="1240882"/>
          </a:xfrm>
          <a:prstGeom prst="rect">
            <a:avLst/>
          </a:prstGeom>
        </p:spPr>
      </p:pic>
      <p:pic>
        <p:nvPicPr>
          <p:cNvPr id="9" name="Picture 8"/>
          <p:cNvPicPr>
            <a:picLocks noChangeAspect="1"/>
          </p:cNvPicPr>
          <p:nvPr/>
        </p:nvPicPr>
        <p:blipFill>
          <a:blip r:embed="rId4"/>
          <a:stretch>
            <a:fillRect/>
          </a:stretch>
        </p:blipFill>
        <p:spPr>
          <a:xfrm>
            <a:off x="138988" y="1270917"/>
            <a:ext cx="1645520" cy="1410814"/>
          </a:xfrm>
          <a:prstGeom prst="rect">
            <a:avLst/>
          </a:prstGeom>
        </p:spPr>
      </p:pic>
      <p:pic>
        <p:nvPicPr>
          <p:cNvPr id="10" name="Picture 9"/>
          <p:cNvPicPr>
            <a:picLocks noChangeAspect="1"/>
          </p:cNvPicPr>
          <p:nvPr/>
        </p:nvPicPr>
        <p:blipFill>
          <a:blip r:embed="rId5"/>
          <a:stretch>
            <a:fillRect/>
          </a:stretch>
        </p:blipFill>
        <p:spPr>
          <a:xfrm>
            <a:off x="7332966" y="93494"/>
            <a:ext cx="1574308" cy="1504164"/>
          </a:xfrm>
          <a:prstGeom prst="rect">
            <a:avLst/>
          </a:prstGeom>
        </p:spPr>
      </p:pic>
      <p:pic>
        <p:nvPicPr>
          <p:cNvPr id="11" name="Picture 10"/>
          <p:cNvPicPr>
            <a:picLocks noChangeAspect="1"/>
          </p:cNvPicPr>
          <p:nvPr/>
        </p:nvPicPr>
        <p:blipFill>
          <a:blip r:embed="rId6"/>
          <a:stretch>
            <a:fillRect/>
          </a:stretch>
        </p:blipFill>
        <p:spPr>
          <a:xfrm>
            <a:off x="7044538" y="3446646"/>
            <a:ext cx="1789584" cy="1456031"/>
          </a:xfrm>
          <a:prstGeom prst="rect">
            <a:avLst/>
          </a:prstGeom>
        </p:spPr>
      </p:pic>
      <p:sp>
        <p:nvSpPr>
          <p:cNvPr id="8" name="Rectangle 7"/>
          <p:cNvSpPr/>
          <p:nvPr/>
        </p:nvSpPr>
        <p:spPr>
          <a:xfrm>
            <a:off x="2416628" y="384410"/>
            <a:ext cx="4394719" cy="707886"/>
          </a:xfrm>
          <a:prstGeom prst="rect">
            <a:avLst/>
          </a:prstGeom>
        </p:spPr>
        <p:txBody>
          <a:bodyPr wrap="square">
            <a:spAutoFit/>
          </a:bodyPr>
          <a:lstStyle/>
          <a:p>
            <a:r>
              <a:rPr lang="en-US" sz="2000" i="1" dirty="0">
                <a:solidFill>
                  <a:schemeClr val="accent3">
                    <a:lumMod val="50000"/>
                  </a:schemeClr>
                </a:solidFill>
                <a:latin typeface="+mj-lt"/>
                <a:ea typeface="Calibri" panose="020F0502020204030204" pitchFamily="34" charset="0"/>
              </a:rPr>
              <a:t>Virus </a:t>
            </a:r>
            <a:r>
              <a:rPr lang="en-US" sz="2000" i="1" dirty="0" err="1">
                <a:solidFill>
                  <a:schemeClr val="accent3">
                    <a:lumMod val="50000"/>
                  </a:schemeClr>
                </a:solidFill>
                <a:latin typeface="+mj-lt"/>
                <a:ea typeface="Calibri" panose="020F0502020204030204" pitchFamily="34" charset="0"/>
              </a:rPr>
              <a:t>là</a:t>
            </a:r>
            <a:r>
              <a:rPr lang="en-US" sz="2000" i="1" dirty="0">
                <a:solidFill>
                  <a:schemeClr val="accent3">
                    <a:lumMod val="50000"/>
                  </a:schemeClr>
                </a:solidFill>
                <a:latin typeface="+mj-lt"/>
                <a:ea typeface="Calibri" panose="020F0502020204030204" pitchFamily="34" charset="0"/>
              </a:rPr>
              <a:t> </a:t>
            </a:r>
            <a:r>
              <a:rPr lang="en-US" sz="2000" i="1" dirty="0" err="1">
                <a:solidFill>
                  <a:schemeClr val="accent3">
                    <a:lumMod val="50000"/>
                  </a:schemeClr>
                </a:solidFill>
                <a:latin typeface="+mj-lt"/>
                <a:ea typeface="Calibri" panose="020F0502020204030204" pitchFamily="34" charset="0"/>
              </a:rPr>
              <a:t>gì</a:t>
            </a:r>
            <a:r>
              <a:rPr lang="en-US" sz="2000" i="1" dirty="0">
                <a:solidFill>
                  <a:schemeClr val="accent3">
                    <a:lumMod val="50000"/>
                  </a:schemeClr>
                </a:solidFill>
                <a:latin typeface="+mj-lt"/>
                <a:ea typeface="Calibri" panose="020F0502020204030204" pitchFamily="34" charset="0"/>
              </a:rPr>
              <a:t>? Cho </a:t>
            </a:r>
            <a:r>
              <a:rPr lang="en-US" sz="2000" i="1" dirty="0" err="1">
                <a:solidFill>
                  <a:schemeClr val="accent3">
                    <a:lumMod val="50000"/>
                  </a:schemeClr>
                </a:solidFill>
                <a:latin typeface="+mj-lt"/>
                <a:ea typeface="Calibri" panose="020F0502020204030204" pitchFamily="34" charset="0"/>
              </a:rPr>
              <a:t>biết</a:t>
            </a:r>
            <a:r>
              <a:rPr lang="en-US" sz="2000" i="1" dirty="0">
                <a:solidFill>
                  <a:schemeClr val="accent3">
                    <a:lumMod val="50000"/>
                  </a:schemeClr>
                </a:solidFill>
                <a:latin typeface="+mj-lt"/>
                <a:ea typeface="Calibri" panose="020F0502020204030204" pitchFamily="34" charset="0"/>
              </a:rPr>
              <a:t> </a:t>
            </a:r>
            <a:r>
              <a:rPr lang="en-US" sz="2000" i="1" dirty="0" err="1">
                <a:solidFill>
                  <a:schemeClr val="accent3">
                    <a:lumMod val="50000"/>
                  </a:schemeClr>
                </a:solidFill>
                <a:latin typeface="+mj-lt"/>
                <a:ea typeface="Calibri" panose="020F0502020204030204" pitchFamily="34" charset="0"/>
              </a:rPr>
              <a:t>các</a:t>
            </a:r>
            <a:r>
              <a:rPr lang="en-US" sz="2000" i="1" dirty="0">
                <a:solidFill>
                  <a:schemeClr val="accent3">
                    <a:lumMod val="50000"/>
                  </a:schemeClr>
                </a:solidFill>
                <a:latin typeface="+mj-lt"/>
                <a:ea typeface="Calibri" panose="020F0502020204030204" pitchFamily="34" charset="0"/>
              </a:rPr>
              <a:t> </a:t>
            </a:r>
            <a:r>
              <a:rPr lang="en-US" sz="2000" i="1" dirty="0" err="1">
                <a:solidFill>
                  <a:schemeClr val="accent3">
                    <a:lumMod val="50000"/>
                  </a:schemeClr>
                </a:solidFill>
                <a:latin typeface="+mj-lt"/>
                <a:ea typeface="Calibri" panose="020F0502020204030204" pitchFamily="34" charset="0"/>
              </a:rPr>
              <a:t>hình</a:t>
            </a:r>
            <a:r>
              <a:rPr lang="en-US" sz="2000" i="1" dirty="0">
                <a:solidFill>
                  <a:schemeClr val="accent3">
                    <a:lumMod val="50000"/>
                  </a:schemeClr>
                </a:solidFill>
                <a:latin typeface="+mj-lt"/>
                <a:ea typeface="Calibri" panose="020F0502020204030204" pitchFamily="34" charset="0"/>
              </a:rPr>
              <a:t> </a:t>
            </a:r>
            <a:r>
              <a:rPr lang="en-US" sz="2000" i="1" dirty="0" err="1">
                <a:solidFill>
                  <a:schemeClr val="accent3">
                    <a:lumMod val="50000"/>
                  </a:schemeClr>
                </a:solidFill>
                <a:latin typeface="+mj-lt"/>
                <a:ea typeface="Calibri" panose="020F0502020204030204" pitchFamily="34" charset="0"/>
              </a:rPr>
              <a:t>dạng</a:t>
            </a:r>
            <a:r>
              <a:rPr lang="en-US" sz="2000" i="1" dirty="0">
                <a:solidFill>
                  <a:schemeClr val="accent3">
                    <a:lumMod val="50000"/>
                  </a:schemeClr>
                </a:solidFill>
                <a:latin typeface="+mj-lt"/>
                <a:ea typeface="Calibri" panose="020F0502020204030204" pitchFamily="34" charset="0"/>
              </a:rPr>
              <a:t> </a:t>
            </a:r>
            <a:r>
              <a:rPr lang="en-US" sz="2000" i="1" dirty="0" err="1">
                <a:solidFill>
                  <a:schemeClr val="accent3">
                    <a:lumMod val="50000"/>
                  </a:schemeClr>
                </a:solidFill>
                <a:latin typeface="+mj-lt"/>
                <a:ea typeface="Calibri" panose="020F0502020204030204" pitchFamily="34" charset="0"/>
              </a:rPr>
              <a:t>của</a:t>
            </a:r>
            <a:r>
              <a:rPr lang="en-US" sz="2000" i="1">
                <a:solidFill>
                  <a:schemeClr val="accent3">
                    <a:lumMod val="50000"/>
                  </a:schemeClr>
                </a:solidFill>
                <a:latin typeface="+mj-lt"/>
                <a:ea typeface="Calibri" panose="020F0502020204030204" pitchFamily="34" charset="0"/>
              </a:rPr>
              <a:t> virus? </a:t>
            </a:r>
            <a:endParaRPr lang="en-US" sz="2000" i="1" dirty="0">
              <a:solidFill>
                <a:schemeClr val="accent3">
                  <a:lumMod val="50000"/>
                </a:schemeClr>
              </a:solidFill>
              <a:latin typeface="+mj-lt"/>
            </a:endParaRPr>
          </a:p>
        </p:txBody>
      </p:sp>
      <p:sp>
        <p:nvSpPr>
          <p:cNvPr id="12" name="Google Shape;97;p18"/>
          <p:cNvSpPr txBox="1">
            <a:spLocks/>
          </p:cNvSpPr>
          <p:nvPr/>
        </p:nvSpPr>
        <p:spPr>
          <a:xfrm>
            <a:off x="2078782" y="2939594"/>
            <a:ext cx="7037221" cy="7938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6FA8DC"/>
              </a:buClr>
              <a:buSzPts val="3000"/>
              <a:buFont typeface="Roboto"/>
              <a:buChar char="▸"/>
              <a:defRPr sz="3000" b="0" i="0" u="none" strike="noStrike" cap="none">
                <a:solidFill>
                  <a:schemeClr val="dk1"/>
                </a:solidFill>
                <a:latin typeface="Roboto"/>
                <a:ea typeface="Roboto"/>
                <a:cs typeface="Roboto"/>
                <a:sym typeface="Roboto"/>
              </a:defRPr>
            </a:lvl1pPr>
            <a:lvl2pPr marL="914400" marR="0" lvl="1" indent="-381000" algn="l" rtl="0">
              <a:lnSpc>
                <a:spcPct val="100000"/>
              </a:lnSpc>
              <a:spcBef>
                <a:spcPts val="0"/>
              </a:spcBef>
              <a:spcAft>
                <a:spcPts val="0"/>
              </a:spcAft>
              <a:buClr>
                <a:srgbClr val="6FA8DC"/>
              </a:buClr>
              <a:buSzPts val="2400"/>
              <a:buFont typeface="Roboto"/>
              <a:buChar char="▹"/>
              <a:defRPr sz="2400" b="0" i="0" u="none" strike="noStrike" cap="none">
                <a:solidFill>
                  <a:schemeClr val="dk1"/>
                </a:solidFill>
                <a:latin typeface="Roboto"/>
                <a:ea typeface="Roboto"/>
                <a:cs typeface="Roboto"/>
                <a:sym typeface="Roboto"/>
              </a:defRPr>
            </a:lvl2pPr>
            <a:lvl3pPr marL="1371600" marR="0" lvl="2" indent="-381000" algn="l" rtl="0">
              <a:lnSpc>
                <a:spcPct val="100000"/>
              </a:lnSpc>
              <a:spcBef>
                <a:spcPts val="0"/>
              </a:spcBef>
              <a:spcAft>
                <a:spcPts val="0"/>
              </a:spcAft>
              <a:buClr>
                <a:srgbClr val="6FA8DC"/>
              </a:buClr>
              <a:buSzPts val="2400"/>
              <a:buFont typeface="Roboto"/>
              <a:buChar char="■"/>
              <a:defRPr sz="24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0"/>
              </a:spcBef>
              <a:spcAft>
                <a:spcPts val="0"/>
              </a:spcAft>
              <a:buClr>
                <a:srgbClr val="6FA8DC"/>
              </a:buClr>
              <a:buSzPts val="1800"/>
              <a:buFont typeface="Roboto"/>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5pPr>
            <a:lvl6pPr marL="2743200" marR="0" lvl="5"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6pPr>
            <a:lvl7pPr marL="3200400" marR="0" lvl="6"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7pPr>
            <a:lvl8pPr marL="3657600" marR="0" lvl="7"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8pPr>
            <a:lvl9pPr marL="4114800" marR="0" lvl="8"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9pPr>
          </a:lstStyle>
          <a:p>
            <a:pPr marL="38100" indent="0" algn="just">
              <a:lnSpc>
                <a:spcPts val="2700"/>
              </a:lnSpc>
              <a:spcBef>
                <a:spcPts val="200"/>
              </a:spcBef>
              <a:spcAft>
                <a:spcPts val="200"/>
              </a:spcAft>
              <a:buClr>
                <a:schemeClr val="accent3"/>
              </a:buClr>
              <a:buFont typeface="Roboto"/>
              <a:buNone/>
            </a:pPr>
            <a:r>
              <a:rPr lang="vi-VN" sz="2400">
                <a:latin typeface="+mj-lt"/>
              </a:rPr>
              <a:t>-Virus có nhiều hình dạng khác nhau: hình que, đa diện, hình cầu, xoắn, hình khối,….</a:t>
            </a:r>
          </a:p>
          <a:p>
            <a:pPr>
              <a:buClr>
                <a:schemeClr val="accent3"/>
              </a:buClr>
            </a:pPr>
            <a:endParaRPr lang="vi-VN" sz="20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7">
                                            <p:txEl>
                                              <p:pRg st="0" end="0"/>
                                            </p:txEl>
                                          </p:spTgt>
                                        </p:tgtEl>
                                        <p:attrNameLst>
                                          <p:attrName>style.visibility</p:attrName>
                                        </p:attrNameLst>
                                      </p:cBhvr>
                                      <p:to>
                                        <p:strVal val="visible"/>
                                      </p:to>
                                    </p:set>
                                    <p:anim calcmode="lin" valueType="num">
                                      <p:cBhvr additive="base">
                                        <p:cTn id="12" dur="500" fill="hold"/>
                                        <p:tgtEl>
                                          <p:spTgt spid="9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build="p"/>
      <p:bldP spid="8"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97;p18"/>
          <p:cNvSpPr txBox="1">
            <a:spLocks/>
          </p:cNvSpPr>
          <p:nvPr/>
        </p:nvSpPr>
        <p:spPr>
          <a:xfrm>
            <a:off x="770564" y="425175"/>
            <a:ext cx="8157681" cy="179707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Bef>
                <a:spcPts val="200"/>
              </a:spcBef>
              <a:spcAft>
                <a:spcPts val="200"/>
              </a:spcAft>
              <a:buClr>
                <a:schemeClr val="accent3"/>
              </a:buClr>
            </a:pPr>
            <a:r>
              <a:rPr lang="en-US" sz="3600" b="1">
                <a:solidFill>
                  <a:srgbClr val="FF0000"/>
                </a:solidFill>
                <a:latin typeface="Times New Roman" pitchFamily="18" charset="0"/>
                <a:cs typeface="Times New Roman" pitchFamily="18" charset="0"/>
              </a:rPr>
              <a:t>a- </a:t>
            </a:r>
            <a:r>
              <a:rPr lang="en-US" sz="3600" b="1" dirty="0" err="1">
                <a:solidFill>
                  <a:srgbClr val="FF0000"/>
                </a:solidFill>
                <a:latin typeface="Times New Roman" pitchFamily="18" charset="0"/>
                <a:cs typeface="Times New Roman" pitchFamily="18" charset="0"/>
              </a:rPr>
              <a:t>Khái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Niệm</a:t>
            </a:r>
            <a:r>
              <a:rPr lang="en-US" sz="3600" b="1">
                <a:solidFill>
                  <a:srgbClr val="FF0000"/>
                </a:solidFill>
                <a:latin typeface="Times New Roman" pitchFamily="18" charset="0"/>
                <a:cs typeface="Times New Roman" pitchFamily="18" charset="0"/>
              </a:rPr>
              <a:t>: </a:t>
            </a:r>
          </a:p>
          <a:p>
            <a:pPr algn="just">
              <a:spcBef>
                <a:spcPts val="200"/>
              </a:spcBef>
              <a:spcAft>
                <a:spcPts val="200"/>
              </a:spcAft>
              <a:buClr>
                <a:schemeClr val="accent3"/>
              </a:buClr>
            </a:pPr>
            <a:r>
              <a:rPr lang="en-US" sz="3600">
                <a:solidFill>
                  <a:srgbClr val="0000CC"/>
                </a:solidFill>
                <a:latin typeface="Times New Roman" pitchFamily="18" charset="0"/>
                <a:cs typeface="Times New Roman" pitchFamily="18" charset="0"/>
              </a:rPr>
              <a:t>-</a:t>
            </a:r>
            <a:r>
              <a:rPr lang="vi-VN" sz="3600" dirty="0">
                <a:solidFill>
                  <a:srgbClr val="0000CC"/>
                </a:solidFill>
                <a:latin typeface="Times New Roman" pitchFamily="18" charset="0"/>
                <a:cs typeface="Times New Roman" pitchFamily="18" charset="0"/>
              </a:rPr>
              <a:t>Virus là </a:t>
            </a:r>
            <a:r>
              <a:rPr lang="en-US" sz="3600" dirty="0">
                <a:solidFill>
                  <a:srgbClr val="0000CC"/>
                </a:solidFill>
                <a:latin typeface="Times New Roman" pitchFamily="18" charset="0"/>
                <a:cs typeface="Times New Roman" pitchFamily="18" charset="0"/>
              </a:rPr>
              <a:t>“</a:t>
            </a:r>
            <a:r>
              <a:rPr lang="vi-VN" sz="3600" dirty="0">
                <a:solidFill>
                  <a:srgbClr val="0000CC"/>
                </a:solidFill>
                <a:latin typeface="Times New Roman" pitchFamily="18" charset="0"/>
                <a:cs typeface="Times New Roman" pitchFamily="18" charset="0"/>
              </a:rPr>
              <a:t>dạng sống</a:t>
            </a:r>
            <a:r>
              <a:rPr lang="en-US" sz="3600" dirty="0">
                <a:solidFill>
                  <a:srgbClr val="0000CC"/>
                </a:solidFill>
                <a:latin typeface="Times New Roman" pitchFamily="18" charset="0"/>
                <a:cs typeface="Times New Roman" pitchFamily="18" charset="0"/>
              </a:rPr>
              <a:t>”</a:t>
            </a:r>
            <a:r>
              <a:rPr lang="vi-VN" sz="3600" dirty="0">
                <a:solidFill>
                  <a:srgbClr val="0000CC"/>
                </a:solidFill>
                <a:latin typeface="Times New Roman" pitchFamily="18" charset="0"/>
                <a:cs typeface="Times New Roman" pitchFamily="18" charset="0"/>
              </a:rPr>
              <a:t> có kích thước rất nhỏ</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bé</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chưa</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có</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cấu</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tạo</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tế</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bào</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và</a:t>
            </a:r>
            <a:r>
              <a:rPr lang="vi-VN" sz="3600" dirty="0">
                <a:solidFill>
                  <a:srgbClr val="0000CC"/>
                </a:solidFill>
                <a:latin typeface="Times New Roman" pitchFamily="18" charset="0"/>
                <a:cs typeface="Times New Roman" pitchFamily="18" charset="0"/>
              </a:rPr>
              <a:t> mắt thường không nhìn thấy được</a:t>
            </a:r>
            <a:r>
              <a:rPr lang="en-US" sz="3600" dirty="0">
                <a:solidFill>
                  <a:srgbClr val="0000CC"/>
                </a:solidFill>
                <a:latin typeface="Times New Roman" pitchFamily="18" charset="0"/>
                <a:cs typeface="Times New Roman" pitchFamily="18" charset="0"/>
              </a:rPr>
              <a:t>.</a:t>
            </a:r>
            <a:endParaRPr lang="vi-VN" sz="3600" dirty="0">
              <a:solidFill>
                <a:srgbClr val="0000CC"/>
              </a:solidFill>
              <a:latin typeface="Times New Roman" pitchFamily="18" charset="0"/>
              <a:cs typeface="Times New Roman" pitchFamily="18" charset="0"/>
            </a:endParaRPr>
          </a:p>
        </p:txBody>
      </p:sp>
      <p:sp>
        <p:nvSpPr>
          <p:cNvPr id="4" name="Text Box 6"/>
          <p:cNvSpPr txBox="1">
            <a:spLocks noChangeArrowheads="1"/>
          </p:cNvSpPr>
          <p:nvPr/>
        </p:nvSpPr>
        <p:spPr bwMode="auto">
          <a:xfrm>
            <a:off x="181506" y="201784"/>
            <a:ext cx="732894" cy="707886"/>
          </a:xfrm>
          <a:prstGeom prst="rect">
            <a:avLst/>
          </a:prstGeom>
          <a:noFill/>
          <a:ln w="9525">
            <a:noFill/>
            <a:miter lim="800000"/>
            <a:headEnd/>
            <a:tailEnd/>
          </a:ln>
          <a:effectLst/>
        </p:spPr>
        <p:txBody>
          <a:bodyPr wrap="square">
            <a:spAutoFit/>
          </a:bodyPr>
          <a:lstStyle/>
          <a:p>
            <a:pPr eaLnBrk="0" hangingPunct="0">
              <a:spcBef>
                <a:spcPct val="50000"/>
              </a:spcBef>
              <a:defRPr/>
            </a:pPr>
            <a:r>
              <a:rPr lang="en-US" sz="4000" b="1" dirty="0">
                <a:solidFill>
                  <a:srgbClr val="FF0000"/>
                </a:solidFill>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
        <p:nvSpPr>
          <p:cNvPr id="5" name="Google Shape;97;p18"/>
          <p:cNvSpPr txBox="1">
            <a:spLocks/>
          </p:cNvSpPr>
          <p:nvPr/>
        </p:nvSpPr>
        <p:spPr>
          <a:xfrm>
            <a:off x="683015" y="2784981"/>
            <a:ext cx="8157681" cy="206669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Bef>
                <a:spcPts val="200"/>
              </a:spcBef>
              <a:spcAft>
                <a:spcPts val="200"/>
              </a:spcAft>
              <a:buClr>
                <a:schemeClr val="accent3"/>
              </a:buClr>
            </a:pPr>
            <a:r>
              <a:rPr lang="en-US" sz="3600" b="1">
                <a:solidFill>
                  <a:srgbClr val="FF0000"/>
                </a:solidFill>
                <a:latin typeface="Times New Roman" pitchFamily="18" charset="0"/>
                <a:cs typeface="Times New Roman" pitchFamily="18" charset="0"/>
              </a:rPr>
              <a:t>b- </a:t>
            </a:r>
            <a:r>
              <a:rPr lang="en-US" sz="3600" b="1" dirty="0" err="1">
                <a:solidFill>
                  <a:srgbClr val="FF0000"/>
                </a:solidFill>
                <a:latin typeface="Times New Roman" pitchFamily="18" charset="0"/>
                <a:cs typeface="Times New Roman" pitchFamily="18" charset="0"/>
              </a:rPr>
              <a:t>Hình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dạng</a:t>
            </a:r>
            <a:r>
              <a:rPr lang="en-US" sz="3600" b="1">
                <a:solidFill>
                  <a:srgbClr val="FF0000"/>
                </a:solidFill>
                <a:latin typeface="Times New Roman" pitchFamily="18" charset="0"/>
                <a:cs typeface="Times New Roman" pitchFamily="18" charset="0"/>
              </a:rPr>
              <a:t>: </a:t>
            </a:r>
            <a:endParaRPr lang="vi-VN" sz="3600" b="1">
              <a:solidFill>
                <a:srgbClr val="FF0000"/>
              </a:solidFill>
              <a:latin typeface="Times New Roman" pitchFamily="18" charset="0"/>
              <a:cs typeface="Times New Roman" pitchFamily="18" charset="0"/>
            </a:endParaRPr>
          </a:p>
          <a:p>
            <a:pPr algn="just">
              <a:spcBef>
                <a:spcPts val="200"/>
              </a:spcBef>
              <a:spcAft>
                <a:spcPts val="200"/>
              </a:spcAft>
              <a:buClr>
                <a:schemeClr val="accent3"/>
              </a:buClr>
            </a:pPr>
            <a:r>
              <a:rPr lang="vi-VN" sz="3600" b="1">
                <a:solidFill>
                  <a:srgbClr val="FF0000"/>
                </a:solidFill>
                <a:latin typeface="Times New Roman" pitchFamily="18" charset="0"/>
                <a:cs typeface="Times New Roman" pitchFamily="18" charset="0"/>
              </a:rPr>
              <a:t>-</a:t>
            </a:r>
            <a:r>
              <a:rPr lang="vi-VN" sz="3600">
                <a:solidFill>
                  <a:srgbClr val="0000CC"/>
                </a:solidFill>
                <a:latin typeface="Times New Roman" pitchFamily="18" charset="0"/>
                <a:cs typeface="Times New Roman" pitchFamily="18" charset="0"/>
              </a:rPr>
              <a:t>Virus </a:t>
            </a:r>
            <a:r>
              <a:rPr lang="vi-VN" sz="3600" dirty="0">
                <a:solidFill>
                  <a:srgbClr val="0000CC"/>
                </a:solidFill>
                <a:latin typeface="Times New Roman" pitchFamily="18" charset="0"/>
                <a:cs typeface="Times New Roman" pitchFamily="18" charset="0"/>
              </a:rPr>
              <a:t>có nhiều hình dạng khác nhau: hình que, đa diện, hình cầu, xoắn, hình khối,….</a:t>
            </a:r>
          </a:p>
          <a:p>
            <a:pPr marL="457200" indent="-419100">
              <a:spcBef>
                <a:spcPts val="600"/>
              </a:spcBef>
              <a:buClr>
                <a:schemeClr val="accent3"/>
              </a:buClr>
              <a:buSzPts val="3000"/>
              <a:buFont typeface="Arial"/>
              <a:buChar char="▸"/>
            </a:pPr>
            <a:endParaRPr lang="vi-VN" sz="2000" dirty="0">
              <a:solidFill>
                <a:srgbClr val="FF0000"/>
              </a:solidFill>
              <a:latin typeface="+mj-lt"/>
            </a:endParaRPr>
          </a:p>
        </p:txBody>
      </p:sp>
    </p:spTree>
    <p:extLst>
      <p:ext uri="{BB962C8B-B14F-4D97-AF65-F5344CB8AC3E}">
        <p14:creationId xmlns:p14="http://schemas.microsoft.com/office/powerpoint/2010/main" val="87044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809</TotalTime>
  <Words>2611</Words>
  <Application>Microsoft Office PowerPoint</Application>
  <PresentationFormat>On-screen Show (16:9)</PresentationFormat>
  <Paragraphs>271</Paragraphs>
  <Slides>59</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59</vt:i4>
      </vt:variant>
    </vt:vector>
  </HeadingPairs>
  <TitlesOfParts>
    <vt:vector size="70" baseType="lpstr">
      <vt:lpstr>Roboto</vt:lpstr>
      <vt:lpstr>Book Antiqua</vt:lpstr>
      <vt:lpstr>Century Gothic</vt:lpstr>
      <vt:lpstr>Arial</vt:lpstr>
      <vt:lpstr>Times New Roman</vt:lpstr>
      <vt:lpstr>Calibri</vt:lpstr>
      <vt:lpstr>Wingdings</vt:lpstr>
      <vt:lpstr>Montserrat</vt:lpstr>
      <vt:lpstr>Arial</vt:lpstr>
      <vt:lpstr>Verdana</vt:lpstr>
      <vt:lpstr>Apothecary</vt:lpstr>
      <vt:lpstr> BÀI 16:  VIRUS VÀ VI KHUẨN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c-Cấu tạo của virus</vt:lpstr>
      <vt:lpstr>PowerPoint Presentation</vt:lpstr>
      <vt:lpstr>2. Một số bệnh do virus gây nên ở người và sinh vật.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VI KHUẨN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Vai trò của vi khuẩn</vt:lpstr>
      <vt:lpstr>PowerPoint Presentation</vt:lpstr>
      <vt:lpstr>PowerPoint Presentation</vt:lpstr>
      <vt:lpstr>Thảo luận và trả lời câu hỏi</vt:lpstr>
      <vt:lpstr>3. Tác hại của vi khuẩn</vt:lpstr>
      <vt:lpstr>PowerPoint Presentation</vt:lpstr>
      <vt:lpstr>PowerPoint Presentation</vt:lpstr>
      <vt:lpstr>PowerPoint Presentation</vt:lpstr>
      <vt:lpstr>III. PHÒNG BỆNH DO VIRUS,  VI KHUẨN GÂY NÊN</vt:lpstr>
      <vt:lpstr>PowerPoint Presentation</vt:lpstr>
      <vt:lpstr>PowerPoint Presentation</vt:lpstr>
      <vt:lpstr>PowerPoint Presentation</vt:lpstr>
      <vt:lpstr>PowerPoint Presentation</vt:lpstr>
      <vt:lpstr>PowerPoint Presentation</vt:lpstr>
      <vt:lpstr>PowerPoint Presentation</vt:lpstr>
      <vt:lpstr>Thảo luận và trả lời câu hỏi</vt:lpstr>
      <vt:lpstr>PowerPoint Presentation</vt:lpstr>
      <vt:lpstr>PowerPoint Presentation</vt:lpstr>
      <vt:lpstr>PowerPoint Presentation</vt:lpstr>
      <vt:lpstr>Thảo luận và trả lời câu hỏi</vt:lpstr>
      <vt:lpstr>3. Sử dụng thuốc kháng sinh chống lại vi khuẩn</vt:lpstr>
      <vt:lpstr>PowerPoint Presentation</vt:lpstr>
      <vt:lpstr>Thảo luận và trả lời câu hỏi</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Trần Bích Hà</dc:creator>
  <cp:lastModifiedBy>Nguyễn Thu Ngọc</cp:lastModifiedBy>
  <cp:revision>99</cp:revision>
  <dcterms:modified xsi:type="dcterms:W3CDTF">2024-12-29T12:34:44Z</dcterms:modified>
</cp:coreProperties>
</file>