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69" r:id="rId2"/>
    <p:sldId id="272" r:id="rId3"/>
    <p:sldId id="293" r:id="rId4"/>
    <p:sldId id="257" r:id="rId5"/>
    <p:sldId id="258" r:id="rId6"/>
    <p:sldId id="283" r:id="rId7"/>
    <p:sldId id="259" r:id="rId8"/>
    <p:sldId id="260" r:id="rId9"/>
    <p:sldId id="262" r:id="rId10"/>
    <p:sldId id="288" r:id="rId11"/>
    <p:sldId id="291" r:id="rId12"/>
    <p:sldId id="265" r:id="rId13"/>
    <p:sldId id="296"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D79F0-8940-491D-97BF-74C221A53C5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D79F0-8940-491D-97BF-74C221A53C50}"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endParaRPr lang="en-US" sz="1200" dirty="0">
              <a:solidFill>
                <a:prstClr val="black">
                  <a:lumMod val="75000"/>
                  <a:lumOff val="25000"/>
                </a:prstClr>
              </a:solidFill>
            </a:endParaRPr>
          </a:p>
        </p:txBody>
      </p:sp>
    </p:spTree>
    <p:extLst>
      <p:ext uri="{BB962C8B-B14F-4D97-AF65-F5344CB8AC3E}">
        <p14:creationId xmlns:p14="http://schemas.microsoft.com/office/powerpoint/2010/main" val="193449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12/23/2025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12/23/2025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12/23/2025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12/23/2025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3.jpe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77825" y="2433955"/>
            <a:ext cx="1062355" cy="2290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1534795" y="1290320"/>
            <a:ext cx="10073005" cy="42767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3200"/>
              <a:t>Mục tiêu: Học xong bài này, HS có thể</a:t>
            </a:r>
          </a:p>
          <a:p>
            <a:pPr>
              <a:lnSpc>
                <a:spcPct val="150000"/>
              </a:lnSpc>
            </a:pPr>
            <a:r>
              <a:rPr lang="en-US" sz="3200"/>
              <a:t>- Nhận biết được cách xây dựng khóa lưỡng phân trong phân loại 1 số nhóm sinh vật</a:t>
            </a:r>
          </a:p>
          <a:p>
            <a:pPr>
              <a:lnSpc>
                <a:spcPct val="150000"/>
              </a:lnSpc>
            </a:pPr>
            <a:r>
              <a:rPr lang="en-US" sz="3200"/>
              <a:t>-Thực hành xây dựng được khóa lưỡng phân với đối tượng sinh vật</a:t>
            </a:r>
          </a:p>
          <a:p>
            <a:endParaRPr lang="en-US" sz="3200"/>
          </a:p>
        </p:txBody>
      </p:sp>
      <p:sp>
        <p:nvSpPr>
          <p:cNvPr id="5" name="Text Box 4"/>
          <p:cNvSpPr txBox="1"/>
          <p:nvPr/>
        </p:nvSpPr>
        <p:spPr>
          <a:xfrm>
            <a:off x="1210310" y="219710"/>
            <a:ext cx="7033272" cy="707886"/>
          </a:xfrm>
          <a:prstGeom prst="rect">
            <a:avLst/>
          </a:prstGeom>
          <a:noFill/>
        </p:spPr>
        <p:txBody>
          <a:bodyPr wrap="none" rtlCol="0" anchor="t">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ea"/>
              </a:rPr>
              <a:t>Bài</a:t>
            </a:r>
            <a:r>
              <a:rPr lang="en-US" altLang="zh-CN" sz="4000" b="1" dirty="0">
                <a:solidFill>
                  <a:srgbClr val="FF0000"/>
                </a:solidFill>
                <a:latin typeface="Times New Roman" panose="02020603050405020304" pitchFamily="18" charset="0"/>
                <a:cs typeface="Times New Roman" panose="02020603050405020304" pitchFamily="18" charset="0"/>
                <a:sym typeface="+mn-ea"/>
              </a:rPr>
              <a:t> 15: KHÓA LƯỠNG PHÂN</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231140" y="1036320"/>
            <a:ext cx="2098675" cy="2049145"/>
          </a:xfrm>
          <a:prstGeom prst="rect">
            <a:avLst/>
          </a:prstGeom>
          <a:noFill/>
          <a:ln w="9525">
            <a:noFill/>
          </a:ln>
        </p:spPr>
      </p:pic>
      <p:pic>
        <p:nvPicPr>
          <p:cNvPr id="101" name="Picture 100"/>
          <p:cNvPicPr/>
          <p:nvPr/>
        </p:nvPicPr>
        <p:blipFill>
          <a:blip r:embed="rId3"/>
          <a:stretch>
            <a:fillRect/>
          </a:stretch>
        </p:blipFill>
        <p:spPr>
          <a:xfrm>
            <a:off x="2548255" y="1036320"/>
            <a:ext cx="2106930" cy="2049145"/>
          </a:xfrm>
          <a:prstGeom prst="rect">
            <a:avLst/>
          </a:prstGeom>
          <a:noFill/>
          <a:ln w="9525">
            <a:noFill/>
          </a:ln>
        </p:spPr>
      </p:pic>
      <p:pic>
        <p:nvPicPr>
          <p:cNvPr id="102" name="Picture 101"/>
          <p:cNvPicPr/>
          <p:nvPr/>
        </p:nvPicPr>
        <p:blipFill>
          <a:blip r:embed="rId4"/>
          <a:stretch>
            <a:fillRect/>
          </a:stretch>
        </p:blipFill>
        <p:spPr>
          <a:xfrm>
            <a:off x="4859020" y="1101634"/>
            <a:ext cx="2208530" cy="2049145"/>
          </a:xfrm>
          <a:prstGeom prst="rect">
            <a:avLst/>
          </a:prstGeom>
          <a:noFill/>
          <a:ln w="9525">
            <a:noFill/>
          </a:ln>
        </p:spPr>
      </p:pic>
      <p:pic>
        <p:nvPicPr>
          <p:cNvPr id="103" name="Picture 102"/>
          <p:cNvPicPr/>
          <p:nvPr/>
        </p:nvPicPr>
        <p:blipFill>
          <a:blip r:embed="rId5"/>
          <a:stretch>
            <a:fillRect/>
          </a:stretch>
        </p:blipFill>
        <p:spPr>
          <a:xfrm>
            <a:off x="231140" y="3628390"/>
            <a:ext cx="2098675" cy="2570480"/>
          </a:xfrm>
          <a:prstGeom prst="rect">
            <a:avLst/>
          </a:prstGeom>
          <a:noFill/>
          <a:ln w="9525">
            <a:noFill/>
          </a:ln>
        </p:spPr>
      </p:pic>
      <p:pic>
        <p:nvPicPr>
          <p:cNvPr id="104" name="Picture 103"/>
          <p:cNvPicPr/>
          <p:nvPr/>
        </p:nvPicPr>
        <p:blipFill>
          <a:blip r:embed="rId6"/>
          <a:stretch>
            <a:fillRect/>
          </a:stretch>
        </p:blipFill>
        <p:spPr>
          <a:xfrm>
            <a:off x="2548255" y="3627755"/>
            <a:ext cx="2107565" cy="2571115"/>
          </a:xfrm>
          <a:prstGeom prst="rect">
            <a:avLst/>
          </a:prstGeom>
          <a:noFill/>
          <a:ln w="9525">
            <a:noFill/>
          </a:ln>
        </p:spPr>
      </p:pic>
      <p:pic>
        <p:nvPicPr>
          <p:cNvPr id="105" name="Picture 104"/>
          <p:cNvPicPr/>
          <p:nvPr/>
        </p:nvPicPr>
        <p:blipFill>
          <a:blip r:embed="rId7"/>
          <a:stretch>
            <a:fillRect/>
          </a:stretch>
        </p:blipFill>
        <p:spPr>
          <a:xfrm>
            <a:off x="4874260" y="3627755"/>
            <a:ext cx="2178050" cy="2570480"/>
          </a:xfrm>
          <a:prstGeom prst="rect">
            <a:avLst/>
          </a:prstGeom>
          <a:noFill/>
          <a:ln w="9525">
            <a:noFill/>
          </a:ln>
        </p:spPr>
      </p:pic>
      <p:sp>
        <p:nvSpPr>
          <p:cNvPr id="11" name="TextBox 10">
            <a:extLst>
              <a:ext uri="{FF2B5EF4-FFF2-40B4-BE49-F238E27FC236}">
                <a16:creationId xmlns:a16="http://schemas.microsoft.com/office/drawing/2014/main" id="{6C76BCC4-7CA8-4229-A46E-F0C1F1F6904F}"/>
              </a:ext>
            </a:extLst>
          </p:cNvPr>
          <p:cNvSpPr txBox="1"/>
          <p:nvPr/>
        </p:nvSpPr>
        <p:spPr>
          <a:xfrm>
            <a:off x="582804" y="341644"/>
            <a:ext cx="10872317" cy="584775"/>
          </a:xfrm>
          <a:prstGeom prst="rect">
            <a:avLst/>
          </a:prstGeom>
          <a:noFill/>
        </p:spPr>
        <p:txBody>
          <a:bodyPr wrap="square" rtlCol="0">
            <a:spAutoFit/>
          </a:bodyPr>
          <a:lstStyle/>
          <a:p>
            <a:pPr defTabSz="457200"/>
            <a:r>
              <a:rPr lang="en-US" sz="3200" b="1" dirty="0">
                <a:solidFill>
                  <a:prstClr val="black"/>
                </a:solidFill>
                <a:latin typeface="Times New Roman" panose="02020603050405020304" pitchFamily="18" charset="0"/>
                <a:cs typeface="Times New Roman" panose="02020603050405020304" pitchFamily="18" charset="0"/>
              </a:rPr>
              <a:t>II- </a:t>
            </a:r>
            <a:r>
              <a:rPr lang="en-US" sz="3200" b="1" dirty="0" err="1">
                <a:solidFill>
                  <a:prstClr val="black"/>
                </a:solidFill>
                <a:latin typeface="Times New Roman" panose="02020603050405020304" pitchFamily="18" charset="0"/>
                <a:cs typeface="Times New Roman" panose="02020603050405020304" pitchFamily="18" charset="0"/>
              </a:rPr>
              <a:t>THỰC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HÀNH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XÂY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DỰNG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KHÓA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LƯỠNG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PHÂN</a:t>
            </a:r>
            <a:endParaRPr lang="en-US" sz="32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02179" y="87265"/>
            <a:ext cx="6390772" cy="53770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Rắn, cá sấu, rùa, nhện, kiến, dơi</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a:spLocks noChangeArrowheads="1"/>
          </p:cNvSpPr>
          <p:nvPr/>
        </p:nvSpPr>
        <p:spPr bwMode="auto">
          <a:xfrm>
            <a:off x="2436495" y="1148715"/>
            <a:ext cx="2076450" cy="43053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chân</a:t>
            </a: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7684135" y="1167130"/>
            <a:ext cx="2681605" cy="6394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Không có chân</a:t>
            </a:r>
            <a:endPar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23"/>
          <p:cNvSpPr>
            <a:spLocks noChangeArrowheads="1"/>
          </p:cNvSpPr>
          <p:nvPr/>
        </p:nvSpPr>
        <p:spPr bwMode="auto">
          <a:xfrm>
            <a:off x="1214120" y="1948815"/>
            <a:ext cx="2016760" cy="59245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thể bay</a:t>
            </a: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24"/>
          <p:cNvSpPr>
            <a:spLocks noChangeArrowheads="1"/>
          </p:cNvSpPr>
          <p:nvPr/>
        </p:nvSpPr>
        <p:spPr bwMode="auto">
          <a:xfrm>
            <a:off x="2803525" y="2949575"/>
            <a:ext cx="1933575" cy="64452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mai cứng</a:t>
            </a:r>
          </a:p>
        </p:txBody>
      </p:sp>
      <p:sp>
        <p:nvSpPr>
          <p:cNvPr id="21" name="Rectangle 25"/>
          <p:cNvSpPr>
            <a:spLocks noChangeArrowheads="1"/>
          </p:cNvSpPr>
          <p:nvPr/>
        </p:nvSpPr>
        <p:spPr bwMode="auto">
          <a:xfrm>
            <a:off x="3585845" y="1957705"/>
            <a:ext cx="2564765" cy="59817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Không thể bay</a:t>
            </a:r>
            <a:endPar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26"/>
          <p:cNvSpPr>
            <a:spLocks noChangeArrowheads="1"/>
          </p:cNvSpPr>
          <p:nvPr/>
        </p:nvSpPr>
        <p:spPr bwMode="auto">
          <a:xfrm>
            <a:off x="5259705" y="2980055"/>
            <a:ext cx="2924175" cy="63436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 có mai cứng</a:t>
            </a:r>
          </a:p>
        </p:txBody>
      </p:sp>
      <p:cxnSp>
        <p:nvCxnSpPr>
          <p:cNvPr id="23" name="Straight Arrow Connector 22"/>
          <p:cNvCxnSpPr/>
          <p:nvPr/>
        </p:nvCxnSpPr>
        <p:spPr>
          <a:xfrm>
            <a:off x="2176415" y="2620864"/>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26842" y="4558449"/>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33205" y="1806575"/>
            <a:ext cx="4445" cy="438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64890" y="3667125"/>
            <a:ext cx="20955" cy="468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3636645" y="639445"/>
            <a:ext cx="5514340" cy="518795"/>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176145" y="1508125"/>
            <a:ext cx="2913380" cy="435610"/>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585845" y="2566670"/>
            <a:ext cx="3181350" cy="39306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00" name="Picture 99"/>
          <p:cNvPicPr/>
          <p:nvPr/>
        </p:nvPicPr>
        <p:blipFill>
          <a:blip r:embed="rId2"/>
          <a:stretch>
            <a:fillRect/>
          </a:stretch>
        </p:blipFill>
        <p:spPr>
          <a:xfrm>
            <a:off x="8427085" y="2240915"/>
            <a:ext cx="1421130" cy="739140"/>
          </a:xfrm>
          <a:prstGeom prst="rect">
            <a:avLst/>
          </a:prstGeom>
          <a:noFill/>
          <a:ln w="9525">
            <a:noFill/>
          </a:ln>
        </p:spPr>
      </p:pic>
      <p:pic>
        <p:nvPicPr>
          <p:cNvPr id="105" name="Picture 104"/>
          <p:cNvPicPr/>
          <p:nvPr/>
        </p:nvPicPr>
        <p:blipFill>
          <a:blip r:embed="rId3"/>
          <a:stretch>
            <a:fillRect/>
          </a:stretch>
        </p:blipFill>
        <p:spPr>
          <a:xfrm>
            <a:off x="1325245" y="3023870"/>
            <a:ext cx="1343025" cy="1035685"/>
          </a:xfrm>
          <a:prstGeom prst="rect">
            <a:avLst/>
          </a:prstGeom>
          <a:noFill/>
          <a:ln w="9525">
            <a:noFill/>
          </a:ln>
        </p:spPr>
      </p:pic>
      <p:pic>
        <p:nvPicPr>
          <p:cNvPr id="102" name="Picture 101"/>
          <p:cNvPicPr/>
          <p:nvPr/>
        </p:nvPicPr>
        <p:blipFill>
          <a:blip r:embed="rId4"/>
          <a:stretch>
            <a:fillRect/>
          </a:stretch>
        </p:blipFill>
        <p:spPr>
          <a:xfrm>
            <a:off x="2899410" y="4286250"/>
            <a:ext cx="1365250" cy="1078230"/>
          </a:xfrm>
          <a:prstGeom prst="rect">
            <a:avLst/>
          </a:prstGeom>
          <a:noFill/>
          <a:ln w="9525">
            <a:noFill/>
          </a:ln>
        </p:spPr>
      </p:pic>
      <p:grpSp>
        <p:nvGrpSpPr>
          <p:cNvPr id="11" name="Group 10"/>
          <p:cNvGrpSpPr/>
          <p:nvPr/>
        </p:nvGrpSpPr>
        <p:grpSpPr>
          <a:xfrm>
            <a:off x="5436870" y="3644900"/>
            <a:ext cx="2757170" cy="393700"/>
            <a:chOff x="3539635" y="1956364"/>
            <a:chExt cx="5514655" cy="974758"/>
          </a:xfrm>
        </p:grpSpPr>
        <p:cxnSp>
          <p:nvCxnSpPr>
            <p:cNvPr id="12" name="Straight Connector 11"/>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Rectangle 24"/>
          <p:cNvSpPr>
            <a:spLocks noChangeArrowheads="1"/>
          </p:cNvSpPr>
          <p:nvPr/>
        </p:nvSpPr>
        <p:spPr bwMode="auto">
          <a:xfrm>
            <a:off x="4737100" y="4031615"/>
            <a:ext cx="1727200" cy="42926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thể bơi</a:t>
            </a:r>
          </a:p>
        </p:txBody>
      </p:sp>
      <p:pic>
        <p:nvPicPr>
          <p:cNvPr id="101" name="Picture 100"/>
          <p:cNvPicPr/>
          <p:nvPr/>
        </p:nvPicPr>
        <p:blipFill>
          <a:blip r:embed="rId5"/>
          <a:stretch>
            <a:fillRect/>
          </a:stretch>
        </p:blipFill>
        <p:spPr>
          <a:xfrm>
            <a:off x="4812030" y="4925060"/>
            <a:ext cx="1251585" cy="774065"/>
          </a:xfrm>
          <a:prstGeom prst="rect">
            <a:avLst/>
          </a:prstGeom>
          <a:noFill/>
          <a:ln w="9525">
            <a:noFill/>
          </a:ln>
        </p:spPr>
      </p:pic>
      <p:sp>
        <p:nvSpPr>
          <p:cNvPr id="17" name="Rectangle 24"/>
          <p:cNvSpPr>
            <a:spLocks noChangeArrowheads="1"/>
          </p:cNvSpPr>
          <p:nvPr/>
        </p:nvSpPr>
        <p:spPr bwMode="auto">
          <a:xfrm>
            <a:off x="7075170" y="4038600"/>
            <a:ext cx="2256155" cy="42227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Không thể bơi</a:t>
            </a:r>
          </a:p>
        </p:txBody>
      </p:sp>
      <p:grpSp>
        <p:nvGrpSpPr>
          <p:cNvPr id="18" name="Group 17"/>
          <p:cNvGrpSpPr/>
          <p:nvPr/>
        </p:nvGrpSpPr>
        <p:grpSpPr>
          <a:xfrm>
            <a:off x="6872605" y="4420870"/>
            <a:ext cx="2757170" cy="535940"/>
            <a:chOff x="3539635" y="1956364"/>
            <a:chExt cx="5514655" cy="974758"/>
          </a:xfrm>
        </p:grpSpPr>
        <p:cxnSp>
          <p:nvCxnSpPr>
            <p:cNvPr id="27" name="Straight Connector 26"/>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ectangle 24"/>
          <p:cNvSpPr>
            <a:spLocks noChangeArrowheads="1"/>
          </p:cNvSpPr>
          <p:nvPr/>
        </p:nvSpPr>
        <p:spPr bwMode="auto">
          <a:xfrm>
            <a:off x="6456680" y="4956810"/>
            <a:ext cx="1727200" cy="43942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8 chân</a:t>
            </a:r>
          </a:p>
        </p:txBody>
      </p:sp>
      <p:sp>
        <p:nvSpPr>
          <p:cNvPr id="34" name="Rectangle 24"/>
          <p:cNvSpPr>
            <a:spLocks noChangeArrowheads="1"/>
          </p:cNvSpPr>
          <p:nvPr/>
        </p:nvSpPr>
        <p:spPr bwMode="auto">
          <a:xfrm>
            <a:off x="8759825" y="4942840"/>
            <a:ext cx="1727200" cy="3854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6 chân</a:t>
            </a:r>
          </a:p>
        </p:txBody>
      </p:sp>
      <p:cxnSp>
        <p:nvCxnSpPr>
          <p:cNvPr id="35" name="Straight Arrow Connector 34"/>
          <p:cNvCxnSpPr/>
          <p:nvPr/>
        </p:nvCxnSpPr>
        <p:spPr>
          <a:xfrm>
            <a:off x="6884670" y="5411470"/>
            <a:ext cx="0" cy="4432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640570" y="5328285"/>
            <a:ext cx="10795" cy="3860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3" name="Picture 102"/>
          <p:cNvPicPr/>
          <p:nvPr/>
        </p:nvPicPr>
        <p:blipFill>
          <a:blip r:embed="rId6"/>
          <a:stretch>
            <a:fillRect/>
          </a:stretch>
        </p:blipFill>
        <p:spPr>
          <a:xfrm>
            <a:off x="6575425" y="5854700"/>
            <a:ext cx="1490345" cy="874395"/>
          </a:xfrm>
          <a:prstGeom prst="rect">
            <a:avLst/>
          </a:prstGeom>
          <a:noFill/>
          <a:ln w="9525">
            <a:noFill/>
          </a:ln>
        </p:spPr>
      </p:pic>
      <p:pic>
        <p:nvPicPr>
          <p:cNvPr id="104" name="Picture 103"/>
          <p:cNvPicPr/>
          <p:nvPr/>
        </p:nvPicPr>
        <p:blipFill>
          <a:blip r:embed="rId7"/>
          <a:stretch>
            <a:fillRect/>
          </a:stretch>
        </p:blipFill>
        <p:spPr>
          <a:xfrm>
            <a:off x="9150985" y="5699125"/>
            <a:ext cx="1214755" cy="788035"/>
          </a:xfrm>
          <a:prstGeom prst="rect">
            <a:avLst/>
          </a:prstGeom>
          <a:noFill/>
          <a:ln w="9525">
            <a:noFill/>
          </a:ln>
        </p:spPr>
      </p:pic>
      <p:sp>
        <p:nvSpPr>
          <p:cNvPr id="38" name="Rounded Rectangle 37"/>
          <p:cNvSpPr/>
          <p:nvPr/>
        </p:nvSpPr>
        <p:spPr>
          <a:xfrm>
            <a:off x="635" y="91440"/>
            <a:ext cx="1967230" cy="951865"/>
          </a:xfrm>
          <a:prstGeom prst="roundRect">
            <a:avLst/>
          </a:prstGeom>
          <a:blipFill>
            <a:blip r:embed="rId8"/>
            <a:tile tx="0" ty="0" sx="100000" sy="100000" flip="none" algn="tl"/>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804" y="341644"/>
            <a:ext cx="10872317" cy="584775"/>
          </a:xfrm>
          <a:prstGeom prst="rect">
            <a:avLst/>
          </a:prstGeom>
          <a:noFill/>
        </p:spPr>
        <p:txBody>
          <a:bodyPr wrap="square" rtlCol="0">
            <a:spAutoFit/>
          </a:bodyPr>
          <a:lstStyle/>
          <a:p>
            <a:pPr defTabSz="457200"/>
            <a:r>
              <a:rPr lang="en-US" sz="3200" b="1" dirty="0" err="1">
                <a:solidFill>
                  <a:prstClr val="black"/>
                </a:solidFill>
                <a:latin typeface="Times New Roman" panose="02020603050405020304" pitchFamily="18" charset="0"/>
                <a:cs typeface="Times New Roman" panose="02020603050405020304" pitchFamily="18" charset="0"/>
              </a:rPr>
              <a:t>BT1</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Xây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dựng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khóa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lưỡng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phân</a:t>
            </a:r>
            <a:endParaRPr lang="en-US" sz="3200" b="1" dirty="0">
              <a:solidFill>
                <a:prstClr val="black"/>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947024" y="2160073"/>
            <a:ext cx="8143875" cy="3827315"/>
            <a:chOff x="1947024" y="891110"/>
            <a:chExt cx="8143875" cy="3827315"/>
          </a:xfrm>
        </p:grpSpPr>
        <p:pic>
          <p:nvPicPr>
            <p:cNvPr id="2" name="Picture 1"/>
            <p:cNvPicPr>
              <a:picLocks noChangeAspect="1"/>
            </p:cNvPicPr>
            <p:nvPr/>
          </p:nvPicPr>
          <p:blipFill>
            <a:blip r:embed="rId2"/>
            <a:stretch>
              <a:fillRect/>
            </a:stretch>
          </p:blipFill>
          <p:spPr>
            <a:xfrm>
              <a:off x="1947024" y="891110"/>
              <a:ext cx="8143875" cy="3267075"/>
            </a:xfrm>
            <a:prstGeom prst="rect">
              <a:avLst/>
            </a:prstGeom>
          </p:spPr>
        </p:pic>
        <p:sp>
          <p:nvSpPr>
            <p:cNvPr id="4" name="TextBox 3"/>
            <p:cNvSpPr txBox="1"/>
            <p:nvPr/>
          </p:nvSpPr>
          <p:spPr>
            <a:xfrm>
              <a:off x="4208784" y="4305614"/>
              <a:ext cx="4101203" cy="412811"/>
            </a:xfrm>
            <a:prstGeom prst="rect">
              <a:avLst/>
            </a:prstGeom>
            <a:noFill/>
          </p:spPr>
          <p:txBody>
            <a:bodyPr wrap="square" rtlCol="0">
              <a:spAutoFit/>
            </a:bodyPr>
            <a:lstStyle/>
            <a:p>
              <a:pPr algn="ctr" defTabSz="457200"/>
              <a:r>
                <a:rPr lang="vi-VN" sz="2000" i="1" dirty="0">
                  <a:solidFill>
                    <a:srgbClr val="002060"/>
                  </a:solidFill>
                  <a:cs typeface="Arial" panose="020B0604020202020204" pitchFamily="34" charset="0"/>
                </a:rPr>
                <a:t>Một số loài động vật</a:t>
              </a:r>
            </a:p>
          </p:txBody>
        </p:sp>
        <p:sp>
          <p:nvSpPr>
            <p:cNvPr id="5" name="Rounded Rectangle 4"/>
            <p:cNvSpPr/>
            <p:nvPr/>
          </p:nvSpPr>
          <p:spPr>
            <a:xfrm>
              <a:off x="3938176" y="4292912"/>
              <a:ext cx="1015661" cy="425513"/>
            </a:xfrm>
            <a:prstGeom prst="roundRect">
              <a:avLst>
                <a:gd name="adj" fmla="val 50000"/>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vi-VN" sz="2000" i="1" dirty="0">
                  <a:solidFill>
                    <a:prstClr val="white"/>
                  </a:solidFill>
                  <a:cs typeface="Arial" panose="020B0604020202020204" pitchFamily="34" charset="0"/>
                </a:rPr>
                <a:t>Hình</a:t>
              </a:r>
            </a:p>
          </p:txBody>
        </p:sp>
      </p:grpSp>
    </p:spTree>
    <p:extLst>
      <p:ext uri="{BB962C8B-B14F-4D97-AF65-F5344CB8AC3E}">
        <p14:creationId xmlns:p14="http://schemas.microsoft.com/office/powerpoint/2010/main" val="148849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p:nvPr/>
        </p:nvPicPr>
        <p:blipFill>
          <a:blip r:embed="rId2"/>
          <a:stretch>
            <a:fillRect/>
          </a:stretch>
        </p:blipFill>
        <p:spPr>
          <a:xfrm>
            <a:off x="1631963" y="1330040"/>
            <a:ext cx="8698230" cy="4025265"/>
          </a:xfrm>
          <a:prstGeom prst="rect">
            <a:avLst/>
          </a:prstGeom>
          <a:noFill/>
          <a:ln w="9525">
            <a:noFill/>
          </a:ln>
        </p:spPr>
      </p:pic>
      <p:sp>
        <p:nvSpPr>
          <p:cNvPr id="5" name="Text Box 4">
            <a:extLst>
              <a:ext uri="{FF2B5EF4-FFF2-40B4-BE49-F238E27FC236}">
                <a16:creationId xmlns:a16="http://schemas.microsoft.com/office/drawing/2014/main" id="{7B28F265-3345-489F-AEE5-B783A061F84C}"/>
              </a:ext>
            </a:extLst>
          </p:cNvPr>
          <p:cNvSpPr txBox="1"/>
          <p:nvPr/>
        </p:nvSpPr>
        <p:spPr>
          <a:xfrm>
            <a:off x="130175" y="20320"/>
            <a:ext cx="11735435" cy="707886"/>
          </a:xfrm>
          <a:prstGeom prst="rect">
            <a:avLst/>
          </a:prstGeom>
          <a:noFill/>
        </p:spPr>
        <p:txBody>
          <a:bodyPr wrap="square" rtlCol="0" anchor="t">
            <a:spAutoFit/>
          </a:bodyPr>
          <a:lstStyle/>
          <a:p>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BT2</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dựng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khóa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633" y="415970"/>
            <a:ext cx="10696303" cy="6016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77825" y="2433955"/>
            <a:ext cx="1062355" cy="2290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p:nvPr/>
        </p:nvSpPr>
        <p:spPr>
          <a:xfrm>
            <a:off x="1210310" y="219710"/>
            <a:ext cx="7033272" cy="707886"/>
          </a:xfrm>
          <a:prstGeom prst="rect">
            <a:avLst/>
          </a:prstGeom>
          <a:noFill/>
        </p:spPr>
        <p:txBody>
          <a:bodyPr wrap="none" rtlCol="0" anchor="t">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ea"/>
              </a:rPr>
              <a:t>Bài</a:t>
            </a:r>
            <a:r>
              <a:rPr lang="en-US" altLang="zh-CN" sz="4000" b="1" dirty="0">
                <a:solidFill>
                  <a:srgbClr val="FF0000"/>
                </a:solidFill>
                <a:latin typeface="Times New Roman" panose="02020603050405020304" pitchFamily="18" charset="0"/>
                <a:cs typeface="Times New Roman" panose="02020603050405020304" pitchFamily="18" charset="0"/>
                <a:sym typeface="+mn-ea"/>
              </a:rPr>
              <a:t> 15: KHÓA LƯỠNG PHÂN</a:t>
            </a:r>
            <a:endParaRPr lang="en-US" sz="4000" dirty="0">
              <a:latin typeface="Times New Roman" panose="02020603050405020304" pitchFamily="18" charset="0"/>
              <a:cs typeface="Times New Roman" panose="02020603050405020304" pitchFamily="18" charset="0"/>
            </a:endParaRPr>
          </a:p>
        </p:txBody>
      </p:sp>
      <p:grpSp>
        <p:nvGrpSpPr>
          <p:cNvPr id="7" name="组合 1"/>
          <p:cNvGrpSpPr/>
          <p:nvPr/>
        </p:nvGrpSpPr>
        <p:grpSpPr>
          <a:xfrm>
            <a:off x="1491131" y="2149912"/>
            <a:ext cx="1827012" cy="719137"/>
            <a:chOff x="2092145" y="1993594"/>
            <a:chExt cx="1870393" cy="729791"/>
          </a:xfrm>
        </p:grpSpPr>
        <p:sp>
          <p:nvSpPr>
            <p:cNvPr id="23" name="五边形 22"/>
            <p:cNvSpPr/>
            <p:nvPr/>
          </p:nvSpPr>
          <p:spPr>
            <a:xfrm>
              <a:off x="2092145" y="1993594"/>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endParaRPr>
            </a:p>
          </p:txBody>
        </p:sp>
        <p:sp>
          <p:nvSpPr>
            <p:cNvPr id="38" name="文本框 37"/>
            <p:cNvSpPr txBox="1"/>
            <p:nvPr/>
          </p:nvSpPr>
          <p:spPr>
            <a:xfrm>
              <a:off x="2169941" y="1994075"/>
              <a:ext cx="1579926" cy="616698"/>
            </a:xfrm>
            <a:prstGeom prst="rect">
              <a:avLst/>
            </a:prstGeom>
            <a:noFill/>
          </p:spPr>
          <p:txBody>
            <a:bodyPr wrap="square" rtlCol="0">
              <a:spAutoFit/>
            </a:bodyPr>
            <a:lstStyle/>
            <a:p>
              <a:pPr>
                <a:lnSpc>
                  <a:spcPct val="120000"/>
                </a:lnSpc>
              </a:pPr>
              <a:r>
                <a:rPr lang="en-US" sz="2800" b="1" dirty="0">
                  <a:solidFill>
                    <a:schemeClr val="bg1"/>
                  </a:solidFill>
                  <a:latin typeface="Times New Roman" panose="02020603050405020304" pitchFamily="18" charset="0"/>
                  <a:cs typeface="+mn-ea"/>
                </a:rPr>
                <a:t>I. </a:t>
              </a:r>
            </a:p>
          </p:txBody>
        </p:sp>
      </p:grpSp>
      <p:grpSp>
        <p:nvGrpSpPr>
          <p:cNvPr id="8" name="组合 5"/>
          <p:cNvGrpSpPr/>
          <p:nvPr/>
        </p:nvGrpSpPr>
        <p:grpSpPr>
          <a:xfrm>
            <a:off x="3124200" y="2020569"/>
            <a:ext cx="8718549" cy="831851"/>
            <a:chOff x="3905886" y="1248605"/>
            <a:chExt cx="5169969" cy="844544"/>
          </a:xfrm>
        </p:grpSpPr>
        <p:sp>
          <p:nvSpPr>
            <p:cNvPr id="27" name="任意多边形 26"/>
            <p:cNvSpPr/>
            <p:nvPr/>
          </p:nvSpPr>
          <p:spPr>
            <a:xfrm>
              <a:off x="3905886" y="1363360"/>
              <a:ext cx="5084117"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cs typeface="+mn-ea"/>
              </a:endParaRPr>
            </a:p>
          </p:txBody>
        </p:sp>
        <p:sp>
          <p:nvSpPr>
            <p:cNvPr id="9" name="文本框 30"/>
            <p:cNvSpPr txBox="1"/>
            <p:nvPr/>
          </p:nvSpPr>
          <p:spPr>
            <a:xfrm>
              <a:off x="4100846" y="1248605"/>
              <a:ext cx="4975009" cy="748485"/>
            </a:xfrm>
            <a:prstGeom prst="rect">
              <a:avLst/>
            </a:prstGeom>
            <a:noFill/>
          </p:spPr>
          <p:txBody>
            <a:bodyPr wrap="square" rtlCol="0">
              <a:spAutoFit/>
            </a:bodyPr>
            <a:lstStyle/>
            <a:p>
              <a:pPr>
                <a:lnSpc>
                  <a:spcPct val="150000"/>
                </a:lnSpc>
              </a:pPr>
              <a:r>
                <a:rPr lang="en-US" altLang="zh-CN" sz="2800" b="1" dirty="0">
                  <a:solidFill>
                    <a:srgbClr val="FF0000"/>
                  </a:solidFill>
                  <a:latin typeface="Times New Roman" panose="02020603050405020304" pitchFamily="18" charset="0"/>
                  <a:cs typeface="Times New Roman" panose="02020603050405020304" pitchFamily="18" charset="0"/>
                </a:rPr>
                <a:t>Sử dụng khóa lưỡng phân trong phân loại sinh vật </a:t>
              </a:r>
            </a:p>
          </p:txBody>
        </p:sp>
      </p:grpSp>
      <p:grpSp>
        <p:nvGrpSpPr>
          <p:cNvPr id="10" name="组合 2"/>
          <p:cNvGrpSpPr/>
          <p:nvPr/>
        </p:nvGrpSpPr>
        <p:grpSpPr>
          <a:xfrm>
            <a:off x="1490980" y="3376295"/>
            <a:ext cx="1994535" cy="718820"/>
            <a:chOff x="1949778" y="3924238"/>
            <a:chExt cx="1870393" cy="729791"/>
          </a:xfrm>
        </p:grpSpPr>
        <p:sp>
          <p:nvSpPr>
            <p:cNvPr id="24" name="五边形 23"/>
            <p:cNvSpPr/>
            <p:nvPr/>
          </p:nvSpPr>
          <p:spPr>
            <a:xfrm>
              <a:off x="1949778" y="3924238"/>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endParaRPr>
            </a:p>
          </p:txBody>
        </p:sp>
        <p:sp>
          <p:nvSpPr>
            <p:cNvPr id="35" name="文本框 34"/>
            <p:cNvSpPr txBox="1"/>
            <p:nvPr/>
          </p:nvSpPr>
          <p:spPr>
            <a:xfrm>
              <a:off x="2094277" y="3978208"/>
              <a:ext cx="1579926" cy="616970"/>
            </a:xfrm>
            <a:prstGeom prst="rect">
              <a:avLst/>
            </a:prstGeom>
            <a:noFill/>
          </p:spPr>
          <p:txBody>
            <a:bodyPr wrap="square" rtlCol="0">
              <a:spAutoFit/>
            </a:bodyPr>
            <a:lstStyle/>
            <a:p>
              <a:pPr>
                <a:lnSpc>
                  <a:spcPct val="120000"/>
                </a:lnSpc>
              </a:pPr>
              <a:r>
                <a:rPr lang="en-US" sz="2800" b="1" dirty="0">
                  <a:solidFill>
                    <a:schemeClr val="bg1"/>
                  </a:solidFill>
                  <a:latin typeface="Times New Roman" panose="02020603050405020304" pitchFamily="18" charset="0"/>
                  <a:cs typeface="+mn-ea"/>
                </a:rPr>
                <a:t>II.</a:t>
              </a:r>
            </a:p>
          </p:txBody>
        </p:sp>
      </p:grpSp>
      <p:sp>
        <p:nvSpPr>
          <p:cNvPr id="28" name="任意多边形 27"/>
          <p:cNvSpPr/>
          <p:nvPr/>
        </p:nvSpPr>
        <p:spPr>
          <a:xfrm>
            <a:off x="3283585" y="3317875"/>
            <a:ext cx="8414385" cy="71945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latin typeface="Times New Roman" panose="02020603050405020304" pitchFamily="18" charset="0"/>
                <a:cs typeface="Times New Roman" panose="02020603050405020304" pitchFamily="18" charset="0"/>
                <a:sym typeface="+mn-ea"/>
              </a:rPr>
              <a:t>Thực hành xây dựng khóa lưỡng phân</a:t>
            </a:r>
            <a:endParaRPr lang="en-US" altLang="zh-CN" sz="2800">
              <a:solidFill>
                <a:schemeClr val="tx1">
                  <a:lumMod val="50000"/>
                  <a:lumOff val="50000"/>
                </a:schemeClr>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14:prism isInverted="1"/>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Content Placeholder 109"/>
          <p:cNvPicPr>
            <a:picLocks noGrp="1" noChangeAspect="1"/>
          </p:cNvPicPr>
          <p:nvPr>
            <p:ph sz="half" idx="1"/>
          </p:nvPr>
        </p:nvPicPr>
        <p:blipFill>
          <a:blip r:embed="rId2"/>
          <a:stretch>
            <a:fillRect/>
          </a:stretch>
        </p:blipFill>
        <p:spPr>
          <a:xfrm>
            <a:off x="1836420" y="1663700"/>
            <a:ext cx="9554845" cy="4919980"/>
          </a:xfrm>
          <a:prstGeom prst="rect">
            <a:avLst/>
          </a:prstGeom>
          <a:noFill/>
          <a:ln w="9525">
            <a:noFill/>
          </a:ln>
        </p:spPr>
      </p:pic>
      <p:sp>
        <p:nvSpPr>
          <p:cNvPr id="4" name="Text Box 3"/>
          <p:cNvSpPr txBox="1"/>
          <p:nvPr/>
        </p:nvSpPr>
        <p:spPr>
          <a:xfrm>
            <a:off x="1836420" y="385445"/>
            <a:ext cx="9554210" cy="953135"/>
          </a:xfrm>
          <a:prstGeom prst="rect">
            <a:avLst/>
          </a:prstGeom>
          <a:noFill/>
        </p:spPr>
        <p:txBody>
          <a:bodyPr wrap="square" rtlCol="0">
            <a:spAutoFit/>
          </a:bodyPr>
          <a:lstStyle/>
          <a:p>
            <a:r>
              <a:rPr lang="en-US" sz="2400"/>
              <a:t>        </a:t>
            </a:r>
            <a:r>
              <a:rPr lang="en-US" sz="2800"/>
              <a:t>Em hãy giúp hai bạn ở hình 15.1 phân chia các loại đồ vật thành từng nhóm theo màu sắc và hình dạng?</a:t>
            </a:r>
          </a:p>
        </p:txBody>
      </p:sp>
      <p:pic>
        <p:nvPicPr>
          <p:cNvPr id="111" name="Content Placeholder 110"/>
          <p:cNvPicPr>
            <a:picLocks noGrp="1" noChangeAspect="1"/>
          </p:cNvPicPr>
          <p:nvPr>
            <p:ph sz="half" idx="2"/>
          </p:nvPr>
        </p:nvPicPr>
        <p:blipFill>
          <a:blip r:embed="rId3"/>
          <a:stretch>
            <a:fillRect/>
          </a:stretch>
        </p:blipFill>
        <p:spPr>
          <a:xfrm>
            <a:off x="-90805" y="0"/>
            <a:ext cx="1538605" cy="15386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4593" y="0"/>
            <a:ext cx="9047921" cy="5904942"/>
          </a:xfrm>
          <a:prstGeom prst="rect">
            <a:avLst/>
          </a:prstGeom>
        </p:spPr>
      </p:pic>
      <p:grpSp>
        <p:nvGrpSpPr>
          <p:cNvPr id="5" name="Group 4"/>
          <p:cNvGrpSpPr/>
          <p:nvPr/>
        </p:nvGrpSpPr>
        <p:grpSpPr>
          <a:xfrm>
            <a:off x="91440" y="836023"/>
            <a:ext cx="2813153" cy="1933303"/>
            <a:chOff x="91440" y="836023"/>
            <a:chExt cx="2813153" cy="1933303"/>
          </a:xfrm>
        </p:grpSpPr>
        <p:sp>
          <p:nvSpPr>
            <p:cNvPr id="3" name="Cloud Callout 2"/>
            <p:cNvSpPr/>
            <p:nvPr/>
          </p:nvSpPr>
          <p:spPr>
            <a:xfrm>
              <a:off x="91440" y="836023"/>
              <a:ext cx="2813153" cy="1933303"/>
            </a:xfrm>
            <a:prstGeom prst="cloudCallout">
              <a:avLst>
                <a:gd name="adj1" fmla="val 57262"/>
                <a:gd name="adj2" fmla="val 63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582" y="1203402"/>
              <a:ext cx="2050868" cy="1015663"/>
            </a:xfrm>
            <a:prstGeom prst="rect">
              <a:avLst/>
            </a:prstGeom>
            <a:noFill/>
          </p:spPr>
          <p:txBody>
            <a:bodyPr wrap="square" rtlCol="0">
              <a:spAutoFit/>
            </a:bodyPr>
            <a:lstStyle/>
            <a:p>
              <a:pPr algn="just"/>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ảnh</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này</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truyền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cho</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em</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thông</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điệp</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gì</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pSp>
      <p:grpSp>
        <p:nvGrpSpPr>
          <p:cNvPr id="7" name="Group 6"/>
          <p:cNvGrpSpPr/>
          <p:nvPr/>
        </p:nvGrpSpPr>
        <p:grpSpPr>
          <a:xfrm>
            <a:off x="91439" y="3605349"/>
            <a:ext cx="3383281" cy="2155371"/>
            <a:chOff x="91440" y="836023"/>
            <a:chExt cx="2813153" cy="1998595"/>
          </a:xfrm>
        </p:grpSpPr>
        <p:sp>
          <p:nvSpPr>
            <p:cNvPr id="8" name="Cloud Callout 7"/>
            <p:cNvSpPr/>
            <p:nvPr/>
          </p:nvSpPr>
          <p:spPr>
            <a:xfrm>
              <a:off x="91440" y="836023"/>
              <a:ext cx="2813153" cy="1933303"/>
            </a:xfrm>
            <a:prstGeom prst="cloudCallout">
              <a:avLst>
                <a:gd name="adj1" fmla="val 66528"/>
                <a:gd name="adj2" fmla="val -6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2582" y="1203402"/>
              <a:ext cx="2050868" cy="1631216"/>
            </a:xfrm>
            <a:prstGeom prst="rect">
              <a:avLst/>
            </a:prstGeom>
            <a:noFill/>
          </p:spPr>
          <p:txBody>
            <a:bodyPr wrap="square" rtlCol="0">
              <a:spAutoFit/>
            </a:bodyPr>
            <a:lstStyle/>
            <a:p>
              <a:pPr algn="just"/>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Nếu</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là</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em</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em</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sẽ</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đưa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ra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những</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cách</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phân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loại</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rác</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như</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thế</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nào</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5"/>
                                        </p:tgtEl>
                                      </p:cBhvr>
                                    </p:animEffect>
                                    <p:set>
                                      <p:cBhvr>
                                        <p:cTn id="7" dur="1" fill="hold">
                                          <p:stCondLst>
                                            <p:cond delay="74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2000" fill="hold">
                                          <p:stCondLst>
                                            <p:cond delay="0"/>
                                          </p:stCondLst>
                                        </p:cTn>
                                        <p:tgtEl>
                                          <p:spTgt spid="7"/>
                                        </p:tgtEl>
                                        <p:attrNameLst>
                                          <p:attrName>style.visibility</p:attrName>
                                        </p:attrNameLst>
                                      </p:cBhvr>
                                      <p:to>
                                        <p:strVal val="visible"/>
                                      </p:to>
                                    </p:set>
                                    <p:animEffect transition="in" filter="barn(inVertical)">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15284" y="12428"/>
            <a:ext cx="6204857" cy="509451"/>
          </a:xfrm>
          <a:prstGeom prst="roundRect">
            <a:avLst/>
          </a:prstGeom>
          <a:blipFill>
            <a:blip r:embed="rId2"/>
            <a:tile tx="0" ty="0" sx="100000" sy="100000" flip="none" algn="tl"/>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BÀI 15: KHÓA LƯỠNG PHÂN</a:t>
            </a:r>
          </a:p>
        </p:txBody>
      </p:sp>
      <p:sp>
        <p:nvSpPr>
          <p:cNvPr id="3" name="TextBox 2"/>
          <p:cNvSpPr txBox="1"/>
          <p:nvPr/>
        </p:nvSpPr>
        <p:spPr>
          <a:xfrm>
            <a:off x="0" y="627017"/>
            <a:ext cx="10071462"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I. SỬ DỤNG KHÓA LƯỠNG PHÂN TRONG PHÂN LOẠI SINH VẬT</a:t>
            </a:r>
          </a:p>
        </p:txBody>
      </p:sp>
      <p:pic>
        <p:nvPicPr>
          <p:cNvPr id="4" name="Picture 3"/>
          <p:cNvPicPr>
            <a:picLocks noChangeAspect="1"/>
          </p:cNvPicPr>
          <p:nvPr/>
        </p:nvPicPr>
        <p:blipFill>
          <a:blip r:embed="rId3"/>
          <a:stretch>
            <a:fillRect/>
          </a:stretch>
        </p:blipFill>
        <p:spPr>
          <a:xfrm>
            <a:off x="5199017" y="1088682"/>
            <a:ext cx="6911380" cy="5769318"/>
          </a:xfrm>
          <a:prstGeom prst="rect">
            <a:avLst/>
          </a:prstGeom>
        </p:spPr>
      </p:pic>
      <p:sp>
        <p:nvSpPr>
          <p:cNvPr id="5" name="TextBox 4"/>
          <p:cNvSpPr txBox="1"/>
          <p:nvPr/>
        </p:nvSpPr>
        <p:spPr>
          <a:xfrm>
            <a:off x="313507" y="1193185"/>
            <a:ext cx="4741819" cy="830997"/>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câu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p:cNvSpPr txBox="1"/>
          <p:nvPr/>
        </p:nvSpPr>
        <p:spPr>
          <a:xfrm>
            <a:off x="313507" y="2128685"/>
            <a:ext cx="4741819" cy="1569660"/>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1.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đặc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điểm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loại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thành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nhóm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nhau</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bước</a:t>
            </a:r>
            <a:r>
              <a:rPr lang="en-US" sz="2400" dirty="0">
                <a:latin typeface="Tahoma" panose="020B0604030504040204" pitchFamily="34" charset="0"/>
                <a:ea typeface="Tahoma" panose="020B0604030504040204" pitchFamily="34" charset="0"/>
                <a:cs typeface="Tahoma" panose="020B0604030504040204" pitchFamily="34" charset="0"/>
              </a:rPr>
              <a:t> 1, 2, 3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gì</a:t>
            </a:r>
            <a:r>
              <a:rPr lang="en-US" sz="2400" dirty="0">
                <a:latin typeface="Tahoma" panose="020B0604030504040204" pitchFamily="34" charset="0"/>
                <a:ea typeface="Tahoma" panose="020B0604030504040204" pitchFamily="34" charset="0"/>
                <a:cs typeface="Tahoma" panose="020B0604030504040204" pitchFamily="34" charset="0"/>
              </a:rPr>
              <a:t>?</a:t>
            </a:r>
          </a:p>
        </p:txBody>
      </p:sp>
      <p:sp>
        <p:nvSpPr>
          <p:cNvPr id="7" name="TextBox 6"/>
          <p:cNvSpPr txBox="1"/>
          <p:nvPr/>
        </p:nvSpPr>
        <p:spPr>
          <a:xfrm>
            <a:off x="300445" y="3973341"/>
            <a:ext cx="4754881" cy="1569660"/>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2.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bước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loại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đầu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cuối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ta </a:t>
            </a:r>
            <a:r>
              <a:rPr lang="en-US" sz="2400" dirty="0" err="1">
                <a:latin typeface="Tahoma" panose="020B0604030504040204" pitchFamily="34" charset="0"/>
                <a:ea typeface="Tahoma" panose="020B0604030504040204" pitchFamily="34" charset="0"/>
                <a:cs typeface="Tahoma" panose="020B0604030504040204" pitchFamily="34" charset="0"/>
              </a:rPr>
              <a:t>luôn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loại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thành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mấy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nhóm</a:t>
            </a:r>
            <a:r>
              <a:rPr lang="en-US" sz="24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750"/>
                                        <p:tgtEl>
                                          <p:spTgt spid="7"/>
                                        </p:tgtEl>
                                      </p:cBhvr>
                                    </p:animEffect>
                                    <p:set>
                                      <p:cBhvr>
                                        <p:cTn id="7" dur="1" fill="hold">
                                          <p:stCondLst>
                                            <p:cond delay="749"/>
                                          </p:stCondLst>
                                        </p:cTn>
                                        <p:tgtEl>
                                          <p:spTgt spid="7"/>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750"/>
                                        <p:tgtEl>
                                          <p:spTgt spid="6"/>
                                        </p:tgtEl>
                                      </p:cBhvr>
                                    </p:animEffect>
                                    <p:set>
                                      <p:cBhvr>
                                        <p:cTn id="10" dur="1" fill="hold">
                                          <p:stCondLst>
                                            <p:cond delay="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p:nvPr/>
        </p:nvPicPr>
        <p:blipFill>
          <a:blip r:embed="rId2"/>
          <a:stretch>
            <a:fillRect/>
          </a:stretch>
        </p:blipFill>
        <p:spPr>
          <a:xfrm>
            <a:off x="270510" y="1798955"/>
            <a:ext cx="2378075" cy="2557780"/>
          </a:xfrm>
          <a:prstGeom prst="rect">
            <a:avLst/>
          </a:prstGeom>
          <a:noFill/>
          <a:ln w="9525">
            <a:noFill/>
          </a:ln>
        </p:spPr>
      </p:pic>
      <p:sp>
        <p:nvSpPr>
          <p:cNvPr id="3" name="TextBox 2"/>
          <p:cNvSpPr txBox="1"/>
          <p:nvPr/>
        </p:nvSpPr>
        <p:spPr>
          <a:xfrm>
            <a:off x="0" y="65042"/>
            <a:ext cx="10071462"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I. SỬ DỤNG KHÓA LƯỠNG PHÂN TRONG PHÂN LOẠI SINH VẬT</a:t>
            </a:r>
          </a:p>
        </p:txBody>
      </p:sp>
      <p:graphicFrame>
        <p:nvGraphicFramePr>
          <p:cNvPr id="4" name="Table 3"/>
          <p:cNvGraphicFramePr>
            <a:graphicFrameLocks noGrp="1"/>
          </p:cNvGraphicFramePr>
          <p:nvPr/>
        </p:nvGraphicFramePr>
        <p:xfrm>
          <a:off x="5243830" y="1948815"/>
          <a:ext cx="6936740" cy="4721860"/>
        </p:xfrm>
        <a:graphic>
          <a:graphicData uri="http://schemas.openxmlformats.org/drawingml/2006/table">
            <a:tbl>
              <a:tblPr firstRow="1" bandRow="1">
                <a:tableStyleId>{5C22544A-7EE6-4342-B048-85BDC9FD1C3A}</a:tableStyleId>
              </a:tblPr>
              <a:tblGrid>
                <a:gridCol w="1139190">
                  <a:extLst>
                    <a:ext uri="{9D8B030D-6E8A-4147-A177-3AD203B41FA5}">
                      <a16:colId xmlns:a16="http://schemas.microsoft.com/office/drawing/2014/main" val="20000"/>
                    </a:ext>
                  </a:extLst>
                </a:gridCol>
                <a:gridCol w="3614420">
                  <a:extLst>
                    <a:ext uri="{9D8B030D-6E8A-4147-A177-3AD203B41FA5}">
                      <a16:colId xmlns:a16="http://schemas.microsoft.com/office/drawing/2014/main" val="20001"/>
                    </a:ext>
                  </a:extLst>
                </a:gridCol>
                <a:gridCol w="2183130">
                  <a:extLst>
                    <a:ext uri="{9D8B030D-6E8A-4147-A177-3AD203B41FA5}">
                      <a16:colId xmlns:a16="http://schemas.microsoft.com/office/drawing/2014/main" val="20002"/>
                    </a:ext>
                  </a:extLst>
                </a:gridCol>
              </a:tblGrid>
              <a:tr h="701040">
                <a:tc>
                  <a:txBody>
                    <a:bodyPr/>
                    <a:lstStyle/>
                    <a:p>
                      <a:pPr algn="ctr"/>
                      <a:r>
                        <a:rPr lang="en-US" sz="20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bước</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err="1">
                          <a:latin typeface="Times New Roman" panose="02020603050405020304" pitchFamily="18" charset="0"/>
                          <a:ea typeface="Tahoma" panose="020B0604030504040204" pitchFamily="34" charset="0"/>
                          <a:cs typeface="Times New Roman" panose="02020603050405020304" pitchFamily="18" charset="0"/>
                        </a:rPr>
                        <a:t>Đặc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điểm</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err="1">
                          <a:latin typeface="Times New Roman" panose="02020603050405020304" pitchFamily="18" charset="0"/>
                          <a:ea typeface="Tahoma" panose="020B0604030504040204" pitchFamily="34" charset="0"/>
                          <a:cs typeface="Times New Roman" panose="02020603050405020304" pitchFamily="18" charset="0"/>
                        </a:rPr>
                        <a:t>Tên</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cây</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62305">
                <a:tc rowSpan="2">
                  <a:txBody>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1a</a:t>
                      </a: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1b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thùy</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tới</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bước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2</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0104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hoặc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con</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tới</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bước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3</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240">
                <a:tc rowSpan="2">
                  <a:txBody>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2a</a:t>
                      </a: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2b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mép</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nhẵn</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96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mép</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răng</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cưa</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1040">
                <a:tc rowSpan="2">
                  <a:txBody>
                    <a:bodyPr/>
                    <a:lstStyle/>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3a</a:t>
                      </a: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000" dirty="0">
                          <a:latin typeface="Times New Roman" panose="02020603050405020304" pitchFamily="18" charset="0"/>
                          <a:ea typeface="Tahoma" panose="020B0604030504040204" pitchFamily="34" charset="0"/>
                          <a:cs typeface="Times New Roman" panose="02020603050405020304" pitchFamily="18" charset="0"/>
                        </a:rPr>
                        <a:t>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các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sâu</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5059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xẻ</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nhiều</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thùy</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là</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con,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dọc</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hai</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bên</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cuống</a:t>
                      </a:r>
                      <a:r>
                        <a:rPr lang="en-US" sz="2000" baseline="0" dirty="0">
                          <a:latin typeface="Times New Roman" panose="02020603050405020304" pitchFamily="18" charset="0"/>
                          <a:ea typeface="Tahoma" panose="020B0604030504040204" pitchFamily="34" charset="0"/>
                          <a:cs typeface="Times New Roman" panose="02020603050405020304" pitchFamily="18" charset="0"/>
                        </a:rPr>
                        <a:t> </a:t>
                      </a:r>
                      <a:r>
                        <a:rPr lang="en-US" sz="2000" baseline="0" dirty="0" err="1">
                          <a:latin typeface="Times New Roman" panose="02020603050405020304" pitchFamily="18" charset="0"/>
                          <a:ea typeface="Tahoma" panose="020B0604030504040204" pitchFamily="34" charset="0"/>
                          <a:cs typeface="Times New Roman" panose="02020603050405020304" pitchFamily="18" charset="0"/>
                        </a:rPr>
                        <a:t>lá</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latin typeface="Times New Roman" panose="02020603050405020304" pitchFamily="18" charset="0"/>
                          <a:ea typeface="Tahoma" panose="020B0604030504040204" pitchFamily="34"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07" name="Picture 106"/>
          <p:cNvPicPr/>
          <p:nvPr/>
        </p:nvPicPr>
        <p:blipFill>
          <a:blip r:embed="rId3"/>
          <a:stretch>
            <a:fillRect/>
          </a:stretch>
        </p:blipFill>
        <p:spPr>
          <a:xfrm>
            <a:off x="3032760" y="2117725"/>
            <a:ext cx="2005330" cy="1744345"/>
          </a:xfrm>
          <a:prstGeom prst="rect">
            <a:avLst/>
          </a:prstGeom>
          <a:noFill/>
          <a:ln w="9525">
            <a:noFill/>
          </a:ln>
        </p:spPr>
      </p:pic>
      <p:pic>
        <p:nvPicPr>
          <p:cNvPr id="108" name="Picture 107"/>
          <p:cNvPicPr/>
          <p:nvPr/>
        </p:nvPicPr>
        <p:blipFill>
          <a:blip r:embed="rId4"/>
          <a:stretch>
            <a:fillRect/>
          </a:stretch>
        </p:blipFill>
        <p:spPr>
          <a:xfrm>
            <a:off x="258445" y="4531360"/>
            <a:ext cx="2390140" cy="1718310"/>
          </a:xfrm>
          <a:prstGeom prst="rect">
            <a:avLst/>
          </a:prstGeom>
          <a:noFill/>
          <a:ln w="9525">
            <a:noFill/>
          </a:ln>
        </p:spPr>
      </p:pic>
      <p:pic>
        <p:nvPicPr>
          <p:cNvPr id="109" name="Picture 108"/>
          <p:cNvPicPr/>
          <p:nvPr/>
        </p:nvPicPr>
        <p:blipFill>
          <a:blip r:embed="rId5"/>
          <a:stretch>
            <a:fillRect/>
          </a:stretch>
        </p:blipFill>
        <p:spPr>
          <a:xfrm>
            <a:off x="3088005" y="4596765"/>
            <a:ext cx="1881505" cy="1652905"/>
          </a:xfrm>
          <a:prstGeom prst="rect">
            <a:avLst/>
          </a:prstGeom>
          <a:noFill/>
          <a:ln w="9525">
            <a:noFill/>
          </a:ln>
        </p:spPr>
      </p:pic>
      <p:sp>
        <p:nvSpPr>
          <p:cNvPr id="5" name="Text Box 4"/>
          <p:cNvSpPr txBox="1"/>
          <p:nvPr/>
        </p:nvSpPr>
        <p:spPr>
          <a:xfrm>
            <a:off x="274955" y="3862070"/>
            <a:ext cx="2237740" cy="368300"/>
          </a:xfrm>
          <a:prstGeom prst="rect">
            <a:avLst/>
          </a:prstGeom>
          <a:noFill/>
        </p:spPr>
        <p:txBody>
          <a:bodyPr wrap="square" rtlCol="0">
            <a:spAutoFit/>
          </a:bodyPr>
          <a:lstStyle/>
          <a:p>
            <a:r>
              <a:rPr lang="en-US"/>
              <a:t>Bèo Nhật bản</a:t>
            </a:r>
          </a:p>
        </p:txBody>
      </p:sp>
      <p:sp>
        <p:nvSpPr>
          <p:cNvPr id="6" name="Text Box 5"/>
          <p:cNvSpPr txBox="1"/>
          <p:nvPr/>
        </p:nvSpPr>
        <p:spPr>
          <a:xfrm>
            <a:off x="3080385" y="3862070"/>
            <a:ext cx="1902460" cy="368300"/>
          </a:xfrm>
          <a:prstGeom prst="rect">
            <a:avLst/>
          </a:prstGeom>
          <a:noFill/>
        </p:spPr>
        <p:txBody>
          <a:bodyPr wrap="square" rtlCol="0">
            <a:spAutoFit/>
          </a:bodyPr>
          <a:lstStyle/>
          <a:p>
            <a:r>
              <a:rPr lang="en-US"/>
              <a:t>Cây Sắn</a:t>
            </a:r>
          </a:p>
        </p:txBody>
      </p:sp>
      <p:sp>
        <p:nvSpPr>
          <p:cNvPr id="7" name="Text Box 6"/>
          <p:cNvSpPr txBox="1"/>
          <p:nvPr/>
        </p:nvSpPr>
        <p:spPr>
          <a:xfrm>
            <a:off x="258445" y="6297930"/>
            <a:ext cx="2270125" cy="368300"/>
          </a:xfrm>
          <a:prstGeom prst="rect">
            <a:avLst/>
          </a:prstGeom>
          <a:noFill/>
        </p:spPr>
        <p:txBody>
          <a:bodyPr wrap="square" rtlCol="0">
            <a:spAutoFit/>
          </a:bodyPr>
          <a:lstStyle/>
          <a:p>
            <a:r>
              <a:rPr lang="en-US"/>
              <a:t>Cây ôrô</a:t>
            </a:r>
          </a:p>
        </p:txBody>
      </p:sp>
      <p:sp>
        <p:nvSpPr>
          <p:cNvPr id="8" name="Text Box 7"/>
          <p:cNvSpPr txBox="1"/>
          <p:nvPr/>
        </p:nvSpPr>
        <p:spPr>
          <a:xfrm>
            <a:off x="2939415" y="6384290"/>
            <a:ext cx="1913255" cy="368300"/>
          </a:xfrm>
          <a:prstGeom prst="rect">
            <a:avLst/>
          </a:prstGeom>
          <a:noFill/>
        </p:spPr>
        <p:txBody>
          <a:bodyPr wrap="square" rtlCol="0">
            <a:spAutoFit/>
          </a:bodyPr>
          <a:lstStyle/>
          <a:p>
            <a:r>
              <a:rPr lang="en-US"/>
              <a:t>Cây hoa hồng</a:t>
            </a:r>
          </a:p>
        </p:txBody>
      </p:sp>
      <p:sp>
        <p:nvSpPr>
          <p:cNvPr id="9" name="Text Box 8"/>
          <p:cNvSpPr txBox="1"/>
          <p:nvPr/>
        </p:nvSpPr>
        <p:spPr>
          <a:xfrm>
            <a:off x="258445" y="671195"/>
            <a:ext cx="11662410" cy="953135"/>
          </a:xfrm>
          <a:prstGeom prst="rect">
            <a:avLst/>
          </a:prstGeom>
          <a:noFill/>
        </p:spPr>
        <p:txBody>
          <a:bodyPr wrap="square" rtlCol="0">
            <a:spAutoFit/>
          </a:bodyPr>
          <a:lstStyle/>
          <a:p>
            <a:r>
              <a:rPr lang="en-US" sz="2800"/>
              <a:t>     Hãy hoàn thiện khóa lưỡng phân( Bảng 15.2) để xác định tên mỗi loài cây, dựa vào đặc điểm lá cây trong hình 15.3</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495" y="97427"/>
            <a:ext cx="10071462"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I. SỬ DỤNG KHÓA LƯỠNG PHÂN TRONG PHÂN LOẠI SINH VẬT</a:t>
            </a:r>
          </a:p>
        </p:txBody>
      </p:sp>
      <p:graphicFrame>
        <p:nvGraphicFramePr>
          <p:cNvPr id="4" name="Table 3"/>
          <p:cNvGraphicFramePr>
            <a:graphicFrameLocks noGrp="1"/>
          </p:cNvGraphicFramePr>
          <p:nvPr/>
        </p:nvGraphicFramePr>
        <p:xfrm>
          <a:off x="333375" y="1193800"/>
          <a:ext cx="11847195" cy="5592445"/>
        </p:xfrm>
        <a:graphic>
          <a:graphicData uri="http://schemas.openxmlformats.org/drawingml/2006/table">
            <a:tbl>
              <a:tblPr firstRow="1" bandRow="1">
                <a:tableStyleId>{5C22544A-7EE6-4342-B048-85BDC9FD1C3A}</a:tableStyleId>
              </a:tblPr>
              <a:tblGrid>
                <a:gridCol w="2138680">
                  <a:extLst>
                    <a:ext uri="{9D8B030D-6E8A-4147-A177-3AD203B41FA5}">
                      <a16:colId xmlns:a16="http://schemas.microsoft.com/office/drawing/2014/main" val="20000"/>
                    </a:ext>
                  </a:extLst>
                </a:gridCol>
                <a:gridCol w="5759450">
                  <a:extLst>
                    <a:ext uri="{9D8B030D-6E8A-4147-A177-3AD203B41FA5}">
                      <a16:colId xmlns:a16="http://schemas.microsoft.com/office/drawing/2014/main" val="20001"/>
                    </a:ext>
                  </a:extLst>
                </a:gridCol>
                <a:gridCol w="3949065">
                  <a:extLst>
                    <a:ext uri="{9D8B030D-6E8A-4147-A177-3AD203B41FA5}">
                      <a16:colId xmlns:a16="http://schemas.microsoft.com/office/drawing/2014/main" val="20002"/>
                    </a:ext>
                  </a:extLst>
                </a:gridCol>
              </a:tblGrid>
              <a:tr h="506730">
                <a:tc>
                  <a:txBody>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bước</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Đặc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điểm</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Tên</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cây</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46760">
                <a:tc rowSpan="2">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1a</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1b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không</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thành</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nhiều</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thùy</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Đi</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tới</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bước</a:t>
                      </a:r>
                      <a:r>
                        <a:rPr lang="en-US" sz="2400" baseline="0" dirty="0">
                          <a:latin typeface="Tahoma" panose="020B0604030504040204" pitchFamily="34" charset="0"/>
                          <a:ea typeface="Tahoma" panose="020B0604030504040204" pitchFamily="34" charset="0"/>
                          <a:cs typeface="Tahoma" panose="020B0604030504040204" pitchFamily="34" charset="0"/>
                        </a:rPr>
                        <a:t> 2</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613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thành</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nhiều</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thùy</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hoặc</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thành</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con</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latin typeface="Tahoma" panose="020B0604030504040204" pitchFamily="34" charset="0"/>
                          <a:ea typeface="Tahoma" panose="020B0604030504040204" pitchFamily="34" charset="0"/>
                          <a:cs typeface="Tahoma" panose="020B0604030504040204" pitchFamily="34" charset="0"/>
                        </a:rPr>
                        <a:t>Đi</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tới</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bước</a:t>
                      </a:r>
                      <a:r>
                        <a:rPr lang="en-US" sz="2400" baseline="0" dirty="0">
                          <a:latin typeface="Tahoma" panose="020B0604030504040204" pitchFamily="34" charset="0"/>
                          <a:ea typeface="Tahoma" panose="020B0604030504040204" pitchFamily="34" charset="0"/>
                          <a:cs typeface="Tahoma" panose="020B0604030504040204" pitchFamily="34" charset="0"/>
                        </a:rPr>
                        <a:t> 3</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7395">
                <a:tc rowSpan="2">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2a</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2b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có</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mép</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nhẵn</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612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có</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mép</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răng</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cưa</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6135">
                <a:tc rowSpan="2">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thành</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nhiều</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thùy</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các</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thùy</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sâu</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93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xẻ</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thành</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nhiều</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thùy</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là</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những</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r>
                        <a:rPr lang="en-US" sz="2400" baseline="0" dirty="0">
                          <a:latin typeface="Tahoma" panose="020B0604030504040204" pitchFamily="34" charset="0"/>
                          <a:ea typeface="Tahoma" panose="020B0604030504040204" pitchFamily="34" charset="0"/>
                          <a:cs typeface="Tahoma" panose="020B0604030504040204" pitchFamily="34" charset="0"/>
                        </a:rPr>
                        <a:t> con, </a:t>
                      </a:r>
                      <a:r>
                        <a:rPr lang="en-US" sz="2400" baseline="0" dirty="0" err="1">
                          <a:latin typeface="Tahoma" panose="020B0604030504040204" pitchFamily="34" charset="0"/>
                          <a:ea typeface="Tahoma" panose="020B0604030504040204" pitchFamily="34" charset="0"/>
                          <a:cs typeface="Tahoma" panose="020B0604030504040204" pitchFamily="34" charset="0"/>
                        </a:rPr>
                        <a:t>xếp</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dọc</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hai</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bên</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cuống</a:t>
                      </a:r>
                      <a:r>
                        <a:rPr lang="en-US" sz="2400" baseline="0" dirty="0">
                          <a:latin typeface="Tahoma" panose="020B0604030504040204" pitchFamily="34" charset="0"/>
                          <a:ea typeface="Tahoma" panose="020B0604030504040204" pitchFamily="34" charset="0"/>
                          <a:cs typeface="Tahoma" panose="020B0604030504040204" pitchFamily="34" charset="0"/>
                        </a:rPr>
                        <a:t> </a:t>
                      </a:r>
                      <a:r>
                        <a:rPr lang="en-US" sz="2400" baseline="0" dirty="0" err="1">
                          <a:latin typeface="Tahoma" panose="020B0604030504040204" pitchFamily="34" charset="0"/>
                          <a:ea typeface="Tahoma" panose="020B0604030504040204" pitchFamily="34" charset="0"/>
                          <a:cs typeface="Tahoma" panose="020B0604030504040204" pitchFamily="34" charset="0"/>
                        </a:rPr>
                        <a:t>lá</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8448451" y="3393813"/>
            <a:ext cx="2702859" cy="461665"/>
          </a:xfrm>
          <a:prstGeom prst="rect">
            <a:avLst/>
          </a:prstGeom>
          <a:solidFill>
            <a:schemeClr val="bg1"/>
          </a:solidFill>
        </p:spPr>
        <p:txBody>
          <a:bodyPr wrap="square" rtlCol="0">
            <a:spAutoFit/>
          </a:bodyPr>
          <a:lstStyle/>
          <a:p>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Lá</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cây</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lục</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bình</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8448448" y="4187365"/>
            <a:ext cx="2702859" cy="461665"/>
          </a:xfrm>
          <a:prstGeom prst="rect">
            <a:avLst/>
          </a:prstGeom>
          <a:solidFill>
            <a:schemeClr val="bg1"/>
          </a:solidFill>
        </p:spPr>
        <p:txBody>
          <a:bodyPr wrap="square" rtlCol="0">
            <a:spAutoFit/>
          </a:bodyPr>
          <a:lstStyle/>
          <a:p>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Lá</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cây</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ô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rô</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8448449" y="4956949"/>
            <a:ext cx="2702859" cy="461665"/>
          </a:xfrm>
          <a:prstGeom prst="rect">
            <a:avLst/>
          </a:prstGeom>
          <a:solidFill>
            <a:schemeClr val="bg1"/>
          </a:solidFill>
        </p:spPr>
        <p:txBody>
          <a:bodyPr wrap="square" rtlCol="0">
            <a:spAutoFit/>
          </a:bodyPr>
          <a:lstStyle/>
          <a:p>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Lá</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cây</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sắn</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6" name="Picture 105"/>
          <p:cNvPicPr/>
          <p:nvPr/>
        </p:nvPicPr>
        <p:blipFill>
          <a:blip r:embed="rId2"/>
          <a:stretch>
            <a:fillRect/>
          </a:stretch>
        </p:blipFill>
        <p:spPr>
          <a:xfrm>
            <a:off x="11151235" y="3259455"/>
            <a:ext cx="940435" cy="671830"/>
          </a:xfrm>
          <a:prstGeom prst="rect">
            <a:avLst/>
          </a:prstGeom>
          <a:noFill/>
          <a:ln w="9525">
            <a:noFill/>
          </a:ln>
        </p:spPr>
      </p:pic>
      <p:sp>
        <p:nvSpPr>
          <p:cNvPr id="11" name="TextBox 10"/>
          <p:cNvSpPr txBox="1"/>
          <p:nvPr/>
        </p:nvSpPr>
        <p:spPr>
          <a:xfrm>
            <a:off x="8600215" y="5926313"/>
            <a:ext cx="2702859" cy="461665"/>
          </a:xfrm>
          <a:prstGeom prst="rect">
            <a:avLst/>
          </a:prstGeom>
          <a:solidFill>
            <a:schemeClr val="bg1"/>
          </a:solidFill>
        </p:spPr>
        <p:txBody>
          <a:bodyPr wrap="square" rtlCol="0">
            <a:spAutoFit/>
          </a:bodyPr>
          <a:lstStyle/>
          <a:p>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Lá</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cây</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hoa</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hồng</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8" name="Picture 107"/>
          <p:cNvPicPr/>
          <p:nvPr/>
        </p:nvPicPr>
        <p:blipFill>
          <a:blip r:embed="rId3"/>
          <a:stretch>
            <a:fillRect/>
          </a:stretch>
        </p:blipFill>
        <p:spPr>
          <a:xfrm>
            <a:off x="10472420" y="4173220"/>
            <a:ext cx="931545" cy="541655"/>
          </a:xfrm>
          <a:prstGeom prst="rect">
            <a:avLst/>
          </a:prstGeom>
          <a:noFill/>
          <a:ln w="9525">
            <a:noFill/>
          </a:ln>
        </p:spPr>
      </p:pic>
      <p:pic>
        <p:nvPicPr>
          <p:cNvPr id="107" name="Picture 106"/>
          <p:cNvPicPr/>
          <p:nvPr/>
        </p:nvPicPr>
        <p:blipFill>
          <a:blip r:embed="rId4"/>
          <a:stretch>
            <a:fillRect/>
          </a:stretch>
        </p:blipFill>
        <p:spPr>
          <a:xfrm>
            <a:off x="10577195" y="4874260"/>
            <a:ext cx="956945" cy="534035"/>
          </a:xfrm>
          <a:prstGeom prst="rect">
            <a:avLst/>
          </a:prstGeom>
          <a:noFill/>
          <a:ln w="9525">
            <a:noFill/>
          </a:ln>
        </p:spPr>
      </p:pic>
      <p:pic>
        <p:nvPicPr>
          <p:cNvPr id="109" name="Picture 108"/>
          <p:cNvPicPr/>
          <p:nvPr/>
        </p:nvPicPr>
        <p:blipFill>
          <a:blip r:embed="rId5"/>
          <a:stretch>
            <a:fillRect/>
          </a:stretch>
        </p:blipFill>
        <p:spPr>
          <a:xfrm>
            <a:off x="11182350" y="5753100"/>
            <a:ext cx="909320" cy="6477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2000"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blinds(horizontal)">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linds(horizontal)">
                                      <p:cBhvr>
                                        <p:cTn id="22" dur="5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blinds(horizontal)">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7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blinds(horizontal)">
                                      <p:cBhvr>
                                        <p:cTn id="4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p:nvPr/>
        </p:nvPicPr>
        <p:blipFill>
          <a:blip r:embed="rId2"/>
          <a:stretch>
            <a:fillRect/>
          </a:stretch>
        </p:blipFill>
        <p:spPr>
          <a:xfrm>
            <a:off x="1226185" y="4688840"/>
            <a:ext cx="1842135" cy="2063750"/>
          </a:xfrm>
          <a:prstGeom prst="rect">
            <a:avLst/>
          </a:prstGeom>
          <a:noFill/>
          <a:ln w="9525">
            <a:noFill/>
          </a:ln>
        </p:spPr>
      </p:pic>
      <p:sp>
        <p:nvSpPr>
          <p:cNvPr id="4" name="Rectangle 3"/>
          <p:cNvSpPr>
            <a:spLocks noChangeArrowheads="1"/>
          </p:cNvSpPr>
          <p:nvPr/>
        </p:nvSpPr>
        <p:spPr bwMode="auto">
          <a:xfrm>
            <a:off x="3022169" y="736870"/>
            <a:ext cx="6390772" cy="53770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bèo</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sắn</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hoa</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hồng</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rô</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a:spLocks noChangeArrowheads="1"/>
          </p:cNvSpPr>
          <p:nvPr/>
        </p:nvSpPr>
        <p:spPr bwMode="auto">
          <a:xfrm>
            <a:off x="1988671" y="1901643"/>
            <a:ext cx="3134078" cy="49942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 không xẻ thùy</a:t>
            </a:r>
            <a:endParaRPr kumimoji="0" lang="en-US" alt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6875964" y="1895686"/>
            <a:ext cx="4097571" cy="49942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xẻ</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thùy</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con</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23"/>
          <p:cNvSpPr>
            <a:spLocks noChangeArrowheads="1"/>
          </p:cNvSpPr>
          <p:nvPr/>
        </p:nvSpPr>
        <p:spPr bwMode="auto">
          <a:xfrm>
            <a:off x="860425" y="3051810"/>
            <a:ext cx="2157095" cy="8299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Mép lá nhẵn</a:t>
            </a:r>
            <a:endParaRPr kumimoji="0" lang="en-US" alt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24"/>
          <p:cNvSpPr>
            <a:spLocks noChangeArrowheads="1"/>
          </p:cNvSpPr>
          <p:nvPr/>
        </p:nvSpPr>
        <p:spPr bwMode="auto">
          <a:xfrm>
            <a:off x="6660494" y="2928040"/>
            <a:ext cx="1677201" cy="882074"/>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Các thùy xẻ sâu</a:t>
            </a:r>
            <a:endParaRPr kumimoji="0" lang="en-US" alt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25"/>
          <p:cNvSpPr>
            <a:spLocks noChangeArrowheads="1"/>
          </p:cNvSpPr>
          <p:nvPr/>
        </p:nvSpPr>
        <p:spPr bwMode="auto">
          <a:xfrm>
            <a:off x="3556807" y="3010118"/>
            <a:ext cx="2564605" cy="78268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Mép</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nhiều</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răng</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cưa</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26"/>
          <p:cNvSpPr>
            <a:spLocks noChangeArrowheads="1"/>
          </p:cNvSpPr>
          <p:nvPr/>
        </p:nvSpPr>
        <p:spPr bwMode="auto">
          <a:xfrm>
            <a:off x="8604159" y="2911502"/>
            <a:ext cx="3358600" cy="882074"/>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nhiều</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xếp</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dọc</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2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bên</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cuống</a:t>
            </a:r>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flipH="1">
            <a:off x="2139315" y="3874770"/>
            <a:ext cx="7620" cy="393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497185" y="3810000"/>
            <a:ext cx="8255" cy="5340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31125" y="3831590"/>
            <a:ext cx="8890" cy="5054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68186" y="3831377"/>
            <a:ext cx="10318" cy="4586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32"/>
          <p:cNvSpPr>
            <a:spLocks noChangeArrowheads="1"/>
          </p:cNvSpPr>
          <p:nvPr/>
        </p:nvSpPr>
        <p:spPr bwMode="auto">
          <a:xfrm>
            <a:off x="667875" y="4316585"/>
            <a:ext cx="115241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bèo</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lục</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bình</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ô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rô</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sắn</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Cây</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hoa</a:t>
            </a:r>
            <a:r>
              <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4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hồng</a:t>
            </a:r>
            <a:endParaRPr kumimoji="0" lang="en-US" altLang="en-US"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84" name="Group 83"/>
          <p:cNvGrpSpPr/>
          <p:nvPr/>
        </p:nvGrpSpPr>
        <p:grpSpPr>
          <a:xfrm>
            <a:off x="3556000" y="1274445"/>
            <a:ext cx="5514340" cy="621030"/>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37465" y="39642"/>
            <a:ext cx="10071462"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I. SỬ DỤNG KHÓA LƯỠNG PHÂN TRONG PHÂN LOẠI SINH VẬT</a:t>
            </a:r>
          </a:p>
        </p:txBody>
      </p:sp>
      <p:grpSp>
        <p:nvGrpSpPr>
          <p:cNvPr id="85" name="Group 84"/>
          <p:cNvGrpSpPr/>
          <p:nvPr/>
        </p:nvGrpSpPr>
        <p:grpSpPr>
          <a:xfrm>
            <a:off x="2146935" y="2503170"/>
            <a:ext cx="2921000" cy="520700"/>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740015" y="2390775"/>
            <a:ext cx="2757170" cy="53784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08" name="Picture 107"/>
          <p:cNvPicPr/>
          <p:nvPr/>
        </p:nvPicPr>
        <p:blipFill>
          <a:blip r:embed="rId3"/>
          <a:stretch>
            <a:fillRect/>
          </a:stretch>
        </p:blipFill>
        <p:spPr>
          <a:xfrm>
            <a:off x="4279900" y="4993640"/>
            <a:ext cx="1842135" cy="1572895"/>
          </a:xfrm>
          <a:prstGeom prst="rect">
            <a:avLst/>
          </a:prstGeom>
          <a:noFill/>
          <a:ln w="9525">
            <a:noFill/>
          </a:ln>
        </p:spPr>
      </p:pic>
      <p:pic>
        <p:nvPicPr>
          <p:cNvPr id="107" name="Picture 106"/>
          <p:cNvPicPr/>
          <p:nvPr/>
        </p:nvPicPr>
        <p:blipFill>
          <a:blip r:embed="rId4"/>
          <a:stretch>
            <a:fillRect/>
          </a:stretch>
        </p:blipFill>
        <p:spPr>
          <a:xfrm>
            <a:off x="6921500" y="4966970"/>
            <a:ext cx="2148840" cy="1602740"/>
          </a:xfrm>
          <a:prstGeom prst="rect">
            <a:avLst/>
          </a:prstGeom>
          <a:noFill/>
          <a:ln w="9525">
            <a:noFill/>
          </a:ln>
        </p:spPr>
      </p:pic>
      <p:pic>
        <p:nvPicPr>
          <p:cNvPr id="109" name="Picture 108"/>
          <p:cNvPicPr/>
          <p:nvPr/>
        </p:nvPicPr>
        <p:blipFill>
          <a:blip r:embed="rId5"/>
          <a:stretch>
            <a:fillRect/>
          </a:stretch>
        </p:blipFill>
        <p:spPr>
          <a:xfrm>
            <a:off x="9869805" y="4993005"/>
            <a:ext cx="2126615" cy="16408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6111" y="86714"/>
            <a:ext cx="6329175" cy="1209523"/>
          </a:xfrm>
          <a:solidFill>
            <a:srgbClr val="C00000">
              <a:alpha val="80000"/>
            </a:srgbClr>
          </a:solidFill>
        </p:spPr>
        <p:txBody>
          <a:bodyPr/>
          <a:lstStyle/>
          <a:p>
            <a:pPr algn="ctr"/>
            <a:r>
              <a:rPr lang="en-US" dirty="0">
                <a:latin typeface="#9Slide03 Swiss Condensed Bold" panose="02000500000000000000" pitchFamily="2" charset="0"/>
              </a:rPr>
              <a:t>KHÓA LƯỠNG PHÂN LÀ GÌ?</a:t>
            </a:r>
          </a:p>
        </p:txBody>
      </p:sp>
      <p:sp>
        <p:nvSpPr>
          <p:cNvPr id="5" name="Slide Number Placeholder 4"/>
          <p:cNvSpPr>
            <a:spLocks noGrp="1"/>
          </p:cNvSpPr>
          <p:nvPr>
            <p:ph type="sldNum" sz="quarter" idx="14"/>
          </p:nvPr>
        </p:nvSpPr>
        <p:spPr/>
        <p:txBody>
          <a:bodyPr/>
          <a:lstStyle/>
          <a:p>
            <a:fld id="{19B51A1E-902D-48AF-9020-955120F399B6}" type="slidenum">
              <a:rPr lang="en-US" smtClean="0">
                <a:solidFill>
                  <a:prstClr val="black"/>
                </a:solidFill>
              </a:rPr>
              <a:pPr/>
              <a:t>9</a:t>
            </a:fld>
            <a:endParaRPr lang="en-US" dirty="0">
              <a:solidFill>
                <a:prstClr val="black"/>
              </a:solidFill>
            </a:endParaRPr>
          </a:p>
        </p:txBody>
      </p:sp>
      <p:pic>
        <p:nvPicPr>
          <p:cNvPr id="3074" name="Picture 2" descr="Bài 26. Khóa lưỡng phân - Hoc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530" y="3768131"/>
            <a:ext cx="3027904" cy="2270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ài 26. Khóa lưỡng phân - Hoc24"/>
          <p:cNvPicPr>
            <a:picLocks noChangeAspect="1" noChangeArrowheads="1"/>
          </p:cNvPicPr>
          <p:nvPr/>
        </p:nvPicPr>
        <p:blipFill rotWithShape="1">
          <a:blip r:embed="rId3">
            <a:extLst>
              <a:ext uri="{28A0092B-C50C-407E-A947-70E740481C1C}">
                <a14:useLocalDpi xmlns:a14="http://schemas.microsoft.com/office/drawing/2010/main" val="0"/>
              </a:ext>
            </a:extLst>
          </a:blip>
          <a:srcRect l="5192" t="27705" r="8522" b="5275"/>
          <a:stretch/>
        </p:blipFill>
        <p:spPr bwMode="auto">
          <a:xfrm>
            <a:off x="303563" y="4716766"/>
            <a:ext cx="2930550" cy="17046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ài 26. Khóa lưỡng phân - Hoc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205" y="1296237"/>
            <a:ext cx="6325081" cy="47428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3563" y="248956"/>
            <a:ext cx="5192885" cy="3639755"/>
          </a:xfrm>
          <a:prstGeom prst="rect">
            <a:avLst/>
          </a:prstGeom>
          <a:noFill/>
        </p:spPr>
        <p:txBody>
          <a:bodyPr wrap="square" lIns="0" tIns="0" rIns="0" bIns="0" rtlCol="0">
            <a:noAutofit/>
          </a:bodyPr>
          <a:lstStyle/>
          <a:p>
            <a:pPr marL="342900" indent="-342900" algn="just">
              <a:lnSpc>
                <a:spcPct val="120000"/>
              </a:lnSpc>
              <a:buFont typeface="Wingdings" panose="05000000000000000000" pitchFamily="2" charset="2"/>
              <a:buChar char="§"/>
            </a:pPr>
            <a:r>
              <a:rPr lang="vi-VN" sz="2400" dirty="0">
                <a:solidFill>
                  <a:srgbClr val="0070C0"/>
                </a:solidFill>
                <a:latin typeface="#9Slide03 Roboto Condensed" panose="02000000000000000000" pitchFamily="2" charset="0"/>
                <a:ea typeface="#9Slide03 Roboto Condensed" panose="02000000000000000000" pitchFamily="2" charset="0"/>
              </a:rPr>
              <a:t>Khóa lưỡng phân là kiểu phổ biến nhất trong các khóa phân loại sinh vật.</a:t>
            </a:r>
          </a:p>
          <a:p>
            <a:pPr marL="342900" indent="-342900" algn="just">
              <a:lnSpc>
                <a:spcPct val="120000"/>
              </a:lnSpc>
              <a:buFont typeface="Wingdings" panose="05000000000000000000" pitchFamily="2" charset="2"/>
              <a:buChar char="§"/>
            </a:pPr>
            <a:r>
              <a:rPr lang="vi-VN" sz="2400" dirty="0">
                <a:solidFill>
                  <a:srgbClr val="297D53">
                    <a:lumMod val="75000"/>
                  </a:srgbClr>
                </a:solidFill>
                <a:latin typeface="#9Slide03 Roboto Condensed" panose="02000000000000000000" pitchFamily="2" charset="0"/>
                <a:ea typeface="#9Slide03 Roboto Condensed" panose="02000000000000000000" pitchFamily="2" charset="0"/>
              </a:rPr>
              <a:t>Nguyên tắc xây dựng của khóa lưỡng phân là từ một tập hợp các đối tượng ban đầu tách ra thành hai hay nhiều nhóm có đặc điểm đối lập nhau.</a:t>
            </a:r>
          </a:p>
          <a:p>
            <a:pPr marL="342900" indent="-342900" algn="just">
              <a:lnSpc>
                <a:spcPct val="120000"/>
              </a:lnSpc>
              <a:buFont typeface="Wingdings" panose="05000000000000000000" pitchFamily="2" charset="2"/>
              <a:buChar char="§"/>
            </a:pPr>
            <a:r>
              <a:rPr lang="vi-VN" sz="2400" dirty="0">
                <a:solidFill>
                  <a:srgbClr val="FF0000"/>
                </a:solidFill>
                <a:latin typeface="#9Slide03 Roboto Condensed" panose="02000000000000000000" pitchFamily="2" charset="0"/>
                <a:ea typeface="#9Slide03 Roboto Condensed" panose="02000000000000000000" pitchFamily="2" charset="0"/>
              </a:rPr>
              <a:t>Sau mỗi lần tách, ta được 2 nhóm nhỏ hơn và khác nhau bởi đặc điểm dùng để tách.</a:t>
            </a:r>
          </a:p>
        </p:txBody>
      </p:sp>
    </p:spTree>
    <p:extLst>
      <p:ext uri="{BB962C8B-B14F-4D97-AF65-F5344CB8AC3E}">
        <p14:creationId xmlns:p14="http://schemas.microsoft.com/office/powerpoint/2010/main" val="3501624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18</TotalTime>
  <Words>673</Words>
  <Application>Microsoft Office PowerPoint</Application>
  <PresentationFormat>Widescreen</PresentationFormat>
  <Paragraphs>111</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#9Slide03 Roboto Condensed</vt:lpstr>
      <vt:lpstr>#9Slide03 Swiss Condensed Bold</vt:lpstr>
      <vt:lpstr>Calibri</vt:lpstr>
      <vt:lpstr>Rockwell</vt:lpstr>
      <vt:lpstr>Rockwell Condensed</vt:lpstr>
      <vt:lpstr>Tahoma</vt:lpstr>
      <vt:lpstr>Times New Roman</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KHÓA LƯỠNG PHÂN LÀ GÌ?</vt:lpstr>
      <vt:lpstr>PowerPoint Presentation</vt:lpstr>
      <vt:lpstr>PowerPoint Presentation</vt:lpstr>
      <vt:lpstr>PowerPoint Presentation</vt:lpstr>
      <vt:lpstr>PowerPoint Presentation</vt:lpstr>
      <vt:lpstr>PowerPoint Presentation</vt:lpstr>
    </vt:vector>
  </TitlesOfParts>
  <Company>ThienIT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KHÓA LƯỠNG PHÂN</dc:title>
  <dc:creator>Admin</dc:creator>
  <cp:lastModifiedBy>Nguyễn Thu Ngọc</cp:lastModifiedBy>
  <cp:revision>54</cp:revision>
  <dcterms:created xsi:type="dcterms:W3CDTF">2021-05-10T06:00:00Z</dcterms:created>
  <dcterms:modified xsi:type="dcterms:W3CDTF">2025-12-23T13:55:22Z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45257226423F4CF3BAEB9EA05F909ABE</vt:lpwstr>
  </property>
  <property fmtid="{D5CDD505-2E9C-101B-9397-08002B2CF9AE}" pid="3" name="KSOProductBuildVer">
    <vt:lpwstr>1033-11.2.0.10323</vt:lpwstr>
  </property>
</Properties>
</file>