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1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gPyPcM7whFuuELjmzVj8kjd5J0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2"/>
      </p:cViewPr>
      <p:guideLst>
        <p:guide orient="horz" pos="225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21" Type="http://customschemas.google.com/relationships/presentationmetadata" Target="meta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icrosoft Yahei"/>
              <a:buNone/>
              <a:defRPr sz="6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" name="Google Shape;9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10" name="Google Shape;1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icrosoft Yahei"/>
              <a:buNone/>
              <a:defRPr sz="3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" name="Google Shape;69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Yahei"/>
              <a:buNone/>
              <a:defRPr sz="4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&#10;文本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Yahei"/>
              <a:buNone/>
              <a:defRPr sz="4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84" name="Google Shape;84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85" name="Google Shape;85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9" name="Google Shape;89;p29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文本" type="vertTitleAndTx">
  <p:cSld name="VERTICAL_TITLE_AND_VERTICAL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0"/>
          <p:cNvSpPr txBox="1">
            <a:spLocks noGrp="1"/>
          </p:cNvSpPr>
          <p:nvPr>
            <p:ph type="title"/>
          </p:nvPr>
        </p:nvSpPr>
        <p:spPr>
          <a:xfrm rot="5400000">
            <a:off x="7285038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5" name="Google Shape;95;p30"/>
          <p:cNvSpPr txBox="1">
            <a:spLocks noGrp="1"/>
          </p:cNvSpPr>
          <p:nvPr>
            <p:ph type="body" idx="1"/>
          </p:nvPr>
        </p:nvSpPr>
        <p:spPr>
          <a:xfrm rot="5400000">
            <a:off x="1697038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15" name="Google Shape;15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16" name="Google Shape;16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Yahei"/>
              <a:buNone/>
              <a:defRPr sz="4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icrosoft Yahei"/>
              <a:buNone/>
              <a:defRPr sz="6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Yahei"/>
              <a:buNone/>
              <a:defRPr sz="4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Yahei"/>
              <a:buNone/>
              <a:defRPr sz="4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比较">
  <p:cSld name="1_比较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Yahei"/>
              <a:buNone/>
              <a:defRPr sz="4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50" name="Google Shape;50;p2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" name="Google Shape;54;p22"/>
          <p:cNvSpPr txBox="1"/>
          <p:nvPr/>
        </p:nvSpPr>
        <p:spPr>
          <a:xfrm>
            <a:off x="1653705" y="6739570"/>
            <a:ext cx="1800200" cy="118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 u="sng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PPT模板</a:t>
            </a:r>
            <a:r>
              <a:rPr lang="en-US" sz="10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http://www.1ppt.com/moban/ </a:t>
            </a:r>
            <a:endParaRPr sz="100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Yahei"/>
              <a:buNone/>
              <a:defRPr sz="4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icrosoft Yahei"/>
              <a:buNone/>
              <a:defRPr sz="3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5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9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37.png"/><Relationship Id="rId5" Type="http://schemas.openxmlformats.org/officeDocument/2006/relationships/image" Target="../media/image32.png"/><Relationship Id="rId15" Type="http://schemas.openxmlformats.org/officeDocument/2006/relationships/image" Target="../media/image41.png"/><Relationship Id="rId10" Type="http://schemas.openxmlformats.org/officeDocument/2006/relationships/image" Target="../media/image4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2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73981" y="3636609"/>
            <a:ext cx="1159583" cy="491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400000" flipH="1">
            <a:off x="2252156" y="1993743"/>
            <a:ext cx="822060" cy="842083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"/>
          <p:cNvSpPr txBox="1">
            <a:spLocks noGrp="1"/>
          </p:cNvSpPr>
          <p:nvPr>
            <p:ph type="ctrTitle"/>
          </p:nvPr>
        </p:nvSpPr>
        <p:spPr>
          <a:xfrm>
            <a:off x="2380056" y="2214209"/>
            <a:ext cx="6993969" cy="2078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Times New Roman"/>
              <a:buNone/>
            </a:pPr>
            <a:r>
              <a:rPr lang="en-US" sz="40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CHÀO MỪNG CÁC EM </a:t>
            </a:r>
            <a:br>
              <a:rPr lang="en-US" sz="40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0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ĐẾN VỚI TIẾT TIẾNG VIỆT!</a:t>
            </a:r>
            <a:endParaRPr sz="4000" b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22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"/>
          <p:cNvSpPr/>
          <p:nvPr/>
        </p:nvSpPr>
        <p:spPr>
          <a:xfrm>
            <a:off x="1703237" y="1123950"/>
            <a:ext cx="8477250" cy="2935155"/>
          </a:xfrm>
          <a:prstGeom prst="cloud">
            <a:avLst/>
          </a:prstGeom>
          <a:solidFill>
            <a:srgbClr val="FFD966"/>
          </a:solidFill>
          <a:ln w="12700" cap="flat" cmpd="sng">
            <a:solidFill>
              <a:srgbClr val="5481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Đọc soát lỗi</a:t>
            </a:r>
            <a:endParaRPr sz="4400" b="1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58" name="Google Shape;258;p10" descr="Hình dấu hỏi chấm đẹp | VFO.V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703" y="3182805"/>
            <a:ext cx="1971069" cy="3160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48433" y="3151611"/>
            <a:ext cx="1914967" cy="37063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1"/>
          <p:cNvSpPr txBox="1"/>
          <p:nvPr/>
        </p:nvSpPr>
        <p:spPr>
          <a:xfrm>
            <a:off x="350921" y="213195"/>
            <a:ext cx="11841079" cy="996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Times New Roman"/>
              <a:buNone/>
            </a:pPr>
            <a:r>
              <a:rPr lang="en-US" sz="3200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Viết tên 2 – 3 tỉnh hoặc thành phố mà em biết.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65" name="Google Shape;265;p11"/>
          <p:cNvCxnSpPr/>
          <p:nvPr/>
        </p:nvCxnSpPr>
        <p:spPr>
          <a:xfrm>
            <a:off x="2208279" y="879022"/>
            <a:ext cx="1621971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6" name="Google Shape;266;p11"/>
          <p:cNvCxnSpPr/>
          <p:nvPr/>
        </p:nvCxnSpPr>
        <p:spPr>
          <a:xfrm>
            <a:off x="4746157" y="879930"/>
            <a:ext cx="1621971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7" name="Google Shape;267;p11"/>
          <p:cNvSpPr/>
          <p:nvPr/>
        </p:nvSpPr>
        <p:spPr>
          <a:xfrm>
            <a:off x="525078" y="3497943"/>
            <a:ext cx="4221079" cy="2584305"/>
          </a:xfrm>
          <a:prstGeom prst="cloud">
            <a:avLst/>
          </a:prstGeom>
          <a:solidFill>
            <a:srgbClr val="FFD966"/>
          </a:solidFill>
          <a:ln w="12700" cap="flat" cmpd="sng">
            <a:solidFill>
              <a:srgbClr val="5481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 cần lưu ý gì khi viết tên các tỉnh hoặc thành phố?</a:t>
            </a:r>
            <a:endParaRPr sz="2800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8" name="Google Shape;268;p11"/>
          <p:cNvSpPr txBox="1"/>
          <p:nvPr/>
        </p:nvSpPr>
        <p:spPr>
          <a:xfrm>
            <a:off x="2745307" y="1604114"/>
            <a:ext cx="8662921" cy="890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Huế</a:t>
            </a:r>
            <a:r>
              <a:rPr lang="en-US" sz="4000" b="1" dirty="0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4000" b="1" dirty="0" err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Đà</a:t>
            </a:r>
            <a:r>
              <a:rPr lang="en-US" sz="4000" b="1" dirty="0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1" dirty="0" err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Nẵng</a:t>
            </a:r>
            <a:r>
              <a:rPr lang="en-US" sz="4000" b="1" dirty="0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4000" b="1" dirty="0" err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Nghệ</a:t>
            </a:r>
            <a:r>
              <a:rPr lang="en-US" sz="4000" b="1" dirty="0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 An, </a:t>
            </a:r>
            <a:endParaRPr dirty="0"/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Thanh </a:t>
            </a:r>
            <a:r>
              <a:rPr lang="en-US" sz="4000" b="1" dirty="0" err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Hóa</a:t>
            </a:r>
            <a:r>
              <a:rPr lang="en-US" sz="4000" b="1" dirty="0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4000" b="1" dirty="0" err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Tây</a:t>
            </a:r>
            <a:r>
              <a:rPr lang="en-US" sz="4000" b="1" dirty="0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 Ninh,...</a:t>
            </a:r>
            <a:endParaRPr sz="4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495300" y="4250120"/>
            <a:ext cx="1338428" cy="2590507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12"/>
          <p:cNvSpPr/>
          <p:nvPr/>
        </p:nvSpPr>
        <p:spPr>
          <a:xfrm>
            <a:off x="495300" y="466272"/>
            <a:ext cx="113538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</a:t>
            </a: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Chọn a hoặc b.</a:t>
            </a:r>
            <a:endParaRPr sz="2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5" name="Google Shape;27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74396" y="4250120"/>
            <a:ext cx="1488954" cy="2881847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12"/>
          <p:cNvSpPr/>
          <p:nvPr/>
        </p:nvSpPr>
        <p:spPr>
          <a:xfrm>
            <a:off x="770813" y="1092854"/>
            <a:ext cx="6805644" cy="661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Chọn </a:t>
            </a:r>
            <a:r>
              <a:rPr lang="en-US" sz="28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 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hoặc </a:t>
            </a:r>
            <a:r>
              <a:rPr lang="en-US" sz="28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thay cho ô vuông.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7" name="Google Shape;277;p12"/>
          <p:cNvSpPr/>
          <p:nvPr/>
        </p:nvSpPr>
        <p:spPr>
          <a:xfrm>
            <a:off x="2589425" y="1754061"/>
            <a:ext cx="6805644" cy="332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465138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 còng đi       ợ        ời mưa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Cái tôm cái tép đi đưa bà còng.</a:t>
            </a:r>
            <a:endParaRPr/>
          </a:p>
          <a:p>
            <a:pPr marL="0" marR="0" lvl="0" indent="465138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Đưa bà đến quãng đường cong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Đưa bà vào tận ngõ       ong nhà bà.</a:t>
            </a:r>
            <a:endParaRPr/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(Ca dao)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8" name="Google Shape;278;p12"/>
          <p:cNvSpPr/>
          <p:nvPr/>
        </p:nvSpPr>
        <p:spPr>
          <a:xfrm>
            <a:off x="4847771" y="1944915"/>
            <a:ext cx="406400" cy="37767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1C1C1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79" name="Google Shape;279;p12"/>
          <p:cNvSpPr/>
          <p:nvPr/>
        </p:nvSpPr>
        <p:spPr>
          <a:xfrm>
            <a:off x="5730298" y="1944508"/>
            <a:ext cx="406400" cy="37767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1C1C1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80" name="Google Shape;280;p12"/>
          <p:cNvSpPr/>
          <p:nvPr/>
        </p:nvSpPr>
        <p:spPr>
          <a:xfrm>
            <a:off x="5635226" y="3859886"/>
            <a:ext cx="406400" cy="37767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1C1C1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81" name="Google Shape;281;p12"/>
          <p:cNvSpPr/>
          <p:nvPr/>
        </p:nvSpPr>
        <p:spPr>
          <a:xfrm>
            <a:off x="4815060" y="1756400"/>
            <a:ext cx="820166" cy="661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</a:t>
            </a:r>
            <a:endParaRPr sz="2800" i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2" name="Google Shape;282;p12"/>
          <p:cNvSpPr/>
          <p:nvPr/>
        </p:nvSpPr>
        <p:spPr>
          <a:xfrm>
            <a:off x="5726615" y="1746976"/>
            <a:ext cx="820166" cy="661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</a:t>
            </a:r>
            <a:endParaRPr sz="2800" i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3" name="Google Shape;283;p12"/>
          <p:cNvSpPr/>
          <p:nvPr/>
        </p:nvSpPr>
        <p:spPr>
          <a:xfrm>
            <a:off x="5635226" y="3654968"/>
            <a:ext cx="820166" cy="661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</a:t>
            </a:r>
            <a:endParaRPr sz="2800" i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4" name="Google Shape;284;p12" descr="https://img.loigiaihay.com/picture/question_lgh/2021_51/1624001025-4ehx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43020" y="1423457"/>
            <a:ext cx="3533775" cy="2886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547" y="1825338"/>
            <a:ext cx="732295" cy="736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9635" y="3360856"/>
            <a:ext cx="756360" cy="776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4502" y="5040896"/>
            <a:ext cx="765883" cy="727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392846" y="-542547"/>
            <a:ext cx="2150887" cy="20490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3" name="Google Shape;293;p13"/>
          <p:cNvGrpSpPr/>
          <p:nvPr/>
        </p:nvGrpSpPr>
        <p:grpSpPr>
          <a:xfrm rot="-5400000">
            <a:off x="4464543" y="-2314540"/>
            <a:ext cx="2206204" cy="6835284"/>
            <a:chOff x="1487984" y="1394866"/>
            <a:chExt cx="1032394" cy="3548181"/>
          </a:xfrm>
        </p:grpSpPr>
        <p:sp>
          <p:nvSpPr>
            <p:cNvPr id="294" name="Google Shape;294;p13"/>
            <p:cNvSpPr/>
            <p:nvPr/>
          </p:nvSpPr>
          <p:spPr>
            <a:xfrm>
              <a:off x="1728150" y="2103411"/>
              <a:ext cx="792228" cy="2539575"/>
            </a:xfrm>
            <a:custGeom>
              <a:avLst/>
              <a:gdLst/>
              <a:ahLst/>
              <a:cxnLst/>
              <a:rect l="l" t="t" r="r" b="b"/>
              <a:pathLst>
                <a:path w="21600" h="24304" extrusionOk="0">
                  <a:moveTo>
                    <a:pt x="3286" y="1601"/>
                  </a:moveTo>
                  <a:cubicBezTo>
                    <a:pt x="7086" y="-639"/>
                    <a:pt x="15262" y="-378"/>
                    <a:pt x="18125" y="1458"/>
                  </a:cubicBezTo>
                  <a:cubicBezTo>
                    <a:pt x="19855" y="2819"/>
                    <a:pt x="21632" y="8658"/>
                    <a:pt x="21600" y="12258"/>
                  </a:cubicBezTo>
                  <a:cubicBezTo>
                    <a:pt x="21569" y="15858"/>
                    <a:pt x="21747" y="21052"/>
                    <a:pt x="17936" y="23058"/>
                  </a:cubicBezTo>
                  <a:cubicBezTo>
                    <a:pt x="13624" y="24797"/>
                    <a:pt x="7566" y="24642"/>
                    <a:pt x="3475" y="23058"/>
                  </a:cubicBezTo>
                  <a:cubicBezTo>
                    <a:pt x="42" y="20766"/>
                    <a:pt x="32" y="15834"/>
                    <a:pt x="0" y="12258"/>
                  </a:cubicBezTo>
                  <a:cubicBezTo>
                    <a:pt x="-32" y="8682"/>
                    <a:pt x="1367" y="2962"/>
                    <a:pt x="3286" y="1601"/>
                  </a:cubicBez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95" name="Google Shape;295;p13"/>
            <p:cNvSpPr/>
            <p:nvPr/>
          </p:nvSpPr>
          <p:spPr>
            <a:xfrm rot="5403274">
              <a:off x="326269" y="3010522"/>
              <a:ext cx="3547865" cy="3168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00206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YÊU CẦU CẦN ĐẠT</a:t>
              </a:r>
              <a:endParaRPr sz="32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296" name="Google Shape;296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487984" y="4021726"/>
              <a:ext cx="813833" cy="9213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7" name="Google Shape;297;p13"/>
          <p:cNvSpPr txBox="1"/>
          <p:nvPr/>
        </p:nvSpPr>
        <p:spPr>
          <a:xfrm>
            <a:off x="1880385" y="1883059"/>
            <a:ext cx="925579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ungee"/>
              <a:buNone/>
            </a:pPr>
            <a:r>
              <a:rPr lang="en-US" sz="2800" b="0" i="0" u="none" strike="noStrike" cap="none">
                <a:solidFill>
                  <a:srgbClr val="060B1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Nghe – viết đúng chính tả đoạn thơ </a:t>
            </a:r>
            <a:r>
              <a:rPr lang="en-US" sz="2800" b="0" i="1" u="none" strike="noStrike" cap="none">
                <a:solidFill>
                  <a:srgbClr val="060B1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Trên các miền đất nước</a:t>
            </a:r>
            <a:endParaRPr sz="2800" b="0" i="1" u="none" strike="noStrike" cap="none">
              <a:solidFill>
                <a:srgbClr val="060B1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8" name="Google Shape;298;p13"/>
          <p:cNvSpPr txBox="1"/>
          <p:nvPr/>
        </p:nvSpPr>
        <p:spPr>
          <a:xfrm>
            <a:off x="1987434" y="3549706"/>
            <a:ext cx="9815917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ungee"/>
              <a:buNone/>
            </a:pPr>
            <a:r>
              <a:rPr lang="en-US" sz="2800" b="0" i="0" u="none" strike="noStrike" cap="none">
                <a:solidFill>
                  <a:srgbClr val="060B1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Trình bày đúng các câu ca dao, biết viết hoa các chữ đầu mỗi câu thơ, tên riêng.</a:t>
            </a:r>
            <a:endParaRPr sz="2800" b="0" i="0" u="none" strike="noStrike" cap="none">
              <a:solidFill>
                <a:srgbClr val="060B1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9" name="Google Shape;299;p13"/>
          <p:cNvSpPr txBox="1"/>
          <p:nvPr/>
        </p:nvSpPr>
        <p:spPr>
          <a:xfrm>
            <a:off x="1987434" y="5071642"/>
            <a:ext cx="1011907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ungee"/>
              <a:buNone/>
            </a:pPr>
            <a:r>
              <a:rPr lang="en-US" sz="2800" b="0" i="0" u="none" strike="noStrike" cap="none">
                <a:solidFill>
                  <a:srgbClr val="060B1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Viết đúng chính tả tên 2-3 tỉnh hoặc thành phố mà em biết; Làm đúng các bài tập chính tả phân biệt </a:t>
            </a:r>
            <a:r>
              <a:rPr lang="en-US" sz="2800" b="0" i="1" u="none" strike="noStrike" cap="none">
                <a:solidFill>
                  <a:srgbClr val="060B1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ch, tr..</a:t>
            </a:r>
            <a:endParaRPr sz="2800" b="0" i="0" u="none" strike="noStrike" cap="none">
              <a:solidFill>
                <a:srgbClr val="060B1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14"/>
          <p:cNvGrpSpPr/>
          <p:nvPr/>
        </p:nvGrpSpPr>
        <p:grpSpPr>
          <a:xfrm>
            <a:off x="-682699" y="-1152069"/>
            <a:ext cx="13811095" cy="8658313"/>
            <a:chOff x="-682699" y="-1152069"/>
            <a:chExt cx="13811095" cy="8658313"/>
          </a:xfrm>
        </p:grpSpPr>
        <p:pic>
          <p:nvPicPr>
            <p:cNvPr id="305" name="Google Shape;305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650061" y="1129553"/>
              <a:ext cx="1793434" cy="39401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6" name="Google Shape;306;p14"/>
            <p:cNvPicPr preferRelativeResize="0"/>
            <p:nvPr/>
          </p:nvPicPr>
          <p:blipFill rotWithShape="1">
            <a:blip r:embed="rId4">
              <a:alphaModFix/>
            </a:blip>
            <a:srcRect r="-2435"/>
            <a:stretch/>
          </p:blipFill>
          <p:spPr>
            <a:xfrm>
              <a:off x="11195140" y="1159781"/>
              <a:ext cx="1933256" cy="35252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7" name="Google Shape;307;p1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61846" y="-472975"/>
              <a:ext cx="3871517" cy="1484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8" name="Google Shape;308;p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-682699" y="4815937"/>
              <a:ext cx="3926922" cy="25840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9" name="Google Shape;309;p1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321962" y="4708901"/>
              <a:ext cx="3309507" cy="22132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0" name="Google Shape;310;p1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 rot="10800000" flipH="1">
              <a:off x="5090368" y="5790144"/>
              <a:ext cx="4174718" cy="1609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1" name="Google Shape;311;p14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 rot="5400000" flipH="1">
              <a:off x="7531868" y="-3607016"/>
              <a:ext cx="2558520" cy="74684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2" name="Google Shape;312;p14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 rot="5400000" flipH="1">
              <a:off x="10565684" y="860572"/>
              <a:ext cx="822060" cy="8420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3" name="Google Shape;313;p14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 rot="10800000" flipH="1">
              <a:off x="3025506" y="5978872"/>
              <a:ext cx="2041118" cy="15273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4" name="Google Shape;314;p14"/>
            <p:cNvPicPr preferRelativeResize="0"/>
            <p:nvPr/>
          </p:nvPicPr>
          <p:blipFill rotWithShape="1">
            <a:blip r:embed="rId12">
              <a:alphaModFix/>
            </a:blip>
            <a:srcRect t="-13049"/>
            <a:stretch/>
          </p:blipFill>
          <p:spPr>
            <a:xfrm>
              <a:off x="-650061" y="-428247"/>
              <a:ext cx="2304280" cy="179221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5" name="Google Shape;315;p14"/>
          <p:cNvSpPr txBox="1">
            <a:spLocks noGrp="1"/>
          </p:cNvSpPr>
          <p:nvPr>
            <p:ph type="ctrTitle"/>
          </p:nvPr>
        </p:nvSpPr>
        <p:spPr>
          <a:xfrm>
            <a:off x="2613954" y="2201778"/>
            <a:ext cx="6708008" cy="2078689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Tạm biệt và hẹn gặp lại </a:t>
            </a:r>
            <a:b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các em vào những tiết học sau!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16" name="Google Shape;316;p14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01407" y="4757465"/>
            <a:ext cx="1142262" cy="2100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14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148214" y="4491499"/>
            <a:ext cx="786149" cy="744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14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312018" y="4830898"/>
            <a:ext cx="661152" cy="626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14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5090368" y="4757465"/>
            <a:ext cx="1123688" cy="2066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14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4560271" y="5368080"/>
            <a:ext cx="907022" cy="1455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14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0584698" y="4875698"/>
            <a:ext cx="661152" cy="626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14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9363048" y="4802265"/>
            <a:ext cx="1123688" cy="2066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14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8832951" y="5412880"/>
            <a:ext cx="907022" cy="1455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" descr="Đảo Hoạt Hình - biển png tải về - Miễn phí trong suốt Du Lịch png Tải về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39020"/>
            <a:ext cx="12192000" cy="866986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"/>
          <p:cNvSpPr/>
          <p:nvPr/>
        </p:nvSpPr>
        <p:spPr>
          <a:xfrm>
            <a:off x="697832" y="831376"/>
            <a:ext cx="11189368" cy="5580258"/>
          </a:xfrm>
          <a:custGeom>
            <a:avLst/>
            <a:gdLst/>
            <a:ahLst/>
            <a:cxnLst/>
            <a:rect l="l" t="t" r="r" b="b"/>
            <a:pathLst>
              <a:path w="17373600" h="9372600" fill="none" extrusionOk="0">
                <a:moveTo>
                  <a:pt x="0" y="0"/>
                </a:moveTo>
                <a:cubicBezTo>
                  <a:pt x="4493757" y="-133017"/>
                  <a:pt x="14176658" y="-123057"/>
                  <a:pt x="17373600" y="0"/>
                </a:cubicBezTo>
                <a:cubicBezTo>
                  <a:pt x="17300919" y="1045718"/>
                  <a:pt x="17342823" y="7581950"/>
                  <a:pt x="17373600" y="9372600"/>
                </a:cubicBezTo>
                <a:cubicBezTo>
                  <a:pt x="12922547" y="9370399"/>
                  <a:pt x="7147504" y="9242829"/>
                  <a:pt x="0" y="9372600"/>
                </a:cubicBezTo>
                <a:cubicBezTo>
                  <a:pt x="62819" y="6061844"/>
                  <a:pt x="-160207" y="2131776"/>
                  <a:pt x="0" y="0"/>
                </a:cubicBezTo>
                <a:close/>
              </a:path>
              <a:path w="17373600" h="9372600" extrusionOk="0">
                <a:moveTo>
                  <a:pt x="0" y="0"/>
                </a:moveTo>
                <a:cubicBezTo>
                  <a:pt x="3262731" y="-157587"/>
                  <a:pt x="14861763" y="-63908"/>
                  <a:pt x="17373600" y="0"/>
                </a:cubicBezTo>
                <a:cubicBezTo>
                  <a:pt x="17204191" y="3003259"/>
                  <a:pt x="17205458" y="7964924"/>
                  <a:pt x="17373600" y="9372600"/>
                </a:cubicBezTo>
                <a:cubicBezTo>
                  <a:pt x="9689780" y="9271602"/>
                  <a:pt x="5837478" y="9493656"/>
                  <a:pt x="0" y="9372600"/>
                </a:cubicBezTo>
                <a:cubicBezTo>
                  <a:pt x="-124967" y="5214421"/>
                  <a:pt x="-10970" y="3935450"/>
                  <a:pt x="0" y="0"/>
                </a:cubicBezTo>
                <a:close/>
              </a:path>
            </a:pathLst>
          </a:custGeom>
          <a:solidFill>
            <a:schemeClr val="lt1">
              <a:alpha val="80000"/>
            </a:schemeClr>
          </a:solidFill>
          <a:ln w="28575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13" name="Google Shape;113;p2"/>
          <p:cNvSpPr txBox="1"/>
          <p:nvPr/>
        </p:nvSpPr>
        <p:spPr>
          <a:xfrm>
            <a:off x="958516" y="1514337"/>
            <a:ext cx="10668000" cy="16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000"/>
              <a:buFont typeface="Times New Roman"/>
              <a:buNone/>
            </a:pPr>
            <a:r>
              <a:rPr lang="en-US" sz="60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26: Trên các miền đất nước</a:t>
            </a:r>
            <a:endParaRPr sz="6000" b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3717758" y="3510166"/>
            <a:ext cx="4756484" cy="986588"/>
          </a:xfrm>
          <a:prstGeom prst="rect">
            <a:avLst/>
          </a:prstGeom>
          <a:solidFill>
            <a:srgbClr val="FBE4D4"/>
          </a:solidFill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Arial"/>
              <a:buNone/>
            </a:pPr>
            <a:r>
              <a:rPr lang="en-US" sz="54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 3: Viết</a:t>
            </a:r>
            <a:endParaRPr sz="54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547" y="1825338"/>
            <a:ext cx="732295" cy="736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9635" y="3360856"/>
            <a:ext cx="756360" cy="776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4502" y="5040896"/>
            <a:ext cx="765883" cy="727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392846" y="-542547"/>
            <a:ext cx="2150887" cy="20490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3" name="Google Shape;123;p3"/>
          <p:cNvGrpSpPr/>
          <p:nvPr/>
        </p:nvGrpSpPr>
        <p:grpSpPr>
          <a:xfrm rot="-5400000">
            <a:off x="4464543" y="-2314540"/>
            <a:ext cx="2206204" cy="6835284"/>
            <a:chOff x="1487984" y="1394866"/>
            <a:chExt cx="1032394" cy="3548181"/>
          </a:xfrm>
        </p:grpSpPr>
        <p:sp>
          <p:nvSpPr>
            <p:cNvPr id="124" name="Google Shape;124;p3"/>
            <p:cNvSpPr/>
            <p:nvPr/>
          </p:nvSpPr>
          <p:spPr>
            <a:xfrm>
              <a:off x="1728150" y="2103411"/>
              <a:ext cx="792228" cy="2539575"/>
            </a:xfrm>
            <a:custGeom>
              <a:avLst/>
              <a:gdLst/>
              <a:ahLst/>
              <a:cxnLst/>
              <a:rect l="l" t="t" r="r" b="b"/>
              <a:pathLst>
                <a:path w="21600" h="24304" extrusionOk="0">
                  <a:moveTo>
                    <a:pt x="3286" y="1601"/>
                  </a:moveTo>
                  <a:cubicBezTo>
                    <a:pt x="7086" y="-639"/>
                    <a:pt x="15262" y="-378"/>
                    <a:pt x="18125" y="1458"/>
                  </a:cubicBezTo>
                  <a:cubicBezTo>
                    <a:pt x="19855" y="2819"/>
                    <a:pt x="21632" y="8658"/>
                    <a:pt x="21600" y="12258"/>
                  </a:cubicBezTo>
                  <a:cubicBezTo>
                    <a:pt x="21569" y="15858"/>
                    <a:pt x="21747" y="21052"/>
                    <a:pt x="17936" y="23058"/>
                  </a:cubicBezTo>
                  <a:cubicBezTo>
                    <a:pt x="13624" y="24797"/>
                    <a:pt x="7566" y="24642"/>
                    <a:pt x="3475" y="23058"/>
                  </a:cubicBezTo>
                  <a:cubicBezTo>
                    <a:pt x="42" y="20766"/>
                    <a:pt x="32" y="15834"/>
                    <a:pt x="0" y="12258"/>
                  </a:cubicBezTo>
                  <a:cubicBezTo>
                    <a:pt x="-32" y="8682"/>
                    <a:pt x="1367" y="2962"/>
                    <a:pt x="3286" y="1601"/>
                  </a:cubicBez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 rot="5403274">
              <a:off x="326269" y="3010522"/>
              <a:ext cx="3547865" cy="3168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00206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YÊU CẦU CẦN ĐẠT</a:t>
              </a:r>
              <a:endParaRPr sz="32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126" name="Google Shape;126;p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487984" y="4021726"/>
              <a:ext cx="813833" cy="9213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7" name="Google Shape;127;p3"/>
          <p:cNvSpPr txBox="1"/>
          <p:nvPr/>
        </p:nvSpPr>
        <p:spPr>
          <a:xfrm>
            <a:off x="1880385" y="1883059"/>
            <a:ext cx="925579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ungee"/>
              <a:buNone/>
            </a:pPr>
            <a:r>
              <a:rPr lang="en-US" sz="2800" b="0" i="0" u="none" strike="noStrike" cap="none">
                <a:solidFill>
                  <a:srgbClr val="060B1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Nghe – viết đúng chính tả đoạn thơ </a:t>
            </a:r>
            <a:r>
              <a:rPr lang="en-US" sz="2800" b="0" i="1" u="none" strike="noStrike" cap="none">
                <a:solidFill>
                  <a:srgbClr val="060B1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Trên các miền đất nước</a:t>
            </a:r>
            <a:endParaRPr sz="2800" b="0" i="1" u="none" strike="noStrike" cap="none">
              <a:solidFill>
                <a:srgbClr val="060B1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8" name="Google Shape;128;p3"/>
          <p:cNvSpPr txBox="1"/>
          <p:nvPr/>
        </p:nvSpPr>
        <p:spPr>
          <a:xfrm>
            <a:off x="1987434" y="3549706"/>
            <a:ext cx="9815917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ungee"/>
              <a:buNone/>
            </a:pPr>
            <a:r>
              <a:rPr lang="en-US" sz="2800" b="0" i="0" u="none" strike="noStrike" cap="none">
                <a:solidFill>
                  <a:srgbClr val="060B1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Trình bày đúng các câu ca dao, biết viết hoa các chữ đầu mỗi câu thơ, tên riêng.</a:t>
            </a:r>
            <a:endParaRPr sz="2800" b="0" i="0" u="none" strike="noStrike" cap="none">
              <a:solidFill>
                <a:srgbClr val="060B1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9" name="Google Shape;129;p3"/>
          <p:cNvSpPr txBox="1"/>
          <p:nvPr/>
        </p:nvSpPr>
        <p:spPr>
          <a:xfrm>
            <a:off x="1987434" y="5071642"/>
            <a:ext cx="1011907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ungee"/>
              <a:buNone/>
            </a:pPr>
            <a:r>
              <a:rPr lang="en-US" sz="2800" b="0" i="0" u="none" strike="noStrike" cap="none">
                <a:solidFill>
                  <a:srgbClr val="060B1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Viết đúng chính tả tên 2-3 tỉnh hoặc thành phố mà em biết; Làm đúng các bài tập chính tả phân biệt </a:t>
            </a:r>
            <a:r>
              <a:rPr lang="en-US" sz="2800" b="0" i="1" u="none" strike="noStrike" cap="none">
                <a:solidFill>
                  <a:srgbClr val="060B1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ch, tr..</a:t>
            </a:r>
            <a:endParaRPr sz="2800" b="0" i="0" u="none" strike="noStrike" cap="none">
              <a:solidFill>
                <a:srgbClr val="060B1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4421" y="1606806"/>
            <a:ext cx="819918" cy="468524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4"/>
          <p:cNvSpPr/>
          <p:nvPr/>
        </p:nvSpPr>
        <p:spPr>
          <a:xfrm>
            <a:off x="1793641" y="923115"/>
            <a:ext cx="9041274" cy="5477685"/>
          </a:xfrm>
          <a:prstGeom prst="roundRect">
            <a:avLst>
              <a:gd name="adj" fmla="val 16667"/>
            </a:avLst>
          </a:prstGeom>
          <a:solidFill>
            <a:srgbClr val="DDEAF6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" name="Google Shape;136;p4"/>
          <p:cNvSpPr txBox="1"/>
          <p:nvPr/>
        </p:nvSpPr>
        <p:spPr>
          <a:xfrm>
            <a:off x="312821" y="170579"/>
            <a:ext cx="11685636" cy="775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Times New Roman"/>
              <a:buNone/>
            </a:pPr>
            <a:r>
              <a:rPr lang="en-US" sz="3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US" sz="3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Nghe - viết:</a:t>
            </a:r>
            <a:endParaRPr sz="3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7" name="Google Shape;137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14965" y="2963404"/>
            <a:ext cx="2012206" cy="3894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14950" y="2791325"/>
            <a:ext cx="2101113" cy="4066673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4"/>
          <p:cNvSpPr/>
          <p:nvPr/>
        </p:nvSpPr>
        <p:spPr>
          <a:xfrm>
            <a:off x="3478061" y="1649955"/>
            <a:ext cx="10448779" cy="422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Dù ai đi ngược về xuôi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Nhớ ngày Giỗ Tổ mùng Mười tháng Ba.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Đường vô xứ Nghệ quanh quanh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Non xanh nước biếc như tranh hoạ đồ.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Đồng Tháp Mười cò bay thẳng cánh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Nước Tháp Mười lóng lánh cá tôm.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0" name="Google Shape;140;p4"/>
          <p:cNvSpPr/>
          <p:nvPr/>
        </p:nvSpPr>
        <p:spPr>
          <a:xfrm>
            <a:off x="3374573" y="1040557"/>
            <a:ext cx="6096000" cy="609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Trên các miền đất nước</a:t>
            </a:r>
            <a:endParaRPr sz="28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4421" y="1606806"/>
            <a:ext cx="819918" cy="468524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5"/>
          <p:cNvSpPr/>
          <p:nvPr/>
        </p:nvSpPr>
        <p:spPr>
          <a:xfrm>
            <a:off x="1793641" y="923115"/>
            <a:ext cx="9041274" cy="5477685"/>
          </a:xfrm>
          <a:prstGeom prst="roundRect">
            <a:avLst>
              <a:gd name="adj" fmla="val 16667"/>
            </a:avLst>
          </a:prstGeom>
          <a:solidFill>
            <a:srgbClr val="DDEAF6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7" name="Google Shape;147;p5"/>
          <p:cNvSpPr/>
          <p:nvPr/>
        </p:nvSpPr>
        <p:spPr>
          <a:xfrm>
            <a:off x="3478061" y="1649955"/>
            <a:ext cx="10448779" cy="422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Dù ai đi ngược về xuôi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Nhớ ngày Giỗ Tổ mùng Mười tháng Ba.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Đường vô xứ Nghệ quanh quanh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Non xanh nước biếc như tranh hoạ đồ.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Đồng Tháp Mười cò bay thẳng cánh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Nước Tháp Mười lóng lánh cá tôm.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8" name="Google Shape;148;p5"/>
          <p:cNvSpPr/>
          <p:nvPr/>
        </p:nvSpPr>
        <p:spPr>
          <a:xfrm>
            <a:off x="3374573" y="1040557"/>
            <a:ext cx="6096000" cy="609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Trên các miền đất nước</a:t>
            </a:r>
            <a:endParaRPr sz="28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9" name="Google Shape;149;p5" descr="Hình dấu hỏi chấm đẹp | VFO.V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9560" y="4842192"/>
            <a:ext cx="1188720" cy="1905923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5"/>
          <p:cNvSpPr/>
          <p:nvPr/>
        </p:nvSpPr>
        <p:spPr>
          <a:xfrm>
            <a:off x="6770734" y="3291512"/>
            <a:ext cx="1975629" cy="486122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51" name="Google Shape;151;p5"/>
          <p:cNvSpPr/>
          <p:nvPr/>
        </p:nvSpPr>
        <p:spPr>
          <a:xfrm>
            <a:off x="7909095" y="3755897"/>
            <a:ext cx="1152629" cy="565470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52" name="Google Shape;152;p5"/>
          <p:cNvSpPr/>
          <p:nvPr/>
        </p:nvSpPr>
        <p:spPr>
          <a:xfrm>
            <a:off x="59278" y="2833046"/>
            <a:ext cx="2062006" cy="1950781"/>
          </a:xfrm>
          <a:prstGeom prst="cloud">
            <a:avLst/>
          </a:prstGeom>
          <a:solidFill>
            <a:srgbClr val="FFD966"/>
          </a:solidFill>
          <a:ln w="12700" cap="flat" cmpd="sng">
            <a:solidFill>
              <a:srgbClr val="5481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 khó, dễ viết sai chính tả</a:t>
            </a:r>
            <a:endParaRPr sz="2400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3" name="Google Shape;153;p5"/>
          <p:cNvSpPr txBox="1"/>
          <p:nvPr/>
        </p:nvSpPr>
        <p:spPr>
          <a:xfrm>
            <a:off x="312821" y="170579"/>
            <a:ext cx="11685636" cy="775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Times New Roman"/>
              <a:buNone/>
            </a:pPr>
            <a:r>
              <a:rPr lang="en-US" sz="3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US" sz="3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Nghe - viết:</a:t>
            </a:r>
            <a:endParaRPr sz="3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4" name="Google Shape;154;p5"/>
          <p:cNvSpPr/>
          <p:nvPr/>
        </p:nvSpPr>
        <p:spPr>
          <a:xfrm>
            <a:off x="6112212" y="5264609"/>
            <a:ext cx="1360947" cy="565470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55" name="Google Shape;155;p5"/>
          <p:cNvSpPr/>
          <p:nvPr/>
        </p:nvSpPr>
        <p:spPr>
          <a:xfrm>
            <a:off x="5007249" y="2210304"/>
            <a:ext cx="1104964" cy="486122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oogle Shape;160;p6"/>
          <p:cNvGrpSpPr/>
          <p:nvPr/>
        </p:nvGrpSpPr>
        <p:grpSpPr>
          <a:xfrm>
            <a:off x="3807461" y="255866"/>
            <a:ext cx="4329212" cy="1076482"/>
            <a:chOff x="3812366" y="757872"/>
            <a:chExt cx="4329212" cy="1076482"/>
          </a:xfrm>
        </p:grpSpPr>
        <p:grpSp>
          <p:nvGrpSpPr>
            <p:cNvPr id="161" name="Google Shape;161;p6"/>
            <p:cNvGrpSpPr/>
            <p:nvPr/>
          </p:nvGrpSpPr>
          <p:grpSpPr>
            <a:xfrm>
              <a:off x="3812366" y="757872"/>
              <a:ext cx="4329212" cy="1076482"/>
              <a:chOff x="4435823" y="1571515"/>
              <a:chExt cx="3722860" cy="1304883"/>
            </a:xfrm>
          </p:grpSpPr>
          <p:pic>
            <p:nvPicPr>
              <p:cNvPr id="162" name="Google Shape;162;p6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 rot="153278">
                <a:off x="5786628" y="1623211"/>
                <a:ext cx="2346445" cy="120149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3" name="Google Shape;163;p6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 flipH="1">
                <a:off x="4435823" y="1594954"/>
                <a:ext cx="2346445" cy="120149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64" name="Google Shape;164;p6"/>
            <p:cNvSpPr/>
            <p:nvPr/>
          </p:nvSpPr>
          <p:spPr>
            <a:xfrm rot="3274">
              <a:off x="4460864" y="960619"/>
              <a:ext cx="3366253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VIẾT TỪ KHÓ</a:t>
              </a:r>
              <a:endParaRPr sz="3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165" name="Google Shape;165;p6" descr="caytre - Công ty TNHH Trúc Xanh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46564" y="0"/>
            <a:ext cx="6845436" cy="6845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6" descr="caytre - Công ty TNHH Trúc Xanh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82642" y="13246"/>
            <a:ext cx="6474899" cy="68189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7" name="Google Shape;167;p6"/>
          <p:cNvGrpSpPr/>
          <p:nvPr/>
        </p:nvGrpSpPr>
        <p:grpSpPr>
          <a:xfrm>
            <a:off x="3295501" y="4256473"/>
            <a:ext cx="2611779" cy="1533492"/>
            <a:chOff x="1461260" y="4637683"/>
            <a:chExt cx="1538356" cy="1289588"/>
          </a:xfrm>
        </p:grpSpPr>
        <p:sp>
          <p:nvSpPr>
            <p:cNvPr id="168" name="Google Shape;168;p6"/>
            <p:cNvSpPr/>
            <p:nvPr/>
          </p:nvSpPr>
          <p:spPr>
            <a:xfrm>
              <a:off x="1576415" y="4637683"/>
              <a:ext cx="1289588" cy="1289588"/>
            </a:xfrm>
            <a:prstGeom prst="ellipse">
              <a:avLst/>
            </a:prstGeom>
            <a:solidFill>
              <a:srgbClr val="F75B62"/>
            </a:solidFill>
            <a:ln w="76200" cap="flat" cmpd="sng">
              <a:solidFill>
                <a:srgbClr val="FFCCC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 rot="3274">
              <a:off x="1461494" y="5152876"/>
              <a:ext cx="1537888" cy="4917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FFFF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hoạ đồ</a:t>
              </a:r>
              <a:endParaRPr sz="3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70" name="Google Shape;170;p6"/>
          <p:cNvGrpSpPr/>
          <p:nvPr/>
        </p:nvGrpSpPr>
        <p:grpSpPr>
          <a:xfrm>
            <a:off x="6851207" y="4419758"/>
            <a:ext cx="1900764" cy="1374941"/>
            <a:chOff x="5508606" y="4637683"/>
            <a:chExt cx="1289588" cy="1289588"/>
          </a:xfrm>
        </p:grpSpPr>
        <p:sp>
          <p:nvSpPr>
            <p:cNvPr id="171" name="Google Shape;171;p6"/>
            <p:cNvSpPr/>
            <p:nvPr/>
          </p:nvSpPr>
          <p:spPr>
            <a:xfrm>
              <a:off x="5508606" y="4637683"/>
              <a:ext cx="1289588" cy="1289588"/>
            </a:xfrm>
            <a:prstGeom prst="ellipse">
              <a:avLst/>
            </a:prstGeom>
            <a:solidFill>
              <a:srgbClr val="FFC000"/>
            </a:solidFill>
            <a:ln w="76200" cap="flat" cmpd="sng">
              <a:solidFill>
                <a:srgbClr val="FEE5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2" name="Google Shape;172;p6"/>
            <p:cNvSpPr/>
            <p:nvPr/>
          </p:nvSpPr>
          <p:spPr>
            <a:xfrm rot="3274">
              <a:off x="5558780" y="4701795"/>
              <a:ext cx="1217600" cy="10103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lóng lánh</a:t>
              </a:r>
              <a:endParaRPr sz="3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73" name="Google Shape;173;p6"/>
          <p:cNvGrpSpPr/>
          <p:nvPr/>
        </p:nvGrpSpPr>
        <p:grpSpPr>
          <a:xfrm>
            <a:off x="3733850" y="2283625"/>
            <a:ext cx="1707226" cy="1487589"/>
            <a:chOff x="3493437" y="2449286"/>
            <a:chExt cx="1310976" cy="1289588"/>
          </a:xfrm>
        </p:grpSpPr>
        <p:sp>
          <p:nvSpPr>
            <p:cNvPr id="174" name="Google Shape;174;p6"/>
            <p:cNvSpPr/>
            <p:nvPr/>
          </p:nvSpPr>
          <p:spPr>
            <a:xfrm>
              <a:off x="3514825" y="2449286"/>
              <a:ext cx="1289588" cy="1289588"/>
            </a:xfrm>
            <a:prstGeom prst="ellipse">
              <a:avLst/>
            </a:prstGeom>
            <a:solidFill>
              <a:srgbClr val="7030A0"/>
            </a:solidFill>
            <a:ln w="76200" cap="flat" cmpd="sng">
              <a:solidFill>
                <a:srgbClr val="CC99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 rot="3274">
              <a:off x="3493678" y="2870652"/>
              <a:ext cx="1294446" cy="5069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Giỗ Tổ</a:t>
              </a:r>
              <a:endParaRPr sz="3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76" name="Google Shape;176;p6"/>
          <p:cNvGrpSpPr/>
          <p:nvPr/>
        </p:nvGrpSpPr>
        <p:grpSpPr>
          <a:xfrm>
            <a:off x="6805137" y="2307924"/>
            <a:ext cx="1768949" cy="1469650"/>
            <a:chOff x="7221612" y="2449286"/>
            <a:chExt cx="1289588" cy="1289588"/>
          </a:xfrm>
        </p:grpSpPr>
        <p:sp>
          <p:nvSpPr>
            <p:cNvPr id="177" name="Google Shape;177;p6"/>
            <p:cNvSpPr/>
            <p:nvPr/>
          </p:nvSpPr>
          <p:spPr>
            <a:xfrm>
              <a:off x="7221612" y="2449286"/>
              <a:ext cx="1289588" cy="1289588"/>
            </a:xfrm>
            <a:prstGeom prst="ellipse">
              <a:avLst/>
            </a:prstGeom>
            <a:solidFill>
              <a:srgbClr val="0070C0"/>
            </a:solidFill>
            <a:ln w="76200" cap="flat" cmpd="sng">
              <a:solidFill>
                <a:srgbClr val="BBD6E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178" name="Google Shape;178;p6"/>
            <p:cNvSpPr/>
            <p:nvPr/>
          </p:nvSpPr>
          <p:spPr>
            <a:xfrm rot="3274">
              <a:off x="7255400" y="2608010"/>
              <a:ext cx="1181714" cy="9452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FFFF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quanh quanh</a:t>
              </a:r>
              <a:endParaRPr sz="3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179" name="Google Shape;179;p6" descr="Bảng Học Sinh Thiên Long B-0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13334" y="892387"/>
            <a:ext cx="1798745" cy="1798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7"/>
          <p:cNvGrpSpPr/>
          <p:nvPr/>
        </p:nvGrpSpPr>
        <p:grpSpPr>
          <a:xfrm>
            <a:off x="2049780" y="493395"/>
            <a:ext cx="7848600" cy="8862060"/>
            <a:chOff x="2049780" y="36195"/>
            <a:chExt cx="7848600" cy="8862060"/>
          </a:xfrm>
        </p:grpSpPr>
        <p:pic>
          <p:nvPicPr>
            <p:cNvPr id="185" name="Google Shape;185;p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049780" y="36195"/>
              <a:ext cx="7848600" cy="4438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6" name="Google Shape;186;p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049780" y="4459605"/>
              <a:ext cx="7848600" cy="44386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7" name="Google Shape;187;p7"/>
          <p:cNvSpPr txBox="1"/>
          <p:nvPr/>
        </p:nvSpPr>
        <p:spPr>
          <a:xfrm>
            <a:off x="2573201" y="716599"/>
            <a:ext cx="6948170" cy="890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 err="1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Thứ</a:t>
            </a:r>
            <a:r>
              <a:rPr lang="en-US" sz="2600" b="1" dirty="0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Năm</a:t>
            </a:r>
            <a:r>
              <a:rPr lang="en-US" sz="2600" b="1" dirty="0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ngày</a:t>
            </a:r>
            <a:r>
              <a:rPr lang="en-US" sz="2600" b="1" dirty="0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 25 </a:t>
            </a:r>
            <a:r>
              <a:rPr lang="en-US" sz="2600" b="1" dirty="0" err="1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tháng</a:t>
            </a:r>
            <a:r>
              <a:rPr lang="en-US" sz="2600" b="1" dirty="0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 4 </a:t>
            </a:r>
            <a:r>
              <a:rPr lang="en-US" sz="2600" b="1" dirty="0" err="1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năm</a:t>
            </a:r>
            <a:r>
              <a:rPr lang="en-US" sz="2600" b="1" dirty="0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 2022</a:t>
            </a:r>
            <a:endParaRPr sz="2600" dirty="0">
              <a:solidFill>
                <a:schemeClr val="dk1"/>
              </a:solidFill>
              <a:latin typeface="HP001 4 hàng" panose="020B06030503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7"/>
          <p:cNvSpPr txBox="1"/>
          <p:nvPr/>
        </p:nvSpPr>
        <p:spPr>
          <a:xfrm>
            <a:off x="4784697" y="1268891"/>
            <a:ext cx="6948170" cy="890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 err="1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Tiếng</a:t>
            </a:r>
            <a:r>
              <a:rPr lang="en-US" sz="2600" b="1" dirty="0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Việt</a:t>
            </a:r>
            <a:endParaRPr sz="2600" dirty="0">
              <a:solidFill>
                <a:schemeClr val="dk1"/>
              </a:solidFill>
              <a:latin typeface="HP001 4 hàng" panose="020B06030503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7"/>
          <p:cNvSpPr txBox="1"/>
          <p:nvPr/>
        </p:nvSpPr>
        <p:spPr>
          <a:xfrm>
            <a:off x="3194050" y="1846322"/>
            <a:ext cx="6948170" cy="890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Nghe – </a:t>
            </a:r>
            <a:r>
              <a:rPr lang="en-US" sz="2600" b="1" dirty="0" err="1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viết:Tςên</a:t>
            </a:r>
            <a:r>
              <a:rPr lang="en-US" sz="2600" b="1" dirty="0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các</a:t>
            </a:r>
            <a:r>
              <a:rPr lang="en-US" sz="2600" b="1" dirty="0">
                <a:solidFill>
                  <a:srgbClr val="660066"/>
                </a:solidFill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mΗền</a:t>
            </a:r>
            <a:r>
              <a:rPr lang="en-US" sz="2600" b="1" dirty="0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đất</a:t>
            </a:r>
            <a:r>
              <a:rPr lang="en-US" sz="2600" b="1" dirty="0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HP001 4 hàng" panose="020B0603050302020204" pitchFamily="34" charset="0"/>
              </a:rPr>
              <a:t>nước</a:t>
            </a:r>
            <a:endParaRPr sz="2600" dirty="0">
              <a:solidFill>
                <a:schemeClr val="dk1"/>
              </a:solidFill>
              <a:latin typeface="HP001 4 hàng" panose="020B0603050302020204" pitchFamily="34" charset="0"/>
              <a:sym typeface="Arial"/>
            </a:endParaRPr>
          </a:p>
        </p:txBody>
      </p:sp>
      <p:sp>
        <p:nvSpPr>
          <p:cNvPr id="190" name="Google Shape;190;p7"/>
          <p:cNvSpPr txBox="1"/>
          <p:nvPr/>
        </p:nvSpPr>
        <p:spPr>
          <a:xfrm>
            <a:off x="3116126" y="2392367"/>
            <a:ext cx="6948170" cy="890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 err="1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Dù</a:t>
            </a:r>
            <a:r>
              <a:rPr lang="en-US" sz="2600" b="1" dirty="0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 ai </a:t>
            </a:r>
            <a:r>
              <a:rPr lang="en-US" sz="2600" b="1" dirty="0" err="1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đi</a:t>
            </a:r>
            <a:r>
              <a:rPr lang="en-US" sz="2600" b="1" dirty="0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ngược</a:t>
            </a:r>
            <a:r>
              <a:rPr lang="en-US" sz="2600" b="1" dirty="0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về</a:t>
            </a:r>
            <a:r>
              <a:rPr lang="en-US" sz="2600" b="1" dirty="0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xuôi</a:t>
            </a:r>
            <a:endParaRPr sz="2600" dirty="0">
              <a:solidFill>
                <a:schemeClr val="dk1"/>
              </a:solidFill>
              <a:latin typeface="HP001 4 hàng" panose="020B0603050302020204" pitchFamily="34" charset="0"/>
              <a:sym typeface="Arial"/>
            </a:endParaRPr>
          </a:p>
        </p:txBody>
      </p:sp>
      <p:sp>
        <p:nvSpPr>
          <p:cNvPr id="191" name="Google Shape;191;p7"/>
          <p:cNvSpPr txBox="1"/>
          <p:nvPr/>
        </p:nvSpPr>
        <p:spPr>
          <a:xfrm>
            <a:off x="2577646" y="2944817"/>
            <a:ext cx="6948170" cy="890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 err="1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Nhớ</a:t>
            </a:r>
            <a:r>
              <a:rPr lang="en-US" sz="2600" b="1" dirty="0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ngày</a:t>
            </a:r>
            <a:r>
              <a:rPr lang="en-US" sz="2600" b="1" dirty="0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Giỗ</a:t>
            </a:r>
            <a:r>
              <a:rPr lang="en-US" sz="2600" b="1" dirty="0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Tổ</a:t>
            </a:r>
            <a:r>
              <a:rPr lang="en-US" sz="2600" b="1" dirty="0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mùng</a:t>
            </a:r>
            <a:r>
              <a:rPr lang="en-US" sz="2600" b="1" dirty="0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Mười</a:t>
            </a:r>
            <a:r>
              <a:rPr lang="en-US" sz="2600" b="1" dirty="0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tháng</a:t>
            </a:r>
            <a:r>
              <a:rPr lang="en-US" sz="2600" b="1" dirty="0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 Ba.</a:t>
            </a:r>
            <a:endParaRPr sz="2600" dirty="0">
              <a:solidFill>
                <a:schemeClr val="dk1"/>
              </a:solidFill>
              <a:latin typeface="HP001 4 hàng" panose="020B0603050302020204" pitchFamily="34" charset="0"/>
              <a:sym typeface="Arial"/>
            </a:endParaRPr>
          </a:p>
        </p:txBody>
      </p:sp>
      <p:sp>
        <p:nvSpPr>
          <p:cNvPr id="192" name="Google Shape;192;p7"/>
          <p:cNvSpPr txBox="1"/>
          <p:nvPr/>
        </p:nvSpPr>
        <p:spPr>
          <a:xfrm>
            <a:off x="3116126" y="4049401"/>
            <a:ext cx="6948170" cy="890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 err="1">
                <a:solidFill>
                  <a:srgbClr val="660066"/>
                </a:solidFill>
                <a:latin typeface="HP001 4 hàng" panose="020B0603050302020204" pitchFamily="34" charset="0"/>
              </a:rPr>
              <a:t>Đường</a:t>
            </a:r>
            <a:r>
              <a:rPr lang="en-US" sz="2600" b="1" dirty="0">
                <a:solidFill>
                  <a:srgbClr val="660066"/>
                </a:solidFill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HP001 4 hàng" panose="020B0603050302020204" pitchFamily="34" charset="0"/>
              </a:rPr>
              <a:t>vô</a:t>
            </a:r>
            <a:r>
              <a:rPr lang="en-US" sz="2600" b="1" dirty="0">
                <a:solidFill>
                  <a:srgbClr val="660066"/>
                </a:solidFill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HP001 4 hàng" panose="020B0603050302020204" pitchFamily="34" charset="0"/>
              </a:rPr>
              <a:t>xứ</a:t>
            </a:r>
            <a:r>
              <a:rPr lang="en-US" sz="2600" b="1" dirty="0">
                <a:solidFill>
                  <a:srgbClr val="660066"/>
                </a:solidFill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HP001 4 hàng" panose="020B0603050302020204" pitchFamily="34" charset="0"/>
              </a:rPr>
              <a:t>Nghệ</a:t>
            </a:r>
            <a:r>
              <a:rPr lang="en-US" sz="2600" b="1" dirty="0">
                <a:solidFill>
                  <a:srgbClr val="660066"/>
                </a:solidFill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HP001 4 hàng" panose="020B0603050302020204" pitchFamily="34" charset="0"/>
              </a:rPr>
              <a:t>quanh</a:t>
            </a:r>
            <a:r>
              <a:rPr lang="en-US" sz="2600" b="1" dirty="0">
                <a:solidFill>
                  <a:srgbClr val="660066"/>
                </a:solidFill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HP001 4 hàng" panose="020B0603050302020204" pitchFamily="34" charset="0"/>
              </a:rPr>
              <a:t>quanh</a:t>
            </a:r>
            <a:endParaRPr sz="2600" dirty="0">
              <a:solidFill>
                <a:schemeClr val="dk1"/>
              </a:solidFill>
              <a:latin typeface="HP001 4 hàng" panose="020B0603050302020204" pitchFamily="34" charset="0"/>
              <a:sym typeface="Arial"/>
            </a:endParaRPr>
          </a:p>
        </p:txBody>
      </p:sp>
      <p:sp>
        <p:nvSpPr>
          <p:cNvPr id="193" name="Google Shape;193;p7"/>
          <p:cNvSpPr txBox="1"/>
          <p:nvPr/>
        </p:nvSpPr>
        <p:spPr>
          <a:xfrm>
            <a:off x="2573201" y="4602800"/>
            <a:ext cx="6948170" cy="570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Non </a:t>
            </a:r>
            <a:r>
              <a:rPr lang="en-US" sz="2600" b="1" dirty="0" err="1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xanh</a:t>
            </a:r>
            <a:r>
              <a:rPr lang="en-US" sz="2600" b="1" dirty="0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nước</a:t>
            </a:r>
            <a:r>
              <a:rPr lang="en-US" sz="2600" b="1" dirty="0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biếc</a:t>
            </a:r>
            <a:r>
              <a:rPr lang="en-US" sz="2600" b="1" dirty="0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như</a:t>
            </a:r>
            <a:r>
              <a:rPr lang="en-US" sz="2600" b="1" dirty="0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tranh</a:t>
            </a:r>
            <a:r>
              <a:rPr lang="en-US" sz="2600" b="1" dirty="0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hoạ</a:t>
            </a:r>
            <a:r>
              <a:rPr lang="en-US" sz="2600" b="1" dirty="0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đồ</a:t>
            </a:r>
            <a:r>
              <a:rPr lang="en-US" sz="2600" b="1" dirty="0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.</a:t>
            </a:r>
            <a:endParaRPr sz="2600" dirty="0">
              <a:solidFill>
                <a:schemeClr val="dk1"/>
              </a:solidFill>
              <a:latin typeface="HP001 4 hàng" panose="020B0603050302020204" pitchFamily="34" charset="0"/>
              <a:sym typeface="Arial"/>
            </a:endParaRPr>
          </a:p>
        </p:txBody>
      </p:sp>
      <p:sp>
        <p:nvSpPr>
          <p:cNvPr id="194" name="Google Shape;194;p7"/>
          <p:cNvSpPr txBox="1"/>
          <p:nvPr/>
        </p:nvSpPr>
        <p:spPr>
          <a:xfrm>
            <a:off x="3116126" y="5713164"/>
            <a:ext cx="6948170" cy="570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 err="1">
                <a:solidFill>
                  <a:srgbClr val="660066"/>
                </a:solidFill>
                <a:latin typeface="HP001 4 hàng" panose="020B0603050302020204" pitchFamily="34" charset="0"/>
              </a:rPr>
              <a:t>Đồng</a:t>
            </a:r>
            <a:r>
              <a:rPr lang="en-US" sz="2600" b="1" dirty="0">
                <a:solidFill>
                  <a:srgbClr val="660066"/>
                </a:solidFill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HP001 4 hàng" panose="020B0603050302020204" pitchFamily="34" charset="0"/>
              </a:rPr>
              <a:t>Tháp</a:t>
            </a:r>
            <a:r>
              <a:rPr lang="en-US" sz="2600" b="1" dirty="0">
                <a:solidFill>
                  <a:srgbClr val="660066"/>
                </a:solidFill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HP001 4 hàng" panose="020B0603050302020204" pitchFamily="34" charset="0"/>
              </a:rPr>
              <a:t>Mười</a:t>
            </a:r>
            <a:r>
              <a:rPr lang="en-US" sz="2600" b="1" dirty="0">
                <a:solidFill>
                  <a:srgbClr val="660066"/>
                </a:solidFill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HP001 4 hàng" panose="020B0603050302020204" pitchFamily="34" charset="0"/>
              </a:rPr>
              <a:t>cò</a:t>
            </a:r>
            <a:r>
              <a:rPr lang="en-US" sz="2600" b="1" dirty="0">
                <a:solidFill>
                  <a:srgbClr val="660066"/>
                </a:solidFill>
                <a:latin typeface="HP001 4 hàng" panose="020B0603050302020204" pitchFamily="34" charset="0"/>
              </a:rPr>
              <a:t> bay </a:t>
            </a:r>
            <a:r>
              <a:rPr lang="en-US" sz="2600" b="1" dirty="0" err="1">
                <a:solidFill>
                  <a:srgbClr val="660066"/>
                </a:solidFill>
                <a:latin typeface="HP001 4 hàng" panose="020B0603050302020204" pitchFamily="34" charset="0"/>
              </a:rPr>
              <a:t>thẳng</a:t>
            </a:r>
            <a:r>
              <a:rPr lang="en-US" sz="2600" b="1" dirty="0">
                <a:solidFill>
                  <a:srgbClr val="660066"/>
                </a:solidFill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HP001 4 hàng" panose="020B0603050302020204" pitchFamily="34" charset="0"/>
              </a:rPr>
              <a:t>cánh</a:t>
            </a:r>
            <a:endParaRPr sz="2600" dirty="0">
              <a:solidFill>
                <a:schemeClr val="dk1"/>
              </a:solidFill>
              <a:latin typeface="HP001 4 hàng" panose="020B0603050302020204" pitchFamily="34" charset="0"/>
              <a:sym typeface="Arial"/>
            </a:endParaRPr>
          </a:p>
        </p:txBody>
      </p:sp>
      <p:sp>
        <p:nvSpPr>
          <p:cNvPr id="195" name="Google Shape;195;p7"/>
          <p:cNvSpPr txBox="1"/>
          <p:nvPr/>
        </p:nvSpPr>
        <p:spPr>
          <a:xfrm>
            <a:off x="3116126" y="6269109"/>
            <a:ext cx="6948170" cy="570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 err="1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Nước</a:t>
            </a:r>
            <a:r>
              <a:rPr lang="en-US" sz="2600" b="1" dirty="0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Tháp</a:t>
            </a:r>
            <a:r>
              <a:rPr lang="en-US" sz="2600" b="1" dirty="0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Mười</a:t>
            </a:r>
            <a:r>
              <a:rPr lang="en-US" sz="2600" b="1" dirty="0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lóng</a:t>
            </a:r>
            <a:r>
              <a:rPr lang="en-US" sz="2600" b="1" dirty="0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lánh</a:t>
            </a:r>
            <a:r>
              <a:rPr lang="en-US" sz="2600" b="1" dirty="0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cá</a:t>
            </a:r>
            <a:r>
              <a:rPr lang="en-US" sz="2600" b="1" dirty="0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tôm</a:t>
            </a:r>
            <a:r>
              <a:rPr lang="en-US" sz="2600" b="1" dirty="0">
                <a:solidFill>
                  <a:srgbClr val="660066"/>
                </a:solidFill>
                <a:latin typeface="HP001 4 hàng" panose="020B0603050302020204" pitchFamily="34" charset="0"/>
                <a:sym typeface="Arial"/>
              </a:rPr>
              <a:t>.</a:t>
            </a:r>
            <a:endParaRPr sz="2600" dirty="0">
              <a:solidFill>
                <a:schemeClr val="dk1"/>
              </a:solidFill>
              <a:latin typeface="HP001 4 hàng" panose="020B0603050302020204" pitchFamily="34" charset="0"/>
              <a:sym typeface="Arial"/>
            </a:endParaRPr>
          </a:p>
        </p:txBody>
      </p:sp>
      <p:sp>
        <p:nvSpPr>
          <p:cNvPr id="196" name="Google Shape;196;p7"/>
          <p:cNvSpPr/>
          <p:nvPr/>
        </p:nvSpPr>
        <p:spPr>
          <a:xfrm>
            <a:off x="208957" y="5022975"/>
            <a:ext cx="2364244" cy="1584324"/>
          </a:xfrm>
          <a:prstGeom prst="cloud">
            <a:avLst/>
          </a:prstGeom>
          <a:solidFill>
            <a:srgbClr val="FFD966"/>
          </a:solidFill>
          <a:ln w="12700" cap="flat" cmpd="sng">
            <a:solidFill>
              <a:srgbClr val="5481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Đoạn viết cần viết hoa những chữ nào?</a:t>
            </a:r>
            <a:endParaRPr sz="2000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p7"/>
          <p:cNvSpPr/>
          <p:nvPr/>
        </p:nvSpPr>
        <p:spPr>
          <a:xfrm>
            <a:off x="218709" y="5022060"/>
            <a:ext cx="2364244" cy="1584324"/>
          </a:xfrm>
          <a:prstGeom prst="cloud">
            <a:avLst/>
          </a:prstGeom>
          <a:solidFill>
            <a:srgbClr val="FFD966"/>
          </a:solidFill>
          <a:ln w="12700" cap="flat" cmpd="sng">
            <a:solidFill>
              <a:srgbClr val="5481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Nhận xét về cách trình bày giữa các câu ca dao?</a:t>
            </a:r>
            <a:endParaRPr sz="2000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8" name="Google Shape;198;p7"/>
          <p:cNvSpPr/>
          <p:nvPr/>
        </p:nvSpPr>
        <p:spPr>
          <a:xfrm>
            <a:off x="9577374" y="3430512"/>
            <a:ext cx="2476500" cy="3293877"/>
          </a:xfrm>
          <a:prstGeom prst="roundRect">
            <a:avLst>
              <a:gd name="adj" fmla="val 16667"/>
            </a:avLst>
          </a:prstGeom>
          <a:solidFill>
            <a:srgbClr val="FBE4D4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Viết hoa chữ cái đầu mỗi dòng, viết hoa tên riêng, từ cần được nhấn mạnh, thể hiện sự trân trọng, ngày tháng.</a:t>
            </a:r>
            <a:endParaRPr sz="2000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Cách một dòng khi viết hết một câu ca dao.</a:t>
            </a:r>
            <a:endParaRPr sz="2000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9" name="Google Shape;199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8957" y="34807"/>
            <a:ext cx="1017492" cy="985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15624" y="137677"/>
            <a:ext cx="1017492" cy="985696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7"/>
          <p:cNvSpPr txBox="1"/>
          <p:nvPr/>
        </p:nvSpPr>
        <p:spPr>
          <a:xfrm>
            <a:off x="1119769" y="-58726"/>
            <a:ext cx="11685636" cy="775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Times New Roman"/>
              <a:buNone/>
            </a:pPr>
            <a:r>
              <a:rPr lang="en-US" sz="3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US" sz="3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Nghe - viết:</a:t>
            </a:r>
            <a:endParaRPr sz="3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02" name="Google Shape;202;p7"/>
          <p:cNvCxnSpPr/>
          <p:nvPr/>
        </p:nvCxnSpPr>
        <p:spPr>
          <a:xfrm>
            <a:off x="2163626" y="2575560"/>
            <a:ext cx="1066346" cy="0"/>
          </a:xfrm>
          <a:prstGeom prst="straightConnector1">
            <a:avLst/>
          </a:prstGeom>
          <a:noFill/>
          <a:ln w="9525" cap="flat" cmpd="sng">
            <a:solidFill>
              <a:srgbClr val="1C1C1C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sp>
        <p:nvSpPr>
          <p:cNvPr id="203" name="Google Shape;203;p7"/>
          <p:cNvSpPr txBox="1"/>
          <p:nvPr/>
        </p:nvSpPr>
        <p:spPr>
          <a:xfrm>
            <a:off x="314027" y="2178460"/>
            <a:ext cx="2154103" cy="775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imes New Roman"/>
              <a:buNone/>
            </a:pPr>
            <a:r>
              <a:rPr lang="en-US" sz="2000" b="1" dirty="0" err="1">
                <a:solidFill>
                  <a:srgbClr val="FF0000"/>
                </a:solidFill>
                <a:latin typeface="HP001 4 hàng" panose="020B0603050302020204" pitchFamily="34" charset="0"/>
                <a:ea typeface="Times New Roman"/>
                <a:cs typeface="Times New Roman"/>
                <a:sym typeface="Times New Roman"/>
              </a:rPr>
              <a:t>Câu</a:t>
            </a:r>
            <a:r>
              <a:rPr lang="en-US" sz="2000" b="1" dirty="0">
                <a:solidFill>
                  <a:srgbClr val="FF0000"/>
                </a:solidFill>
                <a:latin typeface="HP001 4 hàng" panose="020B0603050302020204" pitchFamily="34" charset="0"/>
                <a:ea typeface="Times New Roman"/>
                <a:cs typeface="Times New Roman"/>
                <a:sym typeface="Times New Roman"/>
              </a:rPr>
              <a:t> 6 </a:t>
            </a:r>
            <a:r>
              <a:rPr lang="en-US" sz="2000" b="1" dirty="0" err="1">
                <a:solidFill>
                  <a:srgbClr val="FF0000"/>
                </a:solidFill>
                <a:latin typeface="HP001 4 hàng" panose="020B0603050302020204" pitchFamily="34" charset="0"/>
                <a:ea typeface="Times New Roman"/>
                <a:cs typeface="Times New Roman"/>
                <a:sym typeface="Times New Roman"/>
              </a:rPr>
              <a:t>lùi</a:t>
            </a:r>
            <a:r>
              <a:rPr lang="en-US" sz="2000" b="1" dirty="0">
                <a:solidFill>
                  <a:srgbClr val="FF0000"/>
                </a:solidFill>
                <a:latin typeface="HP001 4 hàng" panose="020B0603050302020204" pitchFamily="34" charset="0"/>
                <a:ea typeface="Times New Roman"/>
                <a:cs typeface="Times New Roman"/>
                <a:sym typeface="Times New Roman"/>
              </a:rPr>
              <a:t> 2 ô</a:t>
            </a:r>
            <a:endParaRPr sz="2000" b="1" dirty="0">
              <a:solidFill>
                <a:schemeClr val="dk1"/>
              </a:solidFill>
              <a:latin typeface="HP001 4 hàng" panose="020B0603050302020204" pitchFamily="34" charset="0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04" name="Google Shape;204;p7"/>
          <p:cNvCxnSpPr/>
          <p:nvPr/>
        </p:nvCxnSpPr>
        <p:spPr>
          <a:xfrm>
            <a:off x="2163626" y="3138991"/>
            <a:ext cx="549094" cy="0"/>
          </a:xfrm>
          <a:prstGeom prst="straightConnector1">
            <a:avLst/>
          </a:prstGeom>
          <a:noFill/>
          <a:ln w="9525" cap="flat" cmpd="sng">
            <a:solidFill>
              <a:srgbClr val="1C1C1C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sp>
        <p:nvSpPr>
          <p:cNvPr id="205" name="Google Shape;205;p7"/>
          <p:cNvSpPr txBox="1"/>
          <p:nvPr/>
        </p:nvSpPr>
        <p:spPr>
          <a:xfrm>
            <a:off x="506364" y="2714499"/>
            <a:ext cx="2066837" cy="775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imes New Roman"/>
              <a:buNone/>
            </a:pPr>
            <a:r>
              <a:rPr lang="en-US" sz="2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</a:t>
            </a:r>
            <a:r>
              <a:rPr lang="en-US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8 </a:t>
            </a:r>
            <a:r>
              <a:rPr lang="en-US" sz="2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lùi</a:t>
            </a:r>
            <a:r>
              <a:rPr lang="en-US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 ô</a:t>
            </a:r>
            <a:endParaRPr sz="20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06" name="Google Shape;206;p7"/>
          <p:cNvCxnSpPr/>
          <p:nvPr/>
        </p:nvCxnSpPr>
        <p:spPr>
          <a:xfrm>
            <a:off x="2163626" y="4206133"/>
            <a:ext cx="1066346" cy="0"/>
          </a:xfrm>
          <a:prstGeom prst="straightConnector1">
            <a:avLst/>
          </a:prstGeom>
          <a:noFill/>
          <a:ln w="9525" cap="flat" cmpd="sng">
            <a:solidFill>
              <a:srgbClr val="1C1C1C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sp>
        <p:nvSpPr>
          <p:cNvPr id="207" name="Google Shape;207;p7"/>
          <p:cNvSpPr txBox="1"/>
          <p:nvPr/>
        </p:nvSpPr>
        <p:spPr>
          <a:xfrm>
            <a:off x="341474" y="3826611"/>
            <a:ext cx="1827442" cy="775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imes New Roman"/>
              <a:buNone/>
            </a:pPr>
            <a:r>
              <a:rPr lang="en-US" sz="2000" b="1">
                <a:solidFill>
                  <a:srgbClr val="FF0000"/>
                </a:solidFill>
                <a:latin typeface="HP001 4 hàng" panose="020B0603050302020204" pitchFamily="34" charset="0"/>
                <a:ea typeface="Times New Roman"/>
                <a:cs typeface="Times New Roman"/>
                <a:sym typeface="Times New Roman"/>
              </a:rPr>
              <a:t>Câu 6 lùi 2 ô</a:t>
            </a:r>
            <a:endParaRPr sz="2000" b="1">
              <a:solidFill>
                <a:schemeClr val="dk1"/>
              </a:solidFill>
              <a:latin typeface="HP001 4 hàng" panose="020B0603050302020204" pitchFamily="34" charset="0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08" name="Google Shape;208;p7"/>
          <p:cNvCxnSpPr/>
          <p:nvPr/>
        </p:nvCxnSpPr>
        <p:spPr>
          <a:xfrm>
            <a:off x="2163626" y="4769564"/>
            <a:ext cx="549094" cy="0"/>
          </a:xfrm>
          <a:prstGeom prst="straightConnector1">
            <a:avLst/>
          </a:prstGeom>
          <a:noFill/>
          <a:ln w="9525" cap="flat" cmpd="sng">
            <a:solidFill>
              <a:srgbClr val="1C1C1C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sp>
        <p:nvSpPr>
          <p:cNvPr id="209" name="Google Shape;209;p7"/>
          <p:cNvSpPr txBox="1"/>
          <p:nvPr/>
        </p:nvSpPr>
        <p:spPr>
          <a:xfrm>
            <a:off x="506364" y="4345072"/>
            <a:ext cx="2066837" cy="775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imes New Roman"/>
              <a:buNone/>
            </a:pPr>
            <a:r>
              <a:rPr lang="en-US" sz="2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8 lùi 1 ô</a:t>
            </a:r>
            <a:endParaRPr sz="2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10" name="Google Shape;210;p7"/>
          <p:cNvCxnSpPr/>
          <p:nvPr/>
        </p:nvCxnSpPr>
        <p:spPr>
          <a:xfrm>
            <a:off x="2163626" y="5882084"/>
            <a:ext cx="1066346" cy="0"/>
          </a:xfrm>
          <a:prstGeom prst="straightConnector1">
            <a:avLst/>
          </a:prstGeom>
          <a:noFill/>
          <a:ln w="9525" cap="flat" cmpd="sng">
            <a:solidFill>
              <a:srgbClr val="1C1C1C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211" name="Google Shape;211;p7"/>
          <p:cNvCxnSpPr/>
          <p:nvPr/>
        </p:nvCxnSpPr>
        <p:spPr>
          <a:xfrm>
            <a:off x="2148386" y="6445964"/>
            <a:ext cx="1066346" cy="0"/>
          </a:xfrm>
          <a:prstGeom prst="straightConnector1">
            <a:avLst/>
          </a:prstGeom>
          <a:noFill/>
          <a:ln w="9525" cap="flat" cmpd="sng">
            <a:solidFill>
              <a:srgbClr val="1C1C1C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212" name="Google Shape;212;p7"/>
          <p:cNvCxnSpPr/>
          <p:nvPr/>
        </p:nvCxnSpPr>
        <p:spPr>
          <a:xfrm>
            <a:off x="3229972" y="2755651"/>
            <a:ext cx="229508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3" name="Google Shape;213;p7"/>
          <p:cNvCxnSpPr/>
          <p:nvPr/>
        </p:nvCxnSpPr>
        <p:spPr>
          <a:xfrm>
            <a:off x="2681559" y="3313752"/>
            <a:ext cx="229508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4" name="Google Shape;214;p7"/>
          <p:cNvCxnSpPr/>
          <p:nvPr/>
        </p:nvCxnSpPr>
        <p:spPr>
          <a:xfrm>
            <a:off x="3214732" y="4433893"/>
            <a:ext cx="229508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5" name="Google Shape;215;p7"/>
          <p:cNvCxnSpPr/>
          <p:nvPr/>
        </p:nvCxnSpPr>
        <p:spPr>
          <a:xfrm>
            <a:off x="2666092" y="4967293"/>
            <a:ext cx="229508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6" name="Google Shape;216;p7"/>
          <p:cNvCxnSpPr/>
          <p:nvPr/>
        </p:nvCxnSpPr>
        <p:spPr>
          <a:xfrm>
            <a:off x="3237138" y="6621624"/>
            <a:ext cx="229508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7" name="Google Shape;217;p7"/>
          <p:cNvSpPr/>
          <p:nvPr/>
        </p:nvSpPr>
        <p:spPr>
          <a:xfrm>
            <a:off x="5152571" y="3982962"/>
            <a:ext cx="821509" cy="511891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18" name="Google Shape;218;p7"/>
          <p:cNvSpPr/>
          <p:nvPr/>
        </p:nvSpPr>
        <p:spPr>
          <a:xfrm>
            <a:off x="3116126" y="5585225"/>
            <a:ext cx="2689588" cy="511891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19" name="Google Shape;219;p7"/>
          <p:cNvSpPr/>
          <p:nvPr/>
        </p:nvSpPr>
        <p:spPr>
          <a:xfrm>
            <a:off x="3993517" y="6155165"/>
            <a:ext cx="1812197" cy="511891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20" name="Google Shape;220;p7"/>
          <p:cNvSpPr/>
          <p:nvPr/>
        </p:nvSpPr>
        <p:spPr>
          <a:xfrm>
            <a:off x="4235816" y="2813771"/>
            <a:ext cx="1221555" cy="511891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21" name="Google Shape;221;p7"/>
          <p:cNvSpPr/>
          <p:nvPr/>
        </p:nvSpPr>
        <p:spPr>
          <a:xfrm>
            <a:off x="6390009" y="2878378"/>
            <a:ext cx="910677" cy="511891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22" name="Google Shape;222;p7"/>
          <p:cNvSpPr/>
          <p:nvPr/>
        </p:nvSpPr>
        <p:spPr>
          <a:xfrm>
            <a:off x="8185581" y="2842125"/>
            <a:ext cx="658522" cy="511891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8" descr="Cá heo định vị bút cầm tay cho bé - 👉 👉👉 5 nguyên tắc khi hướng dẫn trẻ  tập viết. ♥ Nguyên tắc 1: Cầm bút đúng cách - Cầm bút"/>
          <p:cNvSpPr/>
          <p:nvPr/>
        </p:nvSpPr>
        <p:spPr>
          <a:xfrm>
            <a:off x="207433" y="-192617"/>
            <a:ext cx="406400" cy="406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228" name="Google Shape;228;p8" descr="Cách cầm bút, tư thế ngồi viết đúng - YouTube"/>
          <p:cNvPicPr preferRelativeResize="0"/>
          <p:nvPr/>
        </p:nvPicPr>
        <p:blipFill rotWithShape="1">
          <a:blip r:embed="rId3">
            <a:alphaModFix/>
          </a:blip>
          <a:srcRect l="1617" r="1234"/>
          <a:stretch/>
        </p:blipFill>
        <p:spPr>
          <a:xfrm>
            <a:off x="14515" y="14211"/>
            <a:ext cx="12177485" cy="6874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oogle Shape;233;p9"/>
          <p:cNvGrpSpPr/>
          <p:nvPr/>
        </p:nvGrpSpPr>
        <p:grpSpPr>
          <a:xfrm>
            <a:off x="3975089" y="413165"/>
            <a:ext cx="5125784" cy="5716019"/>
            <a:chOff x="4074354" y="1010875"/>
            <a:chExt cx="4056942" cy="4484682"/>
          </a:xfrm>
        </p:grpSpPr>
        <p:pic>
          <p:nvPicPr>
            <p:cNvPr id="234" name="Google Shape;234;p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5400000" flipH="1">
              <a:off x="4331264" y="1963559"/>
              <a:ext cx="758256" cy="7767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5" name="Google Shape;235;p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074354" y="3419364"/>
              <a:ext cx="949347" cy="12995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6" name="Google Shape;236;p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106891" y="2731049"/>
              <a:ext cx="632899" cy="6497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7" name="Google Shape;237;p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553717" y="3127713"/>
              <a:ext cx="529365" cy="5424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8" name="Google Shape;238;p9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954258" y="4661154"/>
              <a:ext cx="1048683" cy="6717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9" name="Google Shape;239;p9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968242" y="1650434"/>
              <a:ext cx="630631" cy="6306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0" name="Google Shape;240;p9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7338404" y="2414722"/>
              <a:ext cx="623199" cy="5917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1" name="Google Shape;241;p9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 rot="-795215">
              <a:off x="6572282" y="1428499"/>
              <a:ext cx="1012638" cy="10885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2" name="Google Shape;242;p9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 rot="-3024312">
              <a:off x="5621335" y="1128579"/>
              <a:ext cx="772137" cy="9915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3" name="Google Shape;243;p9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4840698" y="4478006"/>
              <a:ext cx="1050374" cy="10175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4" name="Google Shape;244;p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65221" flipH="1">
              <a:off x="7006422" y="3583675"/>
              <a:ext cx="949347" cy="129955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45" name="Google Shape;245;p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277033" y="3151610"/>
            <a:ext cx="1914967" cy="3706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flipH="1">
            <a:off x="0" y="3151609"/>
            <a:ext cx="1914967" cy="37063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7" name="Google Shape;247;p9"/>
          <p:cNvGrpSpPr/>
          <p:nvPr/>
        </p:nvGrpSpPr>
        <p:grpSpPr>
          <a:xfrm>
            <a:off x="4278548" y="1984557"/>
            <a:ext cx="4464439" cy="3081783"/>
            <a:chOff x="4517286" y="1690153"/>
            <a:chExt cx="3187566" cy="2181191"/>
          </a:xfrm>
        </p:grpSpPr>
        <p:sp>
          <p:nvSpPr>
            <p:cNvPr id="248" name="Google Shape;248;p9"/>
            <p:cNvSpPr/>
            <p:nvPr/>
          </p:nvSpPr>
          <p:spPr>
            <a:xfrm>
              <a:off x="5018158" y="1690153"/>
              <a:ext cx="2181191" cy="2181191"/>
            </a:xfrm>
            <a:prstGeom prst="ellipse">
              <a:avLst/>
            </a:prstGeom>
            <a:noFill/>
            <a:ln w="76200" cap="flat" cmpd="sng">
              <a:solidFill>
                <a:srgbClr val="FFCCC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5145827" y="1817822"/>
              <a:ext cx="1925853" cy="1925853"/>
            </a:xfrm>
            <a:prstGeom prst="ellipse">
              <a:avLst/>
            </a:prstGeom>
            <a:solidFill>
              <a:srgbClr val="FFCCCC">
                <a:alpha val="6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250" name="Google Shape;250;p9"/>
            <p:cNvSpPr/>
            <p:nvPr/>
          </p:nvSpPr>
          <p:spPr>
            <a:xfrm rot="3274">
              <a:off x="4517652" y="2470154"/>
              <a:ext cx="3186835" cy="7694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>
                  <a:solidFill>
                    <a:srgbClr val="0C0C0C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Nghe – viết</a:t>
              </a:r>
              <a:endParaRPr sz="4400" b="1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251" name="Google Shape;251;p9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474211" y="3924789"/>
            <a:ext cx="819918" cy="468524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9"/>
          <p:cNvSpPr txBox="1"/>
          <p:nvPr/>
        </p:nvSpPr>
        <p:spPr>
          <a:xfrm>
            <a:off x="10334416" y="100469"/>
            <a:ext cx="1800200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PPTtemplate http://www.1ppt.com/moban/ </a:t>
            </a:r>
            <a:endParaRPr sz="1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freeppt7.com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-www.freeppt7.com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570</Words>
  <Application>Microsoft Office PowerPoint</Application>
  <PresentationFormat>Widescreen</PresentationFormat>
  <Paragraphs>73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Microsoft Yahei</vt:lpstr>
      <vt:lpstr>Arial</vt:lpstr>
      <vt:lpstr>Bungee</vt:lpstr>
      <vt:lpstr>Calibri</vt:lpstr>
      <vt:lpstr>HP001 4 hàng</vt:lpstr>
      <vt:lpstr>Times New Roman</vt:lpstr>
      <vt:lpstr>www.freeppt7.com</vt:lpstr>
      <vt:lpstr>1-www.freeppt7.com</vt:lpstr>
      <vt:lpstr>CHÀO MỪNG CÁC EM  ĐẾN VỚI TIẾT TIẾNG VIỆT!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Tạm biệt và hẹn gặp lại  các em vào những tiết học sau!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 ĐẾN VỚI TIẾT TIẾNG VIỆT!</dc:title>
  <dc:creator>www.jpppt.com</dc:creator>
  <cp:lastModifiedBy>Khổng Thị Kim Dung- VD735- HN118</cp:lastModifiedBy>
  <cp:revision>1</cp:revision>
  <dcterms:created xsi:type="dcterms:W3CDTF">2018-06-03T06:40:39Z</dcterms:created>
  <dcterms:modified xsi:type="dcterms:W3CDTF">2024-04-12T04:55:39Z</dcterms:modified>
</cp:coreProperties>
</file>