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007577253" r:id="rId3"/>
    <p:sldId id="2007577254" r:id="rId4"/>
    <p:sldId id="2007577266" r:id="rId5"/>
    <p:sldId id="2007577267" r:id="rId6"/>
    <p:sldId id="257" r:id="rId7"/>
    <p:sldId id="2007577240" r:id="rId8"/>
    <p:sldId id="2007577218" r:id="rId9"/>
    <p:sldId id="2007577241" r:id="rId10"/>
    <p:sldId id="2007577244" r:id="rId11"/>
    <p:sldId id="2007577247" r:id="rId12"/>
    <p:sldId id="2007577272" r:id="rId13"/>
    <p:sldId id="2007577263" r:id="rId14"/>
    <p:sldId id="2007577249" r:id="rId15"/>
    <p:sldId id="2007577248" r:id="rId16"/>
    <p:sldId id="2007577274" r:id="rId17"/>
    <p:sldId id="2007577275" r:id="rId18"/>
    <p:sldId id="2007577251" r:id="rId19"/>
    <p:sldId id="2007577270" r:id="rId20"/>
    <p:sldId id="2007577250" r:id="rId21"/>
    <p:sldId id="2007577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42" autoAdjust="0"/>
    <p:restoredTop sz="94660"/>
  </p:normalViewPr>
  <p:slideViewPr>
    <p:cSldViewPr snapToGrid="0">
      <p:cViewPr varScale="1">
        <p:scale>
          <a:sx n="59" d="100"/>
          <a:sy n="59" d="100"/>
        </p:scale>
        <p:origin x="7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0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02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838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5/4/2026</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65110"/>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2.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microsoft.com/office/2007/relationships/hdphoto" Target="../media/hdphoto7.wdp"/><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image" Target="../media/image36.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22.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srgbClr val="FF0000"/>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96237" y="92467"/>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Rounded Corners 2">
            <a:extLst>
              <a:ext uri="{FF2B5EF4-FFF2-40B4-BE49-F238E27FC236}">
                <a16:creationId xmlns:a16="http://schemas.microsoft.com/office/drawing/2014/main" id="{259C3C46-5519-AF35-5483-8651F38C6F9A}"/>
              </a:ext>
            </a:extLst>
          </p:cNvPr>
          <p:cNvSpPr/>
          <p:nvPr/>
        </p:nvSpPr>
        <p:spPr>
          <a:xfrm>
            <a:off x="3809999" y="1768894"/>
            <a:ext cx="4572000" cy="1809750"/>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Đoạn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nêu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tình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xúc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cảnh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đẹp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nước</a:t>
            </a:r>
            <a:endParaRPr lang="en-US" sz="28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CAF93939-855E-1195-763C-9D662E903069}"/>
              </a:ext>
            </a:extLst>
          </p:cNvPr>
          <p:cNvSpPr/>
          <p:nvPr/>
        </p:nvSpPr>
        <p:spPr>
          <a:xfrm>
            <a:off x="1411596" y="4335694"/>
            <a:ext cx="2581274" cy="214109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a. </a:t>
            </a:r>
            <a:r>
              <a:rPr lang="en-US" sz="2800" dirty="0" err="1">
                <a:solidFill>
                  <a:srgbClr val="002060"/>
                </a:solidFill>
                <a:latin typeface="Arial" panose="020B0604020202020204" pitchFamily="34" charset="0"/>
                <a:cs typeface="Arial" panose="020B0604020202020204" pitchFamily="34" charset="0"/>
              </a:rPr>
              <a:t>Giới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thiệu</a:t>
            </a:r>
            <a:r>
              <a:rPr lang="en-US" sz="2800" dirty="0">
                <a:solidFill>
                  <a:srgbClr val="002060"/>
                </a:solidFill>
                <a:latin typeface="Arial" panose="020B0604020202020204" pitchFamily="34" charset="0"/>
                <a:cs typeface="Arial" panose="020B0604020202020204" pitchFamily="34" charset="0"/>
              </a:rPr>
              <a:t> bao </a:t>
            </a:r>
            <a:r>
              <a:rPr lang="en-US" sz="2800" dirty="0" err="1">
                <a:solidFill>
                  <a:srgbClr val="002060"/>
                </a:solidFill>
                <a:latin typeface="Arial" panose="020B0604020202020204" pitchFamily="34" charset="0"/>
                <a:cs typeface="Arial" panose="020B0604020202020204" pitchFamily="34" charset="0"/>
              </a:rPr>
              <a:t>quát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7A061AC3-CC14-2888-A1CF-A6D579C4CEB8}"/>
              </a:ext>
            </a:extLst>
          </p:cNvPr>
          <p:cNvCxnSpPr>
            <a:cxnSpLocks/>
          </p:cNvCxnSpPr>
          <p:nvPr/>
        </p:nvCxnSpPr>
        <p:spPr>
          <a:xfrm>
            <a:off x="6103387" y="3600051"/>
            <a:ext cx="2137" cy="765959"/>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3FEF1CA-034A-CA6A-A23A-9CF832459B88}"/>
              </a:ext>
            </a:extLst>
          </p:cNvPr>
          <p:cNvSpPr/>
          <p:nvPr/>
        </p:nvSpPr>
        <p:spPr>
          <a:xfrm>
            <a:off x="4948236" y="4376284"/>
            <a:ext cx="2314576" cy="2100501"/>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b.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nổi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998C83AE-4959-4816-6CB4-A38B713C17F6}"/>
              </a:ext>
            </a:extLst>
          </p:cNvPr>
          <p:cNvSpPr/>
          <p:nvPr/>
        </p:nvSpPr>
        <p:spPr>
          <a:xfrm>
            <a:off x="8171165" y="4376284"/>
            <a:ext cx="2543176" cy="2100502"/>
          </a:xfrm>
          <a:prstGeom prst="roundRect">
            <a:avLst>
              <a:gd name="adj" fmla="val 2374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c.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đẹp</a:t>
            </a:r>
            <a:endParaRPr lang="en-US" sz="2800" dirty="0">
              <a:solidFill>
                <a:srgbClr val="002060"/>
              </a:solidFill>
              <a:latin typeface="Arial" panose="020B0604020202020204" pitchFamily="34" charset="0"/>
              <a:cs typeface="Arial" panose="020B0604020202020204" pitchFamily="34" charset="0"/>
            </a:endParaRPr>
          </a:p>
        </p:txBody>
      </p:sp>
      <p:sp>
        <p:nvSpPr>
          <p:cNvPr id="31" name="文本框 5">
            <a:extLst>
              <a:ext uri="{FF2B5EF4-FFF2-40B4-BE49-F238E27FC236}">
                <a16:creationId xmlns:a16="http://schemas.microsoft.com/office/drawing/2014/main" id="{DF238ACD-2766-874D-E842-B9C882EE83A7}"/>
              </a:ext>
            </a:extLst>
          </p:cNvPr>
          <p:cNvSpPr txBox="1"/>
          <p:nvPr/>
        </p:nvSpPr>
        <p:spPr>
          <a:xfrm>
            <a:off x="1077182" y="381214"/>
            <a:ext cx="9637159" cy="1077218"/>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3200" dirty="0">
                <a:solidFill>
                  <a:srgbClr val="FF0000"/>
                </a:solidFill>
                <a:effectLst/>
                <a:latin typeface="Arial" panose="020B0604020202020204" pitchFamily="34" charset="0"/>
                <a:cs typeface="Arial" panose="020B0604020202020204" pitchFamily="34" charset="0"/>
              </a:rPr>
              <a:t>2. </a:t>
            </a:r>
            <a:r>
              <a:rPr lang="vi-VN" sz="3200" b="0" dirty="0">
                <a:solidFill>
                  <a:srgbClr val="FF0000"/>
                </a:solidFill>
                <a:effectLst/>
                <a:latin typeface="Arial" panose="020B0604020202020204" pitchFamily="34" charset="0"/>
                <a:cs typeface="Arial" panose="020B0604020202020204" pitchFamily="34" charset="0"/>
              </a:rPr>
              <a:t>Viết một đoạn văn nêu tình cảm, cảm xúc của em về một cảnh đẹp của đất nước</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315BD53-7B43-BEFB-58A1-6FA87A02C3C9}"/>
              </a:ext>
            </a:extLst>
          </p:cNvPr>
          <p:cNvCxnSpPr>
            <a:cxnSpLocks/>
            <a:stCxn id="3" idx="2"/>
          </p:cNvCxnSpPr>
          <p:nvPr/>
        </p:nvCxnSpPr>
        <p:spPr>
          <a:xfrm flipH="1">
            <a:off x="2702233" y="3578644"/>
            <a:ext cx="3393766" cy="75705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197324-EA83-6F0A-02C7-22085616CD67}"/>
              </a:ext>
            </a:extLst>
          </p:cNvPr>
          <p:cNvCxnSpPr>
            <a:cxnSpLocks/>
            <a:stCxn id="3" idx="2"/>
            <a:endCxn id="26" idx="0"/>
          </p:cNvCxnSpPr>
          <p:nvPr/>
        </p:nvCxnSpPr>
        <p:spPr>
          <a:xfrm>
            <a:off x="6095999" y="3578644"/>
            <a:ext cx="3346754" cy="797640"/>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475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4" grpId="0" animBg="1"/>
      <p:bldP spid="26"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4692" y="0"/>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02265" y="2713012"/>
            <a:ext cx="4480560" cy="4480560"/>
          </a:xfrm>
          <a:prstGeom prst="rect">
            <a:avLst/>
          </a:prstGeom>
        </p:spPr>
      </p:pic>
      <p:pic>
        <p:nvPicPr>
          <p:cNvPr id="9" name="Picture 8">
            <a:extLst>
              <a:ext uri="{FF2B5EF4-FFF2-40B4-BE49-F238E27FC236}">
                <a16:creationId xmlns:a16="http://schemas.microsoft.com/office/drawing/2014/main" id="{733722D5-7066-136E-1FFF-F330DF17FC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6957" y="-2271489"/>
            <a:ext cx="7978516" cy="6276985"/>
          </a:xfrm>
          <a:prstGeom prst="rect">
            <a:avLst/>
          </a:prstGeom>
        </p:spPr>
      </p:pic>
      <p:sp>
        <p:nvSpPr>
          <p:cNvPr id="10" name="TextBox 9">
            <a:extLst>
              <a:ext uri="{FF2B5EF4-FFF2-40B4-BE49-F238E27FC236}">
                <a16:creationId xmlns:a16="http://schemas.microsoft.com/office/drawing/2014/main" id="{5C564858-8CA9-48FC-F39E-626F36C9968F}"/>
              </a:ext>
            </a:extLst>
          </p:cNvPr>
          <p:cNvSpPr txBox="1"/>
          <p:nvPr/>
        </p:nvSpPr>
        <p:spPr>
          <a:xfrm>
            <a:off x="3476900" y="1054001"/>
            <a:ext cx="4265830" cy="1323439"/>
          </a:xfrm>
          <a:prstGeom prst="rect">
            <a:avLst/>
          </a:prstGeom>
          <a:noFill/>
        </p:spPr>
        <p:txBody>
          <a:bodyPr wrap="square" rtlCol="0">
            <a:spAutoFit/>
          </a:bodyPr>
          <a:lstStyle/>
          <a:p>
            <a:pPr algn="ctr"/>
            <a:r>
              <a:rPr lang="en-US" sz="8000" b="1">
                <a:solidFill>
                  <a:srgbClr val="0070C0"/>
                </a:solidFill>
                <a:effectLst>
                  <a:glow rad="139700">
                    <a:srgbClr val="FFFF00"/>
                  </a:glow>
                </a:effectLst>
                <a:latin typeface="#9Slide05 SVNClementine" panose="020F0502020204030203" pitchFamily="34" charset="0"/>
              </a:rPr>
              <a:t>DẶN DÒ</a:t>
            </a:r>
          </a:p>
        </p:txBody>
      </p:sp>
      <p:sp>
        <p:nvSpPr>
          <p:cNvPr id="12" name="TextBox 11">
            <a:extLst>
              <a:ext uri="{FF2B5EF4-FFF2-40B4-BE49-F238E27FC236}">
                <a16:creationId xmlns:a16="http://schemas.microsoft.com/office/drawing/2014/main" id="{ECBA7DEC-353E-DA9E-6B22-1123F9804BDF}"/>
              </a:ext>
            </a:extLst>
          </p:cNvPr>
          <p:cNvSpPr txBox="1"/>
          <p:nvPr/>
        </p:nvSpPr>
        <p:spPr>
          <a:xfrm>
            <a:off x="4046801" y="3325681"/>
            <a:ext cx="7933811" cy="1464231"/>
          </a:xfrm>
          <a:prstGeom prst="roundRect">
            <a:avLst/>
          </a:prstGeom>
          <a:solidFill>
            <a:schemeClr val="accent4">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Sưu tầm tranh ảnh, bài văn, bài thơ,… về cảnh đẹp đất nước</a:t>
            </a:r>
          </a:p>
        </p:txBody>
      </p:sp>
    </p:spTree>
    <p:extLst>
      <p:ext uri="{BB962C8B-B14F-4D97-AF65-F5344CB8AC3E}">
        <p14:creationId xmlns:p14="http://schemas.microsoft.com/office/powerpoint/2010/main" val="425228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3BFE7F2A-8863-2A20-36F4-86C52DEF0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4">
            <a:extLst>
              <a:ext uri="{FF2B5EF4-FFF2-40B4-BE49-F238E27FC236}">
                <a16:creationId xmlns:a16="http://schemas.microsoft.com/office/drawing/2014/main" id="{DE144C35-748A-E7F9-3A31-5CED31723F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8041" y="59520"/>
            <a:ext cx="10755917" cy="6487312"/>
          </a:xfrm>
          <a:prstGeom prst="rect">
            <a:avLst/>
          </a:prstGeom>
        </p:spPr>
      </p:pic>
      <p:grpSp>
        <p:nvGrpSpPr>
          <p:cNvPr id="3" name="Group 2">
            <a:extLst>
              <a:ext uri="{FF2B5EF4-FFF2-40B4-BE49-F238E27FC236}">
                <a16:creationId xmlns:a16="http://schemas.microsoft.com/office/drawing/2014/main" id="{13A00018-0983-862D-1A7C-299A0E958CDD}"/>
              </a:ext>
            </a:extLst>
          </p:cNvPr>
          <p:cNvGrpSpPr/>
          <p:nvPr/>
        </p:nvGrpSpPr>
        <p:grpSpPr>
          <a:xfrm>
            <a:off x="1259218" y="1747000"/>
            <a:ext cx="9940690" cy="1682000"/>
            <a:chOff x="887951" y="413357"/>
            <a:chExt cx="9940690" cy="1682000"/>
          </a:xfrm>
        </p:grpSpPr>
        <p:pic>
          <p:nvPicPr>
            <p:cNvPr id="4" name="Picture 3" descr="Cute happy smiling book Royalty Free Vector Image">
              <a:extLst>
                <a:ext uri="{FF2B5EF4-FFF2-40B4-BE49-F238E27FC236}">
                  <a16:creationId xmlns:a16="http://schemas.microsoft.com/office/drawing/2014/main" id="{F6EADDEA-2475-FCD1-E342-F3EA4DF82DC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61B3E2-774B-2F53-49E3-4E057FB90D4D}"/>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Miêu tả được cảnh vật qua tranh ảnh hoặc cảnh vật quan sát được bằng ngôn ngữ riêng.</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7" name="Picture 6" descr="Cute happy smiling book Royalty Free Vector Image">
            <a:extLst>
              <a:ext uri="{FF2B5EF4-FFF2-40B4-BE49-F238E27FC236}">
                <a16:creationId xmlns:a16="http://schemas.microsoft.com/office/drawing/2014/main" id="{5364886E-A3B7-63F0-D8F1-4EFE853D5D8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97261" y="353455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D94133-00BA-D3B0-C64B-144EEA413D1F}"/>
              </a:ext>
            </a:extLst>
          </p:cNvPr>
          <p:cNvSpPr txBox="1"/>
          <p:nvPr/>
        </p:nvSpPr>
        <p:spPr>
          <a:xfrm>
            <a:off x="2420089" y="350426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được đoạn</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văn nêu cảm xúc của em về một cảnh đẹp của đất nước</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Biết bộc lộ tình cảm yêu quê hương qua đoạn viết.</a:t>
            </a:r>
            <a:endPar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10" name="Picture 9">
            <a:extLst>
              <a:ext uri="{FF2B5EF4-FFF2-40B4-BE49-F238E27FC236}">
                <a16:creationId xmlns:a16="http://schemas.microsoft.com/office/drawing/2014/main" id="{F7A3FC75-B773-82B6-04F1-1F85B80B3645}"/>
              </a:ext>
            </a:extLst>
          </p:cNvPr>
          <p:cNvPicPr>
            <a:picLocks noChangeAspect="1"/>
          </p:cNvPicPr>
          <p:nvPr/>
        </p:nvPicPr>
        <p:blipFill>
          <a:blip r:embed="rId7"/>
          <a:stretch>
            <a:fillRect/>
          </a:stretch>
        </p:blipFill>
        <p:spPr>
          <a:xfrm>
            <a:off x="3439809" y="182061"/>
            <a:ext cx="5168542" cy="1422700"/>
          </a:xfrm>
          <a:prstGeom prst="rect">
            <a:avLst/>
          </a:prstGeom>
        </p:spPr>
      </p:pic>
      <p:pic>
        <p:nvPicPr>
          <p:cNvPr id="13" name="图片 6">
            <a:extLst>
              <a:ext uri="{FF2B5EF4-FFF2-40B4-BE49-F238E27FC236}">
                <a16:creationId xmlns:a16="http://schemas.microsoft.com/office/drawing/2014/main" id="{F38FCD9F-1AD7-F6D1-6F7A-7F4749DBF3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14" name="图片 8">
            <a:extLst>
              <a:ext uri="{FF2B5EF4-FFF2-40B4-BE49-F238E27FC236}">
                <a16:creationId xmlns:a16="http://schemas.microsoft.com/office/drawing/2014/main" id="{0BC25214-3394-C16F-C9E7-D7A28BD317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15" name="图片 10">
            <a:extLst>
              <a:ext uri="{FF2B5EF4-FFF2-40B4-BE49-F238E27FC236}">
                <a16:creationId xmlns:a16="http://schemas.microsoft.com/office/drawing/2014/main" id="{574859CF-CB15-7853-98FE-392A010AA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DE4B191-F502-41C5-C4D4-361A1E861090}"/>
              </a:ext>
            </a:extLst>
          </p:cNvPr>
          <p:cNvPicPr>
            <a:picLocks noChangeAspect="1"/>
          </p:cNvPicPr>
          <p:nvPr/>
        </p:nvPicPr>
        <p:blipFill rotWithShape="1">
          <a:blip r:embed="rId11">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Tree>
    <p:extLst>
      <p:ext uri="{BB962C8B-B14F-4D97-AF65-F5344CB8AC3E}">
        <p14:creationId xmlns:p14="http://schemas.microsoft.com/office/powerpoint/2010/main" val="14742656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732150" y="1887311"/>
            <a:ext cx="10727700" cy="4905375"/>
            <a:chOff x="1383341" y="1290771"/>
            <a:chExt cx="9720000" cy="4755297"/>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sX0" fmla="*/ 0 w 10727700"/>
                <a:gd name="csY0" fmla="*/ 832311 h 4456340"/>
                <a:gd name="csX1" fmla="*/ 832311 w 10727700"/>
                <a:gd name="csY1" fmla="*/ 0 h 4456340"/>
                <a:gd name="csX2" fmla="*/ 9895389 w 10727700"/>
                <a:gd name="csY2" fmla="*/ 0 h 4456340"/>
                <a:gd name="csX3" fmla="*/ 10727700 w 10727700"/>
                <a:gd name="csY3" fmla="*/ 832311 h 4456340"/>
                <a:gd name="csX4" fmla="*/ 10727700 w 10727700"/>
                <a:gd name="csY4" fmla="*/ 3624029 h 4456340"/>
                <a:gd name="csX5" fmla="*/ 9895389 w 10727700"/>
                <a:gd name="csY5" fmla="*/ 4456340 h 4456340"/>
                <a:gd name="csX6" fmla="*/ 832311 w 10727700"/>
                <a:gd name="csY6" fmla="*/ 4456340 h 4456340"/>
                <a:gd name="csX7" fmla="*/ 0 w 10727700"/>
                <a:gd name="csY7" fmla="*/ 3624029 h 4456340"/>
                <a:gd name="csX8" fmla="*/ 0 w 10727700"/>
                <a:gd name="csY8" fmla="*/ 832311 h 44563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727700" h="4456340" fill="none" extrusionOk="0">
                  <a:moveTo>
                    <a:pt x="0" y="832311"/>
                  </a:moveTo>
                  <a:cubicBezTo>
                    <a:pt x="-5675" y="369875"/>
                    <a:pt x="385361" y="-44325"/>
                    <a:pt x="832311" y="0"/>
                  </a:cubicBezTo>
                  <a:cubicBezTo>
                    <a:pt x="5106086" y="69703"/>
                    <a:pt x="7865039" y="-75058"/>
                    <a:pt x="9895389" y="0"/>
                  </a:cubicBezTo>
                  <a:cubicBezTo>
                    <a:pt x="10370060" y="5399"/>
                    <a:pt x="10723824" y="364665"/>
                    <a:pt x="10727700" y="832311"/>
                  </a:cubicBezTo>
                  <a:cubicBezTo>
                    <a:pt x="10674796" y="2102808"/>
                    <a:pt x="10844173" y="3208195"/>
                    <a:pt x="10727700" y="3624029"/>
                  </a:cubicBezTo>
                  <a:cubicBezTo>
                    <a:pt x="10662550" y="4089820"/>
                    <a:pt x="10302985" y="4497492"/>
                    <a:pt x="9895389" y="4456340"/>
                  </a:cubicBezTo>
                  <a:cubicBezTo>
                    <a:pt x="5392933" y="4483407"/>
                    <a:pt x="4535308" y="4603888"/>
                    <a:pt x="832311" y="4456340"/>
                  </a:cubicBezTo>
                  <a:cubicBezTo>
                    <a:pt x="380970" y="4467532"/>
                    <a:pt x="-41679" y="4100144"/>
                    <a:pt x="0" y="3624029"/>
                  </a:cubicBezTo>
                  <a:cubicBezTo>
                    <a:pt x="9703" y="3154392"/>
                    <a:pt x="132738" y="1460659"/>
                    <a:pt x="0" y="832311"/>
                  </a:cubicBezTo>
                  <a:close/>
                </a:path>
                <a:path w="10727700" h="4456340" stroke="0" extrusionOk="0">
                  <a:moveTo>
                    <a:pt x="0" y="832311"/>
                  </a:moveTo>
                  <a:cubicBezTo>
                    <a:pt x="13728" y="345242"/>
                    <a:pt x="379838" y="19512"/>
                    <a:pt x="832311" y="0"/>
                  </a:cubicBezTo>
                  <a:cubicBezTo>
                    <a:pt x="4924992" y="-11997"/>
                    <a:pt x="7932108" y="-107784"/>
                    <a:pt x="9895389" y="0"/>
                  </a:cubicBezTo>
                  <a:cubicBezTo>
                    <a:pt x="10341135" y="6256"/>
                    <a:pt x="10655821" y="349745"/>
                    <a:pt x="10727700" y="832311"/>
                  </a:cubicBezTo>
                  <a:cubicBezTo>
                    <a:pt x="10695007" y="1234777"/>
                    <a:pt x="10706294" y="2868160"/>
                    <a:pt x="10727700" y="3624029"/>
                  </a:cubicBezTo>
                  <a:cubicBezTo>
                    <a:pt x="10715367" y="4114704"/>
                    <a:pt x="10371035" y="4452935"/>
                    <a:pt x="9895389" y="4456340"/>
                  </a:cubicBezTo>
                  <a:cubicBezTo>
                    <a:pt x="6325484" y="4313755"/>
                    <a:pt x="4343800" y="4313105"/>
                    <a:pt x="832311" y="4456340"/>
                  </a:cubicBezTo>
                  <a:cubicBezTo>
                    <a:pt x="375252" y="4442394"/>
                    <a:pt x="-78630" y="4121671"/>
                    <a:pt x="0" y="3624029"/>
                  </a:cubicBezTo>
                  <a:cubicBezTo>
                    <a:pt x="155752" y="3246686"/>
                    <a:pt x="-100087" y="2130196"/>
                    <a:pt x="0" y="832311"/>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610315" y="1503083"/>
              <a:ext cx="9300574" cy="45429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Vịnh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a:t>
              </a:r>
              <a:r>
                <a:rPr kumimoji="0" lang="vi-VN" sz="26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đã </a:t>
              </a:r>
              <a:r>
                <a:rPr lang="en-US" sz="2600">
                  <a:solidFill>
                    <a:srgbClr val="222222"/>
                  </a:solidFill>
                  <a:latin typeface="Calibri" panose="020F0502020204030204" pitchFamily="34" charset="0"/>
                  <a:cs typeface="Calibri" panose="020F0502020204030204" pitchFamily="34" charset="0"/>
                </a:rPr>
                <a:t>ba</a:t>
              </a:r>
              <a:r>
                <a:rPr kumimoji="0" lang="vi-VN" sz="2600" b="0" i="0"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a:solidFill>
                  <a:srgbClr val="000000"/>
                </a:solidFill>
                <a:latin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cs typeface="Calibri" panose="020F0502020204030204" pitchFamily="34" charset="0"/>
              </a:rPr>
              <a:t>Vào </a:t>
            </a:r>
            <a:r>
              <a:rPr lang="vi-VN" sz="3200" dirty="0">
                <a:solidFill>
                  <a:srgbClr val="000000"/>
                </a:solidFill>
                <a:latin typeface="Calibri" panose="020F0502020204030204" pitchFamily="34" charset="0"/>
                <a:cs typeface="Calibri" panose="020F0502020204030204" pitchFamily="34" charset="0"/>
              </a:rPr>
              <a:t>kì nghỉ hè, gia đình em đã được đến thăm thành phố Huế. Khung cảnh ở nơi đây đẹp như một bức tranh. Em đã được đi thăm rất nhiều địa </a:t>
            </a:r>
            <a:r>
              <a:rPr lang="vi-VN" sz="3200">
                <a:solidFill>
                  <a:srgbClr val="000000"/>
                </a:solidFill>
                <a:latin typeface="Calibri" panose="020F0502020204030204" pitchFamily="34" charset="0"/>
                <a:cs typeface="Calibri" panose="020F0502020204030204" pitchFamily="34" charset="0"/>
              </a:rPr>
              <a:t>điểm du</a:t>
            </a:r>
            <a:r>
              <a:rPr lang="en-US" sz="3200">
                <a:solidFill>
                  <a:srgbClr val="000000"/>
                </a:solidFill>
                <a:latin typeface="Calibri" panose="020F0502020204030204" pitchFamily="34" charset="0"/>
                <a:cs typeface="Calibri" panose="020F0502020204030204" pitchFamily="34" charset="0"/>
              </a:rPr>
              <a:t> lịch</a:t>
            </a:r>
            <a:r>
              <a:rPr lang="vi-VN" sz="320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nổi tiếng như </a:t>
            </a:r>
            <a:r>
              <a:rPr lang="vi-VN" sz="3200">
                <a:solidFill>
                  <a:srgbClr val="000000"/>
                </a:solidFill>
                <a:latin typeface="Calibri" panose="020F0502020204030204" pitchFamily="34" charset="0"/>
                <a:cs typeface="Calibri" panose="020F0502020204030204" pitchFamily="34" charset="0"/>
              </a:rPr>
              <a:t>Đại </a:t>
            </a:r>
            <a:r>
              <a:rPr lang="en-US" sz="3200">
                <a:solidFill>
                  <a:srgbClr val="000000"/>
                </a:solidFill>
                <a:latin typeface="Calibri" panose="020F0502020204030204" pitchFamily="34" charset="0"/>
                <a:cs typeface="Calibri" panose="020F0502020204030204" pitchFamily="34" charset="0"/>
              </a:rPr>
              <a:t>N</a:t>
            </a:r>
            <a:r>
              <a:rPr lang="vi-VN" sz="3200">
                <a:solidFill>
                  <a:srgbClr val="000000"/>
                </a:solidFill>
                <a:latin typeface="Calibri" panose="020F0502020204030204" pitchFamily="34" charset="0"/>
                <a:cs typeface="Calibri" panose="020F0502020204030204" pitchFamily="34" charset="0"/>
              </a:rPr>
              <a:t>ội </a:t>
            </a:r>
            <a:r>
              <a:rPr lang="vi-VN" sz="3200" dirty="0">
                <a:solidFill>
                  <a:srgbClr val="000000"/>
                </a:solidFill>
                <a:latin typeface="Calibri" panose="020F0502020204030204" pitchFamily="34" charset="0"/>
                <a:cs typeface="Calibri" panose="020F0502020204030204" pitchFamily="34" charset="0"/>
              </a:rPr>
              <a:t>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srgbClr val="FF0000"/>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a:t>
            </a:r>
            <a:r>
              <a:rPr lang="vi-VN" sz="4400">
                <a:solidFill>
                  <a:prstClr val="black"/>
                </a:solidFill>
                <a:effectLst/>
                <a:latin typeface="Calibri" panose="020F0502020204030204" pitchFamily="34" charset="0"/>
                <a:cs typeface="Calibri" panose="020F0502020204030204" pitchFamily="34" charset="0"/>
              </a:rPr>
              <a:t>về cảnh </a:t>
            </a:r>
            <a:r>
              <a:rPr lang="vi-VN" sz="4400" dirty="0">
                <a:solidFill>
                  <a:prstClr val="black"/>
                </a:solidFill>
                <a:effectLst/>
                <a:latin typeface="Calibri" panose="020F0502020204030204" pitchFamily="34" charset="0"/>
                <a:cs typeface="Calibri" panose="020F0502020204030204" pitchFamily="34" charset="0"/>
              </a:rPr>
              <a:t>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1704975" y="1565601"/>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6">
            <a:extLst>
              <a:ext uri="{FF2B5EF4-FFF2-40B4-BE49-F238E27FC236}">
                <a16:creationId xmlns:a16="http://schemas.microsoft.com/office/drawing/2014/main" id="{DECDD1BF-3B8B-E3D1-9CC5-B40BF61D323B}"/>
              </a:ext>
            </a:extLst>
          </p:cNvPr>
          <p:cNvGrpSpPr/>
          <p:nvPr/>
        </p:nvGrpSpPr>
        <p:grpSpPr>
          <a:xfrm>
            <a:off x="277403" y="92466"/>
            <a:ext cx="11599524" cy="6765533"/>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00A8F004-5060-F1EA-EB63-1B3371403C8A}"/>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B72F1E48-68D3-B094-72A2-207564ACE61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E683F176-08E4-D652-AC37-89004D03C338}"/>
              </a:ext>
            </a:extLst>
          </p:cNvPr>
          <p:cNvGrpSpPr/>
          <p:nvPr/>
        </p:nvGrpSpPr>
        <p:grpSpPr>
          <a:xfrm>
            <a:off x="1518608" y="2999094"/>
            <a:ext cx="3984245" cy="852193"/>
            <a:chOff x="1563388" y="1976287"/>
            <a:chExt cx="4144237" cy="1209365"/>
          </a:xfrm>
        </p:grpSpPr>
        <p:sp>
          <p:nvSpPr>
            <p:cNvPr id="5" name="Rounded Rectangle 13">
              <a:extLst>
                <a:ext uri="{FF2B5EF4-FFF2-40B4-BE49-F238E27FC236}">
                  <a16:creationId xmlns:a16="http://schemas.microsoft.com/office/drawing/2014/main" id="{C29846B8-5307-B2EF-836D-E56C2EEAE65E}"/>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B66225A-F90E-A8BE-1B7B-A860FBF1817C}"/>
                </a:ext>
              </a:extLst>
            </p:cNvPr>
            <p:cNvSpPr txBox="1"/>
            <p:nvPr/>
          </p:nvSpPr>
          <p:spPr>
            <a:xfrm>
              <a:off x="1923346" y="2077850"/>
              <a:ext cx="3688137" cy="8905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vịnh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Long.</a:t>
              </a:r>
            </a:p>
          </p:txBody>
        </p:sp>
      </p:grpSp>
      <p:sp>
        <p:nvSpPr>
          <p:cNvPr id="7" name="Rounded Rectangle 22">
            <a:extLst>
              <a:ext uri="{FF2B5EF4-FFF2-40B4-BE49-F238E27FC236}">
                <a16:creationId xmlns:a16="http://schemas.microsoft.com/office/drawing/2014/main" id="{47F2F6F0-C034-7674-BEC2-48E98D531552}"/>
              </a:ext>
            </a:extLst>
          </p:cNvPr>
          <p:cNvSpPr/>
          <p:nvPr/>
        </p:nvSpPr>
        <p:spPr>
          <a:xfrm>
            <a:off x="1403140" y="4440100"/>
            <a:ext cx="9478762" cy="2015580"/>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AAB5AB9-8241-0575-6AD1-D5CAB872890C}"/>
              </a:ext>
            </a:extLst>
          </p:cNvPr>
          <p:cNvSpPr/>
          <p:nvPr/>
        </p:nvSpPr>
        <p:spPr>
          <a:xfrm>
            <a:off x="1672568" y="4499151"/>
            <a:ext cx="8939905" cy="1938992"/>
          </a:xfrm>
          <a:prstGeom prst="rect">
            <a:avLst/>
          </a:prstGeom>
        </p:spPr>
        <p:txBody>
          <a:bodyPr wrap="square">
            <a:spAutoFit/>
          </a:bodyPr>
          <a:lstStyle/>
          <a:p>
            <a:pPr lvl="0" algn="just">
              <a:defRPr/>
            </a:pPr>
            <a:r>
              <a:rPr lang="vi-VN" sz="2400" dirty="0">
                <a:solidFill>
                  <a:prstClr val="black"/>
                </a:solidFill>
                <a:latin typeface="Arial" panose="020B0604020202020204" pitchFamily="34" charset="0"/>
                <a:cs typeface="Arial" panose="020B0604020202020204" pitchFamily="34" charset="0"/>
              </a:rPr>
              <a:t>Nêu cảm nghĩ của em về vịnh Hạ Long.</a:t>
            </a:r>
          </a:p>
          <a:p>
            <a:pPr lvl="0" algn="just">
              <a:defRPr/>
            </a:pPr>
            <a:r>
              <a:rPr lang="vi-VN" sz="2400" dirty="0">
                <a:solidFill>
                  <a:prstClr val="black"/>
                </a:solidFill>
                <a:latin typeface="Arial" panose="020B0604020202020204" pitchFamily="34" charset="0"/>
                <a:cs typeface="Arial" panose="020B0604020202020204" pitchFamily="34" charset="0"/>
              </a:rPr>
              <a:t>- Cảm nghĩ về vẻ đẹp của vịnh (yêu thích mây trời, núi non, sóng nước,...)</a:t>
            </a:r>
          </a:p>
          <a:p>
            <a:pPr lvl="0" algn="just">
              <a:defRPr/>
            </a:pPr>
            <a:r>
              <a:rPr lang="vi-VN" sz="2400" dirty="0">
                <a:solidFill>
                  <a:prstClr val="black"/>
                </a:solidFill>
                <a:latin typeface="Arial" panose="020B0604020202020204" pitchFamily="34" charset="0"/>
                <a:cs typeface="Arial" panose="020B0604020202020204" pitchFamily="34" charset="0"/>
              </a:rPr>
              <a:t>- Tự hào vì vịnh Hạ Long được UNESCO công nhận là di sản thiên nhiên thế giới.</a:t>
            </a:r>
          </a:p>
        </p:txBody>
      </p:sp>
      <p:sp>
        <p:nvSpPr>
          <p:cNvPr id="9" name="Right Arrow 24">
            <a:extLst>
              <a:ext uri="{FF2B5EF4-FFF2-40B4-BE49-F238E27FC236}">
                <a16:creationId xmlns:a16="http://schemas.microsoft.com/office/drawing/2014/main" id="{BB41A598-9439-7442-D73E-6A8F24377C7E}"/>
              </a:ext>
            </a:extLst>
          </p:cNvPr>
          <p:cNvSpPr/>
          <p:nvPr/>
        </p:nvSpPr>
        <p:spPr>
          <a:xfrm>
            <a:off x="5502854" y="3214538"/>
            <a:ext cx="1186296" cy="47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ight Arrow 40">
            <a:extLst>
              <a:ext uri="{FF2B5EF4-FFF2-40B4-BE49-F238E27FC236}">
                <a16:creationId xmlns:a16="http://schemas.microsoft.com/office/drawing/2014/main" id="{78C3E811-4AB5-5E87-B216-AA5EA0AC1C6E}"/>
              </a:ext>
            </a:extLst>
          </p:cNvPr>
          <p:cNvSpPr/>
          <p:nvPr/>
        </p:nvSpPr>
        <p:spPr>
          <a:xfrm rot="5400000">
            <a:off x="8431612" y="3933856"/>
            <a:ext cx="599746" cy="43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2CE67F24-FF44-D214-6D38-D738D2AA2CEA}"/>
              </a:ext>
            </a:extLst>
          </p:cNvPr>
          <p:cNvSpPr/>
          <p:nvPr/>
        </p:nvSpPr>
        <p:spPr>
          <a:xfrm>
            <a:off x="1370387" y="291037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a:t>
            </a:r>
          </a:p>
        </p:txBody>
      </p:sp>
      <p:sp>
        <p:nvSpPr>
          <p:cNvPr id="15" name="Oval 14">
            <a:extLst>
              <a:ext uri="{FF2B5EF4-FFF2-40B4-BE49-F238E27FC236}">
                <a16:creationId xmlns:a16="http://schemas.microsoft.com/office/drawing/2014/main" id="{017035BD-2CB9-C5FD-1CCD-48A688D07166}"/>
              </a:ext>
            </a:extLst>
          </p:cNvPr>
          <p:cNvSpPr/>
          <p:nvPr/>
        </p:nvSpPr>
        <p:spPr>
          <a:xfrm>
            <a:off x="1165025" y="4307545"/>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a:t>
            </a:r>
          </a:p>
        </p:txBody>
      </p:sp>
      <p:sp>
        <p:nvSpPr>
          <p:cNvPr id="16" name="Rounded Rectangle 38">
            <a:extLst>
              <a:ext uri="{FF2B5EF4-FFF2-40B4-BE49-F238E27FC236}">
                <a16:creationId xmlns:a16="http://schemas.microsoft.com/office/drawing/2014/main" id="{39D6BAC5-D64B-7372-7126-AC7CEDCF74AA}"/>
              </a:ext>
            </a:extLst>
          </p:cNvPr>
          <p:cNvSpPr/>
          <p:nvPr/>
        </p:nvSpPr>
        <p:spPr>
          <a:xfrm>
            <a:off x="6710129" y="3019803"/>
            <a:ext cx="4144237" cy="852193"/>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497EEB1-133B-EEFD-B44E-966FBC436967}"/>
              </a:ext>
            </a:extLst>
          </p:cNvPr>
          <p:cNvSpPr/>
          <p:nvPr/>
        </p:nvSpPr>
        <p:spPr>
          <a:xfrm>
            <a:off x="7069451" y="3020290"/>
            <a:ext cx="3752162" cy="830997"/>
          </a:xfrm>
          <a:prstGeom prst="rect">
            <a:avLst/>
          </a:prstGeom>
        </p:spPr>
        <p:txBody>
          <a:bodyPr wrap="square">
            <a:spAutoFit/>
          </a:bodyPr>
          <a:lstStyle/>
          <a:p>
            <a:pPr lvl="0" algn="just">
              <a:defRPr/>
            </a:pPr>
            <a:r>
              <a:rPr lang="en-US" sz="2400" dirty="0" err="1">
                <a:solidFill>
                  <a:srgbClr val="0000CC"/>
                </a:solidFill>
                <a:latin typeface="Arial" panose="020B0604020202020204" pitchFamily="34" charset="0"/>
                <a:cs typeface="Arial" panose="020B0604020202020204" pitchFamily="34" charset="0"/>
              </a:rPr>
              <a:t>Nêu</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đặc</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điểm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nổi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bật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của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cảnh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vật</a:t>
            </a:r>
            <a:r>
              <a:rPr lang="en-US" sz="2400" dirty="0">
                <a:solidFill>
                  <a:srgbClr val="0000CC"/>
                </a:solidFill>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id="{837D3B21-3EC1-F53C-99FF-2856D51EF349}"/>
              </a:ext>
            </a:extLst>
          </p:cNvPr>
          <p:cNvSpPr/>
          <p:nvPr/>
        </p:nvSpPr>
        <p:spPr>
          <a:xfrm>
            <a:off x="6616349" y="285618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 </a:t>
            </a:r>
          </a:p>
        </p:txBody>
      </p:sp>
      <p:pic>
        <p:nvPicPr>
          <p:cNvPr id="19" name="Picture 18">
            <a:extLst>
              <a:ext uri="{FF2B5EF4-FFF2-40B4-BE49-F238E27FC236}">
                <a16:creationId xmlns:a16="http://schemas.microsoft.com/office/drawing/2014/main" id="{BD5413F6-0B9A-7005-6C89-16C142165194}"/>
              </a:ext>
            </a:extLst>
          </p:cNvPr>
          <p:cNvPicPr>
            <a:picLocks noChangeAspect="1"/>
          </p:cNvPicPr>
          <p:nvPr/>
        </p:nvPicPr>
        <p:blipFill>
          <a:blip r:embed="rId4"/>
          <a:stretch>
            <a:fillRect/>
          </a:stretch>
        </p:blipFill>
        <p:spPr>
          <a:xfrm>
            <a:off x="3914454" y="234846"/>
            <a:ext cx="4511956" cy="253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2B4C7096-DF33-3F24-7AD3-6D6ADA50F4CD}"/>
              </a:ext>
            </a:extLst>
          </p:cNvPr>
          <p:cNvSpPr/>
          <p:nvPr/>
        </p:nvSpPr>
        <p:spPr>
          <a:xfrm>
            <a:off x="582889" y="2123976"/>
            <a:ext cx="1640501" cy="580711"/>
          </a:xfrm>
          <a:custGeom>
            <a:avLst/>
            <a:gdLst>
              <a:gd name="csX0" fmla="*/ 0 w 1640501"/>
              <a:gd name="csY0" fmla="*/ 290356 h 580711"/>
              <a:gd name="csX1" fmla="*/ 290356 w 1640501"/>
              <a:gd name="csY1" fmla="*/ 0 h 580711"/>
              <a:gd name="csX2" fmla="*/ 799055 w 1640501"/>
              <a:gd name="csY2" fmla="*/ 0 h 580711"/>
              <a:gd name="csX3" fmla="*/ 1350146 w 1640501"/>
              <a:gd name="csY3" fmla="*/ 0 h 580711"/>
              <a:gd name="csX4" fmla="*/ 1640502 w 1640501"/>
              <a:gd name="csY4" fmla="*/ 290356 h 580711"/>
              <a:gd name="csX5" fmla="*/ 1640501 w 1640501"/>
              <a:gd name="csY5" fmla="*/ 290356 h 580711"/>
              <a:gd name="csX6" fmla="*/ 1350145 w 1640501"/>
              <a:gd name="csY6" fmla="*/ 580712 h 580711"/>
              <a:gd name="csX7" fmla="*/ 841446 w 1640501"/>
              <a:gd name="csY7" fmla="*/ 580712 h 580711"/>
              <a:gd name="csX8" fmla="*/ 290356 w 1640501"/>
              <a:gd name="csY8" fmla="*/ 580711 h 580711"/>
              <a:gd name="csX9" fmla="*/ 0 w 1640501"/>
              <a:gd name="csY9" fmla="*/ 290355 h 580711"/>
              <a:gd name="csX10" fmla="*/ 0 w 1640501"/>
              <a:gd name="csY10" fmla="*/ 290356 h 5807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40501" h="580711" fill="none" extrusionOk="0">
                <a:moveTo>
                  <a:pt x="0" y="290356"/>
                </a:moveTo>
                <a:cubicBezTo>
                  <a:pt x="-24489" y="149558"/>
                  <a:pt x="125699" y="5509"/>
                  <a:pt x="290356" y="0"/>
                </a:cubicBezTo>
                <a:cubicBezTo>
                  <a:pt x="430262" y="6248"/>
                  <a:pt x="579944" y="8380"/>
                  <a:pt x="799055" y="0"/>
                </a:cubicBezTo>
                <a:cubicBezTo>
                  <a:pt x="1018166" y="-8380"/>
                  <a:pt x="1168958" y="10667"/>
                  <a:pt x="1350146" y="0"/>
                </a:cubicBezTo>
                <a:cubicBezTo>
                  <a:pt x="1548622" y="6693"/>
                  <a:pt x="1664131" y="121733"/>
                  <a:pt x="1640502" y="290356"/>
                </a:cubicBezTo>
                <a:lnTo>
                  <a:pt x="1640501" y="290356"/>
                </a:lnTo>
                <a:cubicBezTo>
                  <a:pt x="1649439" y="444855"/>
                  <a:pt x="1527226" y="586016"/>
                  <a:pt x="1350145" y="580712"/>
                </a:cubicBezTo>
                <a:cubicBezTo>
                  <a:pt x="1108843" y="602396"/>
                  <a:pt x="985773" y="604720"/>
                  <a:pt x="841446" y="580712"/>
                </a:cubicBezTo>
                <a:cubicBezTo>
                  <a:pt x="697119" y="556704"/>
                  <a:pt x="556776" y="569283"/>
                  <a:pt x="290356" y="580711"/>
                </a:cubicBezTo>
                <a:cubicBezTo>
                  <a:pt x="117056" y="587728"/>
                  <a:pt x="18254" y="449550"/>
                  <a:pt x="0" y="290355"/>
                </a:cubicBezTo>
                <a:lnTo>
                  <a:pt x="0" y="290356"/>
                </a:lnTo>
                <a:close/>
              </a:path>
              <a:path w="1640501" h="580711" stroke="0" extrusionOk="0">
                <a:moveTo>
                  <a:pt x="0" y="290356"/>
                </a:moveTo>
                <a:cubicBezTo>
                  <a:pt x="-16664" y="147487"/>
                  <a:pt x="134757" y="20136"/>
                  <a:pt x="290356" y="0"/>
                </a:cubicBezTo>
                <a:cubicBezTo>
                  <a:pt x="499840" y="19932"/>
                  <a:pt x="666031" y="-7078"/>
                  <a:pt x="799055" y="0"/>
                </a:cubicBezTo>
                <a:cubicBezTo>
                  <a:pt x="932079" y="7078"/>
                  <a:pt x="1090224" y="-18981"/>
                  <a:pt x="1350146" y="0"/>
                </a:cubicBezTo>
                <a:cubicBezTo>
                  <a:pt x="1502807" y="-1800"/>
                  <a:pt x="1675822" y="113452"/>
                  <a:pt x="1640502" y="290356"/>
                </a:cubicBezTo>
                <a:lnTo>
                  <a:pt x="1640501" y="290356"/>
                </a:lnTo>
                <a:cubicBezTo>
                  <a:pt x="1605476" y="441221"/>
                  <a:pt x="1486694" y="600124"/>
                  <a:pt x="1350145" y="580712"/>
                </a:cubicBezTo>
                <a:cubicBezTo>
                  <a:pt x="1162569" y="596623"/>
                  <a:pt x="1016002" y="569407"/>
                  <a:pt x="830848" y="580712"/>
                </a:cubicBezTo>
                <a:cubicBezTo>
                  <a:pt x="645694" y="592017"/>
                  <a:pt x="417139" y="583662"/>
                  <a:pt x="290356" y="580711"/>
                </a:cubicBezTo>
                <a:cubicBezTo>
                  <a:pt x="158634" y="603157"/>
                  <a:pt x="-29365" y="468483"/>
                  <a:pt x="0" y="290355"/>
                </a:cubicBezTo>
                <a:lnTo>
                  <a:pt x="0" y="290356"/>
                </a:ln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 ý:</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2787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3" grpId="0" animBg="1"/>
      <p:bldP spid="14" grpId="0" animBg="1"/>
      <p:bldP spid="15" grpId="0" animBg="1"/>
      <p:bldP spid="16" grpId="0" animBg="1"/>
      <p:bldP spid="17"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1759099" y="1118603"/>
            <a:ext cx="9102903" cy="1446550"/>
          </a:xfrm>
          <a:prstGeom prst="rect">
            <a:avLst/>
          </a:prstGeom>
          <a:noFill/>
        </p:spPr>
        <p:txBody>
          <a:bodyPr wrap="square" rtlCol="0">
            <a:spAutoFit/>
          </a:bodyPr>
          <a:lstStyle/>
          <a:p>
            <a:pPr lvl="0" algn="ctr">
              <a:defRPr/>
            </a:pPr>
            <a:r>
              <a:rPr lang="en-US" sz="4400" b="1" dirty="0" err="1">
                <a:solidFill>
                  <a:srgbClr val="AA27DA"/>
                </a:solidFill>
              </a:rPr>
              <a:t>Trao</a:t>
            </a:r>
            <a:r>
              <a:rPr lang="en-US" sz="4400" b="1" dirty="0">
                <a:solidFill>
                  <a:srgbClr val="AA27DA"/>
                </a:solidFill>
              </a:rPr>
              <a:t> </a:t>
            </a:r>
            <a:r>
              <a:rPr lang="en-US" sz="4400" b="1" dirty="0" err="1">
                <a:solidFill>
                  <a:srgbClr val="AA27DA"/>
                </a:solidFill>
              </a:rPr>
              <a:t>đổi</a:t>
            </a:r>
            <a:r>
              <a:rPr lang="en-US" sz="4400" b="1" dirty="0">
                <a:solidFill>
                  <a:srgbClr val="AA27DA"/>
                </a:solidFill>
              </a:rPr>
              <a:t> </a:t>
            </a:r>
            <a:r>
              <a:rPr lang="en-US" sz="4400" b="1" dirty="0" err="1">
                <a:solidFill>
                  <a:srgbClr val="AA27DA"/>
                </a:solidFill>
              </a:rPr>
              <a:t>nhóm</a:t>
            </a:r>
            <a:r>
              <a:rPr lang="en-US" sz="4400" b="1" dirty="0">
                <a:solidFill>
                  <a:srgbClr val="AA27DA"/>
                </a:solidFill>
              </a:rPr>
              <a:t> </a:t>
            </a:r>
            <a:r>
              <a:rPr lang="en-US" sz="4400" b="1" dirty="0" err="1">
                <a:solidFill>
                  <a:srgbClr val="AA27DA"/>
                </a:solidFill>
              </a:rPr>
              <a:t>để</a:t>
            </a:r>
            <a:r>
              <a:rPr lang="en-US" sz="4400" b="1" dirty="0">
                <a:solidFill>
                  <a:srgbClr val="AA27DA"/>
                </a:solidFill>
              </a:rPr>
              <a:t> </a:t>
            </a:r>
            <a:r>
              <a:rPr lang="en-US" sz="4400" b="1" dirty="0" err="1">
                <a:solidFill>
                  <a:srgbClr val="AA27DA"/>
                </a:solidFill>
              </a:rPr>
              <a:t>nêu</a:t>
            </a:r>
            <a:r>
              <a:rPr lang="en-US" sz="4400" b="1" dirty="0">
                <a:solidFill>
                  <a:srgbClr val="AA27DA"/>
                </a:solidFill>
              </a:rPr>
              <a:t> </a:t>
            </a:r>
            <a:r>
              <a:rPr lang="en-US" sz="4400" b="1" dirty="0" err="1">
                <a:solidFill>
                  <a:srgbClr val="AA27DA"/>
                </a:solidFill>
              </a:rPr>
              <a:t>cảm</a:t>
            </a:r>
            <a:r>
              <a:rPr lang="en-US" sz="4400" b="1" dirty="0">
                <a:solidFill>
                  <a:srgbClr val="AA27DA"/>
                </a:solidFill>
              </a:rPr>
              <a:t> </a:t>
            </a:r>
            <a:r>
              <a:rPr lang="en-US" sz="4400" b="1" dirty="0" err="1">
                <a:solidFill>
                  <a:srgbClr val="AA27DA"/>
                </a:solidFill>
              </a:rPr>
              <a:t>xúc</a:t>
            </a:r>
            <a:r>
              <a:rPr lang="en-US" sz="4400" b="1" dirty="0">
                <a:solidFill>
                  <a:srgbClr val="AA27DA"/>
                </a:solidFill>
              </a:rPr>
              <a:t> </a:t>
            </a:r>
            <a:r>
              <a:rPr lang="en-US" sz="4400" b="1" dirty="0" err="1">
                <a:solidFill>
                  <a:srgbClr val="AA27DA"/>
                </a:solidFill>
              </a:rPr>
              <a:t>của</a:t>
            </a:r>
            <a:r>
              <a:rPr lang="en-US" sz="4400" b="1" dirty="0">
                <a:solidFill>
                  <a:srgbClr val="AA27DA"/>
                </a:solidFill>
              </a:rPr>
              <a:t> </a:t>
            </a:r>
            <a:r>
              <a:rPr lang="en-US" sz="4400" b="1" dirty="0" err="1">
                <a:solidFill>
                  <a:srgbClr val="AA27DA"/>
                </a:solidFill>
              </a:rPr>
              <a:t>bản</a:t>
            </a:r>
            <a:r>
              <a:rPr lang="en-US" sz="4400" b="1" dirty="0">
                <a:solidFill>
                  <a:srgbClr val="AA27DA"/>
                </a:solidFill>
              </a:rPr>
              <a:t> </a:t>
            </a:r>
            <a:r>
              <a:rPr lang="en-US" sz="4400" b="1" dirty="0" err="1">
                <a:solidFill>
                  <a:srgbClr val="AA27DA"/>
                </a:solidFill>
              </a:rPr>
              <a:t>thân</a:t>
            </a:r>
            <a:r>
              <a:rPr lang="en-US" sz="4400" b="1" dirty="0">
                <a:solidFill>
                  <a:srgbClr val="AA27DA"/>
                </a:solidFill>
              </a:rPr>
              <a:t> </a:t>
            </a:r>
            <a:r>
              <a:rPr lang="en-US" sz="4400" b="1" dirty="0" err="1">
                <a:solidFill>
                  <a:srgbClr val="AA27DA"/>
                </a:solidFill>
              </a:rPr>
              <a:t>về</a:t>
            </a:r>
            <a:r>
              <a:rPr lang="en-US" sz="4400" b="1" dirty="0">
                <a:solidFill>
                  <a:srgbClr val="AA27DA"/>
                </a:solidFill>
              </a:rPr>
              <a:t> </a:t>
            </a:r>
            <a:r>
              <a:rPr lang="en-US" sz="4400" b="1" dirty="0" err="1">
                <a:solidFill>
                  <a:srgbClr val="AA27DA"/>
                </a:solidFill>
              </a:rPr>
              <a:t>vẻ</a:t>
            </a:r>
            <a:r>
              <a:rPr lang="en-US" sz="4400" b="1" dirty="0">
                <a:solidFill>
                  <a:srgbClr val="AA27DA"/>
                </a:solidFill>
              </a:rPr>
              <a:t> </a:t>
            </a:r>
            <a:r>
              <a:rPr lang="en-US" sz="4400" b="1" dirty="0" err="1">
                <a:solidFill>
                  <a:srgbClr val="AA27DA"/>
                </a:solidFill>
              </a:rPr>
              <a:t>đẹp</a:t>
            </a:r>
            <a:r>
              <a:rPr lang="en-US" sz="4400" b="1" dirty="0">
                <a:solidFill>
                  <a:srgbClr val="AA27DA"/>
                </a:solidFill>
              </a:rPr>
              <a:t> </a:t>
            </a:r>
            <a:r>
              <a:rPr lang="en-US" sz="4400" b="1" dirty="0" err="1">
                <a:solidFill>
                  <a:srgbClr val="AA27DA"/>
                </a:solidFill>
              </a:rPr>
              <a:t>cảnh</a:t>
            </a:r>
            <a:r>
              <a:rPr lang="en-US" sz="4400" b="1" dirty="0">
                <a:solidFill>
                  <a:srgbClr val="AA27DA"/>
                </a:solidFill>
              </a:rPr>
              <a:t> </a:t>
            </a:r>
            <a:r>
              <a:rPr lang="en-US" sz="4400" b="1" dirty="0" err="1">
                <a:solidFill>
                  <a:srgbClr val="AA27DA"/>
                </a:solidFill>
              </a:rPr>
              <a:t>vịnh</a:t>
            </a:r>
            <a:r>
              <a:rPr lang="en-US" sz="4400" b="1" dirty="0">
                <a:solidFill>
                  <a:srgbClr val="AA27DA"/>
                </a:solidFill>
              </a:rPr>
              <a:t> </a:t>
            </a:r>
            <a:r>
              <a:rPr lang="en-US" sz="4400" b="1" dirty="0" err="1">
                <a:solidFill>
                  <a:srgbClr val="AA27DA"/>
                </a:solidFill>
              </a:rPr>
              <a:t>Hạ</a:t>
            </a:r>
            <a:r>
              <a:rPr lang="en-US" sz="4400" b="1" dirty="0">
                <a:solidFill>
                  <a:srgbClr val="AA27DA"/>
                </a:solidFill>
              </a:rPr>
              <a:t> Long</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422</TotalTime>
  <Words>806</Words>
  <Application>Microsoft Office PowerPoint</Application>
  <PresentationFormat>Màn hình rộng</PresentationFormat>
  <Paragraphs>60</Paragraphs>
  <Slides>20</Slides>
  <Notes>12</Notes>
  <HiddenSlides>1</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20</vt:i4>
      </vt:variant>
    </vt:vector>
  </HeadingPairs>
  <TitlesOfParts>
    <vt:vector size="29" baseType="lpstr">
      <vt:lpstr>等线</vt:lpstr>
      <vt:lpstr>#9Slide03 Arima Madurai ExtraBo</vt:lpstr>
      <vt:lpstr>#9Slide05 SVNClementine</vt:lpstr>
      <vt:lpstr>Arial</vt:lpstr>
      <vt:lpstr>Arial-Rounded</vt:lpstr>
      <vt:lpstr>Calibri</vt:lpstr>
      <vt:lpstr>Cambria</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28</cp:revision>
  <dcterms:created xsi:type="dcterms:W3CDTF">2023-01-29T12:25:11Z</dcterms:created>
  <dcterms:modified xsi:type="dcterms:W3CDTF">2026-04-05T13:42:16Z</dcterms:modified>
</cp:coreProperties>
</file>