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862" r:id="rId2"/>
    <p:sldMasterId id="2147483903" r:id="rId3"/>
    <p:sldMasterId id="2147483957" r:id="rId4"/>
    <p:sldMasterId id="2147484024" r:id="rId5"/>
    <p:sldMasterId id="2147484046" r:id="rId6"/>
    <p:sldMasterId id="2147484060" r:id="rId7"/>
  </p:sldMasterIdLst>
  <p:notesMasterIdLst>
    <p:notesMasterId r:id="rId33"/>
  </p:notesMasterIdLst>
  <p:sldIdLst>
    <p:sldId id="1001" r:id="rId8"/>
    <p:sldId id="1002" r:id="rId9"/>
    <p:sldId id="997" r:id="rId10"/>
    <p:sldId id="983" r:id="rId11"/>
    <p:sldId id="948" r:id="rId12"/>
    <p:sldId id="984" r:id="rId13"/>
    <p:sldId id="985" r:id="rId14"/>
    <p:sldId id="986" r:id="rId15"/>
    <p:sldId id="987" r:id="rId16"/>
    <p:sldId id="995" r:id="rId17"/>
    <p:sldId id="972" r:id="rId18"/>
    <p:sldId id="993" r:id="rId19"/>
    <p:sldId id="951" r:id="rId20"/>
    <p:sldId id="968" r:id="rId21"/>
    <p:sldId id="969" r:id="rId22"/>
    <p:sldId id="970" r:id="rId23"/>
    <p:sldId id="998" r:id="rId24"/>
    <p:sldId id="996" r:id="rId25"/>
    <p:sldId id="960" r:id="rId26"/>
    <p:sldId id="988" r:id="rId27"/>
    <p:sldId id="962" r:id="rId28"/>
    <p:sldId id="966" r:id="rId29"/>
    <p:sldId id="990" r:id="rId30"/>
    <p:sldId id="999" r:id="rId31"/>
    <p:sldId id="1000" r:id="rId32"/>
  </p:sldIdLst>
  <p:sldSz cx="9144000" cy="5143500" type="screen16x9"/>
  <p:notesSz cx="6858000" cy="9144000"/>
  <p:custDataLst>
    <p:tags r:id="rId34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1001"/>
            <p14:sldId id="1002"/>
            <p14:sldId id="997"/>
            <p14:sldId id="983"/>
            <p14:sldId id="948"/>
            <p14:sldId id="984"/>
            <p14:sldId id="985"/>
            <p14:sldId id="986"/>
            <p14:sldId id="987"/>
            <p14:sldId id="995"/>
            <p14:sldId id="972"/>
            <p14:sldId id="993"/>
            <p14:sldId id="951"/>
            <p14:sldId id="968"/>
            <p14:sldId id="969"/>
            <p14:sldId id="970"/>
            <p14:sldId id="998"/>
            <p14:sldId id="996"/>
            <p14:sldId id="960"/>
            <p14:sldId id="988"/>
            <p14:sldId id="962"/>
            <p14:sldId id="966"/>
            <p14:sldId id="990"/>
            <p14:sldId id="999"/>
            <p14:sldId id="1000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BDFFDB"/>
    <a:srgbClr val="FFFFCC"/>
    <a:srgbClr val="FCFDCF"/>
    <a:srgbClr val="226668"/>
    <a:srgbClr val="FF0000"/>
    <a:srgbClr val="66FFFF"/>
    <a:srgbClr val="FF9797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02" autoAdjust="0"/>
    <p:restoredTop sz="79407" autoAdjust="0"/>
  </p:normalViewPr>
  <p:slideViewPr>
    <p:cSldViewPr>
      <p:cViewPr varScale="1">
        <p:scale>
          <a:sx n="65" d="100"/>
          <a:sy n="65" d="100"/>
        </p:scale>
        <p:origin x="1020" y="72"/>
      </p:cViewPr>
      <p:guideLst>
        <p:guide orient="horz" pos="1620"/>
        <p:guide pos="29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989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84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71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54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31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465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6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236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512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16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298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21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8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66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33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49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31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0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9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0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19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1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8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9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0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27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1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85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8F6668-2E51-422E-B119-8531E00EBE05}" type="datetime1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2022/4/24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51DA4-9CCF-4E60-BC8E-8CAEAF5A4C6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12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01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0035205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80048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851610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885110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1" b="1"/>
            </a:lvl4pPr>
            <a:lvl5pPr marL="1828800" indent="0">
              <a:buNone/>
              <a:defRPr sz="1601" b="1"/>
            </a:lvl5pPr>
            <a:lvl6pPr marL="2286000" indent="0">
              <a:buNone/>
              <a:defRPr sz="1601" b="1"/>
            </a:lvl6pPr>
            <a:lvl7pPr marL="2743200" indent="0">
              <a:buNone/>
              <a:defRPr sz="1601" b="1"/>
            </a:lvl7pPr>
            <a:lvl8pPr marL="3200400" indent="0">
              <a:buNone/>
              <a:defRPr sz="1601" b="1"/>
            </a:lvl8pPr>
            <a:lvl9pPr marL="3657600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777598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572804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580630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199"/>
            </a:lvl1pPr>
            <a:lvl2pPr>
              <a:defRPr sz="2801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254177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199"/>
            </a:lvl1pPr>
            <a:lvl2pPr marL="457200" indent="0">
              <a:buNone/>
              <a:defRPr sz="2801"/>
            </a:lvl2pPr>
            <a:lvl3pPr marL="914400" indent="0">
              <a:buNone/>
              <a:defRPr sz="2400"/>
            </a:lvl3pPr>
            <a:lvl4pPr marL="1371600" indent="0">
              <a:buNone/>
              <a:defRPr sz="1999"/>
            </a:lvl4pPr>
            <a:lvl5pPr marL="1828800" indent="0">
              <a:buNone/>
              <a:defRPr sz="1999"/>
            </a:lvl5pPr>
            <a:lvl6pPr marL="2286000" indent="0">
              <a:buNone/>
              <a:defRPr sz="1999"/>
            </a:lvl6pPr>
            <a:lvl7pPr marL="2743200" indent="0">
              <a:buNone/>
              <a:defRPr sz="1999"/>
            </a:lvl7pPr>
            <a:lvl8pPr marL="3200400" indent="0">
              <a:buNone/>
              <a:defRPr sz="1999"/>
            </a:lvl8pPr>
            <a:lvl9pPr marL="3657600" indent="0">
              <a:buNone/>
              <a:defRPr sz="1999"/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4400" indent="0">
              <a:buNone/>
              <a:defRPr sz="1001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752710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32856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023172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404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9" r:id="rId14"/>
    <p:sldLayoutId id="2147484040" r:id="rId15"/>
    <p:sldLayoutId id="2147484041" r:id="rId16"/>
    <p:sldLayoutId id="2147484042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16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7784991" y="52754"/>
            <a:ext cx="14864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Design by: </a:t>
            </a:r>
            <a:r>
              <a:rPr lang="en-US" sz="900" i="1" dirty="0" err="1"/>
              <a:t>Hương</a:t>
            </a:r>
            <a:r>
              <a:rPr lang="en-US" sz="900" i="1" dirty="0"/>
              <a:t> </a:t>
            </a:r>
            <a:r>
              <a:rPr lang="en-US" sz="900" i="1" dirty="0" err="1"/>
              <a:t>Thảo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10140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</a:defRPr>
      </a:lvl9pPr>
    </p:titleStyle>
    <p:bodyStyle>
      <a:lvl1pPr marL="342900" indent="-342900" algn="l" rtl="0" eaLnBrk="0" fontAlgn="base" hangingPunct="0">
        <a:spcBef>
          <a:spcPts val="98"/>
        </a:spcBef>
        <a:spcAft>
          <a:spcPct val="0"/>
        </a:spcAft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ts val="98"/>
        </a:spcBef>
        <a:spcAft>
          <a:spcPct val="0"/>
        </a:spcAft>
        <a:buFont typeface="Arial" panose="020B0604020202020204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98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98"/>
        </a:spcBef>
        <a:spcAft>
          <a:spcPct val="0"/>
        </a:spcAft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98"/>
        </a:spcBef>
        <a:spcAft>
          <a:spcPct val="0"/>
        </a:spcAft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98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856"/>
            <a:ext cx="9144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347614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891" y="443171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844" y="530080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163" y="3579168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66411" y="2418043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404670" y="1467071"/>
            <a:ext cx="6242864" cy="264001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342892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Chào</a:t>
            </a:r>
            <a:r>
              <a:rPr kumimoji="0" lang="en-US" altLang="zh-CN" sz="4800" b="1" i="0" u="none" strike="noStrike" kern="1200" cap="none" spc="0" normalizeH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mừng các con đến mới tiết Tiếng Việt</a:t>
            </a:r>
            <a:endParaRPr kumimoji="0" lang="en-US" altLang="zh-CN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38914" y="2327450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effectLst/>
              <a:uLnTx/>
              <a:uFillTx/>
              <a:latin typeface="UTM Avo" pitchFamily="18" charset="0"/>
              <a:ea typeface="+mn-ea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1993256" y="2945093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UTM Avo" pitchFamily="18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777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195487"/>
            <a:ext cx="3575857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75"/>
              </a:lnSpc>
              <a:spcAft>
                <a:spcPts val="248"/>
              </a:spcAft>
              <a:buClr>
                <a:srgbClr val="000000"/>
              </a:buClr>
              <a:buSzPts val="1300"/>
              <a:tabLst>
                <a:tab pos="221456" algn="l"/>
              </a:tabLst>
            </a:pPr>
            <a:r>
              <a:rPr lang="vi-V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NGHE KỂ CHUYỆN </a:t>
            </a:r>
            <a:r>
              <a:rPr lang="vi-VN" sz="135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88940" y="208013"/>
            <a:ext cx="3294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Bóp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quả</a:t>
            </a:r>
            <a:r>
              <a:rPr lang="en-US" sz="3200" b="1" dirty="0">
                <a:solidFill>
                  <a:srgbClr val="FF0000"/>
                </a:solidFill>
              </a:rPr>
              <a:t> cam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4" descr="https://img.loigiaihay.com/picture/question_lgh/2021_51/1623999235-u3jw.jpg">
            <a:extLst>
              <a:ext uri="{FF2B5EF4-FFF2-40B4-BE49-F238E27FC236}">
                <a16:creationId xmlns:a16="http://schemas.microsoft.com/office/drawing/2014/main" id="{230EF120-EBAF-44FD-A10F-B44BCC33D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80" y="902575"/>
            <a:ext cx="6442279" cy="422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1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óp nát quả cam -- Truyện kể lớp 2 -- Hạt giống tâm hồ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679" y="219174"/>
            <a:ext cx="8222530" cy="456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2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8520" y="12347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/>
              <a:t>Tìm hiểu câu chuyện qua các câu hỏi sau</a:t>
            </a:r>
          </a:p>
        </p:txBody>
      </p:sp>
      <p:pic>
        <p:nvPicPr>
          <p:cNvPr id="4" name="Picture 4" descr="https://img.loigiaihay.com/picture/question_lgh/2021_51/1623999235-u3jw.jpg">
            <a:extLst>
              <a:ext uri="{FF2B5EF4-FFF2-40B4-BE49-F238E27FC236}">
                <a16:creationId xmlns:a16="http://schemas.microsoft.com/office/drawing/2014/main" id="{8BC14D39-BE31-421B-8087-55BCB6BC9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43433"/>
            <a:ext cx="6797152" cy="44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77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4246" y="23352"/>
            <a:ext cx="5430843" cy="5120147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02936" y="228533"/>
            <a:ext cx="4968552" cy="83098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400" b="1" dirty="0">
                <a:cs typeface="Arial" pitchFamily="34" charset="0"/>
              </a:rPr>
              <a:t>- Vì sao </a:t>
            </a:r>
            <a:r>
              <a:rPr lang="en-US" sz="2400" b="1" dirty="0">
                <a:cs typeface="Arial" pitchFamily="34" charset="0"/>
              </a:rPr>
              <a:t>T</a:t>
            </a:r>
            <a:r>
              <a:rPr lang="vi-VN" sz="2400" b="1" dirty="0">
                <a:cs typeface="Arial" pitchFamily="34" charset="0"/>
              </a:rPr>
              <a:t>rần Quốc </a:t>
            </a:r>
            <a:r>
              <a:rPr lang="en-US" sz="2400" b="1" dirty="0">
                <a:cs typeface="Arial" pitchFamily="34" charset="0"/>
              </a:rPr>
              <a:t>T</a:t>
            </a:r>
            <a:r>
              <a:rPr lang="vi-VN" sz="2400" b="1" dirty="0">
                <a:cs typeface="Arial" pitchFamily="34" charset="0"/>
              </a:rPr>
              <a:t>oản vô cùng căm giận giặc Nguyên?</a:t>
            </a:r>
            <a:endParaRPr lang="en-US" sz="2400" b="1" dirty="0"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731" y="1182213"/>
            <a:ext cx="4581592" cy="525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Vì thấy sứ giặc ngang ngược.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857" y="2493788"/>
            <a:ext cx="4959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Cậu muốn gặp vua</a:t>
            </a:r>
            <a:r>
              <a:rPr lang="en-US" sz="2400" dirty="0"/>
              <a:t>,</a:t>
            </a:r>
            <a:r>
              <a:rPr lang="vi-VN" sz="2400" dirty="0"/>
              <a:t> đợi mãi không được,</a:t>
            </a:r>
            <a:r>
              <a:rPr lang="en-US" sz="2400" dirty="0"/>
              <a:t> </a:t>
            </a:r>
            <a:r>
              <a:rPr lang="vi-VN" sz="2400" dirty="0"/>
              <a:t>Quốc Toản đã làm gì?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13888" y="3562334"/>
            <a:ext cx="5448830" cy="1612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Cậu liều chết xô mấy người lính gác, xăm xăm xuống bến gặp vua.</a:t>
            </a:r>
          </a:p>
        </p:txBody>
      </p:sp>
      <p:pic>
        <p:nvPicPr>
          <p:cNvPr id="8" name="Picture 2" descr="https://img.loigiaihay.com/picture/question_lgh/2021_51/1623999235-u3j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49571"/>
          <a:stretch/>
        </p:blipFill>
        <p:spPr bwMode="auto">
          <a:xfrm>
            <a:off x="5670106" y="343817"/>
            <a:ext cx="3518799" cy="42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  <p:bldP spid="3" grpId="0" animBg="1"/>
      <p:bldP spid="6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-23931" y="-66143"/>
            <a:ext cx="5293352" cy="4999469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21236" y="142385"/>
            <a:ext cx="4269296" cy="83098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400" b="1" dirty="0">
                <a:cs typeface="Arial" pitchFamily="34" charset="0"/>
              </a:rPr>
              <a:t>- Gặp vua Quốc Toản đã làm gì?      </a:t>
            </a:r>
            <a:endParaRPr lang="en-US" sz="2400" b="1" dirty="0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2710" y="2500232"/>
            <a:ext cx="4833345" cy="83098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400" b="1" dirty="0">
                <a:cs typeface="Arial" pitchFamily="34" charset="0"/>
              </a:rPr>
              <a:t>- Tại sao nói xong cậu tự đặt thanh gươm lên gáy?</a:t>
            </a:r>
            <a:endParaRPr lang="en-US" sz="2400" b="1" dirty="0"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711" y="973373"/>
            <a:ext cx="4671077" cy="1142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	</a:t>
            </a:r>
            <a:r>
              <a:rPr lang="vi-VN" sz="2400" dirty="0"/>
              <a:t>Quốc </a:t>
            </a:r>
            <a:r>
              <a:rPr lang="en-US" sz="2400" dirty="0"/>
              <a:t>T</a:t>
            </a:r>
            <a:r>
              <a:rPr lang="vi-VN" sz="2400" dirty="0"/>
              <a:t>oản quỳ xuống tâu: - </a:t>
            </a:r>
            <a:r>
              <a:rPr lang="en-US" sz="2400" dirty="0"/>
              <a:t>C</a:t>
            </a:r>
            <a:r>
              <a:rPr lang="vi-VN" sz="2400" dirty="0"/>
              <a:t>ho giặc mượn đường là mất nước. Xin bệ hạ cho đánh!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144" y="3460092"/>
            <a:ext cx="5136277" cy="1507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Vì cậu biết tự ý xông vào gặp vua, mà không được sự cho phép của vua là trái phép nước,</a:t>
            </a:r>
            <a:r>
              <a:rPr lang="en-US" sz="2400" dirty="0"/>
              <a:t> </a:t>
            </a:r>
            <a:r>
              <a:rPr lang="vi-VN" sz="2400" dirty="0"/>
              <a:t>phạm tội lớn.</a:t>
            </a:r>
          </a:p>
        </p:txBody>
      </p:sp>
      <p:pic>
        <p:nvPicPr>
          <p:cNvPr id="9" name="Picture 2" descr="https://img.loigiaihay.com/picture/question_lgh/2021_51/1623999235-u3j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1" b="52397"/>
          <a:stretch/>
        </p:blipFill>
        <p:spPr bwMode="auto">
          <a:xfrm>
            <a:off x="5269420" y="263337"/>
            <a:ext cx="3874579" cy="478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0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/>
      <p:bldP spid="38" grpId="0"/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41200" y="0"/>
            <a:ext cx="4753800" cy="514350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24322" y="907460"/>
            <a:ext cx="4387556" cy="83098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400" b="1" dirty="0">
                <a:cs typeface="Arial" pitchFamily="34" charset="0"/>
              </a:rPr>
              <a:t>- Vua đã cho Quốc Toản đứng dậy và nói gì? làm gì?</a:t>
            </a:r>
            <a:endParaRPr lang="en-US" sz="2400" b="1" dirty="0"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84" y="2388405"/>
            <a:ext cx="4869815" cy="2755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- </a:t>
            </a:r>
            <a:r>
              <a:rPr lang="vi-VN" sz="2400" dirty="0"/>
              <a:t>Quốc </a:t>
            </a:r>
            <a:r>
              <a:rPr lang="en-US" sz="2400" dirty="0"/>
              <a:t>T</a:t>
            </a:r>
            <a:r>
              <a:rPr lang="vi-VN" sz="2400" dirty="0"/>
              <a:t>oản làm trái ph</a:t>
            </a:r>
            <a:r>
              <a:rPr lang="en-US" sz="2400" dirty="0"/>
              <a:t>é</a:t>
            </a:r>
            <a:r>
              <a:rPr lang="vi-VN" sz="2400" dirty="0"/>
              <a:t>p nước, lẽ ra phải trị tội. Nhưng còn trẻ mà đã biết lo việc nước, ta có lời khen.</a:t>
            </a:r>
          </a:p>
          <a:p>
            <a:r>
              <a:rPr lang="en-US" sz="2400" dirty="0"/>
              <a:t>   - </a:t>
            </a:r>
            <a:r>
              <a:rPr lang="vi-VN" sz="2400" dirty="0"/>
              <a:t>Rồi vua ban thưởng cho Quốc T</a:t>
            </a:r>
            <a:r>
              <a:rPr lang="en-US" sz="2400" dirty="0" err="1"/>
              <a:t>oản</a:t>
            </a:r>
            <a:r>
              <a:rPr lang="vi-VN" sz="2400" dirty="0"/>
              <a:t> một quả cam.</a:t>
            </a:r>
          </a:p>
        </p:txBody>
      </p:sp>
      <p:pic>
        <p:nvPicPr>
          <p:cNvPr id="6" name="Picture 2" descr="https://img.loigiaihay.com/picture/question_lgh/2021_51/1623999235-u3j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8" r="51309" b="3917"/>
          <a:stretch/>
        </p:blipFill>
        <p:spPr bwMode="auto">
          <a:xfrm>
            <a:off x="4895000" y="319032"/>
            <a:ext cx="4249000" cy="462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83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73095" y="0"/>
            <a:ext cx="5053394" cy="4670942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95536" y="52456"/>
            <a:ext cx="3955148" cy="83098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400" b="1" dirty="0">
                <a:cs typeface="Arial" pitchFamily="34" charset="0"/>
              </a:rPr>
              <a:t>- Sau đó cậu có thái  độ như thế nào ? Và làm gì ?</a:t>
            </a:r>
            <a:endParaRPr lang="en-US" sz="2400" b="1" dirty="0"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094" y="883443"/>
            <a:ext cx="4976241" cy="1771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</a:t>
            </a:r>
            <a:r>
              <a:rPr lang="vi-VN" sz="2400" dirty="0"/>
              <a:t>Cậu bước lên bờ trong lòng ấm ức. Và nói: ‘’ Vua ban cho quả cam quý nhưng xem ta như trẻ con , không cho dự, bàn việc nước’’.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661" y="2728328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vi-VN" sz="2400" dirty="0"/>
              <a:t>Nghĩ đến giặc ngang ngược  cậu đã làm gì khi quay trở ra?</a:t>
            </a:r>
          </a:p>
        </p:txBody>
      </p:sp>
      <p:sp>
        <p:nvSpPr>
          <p:cNvPr id="7" name="Rectangle 6"/>
          <p:cNvSpPr/>
          <p:nvPr/>
        </p:nvSpPr>
        <p:spPr>
          <a:xfrm>
            <a:off x="206525" y="3559325"/>
            <a:ext cx="4830953" cy="1584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K</a:t>
            </a:r>
            <a:r>
              <a:rPr lang="vi-VN" sz="2400" dirty="0"/>
              <a:t>hi xòe tay cho mọi người xem. Hai bàn tay bóp nát quả cam từ lúc nào không biết.</a:t>
            </a:r>
          </a:p>
        </p:txBody>
      </p:sp>
      <p:pic>
        <p:nvPicPr>
          <p:cNvPr id="8" name="Picture 2" descr="https://img.loigiaihay.com/picture/question_lgh/2021_51/1623999235-u3j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7" t="49016"/>
          <a:stretch/>
        </p:blipFill>
        <p:spPr bwMode="auto">
          <a:xfrm>
            <a:off x="5149336" y="228398"/>
            <a:ext cx="3994664" cy="471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3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-21021" y="-47450"/>
            <a:ext cx="9156311" cy="1489524"/>
            <a:chOff x="-21021" y="-47450"/>
            <a:chExt cx="9156311" cy="1489524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5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-21021" y="-47450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5">
                <a:defRPr/>
              </a:pPr>
              <a:r>
                <a:rPr lang="vi-VN" sz="4000">
                  <a:solidFill>
                    <a:srgbClr val="FF0000"/>
                  </a:solidFill>
                  <a:latin typeface="Calibri"/>
                </a:rPr>
                <a:t>LUY</a:t>
              </a:r>
              <a:r>
                <a:rPr lang="en-US" sz="4000">
                  <a:solidFill>
                    <a:srgbClr val="FF0000"/>
                  </a:solidFill>
                  <a:latin typeface="Bauhaus 93" panose="04030905020B02020C02" pitchFamily="82" charset="0"/>
                </a:rPr>
                <a:t>Ệ</a:t>
              </a:r>
              <a:r>
                <a:rPr lang="vi-VN" sz="4000">
                  <a:solidFill>
                    <a:srgbClr val="FF0000"/>
                  </a:solidFill>
                  <a:latin typeface="Calibri"/>
                </a:rPr>
                <a:t>N T</a:t>
              </a:r>
              <a:r>
                <a:rPr lang="en-US" sz="4000">
                  <a:solidFill>
                    <a:srgbClr val="FF0000"/>
                  </a:solidFill>
                  <a:latin typeface="Bauhaus 93" panose="04030905020B02020C02" pitchFamily="82" charset="0"/>
                </a:rPr>
                <a:t>Ậ</a:t>
              </a:r>
              <a:r>
                <a:rPr lang="vi-VN" sz="4000">
                  <a:solidFill>
                    <a:srgbClr val="FF0000"/>
                  </a:solidFill>
                  <a:latin typeface="Calibri"/>
                </a:rPr>
                <a:t>P-THỰC </a:t>
              </a:r>
              <a:r>
                <a:rPr lang="vi-VN" sz="4000" dirty="0">
                  <a:solidFill>
                    <a:srgbClr val="FF0000"/>
                  </a:solidFill>
                  <a:latin typeface="Calibri"/>
                </a:rPr>
                <a:t>HÀNH</a:t>
              </a:r>
              <a:endParaRPr lang="en-US" sz="4000" dirty="0">
                <a:solidFill>
                  <a:srgbClr val="FF0000"/>
                </a:solidFill>
                <a:latin typeface="Bauhaus 93" panose="04030905020B02020C02" pitchFamily="82" charset="0"/>
              </a:endParaRPr>
            </a:p>
          </p:txBody>
        </p:sp>
      </p:grp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65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1491631"/>
            <a:ext cx="7416824" cy="426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ounded Rectangle 118"/>
          <p:cNvSpPr/>
          <p:nvPr/>
        </p:nvSpPr>
        <p:spPr>
          <a:xfrm>
            <a:off x="391030" y="0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11560" y="41475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Calibri" panose="020F0502020204030204" pitchFamily="34" charset="0"/>
                <a:cs typeface="Calibri" panose="020F0502020204030204" pitchFamily="34" charset="0"/>
              </a:rPr>
              <a:t>Kể lại từng đoạn của câu chuyện theo tranh</a:t>
            </a:r>
            <a:endParaRPr 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9439" y="-21639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 flipV="1">
            <a:off x="753581" y="425843"/>
            <a:ext cx="1584176" cy="213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987824" y="427973"/>
            <a:ext cx="2304256" cy="1148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https://img.loigiaihay.com/picture/question_lgh/2021_51/1623999235-u3jw.jpg">
            <a:extLst>
              <a:ext uri="{FF2B5EF4-FFF2-40B4-BE49-F238E27FC236}">
                <a16:creationId xmlns:a16="http://schemas.microsoft.com/office/drawing/2014/main" id="{BA87E5A2-0A6A-41F8-A3E6-2EB9B59F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43433"/>
            <a:ext cx="6797152" cy="44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80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323528" y="1256984"/>
            <a:ext cx="4176464" cy="1386774"/>
          </a:xfrm>
          <a:prstGeom prst="wedgeRectCallout">
            <a:avLst>
              <a:gd name="adj1" fmla="val -39696"/>
              <a:gd name="adj2" fmla="val 65446"/>
            </a:avLst>
          </a:prstGeom>
          <a:solidFill>
            <a:srgbClr val="FFFFD9"/>
          </a:solidFill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391030" y="0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11560" y="41475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UTM Avo" pitchFamily="18" charset="0"/>
              </a:rPr>
              <a:t>Kể 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9439" y="-21639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6735" y="1251567"/>
            <a:ext cx="4257774" cy="12800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dirty="0">
                <a:latin typeface="UTM Avo" pitchFamily="18" charset="0"/>
              </a:rPr>
              <a:t>Nhớ lại nội dung câu chuyện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dirty="0">
                <a:latin typeface="UTM Avo" pitchFamily="18" charset="0"/>
              </a:rPr>
              <a:t>Dựa vào gợi ý dưới mỗi tranh</a:t>
            </a:r>
          </a:p>
          <a:p>
            <a:pPr algn="just">
              <a:lnSpc>
                <a:spcPct val="150000"/>
              </a:lnSpc>
            </a:pPr>
            <a:r>
              <a:rPr lang="vi-VN" dirty="0">
                <a:latin typeface="UTM Avo" pitchFamily="18" charset="0"/>
              </a:rPr>
              <a:t>- Chọn 1- 2 tranh để kể lại đoạn đó</a:t>
            </a:r>
            <a:endParaRPr lang="en-US" dirty="0">
              <a:latin typeface="UTM Avo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8125">
            <a:off x="1389598" y="4085970"/>
            <a:ext cx="518386" cy="48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67302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g.loigiaihay.com/picture/question_lgh/2021_51/1623999235-u3j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6872"/>
            <a:ext cx="4572000" cy="427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7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9" grpId="0" animBg="1"/>
      <p:bldP spid="1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AC6ED5-5E91-4CCE-860E-D56C40467803}"/>
              </a:ext>
            </a:extLst>
          </p:cNvPr>
          <p:cNvSpPr txBox="1"/>
          <p:nvPr/>
        </p:nvSpPr>
        <p:spPr>
          <a:xfrm>
            <a:off x="0" y="9329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65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</a:rPr>
              <a:t>Nói và nghe</a:t>
            </a:r>
            <a:endParaRPr lang="en-US" sz="54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5800B-3A0E-4EFE-BE01-72B6338A0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7246"/>
          <a:stretch/>
        </p:blipFill>
        <p:spPr>
          <a:xfrm>
            <a:off x="4318215" y="1438223"/>
            <a:ext cx="4181597" cy="1925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426911-02EB-4403-A226-6BC5852217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7716"/>
          <a:stretch/>
        </p:blipFill>
        <p:spPr>
          <a:xfrm>
            <a:off x="4318216" y="3363838"/>
            <a:ext cx="4181597" cy="1681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145A80-1CD2-4FD3-98F8-07EA1398D5E2}"/>
              </a:ext>
            </a:extLst>
          </p:cNvPr>
          <p:cNvSpPr txBox="1"/>
          <p:nvPr/>
        </p:nvSpPr>
        <p:spPr>
          <a:xfrm>
            <a:off x="3995936" y="712820"/>
            <a:ext cx="4645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5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WordArt 3"/>
          <p:cNvSpPr>
            <a:spLocks noChangeArrowheads="1" noChangeShapeType="1" noTextEdit="1"/>
          </p:cNvSpPr>
          <p:nvPr/>
        </p:nvSpPr>
        <p:spPr bwMode="auto">
          <a:xfrm>
            <a:off x="400933" y="283411"/>
            <a:ext cx="5486400" cy="742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0875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27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7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848412" y="1537995"/>
            <a:ext cx="7515520" cy="3110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图片 41995" descr="13">
            <a:extLst>
              <a:ext uri="{FF2B5EF4-FFF2-40B4-BE49-F238E27FC236}">
                <a16:creationId xmlns:a16="http://schemas.microsoft.com/office/drawing/2014/main" id="{9976F3BD-896B-4B59-AA65-3F2B43522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330" y="0"/>
            <a:ext cx="2491939" cy="17038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221761D9-E470-4A78-B291-8FEC070929D5}"/>
              </a:ext>
            </a:extLst>
          </p:cNvPr>
          <p:cNvSpPr txBox="1"/>
          <p:nvPr/>
        </p:nvSpPr>
        <p:spPr>
          <a:xfrm>
            <a:off x="6868669" y="654886"/>
            <a:ext cx="149526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>
              <a:spcBef>
                <a:spcPct val="50000"/>
              </a:spcBef>
              <a:defRPr/>
            </a:pPr>
            <a:r>
              <a:rPr sz="2400" b="1">
                <a:solidFill>
                  <a:srgbClr val="FF0000"/>
                </a:solidFill>
                <a:latin typeface="+mj-lt"/>
              </a:rPr>
              <a:t>Th</a:t>
            </a:r>
            <a:r>
              <a:rPr lang="en-US" sz="2400" b="1">
                <a:solidFill>
                  <a:srgbClr val="FF0000"/>
                </a:solidFill>
                <a:latin typeface="+mj-lt"/>
              </a:rPr>
              <a:t>ời</a:t>
            </a:r>
            <a:r>
              <a:rPr sz="2400" b="1">
                <a:solidFill>
                  <a:srgbClr val="FF0000"/>
                </a:solidFill>
                <a:latin typeface="+mj-lt"/>
              </a:rPr>
              <a:t> gian 5</a:t>
            </a:r>
            <a:r>
              <a:rPr lang="en-US" sz="2400" b="1">
                <a:solidFill>
                  <a:srgbClr val="FF0000"/>
                </a:solidFill>
                <a:latin typeface="+mj-lt"/>
              </a:rPr>
              <a:t> phút</a:t>
            </a:r>
            <a:endParaRPr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83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403648" y="2139702"/>
            <a:ext cx="5685346" cy="2520280"/>
            <a:chOff x="467543" y="1523763"/>
            <a:chExt cx="6111046" cy="3016825"/>
          </a:xfrm>
        </p:grpSpPr>
        <p:pic>
          <p:nvPicPr>
            <p:cNvPr id="28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73757" y="1228058"/>
            <a:ext cx="2171554" cy="898904"/>
            <a:chOff x="-499893" y="-818671"/>
            <a:chExt cx="2171554" cy="939009"/>
          </a:xfrm>
        </p:grpSpPr>
        <p:sp>
          <p:nvSpPr>
            <p:cNvPr id="37" name="Oval Callout 36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Mình </a:t>
              </a:r>
              <a:r>
                <a:rPr lang="vi-VN" sz="2200">
                  <a:latin typeface="UTM Avo" pitchFamily="18" charset="0"/>
                </a:rPr>
                <a:t>kể tranh cuối</a:t>
              </a:r>
              <a:r>
                <a:rPr lang="en-US" sz="2200">
                  <a:latin typeface="UTM Avo" pitchFamily="18" charset="0"/>
                </a:rPr>
                <a:t> 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" y="915566"/>
            <a:ext cx="3670802" cy="1512168"/>
            <a:chOff x="7194454" y="1728417"/>
            <a:chExt cx="3670802" cy="1168192"/>
          </a:xfrm>
        </p:grpSpPr>
        <p:pic>
          <p:nvPicPr>
            <p:cNvPr id="40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413044" y="1895302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UTM Avo" pitchFamily="18" charset="0"/>
                </a:rPr>
                <a:t>Chúng</a:t>
              </a:r>
              <a:r>
                <a:rPr lang="en-US" sz="2200" dirty="0">
                  <a:latin typeface="UTM Avo" pitchFamily="18" charset="0"/>
                </a:rPr>
                <a:t> ta</a:t>
              </a:r>
              <a:r>
                <a:rPr lang="vi-VN" sz="2200" dirty="0">
                  <a:latin typeface="UTM Avo" pitchFamily="18" charset="0"/>
                </a:rPr>
                <a:t> kể </a:t>
              </a:r>
            </a:p>
            <a:p>
              <a:pPr algn="ctr"/>
              <a:r>
                <a:rPr lang="vi-VN" sz="2200" dirty="0">
                  <a:latin typeface="UTM Avo" pitchFamily="18" charset="0"/>
                </a:rPr>
                <a:t>nối </a:t>
              </a:r>
              <a:r>
                <a:rPr lang="en-US" sz="2200" dirty="0" err="1">
                  <a:latin typeface="UTM Avo" pitchFamily="18" charset="0"/>
                </a:rPr>
                <a:t>tiếp</a:t>
              </a:r>
              <a:r>
                <a:rPr lang="en-US" sz="2200" dirty="0">
                  <a:latin typeface="UTM Avo" pitchFamily="18" charset="0"/>
                </a:rPr>
                <a:t> </a:t>
              </a:r>
              <a:r>
                <a:rPr lang="vi-VN" sz="2200" dirty="0">
                  <a:latin typeface="UTM Avo" pitchFamily="18" charset="0"/>
                </a:rPr>
                <a:t>câu chuyện theo tranh</a:t>
              </a:r>
              <a:endParaRPr lang="en-US" sz="2000" dirty="0">
                <a:latin typeface="UTM Avo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79913" y="1249516"/>
            <a:ext cx="2016224" cy="1194744"/>
            <a:chOff x="-499893" y="-818671"/>
            <a:chExt cx="2171554" cy="1278569"/>
          </a:xfrm>
        </p:grpSpPr>
        <p:sp>
          <p:nvSpPr>
            <p:cNvPr id="43" name="Oval Callout 42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94457" y="-725836"/>
              <a:ext cx="1960681" cy="118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Tớ </a:t>
              </a:r>
              <a:r>
                <a:rPr lang="vi-VN" sz="2200">
                  <a:latin typeface="UTM Avo" pitchFamily="18" charset="0"/>
                </a:rPr>
                <a:t>kể tranh 2 và 3</a:t>
              </a:r>
              <a:endParaRPr lang="en-US" sz="2200">
                <a:latin typeface="UTM Avo" pitchFamily="18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822472" y="536848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0032" y="555526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>
                <a:latin typeface="Calibri" panose="020F0502020204030204" pitchFamily="34" charset="0"/>
                <a:cs typeface="Calibri" panose="020F0502020204030204" pitchFamily="34" charset="0"/>
              </a:rPr>
              <a:t>Kể lại từng đoạn của câu chuyện theo tranh</a:t>
            </a:r>
            <a:endParaRPr 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1560" y="483518"/>
            <a:ext cx="488433" cy="646331"/>
            <a:chOff x="417444" y="2357467"/>
            <a:chExt cx="488433" cy="646331"/>
          </a:xfrm>
        </p:grpSpPr>
        <p:sp>
          <p:nvSpPr>
            <p:cNvPr id="48" name="Oval 47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1604048" y="915566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195736" y="915566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115465" y="929258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6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601079"/>
            <a:ext cx="6813550" cy="3338823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2438970" y="673087"/>
            <a:ext cx="6597526" cy="26314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Lưu ý khi </a:t>
            </a:r>
            <a:r>
              <a:rPr lang="vi-VN" sz="2200" b="1" u="sng">
                <a:solidFill>
                  <a:srgbClr val="FFFFD9"/>
                </a:solidFill>
                <a:latin typeface="UTM Avo" pitchFamily="18" charset="0"/>
              </a:rPr>
              <a:t>kể</a:t>
            </a: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 - nghe:</a:t>
            </a:r>
          </a:p>
          <a:p>
            <a:pPr algn="just">
              <a:lnSpc>
                <a:spcPct val="150000"/>
              </a:lnSpc>
            </a:pPr>
            <a:r>
              <a:rPr lang="en-US" sz="220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kể cho bạn đủ nghe, rõ ràng, kể về những điều em đã biết theo điều gợi ý hay tranh vẽ.</a:t>
            </a:r>
            <a:endParaRPr lang="en-US" sz="220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chăm chú nghe bạn nói, có thể hỏi bạn về điều bạn vừa kể. </a:t>
            </a:r>
            <a:endParaRPr lang="en-US" sz="2200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1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3" y="237312"/>
            <a:ext cx="8433788" cy="31070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96643" y="3871340"/>
            <a:ext cx="8293231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ca ngợi người anh hùng nhỏ tuổi Trần Quốc Toản. Ngay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còn bé, Trẩn Quốc Toản đã rất quan tâm đến việc nư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Điều này thể hiện Trần Quốc Toản là người yêu nước và có chí lớn.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8AD640-B88F-40D9-92E5-C07774C82589}"/>
              </a:ext>
            </a:extLst>
          </p:cNvPr>
          <p:cNvSpPr txBox="1"/>
          <p:nvPr/>
        </p:nvSpPr>
        <p:spPr>
          <a:xfrm>
            <a:off x="-684584" y="3357534"/>
            <a:ext cx="3992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Ý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60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flip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C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http://tieuhocvn.info</a:t>
              </a:r>
            </a:p>
          </p:txBody>
        </p:sp>
      </p:grp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235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 marR="0" lvl="0" indent="0" algn="l" defTabSz="914288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- Biết được các chi tiết trong chuyện  qua tranh minh hoạ.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91428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434401" y="2295657"/>
            <a:ext cx="2414055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434401" y="2317192"/>
            <a:ext cx="2505751" cy="124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 marR="0" lvl="0" indent="0" algn="l" defTabSz="914288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- Kể lại được từng đoạn của câu chuyện dựa vào tranh.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641429" y="1227699"/>
            <a:ext cx="1216388" cy="1067958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6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 marR="0" lvl="0" indent="0" algn="l" defTabSz="914288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them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hiểu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biết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về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người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anh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hùng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Trần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Quốc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Toản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–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tuổi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nhỏ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mà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trí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lớn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930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" y="-137159"/>
            <a:ext cx="6957060" cy="2994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AD640-B88F-40D9-92E5-C07774C82589}"/>
              </a:ext>
            </a:extLst>
          </p:cNvPr>
          <p:cNvSpPr txBox="1"/>
          <p:nvPr/>
        </p:nvSpPr>
        <p:spPr>
          <a:xfrm>
            <a:off x="2575560" y="1158240"/>
            <a:ext cx="399288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9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endParaRPr kumimoji="0" lang="vi-VN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2748779"/>
            <a:ext cx="9036496" cy="1128514"/>
            <a:chOff x="539552" y="1299220"/>
            <a:chExt cx="7753254" cy="1128514"/>
          </a:xfrm>
        </p:grpSpPr>
        <p:grpSp>
          <p:nvGrpSpPr>
            <p:cNvPr id="6" name="Group 5"/>
            <p:cNvGrpSpPr/>
            <p:nvPr/>
          </p:nvGrpSpPr>
          <p:grpSpPr>
            <a:xfrm>
              <a:off x="875982" y="1434718"/>
              <a:ext cx="7416824" cy="993016"/>
              <a:chOff x="971600" y="1563638"/>
              <a:chExt cx="7416824" cy="993016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971600" y="1563638"/>
                <a:ext cx="7416824" cy="993016"/>
              </a:xfrm>
              <a:prstGeom prst="roundRect">
                <a:avLst/>
              </a:prstGeom>
              <a:solidFill>
                <a:srgbClr val="FCE0E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127064" y="170765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27064" y="1971683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127064" y="223571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6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99220"/>
              <a:ext cx="809625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998220" y="3041632"/>
            <a:ext cx="8038275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Kể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cho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người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thân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về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người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anh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hùng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nhỏ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tuổi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Trần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UTM Avo" pitchFamily="18" charset="0"/>
              </a:rPr>
              <a:t>Q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uốc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Toản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9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-21021" y="-47450"/>
            <a:ext cx="9156311" cy="1489524"/>
            <a:chOff x="-21021" y="-47450"/>
            <a:chExt cx="9156311" cy="1489524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5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-21021" y="-47450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5">
                <a:defRPr/>
              </a:pPr>
              <a:r>
                <a:rPr lang="vi-VN" sz="6000" dirty="0">
                  <a:solidFill>
                    <a:srgbClr val="FF0000"/>
                  </a:solidFill>
                  <a:latin typeface="Calibri"/>
                </a:rPr>
                <a:t>KHÁM</a:t>
              </a:r>
              <a:r>
                <a:rPr lang="en-US" sz="6000" dirty="0">
                  <a:solidFill>
                    <a:srgbClr val="FF0000"/>
                  </a:solidFill>
                  <a:latin typeface="Calibri"/>
                </a:rPr>
                <a:t> </a:t>
              </a:r>
              <a:r>
                <a:rPr lang="vi-VN" sz="6000" dirty="0">
                  <a:solidFill>
                    <a:srgbClr val="FF0000"/>
                  </a:solidFill>
                  <a:latin typeface="Calibri"/>
                </a:rPr>
                <a:t>PHÁ</a:t>
              </a:r>
              <a:endParaRPr lang="en-US" sz="6000" dirty="0">
                <a:solidFill>
                  <a:srgbClr val="FF0000"/>
                </a:solidFill>
                <a:latin typeface="Calibri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5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5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65">
                  <a:defRPr/>
                </a:pP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914265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1491631"/>
            <a:ext cx="7416824" cy="426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4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268908"/>
            <a:ext cx="5057731" cy="272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975"/>
              </a:lnSpc>
              <a:spcAft>
                <a:spcPts val="248"/>
              </a:spcAft>
              <a:buClr>
                <a:srgbClr val="000000"/>
              </a:buClr>
              <a:buSzPts val="1300"/>
              <a:tabLst>
                <a:tab pos="221456" algn="l"/>
              </a:tabLs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Nêu sự việc trong từng tranh</a:t>
            </a:r>
            <a:r>
              <a:rPr lang="vi-VN" sz="28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img.loigiaihay.com/picture/question_lgh/2021_51/1623999235-u3j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43433"/>
            <a:ext cx="6797152" cy="44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3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851920" y="-17062"/>
            <a:ext cx="5112567" cy="1010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Quan sát tranh kết hợp đọc câu hỏi gợi ý dưới mỗi tranh Thảo luận nhóm 2</a:t>
            </a:r>
          </a:p>
        </p:txBody>
      </p:sp>
      <p:sp>
        <p:nvSpPr>
          <p:cNvPr id="3" name="Rectangle 2"/>
          <p:cNvSpPr/>
          <p:nvPr/>
        </p:nvSpPr>
        <p:spPr>
          <a:xfrm>
            <a:off x="24183" y="195486"/>
            <a:ext cx="3235822" cy="220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975"/>
              </a:lnSpc>
              <a:spcAft>
                <a:spcPts val="248"/>
              </a:spcAft>
              <a:buClr>
                <a:srgbClr val="000000"/>
              </a:buClr>
              <a:buSzPts val="1300"/>
              <a:tabLst>
                <a:tab pos="221456" algn="l"/>
              </a:tabLst>
            </a:pPr>
            <a:r>
              <a:rPr lang="vi-VN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1.Nêu sự việc trong từng tranh</a:t>
            </a:r>
            <a:r>
              <a:rPr lang="vi-VN" sz="11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105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mg.loigiaihay.com/picture/question_lgh/2021_51/1623999235-u3j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93" y="993613"/>
            <a:ext cx="4781550" cy="40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loud Callout 13"/>
          <p:cNvSpPr/>
          <p:nvPr/>
        </p:nvSpPr>
        <p:spPr>
          <a:xfrm>
            <a:off x="-26309" y="789100"/>
            <a:ext cx="1901626" cy="1903578"/>
          </a:xfrm>
          <a:prstGeom prst="cloudCallout">
            <a:avLst>
              <a:gd name="adj1" fmla="val -15022"/>
              <a:gd name="adj2" fmla="val 60204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9527" y="1079174"/>
            <a:ext cx="1382185" cy="13234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000" dirty="0">
                <a:cs typeface="Arial" pitchFamily="34" charset="0"/>
              </a:rPr>
              <a:t>- </a:t>
            </a:r>
            <a:r>
              <a:rPr lang="en-US" sz="2000" dirty="0" err="1">
                <a:cs typeface="Arial" pitchFamily="34" charset="0"/>
              </a:rPr>
              <a:t>Khung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cảnh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xung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quanh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có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gì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đặc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err="1">
                <a:cs typeface="Arial" pitchFamily="34" charset="0"/>
              </a:rPr>
              <a:t>biệt</a:t>
            </a:r>
            <a:r>
              <a:rPr lang="en-US" sz="2000" dirty="0">
                <a:cs typeface="Arial" pitchFamily="34" charset="0"/>
              </a:rPr>
              <a:t>?</a:t>
            </a:r>
            <a:endParaRPr lang="en-US" sz="2000" dirty="0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16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/>
          <a:stretch/>
        </p:blipFill>
        <p:spPr bwMode="auto">
          <a:xfrm>
            <a:off x="7013" y="2803780"/>
            <a:ext cx="3677786" cy="241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loud Callout 17"/>
          <p:cNvSpPr/>
          <p:nvPr/>
        </p:nvSpPr>
        <p:spPr>
          <a:xfrm rot="15715993">
            <a:off x="2361428" y="499567"/>
            <a:ext cx="1570736" cy="2482644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73146" y="1185017"/>
            <a:ext cx="2161382" cy="101565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vi-VN" sz="2000" dirty="0">
                <a:cs typeface="Arial" pitchFamily="34" charset="0"/>
              </a:rPr>
              <a:t>-Trong tranh có những ai?</a:t>
            </a:r>
          </a:p>
          <a:p>
            <a:r>
              <a:rPr lang="vi-VN" sz="2000" dirty="0">
                <a:cs typeface="Arial" pitchFamily="34" charset="0"/>
              </a:rPr>
              <a:t>-Họ đang làm gì?</a:t>
            </a:r>
            <a:endParaRPr lang="en-US" sz="2000" dirty="0"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3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/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491" y="2835757"/>
            <a:ext cx="43199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marR="9525" algn="just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 Quốc Toản xô ngã mấy người lính gác để được vào gặp vua, xin đánh giặc.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558539"/>
            <a:ext cx="424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cs typeface="Arial" pitchFamily="34" charset="0"/>
              </a:rPr>
              <a:t>Tranh 1 vẽ những ai? </a:t>
            </a:r>
            <a:endParaRPr lang="en-US" sz="2400" dirty="0">
              <a:latin typeface="UTM Avo" pitchFamily="18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560" y="0"/>
            <a:ext cx="4284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 </a:t>
            </a:r>
            <a:r>
              <a:rPr lang="vi-VN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Nêu sự việc trong từng tranh</a:t>
            </a:r>
            <a:endParaRPr lang="vi-V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1082012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- Vẽ Trần Quốc Toản và 2 người lính gác.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7848" y="1974817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Họ đang làm gì?</a:t>
            </a:r>
          </a:p>
        </p:txBody>
      </p:sp>
      <p:sp>
        <p:nvSpPr>
          <p:cNvPr id="2" name="Oval 1"/>
          <p:cNvSpPr/>
          <p:nvPr/>
        </p:nvSpPr>
        <p:spPr>
          <a:xfrm>
            <a:off x="7380312" y="-164554"/>
            <a:ext cx="1656184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Chia </a:t>
            </a:r>
            <a:r>
              <a:rPr lang="vi-VN" dirty="0"/>
              <a:t>sẻ</a:t>
            </a:r>
          </a:p>
        </p:txBody>
      </p:sp>
      <p:pic>
        <p:nvPicPr>
          <p:cNvPr id="3074" name="Picture 2" descr="https://img.loigiaihay.com/picture/question_lgh/2021_51/1623999235-u3j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49571"/>
          <a:stretch/>
        </p:blipFill>
        <p:spPr bwMode="auto">
          <a:xfrm>
            <a:off x="4407938" y="843558"/>
            <a:ext cx="4736062" cy="42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9"/>
          <p:cNvSpPr/>
          <p:nvPr/>
        </p:nvSpPr>
        <p:spPr>
          <a:xfrm rot="15715993">
            <a:off x="2109430" y="281720"/>
            <a:ext cx="1570736" cy="2865867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4953" y="1455054"/>
            <a:ext cx="2319689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dirty="0" err="1">
                <a:cs typeface="Arial" pitchFamily="34" charset="0"/>
              </a:rPr>
              <a:t>Sự</a:t>
            </a:r>
            <a:r>
              <a:rPr lang="en-US" sz="2400" b="1" dirty="0">
                <a:cs typeface="Arial" pitchFamily="34" charset="0"/>
              </a:rPr>
              <a:t> </a:t>
            </a:r>
            <a:r>
              <a:rPr lang="en-US" sz="2400" b="1" dirty="0" err="1">
                <a:cs typeface="Arial" pitchFamily="34" charset="0"/>
              </a:rPr>
              <a:t>việc</a:t>
            </a:r>
            <a:r>
              <a:rPr lang="en-US" sz="2400" b="1" dirty="0">
                <a:cs typeface="Arial" pitchFamily="34" charset="0"/>
              </a:rPr>
              <a:t> </a:t>
            </a:r>
            <a:r>
              <a:rPr lang="en-US" sz="2400" b="1" dirty="0" err="1">
                <a:cs typeface="Arial" pitchFamily="34" charset="0"/>
              </a:rPr>
              <a:t>tranh</a:t>
            </a:r>
            <a:r>
              <a:rPr lang="en-US" sz="2400" b="1" dirty="0">
                <a:cs typeface="Arial" pitchFamily="34" charset="0"/>
              </a:rPr>
              <a:t> 1 </a:t>
            </a:r>
            <a:endParaRPr lang="en-US" sz="2400" b="1" dirty="0"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7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  <p:bldP spid="7" grpId="1"/>
      <p:bldP spid="8" grpId="0"/>
      <p:bldP spid="8" grpId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5408" y="2372016"/>
            <a:ext cx="47515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marR="9525" algn="jus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 Quốc Toản quỳ xuống tâu với vua: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“Cho giặc mượn đường là mất nước. Xin bệ hạ cho đánh!”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đặt thanh gươm lên gáy xin chịu tội.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263337"/>
            <a:ext cx="3204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400" dirty="0">
                <a:cs typeface="Arial" pitchFamily="34" charset="0"/>
              </a:rPr>
              <a:t>Tranh 2 vẽ những ai? </a:t>
            </a:r>
            <a:endParaRPr lang="en-US" sz="2400" dirty="0">
              <a:latin typeface="UTM Avo" pitchFamily="18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505" y="1825727"/>
            <a:ext cx="5115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/>
              <a:t>Họ đang làm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505" y="867863"/>
            <a:ext cx="4535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- Vẽ Trần Q</a:t>
            </a:r>
            <a:r>
              <a:rPr lang="en-US" sz="2400" dirty="0">
                <a:solidFill>
                  <a:srgbClr val="FF0000"/>
                </a:solidFill>
              </a:rPr>
              <a:t>u</a:t>
            </a:r>
            <a:r>
              <a:rPr lang="vi-VN" sz="2400" dirty="0">
                <a:solidFill>
                  <a:srgbClr val="FF0000"/>
                </a:solidFill>
              </a:rPr>
              <a:t>ốc Toản, nhà vua và 2 vị quan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vi-VN" sz="24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img.loigiaihay.com/picture/question_lgh/2021_51/1623999235-u3j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1" b="52397"/>
          <a:stretch/>
        </p:blipFill>
        <p:spPr bwMode="auto">
          <a:xfrm>
            <a:off x="4642440" y="263337"/>
            <a:ext cx="4501560" cy="478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 rot="15715993">
            <a:off x="2008035" y="-39594"/>
            <a:ext cx="1570736" cy="2865867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3558" y="1133740"/>
            <a:ext cx="2319689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dirty="0" err="1">
                <a:cs typeface="Arial" pitchFamily="34" charset="0"/>
              </a:rPr>
              <a:t>Sự</a:t>
            </a:r>
            <a:r>
              <a:rPr lang="en-US" sz="2400" b="1" dirty="0">
                <a:cs typeface="Arial" pitchFamily="34" charset="0"/>
              </a:rPr>
              <a:t> </a:t>
            </a:r>
            <a:r>
              <a:rPr lang="en-US" sz="2400" b="1" dirty="0" err="1">
                <a:cs typeface="Arial" pitchFamily="34" charset="0"/>
              </a:rPr>
              <a:t>việc</a:t>
            </a:r>
            <a:r>
              <a:rPr lang="en-US" sz="2400" b="1" dirty="0">
                <a:cs typeface="Arial" pitchFamily="34" charset="0"/>
              </a:rPr>
              <a:t> </a:t>
            </a:r>
            <a:r>
              <a:rPr lang="en-US" sz="2400" b="1" dirty="0" err="1">
                <a:cs typeface="Arial" pitchFamily="34" charset="0"/>
              </a:rPr>
              <a:t>tranh</a:t>
            </a:r>
            <a:r>
              <a:rPr lang="en-US" sz="2400" b="1" dirty="0">
                <a:cs typeface="Arial" pitchFamily="34" charset="0"/>
              </a:rPr>
              <a:t> 2 </a:t>
            </a:r>
            <a:endParaRPr lang="en-US" sz="2400" b="1" dirty="0"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14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45092"/>
            <a:ext cx="52200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marR="9525" algn="just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 nói: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“Quốc Toản làm trái phép nước, lẽ ra phải trị tội. Nhưng còn trẻ mà đã biết giỏi việc nước, ta có lời khen."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ban cho Quốc Toản một quả cam.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177232"/>
            <a:ext cx="3204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400" dirty="0">
                <a:cs typeface="Arial" pitchFamily="34" charset="0"/>
              </a:rPr>
              <a:t>Tranh 3 vẽ những ai? </a:t>
            </a:r>
            <a:endParaRPr lang="en-US" sz="2400" dirty="0">
              <a:latin typeface="UTM Avo" pitchFamily="18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9858" y="931124"/>
            <a:ext cx="2601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/>
              <a:t>Họ đang làm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06" y="518241"/>
            <a:ext cx="459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Vẽ Quốc Toản, Vua và các quan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253" y="1253248"/>
            <a:ext cx="5263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Vua đang ban cho </a:t>
            </a:r>
            <a:r>
              <a:rPr lang="en-US" sz="2400" dirty="0">
                <a:solidFill>
                  <a:srgbClr val="FF0000"/>
                </a:solidFill>
              </a:rPr>
              <a:t>Q</a:t>
            </a:r>
            <a:r>
              <a:rPr lang="vi-VN" sz="2400" dirty="0">
                <a:solidFill>
                  <a:srgbClr val="FF0000"/>
                </a:solidFill>
              </a:rPr>
              <a:t>uốc </a:t>
            </a:r>
            <a:r>
              <a:rPr lang="en-US" sz="2400" dirty="0">
                <a:solidFill>
                  <a:srgbClr val="FF0000"/>
                </a:solidFill>
              </a:rPr>
              <a:t>T</a:t>
            </a:r>
            <a:r>
              <a:rPr lang="vi-VN" sz="2400" dirty="0">
                <a:solidFill>
                  <a:srgbClr val="FF0000"/>
                </a:solidFill>
              </a:rPr>
              <a:t>oản 1 quả cam, Quốc </a:t>
            </a:r>
            <a:r>
              <a:rPr lang="en-US" sz="2400" dirty="0">
                <a:solidFill>
                  <a:srgbClr val="FF0000"/>
                </a:solidFill>
              </a:rPr>
              <a:t>T</a:t>
            </a:r>
            <a:r>
              <a:rPr lang="vi-VN" sz="2400" dirty="0">
                <a:solidFill>
                  <a:srgbClr val="FF0000"/>
                </a:solidFill>
              </a:rPr>
              <a:t>oản chắp tay,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vi-VN" sz="2400" dirty="0">
                <a:solidFill>
                  <a:srgbClr val="FF0000"/>
                </a:solidFill>
              </a:rPr>
              <a:t>cúi đầu xin vua,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vi-VN" sz="2400" dirty="0">
                <a:solidFill>
                  <a:srgbClr val="FF0000"/>
                </a:solidFill>
              </a:rPr>
              <a:t>còn 2 vị quan gật đầu cười.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824" y="2453577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</a:p>
        </p:txBody>
      </p:sp>
      <p:pic>
        <p:nvPicPr>
          <p:cNvPr id="5122" name="Picture 2" descr="https://img.loigiaihay.com/picture/question_lgh/2021_51/1623999235-u3j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8" r="51309" b="3917"/>
          <a:stretch/>
        </p:blipFill>
        <p:spPr bwMode="auto">
          <a:xfrm>
            <a:off x="5220072" y="319032"/>
            <a:ext cx="3923927" cy="462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9"/>
          <p:cNvSpPr/>
          <p:nvPr/>
        </p:nvSpPr>
        <p:spPr>
          <a:xfrm rot="15715993">
            <a:off x="2008035" y="-39594"/>
            <a:ext cx="1570736" cy="2865867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3558" y="1133740"/>
            <a:ext cx="2319689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dirty="0" err="1">
                <a:cs typeface="Arial" pitchFamily="34" charset="0"/>
              </a:rPr>
              <a:t>Sự</a:t>
            </a:r>
            <a:r>
              <a:rPr lang="en-US" sz="2400" b="1" dirty="0">
                <a:cs typeface="Arial" pitchFamily="34" charset="0"/>
              </a:rPr>
              <a:t> </a:t>
            </a:r>
            <a:r>
              <a:rPr lang="en-US" sz="2400" b="1" dirty="0" err="1">
                <a:cs typeface="Arial" pitchFamily="34" charset="0"/>
              </a:rPr>
              <a:t>việc</a:t>
            </a:r>
            <a:r>
              <a:rPr lang="en-US" sz="2400" b="1" dirty="0">
                <a:cs typeface="Arial" pitchFamily="34" charset="0"/>
              </a:rPr>
              <a:t> </a:t>
            </a:r>
            <a:r>
              <a:rPr lang="en-US" sz="2400" b="1" dirty="0" err="1">
                <a:cs typeface="Arial" pitchFamily="34" charset="0"/>
              </a:rPr>
              <a:t>tranh</a:t>
            </a:r>
            <a:r>
              <a:rPr lang="en-US" sz="2400" b="1" dirty="0">
                <a:cs typeface="Arial" pitchFamily="34" charset="0"/>
              </a:rPr>
              <a:t> 3 </a:t>
            </a:r>
            <a:endParaRPr lang="en-US" sz="2400" b="1" dirty="0"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493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1777" y="2427734"/>
            <a:ext cx="49811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marR="9525" algn="just">
              <a:spcAft>
                <a:spcPts val="649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 Toản xoè tay cho mọi người xem quả cam vua ban nhưng quả cam đã nát từ bao gi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ờ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084" y="195486"/>
            <a:ext cx="371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cs typeface="Arial" pitchFamily="34" charset="0"/>
              </a:rPr>
              <a:t>Tranh 4 vẽ những ai? </a:t>
            </a:r>
            <a:endParaRPr lang="en-US" sz="2400" dirty="0">
              <a:latin typeface="UTM Avo" pitchFamily="18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084" y="1527432"/>
            <a:ext cx="2847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/>
              <a:t>Họ đang làm gì?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90" y="844901"/>
            <a:ext cx="4463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Vẽ Quốc Toản và 3 người khác </a:t>
            </a:r>
          </a:p>
        </p:txBody>
      </p:sp>
      <p:pic>
        <p:nvPicPr>
          <p:cNvPr id="6146" name="Picture 2" descr="https://img.loigiaihay.com/picture/question_lgh/2021_51/1623999235-u3j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7" t="49016"/>
          <a:stretch/>
        </p:blipFill>
        <p:spPr bwMode="auto">
          <a:xfrm>
            <a:off x="4889348" y="228398"/>
            <a:ext cx="4254652" cy="471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 rot="15715993">
            <a:off x="2008035" y="-39594"/>
            <a:ext cx="1570736" cy="2865867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3558" y="1133740"/>
            <a:ext cx="2319689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dirty="0" err="1">
                <a:cs typeface="Arial" pitchFamily="34" charset="0"/>
              </a:rPr>
              <a:t>Sự</a:t>
            </a:r>
            <a:r>
              <a:rPr lang="en-US" sz="2400" b="1" dirty="0">
                <a:cs typeface="Arial" pitchFamily="34" charset="0"/>
              </a:rPr>
              <a:t> </a:t>
            </a:r>
            <a:r>
              <a:rPr lang="en-US" sz="2400" b="1" dirty="0" err="1">
                <a:cs typeface="Arial" pitchFamily="34" charset="0"/>
              </a:rPr>
              <a:t>việc</a:t>
            </a:r>
            <a:r>
              <a:rPr lang="en-US" sz="2400" b="1" dirty="0">
                <a:cs typeface="Arial" pitchFamily="34" charset="0"/>
              </a:rPr>
              <a:t> </a:t>
            </a:r>
            <a:r>
              <a:rPr lang="en-US" sz="2400" b="1" dirty="0" err="1">
                <a:cs typeface="Arial" pitchFamily="34" charset="0"/>
              </a:rPr>
              <a:t>tranh</a:t>
            </a:r>
            <a:r>
              <a:rPr lang="en-US" sz="2400" b="1" dirty="0">
                <a:cs typeface="Arial" pitchFamily="34" charset="0"/>
              </a:rPr>
              <a:t> 4 </a:t>
            </a:r>
            <a:endParaRPr lang="en-US" sz="2400" b="1" dirty="0"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64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9" grpId="0"/>
      <p:bldP spid="9" grpId="1"/>
      <p:bldP spid="8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43304</TotalTime>
  <Words>915</Words>
  <Application>Microsoft Office PowerPoint</Application>
  <PresentationFormat>On-screen Show (16:9)</PresentationFormat>
  <Paragraphs>97</Paragraphs>
  <Slides>25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Arial-Rounded</vt:lpstr>
      <vt:lpstr>等线</vt:lpstr>
      <vt:lpstr>Arial</vt:lpstr>
      <vt:lpstr>Bauhaus 93</vt:lpstr>
      <vt:lpstr>Calibri</vt:lpstr>
      <vt:lpstr>Calibri Light</vt:lpstr>
      <vt:lpstr>Times New Roman</vt:lpstr>
      <vt:lpstr>UTM Avo</vt:lpstr>
      <vt:lpstr>自定义设计方案</vt:lpstr>
      <vt:lpstr>2_自定义设计方案</vt:lpstr>
      <vt:lpstr>1_Default Design</vt:lpstr>
      <vt:lpstr>4_自定义设计方案</vt:lpstr>
      <vt:lpstr>3_自定义设计方案</vt:lpstr>
      <vt:lpstr>5_自定义设计方案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Đặng Thị Ngọc Xuyến (420001696)</cp:lastModifiedBy>
  <cp:revision>1029</cp:revision>
  <dcterms:created xsi:type="dcterms:W3CDTF">2015-04-15T03:07:00Z</dcterms:created>
  <dcterms:modified xsi:type="dcterms:W3CDTF">2022-04-24T15:33:49Z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