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8" r:id="rId3"/>
    <p:sldMasterId id="2147483704" r:id="rId4"/>
    <p:sldMasterId id="2147483717" r:id="rId5"/>
  </p:sldMasterIdLst>
  <p:notesMasterIdLst>
    <p:notesMasterId r:id="rId22"/>
  </p:notesMasterIdLst>
  <p:sldIdLst>
    <p:sldId id="257" r:id="rId6"/>
    <p:sldId id="3402" r:id="rId7"/>
    <p:sldId id="524" r:id="rId8"/>
    <p:sldId id="319" r:id="rId9"/>
    <p:sldId id="525" r:id="rId10"/>
    <p:sldId id="526" r:id="rId11"/>
    <p:sldId id="527" r:id="rId12"/>
    <p:sldId id="2920" r:id="rId13"/>
    <p:sldId id="3407" r:id="rId14"/>
    <p:sldId id="3406" r:id="rId15"/>
    <p:sldId id="3408" r:id="rId16"/>
    <p:sldId id="3409" r:id="rId17"/>
    <p:sldId id="334" r:id="rId18"/>
    <p:sldId id="3404" r:id="rId19"/>
    <p:sldId id="341" r:id="rId20"/>
    <p:sldId id="34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4C152-CB9E-49D8-A9D9-324920F6481A}"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92CE1-A2F2-485D-BD6B-43BC18F994C0}" type="slidenum">
              <a:rPr lang="en-US" smtClean="0"/>
              <a:t>‹#›</a:t>
            </a:fld>
            <a:endParaRPr lang="en-US"/>
          </a:p>
        </p:txBody>
      </p:sp>
    </p:spTree>
    <p:extLst>
      <p:ext uri="{BB962C8B-B14F-4D97-AF65-F5344CB8AC3E}">
        <p14:creationId xmlns:p14="http://schemas.microsoft.com/office/powerpoint/2010/main" val="388509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Phần này nhiều tài liệu nên người soạn k đưa nhiều dẫn chứng vào ạ</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4088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07784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8640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634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982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848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54236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Phần này nhiều tài liệu nên người soạn k đưa nhiều dẫn chứng vào ạ</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2300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6068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629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795447186"/>
      </p:ext>
    </p:extLst>
  </p:cSld>
  <p:clrMapOvr>
    <a:masterClrMapping/>
  </p:clrMapOvr>
  <p:transition spd="slow" advClick="0"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692031806"/>
      </p:ext>
    </p:extLst>
  </p:cSld>
  <p:clrMapOvr>
    <a:masterClrMapping/>
  </p:clrMapOvr>
  <p:transition spd="slow" advClick="0"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20425824"/>
      </p:ext>
    </p:extLst>
  </p:cSld>
  <p:clrMapOvr>
    <a:masterClrMapping/>
  </p:clrMapOvr>
  <p:transition spd="slow" advClick="0"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89399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0871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294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5133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6680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2753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3645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878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2265408361"/>
      </p:ext>
    </p:extLst>
  </p:cSld>
  <p:clrMapOvr>
    <a:masterClrMapping/>
  </p:clrMapOvr>
  <p:transition spd="slow" advClick="0"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7199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350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25826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965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5309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4/28/2022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8811652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4/28/2022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5217337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0393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65013473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2856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3177657811"/>
      </p:ext>
    </p:extLst>
  </p:cSld>
  <p:clrMapOvr>
    <a:masterClrMapping/>
  </p:clrMapOvr>
  <p:transition spd="slow" advClick="0"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503451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388254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7272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6827240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3189963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839068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9378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226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5868986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2022/4/28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8341629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2022/4/28</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069751899"/>
      </p:ext>
    </p:extLst>
  </p:cSld>
  <p:clrMapOvr>
    <a:masterClrMapping/>
  </p:clrMapOvr>
  <p:transition spd="slow" advClick="0" advTm="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2022/4/28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2850404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5902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931232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77327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24">
                <a:solidFill>
                  <a:schemeClr val="dk1"/>
                </a:solidFill>
              </a:defRPr>
            </a:lvl2pPr>
            <a:lvl3pPr lvl="2" rtl="0">
              <a:lnSpc>
                <a:spcPct val="100000"/>
              </a:lnSpc>
              <a:spcBef>
                <a:spcPts val="0"/>
              </a:spcBef>
              <a:spcAft>
                <a:spcPts val="0"/>
              </a:spcAft>
              <a:buClr>
                <a:schemeClr val="dk1"/>
              </a:buClr>
              <a:buSzPts val="2800"/>
              <a:buNone/>
              <a:defRPr sz="3724">
                <a:solidFill>
                  <a:schemeClr val="dk1"/>
                </a:solidFill>
              </a:defRPr>
            </a:lvl3pPr>
            <a:lvl4pPr lvl="3" rtl="0">
              <a:lnSpc>
                <a:spcPct val="100000"/>
              </a:lnSpc>
              <a:spcBef>
                <a:spcPts val="0"/>
              </a:spcBef>
              <a:spcAft>
                <a:spcPts val="0"/>
              </a:spcAft>
              <a:buClr>
                <a:schemeClr val="dk1"/>
              </a:buClr>
              <a:buSzPts val="2800"/>
              <a:buNone/>
              <a:defRPr sz="3724">
                <a:solidFill>
                  <a:schemeClr val="dk1"/>
                </a:solidFill>
              </a:defRPr>
            </a:lvl4pPr>
            <a:lvl5pPr lvl="4" rtl="0">
              <a:lnSpc>
                <a:spcPct val="100000"/>
              </a:lnSpc>
              <a:spcBef>
                <a:spcPts val="0"/>
              </a:spcBef>
              <a:spcAft>
                <a:spcPts val="0"/>
              </a:spcAft>
              <a:buClr>
                <a:schemeClr val="dk1"/>
              </a:buClr>
              <a:buSzPts val="2800"/>
              <a:buNone/>
              <a:defRPr sz="3724">
                <a:solidFill>
                  <a:schemeClr val="dk1"/>
                </a:solidFill>
              </a:defRPr>
            </a:lvl5pPr>
            <a:lvl6pPr lvl="5" rtl="0">
              <a:lnSpc>
                <a:spcPct val="100000"/>
              </a:lnSpc>
              <a:spcBef>
                <a:spcPts val="0"/>
              </a:spcBef>
              <a:spcAft>
                <a:spcPts val="0"/>
              </a:spcAft>
              <a:buClr>
                <a:schemeClr val="dk1"/>
              </a:buClr>
              <a:buSzPts val="2800"/>
              <a:buNone/>
              <a:defRPr sz="3724">
                <a:solidFill>
                  <a:schemeClr val="dk1"/>
                </a:solidFill>
              </a:defRPr>
            </a:lvl6pPr>
            <a:lvl7pPr lvl="6" rtl="0">
              <a:lnSpc>
                <a:spcPct val="100000"/>
              </a:lnSpc>
              <a:spcBef>
                <a:spcPts val="0"/>
              </a:spcBef>
              <a:spcAft>
                <a:spcPts val="0"/>
              </a:spcAft>
              <a:buClr>
                <a:schemeClr val="dk1"/>
              </a:buClr>
              <a:buSzPts val="2800"/>
              <a:buNone/>
              <a:defRPr sz="3724">
                <a:solidFill>
                  <a:schemeClr val="dk1"/>
                </a:solidFill>
              </a:defRPr>
            </a:lvl7pPr>
            <a:lvl8pPr lvl="7" rtl="0">
              <a:lnSpc>
                <a:spcPct val="100000"/>
              </a:lnSpc>
              <a:spcBef>
                <a:spcPts val="0"/>
              </a:spcBef>
              <a:spcAft>
                <a:spcPts val="0"/>
              </a:spcAft>
              <a:buClr>
                <a:schemeClr val="dk1"/>
              </a:buClr>
              <a:buSzPts val="2800"/>
              <a:buNone/>
              <a:defRPr sz="3724">
                <a:solidFill>
                  <a:schemeClr val="dk1"/>
                </a:solidFill>
              </a:defRPr>
            </a:lvl8pPr>
            <a:lvl9pPr lvl="8" rtl="0">
              <a:lnSpc>
                <a:spcPct val="100000"/>
              </a:lnSpc>
              <a:spcBef>
                <a:spcPts val="0"/>
              </a:spcBef>
              <a:spcAft>
                <a:spcPts val="0"/>
              </a:spcAft>
              <a:buClr>
                <a:schemeClr val="dk1"/>
              </a:buClr>
              <a:buSzPts val="2800"/>
              <a:buNone/>
              <a:defRPr sz="3724">
                <a:solidFill>
                  <a:schemeClr val="dk1"/>
                </a:solidFill>
              </a:defRPr>
            </a:lvl9pPr>
          </a:lstStyle>
          <a:p>
            <a:endParaRPr/>
          </a:p>
        </p:txBody>
      </p:sp>
      <p:sp>
        <p:nvSpPr>
          <p:cNvPr id="11" name="Google Shape;11;p2"/>
          <p:cNvSpPr txBox="1">
            <a:spLocks noGrp="1"/>
          </p:cNvSpPr>
          <p:nvPr>
            <p:ph type="title"/>
          </p:nvPr>
        </p:nvSpPr>
        <p:spPr>
          <a:xfrm>
            <a:off x="4079468"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50"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Tree>
    <p:extLst>
      <p:ext uri="{BB962C8B-B14F-4D97-AF65-F5344CB8AC3E}">
        <p14:creationId xmlns:p14="http://schemas.microsoft.com/office/powerpoint/2010/main" val="3330776799"/>
      </p:ext>
    </p:extLst>
  </p:cSld>
  <p:clrMapOvr>
    <a:masterClrMapping/>
  </p:clrMapOvr>
  <p:transition spd="slow">
    <p:push dir="u"/>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2022/4/28</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758898861"/>
      </p:ext>
    </p:extLst>
  </p:cSld>
  <p:clrMapOvr>
    <a:masterClrMapping/>
  </p:clrMapOvr>
  <p:transition spd="slow" advClick="0"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2022/4/28</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291345059"/>
      </p:ext>
    </p:extLst>
  </p:cSld>
  <p:clrMapOvr>
    <a:masterClrMapping/>
  </p:clrMapOvr>
  <p:transition spd="slow" advClick="0"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2022/4/28</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492897777"/>
      </p:ext>
    </p:extLst>
  </p:cSld>
  <p:clrMapOvr>
    <a:masterClrMapping/>
  </p:clrMapOvr>
  <p:transition spd="slow" advClick="0"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2022/4/28</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448348607"/>
      </p:ext>
    </p:extLst>
  </p:cSld>
  <p:clrMapOvr>
    <a:masterClrMapping/>
  </p:clrMapOvr>
  <p:transition spd="slow" advClick="0"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2022/4/28</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3287746282"/>
      </p:ext>
    </p:extLst>
  </p:cSld>
  <p:clrMapOvr>
    <a:masterClrMapping/>
  </p:clrMapOvr>
  <p:transition spd="slow" advClick="0"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2022/4/28</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19955881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25745262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4923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7360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979976000"/>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4.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4050456" y="2581871"/>
            <a:ext cx="452399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Đọc</a:t>
            </a:r>
            <a:r>
              <a:rPr lang="en-US" altLang="zh-CN" sz="540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540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mở</a:t>
            </a:r>
            <a:r>
              <a:rPr lang="en-US" altLang="zh-CN" sz="540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540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rộng</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Arial" panose="020B0604020202020204" pitchFamily="34" charset="0"/>
              <a:ea typeface="迷你简雪峰" panose="02010609000101010101" pitchFamily="49"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28643-4759-4B77-BF17-32DC1F4E7A40}"/>
              </a:ext>
            </a:extLst>
          </p:cNvPr>
          <p:cNvPicPr>
            <a:picLocks noChangeAspect="1"/>
          </p:cNvPicPr>
          <p:nvPr/>
        </p:nvPicPr>
        <p:blipFill>
          <a:blip r:embed="rId2"/>
          <a:stretch>
            <a:fillRect/>
          </a:stretch>
        </p:blipFill>
        <p:spPr>
          <a:xfrm>
            <a:off x="15081" y="10153"/>
            <a:ext cx="12161838" cy="6837695"/>
          </a:xfrm>
          <a:prstGeom prst="rect">
            <a:avLst/>
          </a:prstGeom>
        </p:spPr>
      </p:pic>
      <p:sp>
        <p:nvSpPr>
          <p:cNvPr id="5" name="Google Shape;584;p33">
            <a:extLst>
              <a:ext uri="{FF2B5EF4-FFF2-40B4-BE49-F238E27FC236}">
                <a16:creationId xmlns:a16="http://schemas.microsoft.com/office/drawing/2014/main" id="{4570D112-FEDC-4F25-BA62-DF0C7C54C284}"/>
              </a:ext>
            </a:extLst>
          </p:cNvPr>
          <p:cNvSpPr/>
          <p:nvPr/>
        </p:nvSpPr>
        <p:spPr>
          <a:xfrm>
            <a:off x="11480331" y="249985"/>
            <a:ext cx="1427086"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592;p33">
            <a:extLst>
              <a:ext uri="{FF2B5EF4-FFF2-40B4-BE49-F238E27FC236}">
                <a16:creationId xmlns:a16="http://schemas.microsoft.com/office/drawing/2014/main" id="{47B62DF2-55CF-4583-8766-4F925AC85004}"/>
              </a:ext>
            </a:extLst>
          </p:cNvPr>
          <p:cNvGrpSpPr/>
          <p:nvPr/>
        </p:nvGrpSpPr>
        <p:grpSpPr>
          <a:xfrm>
            <a:off x="11154321" y="2366170"/>
            <a:ext cx="652020" cy="811748"/>
            <a:chOff x="7376250" y="1989890"/>
            <a:chExt cx="490228" cy="608811"/>
          </a:xfrm>
        </p:grpSpPr>
        <p:sp>
          <p:nvSpPr>
            <p:cNvPr id="9" name="Google Shape;593;p33">
              <a:extLst>
                <a:ext uri="{FF2B5EF4-FFF2-40B4-BE49-F238E27FC236}">
                  <a16:creationId xmlns:a16="http://schemas.microsoft.com/office/drawing/2014/main" id="{742D83A2-A212-4E4D-84F3-E3D0088DADCF}"/>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94;p33">
              <a:extLst>
                <a:ext uri="{FF2B5EF4-FFF2-40B4-BE49-F238E27FC236}">
                  <a16:creationId xmlns:a16="http://schemas.microsoft.com/office/drawing/2014/main" id="{99E4324A-7E4C-4C19-B432-7C51B7832CB6}"/>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95;p33">
              <a:extLst>
                <a:ext uri="{FF2B5EF4-FFF2-40B4-BE49-F238E27FC236}">
                  <a16:creationId xmlns:a16="http://schemas.microsoft.com/office/drawing/2014/main" id="{BE64D35D-5DAF-4938-818F-56D37C7EED7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596;p33">
            <a:extLst>
              <a:ext uri="{FF2B5EF4-FFF2-40B4-BE49-F238E27FC236}">
                <a16:creationId xmlns:a16="http://schemas.microsoft.com/office/drawing/2014/main" id="{53FFF7FA-92A1-4623-B807-16FF6A01498A}"/>
              </a:ext>
            </a:extLst>
          </p:cNvPr>
          <p:cNvSpPr/>
          <p:nvPr/>
        </p:nvSpPr>
        <p:spPr>
          <a:xfrm>
            <a:off x="16098920" y="4853678"/>
            <a:ext cx="93" cy="1868"/>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97;p33">
            <a:extLst>
              <a:ext uri="{FF2B5EF4-FFF2-40B4-BE49-F238E27FC236}">
                <a16:creationId xmlns:a16="http://schemas.microsoft.com/office/drawing/2014/main" id="{A4554B69-9354-4A8C-A9D7-BE721E1616EC}"/>
              </a:ext>
            </a:extLst>
          </p:cNvPr>
          <p:cNvSpPr/>
          <p:nvPr/>
        </p:nvSpPr>
        <p:spPr>
          <a:xfrm>
            <a:off x="18133939" y="4801639"/>
            <a:ext cx="37652" cy="3783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98;p33">
            <a:extLst>
              <a:ext uri="{FF2B5EF4-FFF2-40B4-BE49-F238E27FC236}">
                <a16:creationId xmlns:a16="http://schemas.microsoft.com/office/drawing/2014/main" id="{49D85DA6-377F-4061-A98F-C335DD1DD00F}"/>
              </a:ext>
            </a:extLst>
          </p:cNvPr>
          <p:cNvSpPr/>
          <p:nvPr/>
        </p:nvSpPr>
        <p:spPr>
          <a:xfrm>
            <a:off x="17969255" y="4871617"/>
            <a:ext cx="35882" cy="35971"/>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599;p33">
            <a:extLst>
              <a:ext uri="{FF2B5EF4-FFF2-40B4-BE49-F238E27FC236}">
                <a16:creationId xmlns:a16="http://schemas.microsoft.com/office/drawing/2014/main" id="{10F94882-FC1E-4D0C-94EF-9D361CA9E21D}"/>
              </a:ext>
            </a:extLst>
          </p:cNvPr>
          <p:cNvGrpSpPr/>
          <p:nvPr/>
        </p:nvGrpSpPr>
        <p:grpSpPr>
          <a:xfrm>
            <a:off x="3197191" y="392673"/>
            <a:ext cx="891787" cy="584699"/>
            <a:chOff x="7555450" y="377766"/>
            <a:chExt cx="670499" cy="438524"/>
          </a:xfrm>
        </p:grpSpPr>
        <p:sp>
          <p:nvSpPr>
            <p:cNvPr id="16" name="Google Shape;600;p33">
              <a:extLst>
                <a:ext uri="{FF2B5EF4-FFF2-40B4-BE49-F238E27FC236}">
                  <a16:creationId xmlns:a16="http://schemas.microsoft.com/office/drawing/2014/main" id="{728C5A08-E04B-4EBA-A646-8F1ED99B3DAE}"/>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1;p33">
              <a:extLst>
                <a:ext uri="{FF2B5EF4-FFF2-40B4-BE49-F238E27FC236}">
                  <a16:creationId xmlns:a16="http://schemas.microsoft.com/office/drawing/2014/main" id="{DECB94B6-7DF3-4373-8766-9F6A9BC59974}"/>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2;p33">
              <a:extLst>
                <a:ext uri="{FF2B5EF4-FFF2-40B4-BE49-F238E27FC236}">
                  <a16:creationId xmlns:a16="http://schemas.microsoft.com/office/drawing/2014/main" id="{713229BD-C022-44BE-964C-BAFDE2155BBB}"/>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745;p33">
            <a:extLst>
              <a:ext uri="{FF2B5EF4-FFF2-40B4-BE49-F238E27FC236}">
                <a16:creationId xmlns:a16="http://schemas.microsoft.com/office/drawing/2014/main" id="{C6A246AD-8F90-4AE5-AA69-587D8849CCF2}"/>
              </a:ext>
            </a:extLst>
          </p:cNvPr>
          <p:cNvGrpSpPr/>
          <p:nvPr/>
        </p:nvGrpSpPr>
        <p:grpSpPr>
          <a:xfrm>
            <a:off x="1257285" y="357069"/>
            <a:ext cx="1305143" cy="712529"/>
            <a:chOff x="816462" y="899275"/>
            <a:chExt cx="981285" cy="534397"/>
          </a:xfrm>
        </p:grpSpPr>
        <p:sp>
          <p:nvSpPr>
            <p:cNvPr id="20" name="Google Shape;746;p33">
              <a:extLst>
                <a:ext uri="{FF2B5EF4-FFF2-40B4-BE49-F238E27FC236}">
                  <a16:creationId xmlns:a16="http://schemas.microsoft.com/office/drawing/2014/main" id="{A4DFB021-EBDE-4D50-8D70-D92AC993544A}"/>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47;p33">
              <a:extLst>
                <a:ext uri="{FF2B5EF4-FFF2-40B4-BE49-F238E27FC236}">
                  <a16:creationId xmlns:a16="http://schemas.microsoft.com/office/drawing/2014/main" id="{97873EBD-6A62-4DFE-A72F-D4898DE25DB1}"/>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3">
            <a:extLst>
              <a:ext uri="{FF2B5EF4-FFF2-40B4-BE49-F238E27FC236}">
                <a16:creationId xmlns:a16="http://schemas.microsoft.com/office/drawing/2014/main" id="{939F34E5-DC93-407B-8E7C-5D01943786DA}"/>
              </a:ext>
            </a:extLst>
          </p:cNvPr>
          <p:cNvGrpSpPr/>
          <p:nvPr/>
        </p:nvGrpSpPr>
        <p:grpSpPr>
          <a:xfrm>
            <a:off x="10689223" y="1162417"/>
            <a:ext cx="652034" cy="474539"/>
            <a:chOff x="8787625" y="134475"/>
            <a:chExt cx="838586" cy="608799"/>
          </a:xfrm>
        </p:grpSpPr>
        <p:sp>
          <p:nvSpPr>
            <p:cNvPr id="23" name="Google Shape;749;p33">
              <a:extLst>
                <a:ext uri="{FF2B5EF4-FFF2-40B4-BE49-F238E27FC236}">
                  <a16:creationId xmlns:a16="http://schemas.microsoft.com/office/drawing/2014/main" id="{E9CF9AC1-116F-4680-8E1E-6938FE625F08}"/>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50;p33">
              <a:extLst>
                <a:ext uri="{FF2B5EF4-FFF2-40B4-BE49-F238E27FC236}">
                  <a16:creationId xmlns:a16="http://schemas.microsoft.com/office/drawing/2014/main" id="{94E23A07-380E-400F-9441-A6F352B0DEAC}"/>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Google Shape;585;p33">
            <a:extLst>
              <a:ext uri="{FF2B5EF4-FFF2-40B4-BE49-F238E27FC236}">
                <a16:creationId xmlns:a16="http://schemas.microsoft.com/office/drawing/2014/main" id="{BD3C4A11-217B-4897-ADD7-3D57F675362C}"/>
              </a:ext>
            </a:extLst>
          </p:cNvPr>
          <p:cNvSpPr txBox="1">
            <a:spLocks/>
          </p:cNvSpPr>
          <p:nvPr/>
        </p:nvSpPr>
        <p:spPr>
          <a:xfrm>
            <a:off x="3695427" y="-90803"/>
            <a:ext cx="4801146" cy="966952"/>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FAF4F2"/>
              </a:buClr>
              <a:buSzPts val="3600"/>
              <a:buFont typeface="Fredoka One"/>
              <a:buNone/>
              <a:tabLst/>
              <a:defRPr/>
            </a:pPr>
            <a:r>
              <a:rPr kumimoji="0" lang="en-US" sz="3600" b="1" i="0" u="none" strike="noStrike" kern="0" cap="none" spc="0" normalizeH="0" baseline="0" noProof="0">
                <a:ln>
                  <a:noFill/>
                </a:ln>
                <a:solidFill>
                  <a:srgbClr val="002060"/>
                </a:solidFill>
                <a:effectLst/>
                <a:uLnTx/>
                <a:uFillTx/>
                <a:latin typeface="Arial" panose="020B0604020202020204" pitchFamily="34" charset="0"/>
                <a:ea typeface="Frankfurter" pitchFamily="2" charset="0"/>
                <a:cs typeface="Arial" panose="020B0604020202020204" pitchFamily="34" charset="0"/>
                <a:sym typeface="Fredoka One"/>
              </a:rPr>
              <a:t>Hai bàn tay</a:t>
            </a:r>
            <a:endParaRPr kumimoji="0" lang="vi-VN" sz="3600" b="1" i="0" u="none" strike="noStrike" kern="0" cap="none" spc="0" normalizeH="0" baseline="0" noProof="0">
              <a:ln>
                <a:noFill/>
              </a:ln>
              <a:solidFill>
                <a:srgbClr val="002060"/>
              </a:solidFill>
              <a:effectLst/>
              <a:uLnTx/>
              <a:uFillTx/>
              <a:latin typeface="Arial" panose="020B0604020202020204" pitchFamily="34" charset="0"/>
              <a:ea typeface="Frankfurter" pitchFamily="2" charset="0"/>
              <a:cs typeface="Arial" panose="020B0604020202020204" pitchFamily="34" charset="0"/>
              <a:sym typeface="Fredoka One"/>
            </a:endParaRPr>
          </a:p>
        </p:txBody>
      </p:sp>
      <p:sp>
        <p:nvSpPr>
          <p:cNvPr id="25" name="Google Shape;585;p33">
            <a:extLst>
              <a:ext uri="{FF2B5EF4-FFF2-40B4-BE49-F238E27FC236}">
                <a16:creationId xmlns:a16="http://schemas.microsoft.com/office/drawing/2014/main" id="{DD41EF86-EE13-49D1-A472-38AC61056471}"/>
              </a:ext>
            </a:extLst>
          </p:cNvPr>
          <p:cNvSpPr txBox="1">
            <a:spLocks/>
          </p:cNvSpPr>
          <p:nvPr/>
        </p:nvSpPr>
        <p:spPr>
          <a:xfrm>
            <a:off x="1092694" y="4123532"/>
            <a:ext cx="10006612" cy="21984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80000"/>
              </a:lnSpc>
              <a:spcBef>
                <a:spcPts val="0"/>
              </a:spcBef>
              <a:spcAft>
                <a:spcPts val="1331"/>
              </a:spcAft>
              <a:buClr>
                <a:srgbClr val="FAF4F2"/>
              </a:buClr>
              <a:buSzPts val="3600"/>
              <a:buFont typeface="Fredoka One"/>
              <a:buNone/>
              <a:tabLst/>
              <a:defRPr/>
            </a:pPr>
            <a:endParaRPr kumimoji="0" lang="vi-VN" sz="5400" b="1" i="0" u="none" strike="noStrike" kern="0" cap="none" spc="0" normalizeH="0" baseline="0" noProof="0">
              <a:ln>
                <a:noFill/>
              </a:ln>
              <a:solidFill>
                <a:srgbClr val="0070C0"/>
              </a:solidFill>
              <a:effectLst/>
              <a:uLnTx/>
              <a:uFillTx/>
              <a:latin typeface="Arial" panose="020B0604020202020204" pitchFamily="34" charset="0"/>
              <a:ea typeface="Frankfurter" pitchFamily="2" charset="0"/>
              <a:cs typeface="Arial" panose="020B0604020202020204" pitchFamily="34" charset="0"/>
              <a:sym typeface="Fredoka One"/>
            </a:endParaRPr>
          </a:p>
        </p:txBody>
      </p:sp>
      <p:sp>
        <p:nvSpPr>
          <p:cNvPr id="27" name="TextBox 26">
            <a:extLst>
              <a:ext uri="{FF2B5EF4-FFF2-40B4-BE49-F238E27FC236}">
                <a16:creationId xmlns:a16="http://schemas.microsoft.com/office/drawing/2014/main" id="{159AA866-7C11-4CAD-8522-FFE551B7F8AE}"/>
              </a:ext>
            </a:extLst>
          </p:cNvPr>
          <p:cNvSpPr txBox="1"/>
          <p:nvPr/>
        </p:nvSpPr>
        <p:spPr>
          <a:xfrm>
            <a:off x="492833" y="808211"/>
            <a:ext cx="11424744" cy="5693866"/>
          </a:xfrm>
          <a:prstGeom prst="rect">
            <a:avLst/>
          </a:prstGeom>
          <a:noFill/>
        </p:spPr>
        <p:txBody>
          <a:bodyPr wrap="square">
            <a:spAutoFit/>
          </a:bodyPr>
          <a:lstStyle/>
          <a:p>
            <a:pPr algn="just"/>
            <a:r>
              <a:rPr lang="vi-VN" sz="2800" b="0" i="0">
                <a:solidFill>
                  <a:srgbClr val="000000"/>
                </a:solidFill>
                <a:effectLst/>
                <a:latin typeface="arial" panose="020B0604020202020204" pitchFamily="34" charset="0"/>
              </a:rPr>
              <a:t>Anh Lê đáp:</a:t>
            </a:r>
            <a:endParaRPr lang="vi-VN" sz="2800" b="0" i="0">
              <a:solidFill>
                <a:srgbClr val="000000"/>
              </a:solidFill>
              <a:effectLst/>
              <a:latin typeface="Arial" panose="020B0604020202020204" pitchFamily="34" charset="0"/>
            </a:endParaRPr>
          </a:p>
          <a:p>
            <a:pPr algn="just"/>
            <a:r>
              <a:rPr lang="vi-VN" sz="2800" b="0" i="0">
                <a:solidFill>
                  <a:srgbClr val="000000"/>
                </a:solidFill>
                <a:effectLst/>
                <a:latin typeface="arial" panose="020B0604020202020204" pitchFamily="34" charset="0"/>
              </a:rPr>
              <a:t>Nhưng bạn ơi ! Chúng ta lấy đâu ra tiền mà đi ?</a:t>
            </a:r>
            <a:endParaRPr lang="vi-VN" sz="2800" b="0" i="0">
              <a:solidFill>
                <a:srgbClr val="000000"/>
              </a:solidFill>
              <a:effectLst/>
              <a:latin typeface="Arial" panose="020B0604020202020204" pitchFamily="34" charset="0"/>
            </a:endParaRPr>
          </a:p>
          <a:p>
            <a:pPr algn="just"/>
            <a:r>
              <a:rPr lang="vi-VN" sz="2800" b="0" i="0">
                <a:solidFill>
                  <a:srgbClr val="000000"/>
                </a:solidFill>
                <a:effectLst/>
                <a:latin typeface="arial" panose="020B0604020202020204" pitchFamily="34" charset="0"/>
              </a:rPr>
              <a:t>- Đây, tiền đây – anh Ba vừa nói vừa giơ hai bàn tay .</a:t>
            </a:r>
            <a:endParaRPr lang="vi-VN" sz="2800" b="0" i="0">
              <a:solidFill>
                <a:srgbClr val="000000"/>
              </a:solidFill>
              <a:effectLst/>
              <a:latin typeface="Arial" panose="020B0604020202020204" pitchFamily="34" charset="0"/>
            </a:endParaRPr>
          </a:p>
          <a:p>
            <a:pPr algn="just"/>
            <a:r>
              <a:rPr lang="vi-VN" sz="2800" b="0" i="0">
                <a:solidFill>
                  <a:srgbClr val="000000"/>
                </a:solidFill>
                <a:effectLst/>
                <a:latin typeface="arial" panose="020B0604020202020204" pitchFamily="34" charset="0"/>
              </a:rPr>
              <a:t>Chúng ta sẽ làm việc, chúng ta sẽ làm bất cứ việc gì mà sống và để đi. Anh cùng đi với tôi chứ ?</a:t>
            </a:r>
            <a:endParaRPr lang="vi-VN" sz="2800" b="0" i="0">
              <a:solidFill>
                <a:srgbClr val="000000"/>
              </a:solidFill>
              <a:effectLst/>
              <a:latin typeface="Arial" panose="020B0604020202020204" pitchFamily="34" charset="0"/>
            </a:endParaRPr>
          </a:p>
          <a:p>
            <a:pPr algn="just"/>
            <a:r>
              <a:rPr lang="vi-VN" sz="2800" b="0" i="0">
                <a:solidFill>
                  <a:srgbClr val="000000"/>
                </a:solidFill>
                <a:effectLst/>
                <a:latin typeface="arial" panose="020B0604020202020204" pitchFamily="34" charset="0"/>
              </a:rPr>
              <a:t>Bị lôi cuốn vì lòng hăng hái của Bác, người bạn đồng ý. Nhưng sau khi suy nghĩ kĩ về cuộc đi có vẽ phiêu lưu, anh Lê không có đủ can đảm để giữ lời hứa.</a:t>
            </a:r>
            <a:endParaRPr lang="vi-VN" sz="2800" b="0" i="0">
              <a:solidFill>
                <a:srgbClr val="000000"/>
              </a:solidFill>
              <a:effectLst/>
              <a:latin typeface="Arial" panose="020B0604020202020204" pitchFamily="34" charset="0"/>
            </a:endParaRPr>
          </a:p>
          <a:p>
            <a:pPr algn="just"/>
            <a:r>
              <a:rPr lang="vi-VN" sz="2800" b="0" i="0">
                <a:solidFill>
                  <a:srgbClr val="000000"/>
                </a:solidFill>
                <a:effectLst/>
                <a:latin typeface="arial" panose="020B0604020202020204" pitchFamily="34" charset="0"/>
              </a:rPr>
              <a:t>Còn Bác Hồ đã đi ra nước ngoài bằng chính đôi bàn tay của mình. Bác đã làm nhiều nghề khác nhau : Phụ bếp, bồi bàn, quét tuyết… và đi khắp năm châu, bốn biển để tìm con đường cứu dân, cứu nước khỏi ách đô hộ của thực dân phong kiến, giải phóng cho dân tộc.</a:t>
            </a:r>
            <a:endParaRPr lang="vi-VN" sz="2800" b="0" i="0">
              <a:solidFill>
                <a:srgbClr val="000000"/>
              </a:solidFill>
              <a:effectLst/>
              <a:latin typeface="Arial" panose="020B0604020202020204" pitchFamily="34" charset="0"/>
            </a:endParaRPr>
          </a:p>
          <a:p>
            <a:pPr algn="r"/>
            <a:r>
              <a:rPr lang="vi-VN" sz="2800" b="1" i="0">
                <a:solidFill>
                  <a:srgbClr val="000000"/>
                </a:solidFill>
                <a:effectLst/>
                <a:latin typeface="arial" panose="020B0604020202020204" pitchFamily="34" charset="0"/>
              </a:rPr>
              <a:t>Theo Vũ Kỳ - NXB Chính trị Quốc gia</a:t>
            </a:r>
            <a:endParaRPr lang="vi-VN" sz="28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01278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894121" y="2279057"/>
            <a:ext cx="6604000" cy="307776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16472733"/>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C8F4E5-1FBB-41F0-BFE4-B55E7A8EF56C}"/>
              </a:ext>
            </a:extLst>
          </p:cNvPr>
          <p:cNvPicPr>
            <a:picLocks noChangeAspect="1"/>
          </p:cNvPicPr>
          <p:nvPr/>
        </p:nvPicPr>
        <p:blipFill>
          <a:blip r:embed="rId3"/>
          <a:stretch>
            <a:fillRect/>
          </a:stretch>
        </p:blipFill>
        <p:spPr>
          <a:xfrm>
            <a:off x="15081" y="10153"/>
            <a:ext cx="12161838" cy="6837695"/>
          </a:xfrm>
          <a:prstGeom prst="rect">
            <a:avLst/>
          </a:prstGeom>
        </p:spPr>
      </p:pic>
      <p:pic>
        <p:nvPicPr>
          <p:cNvPr id="1026" name="Picture 2" descr="Câu chuyện về tấm gương đạo đức Hồ Chí Minh">
            <a:extLst>
              <a:ext uri="{FF2B5EF4-FFF2-40B4-BE49-F238E27FC236}">
                <a16:creationId xmlns:a16="http://schemas.microsoft.com/office/drawing/2014/main" id="{99416BD8-DC47-4F29-820B-E241C95E0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67" y="1273909"/>
            <a:ext cx="5373619" cy="4128408"/>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D191EE-5F15-4BC6-B3E9-0859D37C73C0}"/>
              </a:ext>
            </a:extLst>
          </p:cNvPr>
          <p:cNvSpPr txBox="1"/>
          <p:nvPr/>
        </p:nvSpPr>
        <p:spPr>
          <a:xfrm>
            <a:off x="34502" y="10152"/>
            <a:ext cx="7982606" cy="69249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1: Bài học về giản dị và tiết kiệm</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a:ln>
                  <a:noFill/>
                </a:ln>
                <a:solidFill>
                  <a:srgbClr val="FF0000"/>
                </a:solidFill>
                <a:effectLst/>
                <a:uLnTx/>
                <a:uFillTx/>
                <a:latin typeface="Arial"/>
                <a:ea typeface="Arial-Rounded" pitchFamily="34" charset="0"/>
                <a:cs typeface="Arial-Rounded" pitchFamily="34" charset="0"/>
                <a:sym typeface="Arial"/>
              </a:rPr>
              <a:t>GIẢN DỊ VÀ TIẾT KIỆM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2: Bài học về thời gian</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a:ln>
                  <a:noFill/>
                </a:ln>
                <a:solidFill>
                  <a:srgbClr val="FF0000"/>
                </a:solidFill>
                <a:effectLst/>
                <a:uLnTx/>
                <a:uFillTx/>
                <a:latin typeface="Arial"/>
                <a:ea typeface="Arial-Rounded" pitchFamily="34" charset="0"/>
                <a:cs typeface="Arial-Rounded" pitchFamily="34" charset="0"/>
                <a:sym typeface="Arial"/>
              </a:rPr>
              <a:t>THỜI GIAN QUÝ BÁU LẮM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3: Bài học về cách ứng xử</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a:ln>
                  <a:noFill/>
                </a:ln>
                <a:solidFill>
                  <a:srgbClr val="FF0000"/>
                </a:solidFill>
                <a:effectLst/>
                <a:uLnTx/>
                <a:uFillTx/>
                <a:latin typeface="Arial"/>
                <a:ea typeface="Arial-Rounded" pitchFamily="34" charset="0"/>
                <a:cs typeface="Arial-Rounded" pitchFamily="34" charset="0"/>
                <a:sym typeface="Arial"/>
              </a:rPr>
              <a:t>NƯỚC NÓNG, NƯỚC NGUỘI</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4: Lối sống giản dị</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a:ln>
                  <a:noFill/>
                </a:ln>
                <a:solidFill>
                  <a:srgbClr val="FF0000"/>
                </a:solidFill>
                <a:effectLst/>
                <a:uLnTx/>
                <a:uFillTx/>
                <a:latin typeface="Arial"/>
                <a:ea typeface="Arial-Rounded" pitchFamily="34" charset="0"/>
                <a:cs typeface="Arial-Rounded" pitchFamily="34" charset="0"/>
                <a:sym typeface="Arial"/>
              </a:rPr>
              <a:t>ĐÔI DÉP BÁC HỒ</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5: Bài học về sự công bằng</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000" i="0">
                <a:solidFill>
                  <a:srgbClr val="FF0000"/>
                </a:solidFill>
                <a:effectLst/>
                <a:latin typeface="+mj-lt"/>
              </a:rPr>
              <a:t>BA CHIẾC BA LÔ</a:t>
            </a:r>
            <a:endParaRPr kumimoji="0" lang="vi-VN" sz="2000" i="0" u="none" strike="noStrike" kern="0" cap="none" spc="0" normalizeH="0" baseline="0" noProof="0">
              <a:ln>
                <a:noFill/>
              </a:ln>
              <a:solidFill>
                <a:srgbClr val="FF0000"/>
              </a:solidFill>
              <a:effectLst/>
              <a:uLnTx/>
              <a:uFillTx/>
              <a:latin typeface="+mj-lt"/>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số 6: Dám nghĩ dám làm</a:t>
            </a:r>
            <a:endParaRPr kumimoji="0" lang="vi-VN" sz="240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000" i="0">
                <a:solidFill>
                  <a:srgbClr val="FF0000"/>
                </a:solidFill>
                <a:effectLst/>
                <a:latin typeface="+mj-lt"/>
              </a:rPr>
              <a:t>HAI BÀN TAY</a:t>
            </a:r>
            <a:endParaRPr kumimoji="0" lang="vi-VN" sz="2000" i="0" u="none" strike="noStrike" kern="0" cap="none" spc="0" normalizeH="0" baseline="0" noProof="0">
              <a:ln>
                <a:noFill/>
              </a:ln>
              <a:solidFill>
                <a:srgbClr val="FF0000"/>
              </a:solidFill>
              <a:effectLst/>
              <a:uLnTx/>
              <a:uFillTx/>
              <a:latin typeface="+mj-lt"/>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7: Bài học về lòng quyết tâm</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000" i="0">
                <a:solidFill>
                  <a:srgbClr val="FF0000"/>
                </a:solidFill>
                <a:effectLst/>
                <a:latin typeface="+mj-lt"/>
              </a:rPr>
              <a:t>BỎ THUỐC LÁ</a:t>
            </a:r>
            <a:endParaRPr kumimoji="0" lang="vi-VN" sz="2000" i="0" u="none" strike="noStrike" kern="0" cap="none" spc="0" normalizeH="0" baseline="0" noProof="0">
              <a:ln>
                <a:noFill/>
              </a:ln>
              <a:solidFill>
                <a:srgbClr val="FF0000"/>
              </a:solidFill>
              <a:effectLst/>
              <a:uLnTx/>
              <a:uFillTx/>
              <a:latin typeface="+mj-lt"/>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8: Bài học về chữ tín</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000" i="0">
                <a:solidFill>
                  <a:srgbClr val="FF0000"/>
                </a:solidFill>
                <a:effectLst/>
                <a:latin typeface="+mj-lt"/>
              </a:rPr>
              <a:t>GIỮ LỜI HỨA</a:t>
            </a:r>
            <a:endParaRPr kumimoji="0" lang="vi-VN" sz="2000" i="0" u="none" strike="noStrike" kern="0" cap="none" spc="0" normalizeH="0" baseline="0" noProof="0">
              <a:ln>
                <a:noFill/>
              </a:ln>
              <a:solidFill>
                <a:srgbClr val="FF0000"/>
              </a:solidFill>
              <a:effectLst/>
              <a:uLnTx/>
              <a:uFillTx/>
              <a:latin typeface="+mj-lt"/>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9: Bài học về sự sẻ chia</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2000" i="0">
                <a:solidFill>
                  <a:srgbClr val="FF0000"/>
                </a:solidFill>
                <a:effectLst/>
                <a:latin typeface="tahoma" panose="020B0604030504040204" pitchFamily="34" charset="0"/>
              </a:rPr>
              <a:t>BÁT CHÈ XẺ ĐÔI</a:t>
            </a:r>
            <a:endParaRPr kumimoji="0" lang="vi-VN" sz="2000" i="0" u="none" strike="noStrike" kern="0" cap="none" spc="0" normalizeH="0" baseline="0" noProof="0">
              <a:ln>
                <a:noFill/>
              </a:ln>
              <a:solidFill>
                <a:srgbClr val="FF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Mẩu chuyện 10: Bài học về sự đoàn kết</a:t>
            </a:r>
            <a:endParaRPr kumimoji="0" lang="vi-VN" sz="24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vi-VN" sz="2000" i="0">
                <a:solidFill>
                  <a:srgbClr val="FF0000"/>
                </a:solidFill>
                <a:effectLst/>
              </a:rPr>
              <a:t>BÁC HỒ VỚI CHIẾN SĨ NGƯỜI DÂN TỘC</a:t>
            </a:r>
            <a:endParaRPr kumimoji="0" lang="en-US" sz="2000" i="0" u="none" strike="noStrike" kern="0" cap="none" spc="0" normalizeH="0" baseline="0" noProof="0">
              <a:ln>
                <a:noFill/>
              </a:ln>
              <a:solidFill>
                <a:srgbClr val="FF0000"/>
              </a:solidFill>
              <a:effectLst/>
              <a:uLnTx/>
              <a:uFillTx/>
              <a:ea typeface="Arial-Rounded" pitchFamily="34" charset="0"/>
              <a:cs typeface="Arial-Rounded" pitchFamily="34" charset="0"/>
              <a:sym typeface="Arial"/>
            </a:endParaRPr>
          </a:p>
        </p:txBody>
      </p:sp>
    </p:spTree>
    <p:extLst>
      <p:ext uri="{BB962C8B-B14F-4D97-AF65-F5344CB8AC3E}">
        <p14:creationId xmlns:p14="http://schemas.microsoft.com/office/powerpoint/2010/main" val="35807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inVertical)">
                                      <p:cBhvr>
                                        <p:cTn id="15" dur="500"/>
                                        <p:tgtEl>
                                          <p:spTgt spid="10">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barn(inVertical)">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barn(inVertical)">
                                      <p:cBhvr>
                                        <p:cTn id="23" dur="500"/>
                                        <p:tgtEl>
                                          <p:spTgt spid="10">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barn(inVertical)">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barn(inVertical)">
                                      <p:cBhvr>
                                        <p:cTn id="31" dur="500"/>
                                        <p:tgtEl>
                                          <p:spTgt spid="10">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barn(inVertical)">
                                      <p:cBhvr>
                                        <p:cTn id="34" dur="500"/>
                                        <p:tgtEl>
                                          <p:spTgt spid="1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Effect transition="in" filter="barn(inVertical)">
                                      <p:cBhvr>
                                        <p:cTn id="39" dur="500"/>
                                        <p:tgtEl>
                                          <p:spTgt spid="10">
                                            <p:txEl>
                                              <p:pRg st="8" end="8"/>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barn(inVertical)">
                                      <p:cBhvr>
                                        <p:cTn id="42" dur="500"/>
                                        <p:tgtEl>
                                          <p:spTgt spid="10">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animEffect transition="in" filter="barn(inVertical)">
                                      <p:cBhvr>
                                        <p:cTn id="47" dur="500"/>
                                        <p:tgtEl>
                                          <p:spTgt spid="10">
                                            <p:txEl>
                                              <p:pRg st="10" end="10"/>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xEl>
                                              <p:pRg st="11" end="11"/>
                                            </p:txEl>
                                          </p:spTgt>
                                        </p:tgtEl>
                                        <p:attrNameLst>
                                          <p:attrName>style.visibility</p:attrName>
                                        </p:attrNameLst>
                                      </p:cBhvr>
                                      <p:to>
                                        <p:strVal val="visible"/>
                                      </p:to>
                                    </p:set>
                                    <p:animEffect transition="in" filter="barn(inVertical)">
                                      <p:cBhvr>
                                        <p:cTn id="50" dur="500"/>
                                        <p:tgtEl>
                                          <p:spTgt spid="10">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animEffect transition="in" filter="barn(inVertical)">
                                      <p:cBhvr>
                                        <p:cTn id="55" dur="500"/>
                                        <p:tgtEl>
                                          <p:spTgt spid="10">
                                            <p:txEl>
                                              <p:pRg st="12" end="12"/>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xEl>
                                              <p:pRg st="13" end="13"/>
                                            </p:txEl>
                                          </p:spTgt>
                                        </p:tgtEl>
                                        <p:attrNameLst>
                                          <p:attrName>style.visibility</p:attrName>
                                        </p:attrNameLst>
                                      </p:cBhvr>
                                      <p:to>
                                        <p:strVal val="visible"/>
                                      </p:to>
                                    </p:set>
                                    <p:animEffect transition="in" filter="barn(inVertical)">
                                      <p:cBhvr>
                                        <p:cTn id="58" dur="500"/>
                                        <p:tgtEl>
                                          <p:spTgt spid="10">
                                            <p:txEl>
                                              <p:pRg st="13" end="1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0">
                                            <p:txEl>
                                              <p:pRg st="14" end="14"/>
                                            </p:txEl>
                                          </p:spTgt>
                                        </p:tgtEl>
                                        <p:attrNameLst>
                                          <p:attrName>style.visibility</p:attrName>
                                        </p:attrNameLst>
                                      </p:cBhvr>
                                      <p:to>
                                        <p:strVal val="visible"/>
                                      </p:to>
                                    </p:set>
                                    <p:animEffect transition="in" filter="barn(inVertical)">
                                      <p:cBhvr>
                                        <p:cTn id="63" dur="500"/>
                                        <p:tgtEl>
                                          <p:spTgt spid="10">
                                            <p:txEl>
                                              <p:pRg st="14" end="14"/>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10">
                                            <p:txEl>
                                              <p:pRg st="15" end="15"/>
                                            </p:txEl>
                                          </p:spTgt>
                                        </p:tgtEl>
                                        <p:attrNameLst>
                                          <p:attrName>style.visibility</p:attrName>
                                        </p:attrNameLst>
                                      </p:cBhvr>
                                      <p:to>
                                        <p:strVal val="visible"/>
                                      </p:to>
                                    </p:set>
                                    <p:animEffect transition="in" filter="barn(inVertical)">
                                      <p:cBhvr>
                                        <p:cTn id="66" dur="500"/>
                                        <p:tgtEl>
                                          <p:spTgt spid="10">
                                            <p:txEl>
                                              <p:pRg st="15" end="1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xEl>
                                              <p:pRg st="16" end="16"/>
                                            </p:txEl>
                                          </p:spTgt>
                                        </p:tgtEl>
                                        <p:attrNameLst>
                                          <p:attrName>style.visibility</p:attrName>
                                        </p:attrNameLst>
                                      </p:cBhvr>
                                      <p:to>
                                        <p:strVal val="visible"/>
                                      </p:to>
                                    </p:set>
                                    <p:animEffect transition="in" filter="barn(inVertical)">
                                      <p:cBhvr>
                                        <p:cTn id="71" dur="500"/>
                                        <p:tgtEl>
                                          <p:spTgt spid="10">
                                            <p:txEl>
                                              <p:pRg st="16" end="16"/>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10">
                                            <p:txEl>
                                              <p:pRg st="17" end="17"/>
                                            </p:txEl>
                                          </p:spTgt>
                                        </p:tgtEl>
                                        <p:attrNameLst>
                                          <p:attrName>style.visibility</p:attrName>
                                        </p:attrNameLst>
                                      </p:cBhvr>
                                      <p:to>
                                        <p:strVal val="visible"/>
                                      </p:to>
                                    </p:set>
                                    <p:animEffect transition="in" filter="barn(inVertical)">
                                      <p:cBhvr>
                                        <p:cTn id="74" dur="500"/>
                                        <p:tgtEl>
                                          <p:spTgt spid="10">
                                            <p:txEl>
                                              <p:pRg st="17" end="1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0">
                                            <p:txEl>
                                              <p:pRg st="18" end="18"/>
                                            </p:txEl>
                                          </p:spTgt>
                                        </p:tgtEl>
                                        <p:attrNameLst>
                                          <p:attrName>style.visibility</p:attrName>
                                        </p:attrNameLst>
                                      </p:cBhvr>
                                      <p:to>
                                        <p:strVal val="visible"/>
                                      </p:to>
                                    </p:set>
                                    <p:animEffect transition="in" filter="barn(inVertical)">
                                      <p:cBhvr>
                                        <p:cTn id="79" dur="500"/>
                                        <p:tgtEl>
                                          <p:spTgt spid="10">
                                            <p:txEl>
                                              <p:pRg st="18" end="18"/>
                                            </p:txEl>
                                          </p:spTgt>
                                        </p:tgtEl>
                                      </p:cBhvr>
                                    </p:animEffect>
                                  </p:childTnLst>
                                </p:cTn>
                              </p:par>
                              <p:par>
                                <p:cTn id="80" presetID="16" presetClass="entr" presetSubtype="21" fill="hold" nodeType="withEffect">
                                  <p:stCondLst>
                                    <p:cond delay="0"/>
                                  </p:stCondLst>
                                  <p:childTnLst>
                                    <p:set>
                                      <p:cBhvr>
                                        <p:cTn id="81" dur="1" fill="hold">
                                          <p:stCondLst>
                                            <p:cond delay="0"/>
                                          </p:stCondLst>
                                        </p:cTn>
                                        <p:tgtEl>
                                          <p:spTgt spid="10">
                                            <p:txEl>
                                              <p:pRg st="19" end="19"/>
                                            </p:txEl>
                                          </p:spTgt>
                                        </p:tgtEl>
                                        <p:attrNameLst>
                                          <p:attrName>style.visibility</p:attrName>
                                        </p:attrNameLst>
                                      </p:cBhvr>
                                      <p:to>
                                        <p:strVal val="visible"/>
                                      </p:to>
                                    </p:set>
                                    <p:animEffect transition="in" filter="barn(inVertical)">
                                      <p:cBhvr>
                                        <p:cTn id="82" dur="500"/>
                                        <p:tgtEl>
                                          <p:spTgt spid="10">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85800" y="457200"/>
            <a:ext cx="11201400" cy="1205932"/>
            <a:chOff x="294783" y="915918"/>
            <a:chExt cx="11201400" cy="1205932"/>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buClr>
                    <a:srgbClr val="000000"/>
                  </a:buClr>
                </a:pPr>
                <a:endParaRPr sz="4000" kern="0">
                  <a:solidFill>
                    <a:srgbClr val="002060"/>
                  </a:solidFill>
                  <a:latin typeface="Arial-Rounded" pitchFamily="34" charset="0"/>
                  <a:ea typeface="Arial-Rounded" pitchFamily="34" charset="0"/>
                  <a:cs typeface="Arial-Rounded" pitchFamily="34" charset="0"/>
                  <a:sym typeface="Arial"/>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kern="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1047742" y="1044632"/>
              <a:ext cx="10448441" cy="1077218"/>
            </a:xfrm>
            <a:prstGeom prst="rect">
              <a:avLst/>
            </a:prstGeom>
            <a:noFill/>
          </p:spPr>
          <p:txBody>
            <a:bodyPr wrap="square" rtlCol="0">
              <a:spAutoFit/>
            </a:bodyPr>
            <a:lstStyle/>
            <a:p>
              <a:pPr algn="just">
                <a:buClr>
                  <a:srgbClr val="000000"/>
                </a:buClr>
              </a:pPr>
              <a:r>
                <a:rPr lang="en-US" sz="3200" kern="0">
                  <a:solidFill>
                    <a:srgbClr val="3F2732"/>
                  </a:solidFill>
                  <a:latin typeface="Arial" panose="020B0604020202020204" pitchFamily="34" charset="0"/>
                  <a:ea typeface="Arial-Rounded" pitchFamily="34" charset="0"/>
                  <a:cs typeface="Arial" panose="020B0604020202020204" pitchFamily="34" charset="0"/>
                  <a:sym typeface="Arial"/>
                </a:rPr>
                <a:t>Kể lại câu chuyện đã học. Nói cảm xúc của em sau khi đọc câu chuyện.</a:t>
              </a:r>
            </a:p>
          </p:txBody>
        </p:sp>
      </p:grpSp>
      <p:pic>
        <p:nvPicPr>
          <p:cNvPr id="8" name="Picture 7">
            <a:extLst>
              <a:ext uri="{FF2B5EF4-FFF2-40B4-BE49-F238E27FC236}">
                <a16:creationId xmlns:a16="http://schemas.microsoft.com/office/drawing/2014/main" id="{2547206E-04BC-4DDF-A0C5-B36ACBC4FE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550" t="54444"/>
          <a:stretch/>
        </p:blipFill>
        <p:spPr>
          <a:xfrm>
            <a:off x="3546219" y="1828800"/>
            <a:ext cx="5099562" cy="4038600"/>
          </a:xfrm>
          <a:prstGeom prst="roundRect">
            <a:avLst/>
          </a:prstGeom>
        </p:spPr>
      </p:pic>
    </p:spTree>
    <p:extLst>
      <p:ext uri="{BB962C8B-B14F-4D97-AF65-F5344CB8AC3E}">
        <p14:creationId xmlns:p14="http://schemas.microsoft.com/office/powerpoint/2010/main" val="3689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594894" y="127591"/>
            <a:ext cx="610790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7" name="组合 6"/>
          <p:cNvGrpSpPr/>
          <p:nvPr/>
        </p:nvGrpSpPr>
        <p:grpSpPr>
          <a:xfrm>
            <a:off x="970918" y="1384300"/>
            <a:ext cx="10645753" cy="2343150"/>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1700" y="3134"/>
              <a:ext cx="4367"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文本框 3"/>
            <p:cNvSpPr txBox="1"/>
            <p:nvPr/>
          </p:nvSpPr>
          <p:spPr>
            <a:xfrm>
              <a:off x="7765" y="3158"/>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tiết</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文本框 5"/>
            <p:cNvSpPr txBox="1"/>
            <p:nvPr/>
          </p:nvSpPr>
          <p:spPr>
            <a:xfrm>
              <a:off x="13265" y="2810"/>
              <a:ext cx="4367" cy="2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của</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sau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927" y="3727450"/>
            <a:ext cx="5260340" cy="27038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60734" y="533401"/>
            <a:ext cx="10670532" cy="646331"/>
          </a:xfrm>
          <a:prstGeom prst="rect">
            <a:avLst/>
          </a:prstGeom>
          <a:noFill/>
        </p:spPr>
        <p:txBody>
          <a:bodyPr wrap="square" rtlCol="0">
            <a:spAutoFit/>
          </a:bodyPr>
          <a:lstStyle/>
          <a:p>
            <a:pPr algn="ctr">
              <a:buClr>
                <a:srgbClr val="000000"/>
              </a:buClr>
            </a:pPr>
            <a:r>
              <a:rPr lang="en-US" sz="3600" b="1" i="1" kern="0">
                <a:solidFill>
                  <a:srgbClr val="FF0000"/>
                </a:solidFill>
                <a:latin typeface="Arial-Rounded" pitchFamily="34" charset="0"/>
                <a:ea typeface="Arial-Rounded" pitchFamily="34" charset="0"/>
                <a:cs typeface="Arial-Rounded" pitchFamily="34" charset="0"/>
                <a:sym typeface="Arial"/>
              </a:rPr>
              <a:t>NHẬT KÍ ĐỌC SÁCH CỦA EM</a:t>
            </a:r>
            <a:endParaRPr lang="en-US" sz="3600" i="1" kern="0">
              <a:solidFill>
                <a:srgbClr val="FF0000"/>
              </a:solidFill>
              <a:latin typeface="Arial-Rounded" pitchFamily="34" charset="0"/>
              <a:ea typeface="Arial-Rounded" pitchFamily="34" charset="0"/>
              <a:cs typeface="Arial-Rounded" pitchFamily="34" charset="0"/>
              <a:sym typeface="Arial"/>
            </a:endParaRPr>
          </a:p>
        </p:txBody>
      </p:sp>
      <p:pic>
        <p:nvPicPr>
          <p:cNvPr id="5122" name="Picture 2" descr="Notebook Cartoon Vector Illustration Black White Stock Vector (Royalty  Free) 732356062">
            <a:extLst>
              <a:ext uri="{FF2B5EF4-FFF2-40B4-BE49-F238E27FC236}">
                <a16:creationId xmlns:a16="http://schemas.microsoft.com/office/drawing/2014/main" id="{34EF2433-A803-4D8F-85C6-E0A96548C6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14" b="86429" l="3226" r="98618"/>
                    </a14:imgEffect>
                  </a14:imgLayer>
                </a14:imgProps>
              </a:ext>
              <a:ext uri="{28A0092B-C50C-407E-A947-70E740481C1C}">
                <a14:useLocalDpi xmlns:a14="http://schemas.microsoft.com/office/drawing/2010/main" val="0"/>
              </a:ext>
            </a:extLst>
          </a:blip>
          <a:srcRect b="11804"/>
          <a:stretch/>
        </p:blipFill>
        <p:spPr bwMode="auto">
          <a:xfrm>
            <a:off x="3771900" y="1255931"/>
            <a:ext cx="4648200" cy="5289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20242A-5C09-4B84-B64F-EE746B7BA188}"/>
              </a:ext>
            </a:extLst>
          </p:cNvPr>
          <p:cNvPicPr>
            <a:picLocks noChangeAspect="1"/>
          </p:cNvPicPr>
          <p:nvPr/>
        </p:nvPicPr>
        <p:blipFill>
          <a:blip r:embed="rId5"/>
          <a:stretch>
            <a:fillRect/>
          </a:stretch>
        </p:blipFill>
        <p:spPr>
          <a:xfrm>
            <a:off x="5387834" y="4101757"/>
            <a:ext cx="1752601" cy="1234610"/>
          </a:xfrm>
          <a:prstGeom prst="rect">
            <a:avLst/>
          </a:prstGeom>
        </p:spPr>
      </p:pic>
      <p:pic>
        <p:nvPicPr>
          <p:cNvPr id="7" name="Picture 6">
            <a:extLst>
              <a:ext uri="{FF2B5EF4-FFF2-40B4-BE49-F238E27FC236}">
                <a16:creationId xmlns:a16="http://schemas.microsoft.com/office/drawing/2014/main" id="{AEC4C3A1-6DC0-40B5-AA10-8FD1FEB9142C}"/>
              </a:ext>
            </a:extLst>
          </p:cNvPr>
          <p:cNvPicPr>
            <a:picLocks noChangeAspect="1"/>
          </p:cNvPicPr>
          <p:nvPr/>
        </p:nvPicPr>
        <p:blipFill>
          <a:blip r:embed="rId6"/>
          <a:stretch>
            <a:fillRect/>
          </a:stretch>
        </p:blipFill>
        <p:spPr>
          <a:xfrm>
            <a:off x="4906510" y="1964931"/>
            <a:ext cx="2706859" cy="2060627"/>
          </a:xfrm>
          <a:prstGeom prst="rect">
            <a:avLst/>
          </a:prstGeom>
        </p:spPr>
      </p:pic>
      <p:sp>
        <p:nvSpPr>
          <p:cNvPr id="10" name="Rectangle: Rounded Corners 9">
            <a:extLst>
              <a:ext uri="{FF2B5EF4-FFF2-40B4-BE49-F238E27FC236}">
                <a16:creationId xmlns:a16="http://schemas.microsoft.com/office/drawing/2014/main" id="{00B7725D-E2DE-4127-B972-CF5EEDEC0E67}"/>
              </a:ext>
            </a:extLst>
          </p:cNvPr>
          <p:cNvSpPr/>
          <p:nvPr/>
        </p:nvSpPr>
        <p:spPr>
          <a:xfrm>
            <a:off x="4906510" y="2057400"/>
            <a:ext cx="2706859" cy="3810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900" kern="0">
              <a:solidFill>
                <a:srgbClr val="FAF4F2"/>
              </a:solidFill>
              <a:latin typeface="Arial"/>
              <a:sym typeface="Arial"/>
            </a:endParaRPr>
          </a:p>
        </p:txBody>
      </p:sp>
    </p:spTree>
    <p:extLst>
      <p:ext uri="{BB962C8B-B14F-4D97-AF65-F5344CB8AC3E}">
        <p14:creationId xmlns:p14="http://schemas.microsoft.com/office/powerpoint/2010/main" val="222929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EFBC9-1CF6-4147-BAA9-089766BAF222}"/>
              </a:ext>
            </a:extLst>
          </p:cNvPr>
          <p:cNvSpPr txBox="1"/>
          <p:nvPr/>
        </p:nvSpPr>
        <p:spPr>
          <a:xfrm>
            <a:off x="2934586" y="2498650"/>
            <a:ext cx="7357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Củng</a:t>
            </a:r>
            <a:r>
              <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cố</a:t>
            </a:r>
            <a:r>
              <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dặn</a:t>
            </a:r>
            <a:r>
              <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 </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Arial-Rounded"/>
                <a:cs typeface="+mn-cs"/>
              </a:rPr>
              <a:t>dò</a:t>
            </a:r>
            <a:endPar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Arial-Rounded"/>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y2mate.com - Đêm Qua Em Mơ Gặp Bác Hồ  Bài Hát Hay Về Bác Hồ_v720P">
            <a:hlinkClick r:id="" action="ppaction://media"/>
            <a:extLst>
              <a:ext uri="{FF2B5EF4-FFF2-40B4-BE49-F238E27FC236}">
                <a16:creationId xmlns:a16="http://schemas.microsoft.com/office/drawing/2014/main" id="{A0B84AA6-E698-4E1A-9137-2520A0E2E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0470" y="312383"/>
            <a:ext cx="10591060" cy="5957471"/>
          </a:xfrm>
          <a:prstGeom prst="rect">
            <a:avLst/>
          </a:prstGeom>
        </p:spPr>
      </p:pic>
    </p:spTree>
    <p:extLst>
      <p:ext uri="{BB962C8B-B14F-4D97-AF65-F5344CB8AC3E}">
        <p14:creationId xmlns:p14="http://schemas.microsoft.com/office/powerpoint/2010/main" val="8625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28643-4759-4B77-BF17-32DC1F4E7A40}"/>
              </a:ext>
            </a:extLst>
          </p:cNvPr>
          <p:cNvPicPr>
            <a:picLocks noChangeAspect="1"/>
          </p:cNvPicPr>
          <p:nvPr/>
        </p:nvPicPr>
        <p:blipFill>
          <a:blip r:embed="rId2"/>
          <a:stretch>
            <a:fillRect/>
          </a:stretch>
        </p:blipFill>
        <p:spPr>
          <a:xfrm>
            <a:off x="15081" y="10153"/>
            <a:ext cx="12161838" cy="6837695"/>
          </a:xfrm>
          <a:prstGeom prst="rect">
            <a:avLst/>
          </a:prstGeom>
        </p:spPr>
      </p:pic>
      <p:sp>
        <p:nvSpPr>
          <p:cNvPr id="5" name="Google Shape;584;p33">
            <a:extLst>
              <a:ext uri="{FF2B5EF4-FFF2-40B4-BE49-F238E27FC236}">
                <a16:creationId xmlns:a16="http://schemas.microsoft.com/office/drawing/2014/main" id="{4570D112-FEDC-4F25-BA62-DF0C7C54C284}"/>
              </a:ext>
            </a:extLst>
          </p:cNvPr>
          <p:cNvSpPr/>
          <p:nvPr/>
        </p:nvSpPr>
        <p:spPr>
          <a:xfrm>
            <a:off x="11480331" y="249985"/>
            <a:ext cx="1427086"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grpSp>
        <p:nvGrpSpPr>
          <p:cNvPr id="8" name="Google Shape;592;p33">
            <a:extLst>
              <a:ext uri="{FF2B5EF4-FFF2-40B4-BE49-F238E27FC236}">
                <a16:creationId xmlns:a16="http://schemas.microsoft.com/office/drawing/2014/main" id="{47B62DF2-55CF-4583-8766-4F925AC85004}"/>
              </a:ext>
            </a:extLst>
          </p:cNvPr>
          <p:cNvGrpSpPr/>
          <p:nvPr/>
        </p:nvGrpSpPr>
        <p:grpSpPr>
          <a:xfrm>
            <a:off x="11154321" y="2366170"/>
            <a:ext cx="652020" cy="811748"/>
            <a:chOff x="7376250" y="1989890"/>
            <a:chExt cx="490228" cy="608811"/>
          </a:xfrm>
        </p:grpSpPr>
        <p:sp>
          <p:nvSpPr>
            <p:cNvPr id="9" name="Google Shape;593;p33">
              <a:extLst>
                <a:ext uri="{FF2B5EF4-FFF2-40B4-BE49-F238E27FC236}">
                  <a16:creationId xmlns:a16="http://schemas.microsoft.com/office/drawing/2014/main" id="{742D83A2-A212-4E4D-84F3-E3D0088DADCF}"/>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10" name="Google Shape;594;p33">
              <a:extLst>
                <a:ext uri="{FF2B5EF4-FFF2-40B4-BE49-F238E27FC236}">
                  <a16:creationId xmlns:a16="http://schemas.microsoft.com/office/drawing/2014/main" id="{99E4324A-7E4C-4C19-B432-7C51B7832CB6}"/>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11" name="Google Shape;595;p33">
              <a:extLst>
                <a:ext uri="{FF2B5EF4-FFF2-40B4-BE49-F238E27FC236}">
                  <a16:creationId xmlns:a16="http://schemas.microsoft.com/office/drawing/2014/main" id="{BE64D35D-5DAF-4938-818F-56D37C7EED7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grpSp>
      <p:sp>
        <p:nvSpPr>
          <p:cNvPr id="12" name="Google Shape;596;p33">
            <a:extLst>
              <a:ext uri="{FF2B5EF4-FFF2-40B4-BE49-F238E27FC236}">
                <a16:creationId xmlns:a16="http://schemas.microsoft.com/office/drawing/2014/main" id="{53FFF7FA-92A1-4623-B807-16FF6A01498A}"/>
              </a:ext>
            </a:extLst>
          </p:cNvPr>
          <p:cNvSpPr/>
          <p:nvPr/>
        </p:nvSpPr>
        <p:spPr>
          <a:xfrm>
            <a:off x="16098920" y="4853678"/>
            <a:ext cx="93" cy="1868"/>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sp>
        <p:nvSpPr>
          <p:cNvPr id="13" name="Google Shape;597;p33">
            <a:extLst>
              <a:ext uri="{FF2B5EF4-FFF2-40B4-BE49-F238E27FC236}">
                <a16:creationId xmlns:a16="http://schemas.microsoft.com/office/drawing/2014/main" id="{A4554B69-9354-4A8C-A9D7-BE721E1616EC}"/>
              </a:ext>
            </a:extLst>
          </p:cNvPr>
          <p:cNvSpPr/>
          <p:nvPr/>
        </p:nvSpPr>
        <p:spPr>
          <a:xfrm>
            <a:off x="18133939" y="4801639"/>
            <a:ext cx="37652" cy="3783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sp>
        <p:nvSpPr>
          <p:cNvPr id="14" name="Google Shape;598;p33">
            <a:extLst>
              <a:ext uri="{FF2B5EF4-FFF2-40B4-BE49-F238E27FC236}">
                <a16:creationId xmlns:a16="http://schemas.microsoft.com/office/drawing/2014/main" id="{49D85DA6-377F-4061-A98F-C335DD1DD00F}"/>
              </a:ext>
            </a:extLst>
          </p:cNvPr>
          <p:cNvSpPr/>
          <p:nvPr/>
        </p:nvSpPr>
        <p:spPr>
          <a:xfrm>
            <a:off x="17969255" y="4871617"/>
            <a:ext cx="35882" cy="35971"/>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grpSp>
        <p:nvGrpSpPr>
          <p:cNvPr id="15" name="Google Shape;599;p33">
            <a:extLst>
              <a:ext uri="{FF2B5EF4-FFF2-40B4-BE49-F238E27FC236}">
                <a16:creationId xmlns:a16="http://schemas.microsoft.com/office/drawing/2014/main" id="{10F94882-FC1E-4D0C-94EF-9D361CA9E21D}"/>
              </a:ext>
            </a:extLst>
          </p:cNvPr>
          <p:cNvGrpSpPr/>
          <p:nvPr/>
        </p:nvGrpSpPr>
        <p:grpSpPr>
          <a:xfrm>
            <a:off x="3197191" y="392673"/>
            <a:ext cx="891787" cy="584699"/>
            <a:chOff x="7555450" y="377766"/>
            <a:chExt cx="670499" cy="438524"/>
          </a:xfrm>
        </p:grpSpPr>
        <p:sp>
          <p:nvSpPr>
            <p:cNvPr id="16" name="Google Shape;600;p33">
              <a:extLst>
                <a:ext uri="{FF2B5EF4-FFF2-40B4-BE49-F238E27FC236}">
                  <a16:creationId xmlns:a16="http://schemas.microsoft.com/office/drawing/2014/main" id="{728C5A08-E04B-4EBA-A646-8F1ED99B3DAE}"/>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17" name="Google Shape;601;p33">
              <a:extLst>
                <a:ext uri="{FF2B5EF4-FFF2-40B4-BE49-F238E27FC236}">
                  <a16:creationId xmlns:a16="http://schemas.microsoft.com/office/drawing/2014/main" id="{DECB94B6-7DF3-4373-8766-9F6A9BC59974}"/>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18" name="Google Shape;602;p33">
              <a:extLst>
                <a:ext uri="{FF2B5EF4-FFF2-40B4-BE49-F238E27FC236}">
                  <a16:creationId xmlns:a16="http://schemas.microsoft.com/office/drawing/2014/main" id="{713229BD-C022-44BE-964C-BAFDE2155BBB}"/>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grpSp>
      <p:grpSp>
        <p:nvGrpSpPr>
          <p:cNvPr id="19" name="Google Shape;745;p33">
            <a:extLst>
              <a:ext uri="{FF2B5EF4-FFF2-40B4-BE49-F238E27FC236}">
                <a16:creationId xmlns:a16="http://schemas.microsoft.com/office/drawing/2014/main" id="{C6A246AD-8F90-4AE5-AA69-587D8849CCF2}"/>
              </a:ext>
            </a:extLst>
          </p:cNvPr>
          <p:cNvGrpSpPr/>
          <p:nvPr/>
        </p:nvGrpSpPr>
        <p:grpSpPr>
          <a:xfrm>
            <a:off x="1257285" y="357069"/>
            <a:ext cx="1305143" cy="712529"/>
            <a:chOff x="816462" y="899275"/>
            <a:chExt cx="981285" cy="534397"/>
          </a:xfrm>
        </p:grpSpPr>
        <p:sp>
          <p:nvSpPr>
            <p:cNvPr id="20" name="Google Shape;746;p33">
              <a:extLst>
                <a:ext uri="{FF2B5EF4-FFF2-40B4-BE49-F238E27FC236}">
                  <a16:creationId xmlns:a16="http://schemas.microsoft.com/office/drawing/2014/main" id="{A4DFB021-EBDE-4D50-8D70-D92AC993544A}"/>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21" name="Google Shape;747;p33">
              <a:extLst>
                <a:ext uri="{FF2B5EF4-FFF2-40B4-BE49-F238E27FC236}">
                  <a16:creationId xmlns:a16="http://schemas.microsoft.com/office/drawing/2014/main" id="{97873EBD-6A62-4DFE-A72F-D4898DE25DB1}"/>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grpSp>
      <p:grpSp>
        <p:nvGrpSpPr>
          <p:cNvPr id="22" name="Google Shape;748;p33">
            <a:extLst>
              <a:ext uri="{FF2B5EF4-FFF2-40B4-BE49-F238E27FC236}">
                <a16:creationId xmlns:a16="http://schemas.microsoft.com/office/drawing/2014/main" id="{939F34E5-DC93-407B-8E7C-5D01943786DA}"/>
              </a:ext>
            </a:extLst>
          </p:cNvPr>
          <p:cNvGrpSpPr/>
          <p:nvPr/>
        </p:nvGrpSpPr>
        <p:grpSpPr>
          <a:xfrm>
            <a:off x="10689223" y="1162417"/>
            <a:ext cx="652034" cy="474539"/>
            <a:chOff x="8787625" y="134475"/>
            <a:chExt cx="838586" cy="608799"/>
          </a:xfrm>
        </p:grpSpPr>
        <p:sp>
          <p:nvSpPr>
            <p:cNvPr id="23" name="Google Shape;749;p33">
              <a:extLst>
                <a:ext uri="{FF2B5EF4-FFF2-40B4-BE49-F238E27FC236}">
                  <a16:creationId xmlns:a16="http://schemas.microsoft.com/office/drawing/2014/main" id="{E9CF9AC1-116F-4680-8E1E-6938FE625F08}"/>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24" name="Google Shape;750;p33">
              <a:extLst>
                <a:ext uri="{FF2B5EF4-FFF2-40B4-BE49-F238E27FC236}">
                  <a16:creationId xmlns:a16="http://schemas.microsoft.com/office/drawing/2014/main" id="{94E23A07-380E-400F-9441-A6F352B0DEAC}"/>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grpSp>
      <p:sp>
        <p:nvSpPr>
          <p:cNvPr id="26" name="Google Shape;585;p33">
            <a:extLst>
              <a:ext uri="{FF2B5EF4-FFF2-40B4-BE49-F238E27FC236}">
                <a16:creationId xmlns:a16="http://schemas.microsoft.com/office/drawing/2014/main" id="{BD3C4A11-217B-4897-ADD7-3D57F675362C}"/>
              </a:ext>
            </a:extLst>
          </p:cNvPr>
          <p:cNvSpPr txBox="1">
            <a:spLocks/>
          </p:cNvSpPr>
          <p:nvPr/>
        </p:nvSpPr>
        <p:spPr>
          <a:xfrm>
            <a:off x="1147709" y="1399218"/>
            <a:ext cx="10006612" cy="21984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a:lnSpc>
                <a:spcPct val="150000"/>
              </a:lnSpc>
              <a:buClr>
                <a:srgbClr val="FAF4F2"/>
              </a:buClr>
            </a:pPr>
            <a:r>
              <a:rPr lang="vi-VN" sz="5400" kern="0">
                <a:solidFill>
                  <a:srgbClr val="002060"/>
                </a:solidFill>
                <a:latin typeface="Arial" panose="020B0604020202020204" pitchFamily="34" charset="0"/>
                <a:ea typeface="Frankfurter" pitchFamily="2" charset="0"/>
                <a:cs typeface="Arial" panose="020B0604020202020204" pitchFamily="34" charset="0"/>
              </a:rPr>
              <a:t>Bài 2</a:t>
            </a:r>
            <a:r>
              <a:rPr lang="en-US" sz="5400" kern="0">
                <a:solidFill>
                  <a:srgbClr val="002060"/>
                </a:solidFill>
                <a:latin typeface="Arial" panose="020B0604020202020204" pitchFamily="34" charset="0"/>
                <a:ea typeface="Frankfurter" pitchFamily="2" charset="0"/>
                <a:cs typeface="Arial" panose="020B0604020202020204" pitchFamily="34" charset="0"/>
              </a:rPr>
              <a:t>4</a:t>
            </a:r>
            <a:r>
              <a:rPr lang="vi-VN" sz="5400" kern="0">
                <a:solidFill>
                  <a:srgbClr val="002060"/>
                </a:solidFill>
                <a:latin typeface="Arial" panose="020B0604020202020204" pitchFamily="34" charset="0"/>
                <a:ea typeface="Frankfurter" pitchFamily="2" charset="0"/>
                <a:cs typeface="Arial" panose="020B0604020202020204" pitchFamily="34" charset="0"/>
              </a:rPr>
              <a:t>: </a:t>
            </a:r>
            <a:br>
              <a:rPr lang="vi-VN" sz="5400" kern="0">
                <a:solidFill>
                  <a:srgbClr val="002060"/>
                </a:solidFill>
                <a:latin typeface="Arial" panose="020B0604020202020204" pitchFamily="34" charset="0"/>
                <a:ea typeface="Frankfurter" pitchFamily="2" charset="0"/>
                <a:cs typeface="Arial" panose="020B0604020202020204" pitchFamily="34" charset="0"/>
              </a:rPr>
            </a:br>
            <a:r>
              <a:rPr lang="en-US" sz="5400" kern="0">
                <a:solidFill>
                  <a:srgbClr val="002060"/>
                </a:solidFill>
                <a:latin typeface="Arial" panose="020B0604020202020204" pitchFamily="34" charset="0"/>
                <a:ea typeface="Frankfurter" pitchFamily="2" charset="0"/>
                <a:cs typeface="Arial" panose="020B0604020202020204" pitchFamily="34" charset="0"/>
              </a:rPr>
              <a:t>CHIẾC RỄ ĐA TRÒN</a:t>
            </a:r>
            <a:endParaRPr lang="vi-VN" sz="5400" kern="0">
              <a:solidFill>
                <a:srgbClr val="002060"/>
              </a:solidFill>
              <a:latin typeface="Arial" panose="020B0604020202020204" pitchFamily="34" charset="0"/>
              <a:ea typeface="Frankfurter" pitchFamily="2" charset="0"/>
              <a:cs typeface="Arial" panose="020B0604020202020204" pitchFamily="34" charset="0"/>
            </a:endParaRPr>
          </a:p>
        </p:txBody>
      </p:sp>
      <p:sp>
        <p:nvSpPr>
          <p:cNvPr id="25" name="Google Shape;585;p33">
            <a:extLst>
              <a:ext uri="{FF2B5EF4-FFF2-40B4-BE49-F238E27FC236}">
                <a16:creationId xmlns:a16="http://schemas.microsoft.com/office/drawing/2014/main" id="{DD41EF86-EE13-49D1-A472-38AC61056471}"/>
              </a:ext>
            </a:extLst>
          </p:cNvPr>
          <p:cNvSpPr txBox="1">
            <a:spLocks/>
          </p:cNvSpPr>
          <p:nvPr/>
        </p:nvSpPr>
        <p:spPr>
          <a:xfrm>
            <a:off x="1092694" y="4123532"/>
            <a:ext cx="10006612" cy="21984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a:spcAft>
                <a:spcPts val="1331"/>
              </a:spcAft>
              <a:buClr>
                <a:srgbClr val="FAF4F2"/>
              </a:buClr>
            </a:pPr>
            <a:r>
              <a:rPr lang="en-US" sz="5400" kern="0">
                <a:solidFill>
                  <a:srgbClr val="0070C0"/>
                </a:solidFill>
                <a:latin typeface="Arial" panose="020B0604020202020204" pitchFamily="34" charset="0"/>
                <a:ea typeface="Frankfurter" pitchFamily="2" charset="0"/>
                <a:cs typeface="Arial" panose="020B0604020202020204" pitchFamily="34" charset="0"/>
              </a:rPr>
              <a:t> ĐỌC MỞ RỘNG</a:t>
            </a:r>
          </a:p>
          <a:p>
            <a:pPr algn="r">
              <a:spcAft>
                <a:spcPts val="1331"/>
              </a:spcAft>
              <a:buClr>
                <a:srgbClr val="FAF4F2"/>
              </a:buClr>
            </a:pPr>
            <a:r>
              <a:rPr lang="en-US" sz="3600" kern="0">
                <a:solidFill>
                  <a:srgbClr val="0070C0"/>
                </a:solidFill>
                <a:latin typeface="Arial" panose="020B0604020202020204" pitchFamily="34" charset="0"/>
                <a:ea typeface="Frankfurter" pitchFamily="2" charset="0"/>
                <a:cs typeface="Arial" panose="020B0604020202020204" pitchFamily="34" charset="0"/>
              </a:rPr>
              <a:t>Trang 108</a:t>
            </a:r>
            <a:endParaRPr lang="vi-VN" sz="5400" kern="0">
              <a:solidFill>
                <a:srgbClr val="0070C0"/>
              </a:solidFill>
              <a:latin typeface="Arial" panose="020B0604020202020204" pitchFamily="34" charset="0"/>
              <a:ea typeface="Frankfurter" pitchFamily="2" charset="0"/>
              <a:cs typeface="Arial" panose="020B0604020202020204" pitchFamily="34" charset="0"/>
            </a:endParaRPr>
          </a:p>
        </p:txBody>
      </p:sp>
    </p:spTree>
    <p:extLst>
      <p:ext uri="{BB962C8B-B14F-4D97-AF65-F5344CB8AC3E}">
        <p14:creationId xmlns:p14="http://schemas.microsoft.com/office/powerpoint/2010/main" val="323010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C8F4E5-1FBB-41F0-BFE4-B55E7A8EF56C}"/>
              </a:ext>
            </a:extLst>
          </p:cNvPr>
          <p:cNvPicPr>
            <a:picLocks noChangeAspect="1"/>
          </p:cNvPicPr>
          <p:nvPr/>
        </p:nvPicPr>
        <p:blipFill>
          <a:blip r:embed="rId3"/>
          <a:stretch>
            <a:fillRect/>
          </a:stretch>
        </p:blipFill>
        <p:spPr>
          <a:xfrm>
            <a:off x="15081" y="10153"/>
            <a:ext cx="12161838" cy="6837695"/>
          </a:xfrm>
          <a:prstGeom prst="rect">
            <a:avLst/>
          </a:prstGeom>
        </p:spPr>
      </p:pic>
      <p:grpSp>
        <p:nvGrpSpPr>
          <p:cNvPr id="21" name="Group 20"/>
          <p:cNvGrpSpPr/>
          <p:nvPr/>
        </p:nvGrpSpPr>
        <p:grpSpPr>
          <a:xfrm>
            <a:off x="533401" y="457200"/>
            <a:ext cx="11460441" cy="731520"/>
            <a:chOff x="294783" y="915918"/>
            <a:chExt cx="10273634"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buClr>
                    <a:srgbClr val="000000"/>
                  </a:buClr>
                </a:pPr>
                <a:endParaRPr sz="4000" kern="0">
                  <a:solidFill>
                    <a:srgbClr val="002060"/>
                  </a:solidFill>
                  <a:latin typeface="Arial-Rounded" pitchFamily="34" charset="0"/>
                  <a:ea typeface="Arial-Rounded" pitchFamily="34" charset="0"/>
                  <a:cs typeface="Arial-Rounded" pitchFamily="34" charset="0"/>
                  <a:sym typeface="Arial"/>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kern="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37030" y="1001107"/>
              <a:ext cx="9631387" cy="646331"/>
            </a:xfrm>
            <a:prstGeom prst="rect">
              <a:avLst/>
            </a:prstGeom>
            <a:noFill/>
          </p:spPr>
          <p:txBody>
            <a:bodyPr wrap="square" rtlCol="0">
              <a:spAutoFit/>
            </a:bodyPr>
            <a:lstStyle/>
            <a:p>
              <a:pPr algn="just">
                <a:buClr>
                  <a:srgbClr val="000000"/>
                </a:buClr>
              </a:pPr>
              <a:r>
                <a:rPr lang="en-US" sz="3600" kern="0">
                  <a:solidFill>
                    <a:srgbClr val="000000"/>
                  </a:solidFill>
                  <a:latin typeface="Arial"/>
                  <a:ea typeface="Arial-Rounded" pitchFamily="34" charset="0"/>
                  <a:cs typeface="Arial-Rounded" pitchFamily="34" charset="0"/>
                  <a:sym typeface="Arial"/>
                </a:rPr>
                <a:t>Tìm đọc một câu chuyện kể về Bác Hồ</a:t>
              </a:r>
            </a:p>
          </p:txBody>
        </p:sp>
      </p:grpSp>
      <p:pic>
        <p:nvPicPr>
          <p:cNvPr id="1026" name="Picture 2" descr="Câu chuyện về tấm gương đạo đức Hồ Chí Minh">
            <a:extLst>
              <a:ext uri="{FF2B5EF4-FFF2-40B4-BE49-F238E27FC236}">
                <a16:creationId xmlns:a16="http://schemas.microsoft.com/office/drawing/2014/main" id="{99416BD8-DC47-4F29-820B-E241C95E0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538" y="1541783"/>
            <a:ext cx="6446925" cy="49530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9D4AE1-E80F-4848-ACA1-F6FB264F7B6B}"/>
              </a:ext>
            </a:extLst>
          </p:cNvPr>
          <p:cNvSpPr txBox="1"/>
          <p:nvPr/>
        </p:nvSpPr>
        <p:spPr>
          <a:xfrm>
            <a:off x="381000" y="38100"/>
            <a:ext cx="11506200" cy="6801862"/>
          </a:xfrm>
          <a:prstGeom prst="rect">
            <a:avLst/>
          </a:prstGeom>
          <a:solidFill>
            <a:srgbClr val="FFFFFF"/>
          </a:solidFill>
        </p:spPr>
        <p:txBody>
          <a:bodyPr wrap="square">
            <a:spAutoFit/>
          </a:bodyPr>
          <a:lstStyle/>
          <a:p>
            <a:pPr algn="ctr">
              <a:buClr>
                <a:srgbClr val="000000"/>
              </a:buClr>
            </a:pPr>
            <a:r>
              <a:rPr lang="en-US" sz="2800" b="1" kern="0">
                <a:solidFill>
                  <a:srgbClr val="333333"/>
                </a:solidFill>
                <a:latin typeface="Arial"/>
                <a:cs typeface="Arial"/>
                <a:sym typeface="Arial"/>
              </a:rPr>
              <a:t>BA CHIẾC BA LÔ</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Trong những ngày sống ở Việt Bắc, mỗi lần Bác đi công tác, có hai đồng chí đi cùng. Vì sợ Bác mệt, nên hai đồng chí định mang hộ ba lô cho Bác, nhưng Bác nói:</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 Đi đường rừng, leo núi ai mà chẳng mệt, tập trung đồ vật cho một người mang đi thì người đó càng chóng mệt. Cứ phân ra mỗi người mang một ít.</a:t>
            </a:r>
            <a:endParaRPr lang="en-US" sz="2400" kern="0">
              <a:solidFill>
                <a:srgbClr val="333333"/>
              </a:solidFill>
              <a:latin typeface="Arial"/>
              <a:cs typeface="Arial"/>
              <a:sym typeface="Arial"/>
            </a:endParaRPr>
          </a:p>
          <a:p>
            <a:pPr algn="just">
              <a:buClr>
                <a:srgbClr val="000000"/>
              </a:buClr>
            </a:pPr>
            <a:r>
              <a:rPr lang="vi-VN" sz="2400" kern="0">
                <a:solidFill>
                  <a:srgbClr val="333333"/>
                </a:solidFill>
                <a:latin typeface="Arial" panose="020B0604020202020204" pitchFamily="34" charset="0"/>
                <a:cs typeface="Arial"/>
                <a:sym typeface="Arial"/>
              </a:rPr>
              <a:t>Khi mọi thứ đã được phân ra cho vào 3 ba lô rồi, Bác còn hỏi thêm:</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 Các chú đã chia đều rồi chứ?</a:t>
            </a:r>
          </a:p>
          <a:p>
            <a:pPr algn="just">
              <a:buClr>
                <a:srgbClr val="000000"/>
              </a:buClr>
            </a:pPr>
            <a:r>
              <a:rPr lang="vi-VN" sz="2400" kern="0">
                <a:solidFill>
                  <a:srgbClr val="333333"/>
                </a:solidFill>
                <a:latin typeface="Arial" panose="020B0604020202020204" pitchFamily="34" charset="0"/>
                <a:cs typeface="Arial"/>
                <a:sym typeface="Arial"/>
              </a:rPr>
              <a:t>Hai đồng chí trả lời:</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 Thưa Bác, rồi ạ.</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Ba người lên đường, qua một chặng, mọi người dừng chân, Bác đến chỗ đồng chí bên cạnh, xách chiếc ba lô lên.</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 Tại sao ba lô của chú nặng mà Bác lại nhẹ?</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Sau đó, Bác mở cả 3 chiếc ba lô ra xem thì thấy ba lô của Bác nhẹ nhất, chỉ có chăn, màn. Bác không đồng ý và nói:</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 Chỉ có lao động thật sự mới đem lại hạnh phúc cho con người.</a:t>
            </a:r>
          </a:p>
          <a:p>
            <a:pPr algn="just">
              <a:buClr>
                <a:srgbClr val="000000"/>
              </a:buClr>
            </a:pPr>
            <a:r>
              <a:rPr lang="en-US" sz="2400" kern="0">
                <a:solidFill>
                  <a:srgbClr val="333333"/>
                </a:solidFill>
                <a:latin typeface="Arial"/>
                <a:cs typeface="Arial"/>
                <a:sym typeface="Arial"/>
              </a:rPr>
              <a:t>	</a:t>
            </a:r>
            <a:r>
              <a:rPr lang="vi-VN" sz="2400" kern="0">
                <a:solidFill>
                  <a:srgbClr val="333333"/>
                </a:solidFill>
                <a:latin typeface="Arial" panose="020B0604020202020204" pitchFamily="34" charset="0"/>
                <a:cs typeface="Arial"/>
                <a:sym typeface="Arial"/>
              </a:rPr>
              <a:t>Hai đồng chí kia lại phải san đều các thứ vào 3 chiếc ba lô.</a:t>
            </a:r>
            <a:endParaRPr lang="en-US" sz="2400" kern="0">
              <a:solidFill>
                <a:srgbClr val="333333"/>
              </a:solidFill>
              <a:latin typeface="Arial"/>
              <a:cs typeface="Arial"/>
              <a:sym typeface="Arial"/>
            </a:endParaRPr>
          </a:p>
          <a:p>
            <a:pPr algn="r">
              <a:buClr>
                <a:srgbClr val="000000"/>
              </a:buClr>
            </a:pPr>
            <a:r>
              <a:rPr lang="en-US" sz="2400" kern="0">
                <a:solidFill>
                  <a:srgbClr val="333333"/>
                </a:solidFill>
                <a:latin typeface="Arial"/>
                <a:cs typeface="Arial"/>
                <a:sym typeface="Arial"/>
              </a:rPr>
              <a:t>(Sưu tầm)</a:t>
            </a:r>
            <a:endParaRPr lang="vi-VN" sz="2400" kern="0">
              <a:solidFill>
                <a:srgbClr val="333333"/>
              </a:solidFill>
              <a:latin typeface="Arial" panose="020B0604020202020204" pitchFamily="34" charset="0"/>
              <a:cs typeface="Arial"/>
              <a:sym typeface="Arial"/>
            </a:endParaRPr>
          </a:p>
        </p:txBody>
      </p:sp>
    </p:spTree>
    <p:extLst>
      <p:ext uri="{BB962C8B-B14F-4D97-AF65-F5344CB8AC3E}">
        <p14:creationId xmlns:p14="http://schemas.microsoft.com/office/powerpoint/2010/main" val="300078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9D4AE1-E80F-4848-ACA1-F6FB264F7B6B}"/>
              </a:ext>
            </a:extLst>
          </p:cNvPr>
          <p:cNvSpPr txBox="1"/>
          <p:nvPr/>
        </p:nvSpPr>
        <p:spPr>
          <a:xfrm>
            <a:off x="381000" y="304800"/>
            <a:ext cx="11087100" cy="6140142"/>
          </a:xfrm>
          <a:prstGeom prst="rect">
            <a:avLst/>
          </a:prstGeom>
          <a:solidFill>
            <a:srgbClr val="FFFFFF"/>
          </a:solidFill>
        </p:spPr>
        <p:txBody>
          <a:bodyPr wrap="square">
            <a:spAutoFit/>
          </a:bodyPr>
          <a:lstStyle/>
          <a:p>
            <a:pPr algn="ctr">
              <a:spcAft>
                <a:spcPts val="600"/>
              </a:spcAft>
              <a:buClr>
                <a:srgbClr val="000000"/>
              </a:buClr>
            </a:pPr>
            <a:r>
              <a:rPr lang="en-US" sz="3600" b="1" kern="0">
                <a:solidFill>
                  <a:srgbClr val="333333"/>
                </a:solidFill>
                <a:latin typeface="Arial"/>
                <a:cs typeface="Arial"/>
                <a:sym typeface="Arial"/>
              </a:rPr>
              <a:t>BA CHIẾC BA LÔ</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Trong những ngày sống ở Việt Bắc, mỗi lần Bác đi công tác, có hai đồng chí đi cùng. Vì sợ Bác mệt, nên hai đồng chí định mang hộ ba lô cho Bác, nhưng Bác nói:</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 Đi đường rừng, leo núi ai mà chẳng mệt, tập trung đồ vật cho một người mang đi thì người đó càng chóng mệt. Cứ phân ra mỗi người mang một ít.</a:t>
            </a:r>
            <a:endParaRPr lang="en-US" sz="3200" kern="0">
              <a:solidFill>
                <a:srgbClr val="333333"/>
              </a:solidFill>
              <a:latin typeface="Arial"/>
              <a:cs typeface="Arial"/>
              <a:sym typeface="Arial"/>
            </a:endParaRPr>
          </a:p>
          <a:p>
            <a:pPr algn="just">
              <a:buClr>
                <a:srgbClr val="000000"/>
              </a:buClr>
            </a:pPr>
            <a:r>
              <a:rPr lang="vi-VN" sz="3200" kern="0">
                <a:solidFill>
                  <a:srgbClr val="333333"/>
                </a:solidFill>
                <a:latin typeface="Arial" panose="020B0604020202020204" pitchFamily="34" charset="0"/>
                <a:cs typeface="Arial"/>
                <a:sym typeface="Arial"/>
              </a:rPr>
              <a:t>Khi mọi thứ đã được phân ra cho vào 3 ba lô rồi, Bác còn hỏi thêm:</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 Các chú đã chia đều rồi chứ?</a:t>
            </a:r>
          </a:p>
          <a:p>
            <a:pPr algn="just">
              <a:buClr>
                <a:srgbClr val="000000"/>
              </a:buClr>
            </a:pPr>
            <a:r>
              <a:rPr lang="vi-VN" sz="3200" kern="0">
                <a:solidFill>
                  <a:srgbClr val="333333"/>
                </a:solidFill>
                <a:latin typeface="Arial" panose="020B0604020202020204" pitchFamily="34" charset="0"/>
                <a:cs typeface="Arial"/>
                <a:sym typeface="Arial"/>
              </a:rPr>
              <a:t>Hai đồng chí trả lời:</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 Thưa Bác, rồi ạ.</a:t>
            </a:r>
          </a:p>
        </p:txBody>
      </p:sp>
    </p:spTree>
    <p:extLst>
      <p:ext uri="{BB962C8B-B14F-4D97-AF65-F5344CB8AC3E}">
        <p14:creationId xmlns:p14="http://schemas.microsoft.com/office/powerpoint/2010/main" val="1531413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9D4AE1-E80F-4848-ACA1-F6FB264F7B6B}"/>
              </a:ext>
            </a:extLst>
          </p:cNvPr>
          <p:cNvSpPr txBox="1"/>
          <p:nvPr/>
        </p:nvSpPr>
        <p:spPr>
          <a:xfrm>
            <a:off x="381000" y="533400"/>
            <a:ext cx="11087100" cy="5509200"/>
          </a:xfrm>
          <a:prstGeom prst="rect">
            <a:avLst/>
          </a:prstGeom>
          <a:solidFill>
            <a:srgbClr val="FFFFFF"/>
          </a:solidFill>
        </p:spPr>
        <p:txBody>
          <a:bodyPr wrap="square">
            <a:spAutoFit/>
          </a:bodyPr>
          <a:lstStyle/>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Ba người lên đường, qua một chặng, mọi người dừng chân, Bác đến chỗ đồng chí bên cạnh, xách chiếc ba lô lên.</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 Tại sao ba lô của chú nặng mà Bác lại nhẹ?</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Sau đó, Bác mở cả 3 chiếc ba lô ra xem thì thấy ba lô của Bác nhẹ nhất, chỉ có chăn, màn. Bác không đồng ý và nói:</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 Chỉ có lao động thật sự mới đem lại hạnh phúc cho con người.</a:t>
            </a:r>
          </a:p>
          <a:p>
            <a:pPr algn="just">
              <a:buClr>
                <a:srgbClr val="000000"/>
              </a:buClr>
            </a:pPr>
            <a:r>
              <a:rPr lang="en-US" sz="3200" kern="0">
                <a:solidFill>
                  <a:srgbClr val="333333"/>
                </a:solidFill>
                <a:latin typeface="Arial"/>
                <a:cs typeface="Arial"/>
                <a:sym typeface="Arial"/>
              </a:rPr>
              <a:t>	</a:t>
            </a:r>
            <a:r>
              <a:rPr lang="vi-VN" sz="3200" kern="0">
                <a:solidFill>
                  <a:srgbClr val="333333"/>
                </a:solidFill>
                <a:latin typeface="Arial" panose="020B0604020202020204" pitchFamily="34" charset="0"/>
                <a:cs typeface="Arial"/>
                <a:sym typeface="Arial"/>
              </a:rPr>
              <a:t>Hai đồng chí kia lại phải san đều các thứ vào 3 chiếc ba lô.</a:t>
            </a:r>
            <a:endParaRPr lang="en-US" sz="3200" kern="0">
              <a:solidFill>
                <a:srgbClr val="333333"/>
              </a:solidFill>
              <a:latin typeface="Arial"/>
              <a:cs typeface="Arial"/>
              <a:sym typeface="Arial"/>
            </a:endParaRPr>
          </a:p>
          <a:p>
            <a:pPr algn="r">
              <a:buClr>
                <a:srgbClr val="000000"/>
              </a:buClr>
            </a:pPr>
            <a:r>
              <a:rPr lang="en-US" sz="3200" kern="0">
                <a:solidFill>
                  <a:srgbClr val="333333"/>
                </a:solidFill>
                <a:latin typeface="Arial"/>
                <a:cs typeface="Arial"/>
                <a:sym typeface="Arial"/>
              </a:rPr>
              <a:t>(Sưu tầm)</a:t>
            </a:r>
            <a:endParaRPr lang="vi-VN" sz="3200" kern="0">
              <a:solidFill>
                <a:srgbClr val="333333"/>
              </a:solidFill>
              <a:latin typeface="Arial" panose="020B0604020202020204" pitchFamily="34" charset="0"/>
              <a:cs typeface="Arial"/>
              <a:sym typeface="Arial"/>
            </a:endParaRPr>
          </a:p>
        </p:txBody>
      </p:sp>
    </p:spTree>
    <p:extLst>
      <p:ext uri="{BB962C8B-B14F-4D97-AF65-F5344CB8AC3E}">
        <p14:creationId xmlns:p14="http://schemas.microsoft.com/office/powerpoint/2010/main" val="256290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894121" y="2279057"/>
            <a:ext cx="6604000" cy="307776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23338968"/>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28643-4759-4B77-BF17-32DC1F4E7A40}"/>
              </a:ext>
            </a:extLst>
          </p:cNvPr>
          <p:cNvPicPr>
            <a:picLocks noChangeAspect="1"/>
          </p:cNvPicPr>
          <p:nvPr/>
        </p:nvPicPr>
        <p:blipFill>
          <a:blip r:embed="rId2"/>
          <a:stretch>
            <a:fillRect/>
          </a:stretch>
        </p:blipFill>
        <p:spPr>
          <a:xfrm>
            <a:off x="15081" y="10153"/>
            <a:ext cx="12161838" cy="6837695"/>
          </a:xfrm>
          <a:prstGeom prst="rect">
            <a:avLst/>
          </a:prstGeom>
        </p:spPr>
      </p:pic>
      <p:sp>
        <p:nvSpPr>
          <p:cNvPr id="5" name="Google Shape;584;p33">
            <a:extLst>
              <a:ext uri="{FF2B5EF4-FFF2-40B4-BE49-F238E27FC236}">
                <a16:creationId xmlns:a16="http://schemas.microsoft.com/office/drawing/2014/main" id="{4570D112-FEDC-4F25-BA62-DF0C7C54C284}"/>
              </a:ext>
            </a:extLst>
          </p:cNvPr>
          <p:cNvSpPr/>
          <p:nvPr/>
        </p:nvSpPr>
        <p:spPr>
          <a:xfrm>
            <a:off x="11480331" y="249985"/>
            <a:ext cx="1427086"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592;p33">
            <a:extLst>
              <a:ext uri="{FF2B5EF4-FFF2-40B4-BE49-F238E27FC236}">
                <a16:creationId xmlns:a16="http://schemas.microsoft.com/office/drawing/2014/main" id="{47B62DF2-55CF-4583-8766-4F925AC85004}"/>
              </a:ext>
            </a:extLst>
          </p:cNvPr>
          <p:cNvGrpSpPr/>
          <p:nvPr/>
        </p:nvGrpSpPr>
        <p:grpSpPr>
          <a:xfrm>
            <a:off x="11154321" y="2366170"/>
            <a:ext cx="652020" cy="811748"/>
            <a:chOff x="7376250" y="1989890"/>
            <a:chExt cx="490228" cy="608811"/>
          </a:xfrm>
        </p:grpSpPr>
        <p:sp>
          <p:nvSpPr>
            <p:cNvPr id="9" name="Google Shape;593;p33">
              <a:extLst>
                <a:ext uri="{FF2B5EF4-FFF2-40B4-BE49-F238E27FC236}">
                  <a16:creationId xmlns:a16="http://schemas.microsoft.com/office/drawing/2014/main" id="{742D83A2-A212-4E4D-84F3-E3D0088DADCF}"/>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94;p33">
              <a:extLst>
                <a:ext uri="{FF2B5EF4-FFF2-40B4-BE49-F238E27FC236}">
                  <a16:creationId xmlns:a16="http://schemas.microsoft.com/office/drawing/2014/main" id="{99E4324A-7E4C-4C19-B432-7C51B7832CB6}"/>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95;p33">
              <a:extLst>
                <a:ext uri="{FF2B5EF4-FFF2-40B4-BE49-F238E27FC236}">
                  <a16:creationId xmlns:a16="http://schemas.microsoft.com/office/drawing/2014/main" id="{BE64D35D-5DAF-4938-818F-56D37C7EED7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596;p33">
            <a:extLst>
              <a:ext uri="{FF2B5EF4-FFF2-40B4-BE49-F238E27FC236}">
                <a16:creationId xmlns:a16="http://schemas.microsoft.com/office/drawing/2014/main" id="{53FFF7FA-92A1-4623-B807-16FF6A01498A}"/>
              </a:ext>
            </a:extLst>
          </p:cNvPr>
          <p:cNvSpPr/>
          <p:nvPr/>
        </p:nvSpPr>
        <p:spPr>
          <a:xfrm>
            <a:off x="16098920" y="4853678"/>
            <a:ext cx="93" cy="1868"/>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597;p33">
            <a:extLst>
              <a:ext uri="{FF2B5EF4-FFF2-40B4-BE49-F238E27FC236}">
                <a16:creationId xmlns:a16="http://schemas.microsoft.com/office/drawing/2014/main" id="{A4554B69-9354-4A8C-A9D7-BE721E1616EC}"/>
              </a:ext>
            </a:extLst>
          </p:cNvPr>
          <p:cNvSpPr/>
          <p:nvPr/>
        </p:nvSpPr>
        <p:spPr>
          <a:xfrm>
            <a:off x="18133939" y="4801639"/>
            <a:ext cx="37652" cy="3783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598;p33">
            <a:extLst>
              <a:ext uri="{FF2B5EF4-FFF2-40B4-BE49-F238E27FC236}">
                <a16:creationId xmlns:a16="http://schemas.microsoft.com/office/drawing/2014/main" id="{49D85DA6-377F-4061-A98F-C335DD1DD00F}"/>
              </a:ext>
            </a:extLst>
          </p:cNvPr>
          <p:cNvSpPr/>
          <p:nvPr/>
        </p:nvSpPr>
        <p:spPr>
          <a:xfrm>
            <a:off x="17969255" y="4871617"/>
            <a:ext cx="35882" cy="35971"/>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599;p33">
            <a:extLst>
              <a:ext uri="{FF2B5EF4-FFF2-40B4-BE49-F238E27FC236}">
                <a16:creationId xmlns:a16="http://schemas.microsoft.com/office/drawing/2014/main" id="{10F94882-FC1E-4D0C-94EF-9D361CA9E21D}"/>
              </a:ext>
            </a:extLst>
          </p:cNvPr>
          <p:cNvGrpSpPr/>
          <p:nvPr/>
        </p:nvGrpSpPr>
        <p:grpSpPr>
          <a:xfrm>
            <a:off x="3197191" y="392673"/>
            <a:ext cx="891787" cy="584699"/>
            <a:chOff x="7555450" y="377766"/>
            <a:chExt cx="670499" cy="438524"/>
          </a:xfrm>
        </p:grpSpPr>
        <p:sp>
          <p:nvSpPr>
            <p:cNvPr id="16" name="Google Shape;600;p33">
              <a:extLst>
                <a:ext uri="{FF2B5EF4-FFF2-40B4-BE49-F238E27FC236}">
                  <a16:creationId xmlns:a16="http://schemas.microsoft.com/office/drawing/2014/main" id="{728C5A08-E04B-4EBA-A646-8F1ED99B3DAE}"/>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1;p33">
              <a:extLst>
                <a:ext uri="{FF2B5EF4-FFF2-40B4-BE49-F238E27FC236}">
                  <a16:creationId xmlns:a16="http://schemas.microsoft.com/office/drawing/2014/main" id="{DECB94B6-7DF3-4373-8766-9F6A9BC59974}"/>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2;p33">
              <a:extLst>
                <a:ext uri="{FF2B5EF4-FFF2-40B4-BE49-F238E27FC236}">
                  <a16:creationId xmlns:a16="http://schemas.microsoft.com/office/drawing/2014/main" id="{713229BD-C022-44BE-964C-BAFDE2155BBB}"/>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 name="Google Shape;745;p33">
            <a:extLst>
              <a:ext uri="{FF2B5EF4-FFF2-40B4-BE49-F238E27FC236}">
                <a16:creationId xmlns:a16="http://schemas.microsoft.com/office/drawing/2014/main" id="{C6A246AD-8F90-4AE5-AA69-587D8849CCF2}"/>
              </a:ext>
            </a:extLst>
          </p:cNvPr>
          <p:cNvGrpSpPr/>
          <p:nvPr/>
        </p:nvGrpSpPr>
        <p:grpSpPr>
          <a:xfrm>
            <a:off x="1257285" y="357069"/>
            <a:ext cx="1305143" cy="712529"/>
            <a:chOff x="816462" y="899275"/>
            <a:chExt cx="981285" cy="534397"/>
          </a:xfrm>
        </p:grpSpPr>
        <p:sp>
          <p:nvSpPr>
            <p:cNvPr id="20" name="Google Shape;746;p33">
              <a:extLst>
                <a:ext uri="{FF2B5EF4-FFF2-40B4-BE49-F238E27FC236}">
                  <a16:creationId xmlns:a16="http://schemas.microsoft.com/office/drawing/2014/main" id="{A4DFB021-EBDE-4D50-8D70-D92AC993544A}"/>
                </a:ext>
              </a:extLst>
            </p:cNvPr>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47;p33">
              <a:extLst>
                <a:ext uri="{FF2B5EF4-FFF2-40B4-BE49-F238E27FC236}">
                  <a16:creationId xmlns:a16="http://schemas.microsoft.com/office/drawing/2014/main" id="{97873EBD-6A62-4DFE-A72F-D4898DE25DB1}"/>
                </a:ext>
              </a:extLst>
            </p:cNvPr>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3">
            <a:extLst>
              <a:ext uri="{FF2B5EF4-FFF2-40B4-BE49-F238E27FC236}">
                <a16:creationId xmlns:a16="http://schemas.microsoft.com/office/drawing/2014/main" id="{939F34E5-DC93-407B-8E7C-5D01943786DA}"/>
              </a:ext>
            </a:extLst>
          </p:cNvPr>
          <p:cNvGrpSpPr/>
          <p:nvPr/>
        </p:nvGrpSpPr>
        <p:grpSpPr>
          <a:xfrm>
            <a:off x="10689223" y="1162417"/>
            <a:ext cx="652034" cy="474539"/>
            <a:chOff x="8787625" y="134475"/>
            <a:chExt cx="838586" cy="608799"/>
          </a:xfrm>
        </p:grpSpPr>
        <p:sp>
          <p:nvSpPr>
            <p:cNvPr id="23" name="Google Shape;749;p33">
              <a:extLst>
                <a:ext uri="{FF2B5EF4-FFF2-40B4-BE49-F238E27FC236}">
                  <a16:creationId xmlns:a16="http://schemas.microsoft.com/office/drawing/2014/main" id="{E9CF9AC1-116F-4680-8E1E-6938FE625F08}"/>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50;p33">
              <a:extLst>
                <a:ext uri="{FF2B5EF4-FFF2-40B4-BE49-F238E27FC236}">
                  <a16:creationId xmlns:a16="http://schemas.microsoft.com/office/drawing/2014/main" id="{94E23A07-380E-400F-9441-A6F352B0DEAC}"/>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Google Shape;585;p33">
            <a:extLst>
              <a:ext uri="{FF2B5EF4-FFF2-40B4-BE49-F238E27FC236}">
                <a16:creationId xmlns:a16="http://schemas.microsoft.com/office/drawing/2014/main" id="{BD3C4A11-217B-4897-ADD7-3D57F675362C}"/>
              </a:ext>
            </a:extLst>
          </p:cNvPr>
          <p:cNvSpPr txBox="1">
            <a:spLocks/>
          </p:cNvSpPr>
          <p:nvPr/>
        </p:nvSpPr>
        <p:spPr>
          <a:xfrm>
            <a:off x="3804632" y="-285743"/>
            <a:ext cx="4801146" cy="966952"/>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FAF4F2"/>
              </a:buClr>
              <a:buSzPts val="3600"/>
              <a:buFont typeface="Fredoka One"/>
              <a:buNone/>
              <a:tabLst/>
              <a:defRPr/>
            </a:pPr>
            <a:r>
              <a:rPr kumimoji="0" lang="en-US" sz="2800" b="1" i="0" u="none" strike="noStrike" kern="0" cap="none" spc="0" normalizeH="0" baseline="0" noProof="0">
                <a:ln>
                  <a:noFill/>
                </a:ln>
                <a:solidFill>
                  <a:srgbClr val="002060"/>
                </a:solidFill>
                <a:effectLst/>
                <a:uLnTx/>
                <a:uFillTx/>
                <a:latin typeface="Arial" panose="020B0604020202020204" pitchFamily="34" charset="0"/>
                <a:ea typeface="Frankfurter" pitchFamily="2" charset="0"/>
                <a:cs typeface="Arial" panose="020B0604020202020204" pitchFamily="34" charset="0"/>
                <a:sym typeface="Fredoka One"/>
              </a:rPr>
              <a:t>Hai bàn tay</a:t>
            </a:r>
            <a:endParaRPr kumimoji="0" lang="vi-VN" sz="2800" b="1" i="0" u="none" strike="noStrike" kern="0" cap="none" spc="0" normalizeH="0" baseline="0" noProof="0">
              <a:ln>
                <a:noFill/>
              </a:ln>
              <a:solidFill>
                <a:srgbClr val="002060"/>
              </a:solidFill>
              <a:effectLst/>
              <a:uLnTx/>
              <a:uFillTx/>
              <a:latin typeface="Arial" panose="020B0604020202020204" pitchFamily="34" charset="0"/>
              <a:ea typeface="Frankfurter" pitchFamily="2" charset="0"/>
              <a:cs typeface="Arial" panose="020B0604020202020204" pitchFamily="34" charset="0"/>
              <a:sym typeface="Fredoka One"/>
            </a:endParaRPr>
          </a:p>
        </p:txBody>
      </p:sp>
      <p:sp>
        <p:nvSpPr>
          <p:cNvPr id="25" name="Google Shape;585;p33">
            <a:extLst>
              <a:ext uri="{FF2B5EF4-FFF2-40B4-BE49-F238E27FC236}">
                <a16:creationId xmlns:a16="http://schemas.microsoft.com/office/drawing/2014/main" id="{DD41EF86-EE13-49D1-A472-38AC61056471}"/>
              </a:ext>
            </a:extLst>
          </p:cNvPr>
          <p:cNvSpPr txBox="1">
            <a:spLocks/>
          </p:cNvSpPr>
          <p:nvPr/>
        </p:nvSpPr>
        <p:spPr>
          <a:xfrm>
            <a:off x="1092694" y="4123532"/>
            <a:ext cx="10006612" cy="2198400"/>
          </a:xfrm>
          <a:prstGeom prst="rect">
            <a:avLst/>
          </a:prstGeom>
          <a:noFill/>
          <a:ln>
            <a:noFill/>
          </a:ln>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2"/>
              </a:buClr>
              <a:buSzPts val="3600"/>
              <a:buFont typeface="Fredoka One"/>
              <a:buNone/>
              <a:defRPr sz="6650" b="1"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788"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80000"/>
              </a:lnSpc>
              <a:spcBef>
                <a:spcPts val="0"/>
              </a:spcBef>
              <a:spcAft>
                <a:spcPts val="1331"/>
              </a:spcAft>
              <a:buClr>
                <a:srgbClr val="FAF4F2"/>
              </a:buClr>
              <a:buSzPts val="3600"/>
              <a:buFont typeface="Fredoka One"/>
              <a:buNone/>
              <a:tabLst/>
              <a:defRPr/>
            </a:pPr>
            <a:endParaRPr kumimoji="0" lang="vi-VN" sz="5400" b="1" i="0" u="none" strike="noStrike" kern="0" cap="none" spc="0" normalizeH="0" baseline="0" noProof="0">
              <a:ln>
                <a:noFill/>
              </a:ln>
              <a:solidFill>
                <a:srgbClr val="0070C0"/>
              </a:solidFill>
              <a:effectLst/>
              <a:uLnTx/>
              <a:uFillTx/>
              <a:latin typeface="Arial" panose="020B0604020202020204" pitchFamily="34" charset="0"/>
              <a:ea typeface="Frankfurter" pitchFamily="2" charset="0"/>
              <a:cs typeface="Arial" panose="020B0604020202020204" pitchFamily="34" charset="0"/>
              <a:sym typeface="Fredoka One"/>
            </a:endParaRPr>
          </a:p>
        </p:txBody>
      </p:sp>
      <p:sp>
        <p:nvSpPr>
          <p:cNvPr id="27" name="TextBox 26">
            <a:extLst>
              <a:ext uri="{FF2B5EF4-FFF2-40B4-BE49-F238E27FC236}">
                <a16:creationId xmlns:a16="http://schemas.microsoft.com/office/drawing/2014/main" id="{159AA866-7C11-4CAD-8522-FFE551B7F8AE}"/>
              </a:ext>
            </a:extLst>
          </p:cNvPr>
          <p:cNvSpPr txBox="1"/>
          <p:nvPr/>
        </p:nvSpPr>
        <p:spPr>
          <a:xfrm>
            <a:off x="190798" y="409336"/>
            <a:ext cx="11810403"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Năm 1911, năm ấy Bác còn trẻ lắm mới khoảng 21 tuổi. Một hôm anh Ba - tên của Bác hồi ấy, cùng một người bạn đi dạo khắp thành phố Sài Gòn, rồi bỗng đột nhiên anh Ba hỏi người bạn cùng đi:</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Anh Lê, anh có yêu nước không ?</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Người bạn đột nhiên đáp:</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Tất nhiên là có chứ!</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Anh Ba hỏi tiếp:</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Anh có thể giữ bí mật không?</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Người bạn đáp:</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Có</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Anh Ba nói tiếp:</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Tôi muốn đi ra nước ngoài, xem nước Pháp và các nước khác. Sau khi xem xét họ làm như thế nào, Tôi sẽ trở về giúp đồng bào chúng ta. Nhưng đi một mình, thật ra cũng có nhiều mạo hiểm, ví như đau ốm… Anh muốn đi với tôi không ?</a:t>
            </a:r>
            <a:endPar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4068214"/>
      </p:ext>
    </p:extLst>
  </p:cSld>
  <p:clrMapOvr>
    <a:masterClrMapping/>
  </p:clrMapOvr>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1105</Words>
  <Application>Microsoft Office PowerPoint</Application>
  <PresentationFormat>Widescreen</PresentationFormat>
  <Paragraphs>90</Paragraphs>
  <Slides>16</Slides>
  <Notes>11</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16</vt:i4>
      </vt:variant>
    </vt:vector>
  </HeadingPairs>
  <TitlesOfParts>
    <vt:vector size="34" baseType="lpstr">
      <vt:lpstr>微软雅黑</vt:lpstr>
      <vt:lpstr>Arial</vt:lpstr>
      <vt:lpstr>Arial</vt:lpstr>
      <vt:lpstr>Arial Rounded MT Bold</vt:lpstr>
      <vt:lpstr>Arial-Rounded</vt:lpstr>
      <vt:lpstr>Calibri</vt:lpstr>
      <vt:lpstr>Calibri Light</vt:lpstr>
      <vt:lpstr>Chewy</vt:lpstr>
      <vt:lpstr>Comfortaa</vt:lpstr>
      <vt:lpstr>Delius Unicase</vt:lpstr>
      <vt:lpstr>Fredoka One</vt:lpstr>
      <vt:lpstr>tahoma</vt:lpstr>
      <vt:lpstr>Times New Roman</vt:lpstr>
      <vt:lpstr>第一PPT，www.1ppt.com</vt:lpstr>
      <vt:lpstr>Office 主题</vt:lpstr>
      <vt:lpstr>2_Office 主题</vt:lpstr>
      <vt:lpstr>1_https://www.freeppt7.com</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Đặng Thị Ngọc Xuyến (420001696)</cp:lastModifiedBy>
  <cp:revision>10</cp:revision>
  <dcterms:created xsi:type="dcterms:W3CDTF">2021-08-06T15:36:52Z</dcterms:created>
  <dcterms:modified xsi:type="dcterms:W3CDTF">2022-04-28T15:51:08Z</dcterms:modified>
</cp:coreProperties>
</file>