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4"/>
  </p:notesMasterIdLst>
  <p:sldIdLst>
    <p:sldId id="264" r:id="rId6"/>
    <p:sldId id="279" r:id="rId7"/>
    <p:sldId id="280" r:id="rId8"/>
    <p:sldId id="281" r:id="rId9"/>
    <p:sldId id="282" r:id="rId10"/>
    <p:sldId id="2007577487" r:id="rId11"/>
    <p:sldId id="262" r:id="rId12"/>
    <p:sldId id="2007577480" r:id="rId13"/>
    <p:sldId id="326" r:id="rId14"/>
    <p:sldId id="369" r:id="rId15"/>
    <p:sldId id="2007577482" r:id="rId16"/>
    <p:sldId id="372" r:id="rId17"/>
    <p:sldId id="373" r:id="rId18"/>
    <p:sldId id="374" r:id="rId19"/>
    <p:sldId id="376" r:id="rId20"/>
    <p:sldId id="290" r:id="rId21"/>
    <p:sldId id="293" r:id="rId22"/>
    <p:sldId id="20075774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9666972" y="6183807"/>
            <a:ext cx="2525028" cy="682752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901817" y="5712394"/>
            <a:ext cx="641521" cy="680659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53013" y="4978401"/>
            <a:ext cx="1104182" cy="1684900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194315" y="5927501"/>
            <a:ext cx="508289" cy="519989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82312" y="5253780"/>
            <a:ext cx="324211" cy="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0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3123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4/12/2026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4/12/2026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4/12/2026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762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4/12/2026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3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75.png"/><Relationship Id="rId5" Type="http://schemas.openxmlformats.org/officeDocument/2006/relationships/image" Target="../media/image33.png"/><Relationship Id="rId10" Type="http://schemas.openxmlformats.org/officeDocument/2006/relationships/image" Target="../media/image74.png"/><Relationship Id="rId4" Type="http://schemas.microsoft.com/office/2007/relationships/hdphoto" Target="../media/hdphoto8.wdp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62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5.png"/><Relationship Id="rId10" Type="http://schemas.openxmlformats.org/officeDocument/2006/relationships/slide" Target="slide4.xml"/><Relationship Id="rId19" Type="http://schemas.openxmlformats.org/officeDocument/2006/relationships/image" Target="../media/image48.png"/><Relationship Id="rId4" Type="http://schemas.microsoft.com/office/2007/relationships/media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3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6.png"/><Relationship Id="rId10" Type="http://schemas.openxmlformats.org/officeDocument/2006/relationships/slide" Target="slide5.xml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5.png"/><Relationship Id="rId3" Type="http://schemas.openxmlformats.org/officeDocument/2006/relationships/audio" Target="NULL" TargetMode="External"/><Relationship Id="rId21" Type="http://schemas.openxmlformats.org/officeDocument/2006/relationships/image" Target="../media/image57.png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7.png"/><Relationship Id="rId10" Type="http://schemas.openxmlformats.org/officeDocument/2006/relationships/slide" Target="slide6.xml"/><Relationship Id="rId19" Type="http://schemas.openxmlformats.org/officeDocument/2006/relationships/image" Target="../media/image56.png"/><Relationship Id="rId4" Type="http://schemas.microsoft.com/office/2007/relationships/media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8.png"/><Relationship Id="rId18" Type="http://schemas.openxmlformats.org/officeDocument/2006/relationships/image" Target="../media/image60.GIF"/><Relationship Id="rId3" Type="http://schemas.openxmlformats.org/officeDocument/2006/relationships/audio" Target="NULL" TargetMode="External"/><Relationship Id="rId21" Type="http://schemas.openxmlformats.org/officeDocument/2006/relationships/image" Target="../media/image36.png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4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openxmlformats.org/officeDocument/2006/relationships/image" Target="../media/image58.png"/><Relationship Id="rId19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6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openxmlformats.org/officeDocument/2006/relationships/image" Target="../media/image6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E7D79BA7-125D-D296-48D5-F21428F2D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9" y="3105492"/>
            <a:ext cx="10686662" cy="245710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2" name="PHẠM DUYÊN 2 - 9Slide.vn">
            <a:extLst>
              <a:ext uri="{FF2B5EF4-FFF2-40B4-BE49-F238E27FC236}">
                <a16:creationId xmlns:a16="http://schemas.microsoft.com/office/drawing/2014/main" id="{4EC9C523-B257-50A3-5C75-5414CCEB0D87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6F22B3D3-B293-02E3-90B0-AFA68AD24E8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BF7826E7-48CF-B548-D18C-10E6E6347FE3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B8966A7-8995-B16D-B2F9-E9F2D1A7B442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8362E56D-87CB-76C8-F655-C279890D9C21}"/>
              </a:ext>
            </a:extLst>
          </p:cNvPr>
          <p:cNvSpPr txBox="1"/>
          <p:nvPr/>
        </p:nvSpPr>
        <p:spPr>
          <a:xfrm>
            <a:off x="1128461" y="392832"/>
            <a:ext cx="5519425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en-US" sz="4000" b="1" spc="-100">
                <a:solidFill>
                  <a:srgbClr val="0070C0"/>
                </a:solidFill>
                <a:latin typeface="+mj-lt"/>
              </a:rPr>
              <a:t>Chọn câu trả lời đúng.</a:t>
            </a:r>
            <a:endParaRPr lang="vi-VN" sz="4000" b="1" spc="-1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D4268861-479A-585C-C8B6-14CA27AD1CC5}"/>
              </a:ext>
            </a:extLst>
          </p:cNvPr>
          <p:cNvSpPr txBox="1"/>
          <p:nvPr/>
        </p:nvSpPr>
        <p:spPr>
          <a:xfrm>
            <a:off x="974708" y="4844614"/>
            <a:ext cx="1986206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sz="3200" b="1" spc="-220">
                <a:solidFill>
                  <a:srgbClr val="0070C0"/>
                </a:solidFill>
                <a:latin typeface="+mj-lt"/>
              </a:rPr>
              <a:t>Bây giờ</a:t>
            </a:r>
            <a:endParaRPr lang="vi-VN" sz="3200" b="1" spc="-22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33F8F9A-6AD5-991C-E25C-AC97BB0CBFDF}"/>
              </a:ext>
            </a:extLst>
          </p:cNvPr>
          <p:cNvSpPr txBox="1"/>
          <p:nvPr/>
        </p:nvSpPr>
        <p:spPr>
          <a:xfrm>
            <a:off x="4001278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A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368CB94-F125-A4F7-650D-97DA37673A25}"/>
              </a:ext>
            </a:extLst>
          </p:cNvPr>
          <p:cNvSpPr txBox="1"/>
          <p:nvPr/>
        </p:nvSpPr>
        <p:spPr>
          <a:xfrm>
            <a:off x="6071119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B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FEBDB48-17C1-EADA-B8DC-4607826911E2}"/>
              </a:ext>
            </a:extLst>
          </p:cNvPr>
          <p:cNvSpPr txBox="1"/>
          <p:nvPr/>
        </p:nvSpPr>
        <p:spPr>
          <a:xfrm>
            <a:off x="8140960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C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7D248D2-5DA8-8D9E-C021-70C58AA247E6}"/>
              </a:ext>
            </a:extLst>
          </p:cNvPr>
          <p:cNvSpPr txBox="1"/>
          <p:nvPr/>
        </p:nvSpPr>
        <p:spPr>
          <a:xfrm>
            <a:off x="10210800" y="483196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D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2D53CBD-DDAD-28EF-9B2F-77D3322C9BAF}"/>
              </a:ext>
            </a:extLst>
          </p:cNvPr>
          <p:cNvSpPr/>
          <p:nvPr/>
        </p:nvSpPr>
        <p:spPr>
          <a:xfrm>
            <a:off x="6035239" y="4885213"/>
            <a:ext cx="608096" cy="608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B15C1637-50C5-DE4D-D9A0-5ACFD0958C29}"/>
              </a:ext>
            </a:extLst>
          </p:cNvPr>
          <p:cNvSpPr txBox="1"/>
          <p:nvPr/>
        </p:nvSpPr>
        <p:spPr>
          <a:xfrm>
            <a:off x="429641" y="1095041"/>
            <a:ext cx="11332718" cy="194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2000"/>
              </a:lnSpc>
            </a:pPr>
            <a:r>
              <a:rPr lang="vi-VN" sz="4000" b="1" spc="-20">
                <a:solidFill>
                  <a:schemeClr val="tx1">
                    <a:lumMod val="75000"/>
                    <a:lumOff val="25000"/>
                  </a:schemeClr>
                </a:solidFill>
              </a:rPr>
              <a:t>b) </a:t>
            </a:r>
            <a:r>
              <a:rPr lang="vi-VN" sz="4000" b="1" spc="-20">
                <a:solidFill>
                  <a:schemeClr val="accent5">
                    <a:lumMod val="75000"/>
                  </a:schemeClr>
                </a:solidFill>
              </a:rPr>
              <a:t>Bây giờ là 3 giờ 15 phút</a:t>
            </a:r>
            <a:r>
              <a:rPr lang="vi-VN" sz="4000" b="1" spc="-20">
                <a:solidFill>
                  <a:schemeClr val="tx1">
                    <a:lumMod val="75000"/>
                    <a:lumOff val="25000"/>
                  </a:schemeClr>
                </a:solidFill>
              </a:rPr>
              <a:t>, các bạn đã ra chơi được 15 phút. Hỏi đồng hồ nào dưới đây chỉ lúc bắt đầu ra chơi?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7188502-2D0F-1EE0-67F9-7058D164F7C1}"/>
              </a:ext>
            </a:extLst>
          </p:cNvPr>
          <p:cNvSpPr/>
          <p:nvPr/>
        </p:nvSpPr>
        <p:spPr>
          <a:xfrm>
            <a:off x="5700106" y="2482451"/>
            <a:ext cx="3017622" cy="765840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641247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91940" y="1678707"/>
            <a:ext cx="5920359" cy="584775"/>
            <a:chOff x="585215" y="1819656"/>
            <a:chExt cx="5920359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a) </a:t>
              </a:r>
              <a:r>
                <a:rPr lang="en-US" sz="3200" dirty="0"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cs typeface="Calibri" panose="020F0502020204030204" pitchFamily="34" charset="0"/>
                </a:rPr>
                <a:t>phút</a:t>
              </a:r>
              <a:endParaRPr lang="en-US" sz="3200" dirty="0"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4003859" y="1839437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743590" y="2278277"/>
            <a:ext cx="5077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59186" y="2506419"/>
            <a:ext cx="5077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714881"/>
            <a:ext cx="5920359" cy="584775"/>
            <a:chOff x="585215" y="1819656"/>
            <a:chExt cx="5920359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b) </a:t>
              </a:r>
              <a:r>
                <a:rPr lang="en-US" sz="3200" dirty="0"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cs typeface="Calibri" panose="020F0502020204030204" pitchFamily="34" charset="0"/>
                </a:rPr>
                <a:t>ngày</a:t>
              </a:r>
              <a:endParaRPr lang="en-US" sz="3200" dirty="0"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4171633" y="1839437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418121" y="3854597"/>
            <a:ext cx="5920359" cy="601578"/>
            <a:chOff x="585215" y="1802853"/>
            <a:chExt cx="5920359" cy="6015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c) </a:t>
              </a:r>
              <a:r>
                <a:rPr lang="en-US" sz="3200" dirty="0"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cs typeface="Calibri" panose="020F0502020204030204" pitchFamily="34" charset="0"/>
                </a:rPr>
                <a:t>tháng</a:t>
              </a:r>
              <a:endParaRPr lang="en-US" sz="3200" dirty="0"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4226568" y="1802853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6071615" y="3829492"/>
            <a:ext cx="5920359" cy="622293"/>
            <a:chOff x="585215" y="1782138"/>
            <a:chExt cx="5920359" cy="6222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d) </a:t>
              </a:r>
              <a:r>
                <a:rPr lang="en-US" sz="3200" dirty="0">
                  <a:cs typeface="Calibri" panose="020F0502020204030204" pitchFamily="34" charset="0"/>
                </a:rPr>
                <a:t>1 </a:t>
              </a:r>
              <a:r>
                <a:rPr lang="en-US" sz="3200" dirty="0" err="1"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cs typeface="Calibri" panose="020F0502020204030204" pitchFamily="34" charset="0"/>
                </a:rPr>
                <a:t>giờ</a:t>
              </a:r>
              <a:endParaRPr lang="en-US" sz="3200" dirty="0"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4002663" y="1782138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829812" y="1634489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577261" y="167068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743590" y="4471758"/>
            <a:ext cx="5417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978702" y="3786713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582478" y="4471758"/>
            <a:ext cx="489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9448677" y="3780342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9D9C63DB-ADC1-3D4B-6B84-CF2F085D7ECE}"/>
              </a:ext>
            </a:extLst>
          </p:cNvPr>
          <p:cNvGrpSpPr/>
          <p:nvPr/>
        </p:nvGrpSpPr>
        <p:grpSpPr>
          <a:xfrm>
            <a:off x="470224" y="43193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83A1F3-CB2A-1B33-F906-29DB15C2115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179D9AE-7687-A535-2E7C-243D6F11168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FA1B0F4-810A-A019-8D97-031F3CDD23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85B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9B0D1B-7236-2647-D266-53E7F6496A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PHẠM DUYÊN 10 - 9Slide.vn">
            <a:extLst>
              <a:ext uri="{FF2B5EF4-FFF2-40B4-BE49-F238E27FC236}">
                <a16:creationId xmlns:a16="http://schemas.microsoft.com/office/drawing/2014/main" id="{FC7EB998-DDD2-D7D4-1161-084693C579F4}"/>
              </a:ext>
            </a:extLst>
          </p:cNvPr>
          <p:cNvGrpSpPr/>
          <p:nvPr/>
        </p:nvGrpSpPr>
        <p:grpSpPr>
          <a:xfrm>
            <a:off x="1242519" y="386670"/>
            <a:ext cx="1557831" cy="1009215"/>
            <a:chOff x="868056" y="504884"/>
            <a:chExt cx="1314063" cy="8512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A427349-F040-E85E-A8C4-E4A27329873C}"/>
                </a:ext>
              </a:extLst>
            </p:cNvPr>
            <p:cNvSpPr/>
            <p:nvPr/>
          </p:nvSpPr>
          <p:spPr>
            <a:xfrm>
              <a:off x="987315" y="588744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A7B3FB35-3ADC-A793-E983-31B8AE7B11B7}"/>
                </a:ext>
              </a:extLst>
            </p:cNvPr>
            <p:cNvSpPr txBox="1"/>
            <p:nvPr/>
          </p:nvSpPr>
          <p:spPr>
            <a:xfrm>
              <a:off x="1674533" y="523488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33" name="PHẠM DUYÊN 3 - 9Slide.vn">
              <a:extLst>
                <a:ext uri="{FF2B5EF4-FFF2-40B4-BE49-F238E27FC236}">
                  <a16:creationId xmlns:a16="http://schemas.microsoft.com/office/drawing/2014/main" id="{C465C034-202F-D455-EBD0-9D6B336D642D}"/>
                </a:ext>
              </a:extLst>
            </p:cNvPr>
            <p:cNvSpPr txBox="1"/>
            <p:nvPr/>
          </p:nvSpPr>
          <p:spPr>
            <a:xfrm>
              <a:off x="868056" y="504884"/>
              <a:ext cx="905739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34" name="Cloud 33">
            <a:extLst>
              <a:ext uri="{FF2B5EF4-FFF2-40B4-BE49-F238E27FC236}">
                <a16:creationId xmlns:a16="http://schemas.microsoft.com/office/drawing/2014/main" id="{73FCB53F-D1B0-9304-7000-AF2E5CB7F810}"/>
              </a:ext>
            </a:extLst>
          </p:cNvPr>
          <p:cNvSpPr/>
          <p:nvPr/>
        </p:nvSpPr>
        <p:spPr>
          <a:xfrm>
            <a:off x="4914266" y="470009"/>
            <a:ext cx="2447291" cy="765840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vở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392832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402082" y="1905000"/>
            <a:ext cx="11349023" cy="28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0EB084D-64E5-1479-9AA3-834ABCFC23B4}"/>
              </a:ext>
            </a:extLst>
          </p:cNvPr>
          <p:cNvSpPr/>
          <p:nvPr/>
        </p:nvSpPr>
        <p:spPr>
          <a:xfrm>
            <a:off x="4021132" y="4749176"/>
            <a:ext cx="3442924" cy="1045567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đôi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1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392832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421489" y="6858000"/>
            <a:ext cx="11349023" cy="28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10" name="PHẠM DUYÊN 18 - 9Slide.vn">
            <a:extLst>
              <a:ext uri="{FF2B5EF4-FFF2-40B4-BE49-F238E27FC236}">
                <a16:creationId xmlns:a16="http://schemas.microsoft.com/office/drawing/2014/main" id="{04D1F7FC-F943-5BF6-0D1A-6AF0254ACE2B}"/>
              </a:ext>
            </a:extLst>
          </p:cNvPr>
          <p:cNvSpPr/>
          <p:nvPr/>
        </p:nvSpPr>
        <p:spPr>
          <a:xfrm>
            <a:off x="1200839" y="3195599"/>
            <a:ext cx="9617725" cy="2748001"/>
          </a:xfrm>
          <a:prstGeom prst="roundRect">
            <a:avLst>
              <a:gd name="adj" fmla="val 7633"/>
            </a:avLst>
          </a:prstGeom>
          <a:gradFill flip="none" rotWithShape="1">
            <a:gsLst>
              <a:gs pos="86000">
                <a:srgbClr val="EECDFF"/>
              </a:gs>
              <a:gs pos="44000">
                <a:srgbClr val="D3F4F5"/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457200" algn="just"/>
            <a:endParaRPr lang="en-US" sz="4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PHẠM DUYÊN 19 - 9Slide.vn">
            <a:extLst>
              <a:ext uri="{FF2B5EF4-FFF2-40B4-BE49-F238E27FC236}">
                <a16:creationId xmlns:a16="http://schemas.microsoft.com/office/drawing/2014/main" id="{D1E79FE3-7FF7-4B62-3C1F-4E5F1165B455}"/>
              </a:ext>
            </a:extLst>
          </p:cNvPr>
          <p:cNvSpPr/>
          <p:nvPr/>
        </p:nvSpPr>
        <p:spPr>
          <a:xfrm>
            <a:off x="5130800" y="2029206"/>
            <a:ext cx="1930400" cy="739394"/>
          </a:xfrm>
          <a:prstGeom prst="roundRect">
            <a:avLst/>
          </a:prstGeom>
          <a:solidFill>
            <a:srgbClr val="E56E7A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#9Slide03 BoosterNextFYBlack" panose="02000A03000000020004" pitchFamily="2" charset="0"/>
              </a:rPr>
              <a:t>Bài giải</a:t>
            </a:r>
          </a:p>
        </p:txBody>
      </p:sp>
      <p:sp>
        <p:nvSpPr>
          <p:cNvPr id="12" name="PHẠM DUYÊN 20 - 9Slide.vn">
            <a:extLst>
              <a:ext uri="{FF2B5EF4-FFF2-40B4-BE49-F238E27FC236}">
                <a16:creationId xmlns:a16="http://schemas.microsoft.com/office/drawing/2014/main" id="{6C225BB4-9479-419E-8A13-89383945E405}"/>
              </a:ext>
            </a:extLst>
          </p:cNvPr>
          <p:cNvSpPr txBox="1"/>
          <p:nvPr/>
        </p:nvSpPr>
        <p:spPr>
          <a:xfrm>
            <a:off x="1614890" y="3374366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Ta có</a:t>
            </a:r>
            <a:r>
              <a:rPr lang="en-US" sz="3200" b="1"/>
              <a:t>:</a:t>
            </a:r>
            <a:r>
              <a:rPr lang="vi-VN" sz="3200" b="1"/>
              <a:t> </a:t>
            </a:r>
            <a:r>
              <a:rPr lang="vi-VN" sz="3200" b="1">
                <a:solidFill>
                  <a:srgbClr val="0070C0"/>
                </a:solidFill>
              </a:rPr>
              <a:t>1 năm = 12 tháng</a:t>
            </a:r>
            <a:endParaRPr lang="en-US" sz="3000" b="1" spc="-40">
              <a:solidFill>
                <a:srgbClr val="0070C0"/>
              </a:solidFill>
            </a:endParaRPr>
          </a:p>
        </p:txBody>
      </p:sp>
      <p:sp>
        <p:nvSpPr>
          <p:cNvPr id="13" name="PHẠM DUYÊN 21 - 9Slide.vn">
            <a:extLst>
              <a:ext uri="{FF2B5EF4-FFF2-40B4-BE49-F238E27FC236}">
                <a16:creationId xmlns:a16="http://schemas.microsoft.com/office/drawing/2014/main" id="{E3BEA31A-97BF-2313-2520-78591CD5EF28}"/>
              </a:ext>
            </a:extLst>
          </p:cNvPr>
          <p:cNvSpPr txBox="1"/>
          <p:nvPr/>
        </p:nvSpPr>
        <p:spPr>
          <a:xfrm>
            <a:off x="1614890" y="3998826"/>
            <a:ext cx="8648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/>
              <a:t>Hiện nay Mi đã được 6 năm 3 tháng tuổi.</a:t>
            </a:r>
            <a:endParaRPr lang="en-US"/>
          </a:p>
        </p:txBody>
      </p:sp>
      <p:sp>
        <p:nvSpPr>
          <p:cNvPr id="20" name="PHẠM DUYÊN 21 - 9Slide.vn">
            <a:extLst>
              <a:ext uri="{FF2B5EF4-FFF2-40B4-BE49-F238E27FC236}">
                <a16:creationId xmlns:a16="http://schemas.microsoft.com/office/drawing/2014/main" id="{6F881C79-B44A-CE80-C179-80B35E95D203}"/>
              </a:ext>
            </a:extLst>
          </p:cNvPr>
          <p:cNvSpPr txBox="1"/>
          <p:nvPr/>
        </p:nvSpPr>
        <p:spPr>
          <a:xfrm>
            <a:off x="1614890" y="4581153"/>
            <a:ext cx="8294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/>
              <a:t>Vậy sau 9 tháng nữa thì My tròn 7 tuổi</a:t>
            </a:r>
            <a:r>
              <a:rPr lang="en-US"/>
              <a:t> vì:</a:t>
            </a:r>
            <a:endParaRPr lang="vi-VN"/>
          </a:p>
        </p:txBody>
      </p:sp>
      <p:sp>
        <p:nvSpPr>
          <p:cNvPr id="21" name="PHẠM DUYÊN 21 - 9Slide.vn">
            <a:extLst>
              <a:ext uri="{FF2B5EF4-FFF2-40B4-BE49-F238E27FC236}">
                <a16:creationId xmlns:a16="http://schemas.microsoft.com/office/drawing/2014/main" id="{4150546D-1904-36CB-A194-CC197459BD12}"/>
              </a:ext>
            </a:extLst>
          </p:cNvPr>
          <p:cNvSpPr txBox="1"/>
          <p:nvPr/>
        </p:nvSpPr>
        <p:spPr>
          <a:xfrm>
            <a:off x="2209801" y="5227024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 algn="ctr"/>
            <a:r>
              <a:rPr lang="vi-VN">
                <a:solidFill>
                  <a:srgbClr val="0070C0"/>
                </a:solidFill>
              </a:rPr>
              <a:t>12 tháng – 3 tháng = 9 tháng</a:t>
            </a:r>
          </a:p>
        </p:txBody>
      </p:sp>
    </p:spTree>
    <p:extLst>
      <p:ext uri="{BB962C8B-B14F-4D97-AF65-F5344CB8AC3E}">
        <p14:creationId xmlns:p14="http://schemas.microsoft.com/office/powerpoint/2010/main" val="2995150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216DD0F-09CD-D1F2-BE06-8E2484BF730D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D1DA56B7-17CE-1C48-A2C9-FA0CEC00416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96664D8-C34C-7873-C624-84474FC4A147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EC9B332-D299-078E-EA44-2ACAF21913BD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3FD1BE69-71CD-0C51-F170-73FDC7EE986F}"/>
              </a:ext>
            </a:extLst>
          </p:cNvPr>
          <p:cNvSpPr txBox="1"/>
          <p:nvPr/>
        </p:nvSpPr>
        <p:spPr>
          <a:xfrm>
            <a:off x="402082" y="-1600200"/>
            <a:ext cx="11349023" cy="14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14000"/>
              </a:lnSpc>
            </a:pPr>
            <a:r>
              <a:rPr lang="vi-VN" sz="4000" spc="-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2F163197-3263-44F5-D234-6D003F451661}"/>
              </a:ext>
            </a:extLst>
          </p:cNvPr>
          <p:cNvSpPr txBox="1"/>
          <p:nvPr/>
        </p:nvSpPr>
        <p:spPr>
          <a:xfrm>
            <a:off x="368301" y="349567"/>
            <a:ext cx="11402212" cy="1912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just">
              <a:lnSpc>
                <a:spcPct val="127000"/>
              </a:lnSpc>
            </a:pPr>
            <a:r>
              <a:rPr lang="vi-VN" sz="3200" b="1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10" name="PHẠM DUYÊN 18 - 9Slide.vn">
            <a:extLst>
              <a:ext uri="{FF2B5EF4-FFF2-40B4-BE49-F238E27FC236}">
                <a16:creationId xmlns:a16="http://schemas.microsoft.com/office/drawing/2014/main" id="{04D1F7FC-F943-5BF6-0D1A-6AF0254ACE2B}"/>
              </a:ext>
            </a:extLst>
          </p:cNvPr>
          <p:cNvSpPr/>
          <p:nvPr/>
        </p:nvSpPr>
        <p:spPr>
          <a:xfrm>
            <a:off x="859317" y="3376193"/>
            <a:ext cx="10300769" cy="3005557"/>
          </a:xfrm>
          <a:prstGeom prst="roundRect">
            <a:avLst>
              <a:gd name="adj" fmla="val 7633"/>
            </a:avLst>
          </a:prstGeom>
          <a:gradFill flip="none" rotWithShape="1">
            <a:gsLst>
              <a:gs pos="86000">
                <a:srgbClr val="EECDFF"/>
              </a:gs>
              <a:gs pos="44000">
                <a:srgbClr val="D3F4F5"/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457200" algn="just"/>
            <a:endParaRPr lang="en-US" sz="4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PHẠM DUYÊN 19 - 9Slide.vn">
            <a:extLst>
              <a:ext uri="{FF2B5EF4-FFF2-40B4-BE49-F238E27FC236}">
                <a16:creationId xmlns:a16="http://schemas.microsoft.com/office/drawing/2014/main" id="{D1E79FE3-7FF7-4B62-3C1F-4E5F1165B455}"/>
              </a:ext>
            </a:extLst>
          </p:cNvPr>
          <p:cNvSpPr/>
          <p:nvPr/>
        </p:nvSpPr>
        <p:spPr>
          <a:xfrm>
            <a:off x="5130800" y="2362200"/>
            <a:ext cx="1930400" cy="739394"/>
          </a:xfrm>
          <a:prstGeom prst="roundRect">
            <a:avLst/>
          </a:prstGeom>
          <a:solidFill>
            <a:srgbClr val="E56E7A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#9Slide03 BoosterNextFYBlack" panose="02000A03000000020004" pitchFamily="2" charset="0"/>
              </a:rPr>
              <a:t>Bài giải</a:t>
            </a:r>
          </a:p>
        </p:txBody>
      </p:sp>
      <p:sp>
        <p:nvSpPr>
          <p:cNvPr id="12" name="PHẠM DUYÊN 20 - 9Slide.vn">
            <a:extLst>
              <a:ext uri="{FF2B5EF4-FFF2-40B4-BE49-F238E27FC236}">
                <a16:creationId xmlns:a16="http://schemas.microsoft.com/office/drawing/2014/main" id="{6C225BB4-9479-419E-8A13-89383945E405}"/>
              </a:ext>
            </a:extLst>
          </p:cNvPr>
          <p:cNvSpPr txBox="1"/>
          <p:nvPr/>
        </p:nvSpPr>
        <p:spPr>
          <a:xfrm>
            <a:off x="1233891" y="3505793"/>
            <a:ext cx="992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 spc="-20"/>
            </a:lvl1pPr>
          </a:lstStyle>
          <a:p>
            <a:r>
              <a:rPr lang="vi-VN" spc="-40"/>
              <a:t>- Việt sinh ra vào tháng 1, Mai sinh sau Việt 3 tháng</a:t>
            </a:r>
          </a:p>
        </p:txBody>
      </p:sp>
      <p:sp>
        <p:nvSpPr>
          <p:cNvPr id="20" name="PHẠM DUYÊN 21 - 9Slide.vn">
            <a:extLst>
              <a:ext uri="{FF2B5EF4-FFF2-40B4-BE49-F238E27FC236}">
                <a16:creationId xmlns:a16="http://schemas.microsoft.com/office/drawing/2014/main" id="{6F881C79-B44A-CE80-C179-80B35E95D203}"/>
              </a:ext>
            </a:extLst>
          </p:cNvPr>
          <p:cNvSpPr txBox="1"/>
          <p:nvPr/>
        </p:nvSpPr>
        <p:spPr>
          <a:xfrm>
            <a:off x="1233891" y="4653797"/>
            <a:ext cx="9760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vi-VN" spc="-20"/>
              <a:t>- Mai sinh ra trước Nam 8 tháng vậy Nam sinh ra vào tháng 12</a:t>
            </a:r>
            <a:r>
              <a:rPr lang="en-US" spc="-20"/>
              <a:t> vì:</a:t>
            </a:r>
            <a:endParaRPr lang="vi-VN" spc="-20"/>
          </a:p>
        </p:txBody>
      </p:sp>
      <p:sp>
        <p:nvSpPr>
          <p:cNvPr id="21" name="PHẠM DUYÊN 21 - 9Slide.vn">
            <a:extLst>
              <a:ext uri="{FF2B5EF4-FFF2-40B4-BE49-F238E27FC236}">
                <a16:creationId xmlns:a16="http://schemas.microsoft.com/office/drawing/2014/main" id="{4150546D-1904-36CB-A194-CC197459BD12}"/>
              </a:ext>
            </a:extLst>
          </p:cNvPr>
          <p:cNvSpPr txBox="1"/>
          <p:nvPr/>
        </p:nvSpPr>
        <p:spPr>
          <a:xfrm>
            <a:off x="2514600" y="56636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 algn="ctr"/>
            <a:r>
              <a:rPr lang="en-US">
                <a:solidFill>
                  <a:srgbClr val="0070C0"/>
                </a:solidFill>
              </a:rPr>
              <a:t>8 tháng + 4 tháng = 12 tháng</a:t>
            </a:r>
            <a:endParaRPr lang="vi-VN">
              <a:solidFill>
                <a:srgbClr val="0070C0"/>
              </a:solidFill>
            </a:endParaRPr>
          </a:p>
        </p:txBody>
      </p:sp>
      <p:sp>
        <p:nvSpPr>
          <p:cNvPr id="14" name="PHẠM DUYÊN 20 - 9Slide.vn">
            <a:extLst>
              <a:ext uri="{FF2B5EF4-FFF2-40B4-BE49-F238E27FC236}">
                <a16:creationId xmlns:a16="http://schemas.microsoft.com/office/drawing/2014/main" id="{23D59D07-82B7-6114-9926-3084D38B9965}"/>
              </a:ext>
            </a:extLst>
          </p:cNvPr>
          <p:cNvSpPr txBox="1"/>
          <p:nvPr/>
        </p:nvSpPr>
        <p:spPr>
          <a:xfrm>
            <a:off x="2550405" y="4036295"/>
            <a:ext cx="77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60"/>
              <a:t>V</a:t>
            </a:r>
            <a:r>
              <a:rPr lang="vi-VN" sz="3200" b="1" spc="-60"/>
              <a:t>ậy</a:t>
            </a:r>
            <a:r>
              <a:rPr lang="en-US" sz="3200" b="1" spc="-60"/>
              <a:t>:</a:t>
            </a:r>
            <a:r>
              <a:rPr lang="vi-VN" sz="3200" b="1" spc="-60"/>
              <a:t> </a:t>
            </a:r>
            <a:r>
              <a:rPr lang="vi-VN" sz="3200" b="1" spc="-60">
                <a:solidFill>
                  <a:srgbClr val="0070C0"/>
                </a:solidFill>
              </a:rPr>
              <a:t>Mai sinh ra vào tháng 4</a:t>
            </a:r>
            <a:r>
              <a:rPr lang="vi-VN" sz="3200" b="1" spc="-6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58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20" grpId="0"/>
      <p:bldP spid="2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E44983E-8DB8-4C76-91C9-DBE1C0FF7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1" y="1562100"/>
            <a:ext cx="5377020" cy="4259864"/>
          </a:xfrm>
          <a:custGeom>
            <a:avLst/>
            <a:gdLst>
              <a:gd name="connsiteX0" fmla="*/ 174221 w 2545702"/>
              <a:gd name="connsiteY0" fmla="*/ 0 h 1791477"/>
              <a:gd name="connsiteX1" fmla="*/ 2371481 w 2545702"/>
              <a:gd name="connsiteY1" fmla="*/ 0 h 1791477"/>
              <a:gd name="connsiteX2" fmla="*/ 2545702 w 2545702"/>
              <a:gd name="connsiteY2" fmla="*/ 174221 h 1791477"/>
              <a:gd name="connsiteX3" fmla="*/ 2545702 w 2545702"/>
              <a:gd name="connsiteY3" fmla="*/ 1617256 h 1791477"/>
              <a:gd name="connsiteX4" fmla="*/ 2371481 w 2545702"/>
              <a:gd name="connsiteY4" fmla="*/ 1791477 h 1791477"/>
              <a:gd name="connsiteX5" fmla="*/ 174221 w 2545702"/>
              <a:gd name="connsiteY5" fmla="*/ 1791477 h 1791477"/>
              <a:gd name="connsiteX6" fmla="*/ 0 w 2545702"/>
              <a:gd name="connsiteY6" fmla="*/ 1617256 h 1791477"/>
              <a:gd name="connsiteX7" fmla="*/ 0 w 2545702"/>
              <a:gd name="connsiteY7" fmla="*/ 174221 h 1791477"/>
              <a:gd name="connsiteX8" fmla="*/ 174221 w 2545702"/>
              <a:gd name="connsiteY8" fmla="*/ 0 h 179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702" h="1791477">
                <a:moveTo>
                  <a:pt x="174221" y="0"/>
                </a:moveTo>
                <a:lnTo>
                  <a:pt x="2371481" y="0"/>
                </a:lnTo>
                <a:cubicBezTo>
                  <a:pt x="2467701" y="0"/>
                  <a:pt x="2545702" y="78001"/>
                  <a:pt x="2545702" y="174221"/>
                </a:cubicBezTo>
                <a:lnTo>
                  <a:pt x="2545702" y="1617256"/>
                </a:lnTo>
                <a:cubicBezTo>
                  <a:pt x="2545702" y="1713476"/>
                  <a:pt x="2467701" y="1791477"/>
                  <a:pt x="2371481" y="1791477"/>
                </a:cubicBezTo>
                <a:lnTo>
                  <a:pt x="174221" y="1791477"/>
                </a:lnTo>
                <a:cubicBezTo>
                  <a:pt x="78001" y="1791477"/>
                  <a:pt x="0" y="1713476"/>
                  <a:pt x="0" y="1617256"/>
                </a:cubicBezTo>
                <a:lnTo>
                  <a:pt x="0" y="174221"/>
                </a:lnTo>
                <a:cubicBezTo>
                  <a:pt x="0" y="78001"/>
                  <a:pt x="78001" y="0"/>
                  <a:pt x="174221" y="0"/>
                </a:cubicBez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9C155AF-B339-5C32-2BB9-51C181270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4" y="267718"/>
            <a:ext cx="1618724" cy="730044"/>
          </a:xfrm>
          <a:prstGeom prst="rect">
            <a:avLst/>
          </a:prstGeom>
        </p:spPr>
      </p:pic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30E27BA-0630-C1AC-F2ED-8ABA5DDF28E3}"/>
              </a:ext>
            </a:extLst>
          </p:cNvPr>
          <p:cNvSpPr txBox="1"/>
          <p:nvPr/>
        </p:nvSpPr>
        <p:spPr>
          <a:xfrm>
            <a:off x="5772150" y="1635271"/>
            <a:ext cx="5715000" cy="396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GB" sz="3600" b="1" spc="-100">
                <a:solidFill>
                  <a:srgbClr val="0070C0"/>
                </a:solidFill>
                <a:latin typeface="+mj-lt"/>
              </a:rPr>
              <a:t>Cách chơi: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GB" sz="2800" b="1" spc="-100">
                <a:solidFill>
                  <a:srgbClr val="2A2A00"/>
                </a:solidFill>
                <a:latin typeface="+mj-lt"/>
              </a:rPr>
              <a:t>- </a:t>
            </a:r>
            <a:r>
              <a:rPr lang="en-US" sz="2800" b="1" spc="-100">
                <a:solidFill>
                  <a:srgbClr val="2A2A00"/>
                </a:solidFill>
              </a:rPr>
              <a:t>Chơi theo cặp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US" sz="2800" b="1" spc="-100">
                <a:solidFill>
                  <a:srgbClr val="2A2A00"/>
                </a:solidFill>
                <a:latin typeface="+mj-lt"/>
              </a:rPr>
              <a:t>-</a:t>
            </a:r>
            <a:r>
              <a:rPr lang="en-US" sz="2800" b="1" spc="-100">
                <a:solidFill>
                  <a:srgbClr val="2A2A00"/>
                </a:solidFill>
              </a:rPr>
              <a:t> Người chơi bắt đầu với chiếc đồng hồ chỉ 3 giờ. Khi đến lượt, người chơi quay kim đồng hồ thêm 5 hoặc 10 phút . Đọc giờ tại thời điểm đó.</a:t>
            </a:r>
          </a:p>
          <a:p>
            <a:pPr algn="just">
              <a:lnSpc>
                <a:spcPct val="106000"/>
              </a:lnSpc>
              <a:spcAft>
                <a:spcPts val="333"/>
              </a:spcAft>
            </a:pPr>
            <a:r>
              <a:rPr lang="en-US" sz="2800" b="1" spc="-100">
                <a:solidFill>
                  <a:srgbClr val="2A2A00"/>
                </a:solidFill>
                <a:latin typeface="+mj-lt"/>
              </a:rPr>
              <a:t>-</a:t>
            </a:r>
            <a:r>
              <a:rPr lang="en-US" sz="2800" b="1" spc="-100">
                <a:solidFill>
                  <a:srgbClr val="2A2A00"/>
                </a:solidFill>
              </a:rPr>
              <a:t> Trò chơi kết thúc khi có người chơi quay kim đồng hồ đến đúng 4 giờ.</a:t>
            </a:r>
          </a:p>
        </p:txBody>
      </p:sp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7574F96-D9BD-BAE3-89AE-FA1582A1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06093"/>
            <a:ext cx="6096000" cy="6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322056" y="2233420"/>
            <a:ext cx="1880085" cy="18800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HẠM DUYÊN 1 - 9Slide.vn">
            <a:extLst>
              <a:ext uri="{FF2B5EF4-FFF2-40B4-BE49-F238E27FC236}">
                <a16:creationId xmlns:a16="http://schemas.microsoft.com/office/drawing/2014/main" id="{4EC9C523-B257-50A3-5C75-5414CCEB0D87}"/>
              </a:ext>
            </a:extLst>
          </p:cNvPr>
          <p:cNvGrpSpPr/>
          <p:nvPr/>
        </p:nvGrpSpPr>
        <p:grpSpPr>
          <a:xfrm>
            <a:off x="402082" y="349567"/>
            <a:ext cx="668922" cy="707886"/>
            <a:chOff x="638175" y="506578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6F22B3D3-B293-02E3-90B0-AFA68AD24E85}"/>
                </a:ext>
              </a:extLst>
            </p:cNvPr>
            <p:cNvSpPr/>
            <p:nvPr/>
          </p:nvSpPr>
          <p:spPr>
            <a:xfrm>
              <a:off x="676988" y="571585"/>
              <a:ext cx="590719" cy="5907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BF7826E7-48CF-B548-D18C-10E6E6347FE3}"/>
                </a:ext>
              </a:extLst>
            </p:cNvPr>
            <p:cNvSpPr/>
            <p:nvPr/>
          </p:nvSpPr>
          <p:spPr>
            <a:xfrm>
              <a:off x="638175" y="528010"/>
              <a:ext cx="668922" cy="668922"/>
            </a:xfrm>
            <a:prstGeom prst="ellipse">
              <a:avLst/>
            </a:prstGeom>
            <a:noFill/>
            <a:ln w="28575">
              <a:solidFill>
                <a:srgbClr val="B8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B8966A7-8995-B16D-B2F9-E9F2D1A7B442}"/>
                </a:ext>
              </a:extLst>
            </p:cNvPr>
            <p:cNvSpPr txBox="1"/>
            <p:nvPr/>
          </p:nvSpPr>
          <p:spPr>
            <a:xfrm>
              <a:off x="773835" y="506578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8362E56D-87CB-76C8-F655-C279890D9C21}"/>
              </a:ext>
            </a:extLst>
          </p:cNvPr>
          <p:cNvSpPr txBox="1"/>
          <p:nvPr/>
        </p:nvSpPr>
        <p:spPr>
          <a:xfrm>
            <a:off x="1128461" y="392832"/>
            <a:ext cx="5519425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en-US" sz="4000" b="1" spc="-100">
                <a:solidFill>
                  <a:srgbClr val="0070C0"/>
                </a:solidFill>
                <a:latin typeface="+mj-lt"/>
              </a:rPr>
              <a:t>Chọn câu trả lời đúng.</a:t>
            </a:r>
            <a:endParaRPr lang="vi-VN" sz="4000" b="1" spc="-1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3D4DB30-D61C-D439-E630-82E4300DA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9" y="3250982"/>
            <a:ext cx="10686662" cy="23878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D4268861-479A-585C-C8B6-14CA27AD1CC5}"/>
              </a:ext>
            </a:extLst>
          </p:cNvPr>
          <p:cNvSpPr txBox="1"/>
          <p:nvPr/>
        </p:nvSpPr>
        <p:spPr>
          <a:xfrm>
            <a:off x="974708" y="4888504"/>
            <a:ext cx="1986206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sz="3200" b="1" spc="-220">
                <a:solidFill>
                  <a:srgbClr val="0070C0"/>
                </a:solidFill>
                <a:latin typeface="+mj-lt"/>
              </a:rPr>
              <a:t>Bây giờ</a:t>
            </a:r>
            <a:endParaRPr lang="vi-VN" sz="3200" b="1" spc="-22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33F8F9A-6AD5-991C-E25C-AC97BB0CBFDF}"/>
              </a:ext>
            </a:extLst>
          </p:cNvPr>
          <p:cNvSpPr txBox="1"/>
          <p:nvPr/>
        </p:nvSpPr>
        <p:spPr>
          <a:xfrm>
            <a:off x="4001278" y="4875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A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368CB94-F125-A4F7-650D-97DA37673A25}"/>
              </a:ext>
            </a:extLst>
          </p:cNvPr>
          <p:cNvSpPr txBox="1"/>
          <p:nvPr/>
        </p:nvSpPr>
        <p:spPr>
          <a:xfrm>
            <a:off x="6071119" y="4875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B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FEBDB48-17C1-EADA-B8DC-4607826911E2}"/>
              </a:ext>
            </a:extLst>
          </p:cNvPr>
          <p:cNvSpPr txBox="1"/>
          <p:nvPr/>
        </p:nvSpPr>
        <p:spPr>
          <a:xfrm>
            <a:off x="8140960" y="4875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C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7D248D2-5DA8-8D9E-C021-70C58AA247E6}"/>
              </a:ext>
            </a:extLst>
          </p:cNvPr>
          <p:cNvSpPr txBox="1"/>
          <p:nvPr/>
        </p:nvSpPr>
        <p:spPr>
          <a:xfrm>
            <a:off x="10210800" y="4875850"/>
            <a:ext cx="576768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3600" b="1">
                <a:solidFill>
                  <a:srgbClr val="DA4EA1"/>
                </a:solidFill>
                <a:latin typeface="+mj-lt"/>
              </a:rPr>
              <a:t>D</a:t>
            </a:r>
            <a:endParaRPr lang="vi-VN" sz="3600" b="1">
              <a:solidFill>
                <a:srgbClr val="DA4EA1"/>
              </a:solidFill>
              <a:latin typeface="+mj-lt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2D53CBD-DDAD-28EF-9B2F-77D3322C9BAF}"/>
              </a:ext>
            </a:extLst>
          </p:cNvPr>
          <p:cNvSpPr/>
          <p:nvPr/>
        </p:nvSpPr>
        <p:spPr>
          <a:xfrm>
            <a:off x="10179472" y="4946164"/>
            <a:ext cx="608096" cy="608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B15C1637-50C5-DE4D-D9A0-5ACFD0958C29}"/>
              </a:ext>
            </a:extLst>
          </p:cNvPr>
          <p:cNvSpPr txBox="1"/>
          <p:nvPr/>
        </p:nvSpPr>
        <p:spPr>
          <a:xfrm>
            <a:off x="429641" y="1219200"/>
            <a:ext cx="11332718" cy="14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6000"/>
              </a:lnSpc>
            </a:pPr>
            <a:r>
              <a:rPr lang="vi-VN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vi-VN" sz="4000" b="1" spc="-100">
                <a:solidFill>
                  <a:schemeClr val="accent5">
                    <a:lumMod val="75000"/>
                  </a:schemeClr>
                </a:solidFill>
              </a:rPr>
              <a:t>Bây giờ là 11 giờ 20 phút</a:t>
            </a:r>
            <a:r>
              <a:rPr lang="vi-VN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, 10 phút nữa là đến giờ ăn trưa. Hỏi đồng hồ nào dưới đây chỉ giờ ăn trưa</a:t>
            </a:r>
            <a:r>
              <a:rPr lang="en-US" sz="4000" b="1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4000" b="1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F83BE5F-73F6-708D-87D0-A399AE1F76E6}"/>
              </a:ext>
            </a:extLst>
          </p:cNvPr>
          <p:cNvSpPr/>
          <p:nvPr/>
        </p:nvSpPr>
        <p:spPr>
          <a:xfrm>
            <a:off x="4414536" y="2779316"/>
            <a:ext cx="3017622" cy="765840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4566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755</Words>
  <Application>Microsoft Office PowerPoint</Application>
  <PresentationFormat>Widescreen</PresentationFormat>
  <Paragraphs>114</Paragraphs>
  <Slides>18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#9Slide03 BoosterNextFYBlack</vt:lpstr>
      <vt:lpstr>Algerian</vt:lpstr>
      <vt:lpstr>Arial</vt:lpstr>
      <vt:lpstr>Calibri</vt:lpstr>
      <vt:lpstr>Cambria</vt:lpstr>
      <vt:lpstr>Helvetica</vt:lpstr>
      <vt:lpstr>Montserrat</vt:lpstr>
      <vt:lpstr>UTM Avo</vt:lpstr>
      <vt:lpstr>思源黑体</vt:lpstr>
      <vt:lpstr>思源黑体 CN Medium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28</cp:revision>
  <dcterms:created xsi:type="dcterms:W3CDTF">2023-02-05T09:52:32Z</dcterms:created>
  <dcterms:modified xsi:type="dcterms:W3CDTF">2026-04-12T15:35:23Z</dcterms:modified>
</cp:coreProperties>
</file>