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7" r:id="rId3"/>
    <p:sldMasterId id="2147483709" r:id="rId4"/>
    <p:sldMasterId id="2147483721" r:id="rId5"/>
    <p:sldMasterId id="2147483734" r:id="rId6"/>
    <p:sldMasterId id="2147483746" r:id="rId7"/>
  </p:sldMasterIdLst>
  <p:notesMasterIdLst>
    <p:notesMasterId r:id="rId32"/>
  </p:notesMasterIdLst>
  <p:sldIdLst>
    <p:sldId id="258" r:id="rId8"/>
    <p:sldId id="256" r:id="rId9"/>
    <p:sldId id="273" r:id="rId10"/>
    <p:sldId id="2007577120" r:id="rId11"/>
    <p:sldId id="262" r:id="rId12"/>
    <p:sldId id="279" r:id="rId13"/>
    <p:sldId id="2007577121" r:id="rId14"/>
    <p:sldId id="280" r:id="rId15"/>
    <p:sldId id="281" r:id="rId16"/>
    <p:sldId id="2007577124" r:id="rId17"/>
    <p:sldId id="2007577125" r:id="rId18"/>
    <p:sldId id="2007577122" r:id="rId19"/>
    <p:sldId id="269" r:id="rId20"/>
    <p:sldId id="2007577127" r:id="rId21"/>
    <p:sldId id="2007577129" r:id="rId22"/>
    <p:sldId id="2007577131" r:id="rId23"/>
    <p:sldId id="2007577095" r:id="rId24"/>
    <p:sldId id="2007577135" r:id="rId25"/>
    <p:sldId id="2007577133" r:id="rId26"/>
    <p:sldId id="259" r:id="rId27"/>
    <p:sldId id="2007577128" r:id="rId28"/>
    <p:sldId id="2007577130" r:id="rId29"/>
    <p:sldId id="2007577132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>
        <p:scale>
          <a:sx n="63" d="100"/>
          <a:sy n="63" d="100"/>
        </p:scale>
        <p:origin x="-144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altLang="zh-CN" sz="3200" b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Củng cố các kiến thức, kĩ năng đã học về các cơ quan vận động, hô hấp và bài tiết.</a:t>
          </a:r>
          <a:endParaRPr lang="en-US" sz="32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-383" custLinFactNeighborY="-71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altLang="zh-CN" sz="3200" b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Có ý thức và thực hiện được một số việc làm cơ bản để chăm sóc và bảo vệ cơ quan vận động, hô hấp và bài tiết nước tiểu</a:t>
          </a:r>
          <a:r>
            <a:rPr lang="vi-VN" altLang="zh-CN" sz="3200" b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.</a:t>
          </a:r>
          <a:endParaRPr lang="en-US" sz="32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X="-1405" custLinFactNeighborY="-103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X="100652" custScaleY="205488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altLang="zh-CN" sz="3200" b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Chia sẻ với những người xung quanh cùng thực hiện. </a:t>
          </a:r>
          <a:endParaRPr lang="en-US" sz="32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12182" y="213566"/>
          <a:ext cx="1414553" cy="9901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2" y="496477"/>
        <a:ext cx="990187" cy="424366"/>
      </dsp:txXfrm>
    </dsp:sp>
    <dsp:sp modelId="{F97EB1BA-22EF-49EF-A4D2-6FF056CB5200}">
      <dsp:nvSpPr>
        <dsp:cNvPr id="0" name=""/>
        <dsp:cNvSpPr/>
      </dsp:nvSpPr>
      <dsp:spPr>
        <a:xfrm rot="5400000">
          <a:off x="4685170" y="-3727056"/>
          <a:ext cx="919943" cy="8374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3200" b="0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Củng cố các kiến thức, kĩ năng đã học về các cơ quan vận động, hô hấp và bài tiết.</a:t>
          </a:r>
          <a:endParaRPr lang="en-US" sz="32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58114" y="44908"/>
        <a:ext cx="8329147" cy="830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68932" y="416790"/>
          <a:ext cx="1033221" cy="72325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-13948" y="623433"/>
        <a:ext cx="723254" cy="309967"/>
      </dsp:txXfrm>
    </dsp:sp>
    <dsp:sp modelId="{F97EB1BA-22EF-49EF-A4D2-6FF056CB5200}">
      <dsp:nvSpPr>
        <dsp:cNvPr id="0" name=""/>
        <dsp:cNvSpPr/>
      </dsp:nvSpPr>
      <dsp:spPr>
        <a:xfrm rot="5400000">
          <a:off x="4297872" y="-3602359"/>
          <a:ext cx="1380770" cy="8613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3200" b="0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Có ý thức và thực hiện được một số việc làm cơ bản để chăm sóc và bảo vệ cơ quan vận động, hô hấp và bài tiết nước tiểu</a:t>
          </a:r>
          <a:r>
            <a:rPr lang="vi-VN" altLang="zh-CN" sz="3200" b="0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.</a:t>
          </a:r>
          <a:endParaRPr lang="en-US" sz="32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81407" y="81510"/>
        <a:ext cx="8546297" cy="12459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05779" y="207121"/>
          <a:ext cx="1371866" cy="960306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481494"/>
        <a:ext cx="960306" cy="411560"/>
      </dsp:txXfrm>
    </dsp:sp>
    <dsp:sp modelId="{F97EB1BA-22EF-49EF-A4D2-6FF056CB5200}">
      <dsp:nvSpPr>
        <dsp:cNvPr id="0" name=""/>
        <dsp:cNvSpPr/>
      </dsp:nvSpPr>
      <dsp:spPr>
        <a:xfrm rot="5400000">
          <a:off x="4674642" y="-3712993"/>
          <a:ext cx="892182" cy="8320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3200" b="0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rPr>
            <a:t>Chia sẻ với những người xung quanh cùng thực hiện. </a:t>
          </a:r>
          <a:endParaRPr lang="en-US" sz="3200" b="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60307" y="44895"/>
        <a:ext cx="8277300" cy="8050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Uống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đủ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nước</a:t>
          </a:r>
          <a:endParaRPr lang="en-US" sz="39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Vệ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sinh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cá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nhân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sạch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sẽ</a:t>
          </a:r>
          <a:endParaRPr lang="en-US" sz="39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Không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ăn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mặn</a:t>
          </a:r>
          <a:endParaRPr lang="en-US" sz="39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2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99060" rIns="99060" bIns="9906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/>
            <a:t>Không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nhịn</a:t>
          </a:r>
          <a:r>
            <a:rPr lang="en-US" sz="3900" kern="1200" dirty="0" smtClean="0"/>
            <a:t> </a:t>
          </a:r>
          <a:r>
            <a:rPr lang="en-US" sz="3900" kern="1200" dirty="0" err="1" smtClean="0"/>
            <a:t>tiểu</a:t>
          </a:r>
          <a:endParaRPr lang="en-US" sz="39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Nhấn</a:t>
            </a:r>
            <a:r>
              <a:rPr lang="en-US" baseline="0" smtClean="0"/>
              <a:t> vào hình ngôi nhà để vào bài mới.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6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6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gi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0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0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4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7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xmlns="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9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1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5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tags" Target="../tags/tag3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tags" Target="../tags/tag2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65.xm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tags" Target="../tags/tag4.xm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4.wdp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26" Type="http://schemas.openxmlformats.org/officeDocument/2006/relationships/slide" Target="slide5.xml"/><Relationship Id="rId3" Type="http://schemas.openxmlformats.org/officeDocument/2006/relationships/audio" Target="../media/audio2.wav"/><Relationship Id="rId21" Type="http://schemas.openxmlformats.org/officeDocument/2006/relationships/image" Target="../media/image68.png"/><Relationship Id="rId7" Type="http://schemas.openxmlformats.org/officeDocument/2006/relationships/image" Target="../media/image63.png"/><Relationship Id="rId12" Type="http://schemas.openxmlformats.org/officeDocument/2006/relationships/image" Target="../media/image53.png"/><Relationship Id="rId17" Type="http://schemas.openxmlformats.org/officeDocument/2006/relationships/slide" Target="slide8.xml"/><Relationship Id="rId25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67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59.png"/><Relationship Id="rId5" Type="http://schemas.openxmlformats.org/officeDocument/2006/relationships/image" Target="../media/image50.png"/><Relationship Id="rId15" Type="http://schemas.openxmlformats.org/officeDocument/2006/relationships/slide" Target="slide7.xml"/><Relationship Id="rId23" Type="http://schemas.openxmlformats.org/officeDocument/2006/relationships/image" Target="../media/image58.png"/><Relationship Id="rId28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66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Relationship Id="rId14" Type="http://schemas.openxmlformats.org/officeDocument/2006/relationships/image" Target="../media/image55.png"/><Relationship Id="rId22" Type="http://schemas.openxmlformats.org/officeDocument/2006/relationships/image" Target="../media/image57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slide" Target="slide4.xml"/><Relationship Id="rId4" Type="http://schemas.openxmlformats.org/officeDocument/2006/relationships/image" Target="../media/image49.jpeg"/><Relationship Id="rId9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slide" Target="slide4.xml"/><Relationship Id="rId4" Type="http://schemas.openxmlformats.org/officeDocument/2006/relationships/image" Target="../media/image49.jpe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slide" Target="slide4.xml"/><Relationship Id="rId10" Type="http://schemas.openxmlformats.org/officeDocument/2006/relationships/image" Target="../media/image75.png"/><Relationship Id="rId4" Type="http://schemas.openxmlformats.org/officeDocument/2006/relationships/image" Target="../media/image49.jpe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3.wav"/><Relationship Id="rId7" Type="http://schemas.openxmlformats.org/officeDocument/2006/relationships/image" Target="../media/image7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slide" Target="slide4.xml"/><Relationship Id="rId10" Type="http://schemas.openxmlformats.org/officeDocument/2006/relationships/image" Target="../media/image77.png"/><Relationship Id="rId4" Type="http://schemas.openxmlformats.org/officeDocument/2006/relationships/image" Target="../media/image49.jpe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10.xml"/><Relationship Id="rId11" Type="http://schemas.openxmlformats.org/officeDocument/2006/relationships/image" Target="../media/image75.png"/><Relationship Id="rId5" Type="http://schemas.openxmlformats.org/officeDocument/2006/relationships/image" Target="../media/image49.jpeg"/><Relationship Id="rId10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614128" y="2441167"/>
            <a:ext cx="8817601" cy="283923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6000" b="1" smtClean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CHÀO MỪNG CÁC CON ĐẾN VỚI TIẾT TỰ NHIÊN VÀ XÃ HỘI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08" y="102060"/>
            <a:ext cx="2049387" cy="34887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25"/>
            <a:ext cx="2036252" cy="348870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25"/>
            <a:ext cx="2036252" cy="3488708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142" y="1240"/>
            <a:ext cx="2049387" cy="3488708"/>
          </a:xfrm>
          <a:prstGeom prst="rect">
            <a:avLst/>
          </a:prstGeom>
        </p:spPr>
      </p:pic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960274" y="2347413"/>
            <a:ext cx="6429383" cy="210056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27</a:t>
            </a:r>
            <a:r>
              <a:rPr kumimoji="0" lang="en-US" altLang="zh-CN" sz="44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: </a:t>
            </a:r>
            <a:r>
              <a:rPr kumimoji="0" lang="en-US" altLang="zh-CN" sz="4400" b="1" i="0" u="none" strike="noStrike" kern="120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ÔN</a:t>
            </a:r>
            <a:r>
              <a:rPr kumimoji="0" lang="en-US" altLang="zh-CN" sz="44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TẬP CHỦ ĐỀ CON NGƯỜI VÀ SỨC KHỎE</a:t>
            </a:r>
            <a:endParaRPr kumimoji="0" lang="zh-CN" alt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3164608" y="4713292"/>
            <a:ext cx="602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8B42DAD-E591-4751-9669-3614EA798C92}"/>
              </a:ext>
            </a:extLst>
          </p:cNvPr>
          <p:cNvSpPr/>
          <p:nvPr/>
        </p:nvSpPr>
        <p:spPr>
          <a:xfrm>
            <a:off x="182880" y="101600"/>
            <a:ext cx="2580640" cy="904240"/>
          </a:xfrm>
          <a:prstGeom prst="roundRect">
            <a:avLst/>
          </a:prstGeom>
          <a:solidFill>
            <a:srgbClr val="47B298"/>
          </a:solidFill>
          <a:ln>
            <a:solidFill>
              <a:srgbClr val="47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48">
            <a:extLst>
              <a:ext uri="{FF2B5EF4-FFF2-40B4-BE49-F238E27FC236}">
                <a16:creationId xmlns:a16="http://schemas.microsoft.com/office/drawing/2014/main" xmlns="" id="{E23492F4-4814-4B64-B9C4-07F182A83520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1038206" y="1507691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Freeform 56">
            <a:extLst>
              <a:ext uri="{FF2B5EF4-FFF2-40B4-BE49-F238E27FC236}">
                <a16:creationId xmlns:a16="http://schemas.microsoft.com/office/drawing/2014/main" xmlns="" id="{4693FBA1-11C9-47D2-9259-0A0A5E39577C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92080" y="5441478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9AC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文本框 158">
            <a:extLst>
              <a:ext uri="{FF2B5EF4-FFF2-40B4-BE49-F238E27FC236}">
                <a16:creationId xmlns:a16="http://schemas.microsoft.com/office/drawing/2014/main" xmlns="" id="{F5203B25-54E2-424B-8842-94984414983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6107" y="645477"/>
            <a:ext cx="101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54B6E7"/>
              </a:solidFill>
              <a:effectLst/>
              <a:uLnTx/>
              <a:uFillTx/>
              <a:latin typeface="Century Gothic" panose="020F03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文本框 160">
            <a:extLst>
              <a:ext uri="{FF2B5EF4-FFF2-40B4-BE49-F238E27FC236}">
                <a16:creationId xmlns:a16="http://schemas.microsoft.com/office/drawing/2014/main" xmlns="" id="{8946DABC-860A-44C2-92E3-A360E39C76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08773" y="256204"/>
            <a:ext cx="9526541" cy="719137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zh-CN"/>
            </a:defPPr>
            <a:lvl1pPr algn="ctr">
              <a:defRPr sz="6000">
                <a:solidFill>
                  <a:srgbClr val="B3D73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3DA27529-EA21-48BD-92C6-D91497C40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607320"/>
              </p:ext>
            </p:extLst>
          </p:nvPr>
        </p:nvGraphicFramePr>
        <p:xfrm>
          <a:off x="841722" y="2001091"/>
          <a:ext cx="9364243" cy="141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7A511E7D-5856-4F66-B8A3-DE6B4C1E8F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914832"/>
              </p:ext>
            </p:extLst>
          </p:nvPr>
        </p:nvGraphicFramePr>
        <p:xfrm>
          <a:off x="1622107" y="3333455"/>
          <a:ext cx="9281159" cy="141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C431514A-4C96-43C9-B906-7B14AA7E6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05097"/>
              </p:ext>
            </p:extLst>
          </p:nvPr>
        </p:nvGraphicFramePr>
        <p:xfrm>
          <a:off x="1944916" y="5051859"/>
          <a:ext cx="9281160" cy="137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3888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3" y="542260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D41E02-059B-4702-B264-31ACD3D34630}"/>
              </a:ext>
            </a:extLst>
          </p:cNvPr>
          <p:cNvSpPr txBox="1"/>
          <p:nvPr/>
        </p:nvSpPr>
        <p:spPr>
          <a:xfrm>
            <a:off x="4794844" y="1542043"/>
            <a:ext cx="538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một cơ quan của cơ thể mà em đã học?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CÁC CƠ QUAN VẬN ĐỘNG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Hệ cơ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Bộ xương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đầu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mặt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vai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khuỷu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tay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đầu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gối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sườn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tay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cột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sống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chậu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chân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cánh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Callout 58"/>
          <p:cNvSpPr/>
          <p:nvPr/>
        </p:nvSpPr>
        <p:spPr>
          <a:xfrm>
            <a:off x="3665041" y="5679990"/>
            <a:ext cx="5257800" cy="945838"/>
          </a:xfrm>
          <a:prstGeom prst="upArrow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>
                <a:solidFill>
                  <a:srgbClr val="FF0000"/>
                </a:solidFill>
              </a:rPr>
              <a:t>Sự phối hợp giữa bộ xương, hệ cơ và khớp giúp cơ thể cử động và di chuyển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BÀI TIẾT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xmlns="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HÔ HẤP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5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31489" y="2222205"/>
            <a:ext cx="6129390" cy="425302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3" y="2834976"/>
            <a:ext cx="4934326" cy="394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D9075F-02C5-4671-B237-689BA5CF6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544" y="2326264"/>
            <a:ext cx="5747440" cy="39049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1" y="1656106"/>
            <a:ext cx="2061034" cy="2061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EF1025-7F32-44AF-B2BC-C56D8C11CDA6}"/>
              </a:ext>
            </a:extLst>
          </p:cNvPr>
          <p:cNvSpPr txBox="1"/>
          <p:nvPr/>
        </p:nvSpPr>
        <p:spPr>
          <a:xfrm>
            <a:off x="2436320" y="203162"/>
            <a:ext cx="7866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ngực</a:t>
            </a:r>
            <a:r>
              <a:rPr lang="en-US" sz="2800" dirty="0"/>
              <a:t>,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nhảy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1 </a:t>
            </a:r>
            <a:r>
              <a:rPr lang="en-US" sz="2800" dirty="0" err="1"/>
              <a:t>phút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dõi</a:t>
            </a:r>
            <a:r>
              <a:rPr lang="en-US" sz="2800" dirty="0"/>
              <a:t> </a:t>
            </a:r>
            <a:r>
              <a:rPr lang="en-US" sz="2800" dirty="0" err="1"/>
              <a:t>nhịp</a:t>
            </a:r>
            <a:r>
              <a:rPr lang="en-US" sz="2800" dirty="0"/>
              <a:t> </a:t>
            </a:r>
            <a:r>
              <a:rPr lang="en-US" sz="2800" dirty="0" err="1"/>
              <a:t>thở</a:t>
            </a:r>
            <a:endParaRPr lang="en-US" sz="2800" dirty="0"/>
          </a:p>
        </p:txBody>
      </p:sp>
      <p:pic>
        <p:nvPicPr>
          <p:cNvPr id="10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555" y="-9928"/>
            <a:ext cx="1952889" cy="109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23310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 ô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Xã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4 ô </a:t>
            </a:r>
            <a:r>
              <a:rPr lang="en-US" dirty="0" err="1" smtClean="0"/>
              <a:t>Ôn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 ô </a:t>
            </a:r>
            <a:r>
              <a:rPr lang="en-US" dirty="0" smtClean="0"/>
              <a:t>Con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 (</a:t>
            </a:r>
            <a:r>
              <a:rPr lang="en-US" dirty="0" err="1" smtClean="0"/>
              <a:t>Tiết</a:t>
            </a:r>
            <a:r>
              <a:rPr lang="en-US" dirty="0" smtClean="0"/>
              <a:t> 2, 3)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124200"/>
            <a:ext cx="29845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25600" y="279400"/>
            <a:ext cx="8839200" cy="812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329648"/>
            <a:ext cx="914400" cy="66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352347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Thực hiện các hoạt động sau:</a:t>
            </a:r>
            <a:endParaRPr lang="en-GB" sz="3200" dirty="0"/>
          </a:p>
        </p:txBody>
      </p:sp>
      <p:sp>
        <p:nvSpPr>
          <p:cNvPr id="12" name="Cloud Callout 11"/>
          <p:cNvSpPr/>
          <p:nvPr/>
        </p:nvSpPr>
        <p:spPr>
          <a:xfrm>
            <a:off x="393150" y="1364132"/>
            <a:ext cx="4064000" cy="3069293"/>
          </a:xfrm>
          <a:prstGeom prst="cloudCallout">
            <a:avLst>
              <a:gd name="adj1" fmla="val 49518"/>
              <a:gd name="adj2" fmla="val 6222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33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00" y="1821216"/>
            <a:ext cx="325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Nhịp thở thay đổi như thế nào trước và sau khi vận động?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8077200" y="3633785"/>
            <a:ext cx="3810000" cy="2911060"/>
          </a:xfrm>
          <a:prstGeom prst="cloudCallout">
            <a:avLst>
              <a:gd name="adj1" fmla="val -48532"/>
              <a:gd name="adj2" fmla="val -45884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7600" y="4201081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Sau khi vận động thở nhanh hơn.</a:t>
            </a:r>
            <a:endParaRPr lang="en-GB" sz="3200" dirty="0"/>
          </a:p>
        </p:txBody>
      </p:sp>
      <p:sp>
        <p:nvSpPr>
          <p:cNvPr id="17" name="Cloud Callout 16"/>
          <p:cNvSpPr/>
          <p:nvPr/>
        </p:nvSpPr>
        <p:spPr>
          <a:xfrm>
            <a:off x="612128" y="1335457"/>
            <a:ext cx="3556000" cy="3088667"/>
          </a:xfrm>
          <a:prstGeom prst="cloudCallout">
            <a:avLst>
              <a:gd name="adj1" fmla="val 67003"/>
              <a:gd name="adj2" fmla="val 37039"/>
            </a:avLst>
          </a:prstGeom>
          <a:solidFill>
            <a:srgbClr val="F3F2C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1220463" y="1807541"/>
            <a:ext cx="299720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dirty="0">
                <a:solidFill>
                  <a:srgbClr val="FF0000"/>
                </a:solidFill>
              </a:rPr>
              <a:t>Để thực hiện vận động (chạy, nhảy) đó cần sự phối hợp của các cơ quan nào?</a:t>
            </a:r>
            <a:endParaRPr lang="en-GB" sz="2667" dirty="0">
              <a:solidFill>
                <a:srgbClr val="FF0000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 rot="10800000">
            <a:off x="8357705" y="4201081"/>
            <a:ext cx="3211444" cy="2499137"/>
          </a:xfrm>
          <a:prstGeom prst="cloudCallout">
            <a:avLst>
              <a:gd name="adj1" fmla="val 62404"/>
              <a:gd name="adj2" fmla="val 761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Box 12"/>
          <p:cNvSpPr txBox="1"/>
          <p:nvPr/>
        </p:nvSpPr>
        <p:spPr>
          <a:xfrm>
            <a:off x="8786191" y="4767231"/>
            <a:ext cx="264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 cơ quan trong cơ thể như: thần kinh, vận động, hô hấp,...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81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" grpId="0"/>
      <p:bldP spid="8" grpId="1"/>
      <p:bldP spid="15" grpId="0" animBg="1"/>
      <p:bldP spid="15" grpId="1" animBg="1"/>
      <p:bldP spid="9" grpId="0"/>
      <p:bldP spid="9" grpId="1"/>
      <p:bldP spid="17" grpId="0" animBg="1"/>
      <p:bldP spid="11" grpId="0"/>
      <p:bldP spid="19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65" y="4350205"/>
            <a:ext cx="3607968" cy="2291628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25"/>
            <a:ext cx="2036252" cy="3488708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142" y="1240"/>
            <a:ext cx="2049387" cy="3488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23CBCF-60E0-4765-BF84-C975F6117D1D}"/>
              </a:ext>
            </a:extLst>
          </p:cNvPr>
          <p:cNvSpPr txBox="1"/>
          <p:nvPr/>
        </p:nvSpPr>
        <p:spPr>
          <a:xfrm>
            <a:off x="4076828" y="68918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51505" y="1412023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8FF510-DF75-42E7-9733-4C75E58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44" y="1148316"/>
            <a:ext cx="8897755" cy="5346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23" y="1148316"/>
            <a:ext cx="2558387" cy="4355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537" y="661204"/>
            <a:ext cx="1666407" cy="1305039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xmlns="" id="{D2C68BF5-881F-4556-8179-654D107B4344}"/>
              </a:ext>
            </a:extLst>
          </p:cNvPr>
          <p:cNvSpPr txBox="1"/>
          <p:nvPr/>
        </p:nvSpPr>
        <p:spPr>
          <a:xfrm>
            <a:off x="2160882" y="459268"/>
            <a:ext cx="8199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iệc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làm cần thiết để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chăm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xmlns="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xmlns="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xmlns="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Ăn uống đầy đủ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42406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V</a:t>
            </a:r>
            <a:r>
              <a:rPr lang="vi-VN" sz="2800" b="1" dirty="0" smtClean="0">
                <a:solidFill>
                  <a:srgbClr val="FF0000"/>
                </a:solidFill>
              </a:rPr>
              <a:t>iệc </a:t>
            </a:r>
            <a:r>
              <a:rPr lang="vi-VN" sz="2800" b="1" dirty="0">
                <a:solidFill>
                  <a:srgbClr val="FF0000"/>
                </a:solidFill>
              </a:rPr>
              <a:t>làm cần thiết để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chăm </a:t>
            </a:r>
            <a:r>
              <a:rPr lang="vi-VN" sz="2800" b="1" dirty="0">
                <a:solidFill>
                  <a:srgbClr val="FF0000"/>
                </a:solidFill>
              </a:rPr>
              <a:t>sóc, bảo vệ cơ quan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vi-VN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53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làm cần thiết để 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sóc, bảo vệ cơ quan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05170" y="253286"/>
            <a:ext cx="8575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 các</a:t>
            </a:r>
            <a:r>
              <a:rPr kumimoji="0" lang="en-US" sz="6000" b="1" i="0" u="none" strike="noStrike" kern="1200" cap="none" spc="0" normalizeH="0" noProof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HỎI 1: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HỎI 2: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HỎI 3: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HỎI 4: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HỎI 5: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xmlns="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21503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21503"/>
  <p:tag name="MH_LIBRARY" val="GRAPHIC"/>
  <p:tag name="MH_ORDER" val="Freeform 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21503"/>
  <p:tag name="MH_LIBRARY" val="GRAPHIC"/>
  <p:tag name="MH_ORDER" val="文本框 1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21503"/>
  <p:tag name="MH_LIBRARY" val="GRAPHIC"/>
  <p:tag name="MH_ORDER" val="TextBox 160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612</Words>
  <Application>Microsoft Office PowerPoint</Application>
  <PresentationFormat>Custom</PresentationFormat>
  <Paragraphs>118</Paragraphs>
  <Slides>24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Hoạt động</vt:lpstr>
      <vt:lpstr>4_Office 主题</vt:lpstr>
      <vt:lpstr>Office 主题</vt:lpstr>
      <vt:lpstr>1_Office 主题</vt:lpstr>
      <vt:lpstr>2_Office Theme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ô Tự nhiên và Xã hội 4 ô Ôn tập chủ đề 2 ô Con người và sức khỏe (Tiết 2,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35</cp:revision>
  <dcterms:created xsi:type="dcterms:W3CDTF">2021-07-12T00:56:13Z</dcterms:created>
  <dcterms:modified xsi:type="dcterms:W3CDTF">2024-02-18T04:24:37Z</dcterms:modified>
</cp:coreProperties>
</file>