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24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  <p:sldId id="259" r:id="rId23"/>
  </p:sldIdLst>
  <p:sldSz cx="12192000" cy="6858000"/>
  <p:notesSz cx="6858000" cy="9144000"/>
  <p:embeddedFontLs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Sofia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4778m53yTTSzM2/49C0LlbrGo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2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665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14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3"/>
          <p:cNvGrpSpPr/>
          <p:nvPr/>
        </p:nvGrpSpPr>
        <p:grpSpPr>
          <a:xfrm>
            <a:off x="229520" y="215900"/>
            <a:ext cx="11732960" cy="5270500"/>
            <a:chOff x="730319" y="673100"/>
            <a:chExt cx="10731362" cy="5511800"/>
          </a:xfrm>
        </p:grpSpPr>
        <p:sp>
          <p:nvSpPr>
            <p:cNvPr id="13" name="Google Shape;13;p23"/>
            <p:cNvSpPr/>
            <p:nvPr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14" name="Google Shape;14;p23"/>
            <p:cNvSpPr/>
            <p:nvPr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 w="57150" cap="rnd" cmpd="sng">
              <a:solidFill>
                <a:srgbClr val="00C2C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pic>
        <p:nvPicPr>
          <p:cNvPr id="15" name="Google Shape;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8047" y="4305301"/>
            <a:ext cx="828300" cy="82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Google Shape;1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00606" y="4114800"/>
            <a:ext cx="3330137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Google Shape;1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57037"/>
            <a:ext cx="2261263" cy="1037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3"/>
          <p:cNvPicPr preferRelativeResize="0"/>
          <p:nvPr/>
        </p:nvPicPr>
        <p:blipFill rotWithShape="1">
          <a:blip r:embed="rId5">
            <a:alphaModFix/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23"/>
          <p:cNvPicPr preferRelativeResize="0"/>
          <p:nvPr/>
        </p:nvPicPr>
        <p:blipFill rotWithShape="1">
          <a:blip r:embed="rId5">
            <a:alphaModFix/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2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402" y="4198412"/>
            <a:ext cx="2008948" cy="1973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3"/>
          <p:cNvPicPr preferRelativeResize="0"/>
          <p:nvPr/>
        </p:nvPicPr>
        <p:blipFill rotWithShape="1">
          <a:blip r:embed="rId2">
            <a:alphaModFix amt="48000"/>
          </a:blip>
          <a:srcRect/>
          <a:stretch/>
        </p:blipFill>
        <p:spPr>
          <a:xfrm>
            <a:off x="11466" y="9578"/>
            <a:ext cx="12180535" cy="685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3"/>
          <p:cNvPicPr preferRelativeResize="0"/>
          <p:nvPr/>
        </p:nvPicPr>
        <p:blipFill rotWithShape="1">
          <a:blip r:embed="rId3">
            <a:alphaModFix/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025" y="3757003"/>
            <a:ext cx="2369999" cy="156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7714" y="4482652"/>
            <a:ext cx="2216211" cy="221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3432" y="5180770"/>
            <a:ext cx="819974" cy="81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3"/>
          <p:cNvPicPr preferRelativeResize="0"/>
          <p:nvPr/>
        </p:nvPicPr>
        <p:blipFill rotWithShape="1">
          <a:blip r:embed="rId7">
            <a:alphaModFix/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85716" y="4914086"/>
            <a:ext cx="1943914" cy="194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3"/>
          <p:cNvPicPr preferRelativeResize="0"/>
          <p:nvPr/>
        </p:nvPicPr>
        <p:blipFill rotWithShape="1">
          <a:blip r:embed="rId9">
            <a:alphaModFix/>
          </a:blip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3"/>
          <p:cNvPicPr preferRelativeResize="0"/>
          <p:nvPr/>
        </p:nvPicPr>
        <p:blipFill rotWithShape="1">
          <a:blip r:embed="rId9">
            <a:alphaModFix/>
          </a:blip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6291" y="1721958"/>
            <a:ext cx="909424" cy="9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9252" y="685802"/>
            <a:ext cx="309347" cy="30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9671" y="2847558"/>
            <a:ext cx="328001" cy="3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28599" y="4394356"/>
            <a:ext cx="372315" cy="37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45383" y="0"/>
            <a:ext cx="1320053" cy="58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3"/>
          <p:cNvPicPr preferRelativeResize="0"/>
          <p:nvPr/>
        </p:nvPicPr>
        <p:blipFill rotWithShape="1">
          <a:blip r:embed="rId9">
            <a:alphaModFix/>
          </a:blip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13419" y="6000745"/>
            <a:ext cx="792137" cy="79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26275" y="2191578"/>
            <a:ext cx="539005" cy="69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40717" y="349944"/>
            <a:ext cx="744999" cy="74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1418" y="5321202"/>
            <a:ext cx="596506" cy="5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0707973">
            <a:off x="10901888" y="5876558"/>
            <a:ext cx="596506" cy="5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2405" y="240416"/>
            <a:ext cx="982051" cy="9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3"/>
          <p:cNvPicPr preferRelativeResize="0"/>
          <p:nvPr/>
        </p:nvPicPr>
        <p:blipFill rotWithShape="1">
          <a:blip r:embed="rId3">
            <a:alphaModFix/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3"/>
          <p:cNvPicPr preferRelativeResize="0"/>
          <p:nvPr/>
        </p:nvPicPr>
        <p:blipFill rotWithShape="1">
          <a:blip r:embed="rId16">
            <a:alphaModFix/>
          </a:blip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971" y="-10388"/>
            <a:ext cx="12170061" cy="505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/>
          <p:nvPr/>
        </p:nvSpPr>
        <p:spPr>
          <a:xfrm>
            <a:off x="295644" y="178727"/>
            <a:ext cx="11594769" cy="46559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fia"/>
              <a:buNone/>
            </a:pPr>
            <a:endParaRPr sz="18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4"/>
          <p:cNvPicPr preferRelativeResize="0"/>
          <p:nvPr/>
        </p:nvPicPr>
        <p:blipFill rotWithShape="1">
          <a:blip r:embed="rId2">
            <a:alphaModFix/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025" y="3757003"/>
            <a:ext cx="2369999" cy="156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714" y="4482652"/>
            <a:ext cx="2216211" cy="221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432" y="5180770"/>
            <a:ext cx="819974" cy="81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4"/>
          <p:cNvPicPr preferRelativeResize="0"/>
          <p:nvPr/>
        </p:nvPicPr>
        <p:blipFill rotWithShape="1">
          <a:blip r:embed="rId6">
            <a:alphaModFix/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85716" y="4914086"/>
            <a:ext cx="1943914" cy="194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4"/>
          <p:cNvPicPr preferRelativeResize="0"/>
          <p:nvPr/>
        </p:nvPicPr>
        <p:blipFill rotWithShape="1">
          <a:blip r:embed="rId8">
            <a:alphaModFix/>
          </a:blip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4"/>
          <p:cNvPicPr preferRelativeResize="0"/>
          <p:nvPr/>
        </p:nvPicPr>
        <p:blipFill rotWithShape="1">
          <a:blip r:embed="rId8">
            <a:alphaModFix/>
          </a:blip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291" y="1721958"/>
            <a:ext cx="909424" cy="9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252" y="685802"/>
            <a:ext cx="309347" cy="30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71" y="2847558"/>
            <a:ext cx="328001" cy="3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8599" y="4394356"/>
            <a:ext cx="372315" cy="37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45383" y="0"/>
            <a:ext cx="1320053" cy="58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4"/>
          <p:cNvPicPr preferRelativeResize="0"/>
          <p:nvPr/>
        </p:nvPicPr>
        <p:blipFill rotWithShape="1">
          <a:blip r:embed="rId8">
            <a:alphaModFix/>
          </a:blip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13419" y="6000745"/>
            <a:ext cx="792137" cy="79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626275" y="2191578"/>
            <a:ext cx="539005" cy="69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40717" y="349944"/>
            <a:ext cx="744999" cy="74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31418" y="5321202"/>
            <a:ext cx="596506" cy="5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10707973">
            <a:off x="10901888" y="5876558"/>
            <a:ext cx="596506" cy="5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2405" y="240416"/>
            <a:ext cx="982051" cy="9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4"/>
          <p:cNvPicPr preferRelativeResize="0"/>
          <p:nvPr/>
        </p:nvPicPr>
        <p:blipFill rotWithShape="1">
          <a:blip r:embed="rId2">
            <a:alphaModFix/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4"/>
          <p:cNvPicPr preferRelativeResize="0"/>
          <p:nvPr/>
        </p:nvPicPr>
        <p:blipFill rotWithShape="1">
          <a:blip r:embed="rId15">
            <a:alphaModFix/>
          </a:blip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/>
          <p:nvPr/>
        </p:nvSpPr>
        <p:spPr>
          <a:xfrm>
            <a:off x="298617" y="243038"/>
            <a:ext cx="11594769" cy="63719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fia"/>
              <a:buNone/>
            </a:pPr>
            <a:endParaRPr sz="18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857037"/>
            <a:ext cx="2261263" cy="1037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23;p24"/>
          <p:cNvPicPr preferRelativeResize="0"/>
          <p:nvPr/>
        </p:nvPicPr>
        <p:blipFill rotWithShape="1">
          <a:blip r:embed="rId2">
            <a:alphaModFix/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Google Shape;24;p24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Google Shape;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056" y="584414"/>
            <a:ext cx="1984782" cy="1163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Google Shape;2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8192" y="4213594"/>
            <a:ext cx="968008" cy="9680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Google Shape;2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9496" y="685800"/>
            <a:ext cx="1166607" cy="10105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" name="Google Shape;2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00606" y="4114800"/>
            <a:ext cx="3330137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" name="Google Shape;2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52970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Google Shape;3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6650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" name="Google Shape;3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56970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Google Shape;3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514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Google Shape;3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980" y="4053038"/>
            <a:ext cx="2110473" cy="20735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6852" y="2115677"/>
            <a:ext cx="6333753" cy="2164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Google Shape;3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57037"/>
            <a:ext cx="2261263" cy="1037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Google Shape;37;p25"/>
          <p:cNvPicPr preferRelativeResize="0"/>
          <p:nvPr/>
        </p:nvPicPr>
        <p:blipFill rotWithShape="1">
          <a:blip r:embed="rId3">
            <a:alphaModFix/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Google Shape;38;p25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" name="Google Shape;3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56" y="584414"/>
            <a:ext cx="1984782" cy="1163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Google Shape;4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9771" y="3830924"/>
            <a:ext cx="1472251" cy="14722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" name="Google Shape;4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9496" y="685800"/>
            <a:ext cx="1166607" cy="10105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Google Shape;4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9000606" y="4114800"/>
            <a:ext cx="3330137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" name="Google Shape;43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52970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" name="Google Shape;4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6650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" name="Google Shape;45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6970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6" name="Google Shape;4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514" y="0"/>
            <a:ext cx="2939030" cy="896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" name="Google Shape;4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9980" y="4053038"/>
            <a:ext cx="2110473" cy="20735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509"/>
            <a:ext cx="1589170" cy="72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2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665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6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14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26"/>
          <p:cNvGrpSpPr/>
          <p:nvPr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7" name="Google Shape;57;p26"/>
            <p:cNvSpPr/>
            <p:nvPr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58" name="Google Shape;58;p26"/>
            <p:cNvSpPr/>
            <p:nvPr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 w="38100" cap="rnd" cmpd="sng">
              <a:solidFill>
                <a:srgbClr val="00C2C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2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665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14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7"/>
          <p:cNvGrpSpPr/>
          <p:nvPr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65" name="Google Shape;65;p27"/>
            <p:cNvSpPr/>
            <p:nvPr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66" name="Google Shape;66;p27"/>
            <p:cNvSpPr/>
            <p:nvPr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 w="57150" cap="rnd" cmpd="sng">
              <a:solidFill>
                <a:srgbClr val="00C2C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pic>
        <p:nvPicPr>
          <p:cNvPr id="67" name="Google Shape;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458395" y="5354522"/>
            <a:ext cx="1726457" cy="142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" name="Google Shape;6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65509"/>
            <a:ext cx="1589170" cy="72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7"/>
          <p:cNvPicPr preferRelativeResize="0"/>
          <p:nvPr/>
        </p:nvPicPr>
        <p:blipFill rotWithShape="1">
          <a:blip r:embed="rId4">
            <a:alphaModFix/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7"/>
          <p:cNvPicPr preferRelativeResize="0"/>
          <p:nvPr/>
        </p:nvPicPr>
        <p:blipFill rotWithShape="1">
          <a:blip r:embed="rId4">
            <a:alphaModFix/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65509"/>
            <a:ext cx="1589170" cy="72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8"/>
          <p:cNvPicPr preferRelativeResize="0"/>
          <p:nvPr/>
        </p:nvPicPr>
        <p:blipFill rotWithShape="1">
          <a:blip r:embed="rId2">
            <a:alphaModFix/>
          </a:blip>
          <a:srcRect b="31814"/>
          <a:stretch/>
        </p:blipFill>
        <p:spPr>
          <a:xfrm>
            <a:off x="1673035" y="6354936"/>
            <a:ext cx="1642506" cy="51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8"/>
          <p:cNvPicPr preferRelativeResize="0"/>
          <p:nvPr/>
        </p:nvPicPr>
        <p:blipFill rotWithShape="1">
          <a:blip r:embed="rId2">
            <a:alphaModFix/>
          </a:blip>
          <a:srcRect b="50000"/>
          <a:stretch/>
        </p:blipFill>
        <p:spPr>
          <a:xfrm>
            <a:off x="3462894" y="6492032"/>
            <a:ext cx="1642506" cy="37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2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665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6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14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28"/>
          <p:cNvGrpSpPr/>
          <p:nvPr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80" name="Google Shape;80;p28"/>
            <p:cNvSpPr/>
            <p:nvPr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81" name="Google Shape;81;p28"/>
            <p:cNvSpPr/>
            <p:nvPr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 w="57150" cap="rnd" cmpd="sng">
              <a:solidFill>
                <a:srgbClr val="00C2C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93396" y="-15875"/>
            <a:ext cx="1488308" cy="171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2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665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6970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14" y="0"/>
            <a:ext cx="2939030" cy="896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31"/>
          <p:cNvGrpSpPr/>
          <p:nvPr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89" name="Google Shape;89;p31"/>
            <p:cNvSpPr/>
            <p:nvPr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90" name="Google Shape;90;p31"/>
            <p:cNvSpPr/>
            <p:nvPr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 w="57150" cap="rnd" cmpd="sng">
              <a:solidFill>
                <a:srgbClr val="00C2CB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</p:grpSp>
      <p:pic>
        <p:nvPicPr>
          <p:cNvPr id="91" name="Google Shape;9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2754" y="4720156"/>
            <a:ext cx="990237" cy="9902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2" name="Google Shape;9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77549" y="4911091"/>
            <a:ext cx="2239852" cy="18450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3" name="Google Shape;93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857037"/>
            <a:ext cx="2261263" cy="103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1"/>
          <p:cNvPicPr preferRelativeResize="0"/>
          <p:nvPr/>
        </p:nvPicPr>
        <p:blipFill rotWithShape="1">
          <a:blip r:embed="rId6">
            <a:alphaModFix/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1"/>
          <p:cNvPicPr preferRelativeResize="0"/>
          <p:nvPr/>
        </p:nvPicPr>
        <p:blipFill rotWithShape="1">
          <a:blip r:embed="rId6">
            <a:alphaModFix/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533" y="4734472"/>
            <a:ext cx="1628168" cy="15996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/>
          <p:nvPr/>
        </p:nvSpPr>
        <p:spPr>
          <a:xfrm>
            <a:off x="2209800" y="3989701"/>
            <a:ext cx="67056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EC7141"/>
                </a:solidFill>
                <a:latin typeface="Arial"/>
                <a:ea typeface="Arial"/>
                <a:cs typeface="Arial"/>
                <a:sym typeface="Arial"/>
              </a:rPr>
              <a:t>Toán 3</a:t>
            </a:r>
            <a:endParaRPr sz="11500">
              <a:solidFill>
                <a:srgbClr val="EC71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/>
          <p:nvPr/>
        </p:nvSpPr>
        <p:spPr>
          <a:xfrm>
            <a:off x="609600" y="152400"/>
            <a:ext cx="6324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12000"/>
              <a:buFont typeface="Arial"/>
              <a:buNone/>
            </a:pPr>
            <a:r>
              <a:rPr lang="en-US" sz="12000">
                <a:solidFill>
                  <a:srgbClr val="F05945"/>
                </a:solidFill>
                <a:latin typeface="Arial"/>
                <a:ea typeface="Arial"/>
                <a:cs typeface="Arial"/>
                <a:sym typeface="Arial"/>
              </a:rPr>
              <a:t>BÀI 63</a:t>
            </a:r>
            <a:endParaRPr sz="12000" b="0" i="0" u="none" strike="noStrike" cap="none">
              <a:solidFill>
                <a:srgbClr val="F059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2"/>
          <p:cNvSpPr txBox="1"/>
          <p:nvPr/>
        </p:nvSpPr>
        <p:spPr>
          <a:xfrm>
            <a:off x="977900" y="2432075"/>
            <a:ext cx="10236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47E93"/>
              </a:buClr>
              <a:buSzPts val="8800"/>
              <a:buFont typeface="Arial"/>
              <a:buNone/>
            </a:pPr>
            <a:r>
              <a:rPr lang="en-US" sz="8800" b="1">
                <a:solidFill>
                  <a:srgbClr val="147E93"/>
                </a:solidFill>
                <a:latin typeface="Arial"/>
                <a:ea typeface="Arial"/>
                <a:cs typeface="Arial"/>
                <a:sym typeface="Arial"/>
              </a:rPr>
              <a:t>Phép cộng trong phạm vi 100 000</a:t>
            </a:r>
            <a:endParaRPr sz="8800" b="1">
              <a:solidFill>
                <a:srgbClr val="147E9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0"/>
          <p:cNvPicPr preferRelativeResize="0"/>
          <p:nvPr/>
        </p:nvPicPr>
        <p:blipFill rotWithShape="1">
          <a:blip r:embed="rId2">
            <a:alphaModFix amt="48000"/>
          </a:blip>
          <a:srcRect/>
          <a:stretch/>
        </p:blipFill>
        <p:spPr>
          <a:xfrm>
            <a:off x="11466" y="9578"/>
            <a:ext cx="12180535" cy="685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0"/>
          <p:cNvPicPr preferRelativeResize="0"/>
          <p:nvPr/>
        </p:nvPicPr>
        <p:blipFill rotWithShape="1">
          <a:blip r:embed="rId3">
            <a:alphaModFix/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025" y="3757003"/>
            <a:ext cx="2369999" cy="156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7714" y="4482652"/>
            <a:ext cx="2216211" cy="221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3432" y="5180770"/>
            <a:ext cx="819974" cy="81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0"/>
          <p:cNvPicPr preferRelativeResize="0"/>
          <p:nvPr/>
        </p:nvPicPr>
        <p:blipFill rotWithShape="1">
          <a:blip r:embed="rId7">
            <a:alphaModFix/>
          </a:blip>
          <a:srcRect b="49223"/>
          <a:stretch/>
        </p:blipFill>
        <p:spPr>
          <a:xfrm>
            <a:off x="3213446" y="6040230"/>
            <a:ext cx="1774935" cy="8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85716" y="4914086"/>
            <a:ext cx="1943914" cy="194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0"/>
          <p:cNvPicPr preferRelativeResize="0"/>
          <p:nvPr/>
        </p:nvPicPr>
        <p:blipFill rotWithShape="1">
          <a:blip r:embed="rId9">
            <a:alphaModFix/>
          </a:blip>
          <a:srcRect l="20241" t="22278"/>
          <a:stretch/>
        </p:blipFill>
        <p:spPr>
          <a:xfrm>
            <a:off x="0" y="0"/>
            <a:ext cx="1254490" cy="12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0"/>
          <p:cNvPicPr preferRelativeResize="0"/>
          <p:nvPr/>
        </p:nvPicPr>
        <p:blipFill rotWithShape="1">
          <a:blip r:embed="rId9">
            <a:alphaModFix/>
          </a:blip>
          <a:srcRect t="16597"/>
          <a:stretch/>
        </p:blipFill>
        <p:spPr>
          <a:xfrm>
            <a:off x="6096001" y="-12704"/>
            <a:ext cx="618695" cy="51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6291" y="1721958"/>
            <a:ext cx="909424" cy="9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9252" y="685802"/>
            <a:ext cx="309347" cy="30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9671" y="2847558"/>
            <a:ext cx="328001" cy="3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28599" y="4394356"/>
            <a:ext cx="372315" cy="37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45383" y="0"/>
            <a:ext cx="1320053" cy="58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0"/>
          <p:cNvPicPr preferRelativeResize="0"/>
          <p:nvPr/>
        </p:nvPicPr>
        <p:blipFill rotWithShape="1">
          <a:blip r:embed="rId9">
            <a:alphaModFix/>
          </a:blip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13419" y="6000745"/>
            <a:ext cx="792137" cy="79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26275" y="2191578"/>
            <a:ext cx="539005" cy="69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40717" y="349944"/>
            <a:ext cx="744999" cy="74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1418" y="5321202"/>
            <a:ext cx="596506" cy="5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0707973">
            <a:off x="10901888" y="5876558"/>
            <a:ext cx="596506" cy="59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02405" y="240416"/>
            <a:ext cx="982051" cy="9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0"/>
          <p:cNvPicPr preferRelativeResize="0"/>
          <p:nvPr/>
        </p:nvPicPr>
        <p:blipFill rotWithShape="1">
          <a:blip r:embed="rId3">
            <a:alphaModFix/>
          </a:blip>
          <a:srcRect r="39767"/>
          <a:stretch/>
        </p:blipFill>
        <p:spPr>
          <a:xfrm>
            <a:off x="10857672" y="1"/>
            <a:ext cx="1320054" cy="219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0"/>
          <p:cNvPicPr preferRelativeResize="0"/>
          <p:nvPr/>
        </p:nvPicPr>
        <p:blipFill rotWithShape="1">
          <a:blip r:embed="rId16">
            <a:alphaModFix/>
          </a:blip>
          <a:srcRect l="20120"/>
          <a:stretch/>
        </p:blipFill>
        <p:spPr>
          <a:xfrm>
            <a:off x="-1796" y="5034542"/>
            <a:ext cx="1143609" cy="136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971" y="-10388"/>
            <a:ext cx="12170061" cy="687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/>
          <p:nvPr/>
        </p:nvSpPr>
        <p:spPr>
          <a:xfrm>
            <a:off x="298617" y="243038"/>
            <a:ext cx="11594769" cy="63719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fia"/>
              <a:buNone/>
            </a:pPr>
            <a:endParaRPr sz="18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CDFF"/>
            </a:gs>
            <a:gs pos="74000">
              <a:srgbClr val="61BBFF"/>
            </a:gs>
            <a:gs pos="100000">
              <a:srgbClr val="61BBFF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"/>
          <p:cNvPicPr preferRelativeResize="0"/>
          <p:nvPr/>
        </p:nvPicPr>
        <p:blipFill rotWithShape="1">
          <a:blip r:embed="rId10">
            <a:alphaModFix/>
          </a:blip>
          <a:srcRect t="21875" b="218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825500"/>
            <a:ext cx="2876574" cy="241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4">
            <a:alphaModFix/>
          </a:blip>
          <a:srcRect b="19676"/>
          <a:stretch/>
        </p:blipFill>
        <p:spPr>
          <a:xfrm>
            <a:off x="3656628" y="1069580"/>
            <a:ext cx="8535372" cy="235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6700" y="2985607"/>
            <a:ext cx="9118600" cy="109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9800" y="450825"/>
            <a:ext cx="1963286" cy="546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2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35" name="Google Shape;335;p12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36" name="Google Shape;336;p12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</p:grpSp>
        <p:sp>
          <p:nvSpPr>
            <p:cNvPr id="338" name="Google Shape;338;p12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39" name="Google Shape;339;p12"/>
          <p:cNvSpPr txBox="1"/>
          <p:nvPr/>
        </p:nvSpPr>
        <p:spPr>
          <a:xfrm>
            <a:off x="1522324" y="526246"/>
            <a:ext cx="16145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6B7D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Tính.</a:t>
            </a:r>
            <a:endParaRPr sz="4000" b="0" i="0" u="none" strike="noStrike" cap="none">
              <a:solidFill>
                <a:srgbClr val="116B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0" name="Google Shape;340;p12"/>
          <p:cNvGrpSpPr/>
          <p:nvPr/>
        </p:nvGrpSpPr>
        <p:grpSpPr>
          <a:xfrm>
            <a:off x="1076325" y="1593850"/>
            <a:ext cx="2733675" cy="1369405"/>
            <a:chOff x="1181100" y="3953894"/>
            <a:chExt cx="4100513" cy="2054107"/>
          </a:xfrm>
        </p:grpSpPr>
        <p:sp>
          <p:nvSpPr>
            <p:cNvPr id="341" name="Google Shape;341;p12"/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343" name="Google Shape;343;p12"/>
            <p:cNvCxnSpPr/>
            <p:nvPr/>
          </p:nvCxnSpPr>
          <p:spPr>
            <a:xfrm>
              <a:off x="1462088" y="5905500"/>
              <a:ext cx="3819525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4" name="Google Shape;344;p12"/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345" name="Google Shape;345;p12"/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9</a:t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  <p:sp>
          <p:nvSpPr>
            <p:cNvPr id="347" name="Google Shape;347;p12"/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349" name="Google Shape;349;p12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/>
            </a:p>
          </p:txBody>
        </p:sp>
      </p:grpSp>
      <p:sp>
        <p:nvSpPr>
          <p:cNvPr id="351" name="Google Shape;351;p12"/>
          <p:cNvSpPr txBox="1"/>
          <p:nvPr/>
        </p:nvSpPr>
        <p:spPr>
          <a:xfrm>
            <a:off x="3369152" y="2958004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endParaRPr/>
          </a:p>
        </p:txBody>
      </p:sp>
      <p:sp>
        <p:nvSpPr>
          <p:cNvPr id="352" name="Google Shape;352;p12"/>
          <p:cNvSpPr txBox="1"/>
          <p:nvPr/>
        </p:nvSpPr>
        <p:spPr>
          <a:xfrm>
            <a:off x="2929103" y="2958599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/>
          </a:p>
        </p:txBody>
      </p:sp>
      <p:sp>
        <p:nvSpPr>
          <p:cNvPr id="353" name="Google Shape;353;p12"/>
          <p:cNvSpPr txBox="1"/>
          <p:nvPr/>
        </p:nvSpPr>
        <p:spPr>
          <a:xfrm>
            <a:off x="2489056" y="2959194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354" name="Google Shape;354;p12"/>
          <p:cNvSpPr txBox="1"/>
          <p:nvPr/>
        </p:nvSpPr>
        <p:spPr>
          <a:xfrm>
            <a:off x="2037549" y="295979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1586042" y="2957409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/>
          </a:p>
        </p:txBody>
      </p:sp>
      <p:grpSp>
        <p:nvGrpSpPr>
          <p:cNvPr id="356" name="Google Shape;356;p12"/>
          <p:cNvGrpSpPr/>
          <p:nvPr/>
        </p:nvGrpSpPr>
        <p:grpSpPr>
          <a:xfrm>
            <a:off x="4772025" y="1593850"/>
            <a:ext cx="2733675" cy="1369405"/>
            <a:chOff x="1181100" y="3953894"/>
            <a:chExt cx="4100513" cy="2054107"/>
          </a:xfrm>
        </p:grpSpPr>
        <p:sp>
          <p:nvSpPr>
            <p:cNvPr id="357" name="Google Shape;357;p12"/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359" name="Google Shape;359;p12"/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360" name="Google Shape;360;p12"/>
            <p:cNvCxnSpPr/>
            <p:nvPr/>
          </p:nvCxnSpPr>
          <p:spPr>
            <a:xfrm>
              <a:off x="1462088" y="5905500"/>
              <a:ext cx="3819525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Google Shape;361;p12"/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/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364" name="Google Shape;364;p12"/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9</a:t>
              </a:r>
              <a:endParaRPr/>
            </a:p>
          </p:txBody>
        </p:sp>
      </p:grpSp>
      <p:sp>
        <p:nvSpPr>
          <p:cNvPr id="368" name="Google Shape;368;p12"/>
          <p:cNvSpPr txBox="1"/>
          <p:nvPr/>
        </p:nvSpPr>
        <p:spPr>
          <a:xfrm>
            <a:off x="7064852" y="2958004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369" name="Google Shape;369;p12"/>
          <p:cNvSpPr txBox="1"/>
          <p:nvPr/>
        </p:nvSpPr>
        <p:spPr>
          <a:xfrm>
            <a:off x="6624803" y="2958599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/>
          </a:p>
        </p:txBody>
      </p:sp>
      <p:sp>
        <p:nvSpPr>
          <p:cNvPr id="370" name="Google Shape;370;p12"/>
          <p:cNvSpPr txBox="1"/>
          <p:nvPr/>
        </p:nvSpPr>
        <p:spPr>
          <a:xfrm>
            <a:off x="6184756" y="2959194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0</a:t>
            </a:r>
            <a:endParaRPr/>
          </a:p>
        </p:txBody>
      </p:sp>
      <p:sp>
        <p:nvSpPr>
          <p:cNvPr id="371" name="Google Shape;371;p12"/>
          <p:cNvSpPr txBox="1"/>
          <p:nvPr/>
        </p:nvSpPr>
        <p:spPr>
          <a:xfrm>
            <a:off x="5733249" y="295979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/>
          </a:p>
        </p:txBody>
      </p:sp>
      <p:sp>
        <p:nvSpPr>
          <p:cNvPr id="372" name="Google Shape;372;p12"/>
          <p:cNvSpPr txBox="1"/>
          <p:nvPr/>
        </p:nvSpPr>
        <p:spPr>
          <a:xfrm>
            <a:off x="5281742" y="2957409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/>
          </a:p>
        </p:txBody>
      </p:sp>
      <p:grpSp>
        <p:nvGrpSpPr>
          <p:cNvPr id="373" name="Google Shape;373;p12"/>
          <p:cNvGrpSpPr/>
          <p:nvPr/>
        </p:nvGrpSpPr>
        <p:grpSpPr>
          <a:xfrm>
            <a:off x="8543925" y="1593850"/>
            <a:ext cx="2733675" cy="1369405"/>
            <a:chOff x="1181100" y="3953894"/>
            <a:chExt cx="4100513" cy="2054107"/>
          </a:xfrm>
        </p:grpSpPr>
        <p:sp>
          <p:nvSpPr>
            <p:cNvPr id="374" name="Google Shape;374;p12"/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/>
            </a:p>
          </p:txBody>
        </p:sp>
        <p:sp>
          <p:nvSpPr>
            <p:cNvPr id="375" name="Google Shape;375;p12"/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376" name="Google Shape;376;p12"/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377" name="Google Shape;377;p12"/>
            <p:cNvCxnSpPr/>
            <p:nvPr/>
          </p:nvCxnSpPr>
          <p:spPr>
            <a:xfrm>
              <a:off x="1462088" y="5905500"/>
              <a:ext cx="3819525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8" name="Google Shape;378;p12"/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379" name="Google Shape;379;p12"/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380" name="Google Shape;380;p12"/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9</a:t>
              </a:r>
              <a:endParaRPr/>
            </a:p>
          </p:txBody>
        </p:sp>
        <p:sp>
          <p:nvSpPr>
            <p:cNvPr id="381" name="Google Shape;381;p12"/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382" name="Google Shape;382;p12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/>
            </a:p>
          </p:txBody>
        </p:sp>
        <p:sp>
          <p:nvSpPr>
            <p:cNvPr id="384" name="Google Shape;384;p12"/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</p:grpSp>
      <p:sp>
        <p:nvSpPr>
          <p:cNvPr id="386" name="Google Shape;386;p12"/>
          <p:cNvSpPr txBox="1"/>
          <p:nvPr/>
        </p:nvSpPr>
        <p:spPr>
          <a:xfrm>
            <a:off x="10836752" y="2958004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/>
          </a:p>
        </p:txBody>
      </p:sp>
      <p:sp>
        <p:nvSpPr>
          <p:cNvPr id="387" name="Google Shape;387;p12"/>
          <p:cNvSpPr txBox="1"/>
          <p:nvPr/>
        </p:nvSpPr>
        <p:spPr>
          <a:xfrm>
            <a:off x="10396703" y="2958599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388" name="Google Shape;388;p12"/>
          <p:cNvSpPr txBox="1"/>
          <p:nvPr/>
        </p:nvSpPr>
        <p:spPr>
          <a:xfrm>
            <a:off x="9956656" y="2959194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/>
          </a:p>
        </p:txBody>
      </p:sp>
      <p:sp>
        <p:nvSpPr>
          <p:cNvPr id="389" name="Google Shape;389;p12"/>
          <p:cNvSpPr txBox="1"/>
          <p:nvPr/>
        </p:nvSpPr>
        <p:spPr>
          <a:xfrm>
            <a:off x="9505149" y="295979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390" name="Google Shape;390;p12"/>
          <p:cNvSpPr txBox="1"/>
          <p:nvPr/>
        </p:nvSpPr>
        <p:spPr>
          <a:xfrm>
            <a:off x="9053642" y="2957409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/>
          </a:p>
        </p:txBody>
      </p:sp>
      <p:sp>
        <p:nvSpPr>
          <p:cNvPr id="391" name="Google Shape;391;p12"/>
          <p:cNvSpPr/>
          <p:nvPr/>
        </p:nvSpPr>
        <p:spPr>
          <a:xfrm>
            <a:off x="4010804" y="4005470"/>
            <a:ext cx="3241133" cy="143667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2350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Làm vào SGK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3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97" name="Google Shape;397;p13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98" name="Google Shape;398;p13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</p:grpSp>
        <p:sp>
          <p:nvSpPr>
            <p:cNvPr id="400" name="Google Shape;400;p13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01" name="Google Shape;401;p13"/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6B7D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Đặt tính rồi tính.</a:t>
            </a:r>
            <a:endParaRPr sz="4000" b="0" i="0" u="none" strike="noStrike" cap="none">
              <a:solidFill>
                <a:srgbClr val="116B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2" name="Google Shape;402;p13"/>
          <p:cNvSpPr txBox="1"/>
          <p:nvPr/>
        </p:nvSpPr>
        <p:spPr>
          <a:xfrm>
            <a:off x="1194236" y="1930300"/>
            <a:ext cx="4358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43 835 + 55 807 </a:t>
            </a:r>
            <a:endParaRPr sz="3600" b="1" i="0" u="none" strike="noStrike" cap="none">
              <a:solidFill>
                <a:srgbClr val="147E9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13"/>
          <p:cNvSpPr/>
          <p:nvPr/>
        </p:nvSpPr>
        <p:spPr>
          <a:xfrm>
            <a:off x="1156136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lgDash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3"/>
          <p:cNvSpPr txBox="1"/>
          <p:nvPr/>
        </p:nvSpPr>
        <p:spPr>
          <a:xfrm>
            <a:off x="6709211" y="1930300"/>
            <a:ext cx="4358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67 254 + 92</a:t>
            </a:r>
            <a:endParaRPr sz="3600" b="1" i="0" u="none" strike="noStrike" cap="none">
              <a:solidFill>
                <a:srgbClr val="147E9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6671111" y="1905000"/>
            <a:ext cx="4435186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lgDash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 txBox="1"/>
          <p:nvPr/>
        </p:nvSpPr>
        <p:spPr>
          <a:xfrm>
            <a:off x="1194236" y="3759100"/>
            <a:ext cx="4358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25 346 + 37 292 </a:t>
            </a:r>
            <a:endParaRPr sz="3600" b="1" i="0" u="none" strike="noStrike" cap="none">
              <a:solidFill>
                <a:srgbClr val="147E9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1156136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lgDash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"/>
          <p:cNvSpPr txBox="1"/>
          <p:nvPr/>
        </p:nvSpPr>
        <p:spPr>
          <a:xfrm>
            <a:off x="6709211" y="3759100"/>
            <a:ext cx="4358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7 528 + 5 345 </a:t>
            </a:r>
            <a:endParaRPr sz="3600" b="1" i="0" u="none" strike="noStrike" cap="none">
              <a:solidFill>
                <a:srgbClr val="147E9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9" name="Google Shape;409;p13"/>
          <p:cNvSpPr/>
          <p:nvPr/>
        </p:nvSpPr>
        <p:spPr>
          <a:xfrm>
            <a:off x="6671111" y="3733800"/>
            <a:ext cx="4435186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lgDash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4496079" y="4613207"/>
            <a:ext cx="2722773" cy="143667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2350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Làm vào vở</a:t>
            </a:r>
            <a:endParaRPr sz="36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4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416" name="Google Shape;416;p14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17" name="Google Shape;417;p14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</p:grpSp>
        <p:sp>
          <p:nvSpPr>
            <p:cNvPr id="419" name="Google Shape;419;p14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20" name="Google Shape;420;p14"/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6B7D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Đặt tính rồi tính.</a:t>
            </a:r>
            <a:endParaRPr sz="4000" b="0" i="0" u="none" strike="noStrike" cap="none">
              <a:solidFill>
                <a:srgbClr val="116B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1" name="Google Shape;421;p14"/>
          <p:cNvGrpSpPr/>
          <p:nvPr/>
        </p:nvGrpSpPr>
        <p:grpSpPr>
          <a:xfrm>
            <a:off x="1327923" y="1449461"/>
            <a:ext cx="2733675" cy="1369405"/>
            <a:chOff x="1181100" y="3953894"/>
            <a:chExt cx="4100513" cy="2054107"/>
          </a:xfrm>
        </p:grpSpPr>
        <p:sp>
          <p:nvSpPr>
            <p:cNvPr id="422" name="Google Shape;422;p14"/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423" name="Google Shape;423;p14"/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424" name="Google Shape;424;p14"/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425" name="Google Shape;425;p14"/>
            <p:cNvCxnSpPr/>
            <p:nvPr/>
          </p:nvCxnSpPr>
          <p:spPr>
            <a:xfrm>
              <a:off x="1462088" y="5905500"/>
              <a:ext cx="3819525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6" name="Google Shape;426;p14"/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/>
            </a:p>
          </p:txBody>
        </p:sp>
        <p:sp>
          <p:nvSpPr>
            <p:cNvPr id="427" name="Google Shape;427;p14"/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/>
            </a:p>
          </p:txBody>
        </p:sp>
        <p:sp>
          <p:nvSpPr>
            <p:cNvPr id="428" name="Google Shape;428;p14"/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0</a:t>
              </a:r>
              <a:endParaRPr/>
            </a:p>
          </p:txBody>
        </p:sp>
        <p:sp>
          <p:nvSpPr>
            <p:cNvPr id="430" name="Google Shape;430;p14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431" name="Google Shape;431;p14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/>
            </a:p>
          </p:txBody>
        </p:sp>
        <p:sp>
          <p:nvSpPr>
            <p:cNvPr id="432" name="Google Shape;432;p14"/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433" name="Google Shape;433;p14"/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</p:grpSp>
      <p:sp>
        <p:nvSpPr>
          <p:cNvPr id="434" name="Google Shape;434;p14"/>
          <p:cNvSpPr txBox="1"/>
          <p:nvPr/>
        </p:nvSpPr>
        <p:spPr>
          <a:xfrm>
            <a:off x="3620750" y="2813615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435" name="Google Shape;435;p14"/>
          <p:cNvSpPr txBox="1"/>
          <p:nvPr/>
        </p:nvSpPr>
        <p:spPr>
          <a:xfrm>
            <a:off x="3180701" y="2814210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/>
          </a:p>
        </p:txBody>
      </p:sp>
      <p:sp>
        <p:nvSpPr>
          <p:cNvPr id="436" name="Google Shape;436;p14"/>
          <p:cNvSpPr txBox="1"/>
          <p:nvPr/>
        </p:nvSpPr>
        <p:spPr>
          <a:xfrm>
            <a:off x="2740654" y="2814805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/>
          </a:p>
        </p:txBody>
      </p:sp>
      <p:sp>
        <p:nvSpPr>
          <p:cNvPr id="437" name="Google Shape;437;p14"/>
          <p:cNvSpPr txBox="1"/>
          <p:nvPr/>
        </p:nvSpPr>
        <p:spPr>
          <a:xfrm>
            <a:off x="2289147" y="2815401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/>
          </a:p>
        </p:txBody>
      </p:sp>
      <p:sp>
        <p:nvSpPr>
          <p:cNvPr id="438" name="Google Shape;438;p14"/>
          <p:cNvSpPr txBox="1"/>
          <p:nvPr/>
        </p:nvSpPr>
        <p:spPr>
          <a:xfrm>
            <a:off x="1837640" y="281302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endParaRPr/>
          </a:p>
        </p:txBody>
      </p:sp>
      <p:grpSp>
        <p:nvGrpSpPr>
          <p:cNvPr id="439" name="Google Shape;439;p14"/>
          <p:cNvGrpSpPr/>
          <p:nvPr/>
        </p:nvGrpSpPr>
        <p:grpSpPr>
          <a:xfrm>
            <a:off x="6934200" y="1461408"/>
            <a:ext cx="2733675" cy="1369405"/>
            <a:chOff x="1181100" y="3953894"/>
            <a:chExt cx="4100513" cy="2054107"/>
          </a:xfrm>
        </p:grpSpPr>
        <p:sp>
          <p:nvSpPr>
            <p:cNvPr id="440" name="Google Shape;440;p14"/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/>
            </a:p>
          </p:txBody>
        </p:sp>
        <p:sp>
          <p:nvSpPr>
            <p:cNvPr id="441" name="Google Shape;441;p14"/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442" name="Google Shape;442;p14"/>
            <p:cNvCxnSpPr/>
            <p:nvPr/>
          </p:nvCxnSpPr>
          <p:spPr>
            <a:xfrm>
              <a:off x="1462088" y="5905500"/>
              <a:ext cx="3819525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3" name="Google Shape;443;p14"/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444" name="Google Shape;444;p14"/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445" name="Google Shape;445;p14"/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9</a:t>
              </a:r>
              <a:endParaRPr/>
            </a:p>
          </p:txBody>
        </p:sp>
        <p:sp>
          <p:nvSpPr>
            <p:cNvPr id="446" name="Google Shape;446;p14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447" name="Google Shape;447;p14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448" name="Google Shape;448;p14"/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</p:grpSp>
      <p:sp>
        <p:nvSpPr>
          <p:cNvPr id="449" name="Google Shape;449;p14"/>
          <p:cNvSpPr txBox="1"/>
          <p:nvPr/>
        </p:nvSpPr>
        <p:spPr>
          <a:xfrm>
            <a:off x="9227027" y="2825562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/>
          </a:p>
        </p:txBody>
      </p:sp>
      <p:sp>
        <p:nvSpPr>
          <p:cNvPr id="450" name="Google Shape;450;p14"/>
          <p:cNvSpPr txBox="1"/>
          <p:nvPr/>
        </p:nvSpPr>
        <p:spPr>
          <a:xfrm>
            <a:off x="8786978" y="2826157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/>
          </a:p>
        </p:txBody>
      </p:sp>
      <p:sp>
        <p:nvSpPr>
          <p:cNvPr id="451" name="Google Shape;451;p14"/>
          <p:cNvSpPr txBox="1"/>
          <p:nvPr/>
        </p:nvSpPr>
        <p:spPr>
          <a:xfrm>
            <a:off x="8346931" y="2826752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</p:txBody>
      </p:sp>
      <p:sp>
        <p:nvSpPr>
          <p:cNvPr id="452" name="Google Shape;452;p14"/>
          <p:cNvSpPr txBox="1"/>
          <p:nvPr/>
        </p:nvSpPr>
        <p:spPr>
          <a:xfrm>
            <a:off x="7895424" y="2827348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/>
          </a:p>
        </p:txBody>
      </p:sp>
      <p:sp>
        <p:nvSpPr>
          <p:cNvPr id="453" name="Google Shape;453;p14"/>
          <p:cNvSpPr txBox="1"/>
          <p:nvPr/>
        </p:nvSpPr>
        <p:spPr>
          <a:xfrm>
            <a:off x="7443917" y="2824967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/>
          </a:p>
        </p:txBody>
      </p:sp>
      <p:grpSp>
        <p:nvGrpSpPr>
          <p:cNvPr id="454" name="Google Shape;454;p14"/>
          <p:cNvGrpSpPr/>
          <p:nvPr/>
        </p:nvGrpSpPr>
        <p:grpSpPr>
          <a:xfrm>
            <a:off x="1289544" y="4197070"/>
            <a:ext cx="2733675" cy="1369405"/>
            <a:chOff x="1181100" y="3953894"/>
            <a:chExt cx="4100513" cy="2054107"/>
          </a:xfrm>
        </p:grpSpPr>
        <p:sp>
          <p:nvSpPr>
            <p:cNvPr id="455" name="Google Shape;455;p14"/>
            <p:cNvSpPr txBox="1"/>
            <p:nvPr/>
          </p:nvSpPr>
          <p:spPr>
            <a:xfrm>
              <a:off x="2628530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456" name="Google Shape;456;p14"/>
            <p:cNvSpPr txBox="1"/>
            <p:nvPr/>
          </p:nvSpPr>
          <p:spPr>
            <a:xfrm>
              <a:off x="2628530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/>
            </a:p>
          </p:txBody>
        </p:sp>
        <p:sp>
          <p:nvSpPr>
            <p:cNvPr id="457" name="Google Shape;457;p14"/>
            <p:cNvSpPr txBox="1"/>
            <p:nvPr/>
          </p:nvSpPr>
          <p:spPr>
            <a:xfrm>
              <a:off x="1181100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458" name="Google Shape;458;p14"/>
            <p:cNvCxnSpPr/>
            <p:nvPr/>
          </p:nvCxnSpPr>
          <p:spPr>
            <a:xfrm>
              <a:off x="1462088" y="5905500"/>
              <a:ext cx="3819525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9" name="Google Shape;459;p14"/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460" name="Google Shape;460;p14"/>
            <p:cNvSpPr txBox="1"/>
            <p:nvPr/>
          </p:nvSpPr>
          <p:spPr>
            <a:xfrm>
              <a:off x="3303926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461" name="Google Shape;461;p14"/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462" name="Google Shape;462;p14"/>
            <p:cNvSpPr txBox="1"/>
            <p:nvPr/>
          </p:nvSpPr>
          <p:spPr>
            <a:xfrm>
              <a:off x="3962132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9</a:t>
              </a:r>
              <a:endParaRPr/>
            </a:p>
          </p:txBody>
        </p:sp>
        <p:sp>
          <p:nvSpPr>
            <p:cNvPr id="463" name="Google Shape;463;p14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  <p:sp>
          <p:nvSpPr>
            <p:cNvPr id="464" name="Google Shape;464;p14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465" name="Google Shape;465;p14"/>
            <p:cNvSpPr txBox="1"/>
            <p:nvPr/>
          </p:nvSpPr>
          <p:spPr>
            <a:xfrm>
              <a:off x="1953134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466" name="Google Shape;466;p14"/>
            <p:cNvSpPr txBox="1"/>
            <p:nvPr/>
          </p:nvSpPr>
          <p:spPr>
            <a:xfrm>
              <a:off x="1953134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</p:grpSp>
      <p:sp>
        <p:nvSpPr>
          <p:cNvPr id="467" name="Google Shape;467;p14"/>
          <p:cNvSpPr txBox="1"/>
          <p:nvPr/>
        </p:nvSpPr>
        <p:spPr>
          <a:xfrm>
            <a:off x="3518017" y="5498737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/>
          </a:p>
        </p:txBody>
      </p:sp>
      <p:sp>
        <p:nvSpPr>
          <p:cNvPr id="468" name="Google Shape;468;p14"/>
          <p:cNvSpPr txBox="1"/>
          <p:nvPr/>
        </p:nvSpPr>
        <p:spPr>
          <a:xfrm>
            <a:off x="3077968" y="5499332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</p:txBody>
      </p:sp>
      <p:sp>
        <p:nvSpPr>
          <p:cNvPr id="469" name="Google Shape;469;p14"/>
          <p:cNvSpPr txBox="1"/>
          <p:nvPr/>
        </p:nvSpPr>
        <p:spPr>
          <a:xfrm>
            <a:off x="2637921" y="5499927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/>
          </a:p>
        </p:txBody>
      </p:sp>
      <p:sp>
        <p:nvSpPr>
          <p:cNvPr id="470" name="Google Shape;470;p14"/>
          <p:cNvSpPr txBox="1"/>
          <p:nvPr/>
        </p:nvSpPr>
        <p:spPr>
          <a:xfrm>
            <a:off x="2186414" y="5500523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471" name="Google Shape;471;p14"/>
          <p:cNvSpPr txBox="1"/>
          <p:nvPr/>
        </p:nvSpPr>
        <p:spPr>
          <a:xfrm>
            <a:off x="1734907" y="5498142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/>
          </a:p>
        </p:txBody>
      </p:sp>
      <p:grpSp>
        <p:nvGrpSpPr>
          <p:cNvPr id="472" name="Google Shape;472;p14"/>
          <p:cNvGrpSpPr/>
          <p:nvPr/>
        </p:nvGrpSpPr>
        <p:grpSpPr>
          <a:xfrm>
            <a:off x="7088273" y="4134583"/>
            <a:ext cx="2385567" cy="1369405"/>
            <a:chOff x="1703263" y="3953894"/>
            <a:chExt cx="3578350" cy="2054107"/>
          </a:xfrm>
        </p:grpSpPr>
        <p:sp>
          <p:nvSpPr>
            <p:cNvPr id="473" name="Google Shape;473;p14"/>
            <p:cNvSpPr txBox="1"/>
            <p:nvPr/>
          </p:nvSpPr>
          <p:spPr>
            <a:xfrm>
              <a:off x="2628530" y="3953894"/>
              <a:ext cx="578449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/>
            </a:p>
          </p:txBody>
        </p:sp>
        <p:sp>
          <p:nvSpPr>
            <p:cNvPr id="474" name="Google Shape;474;p14"/>
            <p:cNvSpPr txBox="1"/>
            <p:nvPr/>
          </p:nvSpPr>
          <p:spPr>
            <a:xfrm>
              <a:off x="1703263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475" name="Google Shape;475;p14"/>
            <p:cNvCxnSpPr/>
            <p:nvPr/>
          </p:nvCxnSpPr>
          <p:spPr>
            <a:xfrm>
              <a:off x="2109788" y="5905500"/>
              <a:ext cx="3171825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6" name="Google Shape;476;p14"/>
            <p:cNvSpPr txBox="1"/>
            <p:nvPr/>
          </p:nvSpPr>
          <p:spPr>
            <a:xfrm>
              <a:off x="3303926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477" name="Google Shape;477;p14"/>
            <p:cNvSpPr txBox="1"/>
            <p:nvPr/>
          </p:nvSpPr>
          <p:spPr>
            <a:xfrm>
              <a:off x="3962132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478" name="Google Shape;478;p14"/>
            <p:cNvSpPr txBox="1"/>
            <p:nvPr/>
          </p:nvSpPr>
          <p:spPr>
            <a:xfrm>
              <a:off x="3956402" y="4853840"/>
              <a:ext cx="561259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479" name="Google Shape;479;p14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/>
            </a:p>
          </p:txBody>
        </p:sp>
        <p:sp>
          <p:nvSpPr>
            <p:cNvPr id="480" name="Google Shape;480;p14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481" name="Google Shape;481;p14"/>
            <p:cNvSpPr txBox="1"/>
            <p:nvPr/>
          </p:nvSpPr>
          <p:spPr>
            <a:xfrm>
              <a:off x="2628530" y="4853840"/>
              <a:ext cx="561259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482" name="Google Shape;482;p14"/>
            <p:cNvSpPr txBox="1"/>
            <p:nvPr/>
          </p:nvSpPr>
          <p:spPr>
            <a:xfrm>
              <a:off x="3292466" y="4853840"/>
              <a:ext cx="561259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</p:grpSp>
      <p:sp>
        <p:nvSpPr>
          <p:cNvPr id="483" name="Google Shape;483;p14"/>
          <p:cNvSpPr txBox="1"/>
          <p:nvPr/>
        </p:nvSpPr>
        <p:spPr>
          <a:xfrm>
            <a:off x="9032992" y="5498737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</p:txBody>
      </p:sp>
      <p:sp>
        <p:nvSpPr>
          <p:cNvPr id="484" name="Google Shape;484;p14"/>
          <p:cNvSpPr txBox="1"/>
          <p:nvPr/>
        </p:nvSpPr>
        <p:spPr>
          <a:xfrm>
            <a:off x="8593904" y="5499332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/>
          </a:p>
        </p:txBody>
      </p:sp>
      <p:sp>
        <p:nvSpPr>
          <p:cNvPr id="485" name="Google Shape;485;p14"/>
          <p:cNvSpPr txBox="1"/>
          <p:nvPr/>
        </p:nvSpPr>
        <p:spPr>
          <a:xfrm>
            <a:off x="8154814" y="5499927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/>
          </a:p>
        </p:txBody>
      </p:sp>
      <p:sp>
        <p:nvSpPr>
          <p:cNvPr id="486" name="Google Shape;486;p14"/>
          <p:cNvSpPr txBox="1"/>
          <p:nvPr/>
        </p:nvSpPr>
        <p:spPr>
          <a:xfrm>
            <a:off x="7704264" y="5500523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  <p:sp>
        <p:nvSpPr>
          <p:cNvPr id="487" name="Google Shape;487;p14"/>
          <p:cNvSpPr txBox="1"/>
          <p:nvPr/>
        </p:nvSpPr>
        <p:spPr>
          <a:xfrm>
            <a:off x="7253714" y="5500523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5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493" name="Google Shape;493;p15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94" name="Google Shape;494;p15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Sofia"/>
                  <a:ea typeface="Sofia"/>
                  <a:cs typeface="Sofia"/>
                  <a:sym typeface="Sofia"/>
                </a:endParaRPr>
              </a:p>
            </p:txBody>
          </p:sp>
        </p:grpSp>
        <p:sp>
          <p:nvSpPr>
            <p:cNvPr id="496" name="Google Shape;496;p15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97" name="Google Shape;497;p15"/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6B7D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Tính nhẩm.</a:t>
            </a:r>
            <a:endParaRPr sz="4000" b="0" i="0" u="none" strike="noStrike" cap="none">
              <a:solidFill>
                <a:srgbClr val="116B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8" name="Google Shape;498;p15"/>
          <p:cNvSpPr/>
          <p:nvPr/>
        </p:nvSpPr>
        <p:spPr>
          <a:xfrm>
            <a:off x="957944" y="1676400"/>
            <a:ext cx="10276112" cy="2667000"/>
          </a:xfrm>
          <a:custGeom>
            <a:avLst/>
            <a:gdLst/>
            <a:ahLst/>
            <a:cxnLst/>
            <a:rect l="l" t="t" r="r" b="b"/>
            <a:pathLst>
              <a:path w="5172969" h="3165843" extrusionOk="0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0">
                <a:srgbClr val="E3EEF7"/>
              </a:gs>
              <a:gs pos="31000">
                <a:srgbClr val="E3EEF7"/>
              </a:gs>
              <a:gs pos="100000">
                <a:srgbClr val="B0EC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fia"/>
              <a:buNone/>
            </a:pPr>
            <a:endParaRPr sz="24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499" name="Google Shape;499;p15"/>
          <p:cNvSpPr txBox="1"/>
          <p:nvPr/>
        </p:nvSpPr>
        <p:spPr>
          <a:xfrm>
            <a:off x="1708334" y="1981200"/>
            <a:ext cx="1200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Mẫu: </a:t>
            </a:r>
            <a:endParaRPr/>
          </a:p>
        </p:txBody>
      </p:sp>
      <p:sp>
        <p:nvSpPr>
          <p:cNvPr id="500" name="Google Shape;500;p15"/>
          <p:cNvSpPr txBox="1"/>
          <p:nvPr/>
        </p:nvSpPr>
        <p:spPr>
          <a:xfrm>
            <a:off x="3027261" y="1981200"/>
            <a:ext cx="28720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8 000 + 7 000</a:t>
            </a:r>
            <a:endParaRPr/>
          </a:p>
        </p:txBody>
      </p:sp>
      <p:sp>
        <p:nvSpPr>
          <p:cNvPr id="501" name="Google Shape;501;p15"/>
          <p:cNvSpPr txBox="1"/>
          <p:nvPr/>
        </p:nvSpPr>
        <p:spPr>
          <a:xfrm>
            <a:off x="5975534" y="1981200"/>
            <a:ext cx="4523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Sofia"/>
              <a:buNone/>
            </a:pPr>
            <a:r>
              <a:rPr lang="en-US" sz="3600" b="1" i="0" u="none" strike="noStrike" cap="none">
                <a:solidFill>
                  <a:srgbClr val="262626"/>
                </a:solidFill>
                <a:latin typeface="Sofia"/>
                <a:ea typeface="Sofia"/>
                <a:cs typeface="Sofia"/>
                <a:sym typeface="Sofia"/>
              </a:rPr>
              <a:t>=</a:t>
            </a:r>
            <a:endParaRPr sz="3600" b="1" i="0" u="none" strike="noStrike" cap="none">
              <a:solidFill>
                <a:srgbClr val="AE5B22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502" name="Google Shape;502;p15"/>
          <p:cNvSpPr txBox="1"/>
          <p:nvPr/>
        </p:nvSpPr>
        <p:spPr>
          <a:xfrm>
            <a:off x="6508934" y="1981200"/>
            <a:ext cx="3674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600"/>
              <a:buFont typeface="Cambria"/>
              <a:buNone/>
            </a:pPr>
            <a:r>
              <a:rPr lang="en-US" sz="3600" b="0" i="0" u="none" strike="noStrike" cap="none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3600" b="0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3" name="Google Shape;503;p15"/>
          <p:cNvSpPr txBox="1"/>
          <p:nvPr/>
        </p:nvSpPr>
        <p:spPr>
          <a:xfrm>
            <a:off x="3027262" y="2638465"/>
            <a:ext cx="15087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Nhẩm:</a:t>
            </a:r>
            <a:endParaRPr/>
          </a:p>
        </p:txBody>
      </p:sp>
      <p:sp>
        <p:nvSpPr>
          <p:cNvPr id="504" name="Google Shape;504;p15"/>
          <p:cNvSpPr txBox="1"/>
          <p:nvPr/>
        </p:nvSpPr>
        <p:spPr>
          <a:xfrm>
            <a:off x="4535999" y="2638465"/>
            <a:ext cx="4008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</a:pPr>
            <a:r>
              <a:rPr lang="en-US" sz="3600" b="0" i="0" u="none" strike="noStrike" cap="none" dirty="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8 </a:t>
            </a:r>
            <a:r>
              <a:rPr lang="en-US" sz="3600" b="0" i="0" u="none" strike="noStrike" cap="none" dirty="0" err="1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nghìn</a:t>
            </a:r>
            <a:r>
              <a:rPr lang="en-US" sz="3600" b="0" i="0" u="none" strike="noStrike" cap="none" dirty="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 + 7 </a:t>
            </a:r>
            <a:r>
              <a:rPr lang="en-US" sz="3600" b="0" i="0" u="none" strike="noStrike" cap="none" dirty="0" err="1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nghìn</a:t>
            </a:r>
            <a:r>
              <a:rPr lang="en-US" sz="3600" b="0" i="0" u="none" strike="noStrike" cap="none" dirty="0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</p:txBody>
      </p:sp>
      <p:sp>
        <p:nvSpPr>
          <p:cNvPr id="505" name="Google Shape;505;p15"/>
          <p:cNvSpPr txBox="1"/>
          <p:nvPr/>
        </p:nvSpPr>
        <p:spPr>
          <a:xfrm>
            <a:off x="8459759" y="2638465"/>
            <a:ext cx="25051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600"/>
              <a:buFont typeface="Cambria"/>
              <a:buNone/>
            </a:pPr>
            <a:r>
              <a:rPr lang="en-US" sz="3600" b="0" i="0" u="none" strike="noStrike" cap="none" dirty="0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15 </a:t>
            </a:r>
            <a:r>
              <a:rPr lang="en-US" sz="3600" b="0" i="0" u="none" strike="noStrike" cap="none" dirty="0" err="1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nghìn</a:t>
            </a:r>
            <a:endParaRPr sz="3600" b="0" i="0" u="none" strike="noStrike" cap="none" dirty="0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6" name="Google Shape;506;p15"/>
          <p:cNvSpPr txBox="1"/>
          <p:nvPr/>
        </p:nvSpPr>
        <p:spPr>
          <a:xfrm>
            <a:off x="8004994" y="2638465"/>
            <a:ext cx="4523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Sofia"/>
              <a:buNone/>
            </a:pPr>
            <a:r>
              <a:rPr lang="en-US" sz="3600" b="1" i="0" u="none" strike="noStrike" cap="none">
                <a:solidFill>
                  <a:srgbClr val="262626"/>
                </a:solidFill>
                <a:latin typeface="Sofia"/>
                <a:ea typeface="Sofia"/>
                <a:cs typeface="Sofia"/>
                <a:sym typeface="Sofia"/>
              </a:rPr>
              <a:t>=</a:t>
            </a:r>
            <a:endParaRPr sz="3600" b="1" i="0" u="none" strike="noStrike" cap="none">
              <a:solidFill>
                <a:srgbClr val="AE5B22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507" name="Google Shape;507;p15"/>
          <p:cNvSpPr txBox="1"/>
          <p:nvPr/>
        </p:nvSpPr>
        <p:spPr>
          <a:xfrm>
            <a:off x="4535999" y="3398421"/>
            <a:ext cx="2894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8 000 + 7 000</a:t>
            </a:r>
            <a:endParaRPr/>
          </a:p>
        </p:txBody>
      </p:sp>
      <p:sp>
        <p:nvSpPr>
          <p:cNvPr id="508" name="Google Shape;508;p15"/>
          <p:cNvSpPr txBox="1"/>
          <p:nvPr/>
        </p:nvSpPr>
        <p:spPr>
          <a:xfrm>
            <a:off x="7391400" y="3398421"/>
            <a:ext cx="4523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Sofia"/>
              <a:buNone/>
            </a:pPr>
            <a:r>
              <a:rPr lang="en-US" sz="3600" b="1" i="0" u="none" strike="noStrike" cap="none">
                <a:solidFill>
                  <a:srgbClr val="262626"/>
                </a:solidFill>
                <a:latin typeface="Sofia"/>
                <a:ea typeface="Sofia"/>
                <a:cs typeface="Sofia"/>
                <a:sym typeface="Sofia"/>
              </a:rPr>
              <a:t>=</a:t>
            </a:r>
            <a:endParaRPr sz="3600" b="1" i="0" u="none" strike="noStrike" cap="none">
              <a:solidFill>
                <a:srgbClr val="AE5B22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509" name="Google Shape;509;p15"/>
          <p:cNvSpPr txBox="1"/>
          <p:nvPr/>
        </p:nvSpPr>
        <p:spPr>
          <a:xfrm>
            <a:off x="7811583" y="3398421"/>
            <a:ext cx="19472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600"/>
              <a:buFont typeface="Cambria"/>
              <a:buNone/>
            </a:pPr>
            <a:r>
              <a:rPr lang="en-US" sz="3600" b="0" i="0" u="none" strike="noStrike" cap="none" dirty="0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15 000</a:t>
            </a:r>
            <a:endParaRPr sz="3600" b="0" i="0" u="none" strike="noStrike" cap="none" dirty="0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0" name="Google Shape;510;p15"/>
          <p:cNvSpPr/>
          <p:nvPr/>
        </p:nvSpPr>
        <p:spPr>
          <a:xfrm>
            <a:off x="696549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a) 6 000 + 5 000</a:t>
            </a:r>
            <a:endParaRPr sz="3200" b="1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1" name="Google Shape;511;p15"/>
          <p:cNvSpPr/>
          <p:nvPr/>
        </p:nvSpPr>
        <p:spPr>
          <a:xfrm>
            <a:off x="4441235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b) 9 000 + 4 000</a:t>
            </a:r>
            <a:endParaRPr sz="3200" b="1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2" name="Google Shape;512;p15"/>
          <p:cNvSpPr/>
          <p:nvPr/>
        </p:nvSpPr>
        <p:spPr>
          <a:xfrm>
            <a:off x="8185921" y="49530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c) 7 000 + 9 000</a:t>
            </a:r>
            <a:endParaRPr sz="3200" b="1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8623655" y="377398"/>
            <a:ext cx="3241133" cy="143667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2350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Làm vào SGK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BCDFF"/>
            </a:gs>
            <a:gs pos="74000">
              <a:srgbClr val="61BBFF"/>
            </a:gs>
            <a:gs pos="100000">
              <a:srgbClr val="61BBFF"/>
            </a:gs>
          </a:gsLst>
          <a:lin ang="5400000" scaled="0"/>
        </a:gra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6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519" name="Google Shape;519;p16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20" name="Google Shape;520;p16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22" name="Google Shape;522;p16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mbria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</p:grpSp>
      <p:sp>
        <p:nvSpPr>
          <p:cNvPr id="523" name="Google Shape;523;p16"/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6B7D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Tính nhẩm.</a:t>
            </a:r>
            <a:endParaRPr sz="4000" b="0" i="0" u="none" strike="noStrike" cap="none">
              <a:solidFill>
                <a:srgbClr val="116B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4" name="Google Shape;524;p16"/>
          <p:cNvSpPr/>
          <p:nvPr/>
        </p:nvSpPr>
        <p:spPr>
          <a:xfrm>
            <a:off x="2743200" y="1600200"/>
            <a:ext cx="6244710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a) </a:t>
            </a:r>
            <a:r>
              <a:rPr lang="en-US" sz="4000" b="0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 + </a:t>
            </a:r>
            <a:r>
              <a:rPr lang="en-US" sz="4000" b="0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5 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000 = </a:t>
            </a:r>
            <a:endParaRPr sz="4000" b="0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5" name="Google Shape;525;p16"/>
          <p:cNvSpPr/>
          <p:nvPr/>
        </p:nvSpPr>
        <p:spPr>
          <a:xfrm>
            <a:off x="2743199" y="3099997"/>
            <a:ext cx="6244709" cy="724958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b) </a:t>
            </a:r>
            <a:r>
              <a:rPr lang="en-US" sz="4000" b="0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 + </a:t>
            </a:r>
            <a:r>
              <a:rPr lang="en-US" sz="4000" b="0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 = </a:t>
            </a:r>
            <a:endParaRPr sz="4000" b="0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6" name="Google Shape;526;p16"/>
          <p:cNvSpPr/>
          <p:nvPr/>
        </p:nvSpPr>
        <p:spPr>
          <a:xfrm>
            <a:off x="2743200" y="4608330"/>
            <a:ext cx="6261295" cy="775176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c) </a:t>
            </a:r>
            <a:r>
              <a:rPr lang="en-US" sz="4000" b="0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 + </a:t>
            </a:r>
            <a:r>
              <a:rPr lang="en-US" sz="4000" b="0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 = </a:t>
            </a:r>
            <a:endParaRPr sz="4000" b="0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7" name="Google Shape;527;p16"/>
          <p:cNvSpPr txBox="1"/>
          <p:nvPr/>
        </p:nvSpPr>
        <p:spPr>
          <a:xfrm>
            <a:off x="7108503" y="1617272"/>
            <a:ext cx="18794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11</a:t>
            </a:r>
            <a:r>
              <a:rPr lang="en-US"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8" name="Google Shape;528;p16"/>
          <p:cNvSpPr txBox="1"/>
          <p:nvPr/>
        </p:nvSpPr>
        <p:spPr>
          <a:xfrm>
            <a:off x="7125089" y="3108533"/>
            <a:ext cx="18794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13</a:t>
            </a:r>
            <a:r>
              <a:rPr lang="en-US"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9" name="Google Shape;529;p16"/>
          <p:cNvSpPr txBox="1"/>
          <p:nvPr/>
        </p:nvSpPr>
        <p:spPr>
          <a:xfrm>
            <a:off x="7018763" y="4641975"/>
            <a:ext cx="18794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16</a:t>
            </a:r>
            <a:r>
              <a:rPr lang="en-US"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000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/>
          <p:nvPr/>
        </p:nvSpPr>
        <p:spPr>
          <a:xfrm>
            <a:off x="651934" y="587897"/>
            <a:ext cx="1109337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6B7D"/>
              </a:buClr>
              <a:buSzPts val="3200"/>
              <a:buFont typeface="Cambria"/>
              <a:buNone/>
            </a:pP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Để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phục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vụ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học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sinh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chuẩn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bị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vào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năm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học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mới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một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cửa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hàng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đã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nhập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6 500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cuốn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sách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giáo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khoa, 3 860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cuốn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sách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tham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khảo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8 500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cuốn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vở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Hỏi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cửa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hàng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đã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nhập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về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tất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cả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bao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nhiêu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cuốn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sách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i="0" u="none" strike="noStrike" cap="none" dirty="0" err="1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vở</a:t>
            </a:r>
            <a:r>
              <a:rPr lang="en-US" sz="3200" i="0" u="none" strike="noStrike" cap="none" dirty="0">
                <a:solidFill>
                  <a:srgbClr val="116B7D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dirty="0"/>
          </a:p>
        </p:txBody>
      </p:sp>
      <p:grpSp>
        <p:nvGrpSpPr>
          <p:cNvPr id="535" name="Google Shape;535;p17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536" name="Google Shape;536;p17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37" name="Google Shape;537;p17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39" name="Google Shape;539;p17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mbria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</p:grpSp>
      <p:sp>
        <p:nvSpPr>
          <p:cNvPr id="540" name="Google Shape;540;p17"/>
          <p:cNvSpPr/>
          <p:nvPr/>
        </p:nvSpPr>
        <p:spPr>
          <a:xfrm>
            <a:off x="3271980" y="3558040"/>
            <a:ext cx="3509820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Sách giáo khoa: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3271980" y="5499245"/>
            <a:ext cx="3048001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Nhập về tất cả: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2" name="Google Shape;542;p17"/>
          <p:cNvSpPr txBox="1"/>
          <p:nvPr/>
        </p:nvSpPr>
        <p:spPr>
          <a:xfrm>
            <a:off x="5029200" y="2782669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600"/>
              <a:buFont typeface="Cambria"/>
              <a:buNone/>
            </a:pPr>
            <a:r>
              <a:rPr lang="en-US" sz="3600" b="0" i="0" u="sng" strike="noStrike" cap="none" dirty="0" err="1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Tóm</a:t>
            </a:r>
            <a:r>
              <a:rPr lang="en-US" sz="3600" b="0" i="0" u="sng" strike="noStrike" cap="none" dirty="0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0" i="0" u="sng" strike="noStrike" cap="none" dirty="0" err="1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tắt</a:t>
            </a:r>
            <a:endParaRPr dirty="0"/>
          </a:p>
        </p:txBody>
      </p:sp>
      <p:sp>
        <p:nvSpPr>
          <p:cNvPr id="543" name="Google Shape;543;p17"/>
          <p:cNvSpPr/>
          <p:nvPr/>
        </p:nvSpPr>
        <p:spPr>
          <a:xfrm>
            <a:off x="6477000" y="3558040"/>
            <a:ext cx="2562265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6 500 cuốn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6019800" y="5499245"/>
            <a:ext cx="2387212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  <a:r>
              <a:rPr lang="en-US" sz="32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cuốn</a:t>
            </a:r>
            <a:r>
              <a:rPr lang="en-US" sz="3200" b="0" i="0" u="none" strike="noStrike" cap="none" baseline="30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3271980" y="4205108"/>
            <a:ext cx="3509820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Sách tham khảo: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6477000" y="4205108"/>
            <a:ext cx="2562265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3 860 cuốn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3271980" y="4852176"/>
            <a:ext cx="3048001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Vở: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8" name="Google Shape;548;p17"/>
          <p:cNvSpPr/>
          <p:nvPr/>
        </p:nvSpPr>
        <p:spPr>
          <a:xfrm>
            <a:off x="4038600" y="4852176"/>
            <a:ext cx="2562265" cy="646986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8 500 cuốn</a:t>
            </a:r>
            <a:endParaRPr sz="32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9" name="Google Shape;549;p17"/>
          <p:cNvSpPr/>
          <p:nvPr/>
        </p:nvSpPr>
        <p:spPr>
          <a:xfrm>
            <a:off x="8817293" y="2373592"/>
            <a:ext cx="2722773" cy="143667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2350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Làm vào vở</a:t>
            </a:r>
            <a:endParaRPr sz="36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50" name="Google Shape;550;p17"/>
          <p:cNvCxnSpPr>
            <a:cxnSpLocks/>
          </p:cNvCxnSpPr>
          <p:nvPr/>
        </p:nvCxnSpPr>
        <p:spPr>
          <a:xfrm>
            <a:off x="3807372" y="1619849"/>
            <a:ext cx="4654504" cy="1945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1" name="Google Shape;551;p17"/>
          <p:cNvCxnSpPr>
            <a:cxnSpLocks/>
          </p:cNvCxnSpPr>
          <p:nvPr/>
        </p:nvCxnSpPr>
        <p:spPr>
          <a:xfrm>
            <a:off x="8739772" y="1600084"/>
            <a:ext cx="3005538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2" name="Google Shape;552;p17"/>
          <p:cNvCxnSpPr/>
          <p:nvPr/>
        </p:nvCxnSpPr>
        <p:spPr>
          <a:xfrm>
            <a:off x="762244" y="2098257"/>
            <a:ext cx="1843796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3" name="Google Shape;553;p17"/>
          <p:cNvCxnSpPr>
            <a:cxnSpLocks/>
          </p:cNvCxnSpPr>
          <p:nvPr/>
        </p:nvCxnSpPr>
        <p:spPr>
          <a:xfrm>
            <a:off x="762244" y="2588062"/>
            <a:ext cx="172082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4" name="Google Shape;554;p17"/>
          <p:cNvCxnSpPr>
            <a:cxnSpLocks/>
          </p:cNvCxnSpPr>
          <p:nvPr/>
        </p:nvCxnSpPr>
        <p:spPr>
          <a:xfrm>
            <a:off x="10704786" y="2027312"/>
            <a:ext cx="91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17"/>
          <p:cNvCxnSpPr/>
          <p:nvPr/>
        </p:nvCxnSpPr>
        <p:spPr>
          <a:xfrm>
            <a:off x="3271980" y="2099490"/>
            <a:ext cx="2433876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553;p17">
            <a:extLst>
              <a:ext uri="{FF2B5EF4-FFF2-40B4-BE49-F238E27FC236}">
                <a16:creationId xmlns:a16="http://schemas.microsoft.com/office/drawing/2014/main" id="{99D9953D-B912-9964-A61A-4DB7CB6B41F1}"/>
              </a:ext>
            </a:extLst>
          </p:cNvPr>
          <p:cNvCxnSpPr>
            <a:cxnSpLocks/>
          </p:cNvCxnSpPr>
          <p:nvPr/>
        </p:nvCxnSpPr>
        <p:spPr>
          <a:xfrm>
            <a:off x="2606040" y="2588062"/>
            <a:ext cx="265438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18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562" name="Google Shape;562;p18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63" name="Google Shape;563;p18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65" name="Google Shape;565;p18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mbria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</p:grpSp>
      <p:sp>
        <p:nvSpPr>
          <p:cNvPr id="566" name="Google Shape;566;p18"/>
          <p:cNvSpPr/>
          <p:nvPr/>
        </p:nvSpPr>
        <p:spPr>
          <a:xfrm>
            <a:off x="3810000" y="991609"/>
            <a:ext cx="291785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Sách giáo khoa: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7" name="Google Shape;567;p18"/>
          <p:cNvSpPr/>
          <p:nvPr/>
        </p:nvSpPr>
        <p:spPr>
          <a:xfrm>
            <a:off x="3810000" y="2328213"/>
            <a:ext cx="2533924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Nhập về tất cả: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8" name="Google Shape;568;p18"/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200"/>
              <a:buFont typeface="Cambria"/>
              <a:buNone/>
            </a:pPr>
            <a:r>
              <a:rPr lang="en-US" sz="3200" b="0" i="0" u="sng" strike="noStrike" cap="none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Tóm tắt</a:t>
            </a:r>
            <a:endParaRPr/>
          </a:p>
        </p:txBody>
      </p:sp>
      <p:sp>
        <p:nvSpPr>
          <p:cNvPr id="569" name="Google Shape;569;p18"/>
          <p:cNvSpPr/>
          <p:nvPr/>
        </p:nvSpPr>
        <p:spPr>
          <a:xfrm>
            <a:off x="6600610" y="991609"/>
            <a:ext cx="213011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6 500 cuốn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6094371" y="2328213"/>
            <a:ext cx="1984584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  <a:r>
              <a:rPr lang="en-US"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cuốn</a:t>
            </a:r>
            <a:r>
              <a:rPr lang="en-US" sz="2800" b="0" i="0" u="none" strike="noStrike" cap="none" baseline="30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3810000" y="1404599"/>
            <a:ext cx="316812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Sách tham khảo: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2" name="Google Shape;572;p18"/>
          <p:cNvSpPr/>
          <p:nvPr/>
        </p:nvSpPr>
        <p:spPr>
          <a:xfrm>
            <a:off x="6600610" y="1437144"/>
            <a:ext cx="213011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3 860 cuốn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3810000" y="1866406"/>
            <a:ext cx="2533924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mbria"/>
              <a:buNone/>
            </a:pPr>
            <a:r>
              <a:rPr lang="en-US" sz="2800" b="0" i="0" u="none" strike="noStrike" cap="none" dirty="0" err="1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Vở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800" b="0" i="0" u="none" strike="noStrike" cap="none" dirty="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4447322" y="1882679"/>
            <a:ext cx="213011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8 500 cuốn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5" name="Google Shape;575;p18"/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200"/>
              <a:buFont typeface="Cambria"/>
              <a:buNone/>
            </a:pPr>
            <a:r>
              <a:rPr lang="en-US" sz="3200" b="0" i="0" u="sng" strike="noStrike" cap="none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Bài giải</a:t>
            </a:r>
            <a:endParaRPr/>
          </a:p>
        </p:txBody>
      </p:sp>
      <p:sp>
        <p:nvSpPr>
          <p:cNvPr id="576" name="Google Shape;576;p18"/>
          <p:cNvSpPr txBox="1"/>
          <p:nvPr/>
        </p:nvSpPr>
        <p:spPr>
          <a:xfrm>
            <a:off x="885007" y="3692659"/>
            <a:ext cx="104219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Cửa hàng đã nhập </a:t>
            </a:r>
            <a:r>
              <a:rPr lang="en-US" sz="28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 cuốn sách giáo khoa và sách tham khảo </a:t>
            </a:r>
            <a:r>
              <a:rPr lang="en-US" sz="28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là:</a:t>
            </a:r>
            <a:endParaRPr sz="2000" b="0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7" name="Google Shape;577;p18"/>
          <p:cNvSpPr txBox="1"/>
          <p:nvPr/>
        </p:nvSpPr>
        <p:spPr>
          <a:xfrm>
            <a:off x="2702974" y="4252067"/>
            <a:ext cx="5251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6 500 + 3 860 =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10 360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(cuốn)</a:t>
            </a:r>
            <a:endParaRPr/>
          </a:p>
        </p:txBody>
      </p:sp>
      <p:sp>
        <p:nvSpPr>
          <p:cNvPr id="578" name="Google Shape;578;p18"/>
          <p:cNvSpPr txBox="1"/>
          <p:nvPr/>
        </p:nvSpPr>
        <p:spPr>
          <a:xfrm>
            <a:off x="4810380" y="5807182"/>
            <a:ext cx="16336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Đáp số:</a:t>
            </a:r>
            <a:endParaRPr sz="2400" b="0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9" name="Google Shape;579;p18"/>
          <p:cNvSpPr txBox="1"/>
          <p:nvPr/>
        </p:nvSpPr>
        <p:spPr>
          <a:xfrm>
            <a:off x="5951351" y="5807182"/>
            <a:ext cx="20036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18 860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cuốn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 b="0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0" name="Google Shape;580;p18"/>
          <p:cNvSpPr txBox="1"/>
          <p:nvPr/>
        </p:nvSpPr>
        <p:spPr>
          <a:xfrm>
            <a:off x="885007" y="4749920"/>
            <a:ext cx="104219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Cửa hàng đã nhập về </a:t>
            </a:r>
            <a:r>
              <a:rPr lang="en-US" sz="28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tất cả số cuốn sách và vở </a:t>
            </a:r>
            <a:r>
              <a:rPr lang="en-US" sz="28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là:</a:t>
            </a:r>
            <a:endParaRPr/>
          </a:p>
        </p:txBody>
      </p:sp>
      <p:sp>
        <p:nvSpPr>
          <p:cNvPr id="581" name="Google Shape;581;p18"/>
          <p:cNvSpPr txBox="1"/>
          <p:nvPr/>
        </p:nvSpPr>
        <p:spPr>
          <a:xfrm>
            <a:off x="2702975" y="5309328"/>
            <a:ext cx="5375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10 360</a:t>
            </a:r>
            <a:r>
              <a:rPr lang="en-US" sz="24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 + 8 500 =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18 860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 (cuốn)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9"/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587" name="Google Shape;587;p19"/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88" name="Google Shape;588;p19"/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89" name="Google Shape;589;p19"/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 cap="flat" cmpd="sng">
                <a:solidFill>
                  <a:srgbClr val="00ABB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90" name="Google Shape;590;p19"/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mbria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</p:grpSp>
      <p:sp>
        <p:nvSpPr>
          <p:cNvPr id="591" name="Google Shape;591;p19"/>
          <p:cNvSpPr/>
          <p:nvPr/>
        </p:nvSpPr>
        <p:spPr>
          <a:xfrm>
            <a:off x="3810000" y="991609"/>
            <a:ext cx="291785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Sách giáo khoa: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2" name="Google Shape;592;p19"/>
          <p:cNvSpPr/>
          <p:nvPr/>
        </p:nvSpPr>
        <p:spPr>
          <a:xfrm>
            <a:off x="3810000" y="2328213"/>
            <a:ext cx="2533924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Nhập về tất cả: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3" name="Google Shape;593;p19"/>
          <p:cNvSpPr txBox="1"/>
          <p:nvPr/>
        </p:nvSpPr>
        <p:spPr>
          <a:xfrm>
            <a:off x="5099186" y="457200"/>
            <a:ext cx="17304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200"/>
              <a:buFont typeface="Cambria"/>
              <a:buNone/>
            </a:pPr>
            <a:r>
              <a:rPr lang="en-US" sz="3200" b="0" i="0" u="sng" strike="noStrike" cap="none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Tóm tắt</a:t>
            </a:r>
            <a:endParaRPr/>
          </a:p>
        </p:txBody>
      </p:sp>
      <p:sp>
        <p:nvSpPr>
          <p:cNvPr id="594" name="Google Shape;594;p19"/>
          <p:cNvSpPr/>
          <p:nvPr/>
        </p:nvSpPr>
        <p:spPr>
          <a:xfrm>
            <a:off x="6600610" y="991609"/>
            <a:ext cx="213011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6 500 cuốn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5" name="Google Shape;595;p19"/>
          <p:cNvSpPr/>
          <p:nvPr/>
        </p:nvSpPr>
        <p:spPr>
          <a:xfrm>
            <a:off x="6094371" y="2328213"/>
            <a:ext cx="1984584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  <a:r>
              <a:rPr lang="en-US"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cuốn</a:t>
            </a:r>
            <a:r>
              <a:rPr lang="en-US" sz="2800" b="0" i="0" u="none" strike="noStrike" cap="none" baseline="300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6" name="Google Shape;596;p19"/>
          <p:cNvSpPr/>
          <p:nvPr/>
        </p:nvSpPr>
        <p:spPr>
          <a:xfrm>
            <a:off x="3810000" y="1404599"/>
            <a:ext cx="316812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Sách tham khảo: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7" name="Google Shape;597;p19"/>
          <p:cNvSpPr/>
          <p:nvPr/>
        </p:nvSpPr>
        <p:spPr>
          <a:xfrm>
            <a:off x="6600610" y="1437144"/>
            <a:ext cx="213011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3 860 cuốn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8" name="Google Shape;598;p19"/>
          <p:cNvSpPr/>
          <p:nvPr/>
        </p:nvSpPr>
        <p:spPr>
          <a:xfrm>
            <a:off x="3810000" y="1915224"/>
            <a:ext cx="2533924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Vở: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9" name="Google Shape;599;p19"/>
          <p:cNvSpPr/>
          <p:nvPr/>
        </p:nvSpPr>
        <p:spPr>
          <a:xfrm>
            <a:off x="4447322" y="1882679"/>
            <a:ext cx="2130112" cy="578882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8 500 cuốn</a:t>
            </a:r>
            <a:endParaRPr sz="2800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0" name="Google Shape;600;p19"/>
          <p:cNvSpPr txBox="1"/>
          <p:nvPr/>
        </p:nvSpPr>
        <p:spPr>
          <a:xfrm>
            <a:off x="865155" y="2852057"/>
            <a:ext cx="855474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945"/>
              </a:buClr>
              <a:buSzPts val="3200"/>
              <a:buFont typeface="Cambria"/>
              <a:buNone/>
            </a:pPr>
            <a:r>
              <a:rPr lang="vi-VN" sz="3200" b="0" i="0" strike="noStrike" cap="none" dirty="0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Cách 2: 				</a:t>
            </a:r>
            <a:r>
              <a:rPr lang="en-US" sz="3200" b="0" i="0" strike="noStrike" cap="none" dirty="0" err="1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0" i="0" strike="noStrike" cap="none" dirty="0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strike="noStrike" cap="none" dirty="0" err="1">
                <a:solidFill>
                  <a:srgbClr val="F05945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endParaRPr dirty="0"/>
          </a:p>
        </p:txBody>
      </p:sp>
      <p:sp>
        <p:nvSpPr>
          <p:cNvPr id="601" name="Google Shape;601;p19"/>
          <p:cNvSpPr txBox="1"/>
          <p:nvPr/>
        </p:nvSpPr>
        <p:spPr>
          <a:xfrm>
            <a:off x="5760607" y="4824181"/>
            <a:ext cx="16336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Đáp số:</a:t>
            </a:r>
            <a:endParaRPr sz="2400" b="0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2" name="Google Shape;602;p19"/>
          <p:cNvSpPr txBox="1"/>
          <p:nvPr/>
        </p:nvSpPr>
        <p:spPr>
          <a:xfrm>
            <a:off x="6978122" y="4844192"/>
            <a:ext cx="20036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18 860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cuốn</a:t>
            </a:r>
            <a:r>
              <a:rPr lang="en-US" sz="2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 b="0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3" name="Google Shape;603;p19"/>
          <p:cNvSpPr txBox="1"/>
          <p:nvPr/>
        </p:nvSpPr>
        <p:spPr>
          <a:xfrm>
            <a:off x="2182865" y="3639194"/>
            <a:ext cx="80721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</a:pPr>
            <a:r>
              <a:rPr lang="en-US" sz="28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Cửa hàng đã nhập về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tất cả số cuốn sách và vở </a:t>
            </a:r>
            <a:r>
              <a:rPr lang="en-US" sz="28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là:</a:t>
            </a:r>
            <a:endParaRPr/>
          </a:p>
        </p:txBody>
      </p:sp>
      <p:sp>
        <p:nvSpPr>
          <p:cNvPr id="604" name="Google Shape;604;p19"/>
          <p:cNvSpPr txBox="1"/>
          <p:nvPr/>
        </p:nvSpPr>
        <p:spPr>
          <a:xfrm>
            <a:off x="3566333" y="4291388"/>
            <a:ext cx="6323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6 500 + 3 860 </a:t>
            </a:r>
            <a:r>
              <a:rPr lang="en-US" sz="2400" b="0" i="0" u="none" strike="noStrike" cap="none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+ 8 500 =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18 860</a:t>
            </a:r>
            <a:r>
              <a:rPr lang="en-US"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  (cuốn)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0471" y="1371600"/>
            <a:ext cx="8151058" cy="309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21"/>
          <p:cNvPicPr preferRelativeResize="0"/>
          <p:nvPr/>
        </p:nvPicPr>
        <p:blipFill rotWithShape="1">
          <a:blip r:embed="rId3">
            <a:alphaModFix/>
          </a:blip>
          <a:srcRect l="25464" r="27197"/>
          <a:stretch/>
        </p:blipFill>
        <p:spPr>
          <a:xfrm>
            <a:off x="5426002" y="-450420"/>
            <a:ext cx="6765999" cy="7146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5" name="Google Shape;615;p21"/>
          <p:cNvGrpSpPr/>
          <p:nvPr/>
        </p:nvGrpSpPr>
        <p:grpSpPr>
          <a:xfrm>
            <a:off x="1941254" y="499730"/>
            <a:ext cx="8627510" cy="4827745"/>
            <a:chOff x="3188" y="884"/>
            <a:chExt cx="12830" cy="8575"/>
          </a:xfrm>
        </p:grpSpPr>
        <p:grpSp>
          <p:nvGrpSpPr>
            <p:cNvPr id="616" name="Google Shape;616;p21"/>
            <p:cNvGrpSpPr/>
            <p:nvPr/>
          </p:nvGrpSpPr>
          <p:grpSpPr>
            <a:xfrm>
              <a:off x="3188" y="1840"/>
              <a:ext cx="12830" cy="7619"/>
              <a:chOff x="3188" y="1840"/>
              <a:chExt cx="12830" cy="7619"/>
            </a:xfrm>
          </p:grpSpPr>
          <p:sp>
            <p:nvSpPr>
              <p:cNvPr id="617" name="Google Shape;617;p2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lt1"/>
              </a:solidFill>
              <a:ln w="508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Sofia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p21"/>
            <p:cNvGrpSpPr/>
            <p:nvPr/>
          </p:nvGrpSpPr>
          <p:grpSpPr>
            <a:xfrm>
              <a:off x="4658" y="884"/>
              <a:ext cx="9891" cy="2179"/>
              <a:chOff x="5232" y="884"/>
              <a:chExt cx="9891" cy="2179"/>
            </a:xfrm>
          </p:grpSpPr>
          <p:grpSp>
            <p:nvGrpSpPr>
              <p:cNvPr id="620" name="Google Shape;620;p21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621" name="Google Shape;621;p21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21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2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</a:t>
                  </a:r>
                  <a:endParaRPr/>
                </a:p>
              </p:txBody>
            </p:sp>
          </p:grpSp>
          <p:grpSp>
            <p:nvGrpSpPr>
              <p:cNvPr id="624" name="Google Shape;624;p21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625" name="Google Shape;625;p21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21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2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</a:t>
                  </a:r>
                  <a:endParaRPr/>
                </a:p>
              </p:txBody>
            </p:sp>
          </p:grpSp>
          <p:grpSp>
            <p:nvGrpSpPr>
              <p:cNvPr id="628" name="Google Shape;628;p21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629" name="Google Shape;629;p21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2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</a:t>
                  </a:r>
                  <a:endParaRPr/>
                </a:p>
              </p:txBody>
            </p:sp>
          </p:grpSp>
          <p:grpSp>
            <p:nvGrpSpPr>
              <p:cNvPr id="632" name="Google Shape;632;p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633" name="Google Shape;633;p21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</a:t>
                  </a:r>
                  <a:endParaRPr/>
                </a:p>
              </p:txBody>
            </p:sp>
          </p:grpSp>
          <p:grpSp>
            <p:nvGrpSpPr>
              <p:cNvPr id="636" name="Google Shape;636;p21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637" name="Google Shape;637;p21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21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Sofia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</a:t>
                  </a:r>
                  <a:endParaRPr/>
                </a:p>
              </p:txBody>
            </p:sp>
          </p:grpSp>
        </p:grpSp>
      </p:grpSp>
      <p:pic>
        <p:nvPicPr>
          <p:cNvPr id="640" name="Google Shape;6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207" y="319003"/>
            <a:ext cx="1756303" cy="175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1" descr="E:\PPT\PPT\外\8月15号绿色黑板卡通风课件PPT模板\图层 2.png图层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84016"/>
            <a:ext cx="4425950" cy="267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630" y="2372475"/>
            <a:ext cx="2211528" cy="225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1" descr="E:\PPT\PPT\外\8月15号绿色黑板卡通风课件PPT模板\矢量智能对象.png矢量智能对象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09774" y="4321958"/>
            <a:ext cx="2542540" cy="263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5517" y="1748191"/>
            <a:ext cx="3998391" cy="59009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21"/>
          <p:cNvSpPr txBox="1"/>
          <p:nvPr/>
        </p:nvSpPr>
        <p:spPr>
          <a:xfrm>
            <a:off x="2615159" y="2445471"/>
            <a:ext cx="76355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- Tính được phép cộng các số có đến năm chữ số (có nhớ không quá hai lượt và không liên tiếp).    </a:t>
            </a:r>
            <a:endParaRPr/>
          </a:p>
        </p:txBody>
      </p:sp>
      <p:sp>
        <p:nvSpPr>
          <p:cNvPr id="646" name="Google Shape;646;p21"/>
          <p:cNvSpPr txBox="1"/>
          <p:nvPr/>
        </p:nvSpPr>
        <p:spPr>
          <a:xfrm>
            <a:off x="2615158" y="3440532"/>
            <a:ext cx="76265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- Vận dụng giải các bài toán thực tế liên quan đến phép cộng các số có đến năm chữ số.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/>
          <p:nvPr/>
        </p:nvSpPr>
        <p:spPr>
          <a:xfrm>
            <a:off x="5377842" y="5326559"/>
            <a:ext cx="16305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Sofia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Sofia"/>
                <a:ea typeface="Sofia"/>
                <a:cs typeface="Sofia"/>
                <a:sym typeface="Sofia"/>
              </a:rPr>
              <a:t>Tiết 1 </a:t>
            </a:r>
            <a:endParaRPr/>
          </a:p>
        </p:txBody>
      </p:sp>
      <p:pic>
        <p:nvPicPr>
          <p:cNvPr id="191" name="Google Shape;1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0685" flipH="1">
            <a:off x="7153577" y="921562"/>
            <a:ext cx="1247618" cy="58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993" y="1117600"/>
            <a:ext cx="1963286" cy="546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5">
            <a:alphaModFix/>
          </a:blip>
          <a:srcRect l="14573" t="15573" r="15472" b="26202"/>
          <a:stretch/>
        </p:blipFill>
        <p:spPr>
          <a:xfrm>
            <a:off x="4364330" y="1143000"/>
            <a:ext cx="3657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400" y="2590800"/>
            <a:ext cx="9033460" cy="28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5616" y="2177789"/>
            <a:ext cx="5578786" cy="194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/>
        </p:nvSpPr>
        <p:spPr>
          <a:xfrm>
            <a:off x="3820810" y="767487"/>
            <a:ext cx="47421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Đặt tính rồi tính</a:t>
            </a:r>
            <a:endParaRPr sz="4000" b="1" i="0" u="none" strike="noStrike" cap="none">
              <a:solidFill>
                <a:srgbClr val="AE4B2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4025152" y="767487"/>
            <a:ext cx="4338919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554555" y="1730188"/>
            <a:ext cx="433891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3D16"/>
              </a:buClr>
              <a:buSzPts val="4000"/>
              <a:buFont typeface="Cambria"/>
              <a:buNone/>
            </a:pPr>
            <a:r>
              <a:rPr lang="vi-VN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-US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2 547 + </a:t>
            </a:r>
            <a:r>
              <a:rPr lang="vi-VN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vi-VN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628</a:t>
            </a:r>
            <a:endParaRPr sz="4000" b="1" i="0" u="none" strike="noStrike" cap="none" dirty="0">
              <a:solidFill>
                <a:srgbClr val="743D1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5576532" y="2338172"/>
            <a:ext cx="248753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3D16"/>
              </a:buClr>
              <a:buSzPts val="4000"/>
              <a:buFont typeface="Cambria"/>
              <a:buNone/>
            </a:pPr>
            <a:r>
              <a:rPr lang="vi-VN" sz="4000" b="1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US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 547</a:t>
            </a:r>
            <a:endParaRPr sz="4000" b="1" i="0" u="none" strike="noStrike" cap="none" dirty="0">
              <a:solidFill>
                <a:srgbClr val="743D1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5130850" y="2784461"/>
            <a:ext cx="4815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3D16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endParaRPr sz="4000" b="1" i="0" u="none" strike="noStrike" cap="none">
              <a:solidFill>
                <a:srgbClr val="743D1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5576532" y="3226486"/>
            <a:ext cx="331694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3D16"/>
              </a:buClr>
              <a:buSzPts val="4000"/>
              <a:buFont typeface="Cambria"/>
              <a:buNone/>
            </a:pPr>
            <a:r>
              <a:rPr lang="vi-VN" sz="4000" b="1" i="0" u="none" strike="noStrike" cap="none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4000" b="1" i="0" u="none" strike="noStrike" cap="none" dirty="0">
                <a:solidFill>
                  <a:srgbClr val="743D16"/>
                </a:solidFill>
                <a:latin typeface="Cambria"/>
                <a:ea typeface="Cambria"/>
                <a:cs typeface="Cambria"/>
                <a:sym typeface="Cambria"/>
              </a:rPr>
              <a:t>3 628</a:t>
            </a:r>
            <a:endParaRPr sz="4000" b="1" i="0" u="none" strike="noStrike" cap="none" dirty="0">
              <a:solidFill>
                <a:srgbClr val="743D1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10" name="Google Shape;210;p4"/>
          <p:cNvCxnSpPr/>
          <p:nvPr/>
        </p:nvCxnSpPr>
        <p:spPr>
          <a:xfrm>
            <a:off x="5576532" y="4083269"/>
            <a:ext cx="1818073" cy="0"/>
          </a:xfrm>
          <a:prstGeom prst="straightConnector1">
            <a:avLst/>
          </a:prstGeom>
          <a:noFill/>
          <a:ln w="571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4"/>
          <p:cNvSpPr txBox="1"/>
          <p:nvPr/>
        </p:nvSpPr>
        <p:spPr>
          <a:xfrm>
            <a:off x="5576532" y="4232207"/>
            <a:ext cx="2251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mbria"/>
              <a:buNone/>
            </a:pPr>
            <a:r>
              <a:rPr lang="vi-VN" sz="40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6 175</a:t>
            </a:r>
            <a:endParaRPr sz="40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7964239" y="1969260"/>
            <a:ext cx="3241133" cy="143667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2350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Làm vào vở nháp</a:t>
            </a:r>
            <a:endParaRPr sz="3600" b="0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6829" y="2121159"/>
            <a:ext cx="4191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 b="8102"/>
          <a:stretch/>
        </p:blipFill>
        <p:spPr>
          <a:xfrm>
            <a:off x="838200" y="2079264"/>
            <a:ext cx="10820400" cy="432153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200" y="426605"/>
            <a:ext cx="1718397" cy="859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6"/>
          <p:cNvGrpSpPr/>
          <p:nvPr/>
        </p:nvGrpSpPr>
        <p:grpSpPr>
          <a:xfrm>
            <a:off x="826389" y="1722921"/>
            <a:ext cx="2152630" cy="1422299"/>
            <a:chOff x="873825" y="2610183"/>
            <a:chExt cx="3881054" cy="1902468"/>
          </a:xfrm>
        </p:grpSpPr>
        <p:sp>
          <p:nvSpPr>
            <p:cNvPr id="225" name="Google Shape;225;p6"/>
            <p:cNvSpPr/>
            <p:nvPr/>
          </p:nvSpPr>
          <p:spPr>
            <a:xfrm>
              <a:off x="873825" y="2610183"/>
              <a:ext cx="3881054" cy="1902468"/>
            </a:xfrm>
            <a:custGeom>
              <a:avLst/>
              <a:gdLst/>
              <a:ahLst/>
              <a:cxnLst/>
              <a:rect l="l" t="t" r="r" b="b"/>
              <a:pathLst>
                <a:path w="2929390" h="1435968" extrusionOk="0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>
              <a:gsLst>
                <a:gs pos="0">
                  <a:srgbClr val="15F4FF"/>
                </a:gs>
                <a:gs pos="48000">
                  <a:srgbClr val="B0ECED"/>
                </a:gs>
                <a:gs pos="86000">
                  <a:srgbClr val="147E93"/>
                </a:gs>
                <a:gs pos="100000">
                  <a:srgbClr val="147E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Sofia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400"/>
                <a:buFont typeface="Sofia"/>
                <a:buNone/>
              </a:pPr>
              <a:r>
                <a:rPr lang="en-US" sz="2400" b="1" i="0" u="none" strike="noStrike" cap="none" dirty="0" err="1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Có</a:t>
              </a:r>
              <a: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 12 547</a:t>
              </a:r>
              <a:b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</a:br>
              <a:r>
                <a:rPr lang="en-US" sz="2400" b="1" i="0" u="none" strike="noStrike" cap="none" dirty="0" err="1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cây</a:t>
              </a:r>
              <a: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cà</a:t>
              </a:r>
              <a: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phê</a:t>
              </a:r>
              <a: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.</a:t>
              </a:r>
              <a:endParaRPr dirty="0"/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6095999" y="1215470"/>
            <a:ext cx="2228193" cy="1422298"/>
            <a:chOff x="873825" y="2610183"/>
            <a:chExt cx="3881054" cy="1902468"/>
          </a:xfrm>
        </p:grpSpPr>
        <p:sp>
          <p:nvSpPr>
            <p:cNvPr id="228" name="Google Shape;228;p6"/>
            <p:cNvSpPr/>
            <p:nvPr/>
          </p:nvSpPr>
          <p:spPr>
            <a:xfrm flipH="1">
              <a:off x="873825" y="2610183"/>
              <a:ext cx="3881054" cy="1902468"/>
            </a:xfrm>
            <a:custGeom>
              <a:avLst/>
              <a:gdLst/>
              <a:ahLst/>
              <a:cxnLst/>
              <a:rect l="l" t="t" r="r" b="b"/>
              <a:pathLst>
                <a:path w="2929390" h="1435968" extrusionOk="0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>
              <a:gsLst>
                <a:gs pos="0">
                  <a:srgbClr val="15F4FF"/>
                </a:gs>
                <a:gs pos="48000">
                  <a:srgbClr val="B0ECED"/>
                </a:gs>
                <a:gs pos="86000">
                  <a:srgbClr val="147E93"/>
                </a:gs>
                <a:gs pos="100000">
                  <a:srgbClr val="147E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Sofia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1090017" y="2724550"/>
              <a:ext cx="3327241" cy="1309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400"/>
                <a:buFont typeface="Sofia"/>
                <a:buNone/>
              </a:pPr>
              <a:r>
                <a:rPr lang="en-US" sz="2400" b="1" i="0" u="none" strike="noStrike" cap="none" dirty="0" err="1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Có</a:t>
              </a:r>
              <a: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 23 628</a:t>
              </a:r>
              <a:b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</a:br>
              <a:r>
                <a:rPr lang="en-US" sz="2400" b="1" i="0" u="none" strike="noStrike" cap="none" dirty="0" err="1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cây</a:t>
              </a:r>
              <a: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 ca </a:t>
              </a:r>
              <a:r>
                <a:rPr lang="en-US" sz="2400" b="1" i="0" u="none" strike="noStrike" cap="none" dirty="0" err="1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cao</a:t>
              </a:r>
              <a:r>
                <a:rPr lang="en-US" sz="2400" b="1" i="0" u="none" strike="noStrike" cap="none" dirty="0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.</a:t>
              </a:r>
              <a:endParaRPr dirty="0"/>
            </a:p>
          </p:txBody>
        </p:sp>
      </p:grpSp>
      <p:grpSp>
        <p:nvGrpSpPr>
          <p:cNvPr id="230" name="Google Shape;230;p6"/>
          <p:cNvGrpSpPr/>
          <p:nvPr/>
        </p:nvGrpSpPr>
        <p:grpSpPr>
          <a:xfrm>
            <a:off x="9147123" y="1454184"/>
            <a:ext cx="2511477" cy="1829776"/>
            <a:chOff x="1111304" y="2600920"/>
            <a:chExt cx="3327241" cy="1911731"/>
          </a:xfrm>
        </p:grpSpPr>
        <p:sp>
          <p:nvSpPr>
            <p:cNvPr id="231" name="Google Shape;231;p6"/>
            <p:cNvSpPr/>
            <p:nvPr/>
          </p:nvSpPr>
          <p:spPr>
            <a:xfrm flipH="1">
              <a:off x="1388435" y="2610183"/>
              <a:ext cx="2851835" cy="1902468"/>
            </a:xfrm>
            <a:custGeom>
              <a:avLst/>
              <a:gdLst/>
              <a:ahLst/>
              <a:cxnLst/>
              <a:rect l="l" t="t" r="r" b="b"/>
              <a:pathLst>
                <a:path w="2929390" h="1435968" extrusionOk="0">
                  <a:moveTo>
                    <a:pt x="190504" y="0"/>
                  </a:moveTo>
                  <a:lnTo>
                    <a:pt x="2738886" y="0"/>
                  </a:lnTo>
                  <a:cubicBezTo>
                    <a:pt x="2844098" y="0"/>
                    <a:pt x="2929390" y="85292"/>
                    <a:pt x="2929390" y="190504"/>
                  </a:cubicBezTo>
                  <a:lnTo>
                    <a:pt x="2929390" y="952496"/>
                  </a:lnTo>
                  <a:cubicBezTo>
                    <a:pt x="2929390" y="1057708"/>
                    <a:pt x="2844098" y="1143000"/>
                    <a:pt x="2738886" y="1143000"/>
                  </a:cubicBezTo>
                  <a:lnTo>
                    <a:pt x="1873085" y="1143000"/>
                  </a:lnTo>
                  <a:lnTo>
                    <a:pt x="1880898" y="1205247"/>
                  </a:lnTo>
                  <a:cubicBezTo>
                    <a:pt x="1901963" y="1291530"/>
                    <a:pt x="1949209" y="1361904"/>
                    <a:pt x="2002361" y="1435968"/>
                  </a:cubicBezTo>
                  <a:cubicBezTo>
                    <a:pt x="1866631" y="1393993"/>
                    <a:pt x="1773765" y="1344875"/>
                    <a:pt x="1683281" y="1267180"/>
                  </a:cubicBezTo>
                  <a:cubicBezTo>
                    <a:pt x="1660272" y="1247703"/>
                    <a:pt x="1628734" y="1206443"/>
                    <a:pt x="1599876" y="1158634"/>
                  </a:cubicBezTo>
                  <a:lnTo>
                    <a:pt x="1591532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adFill>
              <a:gsLst>
                <a:gs pos="0">
                  <a:srgbClr val="15F4FF"/>
                </a:gs>
                <a:gs pos="48000">
                  <a:srgbClr val="B0ECED"/>
                </a:gs>
                <a:gs pos="86000">
                  <a:srgbClr val="147E93"/>
                </a:gs>
                <a:gs pos="100000">
                  <a:srgbClr val="147E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Sofia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Sofia"/>
                <a:ea typeface="Sofia"/>
                <a:cs typeface="Sofia"/>
                <a:sym typeface="Sofia"/>
              </a:endParaRPr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1111304" y="2600920"/>
              <a:ext cx="3327241" cy="1562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400"/>
                <a:buFont typeface="Sofia"/>
                <a:buNone/>
              </a:pPr>
              <a:r>
                <a:rPr lang="en-US" sz="2400" b="1" i="0" u="none" strike="noStrike" cap="none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Có tất cả</a:t>
              </a:r>
              <a:br>
                <a:rPr lang="en-US" sz="2400" b="1" i="0" u="none" strike="noStrike" cap="none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</a:br>
              <a:r>
                <a:rPr lang="en-US" sz="2400" b="1" i="0" u="none" strike="noStrike" cap="none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bao nhiêu cây</a:t>
              </a:r>
              <a:br>
                <a:rPr lang="en-US" sz="2400" b="1" i="0" u="none" strike="noStrike" cap="none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</a:br>
              <a:r>
                <a:rPr lang="en-US" sz="2400" b="1" i="0" u="none" strike="noStrike" cap="none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cà phê và cây</a:t>
              </a:r>
              <a:br>
                <a:rPr lang="en-US" sz="2400" b="1" i="0" u="none" strike="noStrike" cap="none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</a:br>
              <a:r>
                <a:rPr lang="en-US" sz="2400" b="1" i="0" u="none" strike="noStrike" cap="none">
                  <a:solidFill>
                    <a:srgbClr val="0C0C0C"/>
                  </a:solidFill>
                  <a:latin typeface="Sofia"/>
                  <a:ea typeface="Sofia"/>
                  <a:cs typeface="Sofia"/>
                  <a:sym typeface="Sofia"/>
                </a:rPr>
                <a:t>ca cao?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 txBox="1"/>
          <p:nvPr/>
        </p:nvSpPr>
        <p:spPr>
          <a:xfrm>
            <a:off x="3724947" y="907373"/>
            <a:ext cx="47421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12 547 + 23 628 = ?</a:t>
            </a:r>
            <a:endParaRPr/>
          </a:p>
        </p:txBody>
      </p:sp>
      <p:sp>
        <p:nvSpPr>
          <p:cNvPr id="238" name="Google Shape;238;p7"/>
          <p:cNvSpPr/>
          <p:nvPr/>
        </p:nvSpPr>
        <p:spPr>
          <a:xfrm>
            <a:off x="3622304" y="882073"/>
            <a:ext cx="4947392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7"/>
          <p:cNvGrpSpPr/>
          <p:nvPr/>
        </p:nvGrpSpPr>
        <p:grpSpPr>
          <a:xfrm>
            <a:off x="762000" y="2235200"/>
            <a:ext cx="2657476" cy="1369405"/>
            <a:chOff x="1295398" y="3953894"/>
            <a:chExt cx="3986215" cy="2054107"/>
          </a:xfrm>
        </p:grpSpPr>
        <p:sp>
          <p:nvSpPr>
            <p:cNvPr id="240" name="Google Shape;240;p7"/>
            <p:cNvSpPr txBox="1"/>
            <p:nvPr/>
          </p:nvSpPr>
          <p:spPr>
            <a:xfrm>
              <a:off x="2631791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2631791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1295398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243" name="Google Shape;243;p7"/>
            <p:cNvCxnSpPr/>
            <p:nvPr/>
          </p:nvCxnSpPr>
          <p:spPr>
            <a:xfrm>
              <a:off x="1468015" y="5905500"/>
              <a:ext cx="3813598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4" name="Google Shape;244;p7"/>
            <p:cNvSpPr txBox="1"/>
            <p:nvPr/>
          </p:nvSpPr>
          <p:spPr>
            <a:xfrm>
              <a:off x="3306101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3306101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396321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396321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/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1973982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/>
            </a:p>
          </p:txBody>
        </p:sp>
        <p:sp>
          <p:nvSpPr>
            <p:cNvPr id="251" name="Google Shape;251;p7"/>
            <p:cNvSpPr txBox="1"/>
            <p:nvPr/>
          </p:nvSpPr>
          <p:spPr>
            <a:xfrm>
              <a:off x="1973982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/>
            </a:p>
          </p:txBody>
        </p:sp>
      </p:grpSp>
      <p:sp>
        <p:nvSpPr>
          <p:cNvPr id="252" name="Google Shape;252;p7"/>
          <p:cNvSpPr txBox="1"/>
          <p:nvPr/>
        </p:nvSpPr>
        <p:spPr>
          <a:xfrm>
            <a:off x="2978627" y="3601140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/>
          </a:p>
        </p:txBody>
      </p:sp>
      <p:sp>
        <p:nvSpPr>
          <p:cNvPr id="253" name="Google Shape;253;p7"/>
          <p:cNvSpPr/>
          <p:nvPr/>
        </p:nvSpPr>
        <p:spPr>
          <a:xfrm>
            <a:off x="4448175" y="1835619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fia"/>
              <a:buNone/>
            </a:pPr>
            <a:endParaRPr sz="12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4826000" y="1646650"/>
            <a:ext cx="5090510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Cambria"/>
              <a:buNone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7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cộng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8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15,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viết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5 </a:t>
            </a:r>
            <a:r>
              <a:rPr lang="en-US" sz="2933" b="0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nhớ</a:t>
            </a:r>
            <a:r>
              <a:rPr lang="en-US" sz="2933" b="0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255" name="Google Shape;255;p7"/>
          <p:cNvSpPr txBox="1"/>
          <p:nvPr/>
        </p:nvSpPr>
        <p:spPr>
          <a:xfrm>
            <a:off x="2544446" y="2758911"/>
            <a:ext cx="3741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mbria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256" name="Google Shape;256;p7"/>
          <p:cNvSpPr txBox="1"/>
          <p:nvPr/>
        </p:nvSpPr>
        <p:spPr>
          <a:xfrm>
            <a:off x="2540547" y="3601140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4448175" y="2688061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fia"/>
              <a:buNone/>
            </a:pPr>
            <a:endParaRPr sz="12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4826000" y="2514648"/>
            <a:ext cx="6604000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Cambria"/>
              <a:buNone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 </a:t>
            </a:r>
            <a:r>
              <a:rPr lang="en-US" sz="2933" b="0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thêm</a:t>
            </a:r>
            <a:r>
              <a:rPr lang="en-US" sz="2933" b="0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5, 5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cộng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7,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viết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7.</a:t>
            </a:r>
            <a:endParaRPr dirty="0"/>
          </a:p>
        </p:txBody>
      </p:sp>
      <p:sp>
        <p:nvSpPr>
          <p:cNvPr id="259" name="Google Shape;259;p7"/>
          <p:cNvSpPr txBox="1"/>
          <p:nvPr/>
        </p:nvSpPr>
        <p:spPr>
          <a:xfrm>
            <a:off x="2102467" y="3601140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4448175" y="3504033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fia"/>
              <a:buNone/>
            </a:pPr>
            <a:endParaRPr sz="12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4826000" y="3370144"/>
            <a:ext cx="5713072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Cambria"/>
              <a:buNone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cộng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6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11,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viết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2933" b="0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nhớ</a:t>
            </a:r>
            <a:r>
              <a:rPr lang="en-US" sz="2933" b="0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262" name="Google Shape;262;p7"/>
          <p:cNvSpPr txBox="1"/>
          <p:nvPr/>
        </p:nvSpPr>
        <p:spPr>
          <a:xfrm>
            <a:off x="1652927" y="360114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/>
          </a:p>
        </p:txBody>
      </p:sp>
      <p:sp>
        <p:nvSpPr>
          <p:cNvPr id="263" name="Google Shape;263;p7"/>
          <p:cNvSpPr/>
          <p:nvPr/>
        </p:nvSpPr>
        <p:spPr>
          <a:xfrm>
            <a:off x="4448175" y="4348651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fia"/>
              <a:buNone/>
            </a:pPr>
            <a:endParaRPr sz="12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4826000" y="4156434"/>
            <a:ext cx="6517290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Cambria"/>
              <a:buNone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 </a:t>
            </a:r>
            <a:r>
              <a:rPr lang="en-US" sz="2933" b="0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thêm</a:t>
            </a:r>
            <a:r>
              <a:rPr lang="en-US" sz="2933" b="0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3, 3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cộng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3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6,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viết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6.</a:t>
            </a:r>
            <a:endParaRPr dirty="0"/>
          </a:p>
        </p:txBody>
      </p:sp>
      <p:sp>
        <p:nvSpPr>
          <p:cNvPr id="265" name="Google Shape;265;p7"/>
          <p:cNvSpPr txBox="1"/>
          <p:nvPr/>
        </p:nvSpPr>
        <p:spPr>
          <a:xfrm>
            <a:off x="3320709" y="5511700"/>
            <a:ext cx="5592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12 547 + 23 628 = </a:t>
            </a:r>
            <a:r>
              <a:rPr lang="en-US" sz="3600" b="1" i="0" u="none" strike="noStrike" cap="none">
                <a:solidFill>
                  <a:srgbClr val="147E93"/>
                </a:solidFill>
                <a:latin typeface="Cambria"/>
                <a:ea typeface="Cambria"/>
                <a:cs typeface="Cambria"/>
                <a:sym typeface="Cambria"/>
              </a:rPr>
              <a:t>36 175</a:t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3297382" y="5614132"/>
            <a:ext cx="5597236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lgDash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1663735" y="2758911"/>
            <a:ext cx="3741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mbria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426605"/>
            <a:ext cx="1718397" cy="8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"/>
          <p:cNvSpPr txBox="1"/>
          <p:nvPr/>
        </p:nvSpPr>
        <p:spPr>
          <a:xfrm>
            <a:off x="1214388" y="360114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</p:txBody>
      </p:sp>
      <p:sp>
        <p:nvSpPr>
          <p:cNvPr id="270" name="Google Shape;270;p7"/>
          <p:cNvSpPr/>
          <p:nvPr/>
        </p:nvSpPr>
        <p:spPr>
          <a:xfrm>
            <a:off x="4448174" y="5113919"/>
            <a:ext cx="196851" cy="1968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fia"/>
              <a:buNone/>
            </a:pPr>
            <a:endParaRPr sz="1200" b="0" i="0" u="none" strike="noStrike" cap="none">
              <a:solidFill>
                <a:srgbClr val="FFFFF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4829838" y="4962267"/>
            <a:ext cx="4274747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Cambria"/>
              <a:buNone/>
            </a:pP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cộng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3, </a:t>
            </a:r>
            <a:r>
              <a:rPr lang="en-US" sz="2933" b="0" i="0" u="none" strike="noStrike" cap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viết</a:t>
            </a:r>
            <a:r>
              <a:rPr lang="en-US" sz="2933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3.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8" descr="F:\AAA-LÀM ẢNH SLIDE\Bai5-KP-(3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756400" y="4038601"/>
            <a:ext cx="2317985" cy="241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5788" y="683405"/>
            <a:ext cx="6460425" cy="377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 txBox="1"/>
          <p:nvPr/>
        </p:nvSpPr>
        <p:spPr>
          <a:xfrm>
            <a:off x="3556000" y="1358645"/>
            <a:ext cx="50800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D6C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092D6C"/>
                </a:solidFill>
                <a:latin typeface="Cambria"/>
                <a:ea typeface="Cambria"/>
                <a:cs typeface="Cambria"/>
                <a:sym typeface="Cambria"/>
              </a:rPr>
              <a:t>- Khi thực hiện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phép cộng </a:t>
            </a:r>
            <a:r>
              <a:rPr lang="en-US" sz="3200" b="0" i="0" u="none" strike="noStrike" cap="none">
                <a:solidFill>
                  <a:srgbClr val="092D6C"/>
                </a:solidFill>
                <a:latin typeface="Cambria"/>
                <a:ea typeface="Cambria"/>
                <a:cs typeface="Cambria"/>
                <a:sym typeface="Cambria"/>
              </a:rPr>
              <a:t>ta làm như thế nào?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D6C"/>
              </a:buClr>
              <a:buSzPts val="3200"/>
              <a:buFont typeface="Cambria"/>
              <a:buNone/>
            </a:pPr>
            <a:r>
              <a:rPr lang="en-US" sz="3200" b="0" i="0" u="none" strike="noStrike" cap="none">
                <a:solidFill>
                  <a:srgbClr val="092D6C"/>
                </a:solidFill>
                <a:latin typeface="Cambria"/>
                <a:ea typeface="Cambria"/>
                <a:cs typeface="Cambria"/>
                <a:sym typeface="Cambria"/>
              </a:rPr>
              <a:t>- Thực hiện các phép tính theo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thứ tự </a:t>
            </a:r>
            <a:r>
              <a:rPr lang="en-US" sz="3200" b="0" i="0" u="none" strike="noStrike" cap="none">
                <a:solidFill>
                  <a:srgbClr val="092D6C"/>
                </a:solidFill>
                <a:latin typeface="Cambria"/>
                <a:ea typeface="Cambria"/>
                <a:cs typeface="Cambria"/>
                <a:sym typeface="Cambria"/>
              </a:rPr>
              <a:t>nào?</a:t>
            </a:r>
            <a:endParaRPr sz="3200" b="0" i="0" u="none" strike="noStrike" cap="none">
              <a:solidFill>
                <a:srgbClr val="092D6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/>
          <p:nvPr/>
        </p:nvSpPr>
        <p:spPr>
          <a:xfrm>
            <a:off x="2387600" y="596834"/>
            <a:ext cx="7416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D6C"/>
              </a:buClr>
              <a:buSzPts val="4000"/>
              <a:buFont typeface="Cambria"/>
              <a:buNone/>
            </a:pPr>
            <a:r>
              <a:rPr lang="en-US" sz="4000" b="0" i="0" u="none" strike="noStrike" cap="none">
                <a:solidFill>
                  <a:srgbClr val="092D6C"/>
                </a:solidFill>
                <a:latin typeface="Cambria"/>
                <a:ea typeface="Cambria"/>
                <a:cs typeface="Cambria"/>
                <a:sym typeface="Cambria"/>
              </a:rPr>
              <a:t>Khi thực hiện phép cộng các số ta thực hiện 2 bước:</a:t>
            </a:r>
            <a:endParaRPr sz="4000" b="0" i="0" u="none" strike="noStrike" cap="none">
              <a:solidFill>
                <a:srgbClr val="092D6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2051353" y="585948"/>
            <a:ext cx="8089295" cy="1300909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A0DDB8"/>
            </a:solidFill>
            <a:prstDash val="lgDash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9"/>
          <p:cNvGrpSpPr/>
          <p:nvPr/>
        </p:nvGrpSpPr>
        <p:grpSpPr>
          <a:xfrm>
            <a:off x="-15832" y="5588405"/>
            <a:ext cx="12219799" cy="1269592"/>
            <a:chOff x="-23748" y="8382608"/>
            <a:chExt cx="18329699" cy="1904388"/>
          </a:xfrm>
        </p:grpSpPr>
        <p:pic>
          <p:nvPicPr>
            <p:cNvPr id="286" name="Google Shape;286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3748" y="8383112"/>
              <a:ext cx="4582425" cy="1903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4558677" y="8383111"/>
              <a:ext cx="4582425" cy="1903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1101" y="8383111"/>
              <a:ext cx="4582425" cy="1903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3723526" y="8382608"/>
              <a:ext cx="4582425" cy="19038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9"/>
          <p:cNvSpPr/>
          <p:nvPr/>
        </p:nvSpPr>
        <p:spPr>
          <a:xfrm>
            <a:off x="6455274" y="4459800"/>
            <a:ext cx="2056990" cy="798000"/>
          </a:xfrm>
          <a:custGeom>
            <a:avLst/>
            <a:gdLst/>
            <a:ahLst/>
            <a:cxnLst/>
            <a:rect l="l" t="t" r="r" b="b"/>
            <a:pathLst>
              <a:path w="2787" h="1349" extrusionOk="0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fia"/>
              <a:buNone/>
            </a:pPr>
            <a:endParaRPr sz="2400" b="0" i="0" u="none" strike="noStrike" cap="none">
              <a:solidFill>
                <a:srgbClr val="3F3F3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3392038" y="2427800"/>
            <a:ext cx="2056990" cy="798000"/>
          </a:xfrm>
          <a:custGeom>
            <a:avLst/>
            <a:gdLst/>
            <a:ahLst/>
            <a:cxnLst/>
            <a:rect l="l" t="t" r="r" b="b"/>
            <a:pathLst>
              <a:path w="2787" h="1349" extrusionOk="0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fia"/>
              <a:buNone/>
            </a:pPr>
            <a:endParaRPr sz="2400" b="0" i="0" u="none" strike="noStrike" cap="none">
              <a:solidFill>
                <a:srgbClr val="3F3F3F"/>
              </a:solidFill>
              <a:latin typeface="Sofia"/>
              <a:ea typeface="Sofia"/>
              <a:cs typeface="Sofia"/>
              <a:sym typeface="Sofia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6882250" y="2485255"/>
            <a:ext cx="3148441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7205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33"/>
              <a:buFont typeface="Cambria"/>
              <a:buNone/>
            </a:pPr>
            <a:r>
              <a:rPr lang="en-US" sz="2133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Tính</a:t>
            </a:r>
            <a:r>
              <a:rPr lang="en-US" sz="2133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-US" sz="2133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cộng</a:t>
            </a:r>
            <a:r>
              <a:rPr lang="en-US" sz="2133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theo thứ tự từ </a:t>
            </a:r>
            <a:r>
              <a:rPr lang="en-US" sz="2133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phải sang trái</a:t>
            </a:r>
            <a:r>
              <a:rPr lang="en-US" sz="2133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2133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3464398" y="2533132"/>
            <a:ext cx="17413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mbria"/>
              <a:buNone/>
            </a:pPr>
            <a:r>
              <a:rPr lang="en-US" sz="32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Bước 2</a:t>
            </a:r>
            <a:endParaRPr sz="3200" b="1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1219200" y="4194964"/>
            <a:ext cx="416085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7205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33"/>
              <a:buFont typeface="Cambria"/>
              <a:buNone/>
            </a:pPr>
            <a:r>
              <a:rPr lang="en-US" sz="2133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Đặt tính</a:t>
            </a:r>
            <a:r>
              <a:rPr lang="en-US" sz="2133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(viết số hạng này dưới số hạng kia sao cho các chữ số ở </a:t>
            </a:r>
            <a:r>
              <a:rPr lang="en-US" sz="2133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cùng một hàng</a:t>
            </a:r>
            <a:r>
              <a:rPr lang="en-US" sz="2133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viết </a:t>
            </a:r>
            <a:r>
              <a:rPr lang="en-US" sz="2133" b="0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thẳng cột</a:t>
            </a:r>
            <a:r>
              <a:rPr lang="en-US" sz="2133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với nhau, viết dấu “+” và kẻ gạch ngang)</a:t>
            </a:r>
            <a:endParaRPr sz="2133" b="0" i="0" u="none" strike="noStrike" cap="none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6826517" y="4551023"/>
            <a:ext cx="15905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mbria"/>
              <a:buNone/>
            </a:pPr>
            <a:r>
              <a:rPr lang="en-US" sz="3200" b="1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Bước 1</a:t>
            </a:r>
            <a:endParaRPr sz="3200" b="1" i="0" u="none" strike="noStrike" cap="non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6" name="Google Shape;2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7005" y="2235201"/>
            <a:ext cx="1975704" cy="464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 txBox="1"/>
          <p:nvPr/>
        </p:nvSpPr>
        <p:spPr>
          <a:xfrm>
            <a:off x="3724947" y="907373"/>
            <a:ext cx="47421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74 635 + 3 829= ?</a:t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3622304" y="882073"/>
            <a:ext cx="4947392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0"/>
          <p:cNvGrpSpPr/>
          <p:nvPr/>
        </p:nvGrpSpPr>
        <p:grpSpPr>
          <a:xfrm>
            <a:off x="4616819" y="2235200"/>
            <a:ext cx="2657476" cy="1369405"/>
            <a:chOff x="1295398" y="3953894"/>
            <a:chExt cx="3986215" cy="2054107"/>
          </a:xfrm>
        </p:grpSpPr>
        <p:sp>
          <p:nvSpPr>
            <p:cNvPr id="304" name="Google Shape;304;p10"/>
            <p:cNvSpPr txBox="1"/>
            <p:nvPr/>
          </p:nvSpPr>
          <p:spPr>
            <a:xfrm>
              <a:off x="2631791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4</a:t>
              </a:r>
              <a:endParaRPr sz="44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0"/>
            <p:cNvSpPr txBox="1"/>
            <p:nvPr/>
          </p:nvSpPr>
          <p:spPr>
            <a:xfrm>
              <a:off x="2631791" y="4853840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/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1295398" y="4325202"/>
              <a:ext cx="692276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+</a:t>
              </a:r>
              <a:endParaRPr/>
            </a:p>
          </p:txBody>
        </p:sp>
        <p:cxnSp>
          <p:nvCxnSpPr>
            <p:cNvPr id="307" name="Google Shape;307;p10"/>
            <p:cNvCxnSpPr/>
            <p:nvPr/>
          </p:nvCxnSpPr>
          <p:spPr>
            <a:xfrm>
              <a:off x="1468015" y="5905500"/>
              <a:ext cx="3813598" cy="0"/>
            </a:xfrm>
            <a:prstGeom prst="straightConnector1">
              <a:avLst/>
            </a:prstGeom>
            <a:noFill/>
            <a:ln w="3492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8" name="Google Shape;308;p10"/>
            <p:cNvSpPr txBox="1"/>
            <p:nvPr/>
          </p:nvSpPr>
          <p:spPr>
            <a:xfrm>
              <a:off x="3306101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6</a:t>
              </a:r>
              <a:endParaRPr sz="44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3306101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8</a:t>
              </a:r>
              <a:endParaRPr sz="44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396321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 sz="44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396321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 sz="44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0"/>
            <p:cNvSpPr txBox="1"/>
            <p:nvPr/>
          </p:nvSpPr>
          <p:spPr>
            <a:xfrm>
              <a:off x="4620339" y="3953894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5</a:t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4620339" y="4853840"/>
              <a:ext cx="56126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9</a:t>
              </a:r>
              <a:endParaRPr sz="44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0"/>
            <p:cNvSpPr txBox="1"/>
            <p:nvPr/>
          </p:nvSpPr>
          <p:spPr>
            <a:xfrm>
              <a:off x="1973982" y="3953894"/>
              <a:ext cx="578450" cy="1154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4400"/>
                <a:buFont typeface="Cambria"/>
                <a:buNone/>
              </a:pPr>
              <a:r>
                <a:rPr lang="en-US" sz="4400" b="1" i="0" u="none" strike="noStrike" cap="none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7</a:t>
              </a:r>
              <a:endParaRPr sz="4400" b="1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5" name="Google Shape;315;p10"/>
          <p:cNvSpPr txBox="1"/>
          <p:nvPr/>
        </p:nvSpPr>
        <p:spPr>
          <a:xfrm>
            <a:off x="6833446" y="3601140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sz="44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10"/>
          <p:cNvSpPr txBox="1"/>
          <p:nvPr/>
        </p:nvSpPr>
        <p:spPr>
          <a:xfrm>
            <a:off x="6399265" y="2758911"/>
            <a:ext cx="3741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mbria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6395366" y="3601140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  <a:endParaRPr sz="44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10"/>
          <p:cNvSpPr txBox="1"/>
          <p:nvPr/>
        </p:nvSpPr>
        <p:spPr>
          <a:xfrm>
            <a:off x="5957286" y="3601140"/>
            <a:ext cx="3741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sz="44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10"/>
          <p:cNvSpPr txBox="1"/>
          <p:nvPr/>
        </p:nvSpPr>
        <p:spPr>
          <a:xfrm>
            <a:off x="5507746" y="360114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endParaRPr sz="44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0" name="Google Shape;320;p10"/>
          <p:cNvSpPr txBox="1"/>
          <p:nvPr/>
        </p:nvSpPr>
        <p:spPr>
          <a:xfrm>
            <a:off x="3320709" y="5511700"/>
            <a:ext cx="5592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4B24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rgbClr val="AE4B24"/>
                </a:solidFill>
                <a:latin typeface="Cambria"/>
                <a:ea typeface="Cambria"/>
                <a:cs typeface="Cambria"/>
                <a:sym typeface="Cambria"/>
              </a:rPr>
              <a:t>74 635 + 3 829 = </a:t>
            </a:r>
            <a:r>
              <a:rPr lang="en-US" sz="3600" b="1" i="0" u="none" strike="noStrike" cap="none">
                <a:solidFill>
                  <a:srgbClr val="147E93"/>
                </a:solidFill>
                <a:latin typeface="Cambria"/>
                <a:ea typeface="Cambria"/>
                <a:cs typeface="Cambria"/>
                <a:sym typeface="Cambria"/>
              </a:rPr>
              <a:t>78 464</a:t>
            </a:r>
            <a:endParaRPr sz="3600" b="1" i="0" u="none" strike="noStrike" cap="none">
              <a:solidFill>
                <a:srgbClr val="147E9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3318164" y="5486400"/>
            <a:ext cx="5597236" cy="708660"/>
          </a:xfrm>
          <a:prstGeom prst="roundRect">
            <a:avLst>
              <a:gd name="adj" fmla="val 14511"/>
            </a:avLst>
          </a:prstGeom>
          <a:noFill/>
          <a:ln w="28575" cap="flat" cmpd="sng">
            <a:solidFill>
              <a:srgbClr val="B0ECED"/>
            </a:solidFill>
            <a:prstDash val="lgDash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FFAB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fia"/>
              <a:buNone/>
            </a:pPr>
            <a:endParaRPr sz="3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 txBox="1"/>
          <p:nvPr/>
        </p:nvSpPr>
        <p:spPr>
          <a:xfrm>
            <a:off x="5518554" y="2758911"/>
            <a:ext cx="3741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mbria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pic>
        <p:nvPicPr>
          <p:cNvPr id="323" name="Google Shape;3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426605"/>
            <a:ext cx="1718397" cy="8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0"/>
          <p:cNvSpPr txBox="1"/>
          <p:nvPr/>
        </p:nvSpPr>
        <p:spPr>
          <a:xfrm>
            <a:off x="5069207" y="3601140"/>
            <a:ext cx="3856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mbria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</a:t>
            </a:r>
            <a:endParaRPr sz="44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147" y="2204205"/>
            <a:ext cx="4157082" cy="2078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HẠM DUYÊN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PHẠM DUYÊN 2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801</Words>
  <Application>Microsoft Office PowerPoint</Application>
  <PresentationFormat>Widescreen</PresentationFormat>
  <Paragraphs>254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Sofia</vt:lpstr>
      <vt:lpstr>Arial</vt:lpstr>
      <vt:lpstr>Cambria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Nguyen Hoang Quan</dc:creator>
  <cp:lastModifiedBy>PHAM HUE</cp:lastModifiedBy>
  <cp:revision>3</cp:revision>
  <dcterms:created xsi:type="dcterms:W3CDTF">2023-03-25T10:24:36Z</dcterms:created>
  <dcterms:modified xsi:type="dcterms:W3CDTF">2026-03-27T05:22:01Z</dcterms:modified>
</cp:coreProperties>
</file>