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5" r:id="rId4"/>
    <p:sldMasterId id="2147483720" r:id="rId5"/>
    <p:sldMasterId id="2147483732" r:id="rId6"/>
  </p:sldMasterIdLst>
  <p:notesMasterIdLst>
    <p:notesMasterId r:id="rId32"/>
  </p:notesMasterIdLst>
  <p:sldIdLst>
    <p:sldId id="314" r:id="rId7"/>
    <p:sldId id="315" r:id="rId8"/>
    <p:sldId id="316" r:id="rId9"/>
    <p:sldId id="317" r:id="rId10"/>
    <p:sldId id="318" r:id="rId11"/>
    <p:sldId id="319" r:id="rId12"/>
    <p:sldId id="320" r:id="rId13"/>
    <p:sldId id="321" r:id="rId14"/>
    <p:sldId id="265" r:id="rId15"/>
    <p:sldId id="278" r:id="rId16"/>
    <p:sldId id="322" r:id="rId17"/>
    <p:sldId id="324" r:id="rId18"/>
    <p:sldId id="266" r:id="rId19"/>
    <p:sldId id="325" r:id="rId20"/>
    <p:sldId id="326" r:id="rId21"/>
    <p:sldId id="268" r:id="rId22"/>
    <p:sldId id="330" r:id="rId23"/>
    <p:sldId id="328" r:id="rId24"/>
    <p:sldId id="329" r:id="rId25"/>
    <p:sldId id="331" r:id="rId26"/>
    <p:sldId id="297" r:id="rId27"/>
    <p:sldId id="332" r:id="rId28"/>
    <p:sldId id="333" r:id="rId29"/>
    <p:sldId id="334" r:id="rId30"/>
    <p:sldId id="3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0D3B7"/>
    <a:srgbClr val="C7E6A4"/>
    <a:srgbClr val="B8E08C"/>
    <a:srgbClr val="ABD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dgm:t>
        <a:bodyPr/>
        <a:lstStyle/>
        <a:p>
          <a:pPr rtl="0"/>
          <a:r>
            <a:rPr lang="en-US" sz="3200">
              <a:latin typeface="Times New Roman" panose="02020603050405020304" pitchFamily="18" charset="0"/>
              <a:cs typeface="Times New Roman" panose="02020603050405020304" pitchFamily="18" charset="0"/>
            </a:rPr>
            <a:t>1</a:t>
          </a:r>
        </a:p>
      </dgm:t>
    </dgm:pt>
    <dgm:pt modelId="{D1A08E67-51C7-4D76-9713-536573E3B8DF}" type="par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F4DA2295-5A32-4F6E-83A9-4CF29D56C435}" type="sib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271A056B-756A-4CA2-92CF-AF4AB1D3D2E0}">
      <dgm:prSet custT="1"/>
      <dgm:spPr/>
      <dgm:t>
        <a:bodyPr/>
        <a:lstStyle/>
        <a:p>
          <a:pPr rtl="0"/>
          <a:r>
            <a:rPr lang="en-US" sz="3200">
              <a:latin typeface="Times New Roman" panose="02020603050405020304" pitchFamily="18" charset="0"/>
              <a:cs typeface="Times New Roman" panose="02020603050405020304" pitchFamily="18" charset="0"/>
            </a:rPr>
            <a:t>Nhận biết được các đơn vị đo độ dài (đề-xi-mét, mét).</a:t>
          </a:r>
        </a:p>
      </dgm:t>
    </dgm:pt>
    <dgm:pt modelId="{12F36660-3967-47AA-9DF5-62707BCE72DC}" type="par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B4C0DDFB-D097-4CF4-BD62-2419F07316ED}" type="sib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X="0">
        <dgm:presLayoutVars>
          <dgm:bulletEnabled val="1"/>
        </dgm:presLayoutVars>
      </dgm:prSet>
      <dgm:spPr/>
    </dgm:pt>
  </dgm:ptLst>
  <dgm:cxnLst>
    <dgm:cxn modelId="{66E9330D-B4EB-4AC1-A08F-3CF01BB285FE}" type="presOf" srcId="{170E7AF1-C29C-412A-95EE-D4D3B92767D7}" destId="{EE4864BC-A637-451B-B5BD-4C3C6EF2EFCA}" srcOrd="0" destOrd="0" presId="urn:microsoft.com/office/officeart/2005/8/layout/chevron2"/>
    <dgm:cxn modelId="{B2A9132F-964B-4871-A196-C571BF76048C}" type="presOf" srcId="{271A056B-756A-4CA2-92CF-AF4AB1D3D2E0}" destId="{F97EB1BA-22EF-49EF-A4D2-6FF056CB5200}" srcOrd="0" destOrd="0" presId="urn:microsoft.com/office/officeart/2005/8/layout/chevron2"/>
    <dgm:cxn modelId="{CB6D0133-C314-4816-9ED3-69C7F56DA244}" srcId="{170E7AF1-C29C-412A-95EE-D4D3B92767D7}" destId="{271A056B-756A-4CA2-92CF-AF4AB1D3D2E0}" srcOrd="0" destOrd="0" parTransId="{12F36660-3967-47AA-9DF5-62707BCE72DC}" sibTransId="{B4C0DDFB-D097-4CF4-BD62-2419F07316ED}"/>
    <dgm:cxn modelId="{885FC8B0-4778-49F6-B983-9E4EC18A99B1}" type="presOf" srcId="{3E922588-B0E9-4538-B1CB-1784AF278F7D}" destId="{45DF4543-7EBC-401D-83DA-6F314F061722}"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E6D3F674-2A87-4884-AAC1-F2EEEAB561CA}" type="presParOf" srcId="{45DF4543-7EBC-401D-83DA-6F314F061722}" destId="{B2837108-1A51-4BE5-B7D0-B24CC4A02FA3}" srcOrd="0" destOrd="0" presId="urn:microsoft.com/office/officeart/2005/8/layout/chevron2"/>
    <dgm:cxn modelId="{0D949ED4-5E7D-4D38-B18C-F8750AEC50AB}" type="presParOf" srcId="{B2837108-1A51-4BE5-B7D0-B24CC4A02FA3}" destId="{EE4864BC-A637-451B-B5BD-4C3C6EF2EFCA}" srcOrd="0" destOrd="0" presId="urn:microsoft.com/office/officeart/2005/8/layout/chevron2"/>
    <dgm:cxn modelId="{66CD781A-2162-41CF-AA01-B8B7DC7DC897}"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a:solidFill>
          <a:srgbClr val="92D050"/>
        </a:solidFill>
      </dgm:spPr>
      <dgm:t>
        <a:bodyPr/>
        <a:lstStyle/>
        <a:p>
          <a:pPr rtl="0"/>
          <a:r>
            <a:rPr lang="en-US" sz="3200">
              <a:latin typeface="Times New Roman" panose="02020603050405020304" pitchFamily="18" charset="0"/>
              <a:cs typeface="Times New Roman" panose="02020603050405020304" pitchFamily="18" charset="0"/>
            </a:rPr>
            <a:t>2</a:t>
          </a:r>
        </a:p>
      </dgm:t>
    </dgm:pt>
    <dgm:pt modelId="{D1A08E67-51C7-4D76-9713-536573E3B8DF}" type="par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F4DA2295-5A32-4F6E-83A9-4CF29D56C435}" type="sib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271A056B-756A-4CA2-92CF-AF4AB1D3D2E0}">
      <dgm:prSet custT="1"/>
      <dgm:spPr/>
      <dgm:t>
        <a:bodyPr/>
        <a:lstStyle/>
        <a:p>
          <a:pPr rtl="0"/>
          <a:r>
            <a:rPr lang="en-US" sz="3200">
              <a:latin typeface="Times New Roman" panose="02020603050405020304" pitchFamily="18" charset="0"/>
              <a:cs typeface="Times New Roman" panose="02020603050405020304" pitchFamily="18" charset="0"/>
            </a:rPr>
            <a:t>Thực hiện được việc chuyển đổi và ước lượng các số đo trong một số trường hợp đơn giản.</a:t>
          </a:r>
        </a:p>
      </dgm:t>
    </dgm:pt>
    <dgm:pt modelId="{12F36660-3967-47AA-9DF5-62707BCE72DC}" type="par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B4C0DDFB-D097-4CF4-BD62-2419F07316ED}" type="sib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custLinFactNeighborY="0">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X="0" custLinFactNeighborY="0">
        <dgm:presLayoutVars>
          <dgm:bulletEnabled val="1"/>
        </dgm:presLayoutVars>
      </dgm:prSet>
      <dgm:spPr/>
    </dgm:pt>
  </dgm:ptLst>
  <dgm:cxnLst>
    <dgm:cxn modelId="{20417C07-430C-4FD5-8853-706C0E12FDF5}" type="presOf" srcId="{3E922588-B0E9-4538-B1CB-1784AF278F7D}" destId="{45DF4543-7EBC-401D-83DA-6F314F061722}" srcOrd="0" destOrd="0" presId="urn:microsoft.com/office/officeart/2005/8/layout/chevron2"/>
    <dgm:cxn modelId="{CB6D0133-C314-4816-9ED3-69C7F56DA244}" srcId="{170E7AF1-C29C-412A-95EE-D4D3B92767D7}" destId="{271A056B-756A-4CA2-92CF-AF4AB1D3D2E0}" srcOrd="0" destOrd="0" parTransId="{12F36660-3967-47AA-9DF5-62707BCE72DC}" sibTransId="{B4C0DDFB-D097-4CF4-BD62-2419F07316ED}"/>
    <dgm:cxn modelId="{61550756-6B98-470E-B4DF-BD7B5377DD92}" type="presOf" srcId="{170E7AF1-C29C-412A-95EE-D4D3B92767D7}" destId="{EE4864BC-A637-451B-B5BD-4C3C6EF2EFCA}" srcOrd="0" destOrd="0" presId="urn:microsoft.com/office/officeart/2005/8/layout/chevron2"/>
    <dgm:cxn modelId="{47254F96-FBA4-495F-8B03-A3A596472FE6}" type="presOf" srcId="{271A056B-756A-4CA2-92CF-AF4AB1D3D2E0}" destId="{F97EB1BA-22EF-49EF-A4D2-6FF056CB5200}"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5F301923-1B06-479B-8800-335EB6466686}" type="presParOf" srcId="{45DF4543-7EBC-401D-83DA-6F314F061722}" destId="{B2837108-1A51-4BE5-B7D0-B24CC4A02FA3}" srcOrd="0" destOrd="0" presId="urn:microsoft.com/office/officeart/2005/8/layout/chevron2"/>
    <dgm:cxn modelId="{B49FC469-DC07-4988-AACD-E3AA4E51A239}" type="presParOf" srcId="{B2837108-1A51-4BE5-B7D0-B24CC4A02FA3}" destId="{EE4864BC-A637-451B-B5BD-4C3C6EF2EFCA}" srcOrd="0" destOrd="0" presId="urn:microsoft.com/office/officeart/2005/8/layout/chevron2"/>
    <dgm:cxn modelId="{01D531CE-AB02-42E9-BBE8-E56EBCBDEA00}"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256725" y="256725"/>
          <a:ext cx="1711502" cy="1198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1</a:t>
          </a:r>
        </a:p>
      </dsp:txBody>
      <dsp:txXfrm rot="-5400000">
        <a:off x="1" y="599026"/>
        <a:ext cx="1198051" cy="513451"/>
      </dsp:txXfrm>
    </dsp:sp>
    <dsp:sp modelId="{F97EB1BA-22EF-49EF-A4D2-6FF056CB5200}">
      <dsp:nvSpPr>
        <dsp:cNvPr id="0" name=""/>
        <dsp:cNvSpPr/>
      </dsp:nvSpPr>
      <dsp:spPr>
        <a:xfrm rot="5400000">
          <a:off x="4724909" y="-3526857"/>
          <a:ext cx="1112476" cy="81661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latin typeface="Times New Roman" panose="02020603050405020304" pitchFamily="18" charset="0"/>
              <a:cs typeface="Times New Roman" panose="02020603050405020304" pitchFamily="18" charset="0"/>
            </a:rPr>
            <a:t>Nhận biết được các đơn vị đo độ dài (đề-xi-mét, mét).</a:t>
          </a:r>
        </a:p>
      </dsp:txBody>
      <dsp:txXfrm rot="-5400000">
        <a:off x="1198052" y="54307"/>
        <a:ext cx="8111884" cy="1003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247210" y="247210"/>
          <a:ext cx="1648069" cy="115364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0">
            <a:lnSpc>
              <a:spcPct val="90000"/>
            </a:lnSpc>
            <a:spcBef>
              <a:spcPct val="0"/>
            </a:spcBef>
            <a:spcAft>
              <a:spcPct val="35000"/>
            </a:spcAft>
            <a:buNone/>
          </a:pPr>
          <a:r>
            <a:rPr lang="en-US" sz="3200" kern="1200">
              <a:latin typeface="Times New Roman" panose="02020603050405020304" pitchFamily="18" charset="0"/>
              <a:cs typeface="Times New Roman" panose="02020603050405020304" pitchFamily="18" charset="0"/>
            </a:rPr>
            <a:t>2</a:t>
          </a:r>
        </a:p>
      </dsp:txBody>
      <dsp:txXfrm rot="-5400000">
        <a:off x="1" y="576823"/>
        <a:ext cx="1153648" cy="494421"/>
      </dsp:txXfrm>
    </dsp:sp>
    <dsp:sp modelId="{F97EB1BA-22EF-49EF-A4D2-6FF056CB5200}">
      <dsp:nvSpPr>
        <dsp:cNvPr id="0" name=""/>
        <dsp:cNvSpPr/>
      </dsp:nvSpPr>
      <dsp:spPr>
        <a:xfrm rot="5400000">
          <a:off x="4681781" y="-3528132"/>
          <a:ext cx="1071244" cy="81275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latin typeface="Times New Roman" panose="02020603050405020304" pitchFamily="18" charset="0"/>
              <a:cs typeface="Times New Roman" panose="02020603050405020304" pitchFamily="18" charset="0"/>
            </a:rPr>
            <a:t>Thực hiện được việc chuyển đổi và ước lượng các số đo trong một số trường hợp đơn giản.</a:t>
          </a:r>
        </a:p>
      </dsp:txBody>
      <dsp:txXfrm rot="-5400000">
        <a:off x="1153648" y="52295"/>
        <a:ext cx="8075216" cy="9666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4CFFD-D5E5-484D-AE73-86A1615AB5E2}" type="datetimeFigureOut">
              <a:rPr lang="en-US" smtClean="0"/>
              <a:t>3/21/2026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F7E62-B60B-4658-8A29-0CE48B9C58F3}" type="slidenum">
              <a:rPr lang="en-US" smtClean="0"/>
              <a:t>‹#›</a:t>
            </a:fld>
            <a:endParaRPr lang="en-US"/>
          </a:p>
        </p:txBody>
      </p:sp>
    </p:spTree>
    <p:extLst>
      <p:ext uri="{BB962C8B-B14F-4D97-AF65-F5344CB8AC3E}">
        <p14:creationId xmlns:p14="http://schemas.microsoft.com/office/powerpoint/2010/main" val="1482730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915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958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7715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13543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70704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418878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96393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119365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240986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t>3/21/2026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03955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t>3/21/2026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2651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t>3/21/2026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506585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80689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68296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88259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849585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150426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3/21/2026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87978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3/21/2026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35009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3/21/2026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84428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3/21/2026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28396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3/21/2026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357308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3/21/2026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034948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3/21/2026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8221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3398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580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3/21/2026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920009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3/21/2026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0781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3/21/2026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79157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3/21/2026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703142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38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84905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471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69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353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73004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834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P spid="47" grpId="4" animBg="1"/>
      <p:bldP spid="48" grpId="0" animBg="1"/>
      <p:bldP spid="48" grpId="1" animBg="1"/>
      <p:bldP spid="48" grpId="2" animBg="1"/>
      <p:bldP spid="48" grpId="3" animBg="1"/>
      <p:bldP spid="48" grpId="4"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2918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72762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234229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58701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3/21/2026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45541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3/21/2026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96190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3/21/2026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37576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55395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0179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3/21/2026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89835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500624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81013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563483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718565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706932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669302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t>3/21/2026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870448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t>3/21/2026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611845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t>3/21/2026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602483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52667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3/21/2026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24439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9612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859725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3/21/2026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23642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3/21/2026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69885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3692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867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3/21/2026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53172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t>3/21/2026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t>‹#›</a:t>
            </a:fld>
            <a:endParaRPr lang="en-US"/>
          </a:p>
        </p:txBody>
      </p:sp>
    </p:spTree>
    <p:extLst>
      <p:ext uri="{BB962C8B-B14F-4D97-AF65-F5344CB8AC3E}">
        <p14:creationId xmlns:p14="http://schemas.microsoft.com/office/powerpoint/2010/main" val="3422485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3/21/2026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418236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5804045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4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3/21/2026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38328188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t>3/21/2026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t>‹#›</a:t>
            </a:fld>
            <a:endParaRPr lang="en-US"/>
          </a:p>
        </p:txBody>
      </p:sp>
    </p:spTree>
    <p:extLst>
      <p:ext uri="{BB962C8B-B14F-4D97-AF65-F5344CB8AC3E}">
        <p14:creationId xmlns:p14="http://schemas.microsoft.com/office/powerpoint/2010/main" val="29997072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6.wdp"/><Relationship Id="rId4" Type="http://schemas.openxmlformats.org/officeDocument/2006/relationships/image" Target="../media/image1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0.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0.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58.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18.wdp"/><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 Target="slide6.xml"/><Relationship Id="rId12" Type="http://schemas.openxmlformats.org/officeDocument/2006/relationships/image" Target="../media/image9.png"/><Relationship Id="rId17" Type="http://schemas.openxmlformats.org/officeDocument/2006/relationships/image" Target="../media/image6.GIF"/><Relationship Id="rId2" Type="http://schemas.openxmlformats.org/officeDocument/2006/relationships/audio" Target="../media/media1.mp3"/><Relationship Id="rId16" Type="http://schemas.microsoft.com/office/2007/relationships/hdphoto" Target="../media/hdphoto1.wdp"/><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3.png"/><Relationship Id="rId15" Type="http://schemas.openxmlformats.org/officeDocument/2006/relationships/image" Target="../media/image4.png"/><Relationship Id="rId10" Type="http://schemas.openxmlformats.org/officeDocument/2006/relationships/slide" Target="slide7.xml"/><Relationship Id="rId19" Type="http://schemas.openxmlformats.org/officeDocument/2006/relationships/image" Target="../media/image10.GIF"/><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4.wdp"/><Relationship Id="rId3" Type="http://schemas.openxmlformats.org/officeDocument/2006/relationships/slideLayout" Target="../slideLayouts/slideLayout58.xml"/><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4.wdp"/><Relationship Id="rId3" Type="http://schemas.openxmlformats.org/officeDocument/2006/relationships/slideLayout" Target="../slideLayouts/slideLayout58.xml"/><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4.wdp"/><Relationship Id="rId3" Type="http://schemas.openxmlformats.org/officeDocument/2006/relationships/slideLayout" Target="../slideLayouts/slideLayout58.xml"/><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22" y="1756514"/>
            <a:ext cx="9847580" cy="4069715"/>
          </a:xfrm>
        </p:spPr>
        <p:txBody>
          <a:bodyPr/>
          <a:lstStyle/>
          <a:p>
            <a:pPr marL="457200" lvl="1" indent="0" algn="ctr" defTabSz="457200" fontAlgn="base">
              <a:buClrTx/>
              <a:buSzTx/>
              <a:buFontTx/>
              <a:buNone/>
              <a:defRPr/>
            </a:pPr>
            <a:r>
              <a:rPr lang="en-US" altLang="zh-CN" sz="7200" b="1"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rPr>
              <a:t>Chào mừng các em </a:t>
            </a:r>
          </a:p>
          <a:p>
            <a:pPr marL="457200" lvl="1" indent="0" algn="ctr" defTabSz="457200" fontAlgn="base">
              <a:buClrTx/>
              <a:buSzTx/>
              <a:buFontTx/>
              <a:buNone/>
              <a:defRPr/>
            </a:pPr>
            <a:r>
              <a:rPr lang="en-US" altLang="zh-CN" sz="7200" b="1"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rPr>
              <a:t>đến với tiết Toán!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263" name="Group 262">
            <a:extLst>
              <a:ext uri="{FF2B5EF4-FFF2-40B4-BE49-F238E27FC236}">
                <a16:creationId xmlns:a16="http://schemas.microsoft.com/office/drawing/2014/main" id="{36E414AC-0629-4C0C-AB22-57E03A49DF00}"/>
              </a:ext>
            </a:extLst>
          </p:cNvPr>
          <p:cNvGrpSpPr/>
          <p:nvPr/>
        </p:nvGrpSpPr>
        <p:grpSpPr>
          <a:xfrm>
            <a:off x="977868" y="510968"/>
            <a:ext cx="10442888" cy="4794665"/>
            <a:chOff x="948057" y="915721"/>
            <a:chExt cx="10710541" cy="4989780"/>
          </a:xfrm>
        </p:grpSpPr>
        <p:grpSp>
          <p:nvGrpSpPr>
            <p:cNvPr id="264" name="Group 263">
              <a:extLst>
                <a:ext uri="{FF2B5EF4-FFF2-40B4-BE49-F238E27FC236}">
                  <a16:creationId xmlns:a16="http://schemas.microsoft.com/office/drawing/2014/main" id="{EDC3C9A4-5341-454B-B21A-7CA1685A4CEA}"/>
                </a:ext>
              </a:extLst>
            </p:cNvPr>
            <p:cNvGrpSpPr/>
            <p:nvPr/>
          </p:nvGrpSpPr>
          <p:grpSpPr>
            <a:xfrm rot="10800000">
              <a:off x="948057" y="915722"/>
              <a:ext cx="10710541" cy="4989777"/>
              <a:chOff x="351005" y="819152"/>
              <a:chExt cx="8381718" cy="4224586"/>
            </a:xfrm>
          </p:grpSpPr>
          <p:pic>
            <p:nvPicPr>
              <p:cNvPr id="269" name="Picture 2">
                <a:extLst>
                  <a:ext uri="{FF2B5EF4-FFF2-40B4-BE49-F238E27FC236}">
                    <a16:creationId xmlns:a16="http://schemas.microsoft.com/office/drawing/2014/main" id="{1D67BAD9-7CC5-4D8F-91A3-D7835CD09A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0" name="Picture 2">
                <a:extLst>
                  <a:ext uri="{FF2B5EF4-FFF2-40B4-BE49-F238E27FC236}">
                    <a16:creationId xmlns:a16="http://schemas.microsoft.com/office/drawing/2014/main" id="{B1377F8E-2AE1-4A2D-934F-1C94571BEDB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5" name="Rectangle 264">
              <a:extLst>
                <a:ext uri="{FF2B5EF4-FFF2-40B4-BE49-F238E27FC236}">
                  <a16:creationId xmlns:a16="http://schemas.microsoft.com/office/drawing/2014/main" id="{59BEC370-242D-4D50-B027-521E09867B1A}"/>
                </a:ext>
              </a:extLst>
            </p:cNvPr>
            <p:cNvSpPr/>
            <p:nvPr/>
          </p:nvSpPr>
          <p:spPr>
            <a:xfrm>
              <a:off x="1587991" y="1320381"/>
              <a:ext cx="9586769" cy="736693"/>
            </a:xfrm>
            <a:prstGeom prst="rect">
              <a:avLst/>
            </a:prstGeom>
          </p:spPr>
          <p:txBody>
            <a:bodyPr wrap="square">
              <a:spAutoFit/>
            </a:bodyPr>
            <a:lstStyle/>
            <a:p>
              <a:pPr defTabSz="1624851">
                <a:defRPr/>
              </a:pPr>
              <a:r>
                <a:rPr lang="en-US" sz="4000" b="1" dirty="0">
                  <a:solidFill>
                    <a:srgbClr val="660066"/>
                  </a:solidFill>
                  <a:latin typeface="HP001 4 hàng" pitchFamily="34" charset="0"/>
                  <a:ea typeface="Arial-Rounded" pitchFamily="34" charset="0"/>
                  <a:cs typeface="Arial-Rounded" pitchFamily="34" charset="0"/>
                </a:rPr>
                <a:t> </a:t>
              </a:r>
              <a:r>
                <a:rPr lang="en-US" sz="4000" b="1" dirty="0" err="1">
                  <a:solidFill>
                    <a:srgbClr val="660066"/>
                  </a:solidFill>
                  <a:latin typeface="HP001 4 hàng" pitchFamily="34" charset="0"/>
                  <a:ea typeface="Arial-Rounded" pitchFamily="34" charset="0"/>
                  <a:cs typeface="Arial-Rounded" pitchFamily="34" charset="0"/>
                </a:rPr>
                <a:t>Thứ</a:t>
              </a:r>
              <a:r>
                <a:rPr lang="en-US" sz="4000" b="1" dirty="0">
                  <a:solidFill>
                    <a:srgbClr val="660066"/>
                  </a:solidFill>
                  <a:latin typeface="HP001 4 hàng" pitchFamily="34" charset="0"/>
                  <a:ea typeface="Arial-Rounded" pitchFamily="34" charset="0"/>
                  <a:cs typeface="Arial-Rounded" pitchFamily="34" charset="0"/>
                </a:rPr>
                <a:t> Hai </a:t>
              </a:r>
              <a:r>
                <a:rPr lang="en-US" sz="4000" b="1" dirty="0" err="1">
                  <a:solidFill>
                    <a:srgbClr val="660066"/>
                  </a:solidFill>
                  <a:latin typeface="HP001 4 hàng" pitchFamily="34" charset="0"/>
                  <a:ea typeface="Arial-Rounded" pitchFamily="34" charset="0"/>
                  <a:cs typeface="Arial-Rounded" pitchFamily="34" charset="0"/>
                </a:rPr>
                <a:t>ngày</a:t>
              </a:r>
              <a:r>
                <a:rPr lang="en-US" sz="4000" b="1" dirty="0">
                  <a:solidFill>
                    <a:srgbClr val="660066"/>
                  </a:solidFill>
                  <a:latin typeface="HP001 4 hàng" pitchFamily="34" charset="0"/>
                  <a:ea typeface="Arial-Rounded" pitchFamily="34" charset="0"/>
                  <a:cs typeface="Arial-Rounded" pitchFamily="34" charset="0"/>
                </a:rPr>
                <a:t> 23 </a:t>
              </a:r>
              <a:r>
                <a:rPr lang="en-US" sz="4000" b="1" dirty="0" err="1">
                  <a:solidFill>
                    <a:srgbClr val="660066"/>
                  </a:solidFill>
                  <a:latin typeface="HP001 4 hàng" pitchFamily="34" charset="0"/>
                  <a:ea typeface="Arial-Rounded" pitchFamily="34" charset="0"/>
                  <a:cs typeface="Arial-Rounded" pitchFamily="34" charset="0"/>
                </a:rPr>
                <a:t>tháng</a:t>
              </a:r>
              <a:r>
                <a:rPr lang="en-US" sz="4000" b="1" dirty="0">
                  <a:solidFill>
                    <a:srgbClr val="660066"/>
                  </a:solidFill>
                  <a:latin typeface="HP001 4 hàng" pitchFamily="34" charset="0"/>
                  <a:ea typeface="Arial-Rounded" pitchFamily="34" charset="0"/>
                  <a:cs typeface="Arial-Rounded" pitchFamily="34" charset="0"/>
                </a:rPr>
                <a:t> 3 </a:t>
              </a:r>
              <a:r>
                <a:rPr lang="en-US" sz="4000" b="1" dirty="0" err="1">
                  <a:solidFill>
                    <a:srgbClr val="660066"/>
                  </a:solidFill>
                  <a:latin typeface="HP001 4 hàng" pitchFamily="34" charset="0"/>
                  <a:ea typeface="Arial-Rounded" pitchFamily="34" charset="0"/>
                  <a:cs typeface="Arial-Rounded" pitchFamily="34" charset="0"/>
                </a:rPr>
                <a:t>năm</a:t>
              </a:r>
              <a:r>
                <a:rPr lang="en-US" sz="4000" b="1">
                  <a:solidFill>
                    <a:srgbClr val="660066"/>
                  </a:solidFill>
                  <a:latin typeface="HP001 4 hàng" pitchFamily="34" charset="0"/>
                  <a:ea typeface="Arial-Rounded" pitchFamily="34" charset="0"/>
                  <a:cs typeface="Arial-Rounded" pitchFamily="34" charset="0"/>
                </a:rPr>
                <a:t> 2026</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266" name="Rectangle 265">
              <a:extLst>
                <a:ext uri="{FF2B5EF4-FFF2-40B4-BE49-F238E27FC236}">
                  <a16:creationId xmlns:a16="http://schemas.microsoft.com/office/drawing/2014/main" id="{44883540-3DFD-4493-808F-7A7261EEE967}"/>
                </a:ext>
              </a:extLst>
            </p:cNvPr>
            <p:cNvSpPr/>
            <p:nvPr/>
          </p:nvSpPr>
          <p:spPr>
            <a:xfrm>
              <a:off x="4439604" y="2104611"/>
              <a:ext cx="3431938" cy="800753"/>
            </a:xfrm>
            <a:prstGeom prst="rect">
              <a:avLst/>
            </a:prstGeom>
          </p:spPr>
          <p:txBody>
            <a:bodyPr wrap="square">
              <a:spAutoFit/>
            </a:bodyPr>
            <a:lstStyle/>
            <a:p>
              <a:pPr defTabSz="1624851">
                <a:defRPr/>
              </a:pPr>
              <a:endParaRPr lang="en-US" sz="4400" b="1" dirty="0">
                <a:solidFill>
                  <a:srgbClr val="660066"/>
                </a:solidFill>
                <a:latin typeface="HP001 4 hàng" pitchFamily="34" charset="0"/>
                <a:ea typeface="Arial-Rounded" pitchFamily="34" charset="0"/>
                <a:cs typeface="Arial-Rounded" pitchFamily="34" charset="0"/>
              </a:endParaRPr>
            </a:p>
          </p:txBody>
        </p:sp>
        <p:sp>
          <p:nvSpPr>
            <p:cNvPr id="267" name="Rectangle 266">
              <a:extLst>
                <a:ext uri="{FF2B5EF4-FFF2-40B4-BE49-F238E27FC236}">
                  <a16:creationId xmlns:a16="http://schemas.microsoft.com/office/drawing/2014/main" id="{C74E5F25-4DF1-473D-AC2A-7E5D96E4D70A}"/>
                </a:ext>
              </a:extLst>
            </p:cNvPr>
            <p:cNvSpPr/>
            <p:nvPr/>
          </p:nvSpPr>
          <p:spPr>
            <a:xfrm>
              <a:off x="3125791" y="2939922"/>
              <a:ext cx="5640971" cy="800753"/>
            </a:xfrm>
            <a:prstGeom prst="rect">
              <a:avLst/>
            </a:prstGeom>
          </p:spPr>
          <p:txBody>
            <a:bodyPr wrap="square">
              <a:spAutoFit/>
            </a:bodyPr>
            <a:lstStyle/>
            <a:p>
              <a:pPr defTabSz="1624851">
                <a:defRPr/>
              </a:pPr>
              <a:endParaRPr lang="en-US" sz="4400" b="1" dirty="0">
                <a:solidFill>
                  <a:srgbClr val="660066"/>
                </a:solidFill>
                <a:latin typeface="HP001 4 hàng" pitchFamily="34" charset="0"/>
                <a:ea typeface="Arial-Rounded" pitchFamily="34" charset="0"/>
                <a:cs typeface="Arial-Rounded" pitchFamily="34" charset="0"/>
              </a:endParaRPr>
            </a:p>
          </p:txBody>
        </p:sp>
        <p:cxnSp>
          <p:nvCxnSpPr>
            <p:cNvPr id="268" name="Straight Connector 267">
              <a:extLst>
                <a:ext uri="{FF2B5EF4-FFF2-40B4-BE49-F238E27FC236}">
                  <a16:creationId xmlns:a16="http://schemas.microsoft.com/office/drawing/2014/main" id="{AC3B96AB-E5FF-47FB-A32D-4D0E3C07C6E6}"/>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71" name="Oval 270">
            <a:extLst>
              <a:ext uri="{FF2B5EF4-FFF2-40B4-BE49-F238E27FC236}">
                <a16:creationId xmlns:a16="http://schemas.microsoft.com/office/drawing/2014/main" id="{B51BDABB-35D8-4091-9DC6-F9C874EBE377}"/>
              </a:ext>
            </a:extLst>
          </p:cNvPr>
          <p:cNvSpPr/>
          <p:nvPr/>
        </p:nvSpPr>
        <p:spPr>
          <a:xfrm>
            <a:off x="9159707" y="4077093"/>
            <a:ext cx="1929268" cy="1112695"/>
          </a:xfrm>
          <a:prstGeom prst="ellipse">
            <a:avLst/>
          </a:prstGeom>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r>
              <a:rPr lang="en-US" sz="3200" b="1" kern="0">
                <a:solidFill>
                  <a:srgbClr val="00B050"/>
                </a:solidFill>
                <a:latin typeface="Times New Roman" panose="02020603050405020304" pitchFamily="18" charset="0"/>
                <a:cs typeface="Times New Roman" panose="02020603050405020304" pitchFamily="18" charset="0"/>
              </a:rPr>
              <a:t>Trang 65, 66</a:t>
            </a:r>
            <a:endParaRPr lang="en-US" sz="3200" b="1" kern="0" dirty="0">
              <a:solidFill>
                <a:srgbClr val="00B050"/>
              </a:solidFill>
              <a:latin typeface="Times New Roman" panose="02020603050405020304" pitchFamily="18" charset="0"/>
              <a:cs typeface="Times New Roman" panose="02020603050405020304" pitchFamily="18" charset="0"/>
            </a:endParaRPr>
          </a:p>
        </p:txBody>
      </p:sp>
      <p:sp>
        <p:nvSpPr>
          <p:cNvPr id="272" name="Rectangle 271">
            <a:extLst>
              <a:ext uri="{FF2B5EF4-FFF2-40B4-BE49-F238E27FC236}">
                <a16:creationId xmlns:a16="http://schemas.microsoft.com/office/drawing/2014/main" id="{44883540-3DFD-4493-808F-7A7261EEE967}"/>
              </a:ext>
            </a:extLst>
          </p:cNvPr>
          <p:cNvSpPr/>
          <p:nvPr/>
        </p:nvSpPr>
        <p:spPr>
          <a:xfrm>
            <a:off x="5244399" y="1621066"/>
            <a:ext cx="4879942" cy="769441"/>
          </a:xfrm>
          <a:prstGeom prst="rect">
            <a:avLst/>
          </a:prstGeom>
        </p:spPr>
        <p:txBody>
          <a:bodyPr wrap="square">
            <a:spAutoFit/>
          </a:bodyPr>
          <a:lstStyle/>
          <a:p>
            <a:pPr defTabSz="1624851">
              <a:defRPr/>
            </a:pPr>
            <a:r>
              <a:rPr lang="en-US" sz="4400" b="1" dirty="0" err="1">
                <a:solidFill>
                  <a:srgbClr val="660066"/>
                </a:solidFill>
                <a:latin typeface="HP001" panose="020B0603050302020204" pitchFamily="34" charset="0"/>
                <a:ea typeface="HP001" panose="020B0603050302020204" pitchFamily="34" charset="0"/>
                <a:cs typeface="Arial-Rounded" pitchFamily="34" charset="0"/>
              </a:rPr>
              <a:t>Toán</a:t>
            </a:r>
            <a:endParaRPr lang="en-US" sz="4400" b="1" dirty="0">
              <a:solidFill>
                <a:srgbClr val="660066"/>
              </a:solidFill>
              <a:latin typeface="HP001" panose="020B0603050302020204" pitchFamily="34" charset="0"/>
              <a:ea typeface="HP001" panose="020B0603050302020204" pitchFamily="34" charset="0"/>
              <a:cs typeface="Arial-Rounded" pitchFamily="34" charset="0"/>
            </a:endParaRPr>
          </a:p>
        </p:txBody>
      </p:sp>
      <p:sp>
        <p:nvSpPr>
          <p:cNvPr id="273" name="Rectangle 272">
            <a:extLst>
              <a:ext uri="{FF2B5EF4-FFF2-40B4-BE49-F238E27FC236}">
                <a16:creationId xmlns:a16="http://schemas.microsoft.com/office/drawing/2014/main" id="{44883540-3DFD-4493-808F-7A7261EEE967}"/>
              </a:ext>
            </a:extLst>
          </p:cNvPr>
          <p:cNvSpPr/>
          <p:nvPr/>
        </p:nvSpPr>
        <p:spPr>
          <a:xfrm>
            <a:off x="1767688" y="2399832"/>
            <a:ext cx="10807182" cy="769441"/>
          </a:xfrm>
          <a:prstGeom prst="rect">
            <a:avLst/>
          </a:prstGeom>
        </p:spPr>
        <p:txBody>
          <a:bodyPr wrap="square">
            <a:spAutoFit/>
          </a:bodyPr>
          <a:lstStyle/>
          <a:p>
            <a:pPr defTabSz="1624851">
              <a:defRPr/>
            </a:pPr>
            <a:r>
              <a:rPr lang="en-US" sz="4400" b="1" dirty="0" err="1">
                <a:solidFill>
                  <a:srgbClr val="660066"/>
                </a:solidFill>
                <a:latin typeface="HP001" panose="020B0603050302020204" pitchFamily="34" charset="0"/>
                <a:ea typeface="HP001" panose="020B0603050302020204" pitchFamily="34" charset="0"/>
                <a:cs typeface="Arial-Rounded" pitchFamily="34" charset="0"/>
              </a:rPr>
              <a:t>Bài</a:t>
            </a:r>
            <a:r>
              <a:rPr lang="en-US" sz="4400" b="1" dirty="0">
                <a:solidFill>
                  <a:srgbClr val="660066"/>
                </a:solidFill>
                <a:latin typeface="HP001" panose="020B0603050302020204" pitchFamily="34" charset="0"/>
                <a:ea typeface="HP001" panose="020B0603050302020204" pitchFamily="34" charset="0"/>
                <a:cs typeface="Arial-Rounded" pitchFamily="34" charset="0"/>
              </a:rPr>
              <a:t> 55: </a:t>
            </a:r>
            <a:r>
              <a:rPr lang="en-US" sz="4400" b="1" dirty="0" err="1">
                <a:solidFill>
                  <a:srgbClr val="660066"/>
                </a:solidFill>
                <a:latin typeface="HP001" panose="020B0603050302020204" pitchFamily="34" charset="0"/>
                <a:ea typeface="HP001" panose="020B0603050302020204" pitchFamily="34" charset="0"/>
                <a:cs typeface="Arial-Rounded" pitchFamily="34" charset="0"/>
              </a:rPr>
              <a:t>Đề</a:t>
            </a:r>
            <a:r>
              <a:rPr lang="en-US" sz="4400" b="1" dirty="0">
                <a:solidFill>
                  <a:srgbClr val="660066"/>
                </a:solidFill>
                <a:latin typeface="HP001" panose="020B0603050302020204" pitchFamily="34" charset="0"/>
                <a:ea typeface="HP001" panose="020B0603050302020204" pitchFamily="34" charset="0"/>
                <a:cs typeface="Arial-Rounded" pitchFamily="34" charset="0"/>
              </a:rPr>
              <a:t>-xi-</a:t>
            </a:r>
            <a:r>
              <a:rPr lang="en-US" sz="4400" b="1" dirty="0" err="1">
                <a:solidFill>
                  <a:srgbClr val="660066"/>
                </a:solidFill>
                <a:latin typeface="HP001" panose="020B0603050302020204" pitchFamily="34" charset="0"/>
                <a:ea typeface="HP001" panose="020B0603050302020204" pitchFamily="34" charset="0"/>
                <a:cs typeface="Arial-Rounded" pitchFamily="34" charset="0"/>
              </a:rPr>
              <a:t>mét</a:t>
            </a:r>
            <a:r>
              <a:rPr lang="en-US" sz="4400" b="1" dirty="0">
                <a:solidFill>
                  <a:srgbClr val="660066"/>
                </a:solidFill>
                <a:latin typeface="HP001" panose="020B0603050302020204" pitchFamily="34" charset="0"/>
                <a:ea typeface="HP001" panose="020B0603050302020204" pitchFamily="34" charset="0"/>
                <a:cs typeface="Arial-Rounded" pitchFamily="34" charset="0"/>
              </a:rPr>
              <a:t>. </a:t>
            </a:r>
            <a:r>
              <a:rPr lang="en-US" sz="4400" b="1" dirty="0" err="1">
                <a:solidFill>
                  <a:srgbClr val="660066"/>
                </a:solidFill>
                <a:latin typeface="HP001" panose="020B0603050302020204" pitchFamily="34" charset="0"/>
                <a:ea typeface="HP001" panose="020B0603050302020204" pitchFamily="34" charset="0"/>
                <a:cs typeface="Arial-Rounded" pitchFamily="34" charset="0"/>
              </a:rPr>
              <a:t>Mét</a:t>
            </a:r>
            <a:r>
              <a:rPr lang="en-US" sz="4400" b="1" dirty="0">
                <a:solidFill>
                  <a:srgbClr val="660066"/>
                </a:solidFill>
                <a:latin typeface="HP001" panose="020B0603050302020204" pitchFamily="34" charset="0"/>
                <a:ea typeface="HP001" panose="020B0603050302020204" pitchFamily="34" charset="0"/>
                <a:cs typeface="Arial-Rounded" pitchFamily="34" charset="0"/>
              </a:rPr>
              <a:t>. Ki-</a:t>
            </a:r>
            <a:r>
              <a:rPr lang="en-US" sz="4400" b="1" dirty="0" err="1">
                <a:solidFill>
                  <a:srgbClr val="660066"/>
                </a:solidFill>
                <a:latin typeface="HP001" panose="020B0603050302020204" pitchFamily="34" charset="0"/>
                <a:ea typeface="HP001" panose="020B0603050302020204" pitchFamily="34" charset="0"/>
                <a:cs typeface="Arial-Rounded" pitchFamily="34" charset="0"/>
              </a:rPr>
              <a:t>lô</a:t>
            </a:r>
            <a:r>
              <a:rPr lang="en-US" sz="4400" b="1" dirty="0">
                <a:solidFill>
                  <a:srgbClr val="660066"/>
                </a:solidFill>
                <a:latin typeface="HP001" panose="020B0603050302020204" pitchFamily="34" charset="0"/>
                <a:ea typeface="HP001" panose="020B0603050302020204" pitchFamily="34" charset="0"/>
                <a:cs typeface="Arial-Rounded" pitchFamily="34" charset="0"/>
              </a:rPr>
              <a:t>-</a:t>
            </a:r>
            <a:r>
              <a:rPr lang="en-US" sz="4400" b="1" dirty="0" err="1">
                <a:solidFill>
                  <a:srgbClr val="660066"/>
                </a:solidFill>
                <a:latin typeface="HP001" panose="020B0603050302020204" pitchFamily="34" charset="0"/>
                <a:ea typeface="HP001" panose="020B0603050302020204" pitchFamily="34" charset="0"/>
                <a:cs typeface="Arial-Rounded" pitchFamily="34" charset="0"/>
              </a:rPr>
              <a:t>mét</a:t>
            </a:r>
            <a:endParaRPr lang="en-US" sz="4400" b="1" dirty="0">
              <a:solidFill>
                <a:srgbClr val="660066"/>
              </a:solidFill>
              <a:latin typeface="HP001" panose="020B0603050302020204" pitchFamily="34" charset="0"/>
              <a:ea typeface="HP001" panose="020B0603050302020204" pitchFamily="34" charset="0"/>
              <a:cs typeface="Arial-Rounded" pitchFamily="34" charset="0"/>
            </a:endParaRPr>
          </a:p>
        </p:txBody>
      </p:sp>
      <p:sp>
        <p:nvSpPr>
          <p:cNvPr id="274" name="Rectangle 273">
            <a:extLst>
              <a:ext uri="{FF2B5EF4-FFF2-40B4-BE49-F238E27FC236}">
                <a16:creationId xmlns:a16="http://schemas.microsoft.com/office/drawing/2014/main" id="{44883540-3DFD-4493-808F-7A7261EEE967}"/>
              </a:ext>
            </a:extLst>
          </p:cNvPr>
          <p:cNvSpPr/>
          <p:nvPr/>
        </p:nvSpPr>
        <p:spPr>
          <a:xfrm>
            <a:off x="5244399" y="3176851"/>
            <a:ext cx="2683493" cy="769441"/>
          </a:xfrm>
          <a:prstGeom prst="rect">
            <a:avLst/>
          </a:prstGeom>
        </p:spPr>
        <p:txBody>
          <a:bodyPr wrap="square">
            <a:spAutoFit/>
          </a:bodyPr>
          <a:lstStyle/>
          <a:p>
            <a:pPr defTabSz="1624851">
              <a:defRPr/>
            </a:pPr>
            <a:r>
              <a:rPr lang="en-US" sz="4400" b="1" dirty="0">
                <a:solidFill>
                  <a:srgbClr val="660066"/>
                </a:solidFill>
                <a:latin typeface="HP001" panose="020B0603050302020204" pitchFamily="34" charset="0"/>
                <a:ea typeface="HP001" panose="020B0603050302020204" pitchFamily="34" charset="0"/>
                <a:cs typeface="Arial-Rounded" pitchFamily="34" charset="0"/>
              </a:rPr>
              <a:t>(</a:t>
            </a:r>
            <a:r>
              <a:rPr lang="en-US" sz="4400" b="1" dirty="0" err="1">
                <a:solidFill>
                  <a:srgbClr val="660066"/>
                </a:solidFill>
                <a:latin typeface="HP001" panose="020B0603050302020204" pitchFamily="34" charset="0"/>
                <a:ea typeface="HP001" panose="020B0603050302020204" pitchFamily="34" charset="0"/>
                <a:cs typeface="Arial-Rounded" pitchFamily="34" charset="0"/>
              </a:rPr>
              <a:t>Tiết</a:t>
            </a:r>
            <a:r>
              <a:rPr lang="en-US" sz="4400" b="1" dirty="0">
                <a:solidFill>
                  <a:srgbClr val="660066"/>
                </a:solidFill>
                <a:latin typeface="HP001" panose="020B0603050302020204" pitchFamily="34" charset="0"/>
                <a:ea typeface="HP001" panose="020B0603050302020204" pitchFamily="34" charset="0"/>
                <a:cs typeface="Arial-Rounded" pitchFamily="34" charset="0"/>
              </a:rPr>
              <a:t> 1)</a:t>
            </a:r>
          </a:p>
        </p:txBody>
      </p:sp>
      <p:pic>
        <p:nvPicPr>
          <p:cNvPr id="279" name="Picture 278" descr="Download Sun Cartoon Png - Sun Clipart PNG Image with No Background -  PNGkey.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63773">
            <a:off x="10929762" y="424516"/>
            <a:ext cx="1194834" cy="1197020"/>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Cloud cartoon rainbow tilted sticker - TenStick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35104">
            <a:off x="87904" y="194773"/>
            <a:ext cx="1426001" cy="741521"/>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10" descr="Cute cloud cartoon Royalty Free Vector Image - VectorStock"/>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4378003" y="57903"/>
            <a:ext cx="885008" cy="955808"/>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te cloud cartoon Royalty Free Vector Image - VectorStock"/>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7675054" y="-83669"/>
            <a:ext cx="1202228" cy="129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21060" y="384722"/>
            <a:ext cx="4465320" cy="8991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srgbClr val="002060"/>
                </a:solidFill>
                <a:latin typeface="Times New Roman" panose="02020603050405020304" pitchFamily="18" charset="0"/>
                <a:cs typeface="Times New Roman" panose="02020603050405020304" pitchFamily="18" charset="0"/>
              </a:rPr>
              <a:t>YÊU CẦU CẦN ĐẠT</a:t>
            </a:r>
          </a:p>
        </p:txBody>
      </p:sp>
      <p:graphicFrame>
        <p:nvGraphicFramePr>
          <p:cNvPr id="4" name="Diagram 3"/>
          <p:cNvGraphicFramePr/>
          <p:nvPr>
            <p:extLst>
              <p:ext uri="{D42A27DB-BD31-4B8C-83A1-F6EECF244321}">
                <p14:modId xmlns:p14="http://schemas.microsoft.com/office/powerpoint/2010/main" val="3502397986"/>
              </p:ext>
            </p:extLst>
          </p:nvPr>
        </p:nvGraphicFramePr>
        <p:xfrm>
          <a:off x="1371599" y="1745828"/>
          <a:ext cx="9364243" cy="1711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141253030"/>
              </p:ext>
            </p:extLst>
          </p:nvPr>
        </p:nvGraphicFramePr>
        <p:xfrm>
          <a:off x="1371599" y="3704980"/>
          <a:ext cx="9281159" cy="16480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369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44478" y="428965"/>
            <a:ext cx="9179333" cy="5748810"/>
          </a:xfrm>
          <a:prstGeom prst="rect">
            <a:avLst/>
          </a:prstGeom>
        </p:spPr>
      </p:pic>
      <p:pic>
        <p:nvPicPr>
          <p:cNvPr id="3"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5535" y="1993031"/>
            <a:ext cx="4655117" cy="4655117"/>
          </a:xfrm>
          <a:prstGeom prst="rect">
            <a:avLst/>
          </a:prstGeom>
        </p:spPr>
      </p:pic>
      <p:sp>
        <p:nvSpPr>
          <p:cNvPr id="4" name="Rounded Rectangle 3"/>
          <p:cNvSpPr/>
          <p:nvPr/>
        </p:nvSpPr>
        <p:spPr>
          <a:xfrm>
            <a:off x="1858737" y="2700782"/>
            <a:ext cx="8210538" cy="841828"/>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a:ln>
                  <a:solidFill>
                    <a:srgbClr val="4F6228"/>
                  </a:solidFill>
                </a:ln>
                <a:solidFill>
                  <a:srgbClr val="FF0000"/>
                </a:solidFill>
                <a:latin typeface="Times New Roman" pitchFamily="18" charset="0"/>
                <a:cs typeface="Times New Roman" pitchFamily="18" charset="0"/>
              </a:rPr>
              <a:t>KHÁM  PHÁ</a:t>
            </a:r>
          </a:p>
        </p:txBody>
      </p:sp>
    </p:spTree>
    <p:extLst>
      <p:ext uri="{BB962C8B-B14F-4D97-AF65-F5344CB8AC3E}">
        <p14:creationId xmlns:p14="http://schemas.microsoft.com/office/powerpoint/2010/main" val="30533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A85C1551-32DB-4051-9A09-5291CA7A3E21}"/>
              </a:ext>
            </a:extLst>
          </p:cNvPr>
          <p:cNvSpPr/>
          <p:nvPr/>
        </p:nvSpPr>
        <p:spPr>
          <a:xfrm>
            <a:off x="8543926" y="2644823"/>
            <a:ext cx="3648074" cy="1809750"/>
          </a:xfrm>
          <a:prstGeom prst="cloudCallout">
            <a:avLst>
              <a:gd name="adj1" fmla="val 39438"/>
              <a:gd name="adj2" fmla="val 86020"/>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Xác</a:t>
            </a:r>
            <a:r>
              <a:rPr kumimoji="0" lang="en-US" sz="2800" b="0" i="0" u="none" strike="noStrike" kern="1200" cap="none" spc="0" normalizeH="0" noProof="0">
                <a:ln>
                  <a:noFill/>
                </a:ln>
                <a:solidFill>
                  <a:schemeClr val="tx1"/>
                </a:solidFill>
                <a:effectLst/>
                <a:uLnTx/>
                <a:uFillTx/>
                <a:latin typeface="Times New Roman" panose="02020603050405020304" pitchFamily="18" charset="0"/>
                <a:ea typeface="+mn-ea"/>
                <a:cs typeface="+mn-cs"/>
              </a:rPr>
              <a:t> định độ dài của bút chì</a:t>
            </a:r>
            <a:r>
              <a:rPr kumimoji="0" lang="vi-VN" sz="28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a:t>
            </a:r>
            <a:endPar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C2DB38D8-1D2F-4136-9143-B5DA4A33374B}"/>
              </a:ext>
            </a:extLst>
          </p:cNvPr>
          <p:cNvSpPr/>
          <p:nvPr/>
        </p:nvSpPr>
        <p:spPr>
          <a:xfrm>
            <a:off x="2803137" y="3456550"/>
            <a:ext cx="7524750" cy="1947863"/>
          </a:xfrm>
          <a:prstGeom prst="rect">
            <a:avLst/>
          </a:prstGeom>
          <a:ln w="285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mn-ea"/>
                <a:cs typeface="+mn-cs"/>
              </a:rPr>
              <a:t>+ Đề-xi-mét là một đơn vị đo </a:t>
            </a:r>
            <a:r>
              <a:rPr kumimoji="0" lang="vi-VN" sz="3600" b="0" i="0" u="none" strike="noStrike" kern="1200" cap="none" spc="0" normalizeH="0" baseline="0" noProof="0">
                <a:ln>
                  <a:noFill/>
                </a:ln>
                <a:solidFill>
                  <a:srgbClr val="000000"/>
                </a:solidFill>
                <a:effectLst/>
                <a:uLnTx/>
                <a:uFillTx/>
                <a:latin typeface="+mj-lt"/>
                <a:ea typeface="+mn-ea"/>
                <a:cs typeface="+mn-cs"/>
              </a:rPr>
              <a:t>độ dài</a:t>
            </a:r>
            <a:r>
              <a:rPr lang="en-US" sz="3600">
                <a:solidFill>
                  <a:srgbClr val="000000"/>
                </a:solidFill>
                <a:latin typeface="+mj-lt"/>
              </a:rPr>
              <a:t>.</a:t>
            </a:r>
            <a:endParaRPr kumimoji="0" lang="vi-VN" sz="36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mn-ea"/>
                <a:cs typeface="+mn-cs"/>
              </a:rPr>
              <a:t>+ Đề-xi-mét viết tắt </a:t>
            </a:r>
            <a:r>
              <a:rPr kumimoji="0" lang="vi-VN" sz="3600" b="0" i="0" u="none" strike="noStrike" kern="1200" cap="none" spc="0" normalizeH="0" baseline="0" noProof="0">
                <a:ln>
                  <a:noFill/>
                </a:ln>
                <a:solidFill>
                  <a:srgbClr val="000000"/>
                </a:solidFill>
                <a:effectLst/>
                <a:uLnTx/>
                <a:uFillTx/>
                <a:latin typeface="+mj-lt"/>
                <a:ea typeface="+mn-ea"/>
                <a:cs typeface="+mn-cs"/>
              </a:rPr>
              <a:t>là dm</a:t>
            </a:r>
            <a:r>
              <a:rPr lang="en-US" sz="3600">
                <a:solidFill>
                  <a:srgbClr val="000000"/>
                </a:solidFill>
                <a:latin typeface="+mj-lt"/>
              </a:rPr>
              <a:t>.</a:t>
            </a:r>
            <a:endParaRPr kumimoji="0" lang="vi-VN" sz="36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+1</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dm = 10</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cm; 10</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cm = 1</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dm</a:t>
            </a:r>
            <a:r>
              <a:rPr kumimoji="0" lang="en-US" sz="3600" b="0" i="0" u="none" strike="noStrike" kern="1200" cap="none" spc="0" normalizeH="0" baseline="0" noProof="0">
                <a:ln>
                  <a:noFill/>
                </a:ln>
                <a:solidFill>
                  <a:srgbClr val="000000"/>
                </a:solidFill>
                <a:effectLst/>
                <a:uLnTx/>
                <a:uFillTx/>
                <a:latin typeface="+mj-lt"/>
                <a:ea typeface="+mn-ea"/>
                <a:cs typeface="+mn-cs"/>
              </a:rPr>
              <a:t>.</a:t>
            </a:r>
            <a:endParaRPr kumimoji="0" lang="en-US" sz="3600" b="0" i="0" u="none" strike="noStrike" kern="1200" cap="none" spc="0" normalizeH="0" baseline="0" noProof="0" dirty="0">
              <a:ln>
                <a:noFill/>
              </a:ln>
              <a:solidFill>
                <a:srgbClr val="000000"/>
              </a:solidFill>
              <a:effectLst/>
              <a:uLnTx/>
              <a:uFillTx/>
              <a:latin typeface="+mj-lt"/>
              <a:ea typeface="+mn-ea"/>
              <a:cs typeface="+mn-cs"/>
            </a:endParaRPr>
          </a:p>
        </p:txBody>
      </p:sp>
      <p:sp>
        <p:nvSpPr>
          <p:cNvPr id="9" name="TextBox 8">
            <a:extLst>
              <a:ext uri="{FF2B5EF4-FFF2-40B4-BE49-F238E27FC236}">
                <a16:creationId xmlns:a16="http://schemas.microsoft.com/office/drawing/2014/main" id="{6C98ED50-3B00-45F3-8DE1-3337166CE6FE}"/>
              </a:ext>
            </a:extLst>
          </p:cNvPr>
          <p:cNvSpPr txBox="1"/>
          <p:nvPr/>
        </p:nvSpPr>
        <p:spPr>
          <a:xfrm>
            <a:off x="531289" y="64369"/>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-xi-</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7" name="Picture 4" descr="123,403 Ruler Photos - Free &amp;amp; Royalty-Free Stock Photos from Dreamstim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33" b="89953" l="6500" r="95750"/>
                    </a14:imgEffect>
                  </a14:imgLayer>
                </a14:imgProps>
              </a:ext>
              <a:ext uri="{28A0092B-C50C-407E-A947-70E740481C1C}">
                <a14:useLocalDpi xmlns:a14="http://schemas.microsoft.com/office/drawing/2010/main" val="0"/>
              </a:ext>
            </a:extLst>
          </a:blip>
          <a:srcRect l="6723" t="32402" r="48479" b="45740"/>
          <a:stretch/>
        </p:blipFill>
        <p:spPr bwMode="auto">
          <a:xfrm>
            <a:off x="3070420" y="1375134"/>
            <a:ext cx="6616656" cy="10935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
            <a:extLst>
              <a:ext uri="{BEBA8EAE-BF5A-486C-A8C5-ECC9F3942E4B}">
                <a14:imgProps xmlns:a14="http://schemas.microsoft.com/office/drawing/2010/main">
                  <a14:imgLayer r:embed="rId5">
                    <a14:imgEffect>
                      <a14:backgroundRemoval t="0" b="98039" l="0" r="95624">
                        <a14:foregroundMark x1="12473" y1="88235" x2="78118" y2="84314"/>
                        <a14:foregroundMark x1="78118" y1="84314" x2="92123" y2="80392"/>
                      </a14:backgroundRemoval>
                    </a14:imgEffect>
                  </a14:imgLayer>
                </a14:imgProps>
              </a:ext>
            </a:extLst>
          </a:blip>
          <a:stretch>
            <a:fillRect/>
          </a:stretch>
        </p:blipFill>
        <p:spPr>
          <a:xfrm>
            <a:off x="3343496" y="628150"/>
            <a:ext cx="6444032" cy="719137"/>
          </a:xfrm>
          <a:prstGeom prst="rect">
            <a:avLst/>
          </a:prstGeom>
        </p:spPr>
      </p:pic>
      <p:cxnSp>
        <p:nvCxnSpPr>
          <p:cNvPr id="50" name="Straight Connector 49"/>
          <p:cNvCxnSpPr/>
          <p:nvPr/>
        </p:nvCxnSpPr>
        <p:spPr>
          <a:xfrm>
            <a:off x="3343496" y="987719"/>
            <a:ext cx="0" cy="55076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432043" y="987719"/>
            <a:ext cx="0" cy="55076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6">
            <a:clrChange>
              <a:clrFrom>
                <a:srgbClr val="FFFFFF"/>
              </a:clrFrom>
              <a:clrTo>
                <a:srgbClr val="FFFFFF">
                  <a:alpha val="0"/>
                </a:srgbClr>
              </a:clrTo>
            </a:clrChange>
          </a:blip>
          <a:stretch>
            <a:fillRect/>
          </a:stretch>
        </p:blipFill>
        <p:spPr>
          <a:xfrm>
            <a:off x="358064" y="3549698"/>
            <a:ext cx="1717530" cy="1761569"/>
          </a:xfrm>
          <a:prstGeom prst="rect">
            <a:avLst/>
          </a:prstGeom>
        </p:spPr>
      </p:pic>
      <p:sp>
        <p:nvSpPr>
          <p:cNvPr id="54" name="Oval Callout 53"/>
          <p:cNvSpPr/>
          <p:nvPr/>
        </p:nvSpPr>
        <p:spPr>
          <a:xfrm>
            <a:off x="184673" y="1678210"/>
            <a:ext cx="2416676" cy="1580946"/>
          </a:xfrm>
          <a:prstGeom prst="wedgeEllipseCallout">
            <a:avLst>
              <a:gd name="adj1" fmla="val 9936"/>
              <a:gd name="adj2" fmla="val 73178"/>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Bút chì dài 1 đề-xi-mét.</a:t>
            </a:r>
          </a:p>
        </p:txBody>
      </p:sp>
      <p:sp>
        <p:nvSpPr>
          <p:cNvPr id="55" name="Rounded Rectangle 54"/>
          <p:cNvSpPr/>
          <p:nvPr/>
        </p:nvSpPr>
        <p:spPr>
          <a:xfrm>
            <a:off x="4684542" y="2644823"/>
            <a:ext cx="3390313" cy="610878"/>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Bút chì dài 10cm.</a:t>
            </a:r>
          </a:p>
        </p:txBody>
      </p:sp>
      <p:pic>
        <p:nvPicPr>
          <p:cNvPr id="2" name="Picture 1"/>
          <p:cNvPicPr>
            <a:picLocks noChangeAspect="1"/>
          </p:cNvPicPr>
          <p:nvPr/>
        </p:nvPicPr>
        <p:blipFill>
          <a:blip r:embed="rId7"/>
          <a:stretch>
            <a:fillRect/>
          </a:stretch>
        </p:blipFill>
        <p:spPr>
          <a:xfrm>
            <a:off x="8074855" y="4022572"/>
            <a:ext cx="1198991" cy="719395"/>
          </a:xfrm>
          <a:prstGeom prst="rect">
            <a:avLst/>
          </a:prstGeom>
        </p:spPr>
      </p:pic>
    </p:spTree>
    <p:extLst>
      <p:ext uri="{BB962C8B-B14F-4D97-AF65-F5344CB8AC3E}">
        <p14:creationId xmlns:p14="http://schemas.microsoft.com/office/powerpoint/2010/main" val="19231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par>
                                <p:cTn id="20" presetID="22" presetClass="entr" presetSubtype="4"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down)">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arn(inVertical)">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2" presetClass="entr" presetSubtype="4"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down)">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283" y1="72093" x2="61257" y2="97674"/>
                        <a14:foregroundMark x1="3141" y1="76279" x2="16754" y2="90698"/>
                        <a14:foregroundMark x1="65445" y1="92093" x2="93717" y2="97674"/>
                        <a14:foregroundMark x1="90576" y1="79070" x2="79058" y2="89302"/>
                        <a14:foregroundMark x1="6283" y1="84186" x2="15183" y2="90233"/>
                        <a14:foregroundMark x1="20942" y1="89302" x2="52356" y2="93023"/>
                        <a14:foregroundMark x1="18325" y1="92558" x2="55497" y2="94419"/>
                        <a14:foregroundMark x1="65969" y1="97209" x2="72251" y2="97209"/>
                        <a14:foregroundMark x1="59162" y1="97209" x2="44503" y2="95814"/>
                        <a14:foregroundMark x1="44503" y1="95814" x2="29319" y2="93953"/>
                        <a14:foregroundMark x1="30890" y1="96744" x2="21466" y2="93953"/>
                        <a14:foregroundMark x1="13613" y1="91628" x2="2094" y2="82326"/>
                        <a14:foregroundMark x1="8377" y1="89767" x2="1571" y2="84651"/>
                        <a14:foregroundMark x1="3141" y1="81395" x2="5759" y2="85581"/>
                        <a14:foregroundMark x1="7330" y1="88372" x2="2094" y2="81395"/>
                        <a14:foregroundMark x1="1571" y1="79070" x2="2094" y2="84651"/>
                        <a14:backgroundMark x1="93717" y1="80465" x2="93717" y2="93488"/>
                        <a14:backgroundMark x1="3141" y1="87442" x2="20942" y2="99070"/>
                        <a14:backgroundMark x1="5236" y1="84186" x2="0" y2="82326"/>
                        <a14:backgroundMark x1="19895" y1="95349" x2="62304" y2="98605"/>
                        <a14:backgroundMark x1="62304" y1="98605" x2="90576" y2="93953"/>
                        <a14:backgroundMark x1="81152" y1="97209" x2="93717" y2="97674"/>
                        <a14:backgroundMark x1="92147" y1="93023" x2="80105" y2="98605"/>
                        <a14:backgroundMark x1="91099" y1="97674" x2="90052" y2="93023"/>
                      </a14:backgroundRemoval>
                    </a14:imgEffect>
                  </a14:imgLayer>
                </a14:imgProps>
              </a:ext>
            </a:extLst>
          </a:blip>
          <a:stretch>
            <a:fillRect/>
          </a:stretch>
        </p:blipFill>
        <p:spPr>
          <a:xfrm>
            <a:off x="7845154" y="2004105"/>
            <a:ext cx="3080824" cy="3467943"/>
          </a:xfrm>
          <a:prstGeom prst="rect">
            <a:avLst/>
          </a:prstGeom>
        </p:spPr>
      </p:pic>
      <p:sp>
        <p:nvSpPr>
          <p:cNvPr id="3" name="Oval Callout 2"/>
          <p:cNvSpPr/>
          <p:nvPr/>
        </p:nvSpPr>
        <p:spPr>
          <a:xfrm>
            <a:off x="3697200" y="356756"/>
            <a:ext cx="5035059" cy="1915375"/>
          </a:xfrm>
          <a:prstGeom prst="wedgeEllipseCallout">
            <a:avLst>
              <a:gd name="adj1" fmla="val 39021"/>
              <a:gd name="adj2" fmla="val 97076"/>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Gang tay mình dài khoảng 1 đề-xi-mét.</a:t>
            </a:r>
          </a:p>
        </p:txBody>
      </p:sp>
      <p:sp>
        <p:nvSpPr>
          <p:cNvPr id="4" name="TextBox 3">
            <a:extLst>
              <a:ext uri="{FF2B5EF4-FFF2-40B4-BE49-F238E27FC236}">
                <a16:creationId xmlns:a16="http://schemas.microsoft.com/office/drawing/2014/main" id="{6C98ED50-3B00-45F3-8DE1-3337166CE6FE}"/>
              </a:ext>
            </a:extLst>
          </p:cNvPr>
          <p:cNvSpPr txBox="1"/>
          <p:nvPr/>
        </p:nvSpPr>
        <p:spPr>
          <a:xfrm>
            <a:off x="531289" y="64369"/>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-xi-</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641445" y="2483893"/>
            <a:ext cx="5158854" cy="285238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Gang tay của em dài khoảng 1 đề-xi-mét. Em hãy ước lượng chiều dài bàn học của em. Bàn học của em dài khoảng …. đề-xi-mét?</a:t>
            </a:r>
          </a:p>
        </p:txBody>
      </p:sp>
    </p:spTree>
    <p:extLst>
      <p:ext uri="{BB962C8B-B14F-4D97-AF65-F5344CB8AC3E}">
        <p14:creationId xmlns:p14="http://schemas.microsoft.com/office/powerpoint/2010/main" val="39205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33687" y="2252662"/>
            <a:ext cx="6524625" cy="3000375"/>
            <a:chOff x="2833687" y="1928812"/>
            <a:chExt cx="6524625" cy="3000375"/>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730" r="97080">
                          <a14:foregroundMark x1="45693" y1="58095" x2="54453" y2="59365"/>
                          <a14:foregroundMark x1="31241" y1="74603" x2="34161" y2="73651"/>
                          <a14:backgroundMark x1="6423" y1="78095" x2="2336" y2="99048"/>
                          <a14:backgroundMark x1="1606" y1="71111" x2="95182" y2="67937"/>
                        </a14:backgroundRemoval>
                      </a14:imgEffect>
                    </a14:imgLayer>
                  </a14:imgProps>
                </a:ext>
              </a:extLst>
            </a:blip>
            <a:stretch>
              <a:fillRect/>
            </a:stretch>
          </p:blipFill>
          <p:spPr>
            <a:xfrm>
              <a:off x="2833687" y="1928812"/>
              <a:ext cx="6524625" cy="3000375"/>
            </a:xfrm>
            <a:prstGeom prst="rect">
              <a:avLst/>
            </a:prstGeom>
          </p:spPr>
        </p:pic>
        <p:pic>
          <p:nvPicPr>
            <p:cNvPr id="5" name="Picture 4"/>
            <p:cNvPicPr>
              <a:picLocks noChangeAspect="1"/>
            </p:cNvPicPr>
            <p:nvPr/>
          </p:nvPicPr>
          <p:blipFill>
            <a:blip r:embed="rId4"/>
            <a:stretch>
              <a:fillRect/>
            </a:stretch>
          </p:blipFill>
          <p:spPr>
            <a:xfrm>
              <a:off x="5254389" y="3872339"/>
              <a:ext cx="1473958" cy="536450"/>
            </a:xfrm>
            <a:prstGeom prst="rect">
              <a:avLst/>
            </a:prstGeom>
          </p:spPr>
        </p:pic>
        <p:pic>
          <p:nvPicPr>
            <p:cNvPr id="7" name="Picture 6"/>
            <p:cNvPicPr>
              <a:picLocks noChangeAspect="1"/>
            </p:cNvPicPr>
            <p:nvPr/>
          </p:nvPicPr>
          <p:blipFill>
            <a:blip r:embed="rId4"/>
            <a:stretch>
              <a:fillRect/>
            </a:stretch>
          </p:blipFill>
          <p:spPr>
            <a:xfrm>
              <a:off x="4777228" y="3795465"/>
              <a:ext cx="872434" cy="317524"/>
            </a:xfrm>
            <a:prstGeom prst="rect">
              <a:avLst/>
            </a:prstGeom>
          </p:spPr>
        </p:pic>
        <p:pic>
          <p:nvPicPr>
            <p:cNvPr id="8" name="Picture 7"/>
            <p:cNvPicPr>
              <a:picLocks noChangeAspect="1"/>
            </p:cNvPicPr>
            <p:nvPr/>
          </p:nvPicPr>
          <p:blipFill>
            <a:blip r:embed="rId4"/>
            <a:stretch>
              <a:fillRect/>
            </a:stretch>
          </p:blipFill>
          <p:spPr>
            <a:xfrm>
              <a:off x="6376290" y="3787110"/>
              <a:ext cx="872434" cy="317524"/>
            </a:xfrm>
            <a:prstGeom prst="rect">
              <a:avLst/>
            </a:prstGeom>
          </p:spPr>
        </p:pic>
      </p:grpSp>
      <p:grpSp>
        <p:nvGrpSpPr>
          <p:cNvPr id="17" name="Group 16"/>
          <p:cNvGrpSpPr/>
          <p:nvPr/>
        </p:nvGrpSpPr>
        <p:grpSpPr>
          <a:xfrm>
            <a:off x="2870075" y="4206495"/>
            <a:ext cx="6301221" cy="315573"/>
            <a:chOff x="2870075" y="3882645"/>
            <a:chExt cx="6301221" cy="315573"/>
          </a:xfrm>
        </p:grpSpPr>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3846" b="88462" l="0" r="99504"/>
                      </a14:imgEffect>
                    </a14:imgLayer>
                  </a14:imgProps>
                </a:ext>
              </a:extLst>
            </a:blip>
            <a:stretch>
              <a:fillRect/>
            </a:stretch>
          </p:blipFill>
          <p:spPr>
            <a:xfrm>
              <a:off x="2870075" y="3882645"/>
              <a:ext cx="6301221" cy="315573"/>
            </a:xfrm>
            <a:prstGeom prst="rect">
              <a:avLst/>
            </a:prstGeom>
          </p:spPr>
        </p:pic>
        <p:pic>
          <p:nvPicPr>
            <p:cNvPr id="12" name="Picture 11"/>
            <p:cNvPicPr>
              <a:picLocks noChangeAspect="1"/>
            </p:cNvPicPr>
            <p:nvPr/>
          </p:nvPicPr>
          <p:blipFill>
            <a:blip r:embed="rId7"/>
            <a:stretch>
              <a:fillRect/>
            </a:stretch>
          </p:blipFill>
          <p:spPr>
            <a:xfrm>
              <a:off x="2870075" y="3985146"/>
              <a:ext cx="1180525" cy="168787"/>
            </a:xfrm>
            <a:prstGeom prst="rect">
              <a:avLst/>
            </a:prstGeom>
          </p:spPr>
        </p:pic>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0" b="100000" l="0" r="97143">
                        <a14:foregroundMark x1="42857" y1="60082" x2="59592" y2="61728"/>
                        <a14:foregroundMark x1="71020" y1="96708" x2="87755" y2="98354"/>
                        <a14:backgroundMark x1="10204" y1="97119" x2="10204" y2="99588"/>
                        <a14:backgroundMark x1="19184" y1="95473" x2="30204" y2="99177"/>
                        <a14:backgroundMark x1="33469" y1="96296" x2="40408" y2="99588"/>
                        <a14:backgroundMark x1="93469" y1="92181" x2="93469" y2="99588"/>
                        <a14:backgroundMark x1="86122" y1="98354" x2="53061" y2="99588"/>
                        <a14:backgroundMark x1="53061" y1="99588" x2="45714" y2="99588"/>
                      </a14:backgroundRemoval>
                    </a14:imgEffect>
                  </a14:imgLayer>
                </a14:imgProps>
              </a:ext>
            </a:extLst>
          </a:blip>
          <a:stretch>
            <a:fillRect/>
          </a:stretch>
        </p:blipFill>
        <p:spPr>
          <a:xfrm>
            <a:off x="8975844" y="2291470"/>
            <a:ext cx="3059069" cy="3177587"/>
          </a:xfrm>
          <a:prstGeom prst="rect">
            <a:avLst/>
          </a:prstGeom>
        </p:spPr>
      </p:pic>
      <p:sp>
        <p:nvSpPr>
          <p:cNvPr id="15" name="Oval Callout 14"/>
          <p:cNvSpPr/>
          <p:nvPr/>
        </p:nvSpPr>
        <p:spPr>
          <a:xfrm>
            <a:off x="8948549" y="575004"/>
            <a:ext cx="2904665" cy="1479099"/>
          </a:xfrm>
          <a:prstGeom prst="wedgeEllipseCallout">
            <a:avLst>
              <a:gd name="adj1" fmla="val -16840"/>
              <a:gd name="adj2" fmla="val 7337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Thước dài 1 mét.</a:t>
            </a:r>
          </a:p>
        </p:txBody>
      </p:sp>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98729">
                        <a14:foregroundMark x1="21610" y1="4215" x2="58051" y2="32567"/>
                        <a14:foregroundMark x1="70339" y1="27969" x2="35593" y2="64368"/>
                        <a14:foregroundMark x1="21610" y1="53257" x2="43644" y2="60536"/>
                        <a14:foregroundMark x1="14407" y1="8812" x2="14407" y2="34100"/>
                        <a14:backgroundMark x1="80085" y1="61303" x2="95763" y2="62452"/>
                        <a14:backgroundMark x1="77542" y1="70115" x2="96186" y2="64751"/>
                      </a14:backgroundRemoval>
                    </a14:imgEffect>
                  </a14:imgLayer>
                </a14:imgProps>
              </a:ext>
            </a:extLst>
          </a:blip>
          <a:stretch>
            <a:fillRect/>
          </a:stretch>
        </p:blipFill>
        <p:spPr>
          <a:xfrm>
            <a:off x="928047" y="2306232"/>
            <a:ext cx="2709953" cy="3067459"/>
          </a:xfrm>
          <a:prstGeom prst="rect">
            <a:avLst/>
          </a:prstGeom>
        </p:spPr>
      </p:pic>
      <p:sp>
        <p:nvSpPr>
          <p:cNvPr id="18" name="Oval Callout 17"/>
          <p:cNvSpPr/>
          <p:nvPr/>
        </p:nvSpPr>
        <p:spPr>
          <a:xfrm>
            <a:off x="4301802" y="692118"/>
            <a:ext cx="4217159" cy="1323177"/>
          </a:xfrm>
          <a:prstGeom prst="wedgeEllipseCallout">
            <a:avLst>
              <a:gd name="adj1" fmla="val 1895"/>
              <a:gd name="adj2" fmla="val 8058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Sải tay mình dài khoảng 1 mét.</a:t>
            </a:r>
          </a:p>
        </p:txBody>
      </p:sp>
      <p:sp>
        <p:nvSpPr>
          <p:cNvPr id="23" name="Right Bracket 22"/>
          <p:cNvSpPr/>
          <p:nvPr/>
        </p:nvSpPr>
        <p:spPr>
          <a:xfrm rot="5400000">
            <a:off x="3071532" y="4269403"/>
            <a:ext cx="268226" cy="658249"/>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Callout 23"/>
          <p:cNvSpPr/>
          <p:nvPr/>
        </p:nvSpPr>
        <p:spPr>
          <a:xfrm>
            <a:off x="178386" y="810852"/>
            <a:ext cx="3872214" cy="1364101"/>
          </a:xfrm>
          <a:prstGeom prst="wedgeEllipseCallout">
            <a:avLst>
              <a:gd name="adj1" fmla="val 16161"/>
              <a:gd name="adj2" fmla="val 72850"/>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Mình đo bằng gang tay nhé!</a:t>
            </a:r>
          </a:p>
        </p:txBody>
      </p:sp>
      <p:sp>
        <p:nvSpPr>
          <p:cNvPr id="25" name="TextBox 24"/>
          <p:cNvSpPr txBox="1"/>
          <p:nvPr/>
        </p:nvSpPr>
        <p:spPr>
          <a:xfrm>
            <a:off x="2861823" y="4788738"/>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1dm</a:t>
            </a:r>
          </a:p>
        </p:txBody>
      </p:sp>
      <p:sp>
        <p:nvSpPr>
          <p:cNvPr id="26" name="Right Bracket 25"/>
          <p:cNvSpPr/>
          <p:nvPr/>
        </p:nvSpPr>
        <p:spPr>
          <a:xfrm rot="5400000">
            <a:off x="3714395" y="4297065"/>
            <a:ext cx="230684" cy="640464"/>
          </a:xfrm>
          <a:prstGeom prst="rightBracket">
            <a:avLst/>
          </a:prstGeom>
          <a:solidFill>
            <a:schemeClr val="accent5">
              <a:lumMod val="40000"/>
              <a:lumOff val="60000"/>
            </a:schemeClr>
          </a:solid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3534770" y="4785340"/>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2dm</a:t>
            </a:r>
          </a:p>
        </p:txBody>
      </p:sp>
      <p:sp>
        <p:nvSpPr>
          <p:cNvPr id="28" name="Right Bracket 27"/>
          <p:cNvSpPr/>
          <p:nvPr/>
        </p:nvSpPr>
        <p:spPr>
          <a:xfrm rot="5400000">
            <a:off x="4329486" y="4284901"/>
            <a:ext cx="268225" cy="627258"/>
          </a:xfrm>
          <a:prstGeom prst="rightBracket">
            <a:avLst/>
          </a:prstGeom>
          <a:solidFill>
            <a:schemeClr val="accent5">
              <a:lumMod val="40000"/>
              <a:lumOff val="60000"/>
            </a:schemeClr>
          </a:solidFill>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ket 28"/>
          <p:cNvSpPr/>
          <p:nvPr/>
        </p:nvSpPr>
        <p:spPr>
          <a:xfrm rot="5400000">
            <a:off x="4956744" y="4267632"/>
            <a:ext cx="268225" cy="627258"/>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4138367" y="4768073"/>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3dm</a:t>
            </a:r>
          </a:p>
        </p:txBody>
      </p:sp>
      <p:sp>
        <p:nvSpPr>
          <p:cNvPr id="31" name="TextBox 30"/>
          <p:cNvSpPr txBox="1"/>
          <p:nvPr/>
        </p:nvSpPr>
        <p:spPr>
          <a:xfrm>
            <a:off x="4802169" y="4750280"/>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4dm</a:t>
            </a:r>
          </a:p>
        </p:txBody>
      </p:sp>
      <p:sp>
        <p:nvSpPr>
          <p:cNvPr id="32" name="Right Bracket 31"/>
          <p:cNvSpPr/>
          <p:nvPr/>
        </p:nvSpPr>
        <p:spPr>
          <a:xfrm rot="5400000">
            <a:off x="5585138" y="4276043"/>
            <a:ext cx="268225" cy="627258"/>
          </a:xfrm>
          <a:prstGeom prst="rightBracket">
            <a:avLst/>
          </a:prstGeom>
          <a:solidFill>
            <a:schemeClr val="accent5">
              <a:lumMod val="40000"/>
              <a:lumOff val="60000"/>
            </a:schemeClr>
          </a:solid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ight Bracket 32"/>
          <p:cNvSpPr/>
          <p:nvPr/>
        </p:nvSpPr>
        <p:spPr>
          <a:xfrm rot="5400000">
            <a:off x="6205295" y="4281082"/>
            <a:ext cx="268225" cy="627258"/>
          </a:xfrm>
          <a:prstGeom prst="rightBracket">
            <a:avLst/>
          </a:prstGeom>
          <a:solidFill>
            <a:schemeClr val="accent5">
              <a:lumMod val="40000"/>
              <a:lumOff val="60000"/>
            </a:schemeClr>
          </a:solidFill>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Bracket 33"/>
          <p:cNvSpPr/>
          <p:nvPr/>
        </p:nvSpPr>
        <p:spPr>
          <a:xfrm rot="5400000">
            <a:off x="6825452" y="4280718"/>
            <a:ext cx="268225" cy="627258"/>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Bracket 34"/>
          <p:cNvSpPr/>
          <p:nvPr/>
        </p:nvSpPr>
        <p:spPr>
          <a:xfrm rot="5400000">
            <a:off x="7445559" y="4280161"/>
            <a:ext cx="268225" cy="627258"/>
          </a:xfrm>
          <a:prstGeom prst="rightBracket">
            <a:avLst/>
          </a:prstGeom>
          <a:solidFill>
            <a:schemeClr val="accent5">
              <a:lumMod val="40000"/>
              <a:lumOff val="60000"/>
            </a:schemeClr>
          </a:solid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ight Bracket 35"/>
          <p:cNvSpPr/>
          <p:nvPr/>
        </p:nvSpPr>
        <p:spPr>
          <a:xfrm rot="5400000">
            <a:off x="8078139" y="4276044"/>
            <a:ext cx="268225" cy="627258"/>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ket 36"/>
          <p:cNvSpPr/>
          <p:nvPr/>
        </p:nvSpPr>
        <p:spPr>
          <a:xfrm rot="5400000">
            <a:off x="8680350" y="4278447"/>
            <a:ext cx="268225" cy="627258"/>
          </a:xfrm>
          <a:prstGeom prst="rightBracket">
            <a:avLst/>
          </a:prstGeom>
          <a:solidFill>
            <a:schemeClr val="accent5">
              <a:lumMod val="40000"/>
              <a:lumOff val="60000"/>
            </a:schemeClr>
          </a:solidFill>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5391554" y="4733419"/>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5dm</a:t>
            </a:r>
          </a:p>
        </p:txBody>
      </p:sp>
      <p:sp>
        <p:nvSpPr>
          <p:cNvPr id="39" name="TextBox 38"/>
          <p:cNvSpPr txBox="1"/>
          <p:nvPr/>
        </p:nvSpPr>
        <p:spPr>
          <a:xfrm>
            <a:off x="6006697" y="4732196"/>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6dm</a:t>
            </a:r>
          </a:p>
        </p:txBody>
      </p:sp>
      <p:sp>
        <p:nvSpPr>
          <p:cNvPr id="40" name="TextBox 39"/>
          <p:cNvSpPr txBox="1"/>
          <p:nvPr/>
        </p:nvSpPr>
        <p:spPr>
          <a:xfrm>
            <a:off x="6621427" y="4741796"/>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7dm</a:t>
            </a:r>
          </a:p>
        </p:txBody>
      </p:sp>
      <p:sp>
        <p:nvSpPr>
          <p:cNvPr id="41" name="TextBox 40"/>
          <p:cNvSpPr txBox="1"/>
          <p:nvPr/>
        </p:nvSpPr>
        <p:spPr>
          <a:xfrm>
            <a:off x="7236570" y="4736459"/>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8dm</a:t>
            </a:r>
          </a:p>
        </p:txBody>
      </p:sp>
      <p:sp>
        <p:nvSpPr>
          <p:cNvPr id="42" name="TextBox 41"/>
          <p:cNvSpPr txBox="1"/>
          <p:nvPr/>
        </p:nvSpPr>
        <p:spPr>
          <a:xfrm>
            <a:off x="7893301" y="4746540"/>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9dm</a:t>
            </a:r>
          </a:p>
        </p:txBody>
      </p:sp>
      <p:sp>
        <p:nvSpPr>
          <p:cNvPr id="43" name="TextBox 42"/>
          <p:cNvSpPr txBox="1"/>
          <p:nvPr/>
        </p:nvSpPr>
        <p:spPr>
          <a:xfrm>
            <a:off x="8531568" y="4746540"/>
            <a:ext cx="663802" cy="338554"/>
          </a:xfrm>
          <a:prstGeom prst="rect">
            <a:avLst/>
          </a:prstGeom>
          <a:solidFill>
            <a:srgbClr val="FFFF00"/>
          </a:solidFill>
        </p:spPr>
        <p:txBody>
          <a:bodyPr wrap="square" rtlCol="0">
            <a:spAutoFit/>
          </a:bodyPr>
          <a:lstStyle/>
          <a:p>
            <a:r>
              <a:rPr lang="en-US" sz="1600">
                <a:latin typeface="Times New Roman" panose="02020603050405020304" pitchFamily="18" charset="0"/>
                <a:cs typeface="Times New Roman" panose="02020603050405020304" pitchFamily="18" charset="0"/>
              </a:rPr>
              <a:t>10dm</a:t>
            </a:r>
          </a:p>
        </p:txBody>
      </p:sp>
      <p:sp>
        <p:nvSpPr>
          <p:cNvPr id="44" name="TextBox 43">
            <a:extLst>
              <a:ext uri="{FF2B5EF4-FFF2-40B4-BE49-F238E27FC236}">
                <a16:creationId xmlns:a16="http://schemas.microsoft.com/office/drawing/2014/main" id="{6C98ED50-3B00-45F3-8DE1-3337166CE6FE}"/>
              </a:ext>
            </a:extLst>
          </p:cNvPr>
          <p:cNvSpPr txBox="1"/>
          <p:nvPr/>
        </p:nvSpPr>
        <p:spPr>
          <a:xfrm>
            <a:off x="563760" y="32499"/>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cs typeface="Times New Roman" panose="02020603050405020304" pitchFamily="18" charset="0"/>
              </a:rPr>
              <a:t>b</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60810" y="32499"/>
            <a:ext cx="383670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 m = …. dm</a:t>
            </a:r>
          </a:p>
        </p:txBody>
      </p:sp>
      <p:sp>
        <p:nvSpPr>
          <p:cNvPr id="45" name="TextBox 44"/>
          <p:cNvSpPr txBox="1"/>
          <p:nvPr/>
        </p:nvSpPr>
        <p:spPr>
          <a:xfrm>
            <a:off x="3176970" y="15727"/>
            <a:ext cx="594030" cy="584775"/>
          </a:xfrm>
          <a:prstGeom prst="rect">
            <a:avLst/>
          </a:prstGeom>
          <a:solidFill>
            <a:schemeClr val="bg1"/>
          </a:solid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10</a:t>
            </a:r>
          </a:p>
        </p:txBody>
      </p:sp>
      <p:sp>
        <p:nvSpPr>
          <p:cNvPr id="46" name="TextBox 45"/>
          <p:cNvSpPr txBox="1"/>
          <p:nvPr/>
        </p:nvSpPr>
        <p:spPr>
          <a:xfrm>
            <a:off x="4664130" y="40996"/>
            <a:ext cx="383670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1 m =  ….  cm</a:t>
            </a:r>
          </a:p>
        </p:txBody>
      </p:sp>
      <p:sp>
        <p:nvSpPr>
          <p:cNvPr id="47" name="TextBox 46"/>
          <p:cNvSpPr txBox="1"/>
          <p:nvPr/>
        </p:nvSpPr>
        <p:spPr>
          <a:xfrm>
            <a:off x="5979711" y="1207"/>
            <a:ext cx="808997" cy="584775"/>
          </a:xfrm>
          <a:prstGeom prst="rect">
            <a:avLst/>
          </a:prstGeom>
          <a:solidFill>
            <a:schemeClr val="bg1"/>
          </a:solid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100</a:t>
            </a:r>
          </a:p>
        </p:txBody>
      </p:sp>
    </p:spTree>
    <p:extLst>
      <p:ext uri="{BB962C8B-B14F-4D97-AF65-F5344CB8AC3E}">
        <p14:creationId xmlns:p14="http://schemas.microsoft.com/office/powerpoint/2010/main" val="205030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2" presetClass="entr" presetSubtype="4"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2" presetClass="entr" presetSubtype="4"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par>
                          <p:cTn id="73" fill="hold">
                            <p:stCondLst>
                              <p:cond delay="3500"/>
                            </p:stCondLst>
                            <p:childTnLst>
                              <p:par>
                                <p:cTn id="74" presetID="42"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2" presetClass="entr" presetSubtype="4"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1+#ppt_h/2"/>
                                          </p:val>
                                        </p:tav>
                                        <p:tav tm="100000">
                                          <p:val>
                                            <p:strVal val="#ppt_y"/>
                                          </p:val>
                                        </p:tav>
                                      </p:tavLst>
                                    </p:anim>
                                  </p:childTnLst>
                                </p:cTn>
                              </p:par>
                            </p:childTnLst>
                          </p:cTn>
                        </p:par>
                        <p:par>
                          <p:cTn id="84" fill="hold">
                            <p:stCondLst>
                              <p:cond delay="5000"/>
                            </p:stCondLst>
                            <p:childTnLst>
                              <p:par>
                                <p:cTn id="85" presetID="42"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childTnLst>
                          </p:cTn>
                        </p:par>
                        <p:par>
                          <p:cTn id="90" fill="hold">
                            <p:stCondLst>
                              <p:cond delay="6000"/>
                            </p:stCondLst>
                            <p:childTnLst>
                              <p:par>
                                <p:cTn id="91" presetID="2" presetClass="entr" presetSubtype="4"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ppt_x"/>
                                          </p:val>
                                        </p:tav>
                                        <p:tav tm="100000">
                                          <p:val>
                                            <p:strVal val="#ppt_x"/>
                                          </p:val>
                                        </p:tav>
                                      </p:tavLst>
                                    </p:anim>
                                    <p:anim calcmode="lin" valueType="num">
                                      <p:cBhvr additive="base">
                                        <p:cTn id="94" dur="500" fill="hold"/>
                                        <p:tgtEl>
                                          <p:spTgt spid="33"/>
                                        </p:tgtEl>
                                        <p:attrNameLst>
                                          <p:attrName>ppt_y</p:attrName>
                                        </p:attrNameLst>
                                      </p:cBhvr>
                                      <p:tavLst>
                                        <p:tav tm="0">
                                          <p:val>
                                            <p:strVal val="1+#ppt_h/2"/>
                                          </p:val>
                                        </p:tav>
                                        <p:tav tm="100000">
                                          <p:val>
                                            <p:strVal val="#ppt_y"/>
                                          </p:val>
                                        </p:tav>
                                      </p:tavLst>
                                    </p:anim>
                                  </p:childTnLst>
                                </p:cTn>
                              </p:par>
                            </p:childTnLst>
                          </p:cTn>
                        </p:par>
                        <p:par>
                          <p:cTn id="95" fill="hold">
                            <p:stCondLst>
                              <p:cond delay="6500"/>
                            </p:stCondLst>
                            <p:childTnLst>
                              <p:par>
                                <p:cTn id="96" presetID="42"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1000"/>
                                        <p:tgtEl>
                                          <p:spTgt spid="39"/>
                                        </p:tgtEl>
                                      </p:cBhvr>
                                    </p:animEffect>
                                    <p:anim calcmode="lin" valueType="num">
                                      <p:cBhvr>
                                        <p:cTn id="99" dur="1000" fill="hold"/>
                                        <p:tgtEl>
                                          <p:spTgt spid="39"/>
                                        </p:tgtEl>
                                        <p:attrNameLst>
                                          <p:attrName>ppt_x</p:attrName>
                                        </p:attrNameLst>
                                      </p:cBhvr>
                                      <p:tavLst>
                                        <p:tav tm="0">
                                          <p:val>
                                            <p:strVal val="#ppt_x"/>
                                          </p:val>
                                        </p:tav>
                                        <p:tav tm="100000">
                                          <p:val>
                                            <p:strVal val="#ppt_x"/>
                                          </p:val>
                                        </p:tav>
                                      </p:tavLst>
                                    </p:anim>
                                    <p:anim calcmode="lin" valueType="num">
                                      <p:cBhvr>
                                        <p:cTn id="100" dur="1000" fill="hold"/>
                                        <p:tgtEl>
                                          <p:spTgt spid="39"/>
                                        </p:tgtEl>
                                        <p:attrNameLst>
                                          <p:attrName>ppt_y</p:attrName>
                                        </p:attrNameLst>
                                      </p:cBhvr>
                                      <p:tavLst>
                                        <p:tav tm="0">
                                          <p:val>
                                            <p:strVal val="#ppt_y+.1"/>
                                          </p:val>
                                        </p:tav>
                                        <p:tav tm="100000">
                                          <p:val>
                                            <p:strVal val="#ppt_y"/>
                                          </p:val>
                                        </p:tav>
                                      </p:tavLst>
                                    </p:anim>
                                  </p:childTnLst>
                                </p:cTn>
                              </p:par>
                            </p:childTnLst>
                          </p:cTn>
                        </p:par>
                        <p:par>
                          <p:cTn id="101" fill="hold">
                            <p:stCondLst>
                              <p:cond delay="7500"/>
                            </p:stCondLst>
                            <p:childTnLst>
                              <p:par>
                                <p:cTn id="102" presetID="2" presetClass="entr" presetSubtype="4" fill="hold" grpId="0" nodeType="afterEffect">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cBhvr additive="base">
                                        <p:cTn id="104" dur="500" fill="hold"/>
                                        <p:tgtEl>
                                          <p:spTgt spid="34"/>
                                        </p:tgtEl>
                                        <p:attrNameLst>
                                          <p:attrName>ppt_x</p:attrName>
                                        </p:attrNameLst>
                                      </p:cBhvr>
                                      <p:tavLst>
                                        <p:tav tm="0">
                                          <p:val>
                                            <p:strVal val="#ppt_x"/>
                                          </p:val>
                                        </p:tav>
                                        <p:tav tm="100000">
                                          <p:val>
                                            <p:strVal val="#ppt_x"/>
                                          </p:val>
                                        </p:tav>
                                      </p:tavLst>
                                    </p:anim>
                                    <p:anim calcmode="lin" valueType="num">
                                      <p:cBhvr additive="base">
                                        <p:cTn id="105" dur="500" fill="hold"/>
                                        <p:tgtEl>
                                          <p:spTgt spid="34"/>
                                        </p:tgtEl>
                                        <p:attrNameLst>
                                          <p:attrName>ppt_y</p:attrName>
                                        </p:attrNameLst>
                                      </p:cBhvr>
                                      <p:tavLst>
                                        <p:tav tm="0">
                                          <p:val>
                                            <p:strVal val="1+#ppt_h/2"/>
                                          </p:val>
                                        </p:tav>
                                        <p:tav tm="100000">
                                          <p:val>
                                            <p:strVal val="#ppt_y"/>
                                          </p:val>
                                        </p:tav>
                                      </p:tavLst>
                                    </p:anim>
                                  </p:childTnLst>
                                </p:cTn>
                              </p:par>
                            </p:childTnLst>
                          </p:cTn>
                        </p:par>
                        <p:par>
                          <p:cTn id="106" fill="hold">
                            <p:stCondLst>
                              <p:cond delay="8000"/>
                            </p:stCondLst>
                            <p:childTnLst>
                              <p:par>
                                <p:cTn id="107" presetID="42"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1000"/>
                                        <p:tgtEl>
                                          <p:spTgt spid="40"/>
                                        </p:tgtEl>
                                      </p:cBhvr>
                                    </p:animEffect>
                                    <p:anim calcmode="lin" valueType="num">
                                      <p:cBhvr>
                                        <p:cTn id="110" dur="1000" fill="hold"/>
                                        <p:tgtEl>
                                          <p:spTgt spid="40"/>
                                        </p:tgtEl>
                                        <p:attrNameLst>
                                          <p:attrName>ppt_x</p:attrName>
                                        </p:attrNameLst>
                                      </p:cBhvr>
                                      <p:tavLst>
                                        <p:tav tm="0">
                                          <p:val>
                                            <p:strVal val="#ppt_x"/>
                                          </p:val>
                                        </p:tav>
                                        <p:tav tm="100000">
                                          <p:val>
                                            <p:strVal val="#ppt_x"/>
                                          </p:val>
                                        </p:tav>
                                      </p:tavLst>
                                    </p:anim>
                                    <p:anim calcmode="lin" valueType="num">
                                      <p:cBhvr>
                                        <p:cTn id="111" dur="1000" fill="hold"/>
                                        <p:tgtEl>
                                          <p:spTgt spid="40"/>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2" presetClass="entr" presetSubtype="4"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additive="base">
                                        <p:cTn id="115" dur="500" fill="hold"/>
                                        <p:tgtEl>
                                          <p:spTgt spid="35"/>
                                        </p:tgtEl>
                                        <p:attrNameLst>
                                          <p:attrName>ppt_x</p:attrName>
                                        </p:attrNameLst>
                                      </p:cBhvr>
                                      <p:tavLst>
                                        <p:tav tm="0">
                                          <p:val>
                                            <p:strVal val="#ppt_x"/>
                                          </p:val>
                                        </p:tav>
                                        <p:tav tm="100000">
                                          <p:val>
                                            <p:strVal val="#ppt_x"/>
                                          </p:val>
                                        </p:tav>
                                      </p:tavLst>
                                    </p:anim>
                                    <p:anim calcmode="lin" valueType="num">
                                      <p:cBhvr additive="base">
                                        <p:cTn id="116" dur="500" fill="hold"/>
                                        <p:tgtEl>
                                          <p:spTgt spid="35"/>
                                        </p:tgtEl>
                                        <p:attrNameLst>
                                          <p:attrName>ppt_y</p:attrName>
                                        </p:attrNameLst>
                                      </p:cBhvr>
                                      <p:tavLst>
                                        <p:tav tm="0">
                                          <p:val>
                                            <p:strVal val="1+#ppt_h/2"/>
                                          </p:val>
                                        </p:tav>
                                        <p:tav tm="100000">
                                          <p:val>
                                            <p:strVal val="#ppt_y"/>
                                          </p:val>
                                        </p:tav>
                                      </p:tavLst>
                                    </p:anim>
                                  </p:childTnLst>
                                </p:cTn>
                              </p:par>
                            </p:childTnLst>
                          </p:cTn>
                        </p:par>
                        <p:par>
                          <p:cTn id="117" fill="hold">
                            <p:stCondLst>
                              <p:cond delay="9500"/>
                            </p:stCondLst>
                            <p:childTnLst>
                              <p:par>
                                <p:cTn id="118" presetID="42" presetClass="entr" presetSubtype="0"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1000"/>
                                        <p:tgtEl>
                                          <p:spTgt spid="41"/>
                                        </p:tgtEl>
                                      </p:cBhvr>
                                    </p:animEffect>
                                    <p:anim calcmode="lin" valueType="num">
                                      <p:cBhvr>
                                        <p:cTn id="121" dur="1000" fill="hold"/>
                                        <p:tgtEl>
                                          <p:spTgt spid="41"/>
                                        </p:tgtEl>
                                        <p:attrNameLst>
                                          <p:attrName>ppt_x</p:attrName>
                                        </p:attrNameLst>
                                      </p:cBhvr>
                                      <p:tavLst>
                                        <p:tav tm="0">
                                          <p:val>
                                            <p:strVal val="#ppt_x"/>
                                          </p:val>
                                        </p:tav>
                                        <p:tav tm="100000">
                                          <p:val>
                                            <p:strVal val="#ppt_x"/>
                                          </p:val>
                                        </p:tav>
                                      </p:tavLst>
                                    </p:anim>
                                    <p:anim calcmode="lin" valueType="num">
                                      <p:cBhvr>
                                        <p:cTn id="122" dur="1000" fill="hold"/>
                                        <p:tgtEl>
                                          <p:spTgt spid="41"/>
                                        </p:tgtEl>
                                        <p:attrNameLst>
                                          <p:attrName>ppt_y</p:attrName>
                                        </p:attrNameLst>
                                      </p:cBhvr>
                                      <p:tavLst>
                                        <p:tav tm="0">
                                          <p:val>
                                            <p:strVal val="#ppt_y+.1"/>
                                          </p:val>
                                        </p:tav>
                                        <p:tav tm="100000">
                                          <p:val>
                                            <p:strVal val="#ppt_y"/>
                                          </p:val>
                                        </p:tav>
                                      </p:tavLst>
                                    </p:anim>
                                  </p:childTnLst>
                                </p:cTn>
                              </p:par>
                            </p:childTnLst>
                          </p:cTn>
                        </p:par>
                        <p:par>
                          <p:cTn id="123" fill="hold">
                            <p:stCondLst>
                              <p:cond delay="10500"/>
                            </p:stCondLst>
                            <p:childTnLst>
                              <p:par>
                                <p:cTn id="124" presetID="2" presetClass="entr" presetSubtype="4" fill="hold" grpId="0" nodeType="after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additive="base">
                                        <p:cTn id="126" dur="500" fill="hold"/>
                                        <p:tgtEl>
                                          <p:spTgt spid="36"/>
                                        </p:tgtEl>
                                        <p:attrNameLst>
                                          <p:attrName>ppt_x</p:attrName>
                                        </p:attrNameLst>
                                      </p:cBhvr>
                                      <p:tavLst>
                                        <p:tav tm="0">
                                          <p:val>
                                            <p:strVal val="#ppt_x"/>
                                          </p:val>
                                        </p:tav>
                                        <p:tav tm="100000">
                                          <p:val>
                                            <p:strVal val="#ppt_x"/>
                                          </p:val>
                                        </p:tav>
                                      </p:tavLst>
                                    </p:anim>
                                    <p:anim calcmode="lin" valueType="num">
                                      <p:cBhvr additive="base">
                                        <p:cTn id="127" dur="500" fill="hold"/>
                                        <p:tgtEl>
                                          <p:spTgt spid="36"/>
                                        </p:tgtEl>
                                        <p:attrNameLst>
                                          <p:attrName>ppt_y</p:attrName>
                                        </p:attrNameLst>
                                      </p:cBhvr>
                                      <p:tavLst>
                                        <p:tav tm="0">
                                          <p:val>
                                            <p:strVal val="1+#ppt_h/2"/>
                                          </p:val>
                                        </p:tav>
                                        <p:tav tm="100000">
                                          <p:val>
                                            <p:strVal val="#ppt_y"/>
                                          </p:val>
                                        </p:tav>
                                      </p:tavLst>
                                    </p:anim>
                                  </p:childTnLst>
                                </p:cTn>
                              </p:par>
                            </p:childTnLst>
                          </p:cTn>
                        </p:par>
                        <p:par>
                          <p:cTn id="128" fill="hold">
                            <p:stCondLst>
                              <p:cond delay="11000"/>
                            </p:stCondLst>
                            <p:childTnLst>
                              <p:par>
                                <p:cTn id="129" presetID="42" presetClass="entr" presetSubtype="0" fill="hold" grpId="0" nodeType="after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fade">
                                      <p:cBhvr>
                                        <p:cTn id="131" dur="1000"/>
                                        <p:tgtEl>
                                          <p:spTgt spid="42"/>
                                        </p:tgtEl>
                                      </p:cBhvr>
                                    </p:animEffect>
                                    <p:anim calcmode="lin" valueType="num">
                                      <p:cBhvr>
                                        <p:cTn id="132" dur="1000" fill="hold"/>
                                        <p:tgtEl>
                                          <p:spTgt spid="42"/>
                                        </p:tgtEl>
                                        <p:attrNameLst>
                                          <p:attrName>ppt_x</p:attrName>
                                        </p:attrNameLst>
                                      </p:cBhvr>
                                      <p:tavLst>
                                        <p:tav tm="0">
                                          <p:val>
                                            <p:strVal val="#ppt_x"/>
                                          </p:val>
                                        </p:tav>
                                        <p:tav tm="100000">
                                          <p:val>
                                            <p:strVal val="#ppt_x"/>
                                          </p:val>
                                        </p:tav>
                                      </p:tavLst>
                                    </p:anim>
                                    <p:anim calcmode="lin" valueType="num">
                                      <p:cBhvr>
                                        <p:cTn id="133" dur="1000" fill="hold"/>
                                        <p:tgtEl>
                                          <p:spTgt spid="42"/>
                                        </p:tgtEl>
                                        <p:attrNameLst>
                                          <p:attrName>ppt_y</p:attrName>
                                        </p:attrNameLst>
                                      </p:cBhvr>
                                      <p:tavLst>
                                        <p:tav tm="0">
                                          <p:val>
                                            <p:strVal val="#ppt_y+.1"/>
                                          </p:val>
                                        </p:tav>
                                        <p:tav tm="100000">
                                          <p:val>
                                            <p:strVal val="#ppt_y"/>
                                          </p:val>
                                        </p:tav>
                                      </p:tavLst>
                                    </p:anim>
                                  </p:childTnLst>
                                </p:cTn>
                              </p:par>
                            </p:childTnLst>
                          </p:cTn>
                        </p:par>
                        <p:par>
                          <p:cTn id="134" fill="hold">
                            <p:stCondLst>
                              <p:cond delay="12000"/>
                            </p:stCondLst>
                            <p:childTnLst>
                              <p:par>
                                <p:cTn id="135" presetID="2" presetClass="entr" presetSubtype="4" fill="hold" grpId="0" nodeType="afterEffect">
                                  <p:stCondLst>
                                    <p:cond delay="0"/>
                                  </p:stCondLst>
                                  <p:childTnLst>
                                    <p:set>
                                      <p:cBhvr>
                                        <p:cTn id="136" dur="1" fill="hold">
                                          <p:stCondLst>
                                            <p:cond delay="0"/>
                                          </p:stCondLst>
                                        </p:cTn>
                                        <p:tgtEl>
                                          <p:spTgt spid="37"/>
                                        </p:tgtEl>
                                        <p:attrNameLst>
                                          <p:attrName>style.visibility</p:attrName>
                                        </p:attrNameLst>
                                      </p:cBhvr>
                                      <p:to>
                                        <p:strVal val="visible"/>
                                      </p:to>
                                    </p:set>
                                    <p:anim calcmode="lin" valueType="num">
                                      <p:cBhvr additive="base">
                                        <p:cTn id="137" dur="500" fill="hold"/>
                                        <p:tgtEl>
                                          <p:spTgt spid="37"/>
                                        </p:tgtEl>
                                        <p:attrNameLst>
                                          <p:attrName>ppt_x</p:attrName>
                                        </p:attrNameLst>
                                      </p:cBhvr>
                                      <p:tavLst>
                                        <p:tav tm="0">
                                          <p:val>
                                            <p:strVal val="#ppt_x"/>
                                          </p:val>
                                        </p:tav>
                                        <p:tav tm="100000">
                                          <p:val>
                                            <p:strVal val="#ppt_x"/>
                                          </p:val>
                                        </p:tav>
                                      </p:tavLst>
                                    </p:anim>
                                    <p:anim calcmode="lin" valueType="num">
                                      <p:cBhvr additive="base">
                                        <p:cTn id="138" dur="500" fill="hold"/>
                                        <p:tgtEl>
                                          <p:spTgt spid="37"/>
                                        </p:tgtEl>
                                        <p:attrNameLst>
                                          <p:attrName>ppt_y</p:attrName>
                                        </p:attrNameLst>
                                      </p:cBhvr>
                                      <p:tavLst>
                                        <p:tav tm="0">
                                          <p:val>
                                            <p:strVal val="1+#ppt_h/2"/>
                                          </p:val>
                                        </p:tav>
                                        <p:tav tm="100000">
                                          <p:val>
                                            <p:strVal val="#ppt_y"/>
                                          </p:val>
                                        </p:tav>
                                      </p:tavLst>
                                    </p:anim>
                                  </p:childTnLst>
                                </p:cTn>
                              </p:par>
                            </p:childTnLst>
                          </p:cTn>
                        </p:par>
                        <p:par>
                          <p:cTn id="139" fill="hold">
                            <p:stCondLst>
                              <p:cond delay="12500"/>
                            </p:stCondLst>
                            <p:childTnLst>
                              <p:par>
                                <p:cTn id="140" presetID="42" presetClass="entr" presetSubtype="0" fill="hold" grpId="0" nodeType="after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fade">
                                      <p:cBhvr>
                                        <p:cTn id="142" dur="1000"/>
                                        <p:tgtEl>
                                          <p:spTgt spid="43"/>
                                        </p:tgtEl>
                                      </p:cBhvr>
                                    </p:animEffect>
                                    <p:anim calcmode="lin" valueType="num">
                                      <p:cBhvr>
                                        <p:cTn id="143" dur="1000" fill="hold"/>
                                        <p:tgtEl>
                                          <p:spTgt spid="43"/>
                                        </p:tgtEl>
                                        <p:attrNameLst>
                                          <p:attrName>ppt_x</p:attrName>
                                        </p:attrNameLst>
                                      </p:cBhvr>
                                      <p:tavLst>
                                        <p:tav tm="0">
                                          <p:val>
                                            <p:strVal val="#ppt_x"/>
                                          </p:val>
                                        </p:tav>
                                        <p:tav tm="100000">
                                          <p:val>
                                            <p:strVal val="#ppt_x"/>
                                          </p:val>
                                        </p:tav>
                                      </p:tavLst>
                                    </p:anim>
                                    <p:anim calcmode="lin" valueType="num">
                                      <p:cBhvr>
                                        <p:cTn id="1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3"/>
                                        </p:tgtEl>
                                        <p:attrNameLst>
                                          <p:attrName>style.visibility</p:attrName>
                                        </p:attrNameLst>
                                      </p:cBhvr>
                                      <p:to>
                                        <p:strVal val="visible"/>
                                      </p:to>
                                    </p:set>
                                    <p:animEffect transition="in" filter="barn(inVertical)">
                                      <p:cBhvr>
                                        <p:cTn id="149" dur="500"/>
                                        <p:tgtEl>
                                          <p:spTgt spid="3"/>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barn(inVertical)">
                                      <p:cBhvr>
                                        <p:cTn id="154" dur="500"/>
                                        <p:tgtEl>
                                          <p:spTgt spid="45"/>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barn(inVertical)">
                                      <p:cBhvr>
                                        <p:cTn id="159" dur="500"/>
                                        <p:tgtEl>
                                          <p:spTgt spid="46"/>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grpId="0" nodeType="clickEffect">
                                  <p:stCondLst>
                                    <p:cond delay="0"/>
                                  </p:stCondLst>
                                  <p:childTnLst>
                                    <p:set>
                                      <p:cBhvr>
                                        <p:cTn id="163" dur="1" fill="hold">
                                          <p:stCondLst>
                                            <p:cond delay="0"/>
                                          </p:stCondLst>
                                        </p:cTn>
                                        <p:tgtEl>
                                          <p:spTgt spid="47"/>
                                        </p:tgtEl>
                                        <p:attrNameLst>
                                          <p:attrName>style.visibility</p:attrName>
                                        </p:attrNameLst>
                                      </p:cBhvr>
                                      <p:to>
                                        <p:strVal val="visible"/>
                                      </p:to>
                                    </p:set>
                                    <p:animEffect transition="in" filter="barn(inVertical)">
                                      <p:cBhvr>
                                        <p:cTn id="1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3" grpId="0"/>
      <p:bldP spid="45" grpId="0" animBg="1"/>
      <p:bldP spid="46" grpId="0"/>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DB38D8-1D2F-4136-9143-B5DA4A33374B}"/>
              </a:ext>
            </a:extLst>
          </p:cNvPr>
          <p:cNvSpPr/>
          <p:nvPr/>
        </p:nvSpPr>
        <p:spPr>
          <a:xfrm>
            <a:off x="1724025" y="1183480"/>
            <a:ext cx="8858250" cy="27408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 Mét là một đơn vị đo độ dài.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 Mét viết tắt là m</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1</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m = 10</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dm;</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1</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m = 100</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cm; </a:t>
            </a:r>
            <a:endParaRPr kumimoji="0" lang="en-US" sz="3600" b="0" i="0" u="none" strike="noStrike" kern="1200" cap="none" spc="0" normalizeH="0" baseline="0" noProof="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3600">
                <a:solidFill>
                  <a:srgbClr val="000000"/>
                </a:solidFill>
                <a:latin typeface="+mj-lt"/>
              </a:rPr>
              <a:t>   </a:t>
            </a:r>
            <a:r>
              <a:rPr kumimoji="0" lang="vi-VN" sz="3600" b="0" i="0" u="none" strike="noStrike" kern="1200" cap="none" spc="0" normalizeH="0" baseline="0" noProof="0">
                <a:ln>
                  <a:noFill/>
                </a:ln>
                <a:solidFill>
                  <a:srgbClr val="000000"/>
                </a:solidFill>
                <a:effectLst/>
                <a:uLnTx/>
                <a:uFillTx/>
                <a:latin typeface="+mj-lt"/>
                <a:ea typeface="+mn-ea"/>
                <a:cs typeface="+mn-cs"/>
              </a:rPr>
              <a:t>10</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dm = 1</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dm; 100</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cm = 1</a:t>
            </a:r>
            <a:r>
              <a:rPr kumimoji="0" lang="en-US"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a:ln>
                  <a:noFill/>
                </a:ln>
                <a:solidFill>
                  <a:srgbClr val="000000"/>
                </a:solidFill>
                <a:effectLst/>
                <a:uLnTx/>
                <a:uFillTx/>
                <a:latin typeface="+mj-lt"/>
                <a:ea typeface="+mn-ea"/>
                <a:cs typeface="+mn-cs"/>
              </a:rPr>
              <a:t>m</a:t>
            </a:r>
            <a:r>
              <a:rPr kumimoji="0" lang="en-US" sz="3600" b="0" i="0" u="none" strike="noStrike" kern="1200" cap="none" spc="0" normalizeH="0" baseline="0" noProof="0">
                <a:ln>
                  <a:noFill/>
                </a:ln>
                <a:solidFill>
                  <a:srgbClr val="000000"/>
                </a:solidFill>
                <a:effectLst/>
                <a:uLnTx/>
                <a:uFillTx/>
                <a:latin typeface="+mj-lt"/>
                <a:ea typeface="+mn-ea"/>
                <a:cs typeface="+mn-cs"/>
              </a:rPr>
              <a:t>.</a:t>
            </a:r>
            <a:endParaRPr kumimoji="0" lang="en-US" sz="3600" b="0" i="0" u="none" strike="noStrike" kern="1200" cap="none" spc="0" normalizeH="0" baseline="0" noProof="0" dirty="0">
              <a:ln>
                <a:noFill/>
              </a:ln>
              <a:solidFill>
                <a:srgbClr val="000000"/>
              </a:solidFill>
              <a:effectLst/>
              <a:uLnTx/>
              <a:uFillTx/>
              <a:latin typeface="+mj-lt"/>
              <a:ea typeface="+mn-ea"/>
              <a:cs typeface="+mn-cs"/>
            </a:endParaRPr>
          </a:p>
        </p:txBody>
      </p:sp>
      <p:sp>
        <p:nvSpPr>
          <p:cNvPr id="7" name="TextBox 6">
            <a:extLst>
              <a:ext uri="{FF2B5EF4-FFF2-40B4-BE49-F238E27FC236}">
                <a16:creationId xmlns:a16="http://schemas.microsoft.com/office/drawing/2014/main" id="{6C98ED50-3B00-45F3-8DE1-3337166CE6FE}"/>
              </a:ext>
            </a:extLst>
          </p:cNvPr>
          <p:cNvSpPr txBox="1"/>
          <p:nvPr/>
        </p:nvSpPr>
        <p:spPr>
          <a:xfrm>
            <a:off x="578275" y="526760"/>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cs typeface="Times New Roman" panose="02020603050405020304" pitchFamily="18" charset="0"/>
              </a:rPr>
              <a:t>b</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38787" y="1754927"/>
            <a:ext cx="760413" cy="746066"/>
          </a:xfrm>
          <a:prstGeom prst="rect">
            <a:avLst/>
          </a:prstGeom>
        </p:spPr>
      </p:pic>
    </p:spTree>
    <p:extLst>
      <p:ext uri="{BB962C8B-B14F-4D97-AF65-F5344CB8AC3E}">
        <p14:creationId xmlns:p14="http://schemas.microsoft.com/office/powerpoint/2010/main" val="32489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DB38D8-1D2F-4136-9143-B5DA4A33374B}"/>
              </a:ext>
            </a:extLst>
          </p:cNvPr>
          <p:cNvSpPr/>
          <p:nvPr/>
        </p:nvSpPr>
        <p:spPr>
          <a:xfrm>
            <a:off x="382137" y="1988456"/>
            <a:ext cx="5510663" cy="2835383"/>
          </a:xfrm>
          <a:prstGeom prst="rect">
            <a:avLst/>
          </a:prstGeom>
          <a:ln w="285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1</a:t>
            </a: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m = 10</a:t>
            </a: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dm;</a:t>
            </a:r>
            <a:r>
              <a:rPr lang="en-US" sz="3200">
                <a:solidFill>
                  <a:srgbClr val="000000"/>
                </a:solidFill>
                <a:latin typeface="Times New Roman" panose="02020603050405020304" pitchFamily="18" charset="0"/>
                <a:cs typeface="Times New Roman" panose="02020603050405020304" pitchFamily="18" charset="0"/>
              </a:rPr>
              <a:t>  10 dm = 1m</a:t>
            </a:r>
          </a:p>
          <a:p>
            <a:pPr algn="just">
              <a:lnSpc>
                <a:spcPct val="120000"/>
              </a:lnSpc>
              <a:defRPr/>
            </a:pP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1</a:t>
            </a: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m = 100</a:t>
            </a: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cm</a:t>
            </a:r>
            <a:r>
              <a:rPr lang="en-US" sz="3200">
                <a:solidFill>
                  <a:srgbClr val="000000"/>
                </a:solidFill>
                <a:latin typeface="Times New Roman" panose="02020603050405020304" pitchFamily="18" charset="0"/>
                <a:cs typeface="Times New Roman" panose="02020603050405020304" pitchFamily="18" charset="0"/>
              </a:rPr>
              <a:t>; 100cm = 1 m</a:t>
            </a:r>
          </a:p>
          <a:p>
            <a:pPr lvl="0" algn="just">
              <a:lnSpc>
                <a:spcPct val="120000"/>
              </a:lnSpc>
              <a:defRPr/>
            </a:pPr>
            <a:r>
              <a:rPr lang="vi-VN" sz="3200">
                <a:solidFill>
                  <a:srgbClr val="000000"/>
                </a:solidFill>
                <a:latin typeface="+mj-lt"/>
              </a:rPr>
              <a:t>+</a:t>
            </a:r>
            <a:r>
              <a:rPr lang="en-US" sz="3200">
                <a:solidFill>
                  <a:srgbClr val="000000"/>
                </a:solidFill>
                <a:latin typeface="+mj-lt"/>
              </a:rPr>
              <a:t> </a:t>
            </a:r>
            <a:r>
              <a:rPr lang="vi-VN" sz="3200">
                <a:solidFill>
                  <a:srgbClr val="000000"/>
                </a:solidFill>
                <a:latin typeface="+mj-lt"/>
              </a:rPr>
              <a:t>1</a:t>
            </a:r>
            <a:r>
              <a:rPr lang="en-US" sz="3200">
                <a:solidFill>
                  <a:srgbClr val="000000"/>
                </a:solidFill>
                <a:latin typeface="+mj-lt"/>
              </a:rPr>
              <a:t> </a:t>
            </a:r>
            <a:r>
              <a:rPr lang="vi-VN" sz="3200">
                <a:solidFill>
                  <a:srgbClr val="000000"/>
                </a:solidFill>
                <a:latin typeface="+mj-lt"/>
              </a:rPr>
              <a:t>dm = 10</a:t>
            </a:r>
            <a:r>
              <a:rPr lang="en-US" sz="3200">
                <a:solidFill>
                  <a:srgbClr val="000000"/>
                </a:solidFill>
                <a:latin typeface="+mj-lt"/>
              </a:rPr>
              <a:t> </a:t>
            </a:r>
            <a:r>
              <a:rPr lang="vi-VN" sz="3200">
                <a:solidFill>
                  <a:srgbClr val="000000"/>
                </a:solidFill>
                <a:latin typeface="+mj-lt"/>
              </a:rPr>
              <a:t>cm</a:t>
            </a:r>
            <a:r>
              <a:rPr lang="en-US" sz="3200">
                <a:solidFill>
                  <a:srgbClr val="000000"/>
                </a:solidFill>
                <a:latin typeface="+mj-lt"/>
                <a:cs typeface="Times New Roman" panose="02020603050405020304" pitchFamily="18" charset="0"/>
              </a:rPr>
              <a:t> ; </a:t>
            </a:r>
            <a:r>
              <a:rPr lang="en-US" sz="3200">
                <a:solidFill>
                  <a:srgbClr val="000000"/>
                </a:solidFill>
                <a:latin typeface="Times New Roman" panose="02020603050405020304" pitchFamily="18" charset="0"/>
                <a:cs typeface="Times New Roman" panose="02020603050405020304" pitchFamily="18" charset="0"/>
              </a:rPr>
              <a:t>10 cm = 1 dm</a:t>
            </a:r>
          </a:p>
        </p:txBody>
      </p:sp>
      <p:sp>
        <p:nvSpPr>
          <p:cNvPr id="3" name="Rectangle 2"/>
          <p:cNvSpPr/>
          <p:nvPr/>
        </p:nvSpPr>
        <p:spPr>
          <a:xfrm>
            <a:off x="1803120" y="510322"/>
            <a:ext cx="8682954" cy="1478135"/>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Bạn</a:t>
            </a:r>
            <a:r>
              <a:rPr kumimoji="0" lang="en-US" sz="8800" b="1" i="0" u="none" strike="noStrike" kern="1200" cap="none" spc="0" normalizeH="0" noProof="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ơi nhớ nhé!</a:t>
            </a:r>
            <a:endPar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C2DB38D8-1D2F-4136-9143-B5DA4A33374B}"/>
              </a:ext>
            </a:extLst>
          </p:cNvPr>
          <p:cNvSpPr/>
          <p:nvPr/>
        </p:nvSpPr>
        <p:spPr>
          <a:xfrm>
            <a:off x="6395422" y="1988456"/>
            <a:ext cx="4737035" cy="2835383"/>
          </a:xfrm>
          <a:prstGeom prst="rect">
            <a:avLst/>
          </a:prstGeom>
          <a:ln w="285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360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89486" y="2162629"/>
            <a:ext cx="454297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                 dm               cm</a:t>
            </a:r>
          </a:p>
        </p:txBody>
      </p:sp>
      <p:sp>
        <p:nvSpPr>
          <p:cNvPr id="7" name="TextBox 6"/>
          <p:cNvSpPr txBox="1"/>
          <p:nvPr/>
        </p:nvSpPr>
        <p:spPr>
          <a:xfrm>
            <a:off x="6604000" y="2795842"/>
            <a:ext cx="59508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a:t>
            </a:r>
          </a:p>
        </p:txBody>
      </p:sp>
      <p:sp>
        <p:nvSpPr>
          <p:cNvPr id="8" name="TextBox 7"/>
          <p:cNvSpPr txBox="1"/>
          <p:nvPr/>
        </p:nvSpPr>
        <p:spPr>
          <a:xfrm>
            <a:off x="8570685" y="2801257"/>
            <a:ext cx="616858" cy="52761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
        <p:nvSpPr>
          <p:cNvPr id="9" name="TextBox 8"/>
          <p:cNvSpPr txBox="1"/>
          <p:nvPr/>
        </p:nvSpPr>
        <p:spPr>
          <a:xfrm>
            <a:off x="8585198" y="3492174"/>
            <a:ext cx="645888"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
        <p:nvSpPr>
          <p:cNvPr id="10" name="TextBox 9"/>
          <p:cNvSpPr txBox="1"/>
          <p:nvPr/>
        </p:nvSpPr>
        <p:spPr>
          <a:xfrm>
            <a:off x="6589486" y="3496564"/>
            <a:ext cx="59508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a:t>
            </a:r>
          </a:p>
        </p:txBody>
      </p:sp>
      <p:sp>
        <p:nvSpPr>
          <p:cNvPr id="11" name="TextBox 10"/>
          <p:cNvSpPr txBox="1"/>
          <p:nvPr/>
        </p:nvSpPr>
        <p:spPr>
          <a:xfrm>
            <a:off x="10308769" y="3492174"/>
            <a:ext cx="645888"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
        <p:nvSpPr>
          <p:cNvPr id="12" name="TextBox 11"/>
          <p:cNvSpPr txBox="1"/>
          <p:nvPr/>
        </p:nvSpPr>
        <p:spPr>
          <a:xfrm>
            <a:off x="8585198" y="4178701"/>
            <a:ext cx="59508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a:t>
            </a:r>
          </a:p>
        </p:txBody>
      </p:sp>
      <p:sp>
        <p:nvSpPr>
          <p:cNvPr id="13" name="TextBox 12"/>
          <p:cNvSpPr txBox="1"/>
          <p:nvPr/>
        </p:nvSpPr>
        <p:spPr>
          <a:xfrm>
            <a:off x="10308769" y="4178701"/>
            <a:ext cx="645888"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9441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9" dur="1750" accel="50000" decel="50000" autoRev="1" fill="hold">
                                          <p:stCondLst>
                                            <p:cond delay="0"/>
                                          </p:stCondLst>
                                        </p:cTn>
                                        <p:tgtEl>
                                          <p:spTgt spid="3"/>
                                        </p:tgtEl>
                                        <p:attrNameLst>
                                          <p:attrName>ppt_x</p:attrName>
                                          <p:attrName>ppt_y</p:attrName>
                                        </p:attrNameLst>
                                      </p:cBhvr>
                                    </p:animMotion>
                                    <p:animRot by="1500000">
                                      <p:cBhvr>
                                        <p:cTn id="10" dur="875" fill="hold">
                                          <p:stCondLst>
                                            <p:cond delay="0"/>
                                          </p:stCondLst>
                                        </p:cTn>
                                        <p:tgtEl>
                                          <p:spTgt spid="3"/>
                                        </p:tgtEl>
                                        <p:attrNameLst>
                                          <p:attrName>r</p:attrName>
                                        </p:attrNameLst>
                                      </p:cBhvr>
                                    </p:animRot>
                                    <p:animRot by="-1500000">
                                      <p:cBhvr>
                                        <p:cTn id="11" dur="875" fill="hold">
                                          <p:stCondLst>
                                            <p:cond delay="875"/>
                                          </p:stCondLst>
                                        </p:cTn>
                                        <p:tgtEl>
                                          <p:spTgt spid="3"/>
                                        </p:tgtEl>
                                        <p:attrNameLst>
                                          <p:attrName>r</p:attrName>
                                        </p:attrNameLst>
                                      </p:cBhvr>
                                    </p:animRot>
                                    <p:animRot by="-1500000">
                                      <p:cBhvr>
                                        <p:cTn id="12" dur="875" fill="hold">
                                          <p:stCondLst>
                                            <p:cond delay="1750"/>
                                          </p:stCondLst>
                                        </p:cTn>
                                        <p:tgtEl>
                                          <p:spTgt spid="3"/>
                                        </p:tgtEl>
                                        <p:attrNameLst>
                                          <p:attrName>r</p:attrName>
                                        </p:attrNameLst>
                                      </p:cBhvr>
                                    </p:animRot>
                                    <p:animRot by="1500000">
                                      <p:cBhvr>
                                        <p:cTn id="13" dur="875" fill="hold">
                                          <p:stCondLst>
                                            <p:cond delay="2625"/>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44478" y="428965"/>
            <a:ext cx="9179333" cy="5748810"/>
          </a:xfrm>
          <a:prstGeom prst="rect">
            <a:avLst/>
          </a:prstGeom>
        </p:spPr>
      </p:pic>
      <p:pic>
        <p:nvPicPr>
          <p:cNvPr id="3"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5535" y="1993031"/>
            <a:ext cx="4655117" cy="4655117"/>
          </a:xfrm>
          <a:prstGeom prst="rect">
            <a:avLst/>
          </a:prstGeom>
        </p:spPr>
      </p:pic>
      <p:sp>
        <p:nvSpPr>
          <p:cNvPr id="4" name="Rounded Rectangle 3"/>
          <p:cNvSpPr/>
          <p:nvPr/>
        </p:nvSpPr>
        <p:spPr>
          <a:xfrm>
            <a:off x="1858737" y="2700782"/>
            <a:ext cx="8210538" cy="841828"/>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a:ln>
                  <a:solidFill>
                    <a:srgbClr val="4F6228"/>
                  </a:solidFill>
                </a:ln>
                <a:solidFill>
                  <a:srgbClr val="FF0000"/>
                </a:solidFill>
                <a:latin typeface="Times New Roman" pitchFamily="18" charset="0"/>
                <a:cs typeface="Times New Roman" pitchFamily="18" charset="0"/>
              </a:rPr>
              <a:t>HOẠT ĐỘNG</a:t>
            </a:r>
          </a:p>
        </p:txBody>
      </p:sp>
    </p:spTree>
    <p:extLst>
      <p:ext uri="{BB962C8B-B14F-4D97-AF65-F5344CB8AC3E}">
        <p14:creationId xmlns:p14="http://schemas.microsoft.com/office/powerpoint/2010/main" val="2543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19</a:t>
            </a:fld>
            <a:endParaRPr lang="en-US" dirty="0">
              <a:solidFill>
                <a:prstClr val="black">
                  <a:tint val="75000"/>
                </a:prstClr>
              </a:solidFill>
            </a:endParaRPr>
          </a:p>
        </p:txBody>
      </p:sp>
      <p:sp>
        <p:nvSpPr>
          <p:cNvPr id="3" name="Oval 2"/>
          <p:cNvSpPr/>
          <p:nvPr/>
        </p:nvSpPr>
        <p:spPr>
          <a:xfrm>
            <a:off x="769257" y="362856"/>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1</a:t>
            </a:r>
          </a:p>
        </p:txBody>
      </p:sp>
      <p:sp>
        <p:nvSpPr>
          <p:cNvPr id="4" name="Rounded Rectangle 3"/>
          <p:cNvSpPr/>
          <p:nvPr/>
        </p:nvSpPr>
        <p:spPr>
          <a:xfrm>
            <a:off x="1712687" y="493486"/>
            <a:ext cx="914400" cy="55154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Times New Roman" panose="02020603050405020304" pitchFamily="18" charset="0"/>
                <a:cs typeface="Times New Roman" panose="02020603050405020304" pitchFamily="18" charset="0"/>
              </a:rPr>
              <a:t>Số</a:t>
            </a:r>
          </a:p>
        </p:txBody>
      </p:sp>
      <p:sp>
        <p:nvSpPr>
          <p:cNvPr id="5" name="TextBox 4"/>
          <p:cNvSpPr txBox="1"/>
          <p:nvPr/>
        </p:nvSpPr>
        <p:spPr>
          <a:xfrm>
            <a:off x="2627087" y="478971"/>
            <a:ext cx="841829"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a:t>
            </a:r>
          </a:p>
        </p:txBody>
      </p:sp>
      <p:sp>
        <p:nvSpPr>
          <p:cNvPr id="6" name="TextBox 5"/>
          <p:cNvSpPr txBox="1"/>
          <p:nvPr/>
        </p:nvSpPr>
        <p:spPr>
          <a:xfrm>
            <a:off x="1328058" y="1458686"/>
            <a:ext cx="84182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a:t>
            </a:r>
          </a:p>
        </p:txBody>
      </p:sp>
      <p:sp>
        <p:nvSpPr>
          <p:cNvPr id="7" name="TextBox 6"/>
          <p:cNvSpPr txBox="1"/>
          <p:nvPr/>
        </p:nvSpPr>
        <p:spPr>
          <a:xfrm>
            <a:off x="1850575" y="1491918"/>
            <a:ext cx="9746339" cy="523220"/>
          </a:xfrm>
          <a:prstGeom prst="rect">
            <a:avLst/>
          </a:prstGeom>
          <a:solidFill>
            <a:srgbClr val="FFFF00"/>
          </a:solidFill>
        </p:spPr>
        <p:txBody>
          <a:bodyPr wrap="square" rtlCol="0">
            <a:spAutoFit/>
          </a:bodyPr>
          <a:lstStyle/>
          <a:p>
            <a:r>
              <a:rPr lang="en-US" sz="2800">
                <a:latin typeface="Times New Roman" panose="02020603050405020304" pitchFamily="18" charset="0"/>
                <a:cs typeface="Times New Roman" panose="02020603050405020304" pitchFamily="18" charset="0"/>
              </a:rPr>
              <a:t>Mẫu:  2 dm = 20 cm;         3 m = 30 dm;             2 m = 200 cm</a:t>
            </a:r>
          </a:p>
        </p:txBody>
      </p:sp>
      <p:grpSp>
        <p:nvGrpSpPr>
          <p:cNvPr id="24" name="Group 23"/>
          <p:cNvGrpSpPr/>
          <p:nvPr/>
        </p:nvGrpSpPr>
        <p:grpSpPr>
          <a:xfrm>
            <a:off x="2764975" y="2414986"/>
            <a:ext cx="8396504" cy="1568993"/>
            <a:chOff x="2764975" y="2414986"/>
            <a:chExt cx="8396504" cy="1568993"/>
          </a:xfrm>
        </p:grpSpPr>
        <p:grpSp>
          <p:nvGrpSpPr>
            <p:cNvPr id="13" name="Group 12"/>
            <p:cNvGrpSpPr/>
            <p:nvPr/>
          </p:nvGrpSpPr>
          <p:grpSpPr>
            <a:xfrm>
              <a:off x="2764975" y="2415746"/>
              <a:ext cx="2547254" cy="1542135"/>
              <a:chOff x="2764975" y="2415746"/>
              <a:chExt cx="2547254" cy="1542135"/>
            </a:xfrm>
          </p:grpSpPr>
          <p:sp>
            <p:nvSpPr>
              <p:cNvPr id="8" name="TextBox 7"/>
              <p:cNvSpPr txBox="1"/>
              <p:nvPr/>
            </p:nvSpPr>
            <p:spPr>
              <a:xfrm>
                <a:off x="2764976" y="2428795"/>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1 dm =       cm;</a:t>
                </a:r>
              </a:p>
            </p:txBody>
          </p:sp>
          <p:sp>
            <p:nvSpPr>
              <p:cNvPr id="9" name="Rounded Rectangle 8"/>
              <p:cNvSpPr/>
              <p:nvPr/>
            </p:nvSpPr>
            <p:spPr>
              <a:xfrm>
                <a:off x="3947886" y="2415746"/>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764975" y="3420852"/>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4 dm =       cm;</a:t>
                </a:r>
              </a:p>
            </p:txBody>
          </p:sp>
          <p:sp>
            <p:nvSpPr>
              <p:cNvPr id="12" name="Rounded Rectangle 11"/>
              <p:cNvSpPr/>
              <p:nvPr/>
            </p:nvSpPr>
            <p:spPr>
              <a:xfrm>
                <a:off x="3933372"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grpSp>
        <p:grpSp>
          <p:nvGrpSpPr>
            <p:cNvPr id="14" name="Group 13"/>
            <p:cNvGrpSpPr/>
            <p:nvPr/>
          </p:nvGrpSpPr>
          <p:grpSpPr>
            <a:xfrm>
              <a:off x="5609769" y="2414986"/>
              <a:ext cx="2547254" cy="1555944"/>
              <a:chOff x="2764975" y="2401937"/>
              <a:chExt cx="2547254" cy="1555944"/>
            </a:xfrm>
          </p:grpSpPr>
          <p:sp>
            <p:nvSpPr>
              <p:cNvPr id="15" name="TextBox 14"/>
              <p:cNvSpPr txBox="1"/>
              <p:nvPr/>
            </p:nvSpPr>
            <p:spPr>
              <a:xfrm>
                <a:off x="2764976" y="2428795"/>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1 m =        dm;</a:t>
                </a:r>
              </a:p>
            </p:txBody>
          </p:sp>
          <p:sp>
            <p:nvSpPr>
              <p:cNvPr id="16" name="Rounded Rectangle 15"/>
              <p:cNvSpPr/>
              <p:nvPr/>
            </p:nvSpPr>
            <p:spPr>
              <a:xfrm>
                <a:off x="3784601" y="2401937"/>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2764975" y="3420852"/>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5 m =        dm;</a:t>
                </a:r>
              </a:p>
            </p:txBody>
          </p:sp>
          <p:sp>
            <p:nvSpPr>
              <p:cNvPr id="18" name="Rounded Rectangle 17"/>
              <p:cNvSpPr/>
              <p:nvPr/>
            </p:nvSpPr>
            <p:spPr>
              <a:xfrm>
                <a:off x="3784601"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grpSp>
        <p:grpSp>
          <p:nvGrpSpPr>
            <p:cNvPr id="19" name="Group 18"/>
            <p:cNvGrpSpPr/>
            <p:nvPr/>
          </p:nvGrpSpPr>
          <p:grpSpPr>
            <a:xfrm>
              <a:off x="8614225" y="2441844"/>
              <a:ext cx="2547254" cy="1542135"/>
              <a:chOff x="2764975" y="2415746"/>
              <a:chExt cx="2547254" cy="1542135"/>
            </a:xfrm>
          </p:grpSpPr>
          <p:sp>
            <p:nvSpPr>
              <p:cNvPr id="20" name="TextBox 19"/>
              <p:cNvSpPr txBox="1"/>
              <p:nvPr/>
            </p:nvSpPr>
            <p:spPr>
              <a:xfrm>
                <a:off x="2764976" y="2428795"/>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1 m =           cm</a:t>
                </a:r>
              </a:p>
            </p:txBody>
          </p:sp>
          <p:sp>
            <p:nvSpPr>
              <p:cNvPr id="21" name="Rounded Rectangle 20"/>
              <p:cNvSpPr/>
              <p:nvPr/>
            </p:nvSpPr>
            <p:spPr>
              <a:xfrm>
                <a:off x="3958769" y="2415746"/>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2764975" y="3420852"/>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3 m =           cm</a:t>
                </a:r>
              </a:p>
            </p:txBody>
          </p:sp>
          <p:sp>
            <p:nvSpPr>
              <p:cNvPr id="23" name="Rounded Rectangle 22"/>
              <p:cNvSpPr/>
              <p:nvPr/>
            </p:nvSpPr>
            <p:spPr>
              <a:xfrm>
                <a:off x="3944249"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grpSp>
      </p:grpSp>
      <p:sp>
        <p:nvSpPr>
          <p:cNvPr id="25" name="Rounded Rectangle 24"/>
          <p:cNvSpPr/>
          <p:nvPr/>
        </p:nvSpPr>
        <p:spPr>
          <a:xfrm>
            <a:off x="3900716" y="2414985"/>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10</a:t>
            </a:r>
          </a:p>
        </p:txBody>
      </p:sp>
      <p:sp>
        <p:nvSpPr>
          <p:cNvPr id="26" name="Rounded Rectangle 25"/>
          <p:cNvSpPr/>
          <p:nvPr/>
        </p:nvSpPr>
        <p:spPr>
          <a:xfrm>
            <a:off x="3900715" y="3421557"/>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40</a:t>
            </a:r>
          </a:p>
        </p:txBody>
      </p:sp>
      <p:sp>
        <p:nvSpPr>
          <p:cNvPr id="27" name="Rounded Rectangle 26"/>
          <p:cNvSpPr/>
          <p:nvPr/>
        </p:nvSpPr>
        <p:spPr>
          <a:xfrm>
            <a:off x="6596739" y="2415691"/>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10</a:t>
            </a:r>
          </a:p>
        </p:txBody>
      </p:sp>
      <p:sp>
        <p:nvSpPr>
          <p:cNvPr id="28" name="Rounded Rectangle 27"/>
          <p:cNvSpPr/>
          <p:nvPr/>
        </p:nvSpPr>
        <p:spPr>
          <a:xfrm>
            <a:off x="6596738" y="3440220"/>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50</a:t>
            </a:r>
          </a:p>
        </p:txBody>
      </p:sp>
      <p:sp>
        <p:nvSpPr>
          <p:cNvPr id="29" name="Rounded Rectangle 28"/>
          <p:cNvSpPr/>
          <p:nvPr/>
        </p:nvSpPr>
        <p:spPr>
          <a:xfrm>
            <a:off x="9643821" y="2442549"/>
            <a:ext cx="807355"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100</a:t>
            </a:r>
          </a:p>
        </p:txBody>
      </p:sp>
      <p:sp>
        <p:nvSpPr>
          <p:cNvPr id="30" name="Rounded Rectangle 29"/>
          <p:cNvSpPr/>
          <p:nvPr/>
        </p:nvSpPr>
        <p:spPr>
          <a:xfrm>
            <a:off x="9658341" y="3433900"/>
            <a:ext cx="807355"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300</a:t>
            </a:r>
          </a:p>
        </p:txBody>
      </p:sp>
    </p:spTree>
    <p:extLst>
      <p:ext uri="{BB962C8B-B14F-4D97-AF65-F5344CB8AC3E}">
        <p14:creationId xmlns:p14="http://schemas.microsoft.com/office/powerpoint/2010/main" val="380434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78" y="1458711"/>
            <a:ext cx="3914586"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297"/>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5" y="-1028700"/>
            <a:ext cx="609600" cy="609600"/>
          </a:xfrm>
          <a:prstGeom prst="rect">
            <a:avLst/>
          </a:prstGeom>
        </p:spPr>
      </p:pic>
      <p:sp>
        <p:nvSpPr>
          <p:cNvPr id="3" name="Rectangle 2"/>
          <p:cNvSpPr/>
          <p:nvPr/>
        </p:nvSpPr>
        <p:spPr>
          <a:xfrm>
            <a:off x="717176" y="1458711"/>
            <a:ext cx="8682954"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Nhím</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Nâu</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Vượt</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Đường</a:t>
            </a:r>
            <a:endPar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8" dur="10000" fill="hold"/>
                                        <p:tgtEl>
                                          <p:spTgt spid="20"/>
                                        </p:tgtEl>
                                        <p:attrNameLst>
                                          <p:attrName>ppt_x</p:attrName>
                                          <p:attrName>ppt_y</p:attrName>
                                        </p:attrNameLst>
                                      </p:cBhvr>
                                      <p:rCtr x="35703" y="3356"/>
                                    </p:animMotion>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1750" accel="50000" decel="50000" autoRev="1" fill="hold">
                                          <p:stCondLst>
                                            <p:cond delay="0"/>
                                          </p:stCondLst>
                                        </p:cTn>
                                        <p:tgtEl>
                                          <p:spTgt spid="3"/>
                                        </p:tgtEl>
                                        <p:attrNameLst>
                                          <p:attrName>ppt_x</p:attrName>
                                          <p:attrName>ppt_y</p:attrName>
                                        </p:attrNameLst>
                                      </p:cBhvr>
                                    </p:animMotion>
                                    <p:animRot by="1500000">
                                      <p:cBhvr>
                                        <p:cTn id="11" dur="875" fill="hold">
                                          <p:stCondLst>
                                            <p:cond delay="0"/>
                                          </p:stCondLst>
                                        </p:cTn>
                                        <p:tgtEl>
                                          <p:spTgt spid="3"/>
                                        </p:tgtEl>
                                        <p:attrNameLst>
                                          <p:attrName>r</p:attrName>
                                        </p:attrNameLst>
                                      </p:cBhvr>
                                    </p:animRot>
                                    <p:animRot by="-1500000">
                                      <p:cBhvr>
                                        <p:cTn id="12" dur="875" fill="hold">
                                          <p:stCondLst>
                                            <p:cond delay="875"/>
                                          </p:stCondLst>
                                        </p:cTn>
                                        <p:tgtEl>
                                          <p:spTgt spid="3"/>
                                        </p:tgtEl>
                                        <p:attrNameLst>
                                          <p:attrName>r</p:attrName>
                                        </p:attrNameLst>
                                      </p:cBhvr>
                                    </p:animRot>
                                    <p:animRot by="-1500000">
                                      <p:cBhvr>
                                        <p:cTn id="13" dur="875" fill="hold">
                                          <p:stCondLst>
                                            <p:cond delay="1750"/>
                                          </p:stCondLst>
                                        </p:cTn>
                                        <p:tgtEl>
                                          <p:spTgt spid="3"/>
                                        </p:tgtEl>
                                        <p:attrNameLst>
                                          <p:attrName>r</p:attrName>
                                        </p:attrNameLst>
                                      </p:cBhvr>
                                    </p:animRot>
                                    <p:animRot by="1500000">
                                      <p:cBhvr>
                                        <p:cTn id="14"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20</a:t>
            </a:fld>
            <a:endParaRPr lang="en-US" dirty="0">
              <a:solidFill>
                <a:prstClr val="black">
                  <a:tint val="75000"/>
                </a:prstClr>
              </a:solidFill>
            </a:endParaRPr>
          </a:p>
        </p:txBody>
      </p:sp>
      <p:sp>
        <p:nvSpPr>
          <p:cNvPr id="3" name="Oval 2"/>
          <p:cNvSpPr/>
          <p:nvPr/>
        </p:nvSpPr>
        <p:spPr>
          <a:xfrm>
            <a:off x="769257" y="377371"/>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1</a:t>
            </a:r>
          </a:p>
        </p:txBody>
      </p:sp>
      <p:sp>
        <p:nvSpPr>
          <p:cNvPr id="4" name="Rounded Rectangle 3"/>
          <p:cNvSpPr/>
          <p:nvPr/>
        </p:nvSpPr>
        <p:spPr>
          <a:xfrm>
            <a:off x="1712687" y="493486"/>
            <a:ext cx="914400" cy="55154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Times New Roman" panose="02020603050405020304" pitchFamily="18" charset="0"/>
                <a:cs typeface="Times New Roman" panose="02020603050405020304" pitchFamily="18" charset="0"/>
              </a:rPr>
              <a:t>Số</a:t>
            </a:r>
          </a:p>
        </p:txBody>
      </p:sp>
      <p:sp>
        <p:nvSpPr>
          <p:cNvPr id="5" name="TextBox 4"/>
          <p:cNvSpPr txBox="1"/>
          <p:nvPr/>
        </p:nvSpPr>
        <p:spPr>
          <a:xfrm>
            <a:off x="2627087" y="493486"/>
            <a:ext cx="841829"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a:t>
            </a:r>
          </a:p>
        </p:txBody>
      </p:sp>
      <p:sp>
        <p:nvSpPr>
          <p:cNvPr id="6" name="TextBox 5"/>
          <p:cNvSpPr txBox="1"/>
          <p:nvPr/>
        </p:nvSpPr>
        <p:spPr>
          <a:xfrm>
            <a:off x="1328058" y="1458686"/>
            <a:ext cx="84182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a:t>
            </a:r>
          </a:p>
        </p:txBody>
      </p:sp>
      <p:sp>
        <p:nvSpPr>
          <p:cNvPr id="7" name="TextBox 6"/>
          <p:cNvSpPr txBox="1"/>
          <p:nvPr/>
        </p:nvSpPr>
        <p:spPr>
          <a:xfrm>
            <a:off x="1850576" y="1491918"/>
            <a:ext cx="7793246" cy="523220"/>
          </a:xfrm>
          <a:prstGeom prst="rect">
            <a:avLst/>
          </a:prstGeom>
          <a:solidFill>
            <a:srgbClr val="FFFF00"/>
          </a:solidFill>
        </p:spPr>
        <p:txBody>
          <a:bodyPr wrap="square" rtlCol="0">
            <a:spAutoFit/>
          </a:bodyPr>
          <a:lstStyle/>
          <a:p>
            <a:r>
              <a:rPr lang="en-US" sz="2800">
                <a:latin typeface="Times New Roman" panose="02020603050405020304" pitchFamily="18" charset="0"/>
                <a:cs typeface="Times New Roman" panose="02020603050405020304" pitchFamily="18" charset="0"/>
              </a:rPr>
              <a:t>Mẫu:  20 cm = 2 dm;                  30 dm = 3 m</a:t>
            </a:r>
          </a:p>
        </p:txBody>
      </p:sp>
      <p:grpSp>
        <p:nvGrpSpPr>
          <p:cNvPr id="10" name="Group 9"/>
          <p:cNvGrpSpPr/>
          <p:nvPr/>
        </p:nvGrpSpPr>
        <p:grpSpPr>
          <a:xfrm>
            <a:off x="2764975" y="2428795"/>
            <a:ext cx="6878847" cy="1542134"/>
            <a:chOff x="2764975" y="2428795"/>
            <a:chExt cx="6878847" cy="1542134"/>
          </a:xfrm>
        </p:grpSpPr>
        <p:grpSp>
          <p:nvGrpSpPr>
            <p:cNvPr id="13" name="Group 12"/>
            <p:cNvGrpSpPr/>
            <p:nvPr/>
          </p:nvGrpSpPr>
          <p:grpSpPr>
            <a:xfrm>
              <a:off x="2764975" y="2428795"/>
              <a:ext cx="2692396" cy="1529086"/>
              <a:chOff x="2764975" y="2428795"/>
              <a:chExt cx="2692396" cy="1529086"/>
            </a:xfrm>
          </p:grpSpPr>
          <p:sp>
            <p:nvSpPr>
              <p:cNvPr id="8" name="TextBox 7"/>
              <p:cNvSpPr txBox="1"/>
              <p:nvPr/>
            </p:nvSpPr>
            <p:spPr>
              <a:xfrm>
                <a:off x="2764976" y="2428795"/>
                <a:ext cx="2692395"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30 cm =        dm;</a:t>
                </a:r>
              </a:p>
            </p:txBody>
          </p:sp>
          <p:sp>
            <p:nvSpPr>
              <p:cNvPr id="9" name="Rounded Rectangle 8"/>
              <p:cNvSpPr/>
              <p:nvPr/>
            </p:nvSpPr>
            <p:spPr>
              <a:xfrm>
                <a:off x="4165596" y="2430260"/>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764975" y="3420852"/>
                <a:ext cx="2692396"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40 dm =         m;</a:t>
                </a:r>
              </a:p>
            </p:txBody>
          </p:sp>
          <p:sp>
            <p:nvSpPr>
              <p:cNvPr id="12" name="Rounded Rectangle 11"/>
              <p:cNvSpPr/>
              <p:nvPr/>
            </p:nvSpPr>
            <p:spPr>
              <a:xfrm>
                <a:off x="4165596"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grpSp>
        <p:grpSp>
          <p:nvGrpSpPr>
            <p:cNvPr id="14" name="Group 13"/>
            <p:cNvGrpSpPr/>
            <p:nvPr/>
          </p:nvGrpSpPr>
          <p:grpSpPr>
            <a:xfrm>
              <a:off x="6745507" y="2429499"/>
              <a:ext cx="2898315" cy="1541430"/>
              <a:chOff x="2764975" y="2416451"/>
              <a:chExt cx="2898315" cy="1541430"/>
            </a:xfrm>
          </p:grpSpPr>
          <p:sp>
            <p:nvSpPr>
              <p:cNvPr id="15" name="TextBox 14"/>
              <p:cNvSpPr txBox="1"/>
              <p:nvPr/>
            </p:nvSpPr>
            <p:spPr>
              <a:xfrm>
                <a:off x="2764976" y="2428795"/>
                <a:ext cx="2898314"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50 cm =         dm;</a:t>
                </a:r>
              </a:p>
            </p:txBody>
          </p:sp>
          <p:sp>
            <p:nvSpPr>
              <p:cNvPr id="16" name="Rounded Rectangle 15"/>
              <p:cNvSpPr/>
              <p:nvPr/>
            </p:nvSpPr>
            <p:spPr>
              <a:xfrm>
                <a:off x="4176486" y="2416451"/>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2764975" y="3420852"/>
                <a:ext cx="2898315"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20 dm =        m;</a:t>
                </a:r>
              </a:p>
            </p:txBody>
          </p:sp>
          <p:sp>
            <p:nvSpPr>
              <p:cNvPr id="18" name="Rounded Rectangle 17"/>
              <p:cNvSpPr/>
              <p:nvPr/>
            </p:nvSpPr>
            <p:spPr>
              <a:xfrm>
                <a:off x="4176487"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a:t>
                </a:r>
              </a:p>
            </p:txBody>
          </p:sp>
        </p:grpSp>
      </p:grpSp>
      <p:sp>
        <p:nvSpPr>
          <p:cNvPr id="25" name="Rounded Rectangle 24"/>
          <p:cNvSpPr/>
          <p:nvPr/>
        </p:nvSpPr>
        <p:spPr>
          <a:xfrm>
            <a:off x="4132940" y="2421890"/>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3</a:t>
            </a:r>
          </a:p>
        </p:txBody>
      </p:sp>
      <p:sp>
        <p:nvSpPr>
          <p:cNvPr id="26" name="Rounded Rectangle 25"/>
          <p:cNvSpPr/>
          <p:nvPr/>
        </p:nvSpPr>
        <p:spPr>
          <a:xfrm>
            <a:off x="4132939" y="3423182"/>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4</a:t>
            </a:r>
          </a:p>
        </p:txBody>
      </p:sp>
      <p:sp>
        <p:nvSpPr>
          <p:cNvPr id="27" name="Rounded Rectangle 26"/>
          <p:cNvSpPr/>
          <p:nvPr/>
        </p:nvSpPr>
        <p:spPr>
          <a:xfrm>
            <a:off x="8124362" y="2429148"/>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5</a:t>
            </a:r>
          </a:p>
        </p:txBody>
      </p:sp>
      <p:sp>
        <p:nvSpPr>
          <p:cNvPr id="28" name="Rounded Rectangle 27"/>
          <p:cNvSpPr/>
          <p:nvPr/>
        </p:nvSpPr>
        <p:spPr>
          <a:xfrm>
            <a:off x="8124362" y="3435365"/>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0118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3A95128-B07A-44F1-AB80-880321949395}"/>
              </a:ext>
            </a:extLst>
          </p:cNvPr>
          <p:cNvSpPr/>
          <p:nvPr/>
        </p:nvSpPr>
        <p:spPr>
          <a:xfrm>
            <a:off x="304801" y="1479778"/>
            <a:ext cx="3410856" cy="981075"/>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Bàn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Mai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dài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5FC470B4-FEF3-4BDB-8A0A-C89A00F2FCD9}"/>
              </a:ext>
            </a:extLst>
          </p:cNvPr>
          <p:cNvSpPr/>
          <p:nvPr/>
        </p:nvSpPr>
        <p:spPr>
          <a:xfrm>
            <a:off x="4505326" y="1479778"/>
            <a:ext cx="2683672" cy="9810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bút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chì</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dài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4C21EA7-FD84-4804-B0BA-A605A7355510}"/>
              </a:ext>
            </a:extLst>
          </p:cNvPr>
          <p:cNvSpPr/>
          <p:nvPr/>
        </p:nvSpPr>
        <p:spPr>
          <a:xfrm>
            <a:off x="7862890" y="1479777"/>
            <a:ext cx="3966254" cy="98107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Phòng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lớp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Mai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dài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A31B2700-BCD0-4C02-B95D-105DFA79B485}"/>
              </a:ext>
            </a:extLst>
          </p:cNvPr>
          <p:cNvSpPr/>
          <p:nvPr/>
        </p:nvSpPr>
        <p:spPr>
          <a:xfrm>
            <a:off x="1247775" y="4065811"/>
            <a:ext cx="2000250" cy="9810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cm</a:t>
            </a:r>
          </a:p>
        </p:txBody>
      </p:sp>
      <p:sp>
        <p:nvSpPr>
          <p:cNvPr id="11" name="Oval 10">
            <a:extLst>
              <a:ext uri="{FF2B5EF4-FFF2-40B4-BE49-F238E27FC236}">
                <a16:creationId xmlns:a16="http://schemas.microsoft.com/office/drawing/2014/main" id="{075BD95E-0334-4CDF-98A5-441E862CEAAA}"/>
              </a:ext>
            </a:extLst>
          </p:cNvPr>
          <p:cNvSpPr/>
          <p:nvPr/>
        </p:nvSpPr>
        <p:spPr>
          <a:xfrm>
            <a:off x="5581650" y="4065812"/>
            <a:ext cx="2000250" cy="9810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dm</a:t>
            </a:r>
          </a:p>
        </p:txBody>
      </p:sp>
      <p:sp>
        <p:nvSpPr>
          <p:cNvPr id="12" name="Oval 11">
            <a:extLst>
              <a:ext uri="{FF2B5EF4-FFF2-40B4-BE49-F238E27FC236}">
                <a16:creationId xmlns:a16="http://schemas.microsoft.com/office/drawing/2014/main" id="{BA032C9E-5696-4D8E-9C31-01743625F763}"/>
              </a:ext>
            </a:extLst>
          </p:cNvPr>
          <p:cNvSpPr/>
          <p:nvPr/>
        </p:nvSpPr>
        <p:spPr>
          <a:xfrm>
            <a:off x="9348787" y="4065812"/>
            <a:ext cx="2000250" cy="9810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m</a:t>
            </a:r>
          </a:p>
        </p:txBody>
      </p:sp>
      <p:cxnSp>
        <p:nvCxnSpPr>
          <p:cNvPr id="16" name="Connector: Curved 15">
            <a:extLst>
              <a:ext uri="{FF2B5EF4-FFF2-40B4-BE49-F238E27FC236}">
                <a16:creationId xmlns:a16="http://schemas.microsoft.com/office/drawing/2014/main" id="{167BE2E4-D298-46D9-97B8-2A8EDC8A6B64}"/>
              </a:ext>
            </a:extLst>
          </p:cNvPr>
          <p:cNvCxnSpPr/>
          <p:nvPr/>
        </p:nvCxnSpPr>
        <p:spPr>
          <a:xfrm rot="16200000" flipH="1">
            <a:off x="3493524" y="977559"/>
            <a:ext cx="1604959" cy="4571546"/>
          </a:xfrm>
          <a:prstGeom prst="curvedConnector3">
            <a:avLst/>
          </a:prstGeom>
          <a:ln>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8" name="Connector: Curved 17">
            <a:extLst>
              <a:ext uri="{FF2B5EF4-FFF2-40B4-BE49-F238E27FC236}">
                <a16:creationId xmlns:a16="http://schemas.microsoft.com/office/drawing/2014/main" id="{26F00E80-0DAC-4157-B941-F385C137E851}"/>
              </a:ext>
            </a:extLst>
          </p:cNvPr>
          <p:cNvCxnSpPr/>
          <p:nvPr/>
        </p:nvCxnSpPr>
        <p:spPr>
          <a:xfrm rot="5400000">
            <a:off x="3283151" y="1425604"/>
            <a:ext cx="1528761" cy="3599262"/>
          </a:xfrm>
          <a:prstGeom prst="curvedConnector3">
            <a:avLst>
              <a:gd name="adj1" fmla="val 50000"/>
            </a:avLst>
          </a:prstGeom>
          <a:ln>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nector: Curved 19">
            <a:extLst>
              <a:ext uri="{FF2B5EF4-FFF2-40B4-BE49-F238E27FC236}">
                <a16:creationId xmlns:a16="http://schemas.microsoft.com/office/drawing/2014/main" id="{A48F99AD-2B56-4E31-81DF-6DC646A78DD1}"/>
              </a:ext>
            </a:extLst>
          </p:cNvPr>
          <p:cNvCxnSpPr>
            <a:stCxn id="9" idx="2"/>
            <a:endCxn id="12" idx="0"/>
          </p:cNvCxnSpPr>
          <p:nvPr/>
        </p:nvCxnSpPr>
        <p:spPr>
          <a:xfrm rot="16200000" flipH="1">
            <a:off x="9294984" y="3011884"/>
            <a:ext cx="1604960" cy="502895"/>
          </a:xfrm>
          <a:prstGeom prst="curvedConnector3">
            <a:avLst/>
          </a:prstGeom>
          <a:ln>
            <a:solidFill>
              <a:srgbClr val="0070C0"/>
            </a:solidFill>
            <a:tailEnd type="triangle"/>
          </a:ln>
        </p:spPr>
        <p:style>
          <a:lnRef idx="3">
            <a:schemeClr val="accent2"/>
          </a:lnRef>
          <a:fillRef idx="0">
            <a:schemeClr val="accent2"/>
          </a:fillRef>
          <a:effectRef idx="2">
            <a:schemeClr val="accent2"/>
          </a:effectRef>
          <a:fontRef idx="minor">
            <a:schemeClr val="tx1"/>
          </a:fontRef>
        </p:style>
      </p:cxnSp>
      <p:sp>
        <p:nvSpPr>
          <p:cNvPr id="13" name="Oval 12"/>
          <p:cNvSpPr/>
          <p:nvPr/>
        </p:nvSpPr>
        <p:spPr>
          <a:xfrm>
            <a:off x="769257" y="333828"/>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2</a:t>
            </a:r>
          </a:p>
        </p:txBody>
      </p:sp>
      <p:sp>
        <p:nvSpPr>
          <p:cNvPr id="14" name="TextBox 13"/>
          <p:cNvSpPr txBox="1"/>
          <p:nvPr/>
        </p:nvSpPr>
        <p:spPr>
          <a:xfrm>
            <a:off x="1677535" y="496822"/>
            <a:ext cx="632822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Chọn độ dài thích hợp.</a:t>
            </a:r>
          </a:p>
        </p:txBody>
      </p:sp>
    </p:spTree>
    <p:extLst>
      <p:ext uri="{BB962C8B-B14F-4D97-AF65-F5344CB8AC3E}">
        <p14:creationId xmlns:p14="http://schemas.microsoft.com/office/powerpoint/2010/main" val="2123716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p:cNvSpPr/>
          <p:nvPr/>
        </p:nvSpPr>
        <p:spPr>
          <a:xfrm>
            <a:off x="740229" y="373733"/>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3</a:t>
            </a:r>
          </a:p>
        </p:txBody>
      </p:sp>
      <p:sp>
        <p:nvSpPr>
          <p:cNvPr id="5" name="TextBox 4"/>
          <p:cNvSpPr txBox="1"/>
          <p:nvPr/>
        </p:nvSpPr>
        <p:spPr>
          <a:xfrm>
            <a:off x="1677535" y="496822"/>
            <a:ext cx="6328227"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Bạn nào nói đúng?</a:t>
            </a:r>
          </a:p>
        </p:txBody>
      </p:sp>
      <p:pic>
        <p:nvPicPr>
          <p:cNvPr id="6" name="Picture 5"/>
          <p:cNvPicPr>
            <a:picLocks noChangeAspect="1"/>
          </p:cNvPicPr>
          <p:nvPr/>
        </p:nvPicPr>
        <p:blipFill>
          <a:blip r:embed="rId2"/>
          <a:stretch>
            <a:fillRect/>
          </a:stretch>
        </p:blipFill>
        <p:spPr>
          <a:xfrm>
            <a:off x="537020" y="1512955"/>
            <a:ext cx="4734386" cy="3093132"/>
          </a:xfrm>
          <a:prstGeom prst="rect">
            <a:avLst/>
          </a:prstGeom>
        </p:spPr>
      </p:pic>
      <p:sp>
        <p:nvSpPr>
          <p:cNvPr id="7" name="TextBox 6"/>
          <p:cNvSpPr txBox="1"/>
          <p:nvPr/>
        </p:nvSpPr>
        <p:spPr>
          <a:xfrm>
            <a:off x="309332" y="4754498"/>
            <a:ext cx="5239657" cy="523220"/>
          </a:xfrm>
          <a:prstGeom prst="rect">
            <a:avLst/>
          </a:prstGeom>
          <a:solidFill>
            <a:srgbClr val="FFFF66"/>
          </a:solidFill>
        </p:spPr>
        <p:txBody>
          <a:bodyPr wrap="square" rtlCol="0">
            <a:spAutoFit/>
          </a:bodyPr>
          <a:lstStyle/>
          <a:p>
            <a:r>
              <a:rPr lang="en-US" sz="2800" b="1">
                <a:latin typeface="Times New Roman" panose="02020603050405020304" pitchFamily="18" charset="0"/>
                <a:cs typeface="Times New Roman" panose="02020603050405020304" pitchFamily="18" charset="0"/>
              </a:rPr>
              <a:t>Sải tay của Việt dài khoảng 1 m.</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227" b="99387" l="10000" r="90000">
                        <a14:foregroundMark x1="43125" y1="84663" x2="30000" y2="97546"/>
                        <a14:foregroundMark x1="61250" y1="61963" x2="39375" y2="63804"/>
                        <a14:foregroundMark x1="85000" y1="85276" x2="66250" y2="90184"/>
                        <a14:foregroundMark x1="68750" y1="94479" x2="58750" y2="97546"/>
                      </a14:backgroundRemoval>
                    </a14:imgEffect>
                  </a14:imgLayer>
                </a14:imgProps>
              </a:ext>
            </a:extLst>
          </a:blip>
          <a:stretch>
            <a:fillRect/>
          </a:stretch>
        </p:blipFill>
        <p:spPr>
          <a:xfrm>
            <a:off x="5804145" y="1387610"/>
            <a:ext cx="1853955" cy="1888716"/>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204" b="100000" l="2186" r="89071">
                        <a14:foregroundMark x1="17486" y1="27211" x2="60109" y2="38095"/>
                        <a14:foregroundMark x1="29508" y1="36735" x2="56831" y2="44898"/>
                        <a14:foregroundMark x1="52459" y1="87075" x2="59016" y2="99320"/>
                        <a14:foregroundMark x1="18579" y1="43537" x2="40437" y2="39456"/>
                        <a14:backgroundMark x1="13115" y1="53061" x2="4372" y2="69388"/>
                      </a14:backgroundRemoval>
                    </a14:imgEffect>
                  </a14:imgLayer>
                </a14:imgProps>
              </a:ext>
            </a:extLst>
          </a:blip>
          <a:stretch>
            <a:fillRect/>
          </a:stretch>
        </p:blipFill>
        <p:spPr>
          <a:xfrm>
            <a:off x="10112109" y="4162594"/>
            <a:ext cx="1743075" cy="1400175"/>
          </a:xfrm>
          <a:prstGeom prst="rect">
            <a:avLst/>
          </a:prstGeom>
        </p:spPr>
      </p:pic>
      <p:grpSp>
        <p:nvGrpSpPr>
          <p:cNvPr id="15" name="Group 14"/>
          <p:cNvGrpSpPr/>
          <p:nvPr/>
        </p:nvGrpSpPr>
        <p:grpSpPr>
          <a:xfrm>
            <a:off x="7162800" y="1550447"/>
            <a:ext cx="3787189" cy="4042800"/>
            <a:chOff x="6842744" y="267266"/>
            <a:chExt cx="4240649" cy="4042800"/>
          </a:xfrm>
        </p:grpSpPr>
        <p:pic>
          <p:nvPicPr>
            <p:cNvPr id="1026" name="Picture 2" descr="Hình ảnh Phim Hoạt Hình Hộp Thoại Dễ Thương Vụ Nổ Bong Bóng Mây Khung Thoại  Có Thể Dùng để Sử Dụng Thương Mại, Hộp Thoại, Bong Bóng, Khung miễn phí tả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781" r="92969"/>
                      </a14:imgEffect>
                    </a14:imgLayer>
                  </a14:imgProps>
                </a:ext>
                <a:ext uri="{28A0092B-C50C-407E-A947-70E740481C1C}">
                  <a14:useLocalDpi xmlns:a14="http://schemas.microsoft.com/office/drawing/2010/main" val="0"/>
                </a:ext>
              </a:extLst>
            </a:blip>
            <a:srcRect/>
            <a:stretch>
              <a:fillRect/>
            </a:stretch>
          </p:blipFill>
          <p:spPr bwMode="auto">
            <a:xfrm flipH="1">
              <a:off x="6842744" y="267266"/>
              <a:ext cx="4240649" cy="4042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867002" y="1600982"/>
              <a:ext cx="2391456" cy="1494654"/>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Bảng dài khoảng 200 xăng-ti-mét.</a:t>
              </a:r>
            </a:p>
          </p:txBody>
        </p:sp>
      </p:grpSp>
      <p:grpSp>
        <p:nvGrpSpPr>
          <p:cNvPr id="13" name="Group 12"/>
          <p:cNvGrpSpPr/>
          <p:nvPr/>
        </p:nvGrpSpPr>
        <p:grpSpPr>
          <a:xfrm>
            <a:off x="6766431" y="-720970"/>
            <a:ext cx="4006794" cy="3605133"/>
            <a:chOff x="7181508" y="-735577"/>
            <a:chExt cx="4006794" cy="3605133"/>
          </a:xfrm>
        </p:grpSpPr>
        <p:pic>
          <p:nvPicPr>
            <p:cNvPr id="1028" name="Picture 4" descr="卡通手绘简约可爱对话框元素素材下载-正版素材401067502-摄图网"/>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2667" l="10000" r="93333"/>
                      </a14:imgEffect>
                    </a14:imgLayer>
                  </a14:imgProps>
                </a:ext>
                <a:ext uri="{28A0092B-C50C-407E-A947-70E740481C1C}">
                  <a14:useLocalDpi xmlns:a14="http://schemas.microsoft.com/office/drawing/2010/main" val="0"/>
                </a:ext>
              </a:extLst>
            </a:blip>
            <a:srcRect/>
            <a:stretch>
              <a:fillRect/>
            </a:stretch>
          </p:blipFill>
          <p:spPr bwMode="auto">
            <a:xfrm>
              <a:off x="7181508" y="-735577"/>
              <a:ext cx="4006794" cy="36051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39708" y="330874"/>
              <a:ext cx="2523333" cy="1384995"/>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Bảng dài khoảng 2 sải tay của Việt.</a:t>
              </a:r>
            </a:p>
          </p:txBody>
        </p:sp>
      </p:grpSp>
      <p:pic>
        <p:nvPicPr>
          <p:cNvPr id="17" name="Picture 16"/>
          <p:cNvPicPr>
            <a:picLocks noChangeAspect="1"/>
          </p:cNvPicPr>
          <p:nvPr/>
        </p:nvPicPr>
        <p:blipFill>
          <a:blip r:embed="rId11">
            <a:extLst>
              <a:ext uri="{BEBA8EAE-BF5A-486C-A8C5-ECC9F3942E4B}">
                <a14:imgProps xmlns:a14="http://schemas.microsoft.com/office/drawing/2010/main">
                  <a14:imgLayer r:embed="rId12">
                    <a14:imgEffect>
                      <a14:backgroundRemoval t="0" b="100000" l="8209" r="96269">
                        <a14:foregroundMark x1="55970" y1="58896" x2="63433" y2="78528"/>
                        <a14:foregroundMark x1="42537" y1="55828" x2="42537" y2="74847"/>
                        <a14:foregroundMark x1="26866" y1="88957" x2="26866" y2="93865"/>
                        <a14:foregroundMark x1="88806" y1="92638" x2="67910" y2="94479"/>
                      </a14:backgroundRemoval>
                    </a14:imgEffect>
                  </a14:imgLayer>
                </a14:imgProps>
              </a:ext>
            </a:extLst>
          </a:blip>
          <a:stretch>
            <a:fillRect/>
          </a:stretch>
        </p:blipFill>
        <p:spPr>
          <a:xfrm>
            <a:off x="8568253" y="5085539"/>
            <a:ext cx="1559262" cy="1896714"/>
          </a:xfrm>
          <a:prstGeom prst="rect">
            <a:avLst/>
          </a:prstGeom>
        </p:spPr>
      </p:pic>
      <p:grpSp>
        <p:nvGrpSpPr>
          <p:cNvPr id="19" name="Group 18"/>
          <p:cNvGrpSpPr/>
          <p:nvPr/>
        </p:nvGrpSpPr>
        <p:grpSpPr>
          <a:xfrm>
            <a:off x="5612440" y="4222659"/>
            <a:ext cx="2746097" cy="2167527"/>
            <a:chOff x="5343257" y="3950614"/>
            <a:chExt cx="2746097" cy="2167527"/>
          </a:xfrm>
        </p:grpSpPr>
        <p:sp>
          <p:nvSpPr>
            <p:cNvPr id="18" name="Oval Callout 17"/>
            <p:cNvSpPr/>
            <p:nvPr/>
          </p:nvSpPr>
          <p:spPr>
            <a:xfrm>
              <a:off x="5343257" y="3950614"/>
              <a:ext cx="2746097" cy="2167527"/>
            </a:xfrm>
            <a:prstGeom prst="wedgeEllipseCallout">
              <a:avLst>
                <a:gd name="adj1" fmla="val 66301"/>
                <a:gd name="adj2" fmla="val 31733"/>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47770" y="4619710"/>
              <a:ext cx="262976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Bảng dài khoảng </a:t>
              </a:r>
            </a:p>
            <a:p>
              <a:pPr algn="ctr"/>
              <a:r>
                <a:rPr lang="en-US" sz="2800">
                  <a:latin typeface="Times New Roman" panose="02020603050405020304" pitchFamily="18" charset="0"/>
                  <a:cs typeface="Times New Roman" panose="02020603050405020304" pitchFamily="18" charset="0"/>
                </a:rPr>
                <a:t>2 đề-xi-mét.</a:t>
              </a:r>
            </a:p>
          </p:txBody>
        </p:sp>
      </p:grpSp>
      <p:cxnSp>
        <p:nvCxnSpPr>
          <p:cNvPr id="23" name="Straight Arrow Connector 22"/>
          <p:cNvCxnSpPr/>
          <p:nvPr/>
        </p:nvCxnSpPr>
        <p:spPr>
          <a:xfrm>
            <a:off x="2794000" y="3035300"/>
            <a:ext cx="195580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3035300"/>
            <a:ext cx="195580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0609944" y="696687"/>
            <a:ext cx="537028" cy="5370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a:t>
            </a:r>
          </a:p>
        </p:txBody>
      </p:sp>
      <p:sp>
        <p:nvSpPr>
          <p:cNvPr id="25" name="TextBox 24"/>
          <p:cNvSpPr txBox="1"/>
          <p:nvPr/>
        </p:nvSpPr>
        <p:spPr>
          <a:xfrm>
            <a:off x="9804332" y="2206905"/>
            <a:ext cx="2114550" cy="461665"/>
          </a:xfrm>
          <a:prstGeom prst="rect">
            <a:avLst/>
          </a:prstGeom>
          <a:solidFill>
            <a:schemeClr val="accent6">
              <a:lumMod val="20000"/>
              <a:lumOff val="8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2 m = ….    cm.</a:t>
            </a:r>
          </a:p>
        </p:txBody>
      </p:sp>
      <p:sp>
        <p:nvSpPr>
          <p:cNvPr id="30" name="TextBox 29"/>
          <p:cNvSpPr txBox="1"/>
          <p:nvPr/>
        </p:nvSpPr>
        <p:spPr>
          <a:xfrm>
            <a:off x="10699508" y="2220650"/>
            <a:ext cx="577162" cy="400110"/>
          </a:xfrm>
          <a:prstGeom prst="rect">
            <a:avLst/>
          </a:prstGeom>
          <a:solidFill>
            <a:srgbClr val="FFFF66"/>
          </a:solidFill>
        </p:spPr>
        <p:txBody>
          <a:bodyPr wrap="square" rtlCol="0">
            <a:spAutoFit/>
          </a:bodyPr>
          <a:lstStyle/>
          <a:p>
            <a:r>
              <a:rPr lang="en-US" sz="2000" b="1">
                <a:latin typeface="Times New Roman" panose="02020603050405020304" pitchFamily="18" charset="0"/>
                <a:cs typeface="Times New Roman" panose="02020603050405020304" pitchFamily="18" charset="0"/>
              </a:rPr>
              <a:t>200</a:t>
            </a:r>
          </a:p>
        </p:txBody>
      </p:sp>
      <p:sp>
        <p:nvSpPr>
          <p:cNvPr id="31" name="Rounded Rectangle 30"/>
          <p:cNvSpPr/>
          <p:nvPr/>
        </p:nvSpPr>
        <p:spPr>
          <a:xfrm>
            <a:off x="10756897" y="3307536"/>
            <a:ext cx="537028" cy="5370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a:t>
            </a:r>
          </a:p>
        </p:txBody>
      </p:sp>
      <p:sp>
        <p:nvSpPr>
          <p:cNvPr id="32" name="TextBox 31"/>
          <p:cNvSpPr txBox="1"/>
          <p:nvPr/>
        </p:nvSpPr>
        <p:spPr>
          <a:xfrm>
            <a:off x="4096110" y="6074657"/>
            <a:ext cx="2114550" cy="461665"/>
          </a:xfrm>
          <a:prstGeom prst="rect">
            <a:avLst/>
          </a:prstGeom>
          <a:solidFill>
            <a:schemeClr val="accent6">
              <a:lumMod val="20000"/>
              <a:lumOff val="8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2 m = ….   dm.</a:t>
            </a:r>
          </a:p>
        </p:txBody>
      </p:sp>
      <p:sp>
        <p:nvSpPr>
          <p:cNvPr id="33" name="TextBox 32"/>
          <p:cNvSpPr txBox="1"/>
          <p:nvPr/>
        </p:nvSpPr>
        <p:spPr>
          <a:xfrm>
            <a:off x="4991286" y="6088402"/>
            <a:ext cx="511860" cy="461665"/>
          </a:xfrm>
          <a:prstGeom prst="rect">
            <a:avLst/>
          </a:prstGeom>
          <a:solidFill>
            <a:srgbClr val="FFFF66"/>
          </a:solidFill>
        </p:spPr>
        <p:txBody>
          <a:bodyPr wrap="square" rtlCol="0">
            <a:spAutoFit/>
          </a:bodyPr>
          <a:lstStyle/>
          <a:p>
            <a:r>
              <a:rPr lang="en-US" sz="2400" b="1">
                <a:latin typeface="Times New Roman" panose="02020603050405020304" pitchFamily="18" charset="0"/>
                <a:cs typeface="Times New Roman" panose="02020603050405020304" pitchFamily="18" charset="0"/>
              </a:rPr>
              <a:t>20</a:t>
            </a:r>
          </a:p>
        </p:txBody>
      </p:sp>
      <p:sp>
        <p:nvSpPr>
          <p:cNvPr id="34" name="Rounded Rectangle 33"/>
          <p:cNvSpPr/>
          <p:nvPr/>
        </p:nvSpPr>
        <p:spPr>
          <a:xfrm>
            <a:off x="7964232" y="6132261"/>
            <a:ext cx="537028" cy="5370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S</a:t>
            </a:r>
          </a:p>
        </p:txBody>
      </p:sp>
      <p:sp>
        <p:nvSpPr>
          <p:cNvPr id="35" name="TextBox 34"/>
          <p:cNvSpPr txBox="1"/>
          <p:nvPr/>
        </p:nvSpPr>
        <p:spPr>
          <a:xfrm>
            <a:off x="798092" y="5555316"/>
            <a:ext cx="2522641" cy="954107"/>
          </a:xfrm>
          <a:prstGeom prst="rect">
            <a:avLst/>
          </a:prstGeom>
          <a:solidFill>
            <a:schemeClr val="tx2">
              <a:lumMod val="40000"/>
              <a:lumOff val="60000"/>
            </a:schemeClr>
          </a:solid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Mai và Rô-bốt </a:t>
            </a:r>
          </a:p>
          <a:p>
            <a:pPr algn="ctr"/>
            <a:r>
              <a:rPr lang="en-US" sz="2800" b="1">
                <a:latin typeface="Times New Roman" panose="02020603050405020304" pitchFamily="18" charset="0"/>
                <a:cs typeface="Times New Roman" panose="02020603050405020304" pitchFamily="18" charset="0"/>
              </a:rPr>
              <a:t>nói đúng.</a:t>
            </a:r>
          </a:p>
        </p:txBody>
      </p:sp>
    </p:spTree>
    <p:extLst>
      <p:ext uri="{BB962C8B-B14F-4D97-AF65-F5344CB8AC3E}">
        <p14:creationId xmlns:p14="http://schemas.microsoft.com/office/powerpoint/2010/main" val="14311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arn(inVertical)">
                                      <p:cBhvr>
                                        <p:cTn id="81" dur="500"/>
                                        <p:tgtEl>
                                          <p:spTgt spid="34"/>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30" grpId="0" animBg="1"/>
      <p:bldP spid="31" grpId="0" animBg="1"/>
      <p:bldP spid="32" grpId="0" animBg="1"/>
      <p:bldP spid="33"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44478" y="428965"/>
            <a:ext cx="9179333" cy="5748810"/>
          </a:xfrm>
          <a:prstGeom prst="rect">
            <a:avLst/>
          </a:prstGeom>
        </p:spPr>
      </p:pic>
      <p:pic>
        <p:nvPicPr>
          <p:cNvPr id="3"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5535" y="1993031"/>
            <a:ext cx="4655117" cy="4655117"/>
          </a:xfrm>
          <a:prstGeom prst="rect">
            <a:avLst/>
          </a:prstGeom>
        </p:spPr>
      </p:pic>
      <p:sp>
        <p:nvSpPr>
          <p:cNvPr id="4" name="Rounded Rectangle 3"/>
          <p:cNvSpPr/>
          <p:nvPr/>
        </p:nvSpPr>
        <p:spPr>
          <a:xfrm>
            <a:off x="1845089" y="2882456"/>
            <a:ext cx="8210538" cy="841828"/>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a:ln>
                  <a:solidFill>
                    <a:srgbClr val="4F6228"/>
                  </a:solidFill>
                </a:ln>
                <a:solidFill>
                  <a:srgbClr val="FF0000"/>
                </a:solidFill>
                <a:latin typeface="Times New Roman" pitchFamily="18" charset="0"/>
                <a:cs typeface="Times New Roman" pitchFamily="18" charset="0"/>
              </a:rPr>
              <a:t>HOẠT ĐỘNG </a:t>
            </a:r>
          </a:p>
          <a:p>
            <a:pPr algn="ctr"/>
            <a:r>
              <a:rPr lang="en-US" sz="6000" b="1">
                <a:ln>
                  <a:solidFill>
                    <a:srgbClr val="4F6228"/>
                  </a:solidFill>
                </a:ln>
                <a:solidFill>
                  <a:srgbClr val="FF0000"/>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7559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2888" y="1355416"/>
            <a:ext cx="9840035" cy="1446550"/>
          </a:xfrm>
          <a:prstGeom prst="rect">
            <a:avLst/>
          </a:prstGeom>
          <a:noFill/>
        </p:spPr>
        <p:txBody>
          <a:bodyPr wrap="square" rtlCol="0">
            <a:spAutoFit/>
          </a:bodyPr>
          <a:lstStyle/>
          <a:p>
            <a:pPr algn="just"/>
            <a:r>
              <a:rPr lang="en-US" sz="4400">
                <a:latin typeface="Times New Roman" panose="02020603050405020304" pitchFamily="18" charset="0"/>
                <a:cs typeface="Times New Roman" panose="02020603050405020304" pitchFamily="18" charset="0"/>
              </a:rPr>
              <a:t>- Cắt các băng giấy (hoặc sợi dây) có độ dài 1 dm, 2 dm, 3 dm.</a:t>
            </a:r>
          </a:p>
        </p:txBody>
      </p:sp>
      <p:sp>
        <p:nvSpPr>
          <p:cNvPr id="4" name="TextBox 3"/>
          <p:cNvSpPr txBox="1"/>
          <p:nvPr/>
        </p:nvSpPr>
        <p:spPr>
          <a:xfrm>
            <a:off x="1282889" y="3445798"/>
            <a:ext cx="9840035" cy="1446550"/>
          </a:xfrm>
          <a:prstGeom prst="rect">
            <a:avLst/>
          </a:prstGeom>
          <a:noFill/>
        </p:spPr>
        <p:txBody>
          <a:bodyPr wrap="square" rtlCol="0">
            <a:spAutoFit/>
          </a:bodyPr>
          <a:lstStyle/>
          <a:p>
            <a:pPr algn="just"/>
            <a:r>
              <a:rPr lang="en-US" sz="4400">
                <a:latin typeface="Times New Roman" panose="02020603050405020304" pitchFamily="18" charset="0"/>
                <a:cs typeface="Times New Roman" panose="02020603050405020304" pitchFamily="18" charset="0"/>
              </a:rPr>
              <a:t>- Thực hành ước lượng độ dài của cái bàn, tủ quần áo, tủ lạnh,...</a:t>
            </a:r>
          </a:p>
        </p:txBody>
      </p:sp>
    </p:spTree>
    <p:extLst>
      <p:ext uri="{BB962C8B-B14F-4D97-AF65-F5344CB8AC3E}">
        <p14:creationId xmlns:p14="http://schemas.microsoft.com/office/powerpoint/2010/main" val="2989785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67236" y="574329"/>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3505" y="1335827"/>
            <a:ext cx="4192676" cy="2523890"/>
          </a:xfrm>
          <a:prstGeom prst="rect">
            <a:avLst/>
          </a:prstGeom>
        </p:spPr>
      </p:pic>
      <p:sp>
        <p:nvSpPr>
          <p:cNvPr id="23" name="文本框 29"/>
          <p:cNvSpPr txBox="1"/>
          <p:nvPr/>
        </p:nvSpPr>
        <p:spPr>
          <a:xfrm>
            <a:off x="4638806" y="2877158"/>
            <a:ext cx="35394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CHÀO</a:t>
            </a:r>
            <a:r>
              <a:rPr kumimoji="0" lang="en-US" altLang="zh-CN" sz="4400" b="1" i="0" u="none" strike="noStrike" kern="1200" cap="none" spc="300" normalizeH="0" noProof="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 TẠM BIỆT!</a:t>
            </a:r>
            <a:endParaRPr kumimoji="0" lang="zh-CN" altLang="en-US" sz="4400" b="1" i="0" u="none" strike="noStrike" kern="1200" cap="none" spc="300" normalizeH="0" baseline="0" noProof="0" dirty="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0655" y="-1028700"/>
            <a:ext cx="609600" cy="609600"/>
          </a:xfrm>
          <a:prstGeom prst="rect">
            <a:avLst/>
          </a:prstGeom>
        </p:spPr>
      </p:pic>
      <p:sp>
        <p:nvSpPr>
          <p:cNvPr id="8" name="Round Diagonal Corner Rectangle 7"/>
          <p:cNvSpPr/>
          <p:nvPr/>
        </p:nvSpPr>
        <p:spPr>
          <a:xfrm>
            <a:off x="481702" y="197784"/>
            <a:ext cx="11084656" cy="6345823"/>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nhím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vượt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qua con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đầy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ngôi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chướng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loại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bỏ</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chướng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6" name="nhà"/>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10017531" y="3676094"/>
            <a:ext cx="2388748" cy="3184493"/>
          </a:xfrm>
          <a:prstGeom prst="rect">
            <a:avLst/>
          </a:prstGeom>
        </p:spPr>
      </p:pic>
      <p:pic>
        <p:nvPicPr>
          <p:cNvPr id="9" name="Nhí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5771">
            <a:off x="332173" y="5374297"/>
            <a:ext cx="1687688" cy="11970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19" presetClass="emph" presetSubtype="0" repeatCount="indefinite" fill="hold" nodeType="withEffect">
                                  <p:stCondLst>
                                    <p:cond delay="0"/>
                                  </p:stCondLst>
                                  <p:childTnLst>
                                    <p:animClr clrSpc="rgb" dir="cw">
                                      <p:cBhvr override="childStyle">
                                        <p:cTn id="8" dur="500" fill="hold"/>
                                        <p:tgtEl>
                                          <p:spTgt spid="8">
                                            <p:txEl>
                                              <p:pRg st="0" end="0"/>
                                            </p:txEl>
                                          </p:spTgt>
                                        </p:tgtEl>
                                        <p:attrNameLst>
                                          <p:attrName>style.color</p:attrName>
                                        </p:attrNameLst>
                                      </p:cBhvr>
                                      <p:to>
                                        <a:schemeClr val="accent2"/>
                                      </p:to>
                                    </p:animClr>
                                    <p:animClr clrSpc="rgb" dir="cw">
                                      <p:cBhvr>
                                        <p:cTn id="9" dur="500" fill="hold"/>
                                        <p:tgtEl>
                                          <p:spTgt spid="8">
                                            <p:txEl>
                                              <p:pRg st="0" end="0"/>
                                            </p:txEl>
                                          </p:spTgt>
                                        </p:tgtEl>
                                        <p:attrNameLst>
                                          <p:attrName>fillcolor</p:attrName>
                                        </p:attrNameLst>
                                      </p:cBhvr>
                                      <p:to>
                                        <a:schemeClr val="accent2"/>
                                      </p:to>
                                    </p:animClr>
                                    <p:set>
                                      <p:cBhvr>
                                        <p:cTn id="10" dur="500" fill="hold"/>
                                        <p:tgtEl>
                                          <p:spTgt spid="8">
                                            <p:txEl>
                                              <p:pRg st="0" end="0"/>
                                            </p:txEl>
                                          </p:spTgt>
                                        </p:tgtEl>
                                        <p:attrNameLst>
                                          <p:attrName>fill.type</p:attrName>
                                        </p:attrNameLst>
                                      </p:cBhvr>
                                      <p:to>
                                        <p:strVal val="solid"/>
                                      </p:to>
                                    </p:set>
                                    <p:set>
                                      <p:cBhvr>
                                        <p:cTn id="11" dur="500" fill="hold"/>
                                        <p:tgtEl>
                                          <p:spTgt spid="8">
                                            <p:txEl>
                                              <p:pRg st="0" end="0"/>
                                            </p:txEl>
                                          </p:spTgt>
                                        </p:tgtEl>
                                        <p:attrNameLst>
                                          <p:attrName>fill.on</p:attrName>
                                        </p:attrNameLst>
                                      </p:cBhvr>
                                      <p:to>
                                        <p:strVal val="true"/>
                                      </p:to>
                                    </p:set>
                                  </p:childTnLst>
                                </p:cTn>
                              </p:par>
                              <p:par>
                                <p:cTn id="12" presetID="37" presetClass="path" presetSubtype="0" repeatCount="indefinite" accel="50000" decel="50000" fill="hold" nodeType="withEffect">
                                  <p:stCondLst>
                                    <p:cond delay="0"/>
                                  </p:stCondLst>
                                  <p:childTnLst>
                                    <p:animMotion origin="layout" path="M -4.16667E-6 0.01806 C 0.07266 0.02385 0.15013 0.06621 0.21823 0.06713 C 0.2862 0.06806 0.34284 0.02408 0.40691 0.02292 C 0.47084 0.02176 0.55678 0.06482 0.60209 0.06042 C 0.67526 0.05417 0.74193 0.02385 0.8155 0.01806 " pathEditMode="relative" rAng="0" ptsTypes="AAAAA">
                                      <p:cBhvr>
                                        <p:cTn id="13" dur="10000" fill="hold"/>
                                        <p:tgtEl>
                                          <p:spTgt spid="9"/>
                                        </p:tgtEl>
                                        <p:attrNameLst>
                                          <p:attrName>ppt_x</p:attrName>
                                          <p:attrName>ppt_y</p:attrName>
                                        </p:attrNameLst>
                                      </p:cBhvr>
                                      <p:rCtr x="40768" y="245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o1">
            <a:hlinkClick r:id="rId6" action="ppaction://hlinksldjump"/>
          </p:cNvPr>
          <p:cNvSpPr/>
          <p:nvPr/>
        </p:nvSpPr>
        <p:spPr>
          <a:xfrm>
            <a:off x="1515680" y="4976419"/>
            <a:ext cx="1544054" cy="1454670"/>
          </a:xfrm>
          <a:custGeom>
            <a:avLst/>
            <a:gdLst>
              <a:gd name="connsiteX0" fmla="*/ 1193872 w 1729930"/>
              <a:gd name="connsiteY0" fmla="*/ 46227 h 1244670"/>
              <a:gd name="connsiteX1" fmla="*/ 976157 w 1729930"/>
              <a:gd name="connsiteY1" fmla="*/ 2684 h 1244670"/>
              <a:gd name="connsiteX2" fmla="*/ 642329 w 1729930"/>
              <a:gd name="connsiteY2" fmla="*/ 104284 h 1244670"/>
              <a:gd name="connsiteX3" fmla="*/ 395586 w 1729930"/>
              <a:gd name="connsiteY3" fmla="*/ 554227 h 1244670"/>
              <a:gd name="connsiteX4" fmla="*/ 3700 w 1729930"/>
              <a:gd name="connsiteY4" fmla="*/ 612284 h 1244670"/>
              <a:gd name="connsiteX5" fmla="*/ 235929 w 1729930"/>
              <a:gd name="connsiteY5" fmla="*/ 1207370 h 1244670"/>
              <a:gd name="connsiteX6" fmla="*/ 831015 w 1729930"/>
              <a:gd name="connsiteY6" fmla="*/ 1120284 h 1244670"/>
              <a:gd name="connsiteX7" fmla="*/ 1571243 w 1729930"/>
              <a:gd name="connsiteY7" fmla="*/ 612284 h 1244670"/>
              <a:gd name="connsiteX8" fmla="*/ 1701872 w 1729930"/>
              <a:gd name="connsiteY8" fmla="*/ 220398 h 1244670"/>
              <a:gd name="connsiteX9" fmla="*/ 1193872 w 1729930"/>
              <a:gd name="connsiteY9" fmla="*/ 46227 h 124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930" h="1244670">
                <a:moveTo>
                  <a:pt x="1193872" y="46227"/>
                </a:moveTo>
                <a:cubicBezTo>
                  <a:pt x="1072920" y="9941"/>
                  <a:pt x="1068081" y="-6992"/>
                  <a:pt x="976157" y="2684"/>
                </a:cubicBezTo>
                <a:cubicBezTo>
                  <a:pt x="884233" y="12360"/>
                  <a:pt x="739091" y="12360"/>
                  <a:pt x="642329" y="104284"/>
                </a:cubicBezTo>
                <a:cubicBezTo>
                  <a:pt x="545567" y="196208"/>
                  <a:pt x="502024" y="469560"/>
                  <a:pt x="395586" y="554227"/>
                </a:cubicBezTo>
                <a:cubicBezTo>
                  <a:pt x="289148" y="638894"/>
                  <a:pt x="30309" y="503427"/>
                  <a:pt x="3700" y="612284"/>
                </a:cubicBezTo>
                <a:cubicBezTo>
                  <a:pt x="-22909" y="721141"/>
                  <a:pt x="98043" y="1122703"/>
                  <a:pt x="235929" y="1207370"/>
                </a:cubicBezTo>
                <a:cubicBezTo>
                  <a:pt x="373815" y="1292037"/>
                  <a:pt x="608463" y="1219465"/>
                  <a:pt x="831015" y="1120284"/>
                </a:cubicBezTo>
                <a:cubicBezTo>
                  <a:pt x="1053567" y="1021103"/>
                  <a:pt x="1426100" y="762265"/>
                  <a:pt x="1571243" y="612284"/>
                </a:cubicBezTo>
                <a:cubicBezTo>
                  <a:pt x="1716386" y="462303"/>
                  <a:pt x="1767186" y="314741"/>
                  <a:pt x="1701872" y="220398"/>
                </a:cubicBezTo>
                <a:cubicBezTo>
                  <a:pt x="1636558" y="126055"/>
                  <a:pt x="1314824" y="82513"/>
                  <a:pt x="1193872" y="46227"/>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2" name="o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3121764" y="4976419"/>
            <a:ext cx="2000915" cy="1561916"/>
          </a:xfrm>
          <a:prstGeom prst="rect">
            <a:avLst/>
          </a:prstGeom>
        </p:spPr>
      </p:pic>
      <p:sp>
        <p:nvSpPr>
          <p:cNvPr id="11" name="o3">
            <a:hlinkClick r:id="rId10" action="ppaction://hlinksldjump"/>
          </p:cNvPr>
          <p:cNvSpPr/>
          <p:nvPr/>
        </p:nvSpPr>
        <p:spPr>
          <a:xfrm rot="689854">
            <a:off x="5489283" y="4770920"/>
            <a:ext cx="1532061" cy="1814714"/>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25" name="o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9996" b="72185" l="42716" r="51027">
                        <a14:foregroundMark x1="46413" y1="65365" x2="46413" y2="65365"/>
                        <a14:foregroundMark x1="46413" y1="67708" x2="46413" y2="67708"/>
                      </a14:backgroundRemoval>
                    </a14:imgEffect>
                  </a14:imgLayer>
                </a14:imgProps>
              </a:ext>
            </a:extLst>
          </a:blip>
          <a:srcRect l="42971" t="61177" r="50206" b="28104"/>
          <a:stretch>
            <a:fillRect/>
          </a:stretch>
        </p:blipFill>
        <p:spPr>
          <a:xfrm>
            <a:off x="7387949" y="4579566"/>
            <a:ext cx="1954888" cy="1726580"/>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6" name="nhà"/>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9342837" y="2807084"/>
            <a:ext cx="2935238" cy="3913031"/>
          </a:xfrm>
          <a:prstGeom prst="rect">
            <a:avLst/>
          </a:prstGeom>
        </p:spPr>
      </p:pic>
      <p:pic>
        <p:nvPicPr>
          <p:cNvPr id="20" name="Nhím"/>
          <p:cNvPicPr>
            <a:picLocks noChangeAspect="1"/>
          </p:cNvPicPr>
          <p:nvPr/>
        </p:nvPicPr>
        <p:blipFill>
          <a:blip r:embed="rId17"/>
          <a:stretch>
            <a:fillRect/>
          </a:stretch>
        </p:blipFill>
        <p:spPr>
          <a:xfrm rot="21145771">
            <a:off x="59694" y="5379810"/>
            <a:ext cx="1409032" cy="999430"/>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030655" y="-1028700"/>
            <a:ext cx="609600" cy="609600"/>
          </a:xfrm>
          <a:prstGeom prst="rect">
            <a:avLst/>
          </a:prstGeom>
        </p:spPr>
      </p:pic>
      <p:pic>
        <p:nvPicPr>
          <p:cNvPr id="13" name="Picture 12"/>
          <p:cNvPicPr>
            <a:picLocks noChangeAspect="1"/>
          </p:cNvPicPr>
          <p:nvPr/>
        </p:nvPicPr>
        <p:blipFill>
          <a:blip r:embed="rId19"/>
          <a:stretch>
            <a:fillRect/>
          </a:stretch>
        </p:blipFill>
        <p:spPr>
          <a:xfrm>
            <a:off x="0" y="-150125"/>
            <a:ext cx="1926338" cy="1926338"/>
          </a:xfrm>
          <a:prstGeom prst="rect">
            <a:avLst/>
          </a:prstGeom>
        </p:spPr>
      </p:pic>
      <p:sp>
        <p:nvSpPr>
          <p:cNvPr id="2" name="Cloud 1">
            <a:hlinkClick r:id="rId20" action="ppaction://hlinksldjump"/>
          </p:cNvPr>
          <p:cNvSpPr/>
          <p:nvPr/>
        </p:nvSpPr>
        <p:spPr>
          <a:xfrm>
            <a:off x="9426655" y="163773"/>
            <a:ext cx="2337715" cy="117370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Bài mới</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15"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p:cTn id="9" dur="1000" fill="hold"/>
                                        <p:tgtEl>
                                          <p:spTgt spid="20"/>
                                        </p:tgtEl>
                                        <p:attrNameLst>
                                          <p:attrName>ppt_w</p:attrName>
                                        </p:attrNameLst>
                                      </p:cBhvr>
                                      <p:tavLst>
                                        <p:tav tm="0">
                                          <p:val>
                                            <p:fltVal val="0"/>
                                          </p:val>
                                        </p:tav>
                                        <p:tav tm="100000">
                                          <p:val>
                                            <p:strVal val="#ppt_w"/>
                                          </p:val>
                                        </p:tav>
                                      </p:tavLst>
                                    </p:anim>
                                    <p:anim calcmode="lin" valueType="num">
                                      <p:cBhvr>
                                        <p:cTn id="10" dur="1000" fill="hold"/>
                                        <p:tgtEl>
                                          <p:spTgt spid="20"/>
                                        </p:tgtEl>
                                        <p:attrNameLst>
                                          <p:attrName>ppt_h</p:attrName>
                                        </p:attrNameLst>
                                      </p:cBhvr>
                                      <p:tavLst>
                                        <p:tav tm="0">
                                          <p:val>
                                            <p:fltVal val="0"/>
                                          </p:val>
                                        </p:tav>
                                        <p:tav tm="100000">
                                          <p:val>
                                            <p:strVal val="#ppt_h"/>
                                          </p:val>
                                        </p:tav>
                                      </p:tavLst>
                                    </p:anim>
                                    <p:anim calcmode="lin" valueType="num">
                                      <p:cBhvr>
                                        <p:cTn id="1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0"/>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2"/>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5"/>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56" presetClass="path" presetSubtype="0" accel="50000" decel="50000" fill="hold" nodeType="withEffect">
                                  <p:stCondLst>
                                    <p:cond delay="0"/>
                                  </p:stCondLst>
                                  <p:childTnLst>
                                    <p:animMotion origin="layout" path="M -2.08333E-7 4.07407E-6 L 0.12552 -0.03774 " pathEditMode="relative" rAng="0" ptsTypes="AA">
                                      <p:cBhvr>
                                        <p:cTn id="47" dur="2000" fill="hold"/>
                                        <p:tgtEl>
                                          <p:spTgt spid="20"/>
                                        </p:tgtEl>
                                        <p:attrNameLst>
                                          <p:attrName>ppt_x</p:attrName>
                                          <p:attrName>ppt_y</p:attrName>
                                        </p:attrNameLst>
                                      </p:cBhvr>
                                      <p:rCtr x="6276" y="-1898"/>
                                    </p:animMotion>
                                  </p:childTnLst>
                                  <p:subTnLst>
                                    <p:audio>
                                      <p:cMediaNode>
                                        <p:cTn display="0" masterRel="sameClick">
                                          <p:stCondLst>
                                            <p:cond evt="begin" delay="0">
                                              <p:tn val="46"/>
                                            </p:cond>
                                          </p:stCondLst>
                                          <p:endCondLst>
                                            <p:cond evt="onStopAudio" delay="0">
                                              <p:tgtEl>
                                                <p:sldTgt/>
                                              </p:tgtEl>
                                            </p:cond>
                                          </p:endCondLst>
                                        </p:cTn>
                                        <p:tgtEl>
                                          <p:sndTgt r:embed="rId4" name="yaaa (online-audio-converter.com).wav"/>
                                        </p:tgtEl>
                                      </p:cMediaNode>
                                    </p:audio>
                                  </p:subTnLst>
                                </p:cTn>
                              </p:par>
                              <p:par>
                                <p:cTn id="48" presetID="53" presetClass="exit" presetSubtype="32" fill="hold" grpId="1" nodeType="with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12552 -0.03774 L 0.26615 -0.01737 " pathEditMode="relative" rAng="0" ptsTypes="AA">
                                      <p:cBhvr>
                                        <p:cTn id="56" dur="2000" fill="hold"/>
                                        <p:tgtEl>
                                          <p:spTgt spid="20"/>
                                        </p:tgtEl>
                                        <p:attrNameLst>
                                          <p:attrName>ppt_x</p:attrName>
                                          <p:attrName>ppt_y</p:attrName>
                                        </p:attrNameLst>
                                      </p:cBhvr>
                                      <p:rCtr x="7031" y="1019"/>
                                    </p:animMotion>
                                  </p:childTnLst>
                                  <p:subTnLst>
                                    <p:audio>
                                      <p:cMediaNode>
                                        <p:cTn display="0" masterRel="sameClick">
                                          <p:stCondLst>
                                            <p:cond evt="begin" delay="0">
                                              <p:tn val="55"/>
                                            </p:cond>
                                          </p:stCondLst>
                                          <p:endCondLst>
                                            <p:cond evt="onStopAudio" delay="0">
                                              <p:tgtEl>
                                                <p:sldTgt/>
                                              </p:tgtEl>
                                            </p:cond>
                                          </p:endCondLst>
                                        </p:cTn>
                                        <p:tgtEl>
                                          <p:sndTgt r:embed="rId4" name="yaaa (online-audio-converter.com).wav"/>
                                        </p:tgtEl>
                                      </p:cMediaNode>
                                    </p:audio>
                                  </p:subTnLst>
                                </p:cTn>
                              </p:par>
                              <p:par>
                                <p:cTn id="57" presetID="42" presetClass="exit" presetSubtype="0" fill="hold" nodeType="withEffect">
                                  <p:stCondLst>
                                    <p:cond delay="0"/>
                                  </p:stCondLst>
                                  <p:childTnLst>
                                    <p:animEffect transition="out" filter="fade">
                                      <p:cBhvr>
                                        <p:cTn id="58" dur="1000"/>
                                        <p:tgtEl>
                                          <p:spTgt spid="22"/>
                                        </p:tgtEl>
                                      </p:cBhvr>
                                    </p:animEffect>
                                    <p:anim calcmode="lin" valueType="num">
                                      <p:cBhvr>
                                        <p:cTn id="59" dur="1000"/>
                                        <p:tgtEl>
                                          <p:spTgt spid="22"/>
                                        </p:tgtEl>
                                        <p:attrNameLst>
                                          <p:attrName>ppt_x</p:attrName>
                                        </p:attrNameLst>
                                      </p:cBhvr>
                                      <p:tavLst>
                                        <p:tav tm="0">
                                          <p:val>
                                            <p:strVal val="ppt_x"/>
                                          </p:val>
                                        </p:tav>
                                        <p:tav tm="100000">
                                          <p:val>
                                            <p:strVal val="ppt_x"/>
                                          </p:val>
                                        </p:tav>
                                      </p:tavLst>
                                    </p:anim>
                                    <p:anim calcmode="lin" valueType="num">
                                      <p:cBhvr>
                                        <p:cTn id="60" dur="1000"/>
                                        <p:tgtEl>
                                          <p:spTgt spid="22"/>
                                        </p:tgtEl>
                                        <p:attrNameLst>
                                          <p:attrName>ppt_y</p:attrName>
                                        </p:attrNameLst>
                                      </p:cBhvr>
                                      <p:tavLst>
                                        <p:tav tm="0">
                                          <p:val>
                                            <p:strVal val="ppt_y"/>
                                          </p:val>
                                        </p:tav>
                                        <p:tav tm="100000">
                                          <p:val>
                                            <p:strVal val="ppt_y+.1"/>
                                          </p:val>
                                        </p:tav>
                                      </p:tavLst>
                                    </p:anim>
                                    <p:set>
                                      <p:cBhvr>
                                        <p:cTn id="61" dur="1" fill="hold">
                                          <p:stCondLst>
                                            <p:cond delay="9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0.26615 -0.01737 L 0.45404 -0.01482 " pathEditMode="relative" rAng="0" ptsTypes="AA">
                                      <p:cBhvr>
                                        <p:cTn id="65" dur="2000" fill="hold"/>
                                        <p:tgtEl>
                                          <p:spTgt spid="20"/>
                                        </p:tgtEl>
                                        <p:attrNameLst>
                                          <p:attrName>ppt_x</p:attrName>
                                          <p:attrName>ppt_y</p:attrName>
                                        </p:attrNameLst>
                                      </p:cBhvr>
                                      <p:rCtr x="9388" y="116"/>
                                    </p:animMotion>
                                  </p:childTnLst>
                                  <p:subTnLst>
                                    <p:audio>
                                      <p:cMediaNode>
                                        <p:cTn display="0" masterRel="sameClick">
                                          <p:stCondLst>
                                            <p:cond evt="begin" delay="0">
                                              <p:tn val="64"/>
                                            </p:cond>
                                          </p:stCondLst>
                                          <p:endCondLst>
                                            <p:cond evt="onStopAudio" delay="0">
                                              <p:tgtEl>
                                                <p:sldTgt/>
                                              </p:tgtEl>
                                            </p:cond>
                                          </p:endCondLst>
                                        </p:cTn>
                                        <p:tgtEl>
                                          <p:sndTgt r:embed="rId4" name="yaaa (online-audio-converter.com).wav"/>
                                        </p:tgtEl>
                                      </p:cMediaNode>
                                    </p:audio>
                                  </p:subTnLst>
                                </p:cTn>
                              </p:par>
                              <p:par>
                                <p:cTn id="66" presetID="37" presetClass="exit" presetSubtype="0" fill="hold" grpId="1" nodeType="withEffect">
                                  <p:stCondLst>
                                    <p:cond delay="0"/>
                                  </p:stCondLst>
                                  <p:childTnLst>
                                    <p:animEffect transition="out" filter="fade">
                                      <p:cBhvr>
                                        <p:cTn id="67" dur="1000"/>
                                        <p:tgtEl>
                                          <p:spTgt spid="11"/>
                                        </p:tgtEl>
                                      </p:cBhvr>
                                    </p:animEffect>
                                    <p:anim calcmode="lin" valueType="num">
                                      <p:cBhvr>
                                        <p:cTn id="68" dur="1000"/>
                                        <p:tgtEl>
                                          <p:spTgt spid="11"/>
                                        </p:tgtEl>
                                        <p:attrNameLst>
                                          <p:attrName>ppt_x</p:attrName>
                                        </p:attrNameLst>
                                      </p:cBhvr>
                                      <p:tavLst>
                                        <p:tav tm="0">
                                          <p:val>
                                            <p:strVal val="ppt_x"/>
                                          </p:val>
                                        </p:tav>
                                        <p:tav tm="100000">
                                          <p:val>
                                            <p:strVal val="ppt_x"/>
                                          </p:val>
                                        </p:tav>
                                      </p:tavLst>
                                    </p:anim>
                                    <p:anim calcmode="lin" valueType="num">
                                      <p:cBhvr>
                                        <p:cTn id="69" dur="100" decel="100000"/>
                                        <p:tgtEl>
                                          <p:spTgt spid="11"/>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1"/>
                                        </p:tgtEl>
                                        <p:attrNameLst>
                                          <p:attrName>ppt_y</p:attrName>
                                        </p:attrNameLst>
                                      </p:cBhvr>
                                      <p:tavLst>
                                        <p:tav tm="0">
                                          <p:val>
                                            <p:strVal val="ppt_y"/>
                                          </p:val>
                                        </p:tav>
                                        <p:tav tm="100000">
                                          <p:val>
                                            <p:strVal val="ppt_y+1"/>
                                          </p:val>
                                        </p:tav>
                                      </p:tavLst>
                                    </p:anim>
                                    <p:set>
                                      <p:cBhvr>
                                        <p:cTn id="71" dur="1" fill="hold">
                                          <p:stCondLst>
                                            <p:cond delay="999"/>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9" presetClass="path" presetSubtype="0" accel="50000" decel="50000" fill="hold" nodeType="clickEffect">
                                  <p:stCondLst>
                                    <p:cond delay="0"/>
                                  </p:stCondLst>
                                  <p:childTnLst>
                                    <p:animMotion origin="layout" path="M 0.45404 -0.01482 L 0.59219 -0.02523 " pathEditMode="relative" rAng="0" ptsTypes="AA">
                                      <p:cBhvr>
                                        <p:cTn id="75" dur="2000" fill="hold"/>
                                        <p:tgtEl>
                                          <p:spTgt spid="20"/>
                                        </p:tgtEl>
                                        <p:attrNameLst>
                                          <p:attrName>ppt_x</p:attrName>
                                          <p:attrName>ppt_y</p:attrName>
                                        </p:attrNameLst>
                                      </p:cBhvr>
                                      <p:rCtr x="7552" y="-532"/>
                                    </p:animMotion>
                                  </p:childTnLst>
                                  <p:subTnLst>
                                    <p:audio>
                                      <p:cMediaNode>
                                        <p:cTn display="0" masterRel="sameClick">
                                          <p:stCondLst>
                                            <p:cond evt="begin" delay="0">
                                              <p:tn val="74"/>
                                            </p:cond>
                                          </p:stCondLst>
                                          <p:endCondLst>
                                            <p:cond evt="onStopAudio" delay="0">
                                              <p:tgtEl>
                                                <p:sldTgt/>
                                              </p:tgtEl>
                                            </p:cond>
                                          </p:endCondLst>
                                        </p:cTn>
                                        <p:tgtEl>
                                          <p:sndTgt r:embed="rId4" name="yaaa (online-audio-converter.com).wav"/>
                                        </p:tgtEl>
                                      </p:cMediaNode>
                                    </p:audio>
                                  </p:subTnLst>
                                </p:cTn>
                              </p:par>
                              <p:par>
                                <p:cTn id="76" presetID="49" presetClass="exit" presetSubtype="0" accel="100000" fill="hold" nodeType="withEffect">
                                  <p:stCondLst>
                                    <p:cond delay="0"/>
                                  </p:stCondLst>
                                  <p:childTnLst>
                                    <p:anim calcmode="lin" valueType="num">
                                      <p:cBhvr>
                                        <p:cTn id="77" dur="500"/>
                                        <p:tgtEl>
                                          <p:spTgt spid="25"/>
                                        </p:tgtEl>
                                        <p:attrNameLst>
                                          <p:attrName>ppt_w</p:attrName>
                                        </p:attrNameLst>
                                      </p:cBhvr>
                                      <p:tavLst>
                                        <p:tav tm="0">
                                          <p:val>
                                            <p:strVal val="ppt_w"/>
                                          </p:val>
                                        </p:tav>
                                        <p:tav tm="100000">
                                          <p:val>
                                            <p:fltVal val="0"/>
                                          </p:val>
                                        </p:tav>
                                      </p:tavLst>
                                    </p:anim>
                                    <p:anim calcmode="lin" valueType="num">
                                      <p:cBhvr>
                                        <p:cTn id="78" dur="500"/>
                                        <p:tgtEl>
                                          <p:spTgt spid="25"/>
                                        </p:tgtEl>
                                        <p:attrNameLst>
                                          <p:attrName>ppt_h</p:attrName>
                                        </p:attrNameLst>
                                      </p:cBhvr>
                                      <p:tavLst>
                                        <p:tav tm="0">
                                          <p:val>
                                            <p:strVal val="ppt_h"/>
                                          </p:val>
                                        </p:tav>
                                        <p:tav tm="100000">
                                          <p:val>
                                            <p:fltVal val="0"/>
                                          </p:val>
                                        </p:tav>
                                      </p:tavLst>
                                    </p:anim>
                                    <p:anim calcmode="lin" valueType="num">
                                      <p:cBhvr>
                                        <p:cTn id="79" dur="500"/>
                                        <p:tgtEl>
                                          <p:spTgt spid="25"/>
                                        </p:tgtEl>
                                        <p:attrNameLst>
                                          <p:attrName>style.rotation</p:attrName>
                                        </p:attrNameLst>
                                      </p:cBhvr>
                                      <p:tavLst>
                                        <p:tav tm="0">
                                          <p:val>
                                            <p:fltVal val="0"/>
                                          </p:val>
                                        </p:tav>
                                        <p:tav tm="100000">
                                          <p:val>
                                            <p:fltVal val="360"/>
                                          </p:val>
                                        </p:tav>
                                      </p:tavLst>
                                    </p:anim>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0.59219 -0.02524 L 0.80013 0.01041 " pathEditMode="relative" rAng="0" ptsTypes="AA">
                                      <p:cBhvr>
                                        <p:cTn id="85" dur="2000" fill="hold"/>
                                        <p:tgtEl>
                                          <p:spTgt spid="20"/>
                                        </p:tgtEl>
                                        <p:attrNameLst>
                                          <p:attrName>ppt_x</p:attrName>
                                          <p:attrName>ppt_y</p:attrName>
                                        </p:attrNameLst>
                                      </p:cBhvr>
                                      <p:rCtr x="10391" y="1782"/>
                                    </p:animMotion>
                                  </p:childTnLst>
                                  <p:subTnLst>
                                    <p:audio>
                                      <p:cMediaNode>
                                        <p:cTn display="0" masterRel="sameClick">
                                          <p:stCondLst>
                                            <p:cond evt="begin" delay="0">
                                              <p:tn val="84"/>
                                            </p:cond>
                                          </p:stCondLst>
                                          <p:endCondLst>
                                            <p:cond evt="onStopAudio" delay="0">
                                              <p:tgtEl>
                                                <p:sldTgt/>
                                              </p:tgtEl>
                                            </p:cond>
                                          </p:endCondLst>
                                        </p:cTn>
                                        <p:tgtEl>
                                          <p:sndTgt r:embed="rId4" name="yaaa (online-audio-converter.com).wav"/>
                                        </p:tgtEl>
                                      </p:cMediaNode>
                                    </p:audio>
                                  </p:sub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0.49792 -0.00093 L 0.79792 0.02222 " pathEditMode="relative" rAng="0" ptsTypes="AA">
                                      <p:cBhvr>
                                        <p:cTn id="89" dur="2000" fill="hold"/>
                                        <p:tgtEl>
                                          <p:spTgt spid="20"/>
                                        </p:tgtEl>
                                        <p:attrNameLst>
                                          <p:attrName>ppt_x</p:attrName>
                                          <p:attrName>ppt_y</p:attrName>
                                        </p:attrNameLst>
                                      </p:cBhvr>
                                      <p:rCtr x="15000" y="1157"/>
                                    </p:animMotion>
                                  </p:childTnLst>
                                  <p:subTnLst>
                                    <p:audio>
                                      <p:cMediaNode>
                                        <p:cTn display="0" masterRel="sameClick">
                                          <p:stCondLst>
                                            <p:cond evt="begin" delay="0">
                                              <p:tn val="88"/>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90" fill="hold" display="0">
                  <p:stCondLst>
                    <p:cond delay="indefinite"/>
                  </p:stCondLst>
                  <p:endCondLst>
                    <p:cond evt="onStopAudio" delay="0">
                      <p:tgtEl>
                        <p:sldTgt/>
                      </p:tgtEl>
                    </p:cond>
                  </p:endCondLst>
                </p:cTn>
                <p:tgtEl>
                  <p:spTgt spid="4"/>
                </p:tgtEl>
              </p:cMediaNode>
            </p:audio>
          </p:childTnLst>
        </p:cTn>
      </p:par>
    </p:tnLst>
    <p:bldLst>
      <p:bldP spid="8" grpId="0" bldLvl="0" animBg="1"/>
      <p:bldP spid="8" grpId="1" bldLvl="0" animBg="1"/>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257544" y="-3148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1770929" y="802349"/>
            <a:ext cx="8623935" cy="66865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liền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699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9" name="A"/>
          <p:cNvSpPr/>
          <p:nvPr/>
        </p:nvSpPr>
        <p:spPr>
          <a:xfrm>
            <a:off x="412798" y="2935681"/>
            <a:ext cx="5353380"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698</a:t>
            </a:r>
          </a:p>
        </p:txBody>
      </p:sp>
      <p:sp>
        <p:nvSpPr>
          <p:cNvPr id="30" name="C"/>
          <p:cNvSpPr/>
          <p:nvPr/>
        </p:nvSpPr>
        <p:spPr>
          <a:xfrm>
            <a:off x="6082897" y="293568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C.697</a:t>
            </a:r>
          </a:p>
        </p:txBody>
      </p:sp>
      <p:sp>
        <p:nvSpPr>
          <p:cNvPr id="31" name="B"/>
          <p:cNvSpPr/>
          <p:nvPr/>
        </p:nvSpPr>
        <p:spPr>
          <a:xfrm>
            <a:off x="433272" y="4400549"/>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B.700</a:t>
            </a:r>
          </a:p>
        </p:txBody>
      </p:sp>
      <p:sp>
        <p:nvSpPr>
          <p:cNvPr id="32" name="D"/>
          <p:cNvSpPr/>
          <p:nvPr/>
        </p:nvSpPr>
        <p:spPr>
          <a:xfrm>
            <a:off x="6147365" y="4400550"/>
            <a:ext cx="5268438"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D.689</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1" name="Picture 50">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0655" y="-102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1767690" y="645929"/>
            <a:ext cx="8594725" cy="66865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liền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389</a:t>
            </a:r>
          </a:p>
        </p:txBody>
      </p:sp>
      <p:sp>
        <p:nvSpPr>
          <p:cNvPr id="29" name="A"/>
          <p:cNvSpPr/>
          <p:nvPr/>
        </p:nvSpPr>
        <p:spPr>
          <a:xfrm>
            <a:off x="433272" y="4275547"/>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390</a:t>
            </a: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399</a:t>
            </a:r>
          </a:p>
        </p:txBody>
      </p:sp>
      <p:sp>
        <p:nvSpPr>
          <p:cNvPr id="31" name="B"/>
          <p:cNvSpPr/>
          <p:nvPr/>
        </p:nvSpPr>
        <p:spPr>
          <a:xfrm>
            <a:off x="6079962" y="4275547"/>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399</a:t>
            </a:r>
          </a:p>
        </p:txBody>
      </p:sp>
      <p:sp>
        <p:nvSpPr>
          <p:cNvPr id="32" name="D"/>
          <p:cNvSpPr/>
          <p:nvPr/>
        </p:nvSpPr>
        <p:spPr>
          <a:xfrm>
            <a:off x="6079962"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C.379</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8" name="Picture 27">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2006485" y="535649"/>
            <a:ext cx="7519386"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367 = 300 + 60 + ?</a:t>
            </a:r>
          </a:p>
        </p:txBody>
      </p:sp>
      <p:sp>
        <p:nvSpPr>
          <p:cNvPr id="29" name="A"/>
          <p:cNvSpPr/>
          <p:nvPr/>
        </p:nvSpPr>
        <p:spPr>
          <a:xfrm>
            <a:off x="6147363" y="303529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7</a:t>
            </a: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A.0</a:t>
            </a:r>
          </a:p>
        </p:txBody>
      </p:sp>
      <p:sp>
        <p:nvSpPr>
          <p:cNvPr id="31" name="B"/>
          <p:cNvSpPr/>
          <p:nvPr/>
        </p:nvSpPr>
        <p:spPr>
          <a:xfrm>
            <a:off x="433272" y="4400549"/>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B.8</a:t>
            </a:r>
          </a:p>
        </p:txBody>
      </p:sp>
      <p:sp>
        <p:nvSpPr>
          <p:cNvPr id="32" name="D"/>
          <p:cNvSpPr/>
          <p:nvPr/>
        </p:nvSpPr>
        <p:spPr>
          <a:xfrm>
            <a:off x="6147365" y="4400550"/>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D.6</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8" name="Picture 27">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2140327" y="761449"/>
            <a:ext cx="8390255" cy="66865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518 = 500 + ? + 8</a:t>
            </a:r>
          </a:p>
        </p:txBody>
      </p:sp>
      <p:sp>
        <p:nvSpPr>
          <p:cNvPr id="29" name="A"/>
          <p:cNvSpPr/>
          <p:nvPr/>
        </p:nvSpPr>
        <p:spPr>
          <a:xfrm>
            <a:off x="6196469" y="440494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10</a:t>
            </a: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A.20</a:t>
            </a:r>
          </a:p>
        </p:txBody>
      </p:sp>
      <p:sp>
        <p:nvSpPr>
          <p:cNvPr id="31" name="B"/>
          <p:cNvSpPr/>
          <p:nvPr/>
        </p:nvSpPr>
        <p:spPr>
          <a:xfrm>
            <a:off x="433272" y="4404994"/>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B.0</a:t>
            </a:r>
          </a:p>
        </p:txBody>
      </p:sp>
      <p:sp>
        <p:nvSpPr>
          <p:cNvPr id="32" name="D"/>
          <p:cNvSpPr/>
          <p:nvPr/>
        </p:nvSpPr>
        <p:spPr>
          <a:xfrm>
            <a:off x="6079962"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C.18</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8" name="Picture 27">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46" y="4580726"/>
            <a:ext cx="2718496" cy="227727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9070" y="4331996"/>
            <a:ext cx="1312247" cy="1674020"/>
          </a:xfrm>
          <a:prstGeom prst="rect">
            <a:avLst/>
          </a:prstGeom>
        </p:spPr>
      </p:pic>
      <p:sp>
        <p:nvSpPr>
          <p:cNvPr id="14" name="TextBox 13"/>
          <p:cNvSpPr txBox="1"/>
          <p:nvPr/>
        </p:nvSpPr>
        <p:spPr>
          <a:xfrm>
            <a:off x="1178602" y="2520770"/>
            <a:ext cx="9986335" cy="1754326"/>
          </a:xfrm>
          <a:prstGeom prst="rect">
            <a:avLst/>
          </a:prstGeom>
          <a:solidFill>
            <a:srgbClr val="FFFF66"/>
          </a:solidFill>
          <a:ln w="57150">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normalizeH="0" baseline="0" noProof="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Bài</a:t>
            </a:r>
            <a:r>
              <a:rPr kumimoji="0" lang="en-US" sz="5400" b="1" i="1"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 55:</a:t>
            </a:r>
            <a:r>
              <a:rPr kumimoji="0" lang="en-US" sz="5400" b="1" i="0"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ĐỀ-XI-MÉT. MÉT. KI-LÔ-MÉT</a:t>
            </a:r>
          </a:p>
        </p:txBody>
      </p:sp>
      <p:sp>
        <p:nvSpPr>
          <p:cNvPr id="4" name="Rounded Rectangle 3"/>
          <p:cNvSpPr/>
          <p:nvPr/>
        </p:nvSpPr>
        <p:spPr>
          <a:xfrm>
            <a:off x="-971550" y="-48734"/>
            <a:ext cx="13163550" cy="2198530"/>
          </a:xfrm>
          <a:prstGeom prst="roundRect">
            <a:avLst>
              <a:gd name="adj"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Cloud 1"/>
          <p:cNvSpPr/>
          <p:nvPr/>
        </p:nvSpPr>
        <p:spPr>
          <a:xfrm>
            <a:off x="70173" y="246735"/>
            <a:ext cx="2216859" cy="1771650"/>
          </a:xfrm>
          <a:prstGeom prst="cloud">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Chủ đề 11</a:t>
            </a:r>
          </a:p>
        </p:txBody>
      </p:sp>
      <p:sp>
        <p:nvSpPr>
          <p:cNvPr id="8" name="TextBox 7"/>
          <p:cNvSpPr txBox="1"/>
          <p:nvPr/>
        </p:nvSpPr>
        <p:spPr>
          <a:xfrm>
            <a:off x="2164982" y="347730"/>
            <a:ext cx="998633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ĐỘ DÀI VÀ ĐƠN VỊ ĐO ĐỘ DÀI. TIỀN VIỆT NAM</a:t>
            </a:r>
            <a:endParaRPr kumimoji="0" lang="en-US" sz="4800" b="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sp>
        <p:nvSpPr>
          <p:cNvPr id="5" name="Down Arrow 4"/>
          <p:cNvSpPr/>
          <p:nvPr/>
        </p:nvSpPr>
        <p:spPr>
          <a:xfrm>
            <a:off x="3175323" y="2149796"/>
            <a:ext cx="501327" cy="555304"/>
          </a:xfrm>
          <a:prstGeom prst="downArrow">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776023" y="2149796"/>
            <a:ext cx="501327" cy="555304"/>
          </a:xfrm>
          <a:prstGeom prst="downArrow">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4"/>
                                        </p:tgtEl>
                                        <p:attrNameLst>
                                          <p:attrName>style.visibility</p:attrName>
                                        </p:attrNameLst>
                                      </p:cBhvr>
                                      <p:to>
                                        <p:strVal val="visible"/>
                                      </p:to>
                                    </p:set>
                                    <p:anim calcmode="discrete" valueType="clr">
                                      <p:cBhvr override="childStyle">
                                        <p:cTn id="2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4"/>
                                        </p:tgtEl>
                                        <p:attrNameLst>
                                          <p:attrName>fillcolor</p:attrName>
                                        </p:attrNameLst>
                                      </p:cBhvr>
                                      <p:tavLst>
                                        <p:tav tm="0">
                                          <p:val>
                                            <p:clrVal>
                                              <a:schemeClr val="accent2"/>
                                            </p:clrVal>
                                          </p:val>
                                        </p:tav>
                                        <p:tav tm="50000">
                                          <p:val>
                                            <p:clrVal>
                                              <a:schemeClr val="hlink"/>
                                            </p:clrVal>
                                          </p:val>
                                        </p:tav>
                                      </p:tavLst>
                                    </p:anim>
                                    <p:set>
                                      <p:cBhvr>
                                        <p:cTn id="27"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8" grpId="1"/>
      <p:bldP spid="5"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785</Words>
  <Application>Microsoft Office PowerPoint</Application>
  <PresentationFormat>Widescreen</PresentationFormat>
  <Paragraphs>229</Paragraphs>
  <Slides>25</Slides>
  <Notes>3</Notes>
  <HiddenSlides>0</HiddenSlides>
  <MMClips>7</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25</vt:i4>
      </vt:variant>
    </vt:vector>
  </HeadingPairs>
  <TitlesOfParts>
    <vt:vector size="42" baseType="lpstr">
      <vt:lpstr>等线</vt:lpstr>
      <vt:lpstr>微软雅黑</vt:lpstr>
      <vt:lpstr>.VnBlack</vt:lpstr>
      <vt:lpstr>Arial</vt:lpstr>
      <vt:lpstr>Calibri</vt:lpstr>
      <vt:lpstr>Calibri Light</vt:lpstr>
      <vt:lpstr>HP001</vt:lpstr>
      <vt:lpstr>HP001 4 hàng</vt:lpstr>
      <vt:lpstr>ITC Avant Garde Std Bk</vt:lpstr>
      <vt:lpstr>Times New Roman</vt:lpstr>
      <vt:lpstr>Wingdings</vt:lpstr>
      <vt:lpstr>2_Office Theme</vt:lpstr>
      <vt:lpstr>3_Office Theme</vt:lpstr>
      <vt:lpstr>1_Office Theme</vt:lpstr>
      <vt:lpstr>1_包图主题2</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44</cp:revision>
  <dcterms:created xsi:type="dcterms:W3CDTF">2021-06-17T14:17:38Z</dcterms:created>
  <dcterms:modified xsi:type="dcterms:W3CDTF">2026-03-21T02:24:14Z</dcterms:modified>
</cp:coreProperties>
</file>