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257" r:id="rId3"/>
    <p:sldId id="8733" r:id="rId4"/>
    <p:sldId id="8730" r:id="rId5"/>
    <p:sldId id="8779" r:id="rId6"/>
    <p:sldId id="8780" r:id="rId7"/>
    <p:sldId id="8781" r:id="rId8"/>
    <p:sldId id="8789" r:id="rId9"/>
    <p:sldId id="8790" r:id="rId10"/>
    <p:sldId id="8791" r:id="rId11"/>
    <p:sldId id="8807" r:id="rId12"/>
    <p:sldId id="8786" r:id="rId13"/>
    <p:sldId id="8808" r:id="rId14"/>
    <p:sldId id="8813" r:id="rId15"/>
    <p:sldId id="8811" r:id="rId16"/>
    <p:sldId id="8812" r:id="rId17"/>
    <p:sldId id="8772" r:id="rId18"/>
    <p:sldId id="15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EA"/>
    <a:srgbClr val="0B9CE5"/>
    <a:srgbClr val="F8E1E1"/>
    <a:srgbClr val="FDE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280" autoAdjust="0"/>
  </p:normalViewPr>
  <p:slideViewPr>
    <p:cSldViewPr snapToGrid="0">
      <p:cViewPr varScale="1">
        <p:scale>
          <a:sx n="50" d="100"/>
          <a:sy n="50" d="100"/>
        </p:scale>
        <p:origin x="6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76097-57E9-4A5C-9740-A420772CA835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AD52F-5637-416E-8BA5-39758A009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</a:t>
            </a:r>
            <a:r>
              <a:rPr lang="en-US" altLang="zh-CN" dirty="0"/>
              <a:t> </a:t>
            </a:r>
            <a:r>
              <a:rPr lang="en-US" altLang="zh-CN" dirty="0" err="1"/>
              <a:t>nhân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9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D52F-5637-416E-8BA5-39758A0099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9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70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7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Nhóm</a:t>
            </a:r>
            <a:r>
              <a:rPr lang="en-US" altLang="zh-CN" dirty="0"/>
              <a:t> 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1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D52F-5637-416E-8BA5-39758A0099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microsoft.com/office/2007/relationships/hdphoto" Target="../media/hdphoto3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3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38099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5153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938450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73263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08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98014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252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8356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6015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478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627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0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146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317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10169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35534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688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7410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6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6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99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4081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219150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13690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374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4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9706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83166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18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53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012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6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15320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47741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386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45383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8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809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042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905653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0140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567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1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87138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4049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4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69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539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7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8872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16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  <p:sldLayoutId id="2147483723" r:id="rId46"/>
    <p:sldLayoutId id="2147483724" r:id="rId47"/>
    <p:sldLayoutId id="2147483725" r:id="rId48"/>
    <p:sldLayoutId id="2147483726" r:id="rId49"/>
    <p:sldLayoutId id="2147483727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733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svg"/><Relationship Id="rId7" Type="http://schemas.openxmlformats.org/officeDocument/2006/relationships/image" Target="../media/image8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5.png"/><Relationship Id="rId5" Type="http://schemas.microsoft.com/office/2007/relationships/hdphoto" Target="../media/hdphoto11.wdp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10.xml"/><Relationship Id="rId3" Type="http://schemas.openxmlformats.org/officeDocument/2006/relationships/image" Target="../media/image66.png"/><Relationship Id="rId7" Type="http://schemas.openxmlformats.org/officeDocument/2006/relationships/slide" Target="slide6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slide" Target="slide9.xml"/><Relationship Id="rId5" Type="http://schemas.openxmlformats.org/officeDocument/2006/relationships/image" Target="../media/image68.png"/><Relationship Id="rId10" Type="http://schemas.openxmlformats.org/officeDocument/2006/relationships/slide" Target="slide8.xml"/><Relationship Id="rId4" Type="http://schemas.openxmlformats.org/officeDocument/2006/relationships/image" Target="../media/image67.pn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143374" y="1543050"/>
            <a:ext cx="3548461" cy="797080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TIẾNG VIỆT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0E7F2B-7D86-4F55-ADDD-CC84B02B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62" y="2236381"/>
            <a:ext cx="10053175" cy="2042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532B9-B89B-4DB3-8950-95DC2DA02034}"/>
              </a:ext>
            </a:extLst>
          </p:cNvPr>
          <p:cNvSpPr txBox="1"/>
          <p:nvPr/>
        </p:nvSpPr>
        <p:spPr>
          <a:xfrm>
            <a:off x="5124450" y="3733800"/>
            <a:ext cx="21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+ 2)</a:t>
            </a: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612107" y="725560"/>
            <a:ext cx="11341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ECEE9-EDE2-4C78-B679-A0A110C62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09" y="1828800"/>
            <a:ext cx="4999441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FEFD7-7ECD-41A1-AF10-56FF17EFC584}"/>
              </a:ext>
            </a:extLst>
          </p:cNvPr>
          <p:cNvSpPr txBox="1"/>
          <p:nvPr/>
        </p:nvSpPr>
        <p:spPr>
          <a:xfrm>
            <a:off x="561975" y="1828800"/>
            <a:ext cx="5294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Bài đọc viết về ai hoặc viết về sự vật gì?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Em nhớ nhất chi tiết nào trong bài đọc?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Em học được điều gì từ bài đọc?</a:t>
            </a:r>
          </a:p>
        </p:txBody>
      </p:sp>
    </p:spTree>
    <p:extLst>
      <p:ext uri="{BB962C8B-B14F-4D97-AF65-F5344CB8AC3E}">
        <p14:creationId xmlns:p14="http://schemas.microsoft.com/office/powerpoint/2010/main" val="1537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674E436-FF91-41E6-9079-2210D277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즐거움 사진, 이미지, 일러스트, 캘리그라피 - 크라우드픽">
            <a:extLst>
              <a:ext uri="{FF2B5EF4-FFF2-40B4-BE49-F238E27FC236}">
                <a16:creationId xmlns:a16="http://schemas.microsoft.com/office/drawing/2014/main" id="{0DB790CC-1034-4CC7-AF30-BBC86F4D3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 bwMode="auto">
          <a:xfrm>
            <a:off x="3124200" y="1664366"/>
            <a:ext cx="5943600" cy="51936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DEA66A-E40F-4FB2-9B1E-1DB6B4EBF91F}"/>
              </a:ext>
            </a:extLst>
          </p:cNvPr>
          <p:cNvGrpSpPr/>
          <p:nvPr/>
        </p:nvGrpSpPr>
        <p:grpSpPr>
          <a:xfrm>
            <a:off x="1295400" y="575888"/>
            <a:ext cx="3657600" cy="3657600"/>
            <a:chOff x="1295400" y="575888"/>
            <a:chExt cx="3657600" cy="3657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71FE89-A310-4EFA-A3CC-FD269B86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400" y="575888"/>
              <a:ext cx="3657600" cy="3657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2BF613-DD4D-44D8-A46E-90DEBB589F69}"/>
                </a:ext>
              </a:extLst>
            </p:cNvPr>
            <p:cNvSpPr txBox="1"/>
            <p:nvPr/>
          </p:nvSpPr>
          <p:spPr>
            <a:xfrm>
              <a:off x="1917034" y="1946622"/>
              <a:ext cx="2197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bày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B8CEC8-73BC-4112-ADB1-92E59FCDA70C}"/>
              </a:ext>
            </a:extLst>
          </p:cNvPr>
          <p:cNvGrpSpPr/>
          <p:nvPr/>
        </p:nvGrpSpPr>
        <p:grpSpPr>
          <a:xfrm>
            <a:off x="7239002" y="575888"/>
            <a:ext cx="3657600" cy="3657600"/>
            <a:chOff x="7239002" y="575888"/>
            <a:chExt cx="3657600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27612C-98E3-46AA-B712-68A43354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2" y="575888"/>
              <a:ext cx="3657600" cy="3657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003C64-9983-4A56-BABF-3DF904CEA440}"/>
                </a:ext>
              </a:extLst>
            </p:cNvPr>
            <p:cNvSpPr txBox="1"/>
            <p:nvPr/>
          </p:nvSpPr>
          <p:spPr>
            <a:xfrm>
              <a:off x="8077200" y="1946621"/>
              <a:ext cx="2197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xét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09B3A96-38A3-46FF-A2DF-03B3A8A948CB}"/>
              </a:ext>
            </a:extLst>
          </p:cNvPr>
          <p:cNvSpPr txBox="1"/>
          <p:nvPr/>
        </p:nvSpPr>
        <p:spPr>
          <a:xfrm>
            <a:off x="4377493" y="750482"/>
            <a:ext cx="3437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>
                <a:ln w="0"/>
                <a:solidFill>
                  <a:srgbClr val="FF3300"/>
                </a:solidFill>
                <a:effectLst>
                  <a:glow rad="1651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urrfect" panose="02000503000000000000" pitchFamily="2" charset="0"/>
                <a:ea typeface="White Xmas PERSONAL USE" pitchFamily="50" charset="0"/>
                <a:cs typeface="+mn-cs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9966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488282" y="563635"/>
            <a:ext cx="11341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Đọc bài thơ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ADCA5-695E-4EE2-ABE0-7823A058F49E}"/>
              </a:ext>
            </a:extLst>
          </p:cNvPr>
          <p:cNvSpPr txBox="1"/>
          <p:nvPr/>
        </p:nvSpPr>
        <p:spPr>
          <a:xfrm>
            <a:off x="1181100" y="1841242"/>
            <a:ext cx="50006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từ cánh rừng xa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hồng như quả chín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Lửng lơ lên trước nhà. </a:t>
            </a:r>
            <a:b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vi-VN" sz="28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biển xanh diệu kì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tròn như mắt cá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bao giờ chớp mi.</a:t>
            </a:r>
          </a:p>
          <a:p>
            <a:pPr algn="just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DCDA7-0849-432A-B649-00375EC86CC8}"/>
              </a:ext>
            </a:extLst>
          </p:cNvPr>
          <p:cNvSpPr txBox="1"/>
          <p:nvPr/>
        </p:nvSpPr>
        <p:spPr>
          <a:xfrm>
            <a:off x="6800850" y="2133600"/>
            <a:ext cx="5000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từ một sân chơi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bay như quả bóng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nào đá lên trời.</a:t>
            </a:r>
            <a:endParaRPr lang="en-US" sz="28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Khoa)</a:t>
            </a:r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F3A90-F24B-4CBC-822C-7F9436089BA4}"/>
              </a:ext>
            </a:extLst>
          </p:cNvPr>
          <p:cNvSpPr txBox="1"/>
          <p:nvPr/>
        </p:nvSpPr>
        <p:spPr>
          <a:xfrm>
            <a:off x="4457700" y="1114425"/>
            <a:ext cx="4067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algn="ctr" rtl="0" latinLnBrk="0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(Trích)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C5D31-A4FE-3045-D368-AEC1432A04A8}"/>
              </a:ext>
            </a:extLst>
          </p:cNvPr>
          <p:cNvSpPr txBox="1"/>
          <p:nvPr/>
        </p:nvSpPr>
        <p:spPr>
          <a:xfrm>
            <a:off x="5096657" y="4373970"/>
            <a:ext cx="7095344" cy="1736646"/>
          </a:xfrm>
          <a:prstGeom prst="roundRect">
            <a:avLst/>
          </a:prstGeom>
          <a:solidFill>
            <a:srgbClr val="FDE6C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các từ ngữ chỉ sự vật và từ ngữ chỉ đặc điểm trong bài thơ. </a:t>
            </a:r>
            <a:endParaRPr lang="en-US" sz="24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Trong bài thơ, trăng được so sánh </a:t>
            </a:r>
            <a:r>
              <a:rPr lang="en-US" sz="24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Em thích hình ảnh so sánh nào nhất? Vì sao?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8E70F1F3-BD08-9D8D-7567-461AFD731FEC}"/>
              </a:ext>
            </a:extLst>
          </p:cNvPr>
          <p:cNvSpPr/>
          <p:nvPr/>
        </p:nvSpPr>
        <p:spPr>
          <a:xfrm>
            <a:off x="8869680" y="1209966"/>
            <a:ext cx="2366010" cy="92363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</a:rPr>
              <a:t>Thảo luận nhóm 4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7B7390-F8FB-2F6E-C59E-7972076AD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01134"/>
              </p:ext>
            </p:extLst>
          </p:nvPr>
        </p:nvGraphicFramePr>
        <p:xfrm>
          <a:off x="520701" y="1171555"/>
          <a:ext cx="11111548" cy="1734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9599">
                  <a:extLst>
                    <a:ext uri="{9D8B030D-6E8A-4147-A177-3AD203B41FA5}">
                      <a16:colId xmlns:a16="http://schemas.microsoft.com/office/drawing/2014/main" val="2788774182"/>
                    </a:ext>
                  </a:extLst>
                </a:gridCol>
                <a:gridCol w="4151949">
                  <a:extLst>
                    <a:ext uri="{9D8B030D-6E8A-4147-A177-3AD203B41FA5}">
                      <a16:colId xmlns:a16="http://schemas.microsoft.com/office/drawing/2014/main" val="4082022205"/>
                    </a:ext>
                  </a:extLst>
                </a:gridCol>
              </a:tblGrid>
              <a:tr h="263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ngữ chỉ sự vật</a:t>
                      </a:r>
                      <a:endParaRPr lang="en-US" sz="2800" kern="1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ngữ chỉ đặc điểm</a:t>
                      </a:r>
                      <a:endParaRPr lang="en-US" sz="2800" kern="1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486199"/>
                  </a:ext>
                </a:extLst>
              </a:tr>
              <a:tr h="13112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Trăng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chín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biển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mi,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chơi,quả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trời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lửng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lơ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tròn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xa,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diệu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tròn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021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95E43D-5C98-4BE1-F87C-0B10CD852CF8}"/>
              </a:ext>
            </a:extLst>
          </p:cNvPr>
          <p:cNvSpPr txBox="1"/>
          <p:nvPr/>
        </p:nvSpPr>
        <p:spPr>
          <a:xfrm>
            <a:off x="660400" y="541708"/>
            <a:ext cx="10627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2800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các từ ngữ chỉ sự vật và từ ngữ chỉ đặc điểm trong bài thơ. </a:t>
            </a: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B6D67-C3FF-F9F1-C4B4-84F47FA8C4C8}"/>
              </a:ext>
            </a:extLst>
          </p:cNvPr>
          <p:cNvSpPr txBox="1"/>
          <p:nvPr/>
        </p:nvSpPr>
        <p:spPr>
          <a:xfrm>
            <a:off x="660400" y="3012805"/>
            <a:ext cx="9817100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DF646BE-1642-2674-3241-52EAA4658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15799"/>
              </p:ext>
            </p:extLst>
          </p:nvPr>
        </p:nvGraphicFramePr>
        <p:xfrm>
          <a:off x="660400" y="3656562"/>
          <a:ext cx="10882949" cy="2456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0082">
                  <a:extLst>
                    <a:ext uri="{9D8B030D-6E8A-4147-A177-3AD203B41FA5}">
                      <a16:colId xmlns:a16="http://schemas.microsoft.com/office/drawing/2014/main" val="408838787"/>
                    </a:ext>
                  </a:extLst>
                </a:gridCol>
                <a:gridCol w="2733367">
                  <a:extLst>
                    <a:ext uri="{9D8B030D-6E8A-4147-A177-3AD203B41FA5}">
                      <a16:colId xmlns:a16="http://schemas.microsoft.com/office/drawing/2014/main" val="4012473587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607451347"/>
                    </a:ext>
                  </a:extLst>
                </a:gridCol>
              </a:tblGrid>
              <a:tr h="6141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 </a:t>
                      </a:r>
                      <a:r>
                        <a:rPr lang="en-US" sz="2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vật 2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5279"/>
                  </a:ext>
                </a:extLst>
              </a:tr>
              <a:tr h="614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Trăng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9418"/>
                  </a:ext>
                </a:extLst>
              </a:tr>
              <a:tr h="614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Trăng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730059"/>
                  </a:ext>
                </a:extLst>
              </a:tr>
              <a:tr h="614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Trăng</a:t>
                      </a:r>
                      <a:endParaRPr lang="en-US" sz="18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bóng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245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42DCCAC-4A61-EAF1-5A42-477016C2EBE6}"/>
              </a:ext>
            </a:extLst>
          </p:cNvPr>
          <p:cNvSpPr txBox="1"/>
          <p:nvPr/>
        </p:nvSpPr>
        <p:spPr>
          <a:xfrm>
            <a:off x="648651" y="6113306"/>
            <a:ext cx="9817100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2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thích hình ảnh so sánh nào nhất? Vì sao?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612107" y="725560"/>
            <a:ext cx="11341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dấu hai chấm hoặc dấu phẩy thay cho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đoạn văn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2EAB2-9CAD-4C9A-A640-0DAA6316B565}"/>
              </a:ext>
            </a:extLst>
          </p:cNvPr>
          <p:cNvSpPr txBox="1"/>
          <p:nvPr/>
        </p:nvSpPr>
        <p:spPr>
          <a:xfrm>
            <a:off x="428624" y="2209800"/>
            <a:ext cx="7612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sao đếm hết được các loài cá với đủ màu sắc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 kim bé nhỏ như qu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diêm màu tím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,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 ót mặc áo vàng có sọc đen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 khoai trong suốt như miếng nước đá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 song lực lưỡng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,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đen trũi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 hồng đỏ như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lửa,... 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(</a:t>
            </a:r>
            <a:r>
              <a:rPr lang="en-US" sz="3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 Duy Thông)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98D21-8600-45EB-A948-C22F14916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992" y="2275304"/>
            <a:ext cx="3590421" cy="310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E1E640-F340-418A-BFF6-7ACAA7D03B00}"/>
              </a:ext>
            </a:extLst>
          </p:cNvPr>
          <p:cNvSpPr/>
          <p:nvPr/>
        </p:nvSpPr>
        <p:spPr>
          <a:xfrm>
            <a:off x="4059288" y="3453252"/>
            <a:ext cx="288835" cy="374823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6A6F-6D3B-2D51-2518-2C7E006C656F}"/>
              </a:ext>
            </a:extLst>
          </p:cNvPr>
          <p:cNvSpPr/>
          <p:nvPr/>
        </p:nvSpPr>
        <p:spPr>
          <a:xfrm>
            <a:off x="2745417" y="4008619"/>
            <a:ext cx="268563" cy="372680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5A78B-9AC0-621B-EDE4-FE76F1AA2FD6}"/>
              </a:ext>
            </a:extLst>
          </p:cNvPr>
          <p:cNvSpPr/>
          <p:nvPr/>
        </p:nvSpPr>
        <p:spPr>
          <a:xfrm>
            <a:off x="3387027" y="4559228"/>
            <a:ext cx="268563" cy="372680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B5EAAE-843A-447C-10F4-B346E26E5453}"/>
              </a:ext>
            </a:extLst>
          </p:cNvPr>
          <p:cNvSpPr/>
          <p:nvPr/>
        </p:nvSpPr>
        <p:spPr>
          <a:xfrm>
            <a:off x="7103356" y="4568853"/>
            <a:ext cx="273829" cy="358520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8D9E2F-3664-39E1-B860-1BD7C15EC871}"/>
              </a:ext>
            </a:extLst>
          </p:cNvPr>
          <p:cNvSpPr/>
          <p:nvPr/>
        </p:nvSpPr>
        <p:spPr>
          <a:xfrm>
            <a:off x="3745849" y="2945258"/>
            <a:ext cx="286194" cy="350916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B75A5D-434C-01D8-80D5-EAC8B077041C}"/>
              </a:ext>
            </a:extLst>
          </p:cNvPr>
          <p:cNvSpPr/>
          <p:nvPr/>
        </p:nvSpPr>
        <p:spPr>
          <a:xfrm>
            <a:off x="2222021" y="5105400"/>
            <a:ext cx="258712" cy="372256"/>
          </a:xfrm>
          <a:prstGeom prst="rect">
            <a:avLst/>
          </a:prstGeom>
          <a:solidFill>
            <a:srgbClr val="0B9C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95F6A746-EAAB-4606-A614-0EA86E60FD39}"/>
              </a:ext>
            </a:extLst>
          </p:cNvPr>
          <p:cNvGrpSpPr/>
          <p:nvPr/>
        </p:nvGrpSpPr>
        <p:grpSpPr>
          <a:xfrm>
            <a:off x="539645" y="23041"/>
            <a:ext cx="10880830" cy="747198"/>
            <a:chOff x="1234035" y="470695"/>
            <a:chExt cx="9363989" cy="393091"/>
          </a:xfrm>
        </p:grpSpPr>
        <p:sp>
          <p:nvSpPr>
            <p:cNvPr id="65" name="Rectangle: Rounded Corners 15">
              <a:extLst>
                <a:ext uri="{FF2B5EF4-FFF2-40B4-BE49-F238E27FC236}">
                  <a16:creationId xmlns:a16="http://schemas.microsoft.com/office/drawing/2014/main" id="{795F57A7-ACFD-40CA-9188-6105828EFDD6}"/>
                </a:ext>
              </a:extLst>
            </p:cNvPr>
            <p:cNvSpPr/>
            <p:nvPr/>
          </p:nvSpPr>
          <p:spPr>
            <a:xfrm>
              <a:off x="1433588" y="470695"/>
              <a:ext cx="9070288" cy="393091"/>
            </a:xfrm>
            <a:custGeom>
              <a:avLst/>
              <a:gdLst>
                <a:gd name="connsiteX0" fmla="*/ 0 w 8886949"/>
                <a:gd name="connsiteY0" fmla="*/ 106221 h 637316"/>
                <a:gd name="connsiteX1" fmla="*/ 106221 w 8886949"/>
                <a:gd name="connsiteY1" fmla="*/ 0 h 637316"/>
                <a:gd name="connsiteX2" fmla="*/ 597776 w 8886949"/>
                <a:gd name="connsiteY2" fmla="*/ 0 h 637316"/>
                <a:gd name="connsiteX3" fmla="*/ 1002587 w 8886949"/>
                <a:gd name="connsiteY3" fmla="*/ 0 h 637316"/>
                <a:gd name="connsiteX4" fmla="*/ 1580887 w 8886949"/>
                <a:gd name="connsiteY4" fmla="*/ 0 h 637316"/>
                <a:gd name="connsiteX5" fmla="*/ 2072443 w 8886949"/>
                <a:gd name="connsiteY5" fmla="*/ 0 h 637316"/>
                <a:gd name="connsiteX6" fmla="*/ 2824233 w 8886949"/>
                <a:gd name="connsiteY6" fmla="*/ 0 h 637316"/>
                <a:gd name="connsiteX7" fmla="*/ 3229044 w 8886949"/>
                <a:gd name="connsiteY7" fmla="*/ 0 h 637316"/>
                <a:gd name="connsiteX8" fmla="*/ 3547109 w 8886949"/>
                <a:gd name="connsiteY8" fmla="*/ 0 h 637316"/>
                <a:gd name="connsiteX9" fmla="*/ 4212154 w 8886949"/>
                <a:gd name="connsiteY9" fmla="*/ 0 h 637316"/>
                <a:gd name="connsiteX10" fmla="*/ 4790455 w 8886949"/>
                <a:gd name="connsiteY10" fmla="*/ 0 h 637316"/>
                <a:gd name="connsiteX11" fmla="*/ 5455500 w 8886949"/>
                <a:gd name="connsiteY11" fmla="*/ 0 h 637316"/>
                <a:gd name="connsiteX12" fmla="*/ 5947056 w 8886949"/>
                <a:gd name="connsiteY12" fmla="*/ 0 h 637316"/>
                <a:gd name="connsiteX13" fmla="*/ 6525356 w 8886949"/>
                <a:gd name="connsiteY13" fmla="*/ 0 h 637316"/>
                <a:gd name="connsiteX14" fmla="*/ 6843421 w 8886949"/>
                <a:gd name="connsiteY14" fmla="*/ 0 h 637316"/>
                <a:gd name="connsiteX15" fmla="*/ 7595212 w 8886949"/>
                <a:gd name="connsiteY15" fmla="*/ 0 h 637316"/>
                <a:gd name="connsiteX16" fmla="*/ 7913277 w 8886949"/>
                <a:gd name="connsiteY16" fmla="*/ 0 h 637316"/>
                <a:gd name="connsiteX17" fmla="*/ 8780728 w 8886949"/>
                <a:gd name="connsiteY17" fmla="*/ 0 h 637316"/>
                <a:gd name="connsiteX18" fmla="*/ 8886949 w 8886949"/>
                <a:gd name="connsiteY18" fmla="*/ 106221 h 637316"/>
                <a:gd name="connsiteX19" fmla="*/ 8886949 w 8886949"/>
                <a:gd name="connsiteY19" fmla="*/ 531095 h 637316"/>
                <a:gd name="connsiteX20" fmla="*/ 8780728 w 8886949"/>
                <a:gd name="connsiteY20" fmla="*/ 637316 h 637316"/>
                <a:gd name="connsiteX21" fmla="*/ 8375918 w 8886949"/>
                <a:gd name="connsiteY21" fmla="*/ 637316 h 637316"/>
                <a:gd name="connsiteX22" fmla="*/ 7624127 w 8886949"/>
                <a:gd name="connsiteY22" fmla="*/ 637316 h 637316"/>
                <a:gd name="connsiteX23" fmla="*/ 7132572 w 8886949"/>
                <a:gd name="connsiteY23" fmla="*/ 637316 h 637316"/>
                <a:gd name="connsiteX24" fmla="*/ 6641016 w 8886949"/>
                <a:gd name="connsiteY24" fmla="*/ 637316 h 637316"/>
                <a:gd name="connsiteX25" fmla="*/ 6322951 w 8886949"/>
                <a:gd name="connsiteY25" fmla="*/ 637316 h 637316"/>
                <a:gd name="connsiteX26" fmla="*/ 5571160 w 8886949"/>
                <a:gd name="connsiteY26" fmla="*/ 637316 h 637316"/>
                <a:gd name="connsiteX27" fmla="*/ 4906115 w 8886949"/>
                <a:gd name="connsiteY27" fmla="*/ 637316 h 637316"/>
                <a:gd name="connsiteX28" fmla="*/ 4588050 w 8886949"/>
                <a:gd name="connsiteY28" fmla="*/ 637316 h 637316"/>
                <a:gd name="connsiteX29" fmla="*/ 3836259 w 8886949"/>
                <a:gd name="connsiteY29" fmla="*/ 637316 h 637316"/>
                <a:gd name="connsiteX30" fmla="*/ 3431449 w 8886949"/>
                <a:gd name="connsiteY30" fmla="*/ 637316 h 637316"/>
                <a:gd name="connsiteX31" fmla="*/ 2853148 w 8886949"/>
                <a:gd name="connsiteY31" fmla="*/ 637316 h 637316"/>
                <a:gd name="connsiteX32" fmla="*/ 2101358 w 8886949"/>
                <a:gd name="connsiteY32" fmla="*/ 637316 h 637316"/>
                <a:gd name="connsiteX33" fmla="*/ 1609802 w 8886949"/>
                <a:gd name="connsiteY33" fmla="*/ 637316 h 637316"/>
                <a:gd name="connsiteX34" fmla="*/ 1291737 w 8886949"/>
                <a:gd name="connsiteY34" fmla="*/ 637316 h 637316"/>
                <a:gd name="connsiteX35" fmla="*/ 973672 w 8886949"/>
                <a:gd name="connsiteY35" fmla="*/ 637316 h 637316"/>
                <a:gd name="connsiteX36" fmla="*/ 106221 w 8886949"/>
                <a:gd name="connsiteY36" fmla="*/ 637316 h 637316"/>
                <a:gd name="connsiteX37" fmla="*/ 0 w 8886949"/>
                <a:gd name="connsiteY37" fmla="*/ 531095 h 637316"/>
                <a:gd name="connsiteX38" fmla="*/ 0 w 8886949"/>
                <a:gd name="connsiteY38" fmla="*/ 106221 h 63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886949" h="637316" fill="none" extrusionOk="0">
                  <a:moveTo>
                    <a:pt x="0" y="106221"/>
                  </a:moveTo>
                  <a:cubicBezTo>
                    <a:pt x="1700" y="43155"/>
                    <a:pt x="53668" y="-13172"/>
                    <a:pt x="106221" y="0"/>
                  </a:cubicBezTo>
                  <a:cubicBezTo>
                    <a:pt x="348811" y="-9051"/>
                    <a:pt x="354935" y="54613"/>
                    <a:pt x="597776" y="0"/>
                  </a:cubicBezTo>
                  <a:cubicBezTo>
                    <a:pt x="840617" y="-54613"/>
                    <a:pt x="839730" y="10199"/>
                    <a:pt x="1002587" y="0"/>
                  </a:cubicBezTo>
                  <a:cubicBezTo>
                    <a:pt x="1165444" y="-10199"/>
                    <a:pt x="1310882" y="55354"/>
                    <a:pt x="1580887" y="0"/>
                  </a:cubicBezTo>
                  <a:cubicBezTo>
                    <a:pt x="1850892" y="-55354"/>
                    <a:pt x="1876234" y="1509"/>
                    <a:pt x="2072443" y="0"/>
                  </a:cubicBezTo>
                  <a:cubicBezTo>
                    <a:pt x="2268652" y="-1509"/>
                    <a:pt x="2464651" y="33306"/>
                    <a:pt x="2824233" y="0"/>
                  </a:cubicBezTo>
                  <a:cubicBezTo>
                    <a:pt x="3183815" y="-33306"/>
                    <a:pt x="3116074" y="27845"/>
                    <a:pt x="3229044" y="0"/>
                  </a:cubicBezTo>
                  <a:cubicBezTo>
                    <a:pt x="3342014" y="-27845"/>
                    <a:pt x="3417244" y="20775"/>
                    <a:pt x="3547109" y="0"/>
                  </a:cubicBezTo>
                  <a:cubicBezTo>
                    <a:pt x="3676975" y="-20775"/>
                    <a:pt x="3894706" y="36787"/>
                    <a:pt x="4212154" y="0"/>
                  </a:cubicBezTo>
                  <a:cubicBezTo>
                    <a:pt x="4529603" y="-36787"/>
                    <a:pt x="4660120" y="21908"/>
                    <a:pt x="4790455" y="0"/>
                  </a:cubicBezTo>
                  <a:cubicBezTo>
                    <a:pt x="4920790" y="-21908"/>
                    <a:pt x="5321727" y="9194"/>
                    <a:pt x="5455500" y="0"/>
                  </a:cubicBezTo>
                  <a:cubicBezTo>
                    <a:pt x="5589273" y="-9194"/>
                    <a:pt x="5838206" y="43174"/>
                    <a:pt x="5947056" y="0"/>
                  </a:cubicBezTo>
                  <a:cubicBezTo>
                    <a:pt x="6055906" y="-43174"/>
                    <a:pt x="6243687" y="48453"/>
                    <a:pt x="6525356" y="0"/>
                  </a:cubicBezTo>
                  <a:cubicBezTo>
                    <a:pt x="6807025" y="-48453"/>
                    <a:pt x="6725543" y="12072"/>
                    <a:pt x="6843421" y="0"/>
                  </a:cubicBezTo>
                  <a:cubicBezTo>
                    <a:pt x="6961300" y="-12072"/>
                    <a:pt x="7331114" y="14360"/>
                    <a:pt x="7595212" y="0"/>
                  </a:cubicBezTo>
                  <a:cubicBezTo>
                    <a:pt x="7859310" y="-14360"/>
                    <a:pt x="7762649" y="21198"/>
                    <a:pt x="7913277" y="0"/>
                  </a:cubicBezTo>
                  <a:cubicBezTo>
                    <a:pt x="8063905" y="-21198"/>
                    <a:pt x="8408401" y="94135"/>
                    <a:pt x="8780728" y="0"/>
                  </a:cubicBezTo>
                  <a:cubicBezTo>
                    <a:pt x="8842379" y="2058"/>
                    <a:pt x="8892508" y="40261"/>
                    <a:pt x="8886949" y="106221"/>
                  </a:cubicBezTo>
                  <a:cubicBezTo>
                    <a:pt x="8934269" y="245499"/>
                    <a:pt x="8871489" y="386155"/>
                    <a:pt x="8886949" y="531095"/>
                  </a:cubicBezTo>
                  <a:cubicBezTo>
                    <a:pt x="8882284" y="592731"/>
                    <a:pt x="8832277" y="628408"/>
                    <a:pt x="8780728" y="637316"/>
                  </a:cubicBezTo>
                  <a:cubicBezTo>
                    <a:pt x="8631271" y="671811"/>
                    <a:pt x="8569130" y="592552"/>
                    <a:pt x="8375918" y="637316"/>
                  </a:cubicBezTo>
                  <a:cubicBezTo>
                    <a:pt x="8182706" y="682080"/>
                    <a:pt x="7913442" y="610853"/>
                    <a:pt x="7624127" y="637316"/>
                  </a:cubicBezTo>
                  <a:cubicBezTo>
                    <a:pt x="7334812" y="663779"/>
                    <a:pt x="7272299" y="620329"/>
                    <a:pt x="7132572" y="637316"/>
                  </a:cubicBezTo>
                  <a:cubicBezTo>
                    <a:pt x="6992846" y="654303"/>
                    <a:pt x="6748429" y="604658"/>
                    <a:pt x="6641016" y="637316"/>
                  </a:cubicBezTo>
                  <a:cubicBezTo>
                    <a:pt x="6533603" y="669974"/>
                    <a:pt x="6387997" y="611492"/>
                    <a:pt x="6322951" y="637316"/>
                  </a:cubicBezTo>
                  <a:cubicBezTo>
                    <a:pt x="6257906" y="663140"/>
                    <a:pt x="5882140" y="630637"/>
                    <a:pt x="5571160" y="637316"/>
                  </a:cubicBezTo>
                  <a:cubicBezTo>
                    <a:pt x="5260180" y="643995"/>
                    <a:pt x="5178611" y="628990"/>
                    <a:pt x="4906115" y="637316"/>
                  </a:cubicBezTo>
                  <a:cubicBezTo>
                    <a:pt x="4633619" y="645642"/>
                    <a:pt x="4729483" y="602577"/>
                    <a:pt x="4588050" y="637316"/>
                  </a:cubicBezTo>
                  <a:cubicBezTo>
                    <a:pt x="4446618" y="672055"/>
                    <a:pt x="4088711" y="561854"/>
                    <a:pt x="3836259" y="637316"/>
                  </a:cubicBezTo>
                  <a:cubicBezTo>
                    <a:pt x="3583807" y="712778"/>
                    <a:pt x="3617840" y="627741"/>
                    <a:pt x="3431449" y="637316"/>
                  </a:cubicBezTo>
                  <a:cubicBezTo>
                    <a:pt x="3245058" y="646891"/>
                    <a:pt x="3109571" y="582059"/>
                    <a:pt x="2853148" y="637316"/>
                  </a:cubicBezTo>
                  <a:cubicBezTo>
                    <a:pt x="2596725" y="692573"/>
                    <a:pt x="2439831" y="636600"/>
                    <a:pt x="2101358" y="637316"/>
                  </a:cubicBezTo>
                  <a:cubicBezTo>
                    <a:pt x="1762885" y="638032"/>
                    <a:pt x="1771376" y="602032"/>
                    <a:pt x="1609802" y="637316"/>
                  </a:cubicBezTo>
                  <a:cubicBezTo>
                    <a:pt x="1448228" y="672600"/>
                    <a:pt x="1443002" y="632549"/>
                    <a:pt x="1291737" y="637316"/>
                  </a:cubicBezTo>
                  <a:cubicBezTo>
                    <a:pt x="1140472" y="642083"/>
                    <a:pt x="1096148" y="615431"/>
                    <a:pt x="973672" y="637316"/>
                  </a:cubicBezTo>
                  <a:cubicBezTo>
                    <a:pt x="851196" y="659201"/>
                    <a:pt x="502897" y="598647"/>
                    <a:pt x="106221" y="637316"/>
                  </a:cubicBezTo>
                  <a:cubicBezTo>
                    <a:pt x="55122" y="636749"/>
                    <a:pt x="12028" y="594059"/>
                    <a:pt x="0" y="531095"/>
                  </a:cubicBezTo>
                  <a:cubicBezTo>
                    <a:pt x="-7305" y="346376"/>
                    <a:pt x="38272" y="259512"/>
                    <a:pt x="0" y="106221"/>
                  </a:cubicBezTo>
                  <a:close/>
                </a:path>
                <a:path w="8886949" h="637316" stroke="0" extrusionOk="0">
                  <a:moveTo>
                    <a:pt x="0" y="106221"/>
                  </a:moveTo>
                  <a:cubicBezTo>
                    <a:pt x="-5167" y="45591"/>
                    <a:pt x="47005" y="-1941"/>
                    <a:pt x="106221" y="0"/>
                  </a:cubicBezTo>
                  <a:cubicBezTo>
                    <a:pt x="290748" y="-78841"/>
                    <a:pt x="457672" y="15259"/>
                    <a:pt x="771267" y="0"/>
                  </a:cubicBezTo>
                  <a:cubicBezTo>
                    <a:pt x="1084862" y="-15259"/>
                    <a:pt x="1302424" y="35596"/>
                    <a:pt x="1436312" y="0"/>
                  </a:cubicBezTo>
                  <a:cubicBezTo>
                    <a:pt x="1570201" y="-35596"/>
                    <a:pt x="1805591" y="33179"/>
                    <a:pt x="1927867" y="0"/>
                  </a:cubicBezTo>
                  <a:cubicBezTo>
                    <a:pt x="2050144" y="-33179"/>
                    <a:pt x="2420273" y="56745"/>
                    <a:pt x="2679658" y="0"/>
                  </a:cubicBezTo>
                  <a:cubicBezTo>
                    <a:pt x="2939043" y="-56745"/>
                    <a:pt x="3024144" y="5040"/>
                    <a:pt x="3344704" y="0"/>
                  </a:cubicBezTo>
                  <a:cubicBezTo>
                    <a:pt x="3665264" y="-5040"/>
                    <a:pt x="3564267" y="44167"/>
                    <a:pt x="3749514" y="0"/>
                  </a:cubicBezTo>
                  <a:cubicBezTo>
                    <a:pt x="3934761" y="-44167"/>
                    <a:pt x="3948831" y="7083"/>
                    <a:pt x="4067579" y="0"/>
                  </a:cubicBezTo>
                  <a:cubicBezTo>
                    <a:pt x="4186327" y="-7083"/>
                    <a:pt x="4462748" y="27357"/>
                    <a:pt x="4645880" y="0"/>
                  </a:cubicBezTo>
                  <a:cubicBezTo>
                    <a:pt x="4829012" y="-27357"/>
                    <a:pt x="4806477" y="24664"/>
                    <a:pt x="4963945" y="0"/>
                  </a:cubicBezTo>
                  <a:cubicBezTo>
                    <a:pt x="5121414" y="-24664"/>
                    <a:pt x="5538181" y="82614"/>
                    <a:pt x="5715736" y="0"/>
                  </a:cubicBezTo>
                  <a:cubicBezTo>
                    <a:pt x="5893291" y="-82614"/>
                    <a:pt x="6143616" y="10902"/>
                    <a:pt x="6467526" y="0"/>
                  </a:cubicBezTo>
                  <a:cubicBezTo>
                    <a:pt x="6791436" y="-10902"/>
                    <a:pt x="6789094" y="41739"/>
                    <a:pt x="6872336" y="0"/>
                  </a:cubicBezTo>
                  <a:cubicBezTo>
                    <a:pt x="6955578" y="-41739"/>
                    <a:pt x="7077569" y="1609"/>
                    <a:pt x="7277147" y="0"/>
                  </a:cubicBezTo>
                  <a:cubicBezTo>
                    <a:pt x="7476725" y="-1609"/>
                    <a:pt x="7690386" y="69057"/>
                    <a:pt x="7855447" y="0"/>
                  </a:cubicBezTo>
                  <a:cubicBezTo>
                    <a:pt x="8020508" y="-69057"/>
                    <a:pt x="8402151" y="27091"/>
                    <a:pt x="8780728" y="0"/>
                  </a:cubicBezTo>
                  <a:cubicBezTo>
                    <a:pt x="8825376" y="1031"/>
                    <a:pt x="8892666" y="60940"/>
                    <a:pt x="8886949" y="106221"/>
                  </a:cubicBezTo>
                  <a:cubicBezTo>
                    <a:pt x="8933812" y="273931"/>
                    <a:pt x="8877779" y="324404"/>
                    <a:pt x="8886949" y="531095"/>
                  </a:cubicBezTo>
                  <a:cubicBezTo>
                    <a:pt x="8878840" y="586653"/>
                    <a:pt x="8841226" y="629074"/>
                    <a:pt x="8780728" y="637316"/>
                  </a:cubicBezTo>
                  <a:cubicBezTo>
                    <a:pt x="8508940" y="715384"/>
                    <a:pt x="8251775" y="610762"/>
                    <a:pt x="8028937" y="637316"/>
                  </a:cubicBezTo>
                  <a:cubicBezTo>
                    <a:pt x="7806099" y="663870"/>
                    <a:pt x="7436278" y="584162"/>
                    <a:pt x="7277147" y="637316"/>
                  </a:cubicBezTo>
                  <a:cubicBezTo>
                    <a:pt x="7118016" y="690470"/>
                    <a:pt x="6841835" y="637103"/>
                    <a:pt x="6525356" y="637316"/>
                  </a:cubicBezTo>
                  <a:cubicBezTo>
                    <a:pt x="6208877" y="637529"/>
                    <a:pt x="6218979" y="628403"/>
                    <a:pt x="6033801" y="637316"/>
                  </a:cubicBezTo>
                  <a:cubicBezTo>
                    <a:pt x="5848623" y="646229"/>
                    <a:pt x="5819364" y="609601"/>
                    <a:pt x="5715736" y="637316"/>
                  </a:cubicBezTo>
                  <a:cubicBezTo>
                    <a:pt x="5612108" y="665031"/>
                    <a:pt x="5454549" y="632814"/>
                    <a:pt x="5310925" y="637316"/>
                  </a:cubicBezTo>
                  <a:cubicBezTo>
                    <a:pt x="5167301" y="641818"/>
                    <a:pt x="5004112" y="609434"/>
                    <a:pt x="4906115" y="637316"/>
                  </a:cubicBezTo>
                  <a:cubicBezTo>
                    <a:pt x="4808118" y="665198"/>
                    <a:pt x="4456873" y="591585"/>
                    <a:pt x="4327814" y="637316"/>
                  </a:cubicBezTo>
                  <a:cubicBezTo>
                    <a:pt x="4198755" y="683047"/>
                    <a:pt x="3936636" y="573197"/>
                    <a:pt x="3749514" y="637316"/>
                  </a:cubicBezTo>
                  <a:cubicBezTo>
                    <a:pt x="3562392" y="701435"/>
                    <a:pt x="3314101" y="609374"/>
                    <a:pt x="3084468" y="637316"/>
                  </a:cubicBezTo>
                  <a:cubicBezTo>
                    <a:pt x="2854835" y="665258"/>
                    <a:pt x="2845779" y="606230"/>
                    <a:pt x="2679658" y="637316"/>
                  </a:cubicBezTo>
                  <a:cubicBezTo>
                    <a:pt x="2513537" y="668402"/>
                    <a:pt x="2512812" y="602493"/>
                    <a:pt x="2361593" y="637316"/>
                  </a:cubicBezTo>
                  <a:cubicBezTo>
                    <a:pt x="2210374" y="672139"/>
                    <a:pt x="2028516" y="576563"/>
                    <a:pt x="1783292" y="637316"/>
                  </a:cubicBezTo>
                  <a:cubicBezTo>
                    <a:pt x="1538068" y="698069"/>
                    <a:pt x="1613781" y="615528"/>
                    <a:pt x="1465227" y="637316"/>
                  </a:cubicBezTo>
                  <a:cubicBezTo>
                    <a:pt x="1316674" y="659104"/>
                    <a:pt x="1303423" y="610755"/>
                    <a:pt x="1147162" y="637316"/>
                  </a:cubicBezTo>
                  <a:cubicBezTo>
                    <a:pt x="990901" y="663877"/>
                    <a:pt x="349323" y="567934"/>
                    <a:pt x="106221" y="637316"/>
                  </a:cubicBezTo>
                  <a:cubicBezTo>
                    <a:pt x="54497" y="634047"/>
                    <a:pt x="-11487" y="601016"/>
                    <a:pt x="0" y="531095"/>
                  </a:cubicBezTo>
                  <a:cubicBezTo>
                    <a:pt x="-5417" y="394412"/>
                    <a:pt x="758" y="282078"/>
                    <a:pt x="0" y="10622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D83EDCF-82A8-442A-AB8B-41112F838348}"/>
                </a:ext>
              </a:extLst>
            </p:cNvPr>
            <p:cNvSpPr txBox="1"/>
            <p:nvPr/>
          </p:nvSpPr>
          <p:spPr>
            <a:xfrm>
              <a:off x="1234035" y="472242"/>
              <a:ext cx="9363989" cy="30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汉仪小麦体简"/>
                  <a:cs typeface="Calibri" panose="020F0502020204030204" pitchFamily="34" charset="0"/>
                  <a:sym typeface="+mn-ea"/>
                </a:rPr>
                <a:t>5. </a:t>
              </a:r>
              <a:r>
                <a:rPr kumimoji="0" lang="vi-VN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汉仪小麦体简"/>
                  <a:cs typeface="Calibri" panose="020F0502020204030204" pitchFamily="34" charset="0"/>
                  <a:sym typeface="+mn-ea"/>
                </a:rPr>
                <a:t>Tìm các sự vật được so sánh với nhau trong đoạn văn trên.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7DBF96-DB23-5AF7-203F-6F551D21A143}"/>
              </a:ext>
            </a:extLst>
          </p:cNvPr>
          <p:cNvSpPr txBox="1"/>
          <p:nvPr/>
        </p:nvSpPr>
        <p:spPr>
          <a:xfrm>
            <a:off x="1100332" y="940993"/>
            <a:ext cx="9991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sao đếm hết được các loài cá với đủ màu sắc: cá kim bé nhỏ như qu</a:t>
            </a:r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diêm màu tím, cá ót mặc áo vàng có sọc đen, cá khoai trong suốt như miếng nước đá, cá song lực lưỡng, da đen trũi, cá hồng đỏ như</a:t>
            </a:r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lửa,...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20F48B-253B-C2D8-E121-E424EEFD7573}"/>
              </a:ext>
            </a:extLst>
          </p:cNvPr>
          <p:cNvCxnSpPr>
            <a:cxnSpLocks/>
          </p:cNvCxnSpPr>
          <p:nvPr/>
        </p:nvCxnSpPr>
        <p:spPr>
          <a:xfrm>
            <a:off x="1229194" y="1912084"/>
            <a:ext cx="6385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60624F-FCF5-F699-0A93-61C499084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46559"/>
              </p:ext>
            </p:extLst>
          </p:nvPr>
        </p:nvGraphicFramePr>
        <p:xfrm>
          <a:off x="738679" y="3173850"/>
          <a:ext cx="10482761" cy="2583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9555">
                  <a:extLst>
                    <a:ext uri="{9D8B030D-6E8A-4147-A177-3AD203B41FA5}">
                      <a16:colId xmlns:a16="http://schemas.microsoft.com/office/drawing/2014/main" val="1262479032"/>
                    </a:ext>
                  </a:extLst>
                </a:gridCol>
                <a:gridCol w="2651178">
                  <a:extLst>
                    <a:ext uri="{9D8B030D-6E8A-4147-A177-3AD203B41FA5}">
                      <a16:colId xmlns:a16="http://schemas.microsoft.com/office/drawing/2014/main" val="56683371"/>
                    </a:ext>
                  </a:extLst>
                </a:gridCol>
                <a:gridCol w="2643433">
                  <a:extLst>
                    <a:ext uri="{9D8B030D-6E8A-4147-A177-3AD203B41FA5}">
                      <a16:colId xmlns:a16="http://schemas.microsoft.com/office/drawing/2014/main" val="2126061121"/>
                    </a:ext>
                  </a:extLst>
                </a:gridCol>
                <a:gridCol w="2648595">
                  <a:extLst>
                    <a:ext uri="{9D8B030D-6E8A-4147-A177-3AD203B41FA5}">
                      <a16:colId xmlns:a16="http://schemas.microsoft.com/office/drawing/2014/main" val="3884143523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 vật 1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so sánh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 vật 2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255678"/>
                  </a:ext>
                </a:extLst>
              </a:tr>
              <a:tr h="6017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k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diêm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898392"/>
                  </a:ext>
                </a:extLst>
              </a:tr>
              <a:tr h="653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khoai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 suốt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miếng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đá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71863"/>
                  </a:ext>
                </a:extLst>
              </a:tr>
              <a:tr h="5851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hồng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lửa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774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98F2FA7-8B9B-019A-A655-A4FA999BE0EF}"/>
              </a:ext>
            </a:extLst>
          </p:cNvPr>
          <p:cNvSpPr/>
          <p:nvPr/>
        </p:nvSpPr>
        <p:spPr>
          <a:xfrm>
            <a:off x="1364105" y="3987384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D696F2-D381-C954-340A-B750D54F593C}"/>
              </a:ext>
            </a:extLst>
          </p:cNvPr>
          <p:cNvSpPr/>
          <p:nvPr/>
        </p:nvSpPr>
        <p:spPr>
          <a:xfrm>
            <a:off x="4019862" y="3931234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B7937C-DC33-EF4F-0B07-BBA617257C3C}"/>
              </a:ext>
            </a:extLst>
          </p:cNvPr>
          <p:cNvSpPr/>
          <p:nvPr/>
        </p:nvSpPr>
        <p:spPr>
          <a:xfrm>
            <a:off x="6540708" y="3961457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4E707-C829-D9A3-B0DA-CC6F0EBE4176}"/>
              </a:ext>
            </a:extLst>
          </p:cNvPr>
          <p:cNvSpPr/>
          <p:nvPr/>
        </p:nvSpPr>
        <p:spPr>
          <a:xfrm>
            <a:off x="9106524" y="3987384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43570-35C5-96CB-C584-1DD39B3EB888}"/>
              </a:ext>
            </a:extLst>
          </p:cNvPr>
          <p:cNvSpPr/>
          <p:nvPr/>
        </p:nvSpPr>
        <p:spPr>
          <a:xfrm>
            <a:off x="1247930" y="4562047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0AAF76-81F3-18FD-CCA8-AEF3439636BF}"/>
              </a:ext>
            </a:extLst>
          </p:cNvPr>
          <p:cNvSpPr/>
          <p:nvPr/>
        </p:nvSpPr>
        <p:spPr>
          <a:xfrm>
            <a:off x="3687581" y="4592027"/>
            <a:ext cx="1797570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D0DD6-A977-78AC-16EB-E345E2E5B1D5}"/>
              </a:ext>
            </a:extLst>
          </p:cNvPr>
          <p:cNvSpPr/>
          <p:nvPr/>
        </p:nvSpPr>
        <p:spPr>
          <a:xfrm>
            <a:off x="6126631" y="4590182"/>
            <a:ext cx="1797570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63D0-7190-F7B9-E73A-AC5DDCC3060C}"/>
              </a:ext>
            </a:extLst>
          </p:cNvPr>
          <p:cNvSpPr/>
          <p:nvPr/>
        </p:nvSpPr>
        <p:spPr>
          <a:xfrm>
            <a:off x="8644055" y="4590182"/>
            <a:ext cx="2547404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FF6248-DE13-D97F-5F19-7B35E76A2EE8}"/>
              </a:ext>
            </a:extLst>
          </p:cNvPr>
          <p:cNvSpPr/>
          <p:nvPr/>
        </p:nvSpPr>
        <p:spPr>
          <a:xfrm>
            <a:off x="1364105" y="5224326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A7F177-4792-A5B6-A2DB-24BF81938DA6}"/>
              </a:ext>
            </a:extLst>
          </p:cNvPr>
          <p:cNvSpPr/>
          <p:nvPr/>
        </p:nvSpPr>
        <p:spPr>
          <a:xfrm>
            <a:off x="3631366" y="5224325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3D905-F439-A898-C689-6DA28449FB27}"/>
              </a:ext>
            </a:extLst>
          </p:cNvPr>
          <p:cNvSpPr/>
          <p:nvPr/>
        </p:nvSpPr>
        <p:spPr>
          <a:xfrm>
            <a:off x="6524053" y="5226174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EBF539-F589-AE07-48B1-B0C04A7D53F5}"/>
              </a:ext>
            </a:extLst>
          </p:cNvPr>
          <p:cNvSpPr/>
          <p:nvPr/>
        </p:nvSpPr>
        <p:spPr>
          <a:xfrm>
            <a:off x="8730942" y="5196086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B2E925-5CCB-00BB-75B5-684230B3B5FB}"/>
              </a:ext>
            </a:extLst>
          </p:cNvPr>
          <p:cNvCxnSpPr>
            <a:cxnSpLocks/>
          </p:cNvCxnSpPr>
          <p:nvPr/>
        </p:nvCxnSpPr>
        <p:spPr>
          <a:xfrm>
            <a:off x="3347803" y="2394267"/>
            <a:ext cx="6964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8678E9-E48F-B81A-B44B-63819D349098}"/>
              </a:ext>
            </a:extLst>
          </p:cNvPr>
          <p:cNvCxnSpPr>
            <a:cxnSpLocks/>
          </p:cNvCxnSpPr>
          <p:nvPr/>
        </p:nvCxnSpPr>
        <p:spPr>
          <a:xfrm>
            <a:off x="5853659" y="2891441"/>
            <a:ext cx="3710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2">
            <a:extLst>
              <a:ext uri="{FF2B5EF4-FFF2-40B4-BE49-F238E27FC236}">
                <a16:creationId xmlns:a16="http://schemas.microsoft.com/office/drawing/2014/main" id="{39F162CE-EA24-FDD7-D874-31488884EB40}"/>
              </a:ext>
            </a:extLst>
          </p:cNvPr>
          <p:cNvSpPr/>
          <p:nvPr/>
        </p:nvSpPr>
        <p:spPr>
          <a:xfrm>
            <a:off x="4474723" y="5927843"/>
            <a:ext cx="3630793" cy="86576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 luận </a:t>
            </a:r>
          </a:p>
          <a:p>
            <a:pPr algn="ctr"/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đôi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0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lang="en-US" altLang="zh-CN" sz="26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ọc đúng các từ, câu, đọc to rõ ràng câu chuyện, bài thơ, bài văn đã học (từ tuần 19 đến tuần 26)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0358" y="4577390"/>
            <a:ext cx="8685986" cy="59789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3.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so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sánh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3" y="2451577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72" y="4064210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324518" y="2768629"/>
            <a:ext cx="8779819" cy="111576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Nêu được nhân vật hoặc sự việc trong bài 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B07B28-963A-4E6F-B748-8FF91A298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503" y="2137329"/>
            <a:ext cx="615749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850232" y="735085"/>
            <a:ext cx="113417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FEB3C-BFB5-48E4-9446-AD1F6274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242285"/>
            <a:ext cx="8473713" cy="5615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431BB-4154-4183-9A8E-2B3CC320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088" y="2293865"/>
            <a:ext cx="2678967" cy="2353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543" y="3892781"/>
            <a:ext cx="551250" cy="2621250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9" y="352029"/>
            <a:ext cx="1659681" cy="16981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73770" y="1962334"/>
            <a:ext cx="6615744" cy="4339147"/>
            <a:chOff x="4651376" y="2060575"/>
            <a:chExt cx="2735263" cy="3294064"/>
          </a:xfrm>
        </p:grpSpPr>
        <p:sp>
          <p:nvSpPr>
            <p:cNvPr id="16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4795271" y="2638425"/>
              <a:ext cx="2429443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43251" y="5525018"/>
            <a:ext cx="992188" cy="989013"/>
            <a:chOff x="5184776" y="6189663"/>
            <a:chExt cx="992188" cy="989013"/>
          </a:xfrm>
        </p:grpSpPr>
        <p:sp>
          <p:nvSpPr>
            <p:cNvPr id="43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 rot="21279080">
            <a:off x="2824819" y="3127239"/>
            <a:ext cx="4790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6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7431">
            <a:off x="7750758" y="4479418"/>
            <a:ext cx="618750" cy="2610000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577" y="1660287"/>
            <a:ext cx="1232334" cy="867581"/>
          </a:xfrm>
          <a:prstGeom prst="rect">
            <a:avLst/>
          </a:prstGeom>
        </p:spPr>
      </p:pic>
      <p:sp>
        <p:nvSpPr>
          <p:cNvPr id="48" name="Flowchart: Alternate Process 47"/>
          <p:cNvSpPr/>
          <p:nvPr/>
        </p:nvSpPr>
        <p:spPr>
          <a:xfrm>
            <a:off x="2891650" y="943927"/>
            <a:ext cx="5247005" cy="652145"/>
          </a:xfrm>
          <a:prstGeom prst="flowChartAlternateProcess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Trò chơi: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Con số bí ẩn</a:t>
            </a:r>
          </a:p>
        </p:txBody>
      </p:sp>
    </p:spTree>
    <p:extLst>
      <p:ext uri="{BB962C8B-B14F-4D97-AF65-F5344CB8AC3E}">
        <p14:creationId xmlns:p14="http://schemas.microsoft.com/office/powerpoint/2010/main" val="40790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0"/>
          <p:cNvGrpSpPr/>
          <p:nvPr/>
        </p:nvGrpSpPr>
        <p:grpSpPr>
          <a:xfrm>
            <a:off x="1055440" y="836712"/>
            <a:ext cx="10153128" cy="5184575"/>
            <a:chOff x="2556108" y="1538524"/>
            <a:chExt cx="6911261" cy="3633873"/>
          </a:xfrm>
        </p:grpSpPr>
        <p:sp>
          <p:nvSpPr>
            <p:cNvPr id="31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3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49" name="图片 1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488" y="5815157"/>
            <a:ext cx="681698" cy="432048"/>
          </a:xfrm>
          <a:prstGeom prst="rect">
            <a:avLst/>
          </a:prstGeom>
        </p:spPr>
      </p:pic>
      <p:pic>
        <p:nvPicPr>
          <p:cNvPr id="50" name="图片 1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7094" y="5157192"/>
            <a:ext cx="1174970" cy="648072"/>
          </a:xfrm>
          <a:prstGeom prst="rect">
            <a:avLst/>
          </a:prstGeom>
        </p:spPr>
      </p:pic>
      <p:pic>
        <p:nvPicPr>
          <p:cNvPr id="51" name="图片 1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03" b="-10483"/>
          <a:stretch>
            <a:fillRect/>
          </a:stretch>
        </p:blipFill>
        <p:spPr>
          <a:xfrm>
            <a:off x="10358396" y="5614893"/>
            <a:ext cx="830252" cy="648072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554998" y="1160095"/>
            <a:ext cx="2284394" cy="2867662"/>
            <a:chOff x="1545264" y="1179044"/>
            <a:chExt cx="2284394" cy="2867662"/>
          </a:xfrm>
        </p:grpSpPr>
        <p:pic>
          <p:nvPicPr>
            <p:cNvPr id="54" name="Picture 53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8" b="44750"/>
            <a:stretch>
              <a:fillRect/>
            </a:stretch>
          </p:blipFill>
          <p:spPr>
            <a:xfrm>
              <a:off x="1545264" y="1179044"/>
              <a:ext cx="2284394" cy="2867662"/>
            </a:xfrm>
            <a:prstGeom prst="rect">
              <a:avLst/>
            </a:prstGeom>
          </p:spPr>
        </p:pic>
        <p:sp>
          <p:nvSpPr>
            <p:cNvPr id="55" name="Rectangle: Rounded Corners 2"/>
            <p:cNvSpPr/>
            <p:nvPr/>
          </p:nvSpPr>
          <p:spPr>
            <a:xfrm>
              <a:off x="2131753" y="1772816"/>
              <a:ext cx="742502" cy="971131"/>
            </a:xfrm>
            <a:prstGeom prst="roundRect">
              <a:avLst/>
            </a:prstGeom>
            <a:solidFill>
              <a:srgbClr val="BAD1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56" name="Picture 5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>
            <a:fillRect/>
          </a:stretch>
        </p:blipFill>
        <p:spPr>
          <a:xfrm>
            <a:off x="2310107" y="1665837"/>
            <a:ext cx="573882" cy="1268094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129440" y="1160423"/>
            <a:ext cx="2809510" cy="2277465"/>
            <a:chOff x="3129440" y="1160423"/>
            <a:chExt cx="2809510" cy="2277465"/>
          </a:xfrm>
        </p:grpSpPr>
        <p:pic>
          <p:nvPicPr>
            <p:cNvPr id="58" name="Picture 57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0" b="56121"/>
            <a:stretch>
              <a:fillRect/>
            </a:stretch>
          </p:blipFill>
          <p:spPr>
            <a:xfrm>
              <a:off x="3129440" y="1160423"/>
              <a:ext cx="2809510" cy="2277465"/>
            </a:xfrm>
            <a:prstGeom prst="rect">
              <a:avLst/>
            </a:prstGeom>
          </p:spPr>
        </p:pic>
        <p:sp>
          <p:nvSpPr>
            <p:cNvPr id="59" name="Rectangle: Rounded Corners 4"/>
            <p:cNvSpPr/>
            <p:nvPr/>
          </p:nvSpPr>
          <p:spPr>
            <a:xfrm>
              <a:off x="4452981" y="1772816"/>
              <a:ext cx="784889" cy="789660"/>
            </a:xfrm>
            <a:prstGeom prst="roundRect">
              <a:avLst/>
            </a:prstGeom>
            <a:solidFill>
              <a:srgbClr val="915F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0" name="Picture 5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>
            <a:fillRect/>
          </a:stretch>
        </p:blipFill>
        <p:spPr>
          <a:xfrm>
            <a:off x="4274971" y="1345465"/>
            <a:ext cx="962899" cy="126809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545264" y="3224349"/>
            <a:ext cx="2809510" cy="2310025"/>
            <a:chOff x="1545264" y="3224349"/>
            <a:chExt cx="2809510" cy="2310025"/>
          </a:xfrm>
        </p:grpSpPr>
        <p:pic>
          <p:nvPicPr>
            <p:cNvPr id="62" name="Picture 61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94" r="45060"/>
            <a:stretch>
              <a:fillRect/>
            </a:stretch>
          </p:blipFill>
          <p:spPr>
            <a:xfrm>
              <a:off x="1545264" y="3224349"/>
              <a:ext cx="2809510" cy="2310025"/>
            </a:xfrm>
            <a:prstGeom prst="rect">
              <a:avLst/>
            </a:prstGeom>
          </p:spPr>
        </p:pic>
        <p:sp>
          <p:nvSpPr>
            <p:cNvPr id="63" name="Rectangle: Rounded Corners 30"/>
            <p:cNvSpPr/>
            <p:nvPr/>
          </p:nvSpPr>
          <p:spPr>
            <a:xfrm>
              <a:off x="2409404" y="4085908"/>
              <a:ext cx="784889" cy="789660"/>
            </a:xfrm>
            <a:prstGeom prst="roundRect">
              <a:avLst/>
            </a:prstGeom>
            <a:solidFill>
              <a:srgbClr val="590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4" name="Picture 6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>
            <a:fillRect/>
          </a:stretch>
        </p:blipFill>
        <p:spPr>
          <a:xfrm>
            <a:off x="2367505" y="3920692"/>
            <a:ext cx="951858" cy="125355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670099" y="2613559"/>
            <a:ext cx="2268851" cy="2913473"/>
            <a:chOff x="3670099" y="2613559"/>
            <a:chExt cx="2268851" cy="2913473"/>
          </a:xfrm>
        </p:grpSpPr>
        <p:pic>
          <p:nvPicPr>
            <p:cNvPr id="66" name="Picture 65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32" t="43867" b="1"/>
            <a:stretch>
              <a:fillRect/>
            </a:stretch>
          </p:blipFill>
          <p:spPr>
            <a:xfrm>
              <a:off x="3670099" y="2613559"/>
              <a:ext cx="2268851" cy="2913473"/>
            </a:xfrm>
            <a:prstGeom prst="rect">
              <a:avLst/>
            </a:prstGeom>
          </p:spPr>
        </p:pic>
        <p:sp>
          <p:nvSpPr>
            <p:cNvPr id="67" name="Rectangle: Rounded Corners 31"/>
            <p:cNvSpPr/>
            <p:nvPr/>
          </p:nvSpPr>
          <p:spPr>
            <a:xfrm>
              <a:off x="4522952" y="3863400"/>
              <a:ext cx="784889" cy="789660"/>
            </a:xfrm>
            <a:prstGeom prst="roundRect">
              <a:avLst/>
            </a:prstGeom>
            <a:solidFill>
              <a:srgbClr val="2E6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8" name="Picture 6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>
            <a:fillRect/>
          </a:stretch>
        </p:blipFill>
        <p:spPr>
          <a:xfrm rot="373913">
            <a:off x="4540884" y="3787644"/>
            <a:ext cx="962899" cy="1268094"/>
          </a:xfrm>
          <a:prstGeom prst="rect">
            <a:avLst/>
          </a:prstGeom>
        </p:spPr>
      </p:pic>
      <p:pic>
        <p:nvPicPr>
          <p:cNvPr id="70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13" y="4500581"/>
            <a:ext cx="3327233" cy="2317355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278D1DBF-36DD-2D39-0006-267A3D22BA06}"/>
              </a:ext>
            </a:extLst>
          </p:cNvPr>
          <p:cNvSpPr/>
          <p:nvPr/>
        </p:nvSpPr>
        <p:spPr>
          <a:xfrm>
            <a:off x="7753141" y="2613559"/>
            <a:ext cx="1364105" cy="1219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0">
            <a:extLst>
              <a:ext uri="{FF2B5EF4-FFF2-40B4-BE49-F238E27FC236}">
                <a16:creationId xmlns:a16="http://schemas.microsoft.com/office/drawing/2014/main" id="{21F91CDE-07C9-4148-96C3-735A1E849560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0219F442-DD79-4DA0-8A7F-45D99E9F34BA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0453A4B-B917-49CC-A33C-5F1C5632C896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1F65C0E8-7D16-4E4E-8FD6-EF7374AAA16B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6" name="Rectangle: Rounded Corners 379"/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0" name="Arrow: Right 1">
            <a:hlinkClick r:id="rId2" action="ppaction://hlinksldjump"/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CF87D8-AC71-4586-B8BF-5FBE8325EBD9}"/>
              </a:ext>
            </a:extLst>
          </p:cNvPr>
          <p:cNvSpPr txBox="1"/>
          <p:nvPr/>
        </p:nvSpPr>
        <p:spPr>
          <a:xfrm>
            <a:off x="6162591" y="2656709"/>
            <a:ext cx="44284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đòi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xuống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thú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vị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hễ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nghiến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răng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đổ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80BEA7-4EF3-447E-8386-105AE7F87C48}"/>
              </a:ext>
            </a:extLst>
          </p:cNvPr>
          <p:cNvGrpSpPr/>
          <p:nvPr/>
        </p:nvGrpSpPr>
        <p:grpSpPr>
          <a:xfrm>
            <a:off x="1752599" y="2305050"/>
            <a:ext cx="4081145" cy="3752849"/>
            <a:chOff x="4338320" y="791752"/>
            <a:chExt cx="6115050" cy="5418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EA8BFB-5513-4D8B-855D-6A659BA7D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8320" y="791752"/>
              <a:ext cx="6115050" cy="54185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62D4E7-6E56-44D9-9182-9275559D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451" y="1366838"/>
              <a:ext cx="3381374" cy="1596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1DD798-E8F9-4E19-BEC2-BDC6382C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6787" y="2652712"/>
              <a:ext cx="725777" cy="5095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6300E0-0F87-48A1-91FF-291861F8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637" y="833436"/>
              <a:ext cx="1471902" cy="1033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0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0">
            <a:extLst>
              <a:ext uri="{FF2B5EF4-FFF2-40B4-BE49-F238E27FC236}">
                <a16:creationId xmlns:a16="http://schemas.microsoft.com/office/drawing/2014/main" id="{5D5CC87E-A7AE-4AFA-84C7-E553D812DD72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8" name="椭圆 31">
              <a:extLst>
                <a:ext uri="{FF2B5EF4-FFF2-40B4-BE49-F238E27FC236}">
                  <a16:creationId xmlns:a16="http://schemas.microsoft.com/office/drawing/2014/main" id="{35B26BC5-76A0-4C58-BBAE-BD3867AFA217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9B0CEC2F-2C9F-45A4-848E-0C0A179740F0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1">
              <a:extLst>
                <a:ext uri="{FF2B5EF4-FFF2-40B4-BE49-F238E27FC236}">
                  <a16:creationId xmlns:a16="http://schemas.microsoft.com/office/drawing/2014/main" id="{A3436032-FA87-4713-90ED-6ECA672F4686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5F91E-0BF3-4DF9-82D3-E0ACB85DDA0B}"/>
              </a:ext>
            </a:extLst>
          </p:cNvPr>
          <p:cNvGrpSpPr/>
          <p:nvPr/>
        </p:nvGrpSpPr>
        <p:grpSpPr>
          <a:xfrm>
            <a:off x="609600" y="1011886"/>
            <a:ext cx="11115675" cy="1379442"/>
            <a:chOff x="876249" y="206244"/>
            <a:chExt cx="9072755" cy="635790"/>
          </a:xfrm>
        </p:grpSpPr>
        <p:sp>
          <p:nvSpPr>
            <p:cNvPr id="22" name="Rectangle: Rounded Corners 379">
              <a:extLst>
                <a:ext uri="{FF2B5EF4-FFF2-40B4-BE49-F238E27FC236}">
                  <a16:creationId xmlns:a16="http://schemas.microsoft.com/office/drawing/2014/main" id="{3FA30AB9-6B99-46F8-8F91-A62C986CC941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317DA2-277A-40EC-BFFF-501CAE4306E5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60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voi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rừng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DD4BA3E-341A-431B-B57A-89C2B21F0792}"/>
              </a:ext>
            </a:extLst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127C1-9D51-4459-8EA9-63C32B69EB1D}"/>
              </a:ext>
            </a:extLst>
          </p:cNvPr>
          <p:cNvSpPr txBox="1"/>
          <p:nvPr/>
        </p:nvSpPr>
        <p:spPr>
          <a:xfrm>
            <a:off x="6315718" y="2742924"/>
            <a:ext cx="4428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thấy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rừng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Sơn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bầy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voi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khỏe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khoắn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minh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F31EE-85B7-4942-B313-FA6FA11C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155794"/>
            <a:ext cx="4457700" cy="210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9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0">
            <a:extLst>
              <a:ext uri="{FF2B5EF4-FFF2-40B4-BE49-F238E27FC236}">
                <a16:creationId xmlns:a16="http://schemas.microsoft.com/office/drawing/2014/main" id="{16C97CE8-DD85-43BD-8461-7005D3B2D817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7A226606-B5AE-43FA-8399-A0EB773E743B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F6C5F0A4-5C19-4C2A-9060-47BBFDDF221D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1">
              <a:extLst>
                <a:ext uri="{FF2B5EF4-FFF2-40B4-BE49-F238E27FC236}">
                  <a16:creationId xmlns:a16="http://schemas.microsoft.com/office/drawing/2014/main" id="{1E481BC1-B73E-4C3A-B97C-A9AB52315FDF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030CAA-1860-4B8D-B740-68AA2A4791AD}"/>
              </a:ext>
            </a:extLst>
          </p:cNvPr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22" name="Rectangle: Rounded Corners 379">
              <a:extLst>
                <a:ext uri="{FF2B5EF4-FFF2-40B4-BE49-F238E27FC236}">
                  <a16:creationId xmlns:a16="http://schemas.microsoft.com/office/drawing/2014/main" id="{8E0F1BFD-FBA2-45C7-8B11-DCBAC6D0EA5C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F74768-6F98-4F65-A3A7-B62DEAF7D002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Chuyện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sổ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F29C87F4-0900-4923-BBA7-5333B9023802}"/>
              </a:ext>
            </a:extLst>
          </p:cNvPr>
          <p:cNvSpPr/>
          <p:nvPr/>
        </p:nvSpPr>
        <p:spPr>
          <a:xfrm>
            <a:off x="10088944" y="5876853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C84978-20CD-49D6-BA3C-7113CBD76B0E}"/>
              </a:ext>
            </a:extLst>
          </p:cNvPr>
          <p:cNvSpPr txBox="1"/>
          <p:nvPr/>
        </p:nvSpPr>
        <p:spPr>
          <a:xfrm>
            <a:off x="6182368" y="2457174"/>
            <a:ext cx="44284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Do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cư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xử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thiếu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thân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đàn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bay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trở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nữa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rằng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quý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quý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FDD5BA-CA32-4320-97D8-E52D4AB4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37" y="2886075"/>
            <a:ext cx="3705225" cy="280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9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BAB2F535-8B51-4FF7-A74E-56D809CEAC9B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79658E08-02A9-45F1-BE92-20ABDBC8BC37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椭圆 31">
              <a:extLst>
                <a:ext uri="{FF2B5EF4-FFF2-40B4-BE49-F238E27FC236}">
                  <a16:creationId xmlns:a16="http://schemas.microsoft.com/office/drawing/2014/main" id="{00D8B815-F781-421C-A691-9E4BC8DCA102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3ED5C1FC-9532-4074-9D25-E55509B2FDE1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D2CF4A-9E64-4FC5-A003-8B54AE68EC96}"/>
              </a:ext>
            </a:extLst>
          </p:cNvPr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21" name="Rectangle: Rounded Corners 379">
              <a:extLst>
                <a:ext uri="{FF2B5EF4-FFF2-40B4-BE49-F238E27FC236}">
                  <a16:creationId xmlns:a16="http://schemas.microsoft.com/office/drawing/2014/main" id="{974F3FCD-A67E-43C3-AA28-7950F378F47F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F1EC3-DBE0-49CE-B10F-8773C415BD27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4.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Tay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trái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phải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3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513A76E-75F3-4D3C-97C1-2FBE56BEDA8E}"/>
              </a:ext>
            </a:extLst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058D57-F4C1-4512-9209-EB22EAC7EDBA}"/>
              </a:ext>
            </a:extLst>
          </p:cNvPr>
          <p:cNvSpPr txBox="1"/>
          <p:nvPr/>
        </p:nvSpPr>
        <p:spPr>
          <a:xfrm>
            <a:off x="6182368" y="2457174"/>
            <a:ext cx="4428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 đọc thể hiện cuộc xích mích nhỏ giữa tay trái và tay phải. Nhờ đó, hai tay nhận ra được tầm quan trọng của nhau.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B8BF2A-E0B7-4850-8BB8-A995BA5D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84" y="2476500"/>
            <a:ext cx="3535892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873</Words>
  <Application>Microsoft Office PowerPoint</Application>
  <PresentationFormat>Widescreen</PresentationFormat>
  <Paragraphs>101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#9Slide03 Arima Madurai ExtraBo</vt:lpstr>
      <vt:lpstr>Arial</vt:lpstr>
      <vt:lpstr>Calibri</vt:lpstr>
      <vt:lpstr>can_NongAor</vt:lpstr>
      <vt:lpstr>Coiny</vt:lpstr>
      <vt:lpstr>FC Onigiri Outline</vt:lpstr>
      <vt:lpstr>LNTH-Purrfect</vt:lpstr>
      <vt:lpstr>milk tea Med</vt:lpstr>
      <vt:lpstr>Times New Roman</vt:lpstr>
      <vt:lpstr>字魂59号-创粗黑</vt:lpstr>
      <vt:lpstr>千图网海量PPT模板www.58pic.com​​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49</cp:revision>
  <dcterms:created xsi:type="dcterms:W3CDTF">2022-12-31T09:50:38Z</dcterms:created>
  <dcterms:modified xsi:type="dcterms:W3CDTF">2026-03-17T08:32:54Z</dcterms:modified>
</cp:coreProperties>
</file>