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</p:sldMasterIdLst>
  <p:notesMasterIdLst>
    <p:notesMasterId r:id="rId28"/>
  </p:notesMasterIdLst>
  <p:sldIdLst>
    <p:sldId id="287" r:id="rId9"/>
    <p:sldId id="283" r:id="rId10"/>
    <p:sldId id="257" r:id="rId11"/>
    <p:sldId id="259" r:id="rId12"/>
    <p:sldId id="318" r:id="rId13"/>
    <p:sldId id="334" r:id="rId14"/>
    <p:sldId id="313" r:id="rId15"/>
    <p:sldId id="330" r:id="rId16"/>
    <p:sldId id="329" r:id="rId17"/>
    <p:sldId id="337" r:id="rId18"/>
    <p:sldId id="331" r:id="rId19"/>
    <p:sldId id="324" r:id="rId20"/>
    <p:sldId id="332" r:id="rId21"/>
    <p:sldId id="335" r:id="rId22"/>
    <p:sldId id="333" r:id="rId23"/>
    <p:sldId id="328" r:id="rId24"/>
    <p:sldId id="300" r:id="rId25"/>
    <p:sldId id="280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3969" autoAdjust="0"/>
  </p:normalViewPr>
  <p:slideViewPr>
    <p:cSldViewPr snapToGrid="0">
      <p:cViewPr varScale="1">
        <p:scale>
          <a:sx n="75" d="100"/>
          <a:sy n="75" d="100"/>
        </p:scale>
        <p:origin x="44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790BB-48F9-4081-A630-4A127CDC6FD4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02FD8-E90B-4812-9660-6C738DF5A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0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6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257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87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.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3E13F-BDF6-412A-89E4-5B71A603F4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9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257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592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6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3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sánh các phần và tiện ích của thư đt với thư viết tay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02FD8-E90B-4812-9660-6C738DF5A0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4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25903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1869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0112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78658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61618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4218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09672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20370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10422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328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891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2180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4492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429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4755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5561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10596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2993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04327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08751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25335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107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74280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6002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80785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23621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367130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64823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990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51737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75300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30626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33730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97138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0938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7095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63558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89527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11256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9768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51998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18854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87753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26244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94180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62479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618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8155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85992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838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454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6607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91619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588111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5169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898383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88851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56984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5192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039521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21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8116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86674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465988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03991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02320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9817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07810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2452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74560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662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71542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33695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27373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014846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60386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338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71196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174733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807456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110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79341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2119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9567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493044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116502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8508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57770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3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16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29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09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41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1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1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61FB3F2A-10F8-4876-92EE-38795114D5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88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audio" Target="../media/audio1.wav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C42B1-133B-480F-A711-BCCE39D7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589" y="1956458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0B86440-BCEC-D3D4-D1D4-B9497AB4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39" r="958"/>
          <a:stretch/>
        </p:blipFill>
        <p:spPr>
          <a:xfrm>
            <a:off x="6147527" y="1678328"/>
            <a:ext cx="5986601" cy="488129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76ED4E2-6233-0EF0-D824-026BD15EC1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23" r="1763"/>
          <a:stretch/>
        </p:blipFill>
        <p:spPr>
          <a:xfrm>
            <a:off x="57872" y="1863525"/>
            <a:ext cx="6038128" cy="4383175"/>
          </a:xfrm>
          <a:prstGeom prst="rect">
            <a:avLst/>
          </a:prstGeom>
        </p:spPr>
      </p:pic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BD993CFE-E337-4351-BDE5-6AC6A17F97FD}"/>
              </a:ext>
            </a:extLst>
          </p:cNvPr>
          <p:cNvSpPr/>
          <p:nvPr/>
        </p:nvSpPr>
        <p:spPr>
          <a:xfrm>
            <a:off x="1183727" y="665685"/>
            <a:ext cx="9602368" cy="63418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1A0D8798-BB67-482F-07C5-CF5B1CBFE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682" y="665685"/>
            <a:ext cx="9612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>
                <a:solidFill>
                  <a:srgbClr val="C00000"/>
                </a:solidFill>
                <a:ea typeface="Cambria" panose="02040503050406030204" pitchFamily="18" charset="0"/>
              </a:rPr>
              <a:t>So sánh thư điện tử và thư viết tay?</a:t>
            </a:r>
            <a:endParaRPr kumimoji="0" lang="vi-VN" altLang="en-US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5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13" name="TextBox 79">
            <a:extLst>
              <a:ext uri="{FF2B5EF4-FFF2-40B4-BE49-F238E27FC236}">
                <a16:creationId xmlns:a16="http://schemas.microsoft.com/office/drawing/2014/main" id="{2D51DD9C-65AC-4108-A06A-38E8F2A0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595" y="1857792"/>
            <a:ext cx="73428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en-US" altLang="en-US" sz="5400" b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altLang="en-US" sz="5400" b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luận về các bước viết thư điện tử</a:t>
            </a:r>
            <a:endParaRPr kumimoji="0" lang="vi-VN" altLang="en-US" sz="5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74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FD2E326-B603-4E23-9C3A-E820A8788C83}"/>
              </a:ext>
            </a:extLst>
          </p:cNvPr>
          <p:cNvSpPr txBox="1"/>
          <p:nvPr/>
        </p:nvSpPr>
        <p:spPr>
          <a:xfrm>
            <a:off x="2174906" y="356932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891B61-8BEF-0CF8-729D-F56D50A7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2876" y="-1743231"/>
            <a:ext cx="4286247" cy="103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69263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5B90E-0E53-46C2-B945-D0495EB93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015" y="2197134"/>
            <a:ext cx="734022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95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B5798-6207-44A6-885A-C56D0AA4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1" y="175322"/>
            <a:ext cx="11223108" cy="619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0435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0C3AF-503C-4F93-9B31-D22A0EF45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63" y="2449188"/>
            <a:ext cx="5474273" cy="4408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E2AB0-5D20-4FA0-81EC-52D28CB54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12"/>
          <a:stretch/>
        </p:blipFill>
        <p:spPr>
          <a:xfrm>
            <a:off x="3358863" y="776842"/>
            <a:ext cx="63725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5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0DFE831-F0E8-4DD4-A8D7-CBEDEA9AE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9" y="3793514"/>
            <a:ext cx="4869721" cy="3064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D3E0D5-3300-7E4D-5D3B-91406BB77B3A}"/>
              </a:ext>
            </a:extLst>
          </p:cNvPr>
          <p:cNvSpPr txBox="1"/>
          <p:nvPr/>
        </p:nvSpPr>
        <p:spPr>
          <a:xfrm>
            <a:off x="1347802" y="412154"/>
            <a:ext cx="9791253" cy="1191816"/>
          </a:xfrm>
          <a:prstGeom prst="roundRect">
            <a:avLst/>
          </a:prstGeom>
          <a:solidFill>
            <a:srgbClr val="EEE0E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3. </a:t>
            </a:r>
            <a:r>
              <a:rPr lang="en-US" dirty="0">
                <a:solidFill>
                  <a:srgbClr val="480024"/>
                </a:solidFill>
              </a:rPr>
              <a:t>Chia </a:t>
            </a:r>
            <a:r>
              <a:rPr lang="en-US" dirty="0" err="1">
                <a:solidFill>
                  <a:srgbClr val="480024"/>
                </a:solidFill>
              </a:rPr>
              <a:t>sẻ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đoạn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văn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của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em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với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bạn</a:t>
            </a:r>
            <a:r>
              <a:rPr lang="en-US" dirty="0">
                <a:solidFill>
                  <a:srgbClr val="480024"/>
                </a:solidFill>
              </a:rPr>
              <a:t>, </a:t>
            </a:r>
            <a:r>
              <a:rPr lang="en-US" dirty="0" err="1">
                <a:solidFill>
                  <a:srgbClr val="480024"/>
                </a:solidFill>
              </a:rPr>
              <a:t>chỉnh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sửa</a:t>
            </a:r>
            <a:r>
              <a:rPr lang="en-US" dirty="0">
                <a:solidFill>
                  <a:srgbClr val="480024"/>
                </a:solidFill>
              </a:rPr>
              <a:t> </a:t>
            </a:r>
          </a:p>
          <a:p>
            <a:r>
              <a:rPr lang="en-US" dirty="0" err="1">
                <a:solidFill>
                  <a:srgbClr val="480024"/>
                </a:solidFill>
              </a:rPr>
              <a:t>và</a:t>
            </a:r>
            <a:r>
              <a:rPr lang="en-US" dirty="0">
                <a:solidFill>
                  <a:srgbClr val="480024"/>
                </a:solidFill>
              </a:rPr>
              <a:t> </a:t>
            </a:r>
            <a:r>
              <a:rPr lang="en-US" dirty="0" err="1">
                <a:solidFill>
                  <a:srgbClr val="480024"/>
                </a:solidFill>
              </a:rPr>
              <a:t>bổ</a:t>
            </a:r>
            <a:r>
              <a:rPr lang="en-US" dirty="0">
                <a:solidFill>
                  <a:srgbClr val="480024"/>
                </a:solidFill>
              </a:rPr>
              <a:t> sung ý hay.</a:t>
            </a:r>
          </a:p>
        </p:txBody>
      </p:sp>
      <p:cxnSp>
        <p:nvCxnSpPr>
          <p:cNvPr id="10" name="Google Shape;585;p7">
            <a:extLst>
              <a:ext uri="{FF2B5EF4-FFF2-40B4-BE49-F238E27FC236}">
                <a16:creationId xmlns:a16="http://schemas.microsoft.com/office/drawing/2014/main" id="{DA80EAEA-EB6B-56BB-81A4-6C62C1406F95}"/>
              </a:ext>
            </a:extLst>
          </p:cNvPr>
          <p:cNvCxnSpPr>
            <a:cxnSpLocks/>
          </p:cNvCxnSpPr>
          <p:nvPr/>
        </p:nvCxnSpPr>
        <p:spPr>
          <a:xfrm>
            <a:off x="2028998" y="976139"/>
            <a:ext cx="1419027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587;p7">
            <a:extLst>
              <a:ext uri="{FF2B5EF4-FFF2-40B4-BE49-F238E27FC236}">
                <a16:creationId xmlns:a16="http://schemas.microsoft.com/office/drawing/2014/main" id="{10E8A356-BA26-A8F8-61C4-24C8BFBEC1FD}"/>
              </a:ext>
            </a:extLst>
          </p:cNvPr>
          <p:cNvCxnSpPr>
            <a:cxnSpLocks/>
          </p:cNvCxnSpPr>
          <p:nvPr/>
        </p:nvCxnSpPr>
        <p:spPr>
          <a:xfrm>
            <a:off x="2080953" y="1463605"/>
            <a:ext cx="263652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587;p7">
            <a:extLst>
              <a:ext uri="{FF2B5EF4-FFF2-40B4-BE49-F238E27FC236}">
                <a16:creationId xmlns:a16="http://schemas.microsoft.com/office/drawing/2014/main" id="{27792D78-03E1-F72A-058C-47236FE60F49}"/>
              </a:ext>
            </a:extLst>
          </p:cNvPr>
          <p:cNvCxnSpPr>
            <a:cxnSpLocks/>
          </p:cNvCxnSpPr>
          <p:nvPr/>
        </p:nvCxnSpPr>
        <p:spPr>
          <a:xfrm>
            <a:off x="8637448" y="976139"/>
            <a:ext cx="1859727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D6164A-EE2E-393B-CE7C-6F64CF128911}"/>
              </a:ext>
            </a:extLst>
          </p:cNvPr>
          <p:cNvGrpSpPr/>
          <p:nvPr/>
        </p:nvGrpSpPr>
        <p:grpSpPr>
          <a:xfrm>
            <a:off x="3448025" y="1732894"/>
            <a:ext cx="4980787" cy="1571073"/>
            <a:chOff x="3448025" y="1732894"/>
            <a:chExt cx="4980787" cy="1571073"/>
          </a:xfrm>
        </p:grpSpPr>
        <p:sp>
          <p:nvSpPr>
            <p:cNvPr id="14" name="Google Shape;651;p11">
              <a:extLst>
                <a:ext uri="{FF2B5EF4-FFF2-40B4-BE49-F238E27FC236}">
                  <a16:creationId xmlns:a16="http://schemas.microsoft.com/office/drawing/2014/main" id="{C0D2F93D-8302-FA8E-591B-CA19ECF226B7}"/>
                </a:ext>
              </a:extLst>
            </p:cNvPr>
            <p:cNvSpPr/>
            <p:nvPr/>
          </p:nvSpPr>
          <p:spPr>
            <a:xfrm>
              <a:off x="3448025" y="1732894"/>
              <a:ext cx="4980787" cy="1571073"/>
            </a:xfrm>
            <a:prstGeom prst="cloudCallout">
              <a:avLst>
                <a:gd name="adj1" fmla="val -44796"/>
                <a:gd name="adj2" fmla="val 105796"/>
              </a:avLst>
            </a:prstGeom>
            <a:solidFill>
              <a:srgbClr val="F9E7E6"/>
            </a:solidFill>
            <a:ln>
              <a:solidFill>
                <a:srgbClr val="C07F68"/>
              </a:solidFill>
              <a:headEnd type="none" w="sm" len="sm"/>
              <a:tailEnd type="none" w="sm" len="sm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5" name="Google Shape;652;p11">
              <a:extLst>
                <a:ext uri="{FF2B5EF4-FFF2-40B4-BE49-F238E27FC236}">
                  <a16:creationId xmlns:a16="http://schemas.microsoft.com/office/drawing/2014/main" id="{FFB45816-8E20-0C46-D09C-D452C3F47F00}"/>
                </a:ext>
              </a:extLst>
            </p:cNvPr>
            <p:cNvSpPr txBox="1"/>
            <p:nvPr/>
          </p:nvSpPr>
          <p:spPr>
            <a:xfrm>
              <a:off x="3572060" y="2130655"/>
              <a:ext cx="4732716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rgbClr val="660033"/>
                  </a:solidFill>
                  <a:latin typeface="Calibri"/>
                  <a:ea typeface="Calibri"/>
                  <a:cs typeface="Calibri"/>
                  <a:sym typeface="Calibri"/>
                </a:rPr>
                <a:t>Hoạt</a:t>
              </a:r>
              <a:r>
                <a:rPr lang="en-US" sz="3600" b="1" dirty="0">
                  <a:solidFill>
                    <a:srgbClr val="660033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600" b="1" dirty="0" err="1">
                  <a:solidFill>
                    <a:srgbClr val="660033"/>
                  </a:solidFill>
                  <a:latin typeface="Calibri"/>
                  <a:ea typeface="Calibri"/>
                  <a:cs typeface="Calibri"/>
                  <a:sym typeface="Calibri"/>
                </a:rPr>
                <a:t>động</a:t>
              </a:r>
              <a:r>
                <a:rPr lang="en-US" sz="3600" b="1" dirty="0">
                  <a:solidFill>
                    <a:srgbClr val="660033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600" b="1" dirty="0" err="1">
                  <a:solidFill>
                    <a:srgbClr val="660033"/>
                  </a:solidFill>
                  <a:latin typeface="Calibri"/>
                  <a:ea typeface="Calibri"/>
                  <a:cs typeface="Calibri"/>
                  <a:sym typeface="Calibri"/>
                </a:rPr>
                <a:t>nhóm</a:t>
              </a:r>
              <a:r>
                <a:rPr lang="en-US" sz="3600" b="1" dirty="0">
                  <a:solidFill>
                    <a:srgbClr val="660033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600" b="1" dirty="0" err="1">
                  <a:solidFill>
                    <a:srgbClr val="660033"/>
                  </a:solidFill>
                  <a:latin typeface="Calibri"/>
                  <a:ea typeface="Calibri"/>
                  <a:cs typeface="Calibri"/>
                  <a:sym typeface="Calibri"/>
                </a:rPr>
                <a:t>đôi</a:t>
              </a:r>
              <a:endParaRPr sz="2400" dirty="0">
                <a:solidFill>
                  <a:srgbClr val="660033"/>
                </a:solidFill>
              </a:endParaRPr>
            </a:p>
          </p:txBody>
        </p:sp>
      </p:grpSp>
      <p:sp>
        <p:nvSpPr>
          <p:cNvPr id="16" name="Google Shape;648;p11">
            <a:extLst>
              <a:ext uri="{FF2B5EF4-FFF2-40B4-BE49-F238E27FC236}">
                <a16:creationId xmlns:a16="http://schemas.microsoft.com/office/drawing/2014/main" id="{4AA19EA8-C4DC-6022-ACA8-F35F60D02EB5}"/>
              </a:ext>
            </a:extLst>
          </p:cNvPr>
          <p:cNvSpPr/>
          <p:nvPr/>
        </p:nvSpPr>
        <p:spPr>
          <a:xfrm>
            <a:off x="5938418" y="3787226"/>
            <a:ext cx="2771553" cy="744952"/>
          </a:xfrm>
          <a:prstGeom prst="roundRect">
            <a:avLst>
              <a:gd name="adj" fmla="val 16667"/>
            </a:avLst>
          </a:prstGeom>
          <a:solidFill>
            <a:srgbClr val="D69996"/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480024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400" b="1" dirty="0">
                <a:solidFill>
                  <a:srgbClr val="4800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480024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2400" b="1" dirty="0">
                <a:solidFill>
                  <a:srgbClr val="480024"/>
                </a:solidFill>
                <a:latin typeface="Arial"/>
                <a:ea typeface="Arial"/>
                <a:cs typeface="Arial"/>
                <a:sym typeface="Arial"/>
              </a:rPr>
              <a:t>: 2 </a:t>
            </a:r>
            <a:r>
              <a:rPr lang="en-US" sz="2400" b="1" dirty="0" err="1">
                <a:solidFill>
                  <a:srgbClr val="480024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endParaRPr sz="2400" b="1" dirty="0">
              <a:solidFill>
                <a:srgbClr val="4800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ÄÃÌM NGÆ¯Æ Ì£C 3 PHUÌT - BOÌNG SÃÌ">
            <a:hlinkClick r:id="" action="ppaction://media"/>
            <a:extLst>
              <a:ext uri="{FF2B5EF4-FFF2-40B4-BE49-F238E27FC236}">
                <a16:creationId xmlns:a16="http://schemas.microsoft.com/office/drawing/2014/main" id="{DD5D45F0-77B4-E8F2-B34B-0E295D81D8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279" y="5093124"/>
            <a:ext cx="2294003" cy="12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4019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2065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1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2065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1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Xem lại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học hôm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Viết thư điện tử cho 1 người thân của em thông báo tình hình học tập.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Chuẩn bị: bài học tiếp theo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4137AE-C49F-4230-85A3-34639B840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039" y="2453575"/>
            <a:ext cx="918137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1302180" y="1879951"/>
            <a:ext cx="936796" cy="936796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1628012" y="4071937"/>
            <a:ext cx="949041" cy="891416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2264225" y="1756699"/>
            <a:ext cx="8513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iết được lá thư gửi bạn bè theo hình thức thư điện tử.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2538404" y="3957637"/>
            <a:ext cx="8513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vi-VN" sz="4000" b="1" dirty="0">
                <a:solidFill>
                  <a:srgbClr val="FF66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 đầu biết thể hiện tình cảm với bạn bè qua bức thư.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2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2238976" y="241300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5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F0B9F-6E3C-4FA7-B6AA-4182B6F24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225" y="284936"/>
            <a:ext cx="588315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0A72F5A9-45F8-4284-BE09-C94A0C9368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6" end="542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9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C74AC-124C-4358-BCE4-4436A74A4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714" y="2002498"/>
            <a:ext cx="9181372" cy="871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990CA-491E-4AD2-9995-23AD3AC5FD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583" y="2866598"/>
            <a:ext cx="7315834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8942AF-563D-4004-B5C9-C290AE461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390" y="2296986"/>
            <a:ext cx="734022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13" name="TextBox 79">
            <a:extLst>
              <a:ext uri="{FF2B5EF4-FFF2-40B4-BE49-F238E27FC236}">
                <a16:creationId xmlns:a16="http://schemas.microsoft.com/office/drawing/2014/main" id="{2D51DD9C-65AC-4108-A06A-38E8F2A0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595" y="1857792"/>
            <a:ext cx="734281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en-US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bức thư điện tử và trả lời câu hỏi</a:t>
            </a:r>
            <a:endParaRPr kumimoji="0" lang="vi-VN" altLang="en-US" sz="6600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5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D5F9C3-F977-4E0E-A849-8B3AD1A80EBA}"/>
              </a:ext>
            </a:extLst>
          </p:cNvPr>
          <p:cNvSpPr/>
          <p:nvPr/>
        </p:nvSpPr>
        <p:spPr>
          <a:xfrm>
            <a:off x="400848" y="5408974"/>
            <a:ext cx="11456371" cy="1449026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8" y="5408974"/>
            <a:ext cx="7274116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31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a. Bức thư trên do ai viết, gửi cho ai?</a:t>
            </a:r>
            <a:endParaRPr kumimoji="0" lang="vi-VN" altLang="en-US" sz="31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B5798-6207-44A6-885A-C56D0AA46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249"/>
          <a:stretch/>
        </p:blipFill>
        <p:spPr>
          <a:xfrm>
            <a:off x="964386" y="299676"/>
            <a:ext cx="9055621" cy="4886553"/>
          </a:xfrm>
          <a:prstGeom prst="rect">
            <a:avLst/>
          </a:prstGeom>
        </p:spPr>
      </p:pic>
      <p:sp>
        <p:nvSpPr>
          <p:cNvPr id="2" name="Text Box 20">
            <a:extLst>
              <a:ext uri="{FF2B5EF4-FFF2-40B4-BE49-F238E27FC236}">
                <a16:creationId xmlns:a16="http://schemas.microsoft.com/office/drawing/2014/main" id="{1B056724-F12F-0CF2-9819-A797D1307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61" y="5842613"/>
            <a:ext cx="628476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31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b. Thư</a:t>
            </a:r>
            <a:r>
              <a:rPr kumimoji="0" lang="it-IT" altLang="en-US" sz="31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gồm những phần nào ?</a:t>
            </a:r>
            <a:endParaRPr kumimoji="0" lang="vi-VN" altLang="en-US" sz="31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E8EC3BB9-206E-14D9-5FEF-81A9AE498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60" y="6288613"/>
            <a:ext cx="1066189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31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c.</a:t>
            </a:r>
            <a:r>
              <a:rPr kumimoji="0" lang="it-IT" altLang="en-US" sz="31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Muốn viết thư điện tử cần có phương tiện gì ?</a:t>
            </a:r>
            <a:endParaRPr kumimoji="0" lang="vi-VN" altLang="en-US" sz="31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62420A6-6D57-A7F1-715A-1B387FB7C29B}"/>
              </a:ext>
            </a:extLst>
          </p:cNvPr>
          <p:cNvSpPr/>
          <p:nvPr/>
        </p:nvSpPr>
        <p:spPr>
          <a:xfrm>
            <a:off x="9955303" y="554916"/>
            <a:ext cx="2093944" cy="232718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34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3177FE-7AFD-4FC4-8D67-77CE3B3DC92D}"/>
              </a:ext>
            </a:extLst>
          </p:cNvPr>
          <p:cNvSpPr/>
          <p:nvPr/>
        </p:nvSpPr>
        <p:spPr>
          <a:xfrm>
            <a:off x="1278631" y="1067906"/>
            <a:ext cx="8590628" cy="4886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D5F9C3-F977-4E0E-A849-8B3AD1A80EBA}"/>
              </a:ext>
            </a:extLst>
          </p:cNvPr>
          <p:cNvSpPr/>
          <p:nvPr/>
        </p:nvSpPr>
        <p:spPr>
          <a:xfrm>
            <a:off x="1126809" y="186531"/>
            <a:ext cx="8590628" cy="777774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578" y="237986"/>
            <a:ext cx="7974866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it-IT" altLang="en-US" sz="3100" dirty="0">
                <a:solidFill>
                  <a:srgbClr val="C00000"/>
                </a:solidFill>
                <a:ea typeface="Cambria" panose="02040503050406030204" pitchFamily="18" charset="0"/>
              </a:rPr>
              <a:t>a. Bức thư trên do ai viết, gửi cho ai?</a:t>
            </a:r>
            <a:endParaRPr kumimoji="0" lang="vi-VN" altLang="en-US" sz="31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9C9C9290-F6FC-4C31-99EC-BB1A9FC6DD82}"/>
              </a:ext>
            </a:extLst>
          </p:cNvPr>
          <p:cNvSpPr txBox="1"/>
          <p:nvPr/>
        </p:nvSpPr>
        <p:spPr>
          <a:xfrm>
            <a:off x="1112223" y="1015760"/>
            <a:ext cx="8923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vi-VN" sz="32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Lá thư do bạn Sơn viết và gửi cho bạn Dương.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B5798-6207-44A6-885A-C56D0AA4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77" y="1931987"/>
            <a:ext cx="8923444" cy="49260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05A413-B49A-41F9-AFB6-E7132015FD7B}"/>
              </a:ext>
            </a:extLst>
          </p:cNvPr>
          <p:cNvCxnSpPr/>
          <p:nvPr/>
        </p:nvCxnSpPr>
        <p:spPr>
          <a:xfrm>
            <a:off x="4374359" y="3790628"/>
            <a:ext cx="800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A26531-17FF-491E-8005-D759C2A7EE02}"/>
              </a:ext>
            </a:extLst>
          </p:cNvPr>
          <p:cNvCxnSpPr>
            <a:cxnSpLocks/>
          </p:cNvCxnSpPr>
          <p:nvPr/>
        </p:nvCxnSpPr>
        <p:spPr>
          <a:xfrm>
            <a:off x="4343363" y="576989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98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D5F9C3-F977-4E0E-A849-8B3AD1A80EBA}"/>
              </a:ext>
            </a:extLst>
          </p:cNvPr>
          <p:cNvSpPr/>
          <p:nvPr/>
        </p:nvSpPr>
        <p:spPr>
          <a:xfrm>
            <a:off x="2867670" y="70070"/>
            <a:ext cx="7159733" cy="63418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579" y="102467"/>
            <a:ext cx="6982841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sz="3100" dirty="0">
                <a:solidFill>
                  <a:srgbClr val="C00000"/>
                </a:solidFill>
                <a:ea typeface="Cambria" panose="02040503050406030204" pitchFamily="18" charset="0"/>
              </a:rPr>
              <a:t>b. Thư gồm những phần nào?</a:t>
            </a:r>
            <a:endParaRPr kumimoji="0" lang="vi-VN" altLang="en-US" sz="31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B5798-6207-44A6-885A-C56D0AA4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55" y="1299585"/>
            <a:ext cx="10069036" cy="55584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DED96-DF98-6E3F-13EB-ECDE6C8E833A}"/>
              </a:ext>
            </a:extLst>
          </p:cNvPr>
          <p:cNvSpPr/>
          <p:nvPr/>
        </p:nvSpPr>
        <p:spPr>
          <a:xfrm>
            <a:off x="918755" y="1875295"/>
            <a:ext cx="3064309" cy="4649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3D1C1C-AFB5-E5E9-17BA-0F2B17C05B7A}"/>
              </a:ext>
            </a:extLst>
          </p:cNvPr>
          <p:cNvSpPr/>
          <p:nvPr/>
        </p:nvSpPr>
        <p:spPr>
          <a:xfrm>
            <a:off x="1024661" y="2433385"/>
            <a:ext cx="2911910" cy="4649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385B97-5DB2-0E74-2BDB-0FF2578128AF}"/>
              </a:ext>
            </a:extLst>
          </p:cNvPr>
          <p:cNvSpPr/>
          <p:nvPr/>
        </p:nvSpPr>
        <p:spPr>
          <a:xfrm>
            <a:off x="1024661" y="3026285"/>
            <a:ext cx="2911910" cy="4649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0B8D14-777C-6EE9-2402-13AB3B3B8634}"/>
              </a:ext>
            </a:extLst>
          </p:cNvPr>
          <p:cNvSpPr/>
          <p:nvPr/>
        </p:nvSpPr>
        <p:spPr>
          <a:xfrm>
            <a:off x="1024661" y="3718722"/>
            <a:ext cx="2911910" cy="4649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4CD480-6B8E-CA1E-0F91-8F97EB963949}"/>
              </a:ext>
            </a:extLst>
          </p:cNvPr>
          <p:cNvSpPr/>
          <p:nvPr/>
        </p:nvSpPr>
        <p:spPr>
          <a:xfrm>
            <a:off x="1024661" y="4886619"/>
            <a:ext cx="2911910" cy="4649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88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4" grpId="0" animBg="1"/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0C3AF-503C-4F93-9B31-D22A0EF45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75"/>
            <a:ext cx="3843733" cy="30956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1E2B46-6B7E-4371-B4B2-7C9AD8977203}"/>
              </a:ext>
            </a:extLst>
          </p:cNvPr>
          <p:cNvSpPr/>
          <p:nvPr/>
        </p:nvSpPr>
        <p:spPr>
          <a:xfrm>
            <a:off x="3892821" y="2755033"/>
            <a:ext cx="7774460" cy="2235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411FBC9A-A348-4369-BB2E-B9466430C4CF}"/>
              </a:ext>
            </a:extLst>
          </p:cNvPr>
          <p:cNvSpPr txBox="1"/>
          <p:nvPr/>
        </p:nvSpPr>
        <p:spPr>
          <a:xfrm>
            <a:off x="3913175" y="2958034"/>
            <a:ext cx="7603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vi-VN" sz="36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 viết thư điện tử thì cần có máy tính, máy tính bảng hoặc điện thoại thông minh có kết nối internet.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B08710-C376-EDF6-D4CA-B361DD8273BF}"/>
              </a:ext>
            </a:extLst>
          </p:cNvPr>
          <p:cNvSpPr/>
          <p:nvPr/>
        </p:nvSpPr>
        <p:spPr>
          <a:xfrm>
            <a:off x="778150" y="665685"/>
            <a:ext cx="9602368" cy="63418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59AB7325-6F5C-FA48-35BF-77F074BE0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80" y="665685"/>
            <a:ext cx="9612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c.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Muốn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viết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thư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điện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tử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cần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có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phương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tiện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ea typeface="Cambria" panose="02040503050406030204" pitchFamily="18" charset="0"/>
              </a:rPr>
              <a:t>gì</a:t>
            </a:r>
            <a:r>
              <a:rPr lang="en-US" altLang="en-US" dirty="0">
                <a:solidFill>
                  <a:srgbClr val="C00000"/>
                </a:solidFill>
                <a:ea typeface="Cambria" panose="02040503050406030204" pitchFamily="18" charset="0"/>
              </a:rPr>
              <a:t> ?</a:t>
            </a:r>
            <a:endParaRPr kumimoji="0" lang="vi-VN" altLang="en-US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135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291</Words>
  <Application>Microsoft Office PowerPoint</Application>
  <PresentationFormat>Widescreen</PresentationFormat>
  <Paragraphs>41</Paragraphs>
  <Slides>19</Slides>
  <Notes>14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Arial</vt:lpstr>
      <vt:lpstr>Arial Rounded</vt:lpstr>
      <vt:lpstr>Arial-Rounded</vt:lpstr>
      <vt:lpstr>Calibri</vt:lpstr>
      <vt:lpstr>Cambria</vt:lpstr>
      <vt:lpstr>字魂35号-经典雅黑</vt:lpstr>
      <vt:lpstr>Office 主题</vt:lpstr>
      <vt:lpstr>2_Office 主题</vt:lpstr>
      <vt:lpstr>1_Office 主题</vt:lpstr>
      <vt:lpstr>3_Office 主题</vt:lpstr>
      <vt:lpstr>4_Office 主题</vt:lpstr>
      <vt:lpstr>5_Office 主题</vt:lpstr>
      <vt:lpstr>6_Office 主题</vt:lpstr>
      <vt:lpstr>7_Office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HUE</cp:lastModifiedBy>
  <cp:revision>33</cp:revision>
  <dcterms:created xsi:type="dcterms:W3CDTF">2022-11-26T11:14:53Z</dcterms:created>
  <dcterms:modified xsi:type="dcterms:W3CDTF">2026-03-15T16:39:22Z</dcterms:modified>
</cp:coreProperties>
</file>