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55" r:id="rId2"/>
    <p:sldId id="314" r:id="rId3"/>
    <p:sldId id="302" r:id="rId4"/>
    <p:sldId id="325" r:id="rId5"/>
    <p:sldId id="356" r:id="rId6"/>
    <p:sldId id="285" r:id="rId7"/>
    <p:sldId id="357" r:id="rId8"/>
    <p:sldId id="307" r:id="rId9"/>
    <p:sldId id="306" r:id="rId10"/>
    <p:sldId id="321" r:id="rId11"/>
    <p:sldId id="320" r:id="rId12"/>
    <p:sldId id="318" r:id="rId13"/>
    <p:sldId id="315" r:id="rId14"/>
    <p:sldId id="30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7E5497-7E55-4E85-AF7D-D2E89F13D4E0}" type="datetimeFigureOut">
              <a:rPr lang="en-US" smtClean="0"/>
              <a:t>3/4/2024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57607B-BE77-4CD6-8317-628191F8B67B}" type="slidenum">
              <a:rPr lang="en-US" smtClean="0"/>
              <a:t>‹#›</a:t>
            </a:fld>
            <a:endParaRPr lang="en-US"/>
          </a:p>
        </p:txBody>
      </p:sp>
    </p:spTree>
    <p:extLst>
      <p:ext uri="{BB962C8B-B14F-4D97-AF65-F5344CB8AC3E}">
        <p14:creationId xmlns:p14="http://schemas.microsoft.com/office/powerpoint/2010/main" val="263381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41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4</a:t>
            </a:fld>
            <a:endParaRPr lang="zh-CN" altLang="en-US"/>
          </a:p>
        </p:txBody>
      </p:sp>
    </p:spTree>
    <p:extLst>
      <p:ext uri="{BB962C8B-B14F-4D97-AF65-F5344CB8AC3E}">
        <p14:creationId xmlns:p14="http://schemas.microsoft.com/office/powerpoint/2010/main" val="4080083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B16FB3-29AD-4AC0-9EB2-5C86A75010BC}"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504733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132245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62131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2348497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B16FB3-29AD-4AC0-9EB2-5C86A75010BC}"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19295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B16FB3-29AD-4AC0-9EB2-5C86A75010BC}"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429093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B16FB3-29AD-4AC0-9EB2-5C86A75010BC}"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1561775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B16FB3-29AD-4AC0-9EB2-5C86A75010BC}"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1632063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16FB3-29AD-4AC0-9EB2-5C86A75010BC}"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2267435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B16FB3-29AD-4AC0-9EB2-5C86A75010BC}"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02944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B16FB3-29AD-4AC0-9EB2-5C86A75010BC}"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1111578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16FB3-29AD-4AC0-9EB2-5C86A75010BC}" type="datetimeFigureOut">
              <a:rPr lang="en-US" smtClean="0"/>
              <a:t>3/4/2024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4A588C-AED2-4DCB-B3BE-0C53DEFF078F}" type="slidenum">
              <a:rPr lang="en-US" smtClean="0"/>
              <a:t>‹#›</a:t>
            </a:fld>
            <a:endParaRPr lang="en-US"/>
          </a:p>
        </p:txBody>
      </p:sp>
    </p:spTree>
    <p:extLst>
      <p:ext uri="{BB962C8B-B14F-4D97-AF65-F5344CB8AC3E}">
        <p14:creationId xmlns:p14="http://schemas.microsoft.com/office/powerpoint/2010/main" val="987136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16642"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43587" y="2211571"/>
            <a:ext cx="2434304" cy="3375026"/>
          </a:xfrm>
          <a:prstGeom prst="rect">
            <a:avLst/>
          </a:prstGeom>
          <a:noFill/>
        </p:spPr>
        <p:txBody>
          <a:bodyPr wrap="square" rtlCol="0">
            <a:spAutoFit/>
          </a:bodyPr>
          <a:lstStyle/>
          <a:p>
            <a:pPr algn="ctr"/>
            <a:r>
              <a:rPr lang="en-US" sz="5333" dirty="0">
                <a:solidFill>
                  <a:srgbClr val="FB5B53"/>
                </a:solidFill>
                <a:latin typeface="UTM Cookies" panose="02040603050506020204" pitchFamily="18" charset="0"/>
              </a:rPr>
              <a:t>HÀNH TINH XANH CỦA EM</a:t>
            </a:r>
          </a:p>
        </p:txBody>
      </p:sp>
      <p:pic>
        <p:nvPicPr>
          <p:cNvPr id="4" name="Picture 3" descr="Screen Clipping"/>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9472" r="3102" b="788"/>
          <a:stretch/>
        </p:blipFill>
        <p:spPr>
          <a:xfrm>
            <a:off x="4220499" y="629264"/>
            <a:ext cx="5801115" cy="5680715"/>
          </a:xfrm>
          <a:prstGeom prst="ellipse">
            <a:avLst/>
          </a:prstGeom>
          <a:effectLst>
            <a:glow rad="101600">
              <a:srgbClr val="92D050">
                <a:alpha val="60000"/>
              </a:srgbClr>
            </a:glow>
          </a:effectLst>
        </p:spPr>
      </p:pic>
    </p:spTree>
    <p:extLst>
      <p:ext uri="{BB962C8B-B14F-4D97-AF65-F5344CB8AC3E}">
        <p14:creationId xmlns:p14="http://schemas.microsoft.com/office/powerpoint/2010/main" val="17850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2523" y="2059487"/>
            <a:ext cx="6506308" cy="449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91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668214" y="184789"/>
            <a:ext cx="10984524" cy="7309693"/>
          </a:xfrm>
          <a:prstGeom prst="rect">
            <a:avLst/>
          </a:prstGeom>
        </p:spPr>
        <p:txBody>
          <a:bodyPr wrap="square">
            <a:spAutoFit/>
          </a:bodyPr>
          <a:lstStyle/>
          <a:p>
            <a:pPr algn="ctr"/>
            <a:r>
              <a:rPr lang="vi-VN" sz="3200" b="1" dirty="0">
                <a:solidFill>
                  <a:srgbClr val="FF0000"/>
                </a:solidFill>
                <a:latin typeface="+mj-lt"/>
              </a:rPr>
              <a:t>Mẩu giấy vụn</a:t>
            </a:r>
            <a:endParaRPr lang="vi-VN" sz="3200" dirty="0">
              <a:solidFill>
                <a:srgbClr val="FF0000"/>
              </a:solidFill>
              <a:latin typeface="+mj-lt"/>
            </a:endParaRPr>
          </a:p>
          <a:p>
            <a:r>
              <a:rPr lang="vi-VN" sz="2300" b="1" dirty="0">
                <a:latin typeface="+mj-lt"/>
              </a:rPr>
              <a:t>1.</a:t>
            </a:r>
            <a:r>
              <a:rPr lang="vi-VN" sz="2300" dirty="0">
                <a:latin typeface="+mj-lt"/>
              </a:rPr>
              <a:t> Lớp học rộng rãi, sáng sủa và sạch sẽ nhưng không biết ai vứt một mẩu giấy ngay giữa lối ra vào.</a:t>
            </a:r>
          </a:p>
          <a:p>
            <a:r>
              <a:rPr lang="vi-VN" sz="2300" b="1" dirty="0">
                <a:latin typeface="+mj-lt"/>
              </a:rPr>
              <a:t>2.</a:t>
            </a:r>
            <a:r>
              <a:rPr lang="vi-VN" sz="2300" dirty="0">
                <a:latin typeface="+mj-lt"/>
              </a:rPr>
              <a:t> Cô giáo bước vào lớp, mỉm cười :</a:t>
            </a:r>
          </a:p>
          <a:p>
            <a:r>
              <a:rPr lang="vi-VN" sz="2300" dirty="0">
                <a:latin typeface="+mj-lt"/>
              </a:rPr>
              <a:t>- Lớp ta hôm  nay sạch sẽ quá ! Thật đáng khen ! Nhưng các em có nhìn thấy mẩu giấy đang nằm ngay giữa cửa kia không ?</a:t>
            </a:r>
          </a:p>
          <a:p>
            <a:r>
              <a:rPr lang="vi-VN" sz="2300" dirty="0">
                <a:latin typeface="+mj-lt"/>
              </a:rPr>
              <a:t>- Có ạ ! - Cả lớp đồng thanh đáp.</a:t>
            </a:r>
          </a:p>
          <a:p>
            <a:r>
              <a:rPr lang="vi-VN" sz="2300" dirty="0">
                <a:latin typeface="+mj-lt"/>
              </a:rPr>
              <a:t>- Nào ! Các em hãy lắng nghe và cho cô biết mẩu giấy đang nói gì nhé! - Cô giáo nói tiếp.</a:t>
            </a:r>
          </a:p>
          <a:p>
            <a:r>
              <a:rPr lang="vi-VN" sz="2300" b="1" dirty="0">
                <a:latin typeface="+mj-lt"/>
              </a:rPr>
              <a:t>3.</a:t>
            </a:r>
            <a:r>
              <a:rPr lang="vi-VN" sz="2300" dirty="0">
                <a:latin typeface="+mj-lt"/>
              </a:rPr>
              <a:t> Cả lớp im lặng lắng nghe. Được một lúc, tiếng xì xào nổi lên vì các em không nghe thấy mẩu giấy nói gì cả. Một em trai đánh bạo giơ tay xin nói. Cô giáo cười:</a:t>
            </a:r>
          </a:p>
          <a:p>
            <a:r>
              <a:rPr lang="vi-VN" sz="2300" dirty="0">
                <a:latin typeface="+mj-lt"/>
              </a:rPr>
              <a:t>- Tốt lắm ! Em nghe thấy mẩu giấy nói gì nào ?</a:t>
            </a:r>
          </a:p>
          <a:p>
            <a:r>
              <a:rPr lang="vi-VN" sz="2300" dirty="0">
                <a:latin typeface="+mj-lt"/>
              </a:rPr>
              <a:t>- Thưa cô, giấy không nói được đâu ạ !</a:t>
            </a:r>
          </a:p>
          <a:p>
            <a:r>
              <a:rPr lang="vi-VN" sz="2300" dirty="0">
                <a:latin typeface="+mj-lt"/>
              </a:rPr>
              <a:t>Nhiều tiếng xì xào hưởng ứng : "Thưa cô, đúng đấy ạ ! Đúng đấy ạ !"</a:t>
            </a:r>
          </a:p>
          <a:p>
            <a:r>
              <a:rPr lang="vi-VN" sz="2300" b="1" dirty="0">
                <a:latin typeface="+mj-lt"/>
              </a:rPr>
              <a:t>4.</a:t>
            </a:r>
            <a:r>
              <a:rPr lang="vi-VN" sz="2300" dirty="0">
                <a:latin typeface="+mj-lt"/>
              </a:rPr>
              <a:t> Bỗng một em gái đứng dậy, tiến tới chỗ mẩu giấy, nhặt lên rồi mang bỏ vào sọt rác. Xong xuôi, em mới nói :</a:t>
            </a:r>
          </a:p>
          <a:p>
            <a:r>
              <a:rPr lang="vi-VN" sz="2300" dirty="0">
                <a:latin typeface="+mj-lt"/>
              </a:rPr>
              <a:t>- Em có nghe thấy ạ. Mẩu giấy bảo : "Các bạn ơi ! Hãy bỏ tôi vào sọt rác !"</a:t>
            </a:r>
          </a:p>
          <a:p>
            <a:r>
              <a:rPr lang="vi-VN" sz="2300" dirty="0">
                <a:latin typeface="+mj-lt"/>
              </a:rPr>
              <a:t>  Cả lớp cười rộ lên thích thú. Buổi học hôm ấy vui quá.</a:t>
            </a:r>
          </a:p>
          <a:p>
            <a:pPr algn="r"/>
            <a:r>
              <a:rPr lang="vi-VN" sz="2300" i="1" dirty="0">
                <a:latin typeface="+mj-lt"/>
              </a:rPr>
              <a:t>Theo</a:t>
            </a:r>
            <a:r>
              <a:rPr lang="vi-VN" sz="2300" dirty="0">
                <a:latin typeface="+mj-lt"/>
              </a:rPr>
              <a:t> </a:t>
            </a:r>
            <a:r>
              <a:rPr lang="vi-VN" sz="2300" b="1" dirty="0">
                <a:latin typeface="+mj-lt"/>
              </a:rPr>
              <a:t>QUẾ SƠN</a:t>
            </a:r>
            <a:endParaRPr lang="vi-VN" sz="2300" dirty="0">
              <a:latin typeface="+mj-lt"/>
            </a:endParaRPr>
          </a:p>
          <a:p>
            <a:r>
              <a:rPr lang="vi-VN" sz="2300" dirty="0">
                <a:latin typeface="+mj-lt"/>
              </a:rPr>
              <a:t/>
            </a:r>
            <a:br>
              <a:rPr lang="vi-VN" sz="2300" dirty="0">
                <a:latin typeface="+mj-lt"/>
              </a:rPr>
            </a:br>
            <a:endParaRPr lang="en-US" sz="2300" dirty="0">
              <a:latin typeface="+mj-lt"/>
            </a:endParaRPr>
          </a:p>
        </p:txBody>
      </p:sp>
    </p:spTree>
    <p:extLst>
      <p:ext uri="{BB962C8B-B14F-4D97-AF65-F5344CB8AC3E}">
        <p14:creationId xmlns:p14="http://schemas.microsoft.com/office/powerpoint/2010/main" val="1735549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7" name="TextBox 6"/>
          <p:cNvSpPr txBox="1"/>
          <p:nvPr/>
        </p:nvSpPr>
        <p:spPr>
          <a:xfrm>
            <a:off x="1172308" y="2028094"/>
            <a:ext cx="8217877" cy="369332"/>
          </a:xfrm>
          <a:prstGeom prst="rect">
            <a:avLst/>
          </a:prstGeom>
          <a:noFill/>
        </p:spPr>
        <p:txBody>
          <a:bodyPr wrap="square" rtlCol="0">
            <a:spAutoFit/>
          </a:bodyPr>
          <a:lstStyle/>
          <a:p>
            <a:endParaRPr lang="en-US" dirty="0">
              <a:solidFill>
                <a:srgbClr val="002060"/>
              </a:solidFill>
              <a:latin typeface="Times New Roman" pitchFamily="18" charset="0"/>
              <a:cs typeface="Times New Roman" pitchFamily="18" charset="0"/>
            </a:endParaRPr>
          </a:p>
        </p:txBody>
      </p:sp>
      <p:sp>
        <p:nvSpPr>
          <p:cNvPr id="5" name="TextBox 4"/>
          <p:cNvSpPr txBox="1"/>
          <p:nvPr/>
        </p:nvSpPr>
        <p:spPr>
          <a:xfrm>
            <a:off x="996490" y="380554"/>
            <a:ext cx="10747835" cy="584775"/>
          </a:xfrm>
          <a:prstGeom prst="rect">
            <a:avLst/>
          </a:prstGeom>
          <a:noFill/>
        </p:spPr>
        <p:txBody>
          <a:bodyPr wrap="square" rtlCol="0">
            <a:spAutoFit/>
          </a:bodyPr>
          <a:lstStyle/>
          <a:p>
            <a:pPr lvl="1" indent="-457200">
              <a:buFont typeface="Wingdings" pitchFamily="2" charset="2"/>
              <a:buChar char="v"/>
            </a:pPr>
            <a:r>
              <a:rPr lang="vi-VN" sz="3200" dirty="0">
                <a:solidFill>
                  <a:srgbClr val="002060"/>
                </a:solidFill>
                <a:latin typeface="Times New Roman" pitchFamily="18" charset="0"/>
                <a:cs typeface="Times New Roman" pitchFamily="18" charset="0"/>
              </a:rPr>
              <a:t>Mẩu giấy vụn nằm ở đâu? Có dễ thấy không?</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996486" y="912804"/>
            <a:ext cx="10747835" cy="584775"/>
          </a:xfrm>
          <a:prstGeom prst="rect">
            <a:avLst/>
          </a:prstGeom>
          <a:noFill/>
        </p:spPr>
        <p:txBody>
          <a:bodyPr wrap="square" rtlCol="0">
            <a:spAutoFit/>
          </a:bodyPr>
          <a:lstStyle/>
          <a:p>
            <a:pPr lvl="1" indent="-457200">
              <a:buFont typeface="Wingdings" pitchFamily="2" charset="2"/>
              <a:buChar char="Ø"/>
            </a:pPr>
            <a:r>
              <a:rPr lang="en-US" sz="3200" dirty="0" err="1">
                <a:solidFill>
                  <a:srgbClr val="FF0000"/>
                </a:solidFill>
                <a:latin typeface="Times New Roman" pitchFamily="18" charset="0"/>
                <a:cs typeface="Times New Roman" pitchFamily="18" charset="0"/>
              </a:rPr>
              <a:t>Mẩu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giấy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nằm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ngay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giữa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dễ</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thấy</a:t>
            </a:r>
            <a:r>
              <a:rPr lang="en-US" sz="3200" dirty="0">
                <a:solidFill>
                  <a:srgbClr val="FF0000"/>
                </a:solidFill>
                <a:latin typeface="Times New Roman" pitchFamily="18" charset="0"/>
                <a:cs typeface="Times New Roman"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19934" y="1615574"/>
            <a:ext cx="10747835" cy="584775"/>
          </a:xfrm>
          <a:prstGeom prst="rect">
            <a:avLst/>
          </a:prstGeom>
          <a:noFill/>
        </p:spPr>
        <p:txBody>
          <a:bodyPr wrap="square" rtlCol="0">
            <a:spAutoFit/>
          </a:bodyPr>
          <a:lstStyle/>
          <a:p>
            <a:pPr lvl="1" indent="-457200">
              <a:buFont typeface="Wingdings" pitchFamily="2" charset="2"/>
              <a:buChar char="v"/>
            </a:pPr>
            <a:r>
              <a:rPr lang="en-US" sz="3200" dirty="0" err="1">
                <a:solidFill>
                  <a:srgbClr val="002060"/>
                </a:solidFill>
                <a:latin typeface="Times New Roman" pitchFamily="18" charset="0"/>
                <a:cs typeface="Times New Roman" pitchFamily="18" charset="0"/>
              </a:rPr>
              <a:t>Cô</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giáo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yêu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cầu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lớp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làm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gì</a:t>
            </a:r>
            <a:r>
              <a:rPr lang="en-US" sz="3200" dirty="0">
                <a:solidFill>
                  <a:srgbClr val="002060"/>
                </a:solidFill>
                <a:latin typeface="Times New Roman" pitchFamily="18" charset="0"/>
                <a:cs typeface="Times New Roman"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031657" y="2163582"/>
            <a:ext cx="10747835" cy="1077218"/>
          </a:xfrm>
          <a:prstGeom prst="rect">
            <a:avLst/>
          </a:prstGeom>
          <a:noFill/>
        </p:spPr>
        <p:txBody>
          <a:bodyPr wrap="square" rtlCol="0">
            <a:spAutoFit/>
          </a:bodyPr>
          <a:lstStyle/>
          <a:p>
            <a:pPr lvl="1" indent="-457200">
              <a:buFont typeface="Wingdings" pitchFamily="2" charset="2"/>
              <a:buChar char="Ø"/>
            </a:pPr>
            <a:r>
              <a:rPr lang="vi-VN" sz="3200" dirty="0">
                <a:solidFill>
                  <a:srgbClr val="FF0000"/>
                </a:solidFill>
                <a:latin typeface="Times New Roman" pitchFamily="18" charset="0"/>
                <a:cs typeface="Times New Roman" pitchFamily="18" charset="0"/>
              </a:rPr>
              <a:t>Cô giáo yêu cầu cả lớp hãy lắng nghe và cho biết mẩu giấy đang nói gì.</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96488" y="3285478"/>
            <a:ext cx="10747835" cy="584775"/>
          </a:xfrm>
          <a:prstGeom prst="rect">
            <a:avLst/>
          </a:prstGeom>
          <a:noFill/>
        </p:spPr>
        <p:txBody>
          <a:bodyPr wrap="square" rtlCol="0">
            <a:spAutoFit/>
          </a:bodyPr>
          <a:lstStyle/>
          <a:p>
            <a:pPr lvl="1" indent="-457200">
              <a:buFont typeface="Wingdings" pitchFamily="2" charset="2"/>
              <a:buChar char="v"/>
            </a:pPr>
            <a:r>
              <a:rPr lang="en-US" sz="3200" dirty="0" err="1">
                <a:solidFill>
                  <a:srgbClr val="002060"/>
                </a:solidFill>
                <a:latin typeface="Times New Roman" pitchFamily="18" charset="0"/>
                <a:cs typeface="Times New Roman" pitchFamily="18" charset="0"/>
              </a:rPr>
              <a:t>Bạn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gái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nghe</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thấy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mẩu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giấy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nói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gì</a:t>
            </a:r>
            <a:r>
              <a:rPr lang="en-US" sz="3200" dirty="0">
                <a:solidFill>
                  <a:srgbClr val="002060"/>
                </a:solidFill>
                <a:latin typeface="Times New Roman" pitchFamily="18" charset="0"/>
                <a:cs typeface="Times New Roman"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96487" y="3796686"/>
            <a:ext cx="10747835" cy="1077218"/>
          </a:xfrm>
          <a:prstGeom prst="rect">
            <a:avLst/>
          </a:prstGeom>
          <a:noFill/>
        </p:spPr>
        <p:txBody>
          <a:bodyPr wrap="square" rtlCol="0">
            <a:spAutoFit/>
          </a:bodyPr>
          <a:lstStyle/>
          <a:p>
            <a:pPr lvl="1" indent="-457200">
              <a:buFont typeface="Wingdings" pitchFamily="2" charset="2"/>
              <a:buChar char="Ø"/>
            </a:pPr>
            <a:r>
              <a:rPr lang="vi-VN" sz="3200" dirty="0">
                <a:solidFill>
                  <a:srgbClr val="FF0000"/>
                </a:solidFill>
                <a:latin typeface="Times New Roman" pitchFamily="18" charset="0"/>
                <a:cs typeface="Times New Roman" pitchFamily="18" charset="0"/>
              </a:rPr>
              <a:t>Bạn gái nghe thấy mẩu giấy bảo: “Các bạn ơi ! hãy bỏ tôi vào sọt rác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961320" y="4868084"/>
            <a:ext cx="10747835" cy="584775"/>
          </a:xfrm>
          <a:prstGeom prst="rect">
            <a:avLst/>
          </a:prstGeom>
          <a:noFill/>
        </p:spPr>
        <p:txBody>
          <a:bodyPr wrap="square" rtlCol="0">
            <a:spAutoFit/>
          </a:bodyPr>
          <a:lstStyle/>
          <a:p>
            <a:pPr lvl="1" indent="-457200">
              <a:buFont typeface="Wingdings" pitchFamily="2" charset="2"/>
              <a:buChar char="v"/>
            </a:pPr>
            <a:r>
              <a:rPr lang="vi-VN" sz="3200" dirty="0">
                <a:solidFill>
                  <a:srgbClr val="002060"/>
                </a:solidFill>
                <a:latin typeface="Times New Roman" pitchFamily="18" charset="0"/>
                <a:cs typeface="Times New Roman" pitchFamily="18" charset="0"/>
              </a:rPr>
              <a:t>Em hiểu ý cô giáo nhắc nhở học sinh điều gì?</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961319" y="5379292"/>
            <a:ext cx="10747835" cy="1569660"/>
          </a:xfrm>
          <a:prstGeom prst="rect">
            <a:avLst/>
          </a:prstGeom>
          <a:noFill/>
        </p:spPr>
        <p:txBody>
          <a:bodyPr wrap="square" rtlCol="0">
            <a:spAutoFit/>
          </a:bodyPr>
          <a:lstStyle/>
          <a:p>
            <a:pPr lvl="1" indent="-457200">
              <a:buFont typeface="Wingdings" pitchFamily="2" charset="2"/>
              <a:buChar char="Ø"/>
            </a:pPr>
            <a:r>
              <a:rPr lang="vi-VN" sz="3200" dirty="0">
                <a:solidFill>
                  <a:srgbClr val="FF0000"/>
                </a:solidFill>
                <a:latin typeface="Times New Roman" pitchFamily="18" charset="0"/>
                <a:cs typeface="Times New Roman" pitchFamily="18" charset="0"/>
              </a:rPr>
              <a:t>Cô giáo muốn nhắc nhở các bạn học sinh phải biết giữ gìn vệ sinh trường lớp sạch đẹp.</a:t>
            </a:r>
            <a:br>
              <a:rPr lang="vi-VN" sz="3200" dirty="0">
                <a:solidFill>
                  <a:srgbClr val="FF0000"/>
                </a:solidFill>
                <a:latin typeface="Times New Roman" pitchFamily="18" charset="0"/>
                <a:cs typeface="Times New Roman"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48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randombar(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circle(in)">
                                      <p:cBhvr>
                                        <p:cTn id="6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3" name="TextBox 2"/>
          <p:cNvSpPr txBox="1"/>
          <p:nvPr/>
        </p:nvSpPr>
        <p:spPr>
          <a:xfrm>
            <a:off x="996490" y="638460"/>
            <a:ext cx="10747835" cy="1077218"/>
          </a:xfrm>
          <a:prstGeom prst="rect">
            <a:avLst/>
          </a:prstGeom>
          <a:noFill/>
        </p:spPr>
        <p:txBody>
          <a:bodyPr wrap="square" rtlCol="0">
            <a:spAutoFit/>
          </a:bodyPr>
          <a:lstStyle/>
          <a:p>
            <a:pPr marL="0" lvl="1"/>
            <a:r>
              <a:rPr lang="en-US" sz="3200" b="1" dirty="0">
                <a:solidFill>
                  <a:srgbClr val="002060"/>
                </a:solidFill>
                <a:latin typeface="Times New Roman" panose="02020603050405020304" pitchFamily="18" charset="0"/>
                <a:cs typeface="Times New Roman" panose="02020603050405020304" pitchFamily="18" charset="0"/>
              </a:rPr>
              <a:t>2. </a:t>
            </a:r>
            <a:r>
              <a:rPr lang="en-US" sz="3200" b="1" dirty="0">
                <a:solidFill>
                  <a:srgbClr val="002060"/>
                </a:solidFill>
                <a:latin typeface="UTM Avo" panose="02040603050506020204" pitchFamily="18" charset="0"/>
              </a:rPr>
              <a:t>Chia </a:t>
            </a:r>
            <a:r>
              <a:rPr lang="en-US" sz="3200" b="1" dirty="0" err="1">
                <a:solidFill>
                  <a:srgbClr val="002060"/>
                </a:solidFill>
                <a:latin typeface="UTM Avo" panose="02040603050506020204" pitchFamily="18" charset="0"/>
              </a:rPr>
              <a:t>sẻ</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với</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các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bạn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những</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điều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mà</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em</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đọc</a:t>
            </a:r>
            <a:r>
              <a:rPr lang="en-US" sz="3200" b="1" dirty="0">
                <a:solidFill>
                  <a:srgbClr val="002060"/>
                </a:solidFill>
                <a:latin typeface="UTM Avo" panose="02040603050506020204" pitchFamily="18" charset="0"/>
              </a:rPr>
              <a:t>.</a:t>
            </a:r>
          </a:p>
          <a:p>
            <a:endParaRPr lang="en-US" sz="3200" b="1" dirty="0">
              <a:solidFill>
                <a:srgbClr val="00206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587211" y="1488831"/>
            <a:ext cx="11440666" cy="4890317"/>
            <a:chOff x="1678146" y="1794125"/>
            <a:chExt cx="9446071" cy="4607432"/>
          </a:xfrm>
        </p:grpSpPr>
        <p:grpSp>
          <p:nvGrpSpPr>
            <p:cNvPr id="5" name="Group 4">
              <a:extLst>
                <a:ext uri="{FF2B5EF4-FFF2-40B4-BE49-F238E27FC236}">
                  <a16:creationId xmlns:a16="http://schemas.microsoft.com/office/drawing/2014/main" id="{31ED0437-E5C8-4E02-BFC5-45631CAF7A0E}"/>
                </a:ext>
              </a:extLst>
            </p:cNvPr>
            <p:cNvGrpSpPr/>
            <p:nvPr/>
          </p:nvGrpSpPr>
          <p:grpSpPr>
            <a:xfrm>
              <a:off x="1678146" y="1794125"/>
              <a:ext cx="9333580" cy="3896527"/>
              <a:chOff x="768927" y="1641595"/>
              <a:chExt cx="5340928" cy="2511698"/>
            </a:xfrm>
          </p:grpSpPr>
          <p:grpSp>
            <p:nvGrpSpPr>
              <p:cNvPr id="30" name="Group 29">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32"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33"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35"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4"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1" name="TextBox 30">
                <a:extLst>
                  <a:ext uri="{FF2B5EF4-FFF2-40B4-BE49-F238E27FC236}">
                    <a16:creationId xmlns:a16="http://schemas.microsoft.com/office/drawing/2014/main" id="{3905E4E2-5934-4996-969A-3A40AF93D95F}"/>
                  </a:ext>
                </a:extLst>
              </p:cNvPr>
              <p:cNvSpPr txBox="1"/>
              <p:nvPr/>
            </p:nvSpPr>
            <p:spPr>
              <a:xfrm>
                <a:off x="2927578" y="1747333"/>
                <a:ext cx="1129909" cy="3551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noProof="0" dirty="0" err="1">
                    <a:solidFill>
                      <a:srgbClr val="FF0000"/>
                    </a:solidFill>
                    <a:latin typeface="Times New Roman" pitchFamily="18" charset="0"/>
                    <a:ea typeface="Arial-Rounded" panose="020B0500000000000000" pitchFamily="34" charset="0"/>
                    <a:cs typeface="Times New Roman" pitchFamily="18" charset="0"/>
                    <a:sym typeface="Arial"/>
                  </a:rPr>
                  <a:t>Ví</a:t>
                </a:r>
                <a:r>
                  <a:rPr lang="en-US" sz="3200" b="1" kern="0" noProof="0" dirty="0">
                    <a:solidFill>
                      <a:srgbClr val="FF0000"/>
                    </a:solidFill>
                    <a:latin typeface="Times New Roman" pitchFamily="18" charset="0"/>
                    <a:ea typeface="Arial-Rounded" panose="020B0500000000000000" pitchFamily="34" charset="0"/>
                    <a:cs typeface="Times New Roman" pitchFamily="18" charset="0"/>
                    <a:sym typeface="Arial"/>
                  </a:rPr>
                  <a:t> </a:t>
                </a:r>
                <a:r>
                  <a:rPr lang="en-US" sz="3200" b="1" kern="0" noProof="0" dirty="0" err="1">
                    <a:solidFill>
                      <a:srgbClr val="FF0000"/>
                    </a:solidFill>
                    <a:latin typeface="Times New Roman" pitchFamily="18" charset="0"/>
                    <a:ea typeface="Arial-Rounded" panose="020B0500000000000000" pitchFamily="34" charset="0"/>
                    <a:cs typeface="Times New Roman" pitchFamily="18" charset="0"/>
                    <a:sym typeface="Arial"/>
                  </a:rPr>
                  <a:t>dụ</a:t>
                </a:r>
                <a:r>
                  <a:rPr lang="en-US" sz="3200" b="1" kern="0" noProof="0" dirty="0">
                    <a:solidFill>
                      <a:srgbClr val="FF0000"/>
                    </a:solidFill>
                    <a:latin typeface="Times New Roman" pitchFamily="18" charset="0"/>
                    <a:ea typeface="Arial-Rounded" panose="020B0500000000000000" pitchFamily="34" charset="0"/>
                    <a:cs typeface="Times New Roman"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endParaRPr>
              </a:p>
            </p:txBody>
          </p:sp>
        </p:grpSp>
        <p:grpSp>
          <p:nvGrpSpPr>
            <p:cNvPr id="6" name="Google Shape;1029;p42">
              <a:extLst>
                <a:ext uri="{FF2B5EF4-FFF2-40B4-BE49-F238E27FC236}">
                  <a16:creationId xmlns:a16="http://schemas.microsoft.com/office/drawing/2014/main" id="{51CA20DD-C4F6-452C-941A-C30EDD282F23}"/>
                </a:ext>
              </a:extLst>
            </p:cNvPr>
            <p:cNvGrpSpPr/>
            <p:nvPr/>
          </p:nvGrpSpPr>
          <p:grpSpPr>
            <a:xfrm rot="20594821">
              <a:off x="9557530" y="5203744"/>
              <a:ext cx="1566687" cy="1197813"/>
              <a:chOff x="7570574" y="3912596"/>
              <a:chExt cx="1175015" cy="898360"/>
            </a:xfrm>
          </p:grpSpPr>
          <p:grpSp>
            <p:nvGrpSpPr>
              <p:cNvPr id="7"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9"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sp>
        <p:nvSpPr>
          <p:cNvPr id="45" name="Rectangle 44"/>
          <p:cNvSpPr/>
          <p:nvPr/>
        </p:nvSpPr>
        <p:spPr>
          <a:xfrm>
            <a:off x="996489" y="2656510"/>
            <a:ext cx="10463933" cy="2462213"/>
          </a:xfrm>
          <a:prstGeom prst="rect">
            <a:avLst/>
          </a:prstGeom>
        </p:spPr>
        <p:txBody>
          <a:bodyPr wrap="square">
            <a:spAutoFit/>
          </a:bodyPr>
          <a:lstStyle/>
          <a:p>
            <a:pPr algn="just"/>
            <a:r>
              <a:rPr lang="en-US" sz="2200" b="1" dirty="0">
                <a:solidFill>
                  <a:srgbClr val="0070C0"/>
                </a:solidFill>
                <a:latin typeface="Times New Roman" pitchFamily="18" charset="0"/>
                <a:cs typeface="Times New Roman" pitchFamily="18" charset="0"/>
              </a:rPr>
              <a:t>      </a:t>
            </a:r>
            <a:r>
              <a:rPr lang="vi-VN" sz="2200" b="1" dirty="0">
                <a:solidFill>
                  <a:srgbClr val="0070C0"/>
                </a:solidFill>
                <a:latin typeface="Times New Roman" pitchFamily="18" charset="0"/>
                <a:cs typeface="Times New Roman" pitchFamily="18" charset="0"/>
              </a:rPr>
              <a:t>Trường học tổ chức phong trào “Ngày Chủ nhật xanh – sạch – đẹp”, tổ chức thực hiện tổng dọn vệ sinh, chăm sóc cây xanh cảnh quan trong trường học cũng như thành phố, chăm sóc cây xanh, thu gom rác giấy bẩn, ni lông tại cổng trường học. Các hoạt động ngoại khóa như ngày hội “Nước sạch và vệ sinh môi trường”; thi “Rung chuông vàng”, thi vẽ tranh về bảo vệ môi trường; hội trại xanh; ngày hội “Học sinh chung tay bảo vệ môi trường”; giúp nâng cao ý thức bảo vệ môi trường của em học sinh trong trường học và thành phố. </a:t>
            </a:r>
            <a:endParaRPr lang="en-US" sz="2200" b="1" dirty="0">
              <a:solidFill>
                <a:srgbClr val="0070C0"/>
              </a:solidFill>
              <a:latin typeface="Times New Roman" pitchFamily="18" charset="0"/>
              <a:cs typeface="Times New Roman" pitchFamily="18" charset="0"/>
            </a:endParaRPr>
          </a:p>
        </p:txBody>
      </p:sp>
      <p:cxnSp>
        <p:nvCxnSpPr>
          <p:cNvPr id="46" name="Straight Connector 45">
            <a:extLst>
              <a:ext uri="{FF2B5EF4-FFF2-40B4-BE49-F238E27FC236}">
                <a16:creationId xmlns:a16="http://schemas.microsoft.com/office/drawing/2014/main" id="{51CA0EC8-AC5F-4D5E-8A73-5726C8A8DA85}"/>
              </a:ext>
            </a:extLst>
          </p:cNvPr>
          <p:cNvCxnSpPr>
            <a:cxnSpLocks/>
          </p:cNvCxnSpPr>
          <p:nvPr/>
        </p:nvCxnSpPr>
        <p:spPr>
          <a:xfrm flipV="1">
            <a:off x="1530892" y="1243034"/>
            <a:ext cx="788742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down)">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4956434" y="2321618"/>
            <a:ext cx="5131533" cy="2554545"/>
          </a:xfrm>
          <a:prstGeom prst="rect">
            <a:avLst/>
          </a:prstGeom>
          <a:noFill/>
        </p:spPr>
        <p:txBody>
          <a:bodyPr wrap="none" lIns="91440" tIns="45720" rIns="91440" bIns="45720">
            <a:spAutoFit/>
          </a:bodyPr>
          <a:lstStyle/>
          <a:p>
            <a:pPr algn="ctr"/>
            <a:r>
              <a:rPr lang="en-US" sz="8000" b="1" cap="none" spc="0" dirty="0">
                <a:ln w="0"/>
                <a:solidFill>
                  <a:srgbClr val="FF0000"/>
                </a:solidFill>
                <a:effectLst>
                  <a:outerShdw blurRad="38100" dist="19050" dir="2700000" algn="tl" rotWithShape="0">
                    <a:schemeClr val="dk1">
                      <a:alpha val="40000"/>
                    </a:schemeClr>
                  </a:outerShdw>
                </a:effectLst>
                <a:latin typeface="Algerian" pitchFamily="82" charset="0"/>
                <a:cs typeface="Arial" panose="020B0604020202020204" pitchFamily="34" charset="0"/>
              </a:rPr>
              <a:t>TIẾT HỌC</a:t>
            </a:r>
          </a:p>
          <a:p>
            <a:pPr algn="ctr"/>
            <a:r>
              <a:rPr lang="en-US" sz="8000" b="1" cap="none" spc="0" dirty="0">
                <a:ln w="0"/>
                <a:solidFill>
                  <a:srgbClr val="FF0000"/>
                </a:solidFill>
                <a:effectLst>
                  <a:outerShdw blurRad="38100" dist="19050" dir="2700000" algn="tl" rotWithShape="0">
                    <a:schemeClr val="dk1">
                      <a:alpha val="40000"/>
                    </a:schemeClr>
                  </a:outerShdw>
                </a:effectLst>
                <a:latin typeface="Algerian" pitchFamily="82" charset="0"/>
                <a:cs typeface="Arial" panose="020B0604020202020204" pitchFamily="34" charset="0"/>
              </a:rPr>
              <a:t> KẾT THÚC</a:t>
            </a:r>
          </a:p>
        </p:txBody>
      </p:sp>
    </p:spTree>
    <p:extLst>
      <p:ext uri="{BB962C8B-B14F-4D97-AF65-F5344CB8AC3E}">
        <p14:creationId xmlns:p14="http://schemas.microsoft.com/office/powerpoint/2010/main" val="308292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225300" y="1420767"/>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897" tIns="121897" rIns="121897" bIns="121897" anchor="ctr" anchorCtr="0">
            <a:noAutofit/>
          </a:bodyPr>
          <a:lstStyle/>
          <a:p>
            <a:endParaRPr/>
          </a:p>
        </p:txBody>
      </p:sp>
      <p:grpSp>
        <p:nvGrpSpPr>
          <p:cNvPr id="227" name="Google Shape;227;p40"/>
          <p:cNvGrpSpPr/>
          <p:nvPr/>
        </p:nvGrpSpPr>
        <p:grpSpPr>
          <a:xfrm>
            <a:off x="430461" y="1866282"/>
            <a:ext cx="2589180" cy="2998348"/>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endParaRPr/>
            </a:p>
          </p:txBody>
        </p:sp>
      </p:grpSp>
      <p:grpSp>
        <p:nvGrpSpPr>
          <p:cNvPr id="336" name="Google Shape;336;p40"/>
          <p:cNvGrpSpPr/>
          <p:nvPr/>
        </p:nvGrpSpPr>
        <p:grpSpPr>
          <a:xfrm>
            <a:off x="9052285" y="1628182"/>
            <a:ext cx="2683295" cy="3188617"/>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endParaRPr/>
            </a:p>
          </p:txBody>
        </p:sp>
      </p:grpSp>
      <p:sp>
        <p:nvSpPr>
          <p:cNvPr id="445" name="Google Shape;445;p40"/>
          <p:cNvSpPr/>
          <p:nvPr/>
        </p:nvSpPr>
        <p:spPr>
          <a:xfrm>
            <a:off x="653633" y="59973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897" tIns="121897" rIns="121897" bIns="121897" anchor="ctr" anchorCtr="0">
            <a:noAutofit/>
          </a:bodyPr>
          <a:lstStyle/>
          <a:p>
            <a:endParaRPr/>
          </a:p>
        </p:txBody>
      </p:sp>
      <p:grpSp>
        <p:nvGrpSpPr>
          <p:cNvPr id="446" name="Google Shape;446;p40"/>
          <p:cNvGrpSpPr/>
          <p:nvPr/>
        </p:nvGrpSpPr>
        <p:grpSpPr>
          <a:xfrm>
            <a:off x="-1611" y="4675051"/>
            <a:ext cx="12192392"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endParaRPr/>
            </a:p>
          </p:txBody>
        </p:sp>
      </p:grpSp>
      <p:grpSp>
        <p:nvGrpSpPr>
          <p:cNvPr id="452" name="Google Shape;452;p40"/>
          <p:cNvGrpSpPr/>
          <p:nvPr/>
        </p:nvGrpSpPr>
        <p:grpSpPr>
          <a:xfrm>
            <a:off x="4762777" y="4030744"/>
            <a:ext cx="2666388" cy="1274893"/>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endParaRPr/>
            </a:p>
          </p:txBody>
        </p:sp>
      </p:grpSp>
      <p:sp>
        <p:nvSpPr>
          <p:cNvPr id="490" name="Google Shape;490;p40"/>
          <p:cNvSpPr/>
          <p:nvPr/>
        </p:nvSpPr>
        <p:spPr>
          <a:xfrm>
            <a:off x="8722949" y="5016467"/>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897" tIns="121897" rIns="121897" bIns="121897" anchor="ctr" anchorCtr="0">
            <a:noAutofit/>
          </a:bodyPr>
          <a:lstStyle/>
          <a:p>
            <a:endParaRPr/>
          </a:p>
        </p:txBody>
      </p:sp>
      <p:sp>
        <p:nvSpPr>
          <p:cNvPr id="491" name="Google Shape;491;p40"/>
          <p:cNvSpPr/>
          <p:nvPr/>
        </p:nvSpPr>
        <p:spPr>
          <a:xfrm>
            <a:off x="-18967" y="5016481"/>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897" tIns="121897" rIns="121897" bIns="121897" anchor="ctr" anchorCtr="0">
            <a:noAutofit/>
          </a:bodyPr>
          <a:lstStyle/>
          <a:p>
            <a:endParaRPr/>
          </a:p>
        </p:txBody>
      </p:sp>
      <p:grpSp>
        <p:nvGrpSpPr>
          <p:cNvPr id="492" name="Google Shape;492;p40"/>
          <p:cNvGrpSpPr/>
          <p:nvPr/>
        </p:nvGrpSpPr>
        <p:grpSpPr>
          <a:xfrm>
            <a:off x="9028151" y="3770000"/>
            <a:ext cx="1472200" cy="27538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endParaRPr/>
            </a:p>
          </p:txBody>
        </p:sp>
      </p:grpSp>
      <p:grpSp>
        <p:nvGrpSpPr>
          <p:cNvPr id="556" name="Google Shape;556;p40"/>
          <p:cNvGrpSpPr/>
          <p:nvPr/>
        </p:nvGrpSpPr>
        <p:grpSpPr>
          <a:xfrm>
            <a:off x="1798718" y="3555885"/>
            <a:ext cx="1485367" cy="296790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endParaRPr/>
            </a:p>
          </p:txBody>
        </p:sp>
      </p:grpSp>
      <p:sp>
        <p:nvSpPr>
          <p:cNvPr id="613" name="Google Shape;613;p40"/>
          <p:cNvSpPr txBox="1">
            <a:spLocks noGrp="1"/>
          </p:cNvSpPr>
          <p:nvPr>
            <p:ph type="title"/>
          </p:nvPr>
        </p:nvSpPr>
        <p:spPr>
          <a:xfrm>
            <a:off x="2749644" y="1377277"/>
            <a:ext cx="6370051" cy="2454000"/>
          </a:xfrm>
          <a:prstGeom prst="rect">
            <a:avLst/>
          </a:prstGeom>
        </p:spPr>
        <p:txBody>
          <a:bodyPr spcFirstLastPara="1" wrap="square" lIns="121897" tIns="121897" rIns="121897" bIns="121897" anchor="ctr" anchorCtr="0">
            <a:noAutofit/>
          </a:bodyPr>
          <a:lstStyle/>
          <a:p>
            <a:pPr>
              <a:spcBef>
                <a:spcPts val="0"/>
              </a:spcBef>
            </a:pPr>
            <a:r>
              <a:rPr lang="en-US" sz="8000" dirty="0" err="1">
                <a:solidFill>
                  <a:srgbClr val="FF0000"/>
                </a:solidFill>
              </a:rPr>
              <a:t>Bài</a:t>
            </a:r>
            <a:r>
              <a:rPr lang="en-US" sz="8000" dirty="0">
                <a:solidFill>
                  <a:srgbClr val="FF0000"/>
                </a:solidFill>
              </a:rPr>
              <a:t> 14: </a:t>
            </a:r>
            <a:r>
              <a:rPr lang="en-US" sz="8000"/>
              <a:t/>
            </a:r>
            <a:br>
              <a:rPr lang="en-US" sz="8000"/>
            </a:br>
            <a:r>
              <a:rPr lang="en-US" sz="8000" b="1"/>
              <a:t>CỎ NON </a:t>
            </a:r>
            <a:br>
              <a:rPr lang="en-US" sz="8000" b="1"/>
            </a:br>
            <a:r>
              <a:rPr lang="en-US" sz="8000" b="1"/>
              <a:t>CƯỜI RỒI</a:t>
            </a:r>
            <a:endParaRPr sz="8000" b="1" dirty="0"/>
          </a:p>
        </p:txBody>
      </p:sp>
    </p:spTree>
    <p:extLst>
      <p:ext uri="{BB962C8B-B14F-4D97-AF65-F5344CB8AC3E}">
        <p14:creationId xmlns:p14="http://schemas.microsoft.com/office/powerpoint/2010/main" val="88493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Rectangle 1"/>
          <p:cNvSpPr/>
          <p:nvPr/>
        </p:nvSpPr>
        <p:spPr>
          <a:xfrm>
            <a:off x="2942041" y="2502372"/>
            <a:ext cx="6286867" cy="1862048"/>
          </a:xfrm>
          <a:prstGeom prst="rect">
            <a:avLst/>
          </a:prstGeom>
          <a:noFill/>
        </p:spPr>
        <p:txBody>
          <a:bodyPr wrap="square" lIns="91440" tIns="45720" rIns="91440" bIns="45720">
            <a:spAutoFit/>
          </a:bodyPr>
          <a:lstStyle/>
          <a:p>
            <a:pPr algn="ctr"/>
            <a:r>
              <a:rPr lang="en-US" sz="11500" b="1" cap="none" spc="0" dirty="0">
                <a:ln w="0"/>
                <a:solidFill>
                  <a:schemeClr val="bg1"/>
                </a:solidFill>
                <a:effectLst>
                  <a:outerShdw blurRad="38100" dist="19050" dir="2700000" algn="tl" rotWithShape="0">
                    <a:schemeClr val="dk1">
                      <a:alpha val="40000"/>
                    </a:schemeClr>
                  </a:outerShdw>
                </a:effectLst>
              </a:rPr>
              <a:t>TIẾT 6</a:t>
            </a:r>
          </a:p>
        </p:txBody>
      </p:sp>
    </p:spTree>
    <p:extLst>
      <p:ext uri="{BB962C8B-B14F-4D97-AF65-F5344CB8AC3E}">
        <p14:creationId xmlns:p14="http://schemas.microsoft.com/office/powerpoint/2010/main" val="194497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31AFA33-AE91-4A61-A807-3A28EC760284}"/>
              </a:ext>
            </a:extLst>
          </p:cNvPr>
          <p:cNvPicPr>
            <a:picLocks noChangeAspect="1"/>
          </p:cNvPicPr>
          <p:nvPr/>
        </p:nvPicPr>
        <p:blipFill rotWithShape="1">
          <a:blip r:embed="rId3"/>
          <a:srcRect l="45559" t="6591" b="4038"/>
          <a:stretch/>
        </p:blipFill>
        <p:spPr>
          <a:xfrm>
            <a:off x="0" y="0"/>
            <a:ext cx="4847000" cy="6858000"/>
          </a:xfrm>
          <a:prstGeom prst="rect">
            <a:avLst/>
          </a:prstGeom>
        </p:spPr>
      </p:pic>
      <p:pic>
        <p:nvPicPr>
          <p:cNvPr id="14" name="图片 13">
            <a:extLst>
              <a:ext uri="{FF2B5EF4-FFF2-40B4-BE49-F238E27FC236}">
                <a16:creationId xmlns:a16="http://schemas.microsoft.com/office/drawing/2014/main" id="{F6AFA1B4-2960-4D3C-8A16-63FD261FE6CC}"/>
              </a:ext>
            </a:extLst>
          </p:cNvPr>
          <p:cNvPicPr>
            <a:picLocks noChangeAspect="1"/>
          </p:cNvPicPr>
          <p:nvPr/>
        </p:nvPicPr>
        <p:blipFill rotWithShape="1">
          <a:blip r:embed="rId4"/>
          <a:srcRect t="4941" r="81278" b="5687"/>
          <a:stretch/>
        </p:blipFill>
        <p:spPr>
          <a:xfrm>
            <a:off x="10242499" y="0"/>
            <a:ext cx="1949501" cy="6858000"/>
          </a:xfrm>
          <a:prstGeom prst="rect">
            <a:avLst/>
          </a:prstGeom>
        </p:spPr>
      </p:pic>
      <p:pic>
        <p:nvPicPr>
          <p:cNvPr id="54" name="图片 53">
            <a:extLst>
              <a:ext uri="{FF2B5EF4-FFF2-40B4-BE49-F238E27FC236}">
                <a16:creationId xmlns:a16="http://schemas.microsoft.com/office/drawing/2014/main" id="{B084D209-23B3-4351-8DDB-9DF7E55EAE1B}"/>
              </a:ext>
            </a:extLst>
          </p:cNvPr>
          <p:cNvPicPr>
            <a:picLocks noChangeAspect="1"/>
          </p:cNvPicPr>
          <p:nvPr/>
        </p:nvPicPr>
        <p:blipFill>
          <a:blip r:embed="rId5"/>
          <a:stretch>
            <a:fillRect/>
          </a:stretch>
        </p:blipFill>
        <p:spPr>
          <a:xfrm>
            <a:off x="3101116" y="1995066"/>
            <a:ext cx="1056732" cy="1007960"/>
          </a:xfrm>
          <a:prstGeom prst="rect">
            <a:avLst/>
          </a:prstGeom>
        </p:spPr>
      </p:pic>
      <p:pic>
        <p:nvPicPr>
          <p:cNvPr id="55" name="图片 54">
            <a:extLst>
              <a:ext uri="{FF2B5EF4-FFF2-40B4-BE49-F238E27FC236}">
                <a16:creationId xmlns:a16="http://schemas.microsoft.com/office/drawing/2014/main" id="{8A48957D-0930-4CC6-BD89-09BECFA4F117}"/>
              </a:ext>
            </a:extLst>
          </p:cNvPr>
          <p:cNvPicPr>
            <a:picLocks noChangeAspect="1"/>
          </p:cNvPicPr>
          <p:nvPr/>
        </p:nvPicPr>
        <p:blipFill>
          <a:blip r:embed="rId5"/>
          <a:stretch>
            <a:fillRect/>
          </a:stretch>
        </p:blipFill>
        <p:spPr>
          <a:xfrm>
            <a:off x="3629482" y="4047715"/>
            <a:ext cx="1056732" cy="1007960"/>
          </a:xfrm>
          <a:prstGeom prst="rect">
            <a:avLst/>
          </a:prstGeom>
        </p:spPr>
      </p:pic>
      <p:sp>
        <p:nvSpPr>
          <p:cNvPr id="8" name="TextBox 7"/>
          <p:cNvSpPr txBox="1"/>
          <p:nvPr/>
        </p:nvSpPr>
        <p:spPr>
          <a:xfrm>
            <a:off x="4443621" y="1452638"/>
            <a:ext cx="6965848" cy="2092816"/>
          </a:xfrm>
          <a:prstGeom prst="rect">
            <a:avLst/>
          </a:prstGeom>
          <a:noFill/>
        </p:spPr>
        <p:txBody>
          <a:bodyPr wrap="square" lIns="121855" tIns="60928" rIns="121855" bIns="60928" rtlCol="0">
            <a:spAutoFit/>
          </a:bodyPr>
          <a:lstStyle/>
          <a:p>
            <a:pPr algn="just"/>
            <a:r>
              <a:rPr lang="vi-VN" sz="3200" b="1" dirty="0">
                <a:solidFill>
                  <a:srgbClr val="00B050"/>
                </a:solidFill>
                <a:latin typeface="Times New Roman" panose="02020603050405020304" pitchFamily="18" charset="0"/>
                <a:cs typeface="Times New Roman" panose="02020603050405020304" pitchFamily="18" charset="0"/>
              </a:rPr>
              <a:t>  Đ</a:t>
            </a:r>
            <a:r>
              <a:rPr lang="en-US" sz="3200" b="1" dirty="0" err="1">
                <a:solidFill>
                  <a:srgbClr val="00B050"/>
                </a:solidFill>
                <a:latin typeface="Times New Roman" panose="02020603050405020304" pitchFamily="18" charset="0"/>
                <a:cs typeface="Times New Roman" panose="02020603050405020304" pitchFamily="18" charset="0"/>
              </a:rPr>
              <a:t>ọc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được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một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bài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thơ</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câu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chuyện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hoặc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văn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bản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thông</a:t>
            </a:r>
            <a:r>
              <a:rPr lang="en-US" sz="3200" b="1" dirty="0">
                <a:solidFill>
                  <a:srgbClr val="00B050"/>
                </a:solidFill>
                <a:latin typeface="Times New Roman" panose="02020603050405020304" pitchFamily="18" charset="0"/>
                <a:cs typeface="Times New Roman" panose="02020603050405020304" pitchFamily="18" charset="0"/>
              </a:rPr>
              <a:t> tin </a:t>
            </a:r>
            <a:r>
              <a:rPr lang="en-US" sz="3200" b="1" dirty="0" err="1">
                <a:solidFill>
                  <a:srgbClr val="00B050"/>
                </a:solidFill>
                <a:latin typeface="Times New Roman" panose="02020603050405020304" pitchFamily="18" charset="0"/>
                <a:cs typeface="Times New Roman" panose="02020603050405020304" pitchFamily="18" charset="0"/>
              </a:rPr>
              <a:t>về</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chủ</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đề</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các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hoạt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động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giữ</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gìn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môi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trường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xanh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sạch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đẹp</a:t>
            </a:r>
            <a:r>
              <a:rPr lang="en-US" sz="3200" b="1" dirty="0">
                <a:solidFill>
                  <a:srgbClr val="00B050"/>
                </a:solidFill>
                <a:latin typeface="Times New Roman" panose="02020603050405020304" pitchFamily="18" charset="0"/>
                <a:cs typeface="Times New Roman" panose="02020603050405020304" pitchFamily="18" charset="0"/>
              </a:rPr>
              <a:t> ở </a:t>
            </a:r>
            <a:r>
              <a:rPr lang="en-US" sz="3200" b="1" dirty="0" err="1">
                <a:solidFill>
                  <a:srgbClr val="00B050"/>
                </a:solidFill>
                <a:latin typeface="Times New Roman" panose="02020603050405020304" pitchFamily="18" charset="0"/>
                <a:cs typeface="Times New Roman" panose="02020603050405020304" pitchFamily="18" charset="0"/>
              </a:rPr>
              <a:t>nhà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trường</a:t>
            </a:r>
            <a:r>
              <a:rPr lang="en-US" sz="3200" b="1" dirty="0">
                <a:solidFill>
                  <a:srgbClr val="00B05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4847000" y="3970714"/>
            <a:ext cx="6562469" cy="2092816"/>
          </a:xfrm>
          <a:prstGeom prst="rect">
            <a:avLst/>
          </a:prstGeom>
          <a:noFill/>
        </p:spPr>
        <p:txBody>
          <a:bodyPr wrap="square" lIns="121855" tIns="60928" rIns="121855" bIns="60928" rtlCol="0">
            <a:spAutoFit/>
          </a:bodyPr>
          <a:lstStyle/>
          <a:p>
            <a:pPr algn="just"/>
            <a:r>
              <a:rPr lang="vi-VN" sz="3200" b="1" dirty="0">
                <a:solidFill>
                  <a:srgbClr val="00B050"/>
                </a:solidFill>
                <a:latin typeface="+mj-lt"/>
              </a:rPr>
              <a:t>  Chia sẻ với cô giáo, các bạn, người thân về  một bài thơ câu chuyện em thích một cách rõ ràng, mạch lạc, tự tin</a:t>
            </a:r>
            <a:r>
              <a:rPr lang="en-US" sz="3200" b="1" dirty="0">
                <a:solidFill>
                  <a:srgbClr val="00B050"/>
                </a:solidFill>
                <a:latin typeface="+mj-lt"/>
              </a:rPr>
              <a:t>.</a:t>
            </a:r>
          </a:p>
        </p:txBody>
      </p:sp>
      <p:sp>
        <p:nvSpPr>
          <p:cNvPr id="10" name="文本框 22">
            <a:extLst>
              <a:ext uri="{FF2B5EF4-FFF2-40B4-BE49-F238E27FC236}">
                <a16:creationId xmlns:a16="http://schemas.microsoft.com/office/drawing/2014/main" id="{0C9928D3-15CE-463A-8DD4-D2BDB8DB2C15}"/>
              </a:ext>
            </a:extLst>
          </p:cNvPr>
          <p:cNvSpPr txBox="1"/>
          <p:nvPr/>
        </p:nvSpPr>
        <p:spPr>
          <a:xfrm>
            <a:off x="1166878" y="412020"/>
            <a:ext cx="6178124" cy="923330"/>
          </a:xfrm>
          <a:prstGeom prst="rect">
            <a:avLst/>
          </a:prstGeom>
          <a:noFill/>
        </p:spPr>
        <p:txBody>
          <a:bodyPr wrap="square" rtlCol="0">
            <a:spAutoFit/>
          </a:bodyPr>
          <a:lstStyle/>
          <a:p>
            <a:r>
              <a:rPr lang="vi-VN" altLang="zh-CN" sz="5400" dirty="0">
                <a:solidFill>
                  <a:srgbClr val="FF0000"/>
                </a:solidFill>
                <a:latin typeface="iCiel Cadena" panose="02000503000000020004" pitchFamily="2" charset="0"/>
                <a:ea typeface="思源黑体 CN Bold" panose="020B0800000000000000" pitchFamily="34" charset="-122"/>
              </a:rPr>
              <a:t>YÊU CẦU CẦN ĐẠT</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4065964354"/>
      </p:ext>
    </p:extLst>
  </p:cSld>
  <p:clrMapOvr>
    <a:masterClrMapping/>
  </p:clrMapOvr>
  <mc:AlternateContent xmlns:mc="http://schemas.openxmlformats.org/markup-compatibility/2006" xmlns:p14="http://schemas.microsoft.com/office/powerpoint/2010/main">
    <mc:Choice Requires="p14">
      <p:transition spd="slow" p14:dur="1400" advTm="7600">
        <p14:ripple/>
      </p:transition>
    </mc:Choice>
    <mc:Fallback xmlns="">
      <p:transition spd="slow" advTm="7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anim calcmode="lin" valueType="num">
                                      <p:cBhvr>
                                        <p:cTn id="18" dur="500" fill="hold"/>
                                        <p:tgtEl>
                                          <p:spTgt spid="54"/>
                                        </p:tgtEl>
                                        <p:attrNameLst>
                                          <p:attrName>style.rotation</p:attrName>
                                        </p:attrNameLst>
                                      </p:cBhvr>
                                      <p:tavLst>
                                        <p:tav tm="0">
                                          <p:val>
                                            <p:fltVal val="720"/>
                                          </p:val>
                                        </p:tav>
                                        <p:tav tm="100000">
                                          <p:val>
                                            <p:fltVal val="0"/>
                                          </p:val>
                                        </p:tav>
                                      </p:tavLst>
                                    </p:anim>
                                    <p:anim calcmode="lin" valueType="num">
                                      <p:cBhvr>
                                        <p:cTn id="19" dur="500" fill="hold"/>
                                        <p:tgtEl>
                                          <p:spTgt spid="54"/>
                                        </p:tgtEl>
                                        <p:attrNameLst>
                                          <p:attrName>ppt_h</p:attrName>
                                        </p:attrNameLst>
                                      </p:cBhvr>
                                      <p:tavLst>
                                        <p:tav tm="0">
                                          <p:val>
                                            <p:fltVal val="0"/>
                                          </p:val>
                                        </p:tav>
                                        <p:tav tm="100000">
                                          <p:val>
                                            <p:strVal val="#ppt_h"/>
                                          </p:val>
                                        </p:tav>
                                      </p:tavLst>
                                    </p:anim>
                                    <p:anim calcmode="lin" valueType="num">
                                      <p:cBhvr>
                                        <p:cTn id="20" dur="500" fill="hold"/>
                                        <p:tgtEl>
                                          <p:spTgt spid="54"/>
                                        </p:tgtEl>
                                        <p:attrNameLst>
                                          <p:attrName>ppt_w</p:attrName>
                                        </p:attrNameLst>
                                      </p:cBhvr>
                                      <p:tavLst>
                                        <p:tav tm="0">
                                          <p:val>
                                            <p:fltVal val="0"/>
                                          </p:val>
                                        </p:tav>
                                        <p:tav tm="100000">
                                          <p:val>
                                            <p:strVal val="#ppt_w"/>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5" presetClass="entr" presetSubtype="0"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anim calcmode="lin" valueType="num">
                                      <p:cBhvr>
                                        <p:cTn id="31" dur="500" fill="hold"/>
                                        <p:tgtEl>
                                          <p:spTgt spid="55"/>
                                        </p:tgtEl>
                                        <p:attrNameLst>
                                          <p:attrName>style.rotation</p:attrName>
                                        </p:attrNameLst>
                                      </p:cBhvr>
                                      <p:tavLst>
                                        <p:tav tm="0">
                                          <p:val>
                                            <p:fltVal val="720"/>
                                          </p:val>
                                        </p:tav>
                                        <p:tav tm="100000">
                                          <p:val>
                                            <p:fltVal val="0"/>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 calcmode="lin" valueType="num">
                                      <p:cBhvr>
                                        <p:cTn id="33" dur="500" fill="hold"/>
                                        <p:tgtEl>
                                          <p:spTgt spid="55"/>
                                        </p:tgtEl>
                                        <p:attrNameLst>
                                          <p:attrName>ppt_w</p:attrName>
                                        </p:attrNameLst>
                                      </p:cBhvr>
                                      <p:tavLst>
                                        <p:tav tm="0">
                                          <p:val>
                                            <p:fltVal val="0"/>
                                          </p:val>
                                        </p:tav>
                                        <p:tav tm="100000">
                                          <p:val>
                                            <p:strVal val="#ppt_w"/>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56" presetClass="entr" presetSubtype="0" fill="hold" nodeType="withEffect">
                                  <p:stCondLst>
                                    <p:cond delay="0"/>
                                  </p:stCondLst>
                                  <p:iterate type="lt">
                                    <p:tmPct val="3000"/>
                                  </p:iterate>
                                  <p:childTnLst>
                                    <p:set>
                                      <p:cBhvr>
                                        <p:cTn id="42" dur="1" fill="hold">
                                          <p:stCondLst>
                                            <p:cond delay="0"/>
                                          </p:stCondLst>
                                        </p:cTn>
                                        <p:tgtEl>
                                          <p:spTgt spid="10">
                                            <p:txEl>
                                              <p:pRg st="0" end="0"/>
                                            </p:txEl>
                                          </p:spTgt>
                                        </p:tgtEl>
                                        <p:attrNameLst>
                                          <p:attrName>style.visibility</p:attrName>
                                        </p:attrNameLst>
                                      </p:cBhvr>
                                      <p:to>
                                        <p:strVal val="visible"/>
                                      </p:to>
                                    </p:set>
                                    <p:anim by="(-#ppt_w*2)" calcmode="lin" valueType="num">
                                      <p:cBhvr rctx="PPT">
                                        <p:cTn id="43" dur="500" autoRev="1" fill="hold">
                                          <p:stCondLst>
                                            <p:cond delay="0"/>
                                          </p:stCondLst>
                                        </p:cTn>
                                        <p:tgtEl>
                                          <p:spTgt spid="10">
                                            <p:txEl>
                                              <p:pRg st="0" end="0"/>
                                            </p:txEl>
                                          </p:spTgt>
                                        </p:tgtEl>
                                        <p:attrNameLst>
                                          <p:attrName>ppt_w</p:attrName>
                                        </p:attrNameLst>
                                      </p:cBhvr>
                                    </p:anim>
                                    <p:anim by="(#ppt_w*0.50)" calcmode="lin" valueType="num">
                                      <p:cBhvr>
                                        <p:cTn id="44" dur="500" decel="50000" autoRev="1" fill="hold">
                                          <p:stCondLst>
                                            <p:cond delay="0"/>
                                          </p:stCondLst>
                                        </p:cTn>
                                        <p:tgtEl>
                                          <p:spTgt spid="10">
                                            <p:txEl>
                                              <p:pRg st="0" end="0"/>
                                            </p:txEl>
                                          </p:spTgt>
                                        </p:tgtEl>
                                        <p:attrNameLst>
                                          <p:attrName>ppt_x</p:attrName>
                                        </p:attrNameLst>
                                      </p:cBhvr>
                                    </p:anim>
                                    <p:anim from="(-#ppt_h/2)" to="(#ppt_y)" calcmode="lin" valueType="num">
                                      <p:cBhvr>
                                        <p:cTn id="45" dur="1000" fill="hold">
                                          <p:stCondLst>
                                            <p:cond delay="0"/>
                                          </p:stCondLst>
                                        </p:cTn>
                                        <p:tgtEl>
                                          <p:spTgt spid="10">
                                            <p:txEl>
                                              <p:pRg st="0" end="0"/>
                                            </p:txEl>
                                          </p:spTgt>
                                        </p:tgtEl>
                                        <p:attrNameLst>
                                          <p:attrName>ppt_y</p:attrName>
                                        </p:attrNameLst>
                                      </p:cBhvr>
                                    </p:anim>
                                    <p:animRot by="21600000">
                                      <p:cBhvr>
                                        <p:cTn id="46" dur="1000" fill="hold">
                                          <p:stCondLst>
                                            <p:cond delay="0"/>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593"/>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247414"/>
            <a:ext cx="2667636" cy="592470"/>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lumMod val="95000"/>
                    <a:lumOff val="5000"/>
                  </a:srgbClr>
                </a:solidFill>
                <a:effectLst/>
                <a:uLnTx/>
                <a:uFillTx/>
                <a:latin typeface="HP001 4H" panose="020B0603050302020204" pitchFamily="34" charset="0"/>
                <a:ea typeface="+mn-ea"/>
                <a:cs typeface="Times New Roman" pitchFamily="18" charset="0"/>
              </a:rPr>
              <a:t> </a:t>
            </a:r>
            <a:endParaRPr kumimoji="0" lang="en-US" sz="2600" b="1" i="0" u="none" strike="noStrike" kern="1200" cap="none" spc="0" normalizeH="0" baseline="0" noProof="0" dirty="0">
              <a:ln>
                <a:noFill/>
              </a:ln>
              <a:solidFill>
                <a:srgbClr val="000000">
                  <a:lumMod val="95000"/>
                  <a:lumOff val="5000"/>
                </a:srgbClr>
              </a:solidFill>
              <a:effectLst/>
              <a:uLnTx/>
              <a:uFillTx/>
              <a:latin typeface="HP001 4 hàng" panose="020B0603050302020204" pitchFamily="34" charset="-93"/>
              <a:ea typeface="+mn-ea"/>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279" y="70055"/>
            <a:ext cx="9362505" cy="7109445"/>
          </a:xfrm>
          <a:prstGeom prst="rect">
            <a:avLst/>
          </a:prstGeom>
        </p:spPr>
      </p:pic>
      <p:sp>
        <p:nvSpPr>
          <p:cNvPr id="14" name="Rounded Rectangle 13"/>
          <p:cNvSpPr/>
          <p:nvPr/>
        </p:nvSpPr>
        <p:spPr>
          <a:xfrm>
            <a:off x="265759" y="1306560"/>
            <a:ext cx="1199150" cy="14135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p:cNvSpPr txBox="1"/>
          <p:nvPr/>
        </p:nvSpPr>
        <p:spPr>
          <a:xfrm>
            <a:off x="340409" y="1433870"/>
            <a:ext cx="1175430"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rPr>
              <a:t>Vở</a:t>
            </a:r>
            <a:endParaRPr kumimoji="0" lang="en-US" sz="28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rPr>
              <a:t>Việt</a:t>
            </a:r>
            <a:endParaRPr kumimoji="0" lang="en-US" sz="28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74"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534723" y="428635"/>
            <a:ext cx="8973654"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10000"/>
                  </a:schemeClr>
                </a:solidFill>
                <a:effectLst/>
                <a:uLnTx/>
                <a:uFillTx/>
                <a:latin typeface="HP001 4H" panose="020B0603050302020204" pitchFamily="34" charset="0"/>
                <a:ea typeface="+mn-ea"/>
                <a:cs typeface="Times New Roman" pitchFamily="18" charset="0"/>
              </a:rPr>
              <a:t>    </a:t>
            </a:r>
            <a:r>
              <a:rPr kumimoji="0" lang="en-US" sz="2800" b="1" i="0" u="none" strike="noStrike" kern="1200" cap="none" spc="0" normalizeH="0" baseline="0" noProof="0" err="1">
                <a:ln>
                  <a:noFill/>
                </a:ln>
                <a:solidFill>
                  <a:schemeClr val="bg1">
                    <a:lumMod val="10000"/>
                  </a:schemeClr>
                </a:solidFill>
                <a:effectLst/>
                <a:uLnTx/>
                <a:uFillTx/>
                <a:latin typeface="HP001 4 hàng" panose="020B0603050302020204" pitchFamily="34" charset="-93"/>
                <a:ea typeface="+mn-ea"/>
                <a:cs typeface="Times New Roman" pitchFamily="18" charset="0"/>
              </a:rPr>
              <a:t>Thứ</a:t>
            </a:r>
            <a:r>
              <a:rPr kumimoji="0" lang="en-US" sz="2800" b="1" i="0" u="none" strike="noStrike" kern="1200" cap="none" spc="0" normalizeH="0" baseline="0" noProof="0">
                <a:ln>
                  <a:noFill/>
                </a:ln>
                <a:solidFill>
                  <a:schemeClr val="bg1">
                    <a:lumMod val="10000"/>
                  </a:schemeClr>
                </a:solidFill>
                <a:effectLst/>
                <a:uLnTx/>
                <a:uFillTx/>
                <a:latin typeface="HP001 4 hàng" panose="020B0603050302020204" pitchFamily="34" charset="-93"/>
                <a:ea typeface="+mn-ea"/>
                <a:cs typeface="Times New Roman" pitchFamily="18" charset="0"/>
              </a:rPr>
              <a:t> </a:t>
            </a:r>
            <a:r>
              <a:rPr lang="en-US" sz="2800" b="1" noProof="0">
                <a:solidFill>
                  <a:schemeClr val="bg1">
                    <a:lumMod val="10000"/>
                  </a:schemeClr>
                </a:solidFill>
                <a:latin typeface="HP001 4 hàng" panose="020B0603050302020204" pitchFamily="34" charset="-93"/>
                <a:cs typeface="Times New Roman" pitchFamily="18" charset="0"/>
              </a:rPr>
              <a:t>S</a:t>
            </a:r>
            <a:r>
              <a:rPr lang="en-US" sz="2800" b="1" smtClean="0">
                <a:solidFill>
                  <a:schemeClr val="bg1">
                    <a:lumMod val="10000"/>
                  </a:schemeClr>
                </a:solidFill>
                <a:latin typeface="HP001 4 hàng" panose="020B0603050302020204" pitchFamily="34" charset="-93"/>
                <a:cs typeface="Times New Roman" pitchFamily="18" charset="0"/>
              </a:rPr>
              <a:t>áu</a:t>
            </a:r>
            <a:r>
              <a:rPr kumimoji="0" lang="en-US" sz="2800" b="1" i="0" u="none" strike="noStrike" kern="1200" cap="none" spc="0" normalizeH="0" baseline="0" noProof="0" smtClean="0">
                <a:ln>
                  <a:noFill/>
                </a:ln>
                <a:solidFill>
                  <a:schemeClr val="bg1">
                    <a:lumMod val="10000"/>
                  </a:schemeClr>
                </a:solidFill>
                <a:effectLst/>
                <a:uLnTx/>
                <a:uFillTx/>
                <a:latin typeface="HP001 4 hàng" panose="020B0603050302020204" pitchFamily="34" charset="-93"/>
                <a:ea typeface="+mn-ea"/>
                <a:cs typeface="Times New Roman" pitchFamily="18" charset="0"/>
              </a:rPr>
              <a:t> </a:t>
            </a:r>
            <a:r>
              <a:rPr kumimoji="0" lang="en-US" sz="2800" b="1" i="0" u="none" strike="noStrike" kern="1200" cap="none" spc="0" normalizeH="0" baseline="0" noProof="0" err="1">
                <a:ln>
                  <a:noFill/>
                </a:ln>
                <a:solidFill>
                  <a:schemeClr val="bg1">
                    <a:lumMod val="10000"/>
                  </a:schemeClr>
                </a:solidFill>
                <a:effectLst/>
                <a:uLnTx/>
                <a:uFillTx/>
                <a:latin typeface="HP001 4 hàng" panose="020B0603050302020204" pitchFamily="34" charset="-93"/>
                <a:ea typeface="+mn-ea"/>
                <a:cs typeface="Times New Roman" pitchFamily="18" charset="0"/>
              </a:rPr>
              <a:t>ngày</a:t>
            </a:r>
            <a:r>
              <a:rPr kumimoji="0" lang="en-US" sz="2800" b="1" i="0" u="none" strike="noStrike" kern="1200" cap="none" spc="0" normalizeH="0" baseline="0" noProof="0">
                <a:ln>
                  <a:noFill/>
                </a:ln>
                <a:solidFill>
                  <a:schemeClr val="bg1">
                    <a:lumMod val="10000"/>
                  </a:schemeClr>
                </a:solidFill>
                <a:effectLst/>
                <a:uLnTx/>
                <a:uFillTx/>
                <a:latin typeface="HP001 4 hàng" panose="020B0603050302020204" pitchFamily="34" charset="-93"/>
                <a:ea typeface="+mn-ea"/>
                <a:cs typeface="Times New Roman" pitchFamily="18" charset="0"/>
              </a:rPr>
              <a:t> </a:t>
            </a:r>
            <a:r>
              <a:rPr lang="en-US" sz="2800" b="1">
                <a:solidFill>
                  <a:schemeClr val="bg1">
                    <a:lumMod val="10000"/>
                  </a:schemeClr>
                </a:solidFill>
                <a:latin typeface="HP001 4 hàng" panose="020B0603050302020204" pitchFamily="34" charset="-93"/>
                <a:cs typeface="Times New Roman" pitchFamily="18" charset="0"/>
              </a:rPr>
              <a:t>8</a:t>
            </a:r>
            <a:r>
              <a:rPr kumimoji="0" lang="en-US" sz="2800" b="1" i="0" u="none" strike="noStrike" kern="1200" cap="none" spc="0" normalizeH="0" baseline="0" noProof="0" smtClean="0">
                <a:ln>
                  <a:noFill/>
                </a:ln>
                <a:solidFill>
                  <a:schemeClr val="bg1">
                    <a:lumMod val="10000"/>
                  </a:schemeClr>
                </a:solidFill>
                <a:effectLst/>
                <a:uLnTx/>
                <a:uFillTx/>
                <a:latin typeface="HP001 4 hàng" panose="020B0603050302020204" pitchFamily="34" charset="-93"/>
                <a:ea typeface="+mn-ea"/>
                <a:cs typeface="Times New Roman" pitchFamily="18" charset="0"/>
              </a:rPr>
              <a:t> </a:t>
            </a:r>
            <a:r>
              <a:rPr kumimoji="0" lang="en-US" sz="2800" b="1" i="0" u="none" strike="noStrike" kern="1200" cap="none" spc="0" normalizeH="0" baseline="0" noProof="0" err="1">
                <a:ln>
                  <a:noFill/>
                </a:ln>
                <a:solidFill>
                  <a:schemeClr val="bg1">
                    <a:lumMod val="10000"/>
                  </a:schemeClr>
                </a:solidFill>
                <a:effectLst/>
                <a:uLnTx/>
                <a:uFillTx/>
                <a:latin typeface="HP001 4 hàng" panose="020B0603050302020204" pitchFamily="34" charset="-93"/>
                <a:ea typeface="+mn-ea"/>
                <a:cs typeface="Times New Roman" pitchFamily="18" charset="0"/>
              </a:rPr>
              <a:t>tháng</a:t>
            </a:r>
            <a:r>
              <a:rPr kumimoji="0" lang="en-US" sz="2800" b="1" i="0" u="none" strike="noStrike" kern="1200" cap="none" spc="0" normalizeH="0" baseline="0" noProof="0">
                <a:ln>
                  <a:noFill/>
                </a:ln>
                <a:solidFill>
                  <a:schemeClr val="bg1">
                    <a:lumMod val="10000"/>
                  </a:schemeClr>
                </a:solidFill>
                <a:effectLst/>
                <a:uLnTx/>
                <a:uFillTx/>
                <a:latin typeface="HP001 4 hàng" panose="020B0603050302020204" pitchFamily="34" charset="-93"/>
                <a:ea typeface="+mn-ea"/>
                <a:cs typeface="Times New Roman" pitchFamily="18" charset="0"/>
              </a:rPr>
              <a:t> 3 </a:t>
            </a:r>
            <a:r>
              <a:rPr kumimoji="0" lang="en-US" sz="2800" b="1" i="0" u="none" strike="noStrike" kern="1200" cap="none" spc="0" normalizeH="0" baseline="0" noProof="0" err="1">
                <a:ln>
                  <a:noFill/>
                </a:ln>
                <a:solidFill>
                  <a:schemeClr val="bg1">
                    <a:lumMod val="10000"/>
                  </a:schemeClr>
                </a:solidFill>
                <a:effectLst/>
                <a:uLnTx/>
                <a:uFillTx/>
                <a:latin typeface="HP001 4 hàng" panose="020B0603050302020204" pitchFamily="34" charset="-93"/>
                <a:ea typeface="+mn-ea"/>
                <a:cs typeface="Times New Roman" pitchFamily="18" charset="0"/>
              </a:rPr>
              <a:t>năm</a:t>
            </a:r>
            <a:r>
              <a:rPr kumimoji="0" lang="en-US" sz="2800" b="1" i="0" u="none" strike="noStrike" kern="1200" cap="none" spc="0" normalizeH="0" baseline="0" noProof="0">
                <a:ln>
                  <a:noFill/>
                </a:ln>
                <a:solidFill>
                  <a:schemeClr val="bg1">
                    <a:lumMod val="10000"/>
                  </a:schemeClr>
                </a:solidFill>
                <a:effectLst/>
                <a:uLnTx/>
                <a:uFillTx/>
                <a:latin typeface="HP001 4 hàng" panose="020B0603050302020204" pitchFamily="34" charset="-93"/>
                <a:ea typeface="+mn-ea"/>
                <a:cs typeface="Times New Roman" pitchFamily="18" charset="0"/>
              </a:rPr>
              <a:t> </a:t>
            </a:r>
            <a:r>
              <a:rPr kumimoji="0" lang="en-US" sz="2800" b="1" i="0" u="none" strike="noStrike" kern="1200" cap="none" spc="0" normalizeH="0" baseline="0" noProof="0" smtClean="0">
                <a:ln>
                  <a:noFill/>
                </a:ln>
                <a:solidFill>
                  <a:schemeClr val="bg1">
                    <a:lumMod val="10000"/>
                  </a:schemeClr>
                </a:solidFill>
                <a:effectLst/>
                <a:uLnTx/>
                <a:uFillTx/>
                <a:latin typeface="HP001 4 hàng" panose="020B0603050302020204" pitchFamily="34" charset="-93"/>
                <a:ea typeface="+mn-ea"/>
                <a:cs typeface="Times New Roman" pitchFamily="18" charset="0"/>
              </a:rPr>
              <a:t>2024</a:t>
            </a:r>
            <a:endParaRPr kumimoji="0" lang="en-US" sz="2800" b="1" i="0" u="none" strike="noStrike" kern="1200" cap="none" spc="0" normalizeH="0" baseline="0" noProof="0" dirty="0">
              <a:ln>
                <a:noFill/>
              </a:ln>
              <a:solidFill>
                <a:schemeClr val="bg1">
                  <a:lumMod val="10000"/>
                </a:schemeClr>
              </a:solidFill>
              <a:effectLst/>
              <a:uLnTx/>
              <a:uFillTx/>
              <a:latin typeface="HP001 4 hàng" panose="020B0603050302020204" pitchFamily="34" charset="-93"/>
              <a:ea typeface="+mn-ea"/>
              <a:cs typeface="Times New Roman" pitchFamily="18" charset="0"/>
            </a:endParaRPr>
          </a:p>
        </p:txBody>
      </p:sp>
      <p:sp>
        <p:nvSpPr>
          <p:cNvPr id="20" name="TextBox 19"/>
          <p:cNvSpPr txBox="1"/>
          <p:nvPr/>
        </p:nvSpPr>
        <p:spPr>
          <a:xfrm>
            <a:off x="4929478" y="1030370"/>
            <a:ext cx="2667636"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10000"/>
                  </a:schemeClr>
                </a:solidFill>
                <a:effectLst/>
                <a:uLnTx/>
                <a:uFillTx/>
                <a:latin typeface="HP001 4H" panose="020B0603050302020204" pitchFamily="34" charset="0"/>
                <a:ea typeface="+mn-ea"/>
                <a:cs typeface="Times New Roman" pitchFamily="18" charset="0"/>
              </a:rPr>
              <a:t> </a:t>
            </a:r>
            <a:r>
              <a:rPr kumimoji="0" lang="en-US" sz="2800" b="1" i="0" u="none" strike="noStrike" kern="1200" cap="none" spc="0" normalizeH="0" baseline="0" noProof="0" dirty="0" err="1">
                <a:ln>
                  <a:noFill/>
                </a:ln>
                <a:solidFill>
                  <a:schemeClr val="bg1">
                    <a:lumMod val="10000"/>
                  </a:schemeClr>
                </a:solidFill>
                <a:effectLst/>
                <a:uLnTx/>
                <a:uFillTx/>
                <a:latin typeface="HP001 4 hàng" panose="020B0603050302020204" pitchFamily="34" charset="-93"/>
                <a:ea typeface="+mn-ea"/>
                <a:cs typeface="Times New Roman" pitchFamily="18" charset="0"/>
              </a:rPr>
              <a:t>Tiếng</a:t>
            </a:r>
            <a:r>
              <a:rPr kumimoji="0" lang="en-US" sz="2800" b="1" i="0" u="none" strike="noStrike" kern="1200" cap="none" spc="0" normalizeH="0" baseline="0" noProof="0" dirty="0">
                <a:ln>
                  <a:noFill/>
                </a:ln>
                <a:solidFill>
                  <a:schemeClr val="bg1">
                    <a:lumMod val="10000"/>
                  </a:schemeClr>
                </a:solidFill>
                <a:effectLst/>
                <a:uLnTx/>
                <a:uFillTx/>
                <a:latin typeface="HP001 4 hàng" panose="020B0603050302020204" pitchFamily="34" charset="-93"/>
                <a:ea typeface="+mn-ea"/>
                <a:cs typeface="Times New Roman" pitchFamily="18" charset="0"/>
              </a:rPr>
              <a:t> </a:t>
            </a:r>
            <a:r>
              <a:rPr kumimoji="0" lang="en-US" sz="2800" b="1" i="0" u="none" strike="noStrike" kern="1200" cap="none" spc="0" normalizeH="0" baseline="0" noProof="0" dirty="0" err="1">
                <a:ln>
                  <a:noFill/>
                </a:ln>
                <a:solidFill>
                  <a:schemeClr val="bg1">
                    <a:lumMod val="10000"/>
                  </a:schemeClr>
                </a:solidFill>
                <a:effectLst/>
                <a:uLnTx/>
                <a:uFillTx/>
                <a:latin typeface="HP001 4 hàng" panose="020B0603050302020204" pitchFamily="34" charset="-93"/>
                <a:ea typeface="+mn-ea"/>
                <a:cs typeface="Times New Roman" pitchFamily="18" charset="0"/>
              </a:rPr>
              <a:t>Việt</a:t>
            </a:r>
            <a:endParaRPr kumimoji="0" lang="en-US" sz="2800" b="1" i="0" u="none" strike="noStrike" kern="1200" cap="none" spc="0" normalizeH="0" baseline="0" noProof="0" dirty="0">
              <a:ln>
                <a:noFill/>
              </a:ln>
              <a:solidFill>
                <a:schemeClr val="bg1">
                  <a:lumMod val="10000"/>
                </a:schemeClr>
              </a:solidFill>
              <a:effectLst/>
              <a:uLnTx/>
              <a:uFillTx/>
              <a:latin typeface="HP001 4 hàng" panose="020B0603050302020204" pitchFamily="34" charset="-93"/>
              <a:ea typeface="+mn-ea"/>
              <a:cs typeface="Times New Roman" pitchFamily="18" charset="0"/>
            </a:endParaRPr>
          </a:p>
        </p:txBody>
      </p:sp>
      <p:sp>
        <p:nvSpPr>
          <p:cNvPr id="10" name="TextBox 9"/>
          <p:cNvSpPr txBox="1"/>
          <p:nvPr/>
        </p:nvSpPr>
        <p:spPr>
          <a:xfrm>
            <a:off x="4874181" y="1655834"/>
            <a:ext cx="2667636"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a:ln>
                  <a:noFill/>
                </a:ln>
                <a:solidFill>
                  <a:schemeClr val="bg1">
                    <a:lumMod val="10000"/>
                  </a:schemeClr>
                </a:solidFill>
                <a:effectLst/>
                <a:uLnTx/>
                <a:uFillTx/>
                <a:latin typeface="HP001 4H" panose="020B0603050302020204" pitchFamily="34" charset="0"/>
                <a:ea typeface="+mn-ea"/>
                <a:cs typeface="Times New Roman" pitchFamily="18" charset="0"/>
              </a:rPr>
              <a:t> </a:t>
            </a:r>
            <a:r>
              <a:rPr lang="en-US" sz="2800" b="1">
                <a:solidFill>
                  <a:schemeClr val="bg1">
                    <a:lumMod val="10000"/>
                  </a:schemeClr>
                </a:solidFill>
                <a:latin typeface="HP001 4 hàng" panose="020B0603050302020204" pitchFamily="34" charset="-93"/>
                <a:cs typeface="Times New Roman" pitchFamily="18" charset="0"/>
              </a:rPr>
              <a:t>Đọc mở rộng</a:t>
            </a:r>
            <a:endParaRPr kumimoji="0" lang="en-US" sz="2800" b="1" i="0" u="none" strike="noStrike" kern="1200" cap="none" spc="0" normalizeH="0" baseline="0" noProof="0" dirty="0">
              <a:ln>
                <a:noFill/>
              </a:ln>
              <a:solidFill>
                <a:schemeClr val="bg1">
                  <a:lumMod val="10000"/>
                </a:schemeClr>
              </a:solidFill>
              <a:effectLst/>
              <a:uLnTx/>
              <a:uFillTx/>
              <a:latin typeface="HP001 4 hàng" panose="020B0603050302020204" pitchFamily="34" charset="-93"/>
              <a:ea typeface="+mn-ea"/>
              <a:cs typeface="Times New Roman" pitchFamily="18" charset="0"/>
            </a:endParaRPr>
          </a:p>
        </p:txBody>
      </p:sp>
    </p:spTree>
    <p:extLst>
      <p:ext uri="{BB962C8B-B14F-4D97-AF65-F5344CB8AC3E}">
        <p14:creationId xmlns:p14="http://schemas.microsoft.com/office/powerpoint/2010/main" val="1897118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09058" y="1461115"/>
            <a:ext cx="7524817" cy="1862048"/>
          </a:xfrm>
          <a:prstGeom prst="rect">
            <a:avLst/>
          </a:prstGeom>
          <a:noFill/>
        </p:spPr>
        <p:txBody>
          <a:bodyPr wrap="none" lIns="91440" tIns="45720" rIns="91440" bIns="45720">
            <a:spAutoFit/>
          </a:bodyPr>
          <a:lstStyle/>
          <a:p>
            <a:pPr algn="ctr"/>
            <a:r>
              <a:rPr lang="en-US" sz="11500" b="1" cap="none" spc="0" dirty="0">
                <a:ln w="0"/>
                <a:solidFill>
                  <a:srgbClr val="FF0000"/>
                </a:solidFill>
                <a:effectLst>
                  <a:outerShdw blurRad="38100" dist="19050" dir="2700000" algn="tl" rotWithShape="0">
                    <a:schemeClr val="dk1">
                      <a:alpha val="40000"/>
                    </a:schemeClr>
                  </a:outerShdw>
                </a:effectLst>
              </a:rPr>
              <a:t>KHỞI ĐỘNG</a:t>
            </a:r>
          </a:p>
        </p:txBody>
      </p:sp>
    </p:spTree>
    <p:extLst>
      <p:ext uri="{BB962C8B-B14F-4D97-AF65-F5344CB8AC3E}">
        <p14:creationId xmlns:p14="http://schemas.microsoft.com/office/powerpoint/2010/main" val="188606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Giữ Gìn Vệ Sinh Trường Lớp Chuyên Đề Đạo Đức Lớp 1 Cấp Thành Phố Ca Nhạc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82881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Horizontal Scroll 1"/>
          <p:cNvSpPr/>
          <p:nvPr/>
        </p:nvSpPr>
        <p:spPr>
          <a:xfrm>
            <a:off x="2113738" y="266349"/>
            <a:ext cx="7651586" cy="3742943"/>
          </a:xfrm>
          <a:prstGeom prst="horizontalScroll">
            <a:avLst>
              <a:gd name="adj" fmla="val 25000"/>
            </a:avLst>
          </a:prstGeom>
          <a:solidFill>
            <a:srgbClr val="FF0066"/>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atin typeface="Times New Roman" panose="02020603050405020304" pitchFamily="18" charset="0"/>
                <a:cs typeface="Times New Roman" panose="02020603050405020304" pitchFamily="18" charset="0"/>
              </a:rPr>
              <a:t>ĐỌC MỞ RỘNG</a:t>
            </a:r>
          </a:p>
        </p:txBody>
      </p:sp>
    </p:spTree>
    <p:extLst>
      <p:ext uri="{BB962C8B-B14F-4D97-AF65-F5344CB8AC3E}">
        <p14:creationId xmlns:p14="http://schemas.microsoft.com/office/powerpoint/2010/main" val="519580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5" name="TextBox 4"/>
          <p:cNvSpPr txBox="1"/>
          <p:nvPr/>
        </p:nvSpPr>
        <p:spPr>
          <a:xfrm>
            <a:off x="616786" y="360914"/>
            <a:ext cx="11200076" cy="1569660"/>
          </a:xfrm>
          <a:prstGeom prst="rect">
            <a:avLst/>
          </a:prstGeom>
          <a:noFill/>
        </p:spPr>
        <p:txBody>
          <a:bodyPr wrap="square" rtlCol="0">
            <a:spAutoFit/>
          </a:bodyPr>
          <a:lstStyle/>
          <a:p>
            <a:pPr marL="342900" lvl="1" indent="-342900">
              <a:lnSpc>
                <a:spcPct val="150000"/>
              </a:lnSpc>
              <a:buAutoNum type="arabicPeriod"/>
            </a:pPr>
            <a:r>
              <a:rPr lang="en-US" sz="3200" b="1" dirty="0" err="1">
                <a:solidFill>
                  <a:srgbClr val="002060"/>
                </a:solidFill>
                <a:latin typeface="UTM Avo" panose="02040603050506020204" pitchFamily="18" charset="0"/>
              </a:rPr>
              <a:t>Tìm</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đọc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sách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báo</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về</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các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hoạt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động</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giữ</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gìn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môi</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trường</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xanh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sạch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đẹp</a:t>
            </a:r>
            <a:r>
              <a:rPr lang="en-US" sz="3200" b="1" dirty="0">
                <a:solidFill>
                  <a:srgbClr val="002060"/>
                </a:solidFill>
                <a:latin typeface="UTM Avo" panose="02040603050506020204" pitchFamily="18" charset="0"/>
              </a:rPr>
              <a:t> ở </a:t>
            </a:r>
            <a:r>
              <a:rPr lang="en-US" sz="3200" b="1" dirty="0" err="1">
                <a:solidFill>
                  <a:srgbClr val="002060"/>
                </a:solidFill>
                <a:latin typeface="UTM Avo" panose="02040603050506020204" pitchFamily="18" charset="0"/>
              </a:rPr>
              <a:t>nhà</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trường</a:t>
            </a:r>
            <a:r>
              <a:rPr lang="en-US" sz="3200" b="1" dirty="0">
                <a:solidFill>
                  <a:srgbClr val="002060"/>
                </a:solidFill>
                <a:latin typeface="UTM Avo" panose="02040603050506020204" pitchFamily="18" charset="0"/>
              </a:rPr>
              <a:t>.</a:t>
            </a:r>
          </a:p>
        </p:txBody>
      </p:sp>
      <p:pic>
        <p:nvPicPr>
          <p:cNvPr id="8" name="Picture 7"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50074" y="1948003"/>
            <a:ext cx="10327526" cy="4595017"/>
          </a:xfrm>
          <a:prstGeom prst="rect">
            <a:avLst/>
          </a:prstGeom>
        </p:spPr>
      </p:pic>
      <p:cxnSp>
        <p:nvCxnSpPr>
          <p:cNvPr id="4" name="Straight Connector 3">
            <a:extLst>
              <a:ext uri="{FF2B5EF4-FFF2-40B4-BE49-F238E27FC236}">
                <a16:creationId xmlns:a16="http://schemas.microsoft.com/office/drawing/2014/main" id="{51CA0EC8-AC5F-4D5E-8A73-5726C8A8DA85}"/>
              </a:ext>
            </a:extLst>
          </p:cNvPr>
          <p:cNvCxnSpPr>
            <a:cxnSpLocks/>
          </p:cNvCxnSpPr>
          <p:nvPr/>
        </p:nvCxnSpPr>
        <p:spPr>
          <a:xfrm flipV="1">
            <a:off x="1056061" y="1058091"/>
            <a:ext cx="3110990" cy="72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1CA0EC8-AC5F-4D5E-8A73-5726C8A8DA85}"/>
              </a:ext>
            </a:extLst>
          </p:cNvPr>
          <p:cNvCxnSpPr>
            <a:cxnSpLocks/>
          </p:cNvCxnSpPr>
          <p:nvPr/>
        </p:nvCxnSpPr>
        <p:spPr>
          <a:xfrm flipV="1">
            <a:off x="5610644" y="1058091"/>
            <a:ext cx="5832419" cy="144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CA0EC8-AC5F-4D5E-8A73-5726C8A8DA85}"/>
              </a:ext>
            </a:extLst>
          </p:cNvPr>
          <p:cNvCxnSpPr>
            <a:cxnSpLocks/>
          </p:cNvCxnSpPr>
          <p:nvPr/>
        </p:nvCxnSpPr>
        <p:spPr>
          <a:xfrm flipV="1">
            <a:off x="1056061" y="1769727"/>
            <a:ext cx="5057776" cy="144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62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271</Words>
  <Application>Microsoft Office PowerPoint</Application>
  <PresentationFormat>Widescreen</PresentationFormat>
  <Paragraphs>45</Paragraphs>
  <Slides>14</Slides>
  <Notes>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14</vt:i4>
      </vt:variant>
    </vt:vector>
  </HeadingPairs>
  <TitlesOfParts>
    <vt:vector size="29" baseType="lpstr">
      <vt:lpstr>宋体</vt:lpstr>
      <vt:lpstr>Algerian</vt:lpstr>
      <vt:lpstr>Arial</vt:lpstr>
      <vt:lpstr>Arial-Rounded</vt:lpstr>
      <vt:lpstr>Calibri</vt:lpstr>
      <vt:lpstr>Calibri Light</vt:lpstr>
      <vt:lpstr>HP001 4 hàng</vt:lpstr>
      <vt:lpstr>HP001 4H</vt:lpstr>
      <vt:lpstr>iCiel Cadena</vt:lpstr>
      <vt:lpstr>Times New Roman</vt:lpstr>
      <vt:lpstr>UTM Avo</vt:lpstr>
      <vt:lpstr>UTM Cookies</vt:lpstr>
      <vt:lpstr>Wingdings</vt:lpstr>
      <vt:lpstr>思源黑体 CN Bold</vt:lpstr>
      <vt:lpstr>Office Theme</vt:lpstr>
      <vt:lpstr>PowerPoint Presentation</vt:lpstr>
      <vt:lpstr>Bài 14:  CỎ NON  CƯỜI RỒI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TechCare</dc:creator>
  <cp:lastModifiedBy>Admin</cp:lastModifiedBy>
  <cp:revision>68</cp:revision>
  <dcterms:created xsi:type="dcterms:W3CDTF">2021-07-13T00:48:11Z</dcterms:created>
  <dcterms:modified xsi:type="dcterms:W3CDTF">2024-03-04T07:47:21Z</dcterms:modified>
</cp:coreProperties>
</file>