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55" r:id="rId2"/>
    <p:sldId id="353" r:id="rId3"/>
    <p:sldId id="346" r:id="rId4"/>
    <p:sldId id="318" r:id="rId5"/>
    <p:sldId id="368" r:id="rId6"/>
    <p:sldId id="372" r:id="rId7"/>
    <p:sldId id="373" r:id="rId8"/>
    <p:sldId id="374" r:id="rId9"/>
    <p:sldId id="375" r:id="rId10"/>
    <p:sldId id="376" r:id="rId11"/>
    <p:sldId id="377" r:id="rId12"/>
    <p:sldId id="369" r:id="rId13"/>
    <p:sldId id="370" r:id="rId14"/>
    <p:sldId id="330" r:id="rId15"/>
    <p:sldId id="311" r:id="rId16"/>
    <p:sldId id="363" r:id="rId17"/>
    <p:sldId id="352" r:id="rId18"/>
    <p:sldId id="365" r:id="rId19"/>
    <p:sldId id="366" r:id="rId20"/>
    <p:sldId id="339" r:id="rId21"/>
    <p:sldId id="364" r:id="rId22"/>
    <p:sldId id="367" r:id="rId23"/>
  </p:sldIdLst>
  <p:sldSz cx="18288000" cy="10287000"/>
  <p:notesSz cx="6858000" cy="9144000"/>
  <p:embeddedFontLst>
    <p:embeddedFont>
      <p:font typeface="Livvic Bold" panose="020B0604020202020204" charset="0"/>
      <p:regular r:id="rId24"/>
    </p:embeddedFont>
    <p:embeddedFont>
      <p:font typeface="Livvic Bold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22" autoAdjust="0"/>
  </p:normalViewPr>
  <p:slideViewPr>
    <p:cSldViewPr>
      <p:cViewPr varScale="1">
        <p:scale>
          <a:sx n="49" d="100"/>
          <a:sy n="49" d="100"/>
        </p:scale>
        <p:origin x="7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1+ Hình Nền Hoa Đẹp Nhất The Giới Chất Lượng Full Hd, Hình Nền Hoa Đẹp -  luxury-inside.vn">
            <a:extLst>
              <a:ext uri="{FF2B5EF4-FFF2-40B4-BE49-F238E27FC236}">
                <a16:creationId xmlns:a16="http://schemas.microsoft.com/office/drawing/2014/main" id="{3A1AA64F-9410-4577-939D-167A5693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47361" cy="1026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3CAEA576-7543-4805-8029-CA72FF8F89AF}"/>
              </a:ext>
            </a:extLst>
          </p:cNvPr>
          <p:cNvSpPr txBox="1"/>
          <p:nvPr/>
        </p:nvSpPr>
        <p:spPr>
          <a:xfrm>
            <a:off x="4809360" y="1104900"/>
            <a:ext cx="7940251" cy="10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7051" dirty="0" err="1">
                <a:solidFill>
                  <a:srgbClr val="002060"/>
                </a:solidFill>
                <a:latin typeface="Livvic Bold Bold"/>
              </a:rPr>
              <a:t>Khởi</a:t>
            </a:r>
            <a:r>
              <a:rPr lang="vi-VN" sz="7051" dirty="0">
                <a:solidFill>
                  <a:srgbClr val="002060"/>
                </a:solidFill>
                <a:latin typeface="Livvic Bold Bold"/>
              </a:rPr>
              <a:t> </a:t>
            </a:r>
            <a:r>
              <a:rPr lang="vi-VN" sz="7051" dirty="0" err="1">
                <a:solidFill>
                  <a:srgbClr val="002060"/>
                </a:solidFill>
                <a:latin typeface="Livvic Bold Bold"/>
              </a:rPr>
              <a:t>động</a:t>
            </a:r>
            <a:endParaRPr lang="en-US" sz="7051" dirty="0">
              <a:solidFill>
                <a:srgbClr val="002060"/>
              </a:solidFill>
              <a:latin typeface="Livvic Bold Bold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49832745-3164-43EC-8396-474E962C086D}"/>
              </a:ext>
            </a:extLst>
          </p:cNvPr>
          <p:cNvSpPr txBox="1"/>
          <p:nvPr/>
        </p:nvSpPr>
        <p:spPr>
          <a:xfrm>
            <a:off x="3657601" y="2781300"/>
            <a:ext cx="12192000" cy="2268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984" dirty="0" err="1">
                <a:solidFill>
                  <a:srgbClr val="7030A0"/>
                </a:solidFill>
                <a:latin typeface="Livvic Bold"/>
              </a:rPr>
              <a:t>Miệng</a:t>
            </a:r>
            <a:r>
              <a:rPr lang="vi-VN" sz="4984" dirty="0">
                <a:solidFill>
                  <a:srgbClr val="7030A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7030A0"/>
                </a:solidFill>
                <a:latin typeface="Livvic Bold"/>
              </a:rPr>
              <a:t>tròn</a:t>
            </a:r>
            <a:r>
              <a:rPr lang="vi-VN" sz="4984" dirty="0">
                <a:solidFill>
                  <a:srgbClr val="7030A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7030A0"/>
                </a:solidFill>
                <a:latin typeface="Livvic Bold"/>
              </a:rPr>
              <a:t>chứa</a:t>
            </a:r>
            <a:r>
              <a:rPr lang="vi-VN" sz="4984" dirty="0">
                <a:solidFill>
                  <a:srgbClr val="7030A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7030A0"/>
                </a:solidFill>
                <a:latin typeface="Livvic Bold"/>
              </a:rPr>
              <a:t>nước</a:t>
            </a:r>
            <a:r>
              <a:rPr lang="vi-VN" sz="4984" dirty="0">
                <a:solidFill>
                  <a:srgbClr val="7030A0"/>
                </a:solidFill>
                <a:latin typeface="Livvic Bold"/>
              </a:rPr>
              <a:t> quanh năm, </a:t>
            </a:r>
            <a:r>
              <a:rPr lang="vi-VN" sz="4984" dirty="0" err="1">
                <a:solidFill>
                  <a:srgbClr val="7030A0"/>
                </a:solidFill>
                <a:latin typeface="Livvic Bold"/>
              </a:rPr>
              <a:t>Thích</a:t>
            </a:r>
            <a:r>
              <a:rPr lang="vi-VN" sz="4984" dirty="0">
                <a:solidFill>
                  <a:srgbClr val="7030A0"/>
                </a:solidFill>
                <a:latin typeface="Livvic Bold"/>
              </a:rPr>
              <a:t> ở trên </a:t>
            </a:r>
            <a:r>
              <a:rPr lang="vi-VN" sz="4984" dirty="0" err="1">
                <a:solidFill>
                  <a:srgbClr val="7030A0"/>
                </a:solidFill>
                <a:latin typeface="Livvic Bold"/>
              </a:rPr>
              <a:t>bàn</a:t>
            </a:r>
            <a:r>
              <a:rPr lang="vi-VN" sz="4984" dirty="0">
                <a:solidFill>
                  <a:srgbClr val="7030A0"/>
                </a:solidFill>
                <a:latin typeface="Livvic Bold"/>
              </a:rPr>
              <a:t> ôm </a:t>
            </a:r>
            <a:r>
              <a:rPr lang="vi-VN" sz="4984" dirty="0" err="1">
                <a:solidFill>
                  <a:srgbClr val="7030A0"/>
                </a:solidFill>
                <a:latin typeface="Livvic Bold"/>
              </a:rPr>
              <a:t>bó</a:t>
            </a:r>
            <a:r>
              <a:rPr lang="vi-VN" sz="4984" dirty="0">
                <a:solidFill>
                  <a:srgbClr val="7030A0"/>
                </a:solidFill>
                <a:latin typeface="Livvic Bold"/>
              </a:rPr>
              <a:t> hoa tươi? – </a:t>
            </a:r>
            <a:r>
              <a:rPr lang="vi-VN" sz="4984" dirty="0" err="1">
                <a:solidFill>
                  <a:srgbClr val="7030A0"/>
                </a:solidFill>
                <a:latin typeface="Livvic Bold"/>
              </a:rPr>
              <a:t>Là</a:t>
            </a:r>
            <a:r>
              <a:rPr lang="vi-VN" sz="4984" dirty="0">
                <a:solidFill>
                  <a:srgbClr val="7030A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7030A0"/>
                </a:solidFill>
                <a:latin typeface="Livvic Bold"/>
              </a:rPr>
              <a:t>cái</a:t>
            </a:r>
            <a:r>
              <a:rPr lang="vi-VN" sz="4984" dirty="0">
                <a:solidFill>
                  <a:srgbClr val="7030A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7030A0"/>
                </a:solidFill>
                <a:latin typeface="Livvic Bold"/>
              </a:rPr>
              <a:t>gì</a:t>
            </a:r>
            <a:r>
              <a:rPr lang="vi-VN" sz="4984" dirty="0">
                <a:solidFill>
                  <a:srgbClr val="7030A0"/>
                </a:solidFill>
                <a:latin typeface="Livvic Bold"/>
              </a:rPr>
              <a:t>?</a:t>
            </a:r>
            <a:endParaRPr lang="en-US" sz="4984" dirty="0">
              <a:solidFill>
                <a:srgbClr val="7030A0"/>
              </a:solidFill>
              <a:latin typeface="Livvic Bold"/>
            </a:endParaRPr>
          </a:p>
        </p:txBody>
      </p:sp>
      <p:pic>
        <p:nvPicPr>
          <p:cNvPr id="1028" name="Picture 4" descr="Rao vat, mua ban rao vat, Đăng tin rao vặt miễn phí">
            <a:extLst>
              <a:ext uri="{FF2B5EF4-FFF2-40B4-BE49-F238E27FC236}">
                <a16:creationId xmlns:a16="http://schemas.microsoft.com/office/drawing/2014/main" id="{53EE5D7E-3BA4-4B4B-A58C-8618B8F2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52290"/>
            <a:ext cx="3713659" cy="4324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81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F492632-5427-4E32-ABF5-CE9E32915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4" t="48518" r="51977" b="13703"/>
          <a:stretch/>
        </p:blipFill>
        <p:spPr>
          <a:xfrm>
            <a:off x="5867400" y="952500"/>
            <a:ext cx="7696200" cy="876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46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CE84B31C-01C0-4D4E-B417-DB9B83200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13" t="17407" b="17407"/>
          <a:stretch/>
        </p:blipFill>
        <p:spPr>
          <a:xfrm>
            <a:off x="6248400" y="439554"/>
            <a:ext cx="6172200" cy="94078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94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6E88EAE-0CC9-49D6-B57B-4D68CB4599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04" r="29816" b="69649"/>
          <a:stretch/>
        </p:blipFill>
        <p:spPr>
          <a:xfrm rot="16200000">
            <a:off x="869932" y="3097637"/>
            <a:ext cx="5238382" cy="46659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0965CD7-EC3E-49C5-A243-AD5ED794AB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5" t="31832" r="20918" b="37057"/>
          <a:stretch/>
        </p:blipFill>
        <p:spPr>
          <a:xfrm rot="16200000">
            <a:off x="6648402" y="3374526"/>
            <a:ext cx="5451023" cy="41121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0FB00C0-31A7-46DA-B255-54D77728E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26" t="64425" r="20919" b="3724"/>
          <a:stretch/>
        </p:blipFill>
        <p:spPr>
          <a:xfrm rot="16200000">
            <a:off x="12342215" y="3374526"/>
            <a:ext cx="5451020" cy="41121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28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44E67CF-4310-4F95-8D97-DFD73C00EBF0}"/>
              </a:ext>
            </a:extLst>
          </p:cNvPr>
          <p:cNvSpPr txBox="1"/>
          <p:nvPr/>
        </p:nvSpPr>
        <p:spPr>
          <a:xfrm>
            <a:off x="457200" y="18645"/>
            <a:ext cx="12496800" cy="98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vi-VN" sz="6000" dirty="0">
                <a:solidFill>
                  <a:srgbClr val="FF0000"/>
                </a:solidFill>
                <a:latin typeface="Livvic Bold Bold"/>
              </a:rPr>
              <a:t>2.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Kiến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tạo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kiến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thức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–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kĩ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năng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66A6804-F832-4DB2-A3D6-20DC7AA7B9BB}"/>
              </a:ext>
            </a:extLst>
          </p:cNvPr>
          <p:cNvSpPr txBox="1"/>
          <p:nvPr/>
        </p:nvSpPr>
        <p:spPr>
          <a:xfrm>
            <a:off x="9482667" y="2098907"/>
            <a:ext cx="8077200" cy="687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3600" dirty="0">
                <a:solidFill>
                  <a:srgbClr val="002060"/>
                </a:solidFill>
                <a:latin typeface="Livvic Bold"/>
              </a:rPr>
              <a:t>1.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Lựa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chọn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và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đặt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lên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giấy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.</a:t>
            </a:r>
            <a:endParaRPr lang="en-US" sz="3600" dirty="0">
              <a:solidFill>
                <a:srgbClr val="002060"/>
              </a:solidFill>
              <a:latin typeface="Livvic Bold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02064126-1E8E-4AD8-919C-1904F74622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3" t="21852" r="7486" b="51481"/>
          <a:stretch/>
        </p:blipFill>
        <p:spPr>
          <a:xfrm>
            <a:off x="747555" y="1324616"/>
            <a:ext cx="6948645" cy="259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A7552D3-87EF-4E11-B0F6-D2CA2A0B13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4" t="52222" r="7486" b="22593"/>
          <a:stretch/>
        </p:blipFill>
        <p:spPr>
          <a:xfrm>
            <a:off x="713688" y="4378995"/>
            <a:ext cx="6948645" cy="257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EFF3386-E5CF-478A-96C1-FACE45C1A2DB}"/>
              </a:ext>
            </a:extLst>
          </p:cNvPr>
          <p:cNvGrpSpPr/>
          <p:nvPr/>
        </p:nvGrpSpPr>
        <p:grpSpPr>
          <a:xfrm>
            <a:off x="600199" y="7259814"/>
            <a:ext cx="7008632" cy="2243812"/>
            <a:chOff x="-150632" y="7471688"/>
            <a:chExt cx="7494682" cy="2839754"/>
          </a:xfrm>
          <a:solidFill>
            <a:schemeClr val="tx1"/>
          </a:solidFill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9593997-E54D-4E2B-B77F-515D42515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430" t="7778" r="51978" b="55185"/>
            <a:stretch/>
          </p:blipFill>
          <p:spPr>
            <a:xfrm>
              <a:off x="3159111" y="7471688"/>
              <a:ext cx="2107061" cy="2839754"/>
            </a:xfrm>
            <a:prstGeom prst="rect">
              <a:avLst/>
            </a:prstGeom>
            <a:grpFill/>
          </p:spPr>
        </p:pic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251AF598-5D82-404A-98DA-8F0AE827E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0000" t="7778" r="15396" b="55926"/>
            <a:stretch/>
          </p:blipFill>
          <p:spPr>
            <a:xfrm>
              <a:off x="5236989" y="7471688"/>
              <a:ext cx="2107061" cy="2811202"/>
            </a:xfrm>
            <a:prstGeom prst="rect">
              <a:avLst/>
            </a:prstGeom>
            <a:grpFill/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751D1A8E-3DFC-4D1E-87F5-ADE74152E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282" t="51481" r="18254" b="12222"/>
            <a:stretch/>
          </p:blipFill>
          <p:spPr>
            <a:xfrm>
              <a:off x="-150632" y="7471688"/>
              <a:ext cx="3309743" cy="2839754"/>
            </a:xfrm>
            <a:prstGeom prst="rect">
              <a:avLst/>
            </a:prstGeom>
            <a:grpFill/>
          </p:spPr>
        </p:pic>
      </p:grp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933F6BA4-1FA8-429B-9B61-0492B4E19C30}"/>
              </a:ext>
            </a:extLst>
          </p:cNvPr>
          <p:cNvSpPr/>
          <p:nvPr/>
        </p:nvSpPr>
        <p:spPr>
          <a:xfrm>
            <a:off x="8339667" y="2380845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41CF95F1-0AA1-49E2-BAA0-7B97899DA205}"/>
              </a:ext>
            </a:extLst>
          </p:cNvPr>
          <p:cNvSpPr txBox="1"/>
          <p:nvPr/>
        </p:nvSpPr>
        <p:spPr>
          <a:xfrm>
            <a:off x="9448799" y="5274813"/>
            <a:ext cx="8424333" cy="1456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3600" dirty="0">
                <a:solidFill>
                  <a:srgbClr val="002060"/>
                </a:solidFill>
                <a:latin typeface="Livvic Bold"/>
              </a:rPr>
              <a:t>2.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viền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nét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theo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để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bình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rồi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hoa .</a:t>
            </a:r>
            <a:endParaRPr lang="en-US" sz="36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943A1F54-CED6-4948-93DA-34553A094628}"/>
              </a:ext>
            </a:extLst>
          </p:cNvPr>
          <p:cNvSpPr/>
          <p:nvPr/>
        </p:nvSpPr>
        <p:spPr>
          <a:xfrm>
            <a:off x="8305800" y="5556751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CDE0BDFA-EFE9-4761-B33A-DFA2DCFA829F}"/>
              </a:ext>
            </a:extLst>
          </p:cNvPr>
          <p:cNvSpPr txBox="1"/>
          <p:nvPr/>
        </p:nvSpPr>
        <p:spPr>
          <a:xfrm>
            <a:off x="9482667" y="7953826"/>
            <a:ext cx="8424333" cy="687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3600" dirty="0">
                <a:solidFill>
                  <a:srgbClr val="002060"/>
                </a:solidFill>
                <a:latin typeface="Livvic Bold"/>
              </a:rPr>
              <a:t>3.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theo ý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thích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.</a:t>
            </a:r>
            <a:endParaRPr lang="en-US" sz="36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20" name="Mũi tên: Phải 19">
            <a:extLst>
              <a:ext uri="{FF2B5EF4-FFF2-40B4-BE49-F238E27FC236}">
                <a16:creationId xmlns:a16="http://schemas.microsoft.com/office/drawing/2014/main" id="{A1268583-14FD-49E6-9294-912B15F79C8F}"/>
              </a:ext>
            </a:extLst>
          </p:cNvPr>
          <p:cNvSpPr/>
          <p:nvPr/>
        </p:nvSpPr>
        <p:spPr>
          <a:xfrm>
            <a:off x="8339668" y="8063909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45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his is a set of PowerPoint background pictures with books and children as  bac… | Cute powerpoint templates, Cool powerpoint backgrounds, Powerpoint  background free">
            <a:extLst>
              <a:ext uri="{FF2B5EF4-FFF2-40B4-BE49-F238E27FC236}">
                <a16:creationId xmlns:a16="http://schemas.microsoft.com/office/drawing/2014/main" id="{1BD227AF-B5D5-4E8F-8AEA-FD87D41C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86FDB1D9-2DEB-4359-AB2E-F339784E8822}"/>
              </a:ext>
            </a:extLst>
          </p:cNvPr>
          <p:cNvSpPr txBox="1"/>
          <p:nvPr/>
        </p:nvSpPr>
        <p:spPr>
          <a:xfrm>
            <a:off x="2925841" y="3616649"/>
            <a:ext cx="4617959" cy="99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  <a:spcBef>
                <a:spcPct val="0"/>
              </a:spcBef>
            </a:pPr>
            <a:r>
              <a:rPr lang="en-US" sz="6799" dirty="0">
                <a:solidFill>
                  <a:srgbClr val="FF0000"/>
                </a:solidFill>
                <a:latin typeface="Livvic Bold Bold"/>
              </a:rPr>
              <a:t>GHI NHỚ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4FABED2-FCAE-42BF-B358-0E2E59FC3835}"/>
              </a:ext>
            </a:extLst>
          </p:cNvPr>
          <p:cNvSpPr txBox="1"/>
          <p:nvPr/>
        </p:nvSpPr>
        <p:spPr>
          <a:xfrm>
            <a:off x="3352800" y="5600700"/>
            <a:ext cx="11201400" cy="149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Có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thể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bằng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cách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viền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nét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theo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.  </a:t>
            </a:r>
            <a:endParaRPr lang="en-US" sz="4984" dirty="0">
              <a:solidFill>
                <a:srgbClr val="002060"/>
              </a:solidFill>
              <a:latin typeface="Livvic Bold"/>
            </a:endParaRPr>
          </a:p>
        </p:txBody>
      </p:sp>
    </p:spTree>
    <p:extLst>
      <p:ext uri="{BB962C8B-B14F-4D97-AF65-F5344CB8AC3E}">
        <p14:creationId xmlns:p14="http://schemas.microsoft.com/office/powerpoint/2010/main" val="167295021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đơn giản [TẢI MIỄN PHÍ]">
            <a:extLst>
              <a:ext uri="{FF2B5EF4-FFF2-40B4-BE49-F238E27FC236}">
                <a16:creationId xmlns:a16="http://schemas.microsoft.com/office/drawing/2014/main" id="{28411A17-38DA-4158-A62C-C4D16051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61" y="-203200"/>
            <a:ext cx="18392321" cy="102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237F93B-0AAD-4377-8F60-9AEB762F9C19}"/>
              </a:ext>
            </a:extLst>
          </p:cNvPr>
          <p:cNvSpPr txBox="1"/>
          <p:nvPr/>
        </p:nvSpPr>
        <p:spPr>
          <a:xfrm>
            <a:off x="685800" y="190500"/>
            <a:ext cx="8810462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2"/>
              </a:lnSpc>
            </a:pP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Sản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phẩm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tham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khảo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7AB2A8C-6007-4FF0-A762-7250FC9B4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54" t="27036" r="10452" b="47038"/>
          <a:stretch/>
        </p:blipFill>
        <p:spPr>
          <a:xfrm>
            <a:off x="10453992" y="1912893"/>
            <a:ext cx="5715000" cy="74083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CC660A6-4256-436B-9616-405BD21EC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1" t="27777" r="42090" b="19630"/>
          <a:stretch/>
        </p:blipFill>
        <p:spPr>
          <a:xfrm>
            <a:off x="2333688" y="1808020"/>
            <a:ext cx="5715000" cy="7618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203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đơn giản [TẢI MIỄN PHÍ]">
            <a:extLst>
              <a:ext uri="{FF2B5EF4-FFF2-40B4-BE49-F238E27FC236}">
                <a16:creationId xmlns:a16="http://schemas.microsoft.com/office/drawing/2014/main" id="{28411A17-38DA-4158-A62C-C4D16051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41" y="0"/>
            <a:ext cx="18392321" cy="102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B24EFBC-8F99-4A36-93E7-AECD84BA8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0" t="7778" r="51978" b="55185"/>
          <a:stretch/>
        </p:blipFill>
        <p:spPr>
          <a:xfrm>
            <a:off x="381000" y="1289440"/>
            <a:ext cx="4876800" cy="55534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D9A92E8-5798-4177-9A4B-2C78EBC1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7778" r="15396" b="55926"/>
          <a:stretch/>
        </p:blipFill>
        <p:spPr>
          <a:xfrm>
            <a:off x="13077419" y="1028700"/>
            <a:ext cx="4847175" cy="5464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310B811-AD02-42EC-923A-AD9057489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82" t="51481" r="18254" b="12222"/>
          <a:stretch/>
        </p:blipFill>
        <p:spPr>
          <a:xfrm>
            <a:off x="5830844" y="4432344"/>
            <a:ext cx="6626311" cy="48037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871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his is a set of PowerPoint background pictures with books and children as  bac… | Cute powerpoint templates, Cool powerpoint backgrounds, Powerpoint  background free">
            <a:extLst>
              <a:ext uri="{FF2B5EF4-FFF2-40B4-BE49-F238E27FC236}">
                <a16:creationId xmlns:a16="http://schemas.microsoft.com/office/drawing/2014/main" id="{1BD227AF-B5D5-4E8F-8AEA-FD87D41C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86FDB1D9-2DEB-4359-AB2E-F339784E8822}"/>
              </a:ext>
            </a:extLst>
          </p:cNvPr>
          <p:cNvSpPr txBox="1"/>
          <p:nvPr/>
        </p:nvSpPr>
        <p:spPr>
          <a:xfrm>
            <a:off x="2925841" y="3616649"/>
            <a:ext cx="4617959" cy="99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  <a:spcBef>
                <a:spcPct val="0"/>
              </a:spcBef>
            </a:pPr>
            <a:r>
              <a:rPr lang="en-US" sz="6799" dirty="0">
                <a:solidFill>
                  <a:srgbClr val="FF0000"/>
                </a:solidFill>
                <a:latin typeface="Livvic Bold Bold"/>
              </a:rPr>
              <a:t>GHI NHỚ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4FABED2-FCAE-42BF-B358-0E2E59FC3835}"/>
              </a:ext>
            </a:extLst>
          </p:cNvPr>
          <p:cNvSpPr txBox="1"/>
          <p:nvPr/>
        </p:nvSpPr>
        <p:spPr>
          <a:xfrm>
            <a:off x="3352800" y="5600700"/>
            <a:ext cx="12649200" cy="149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nét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kết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hợp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hài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hòa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có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thể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tạo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được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bức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tranh.  </a:t>
            </a:r>
            <a:endParaRPr lang="en-US" sz="4984" dirty="0">
              <a:solidFill>
                <a:srgbClr val="002060"/>
              </a:solidFill>
              <a:latin typeface="Livvic Bold"/>
            </a:endParaRPr>
          </a:p>
        </p:txBody>
      </p:sp>
    </p:spTree>
    <p:extLst>
      <p:ext uri="{BB962C8B-B14F-4D97-AF65-F5344CB8AC3E}">
        <p14:creationId xmlns:p14="http://schemas.microsoft.com/office/powerpoint/2010/main" val="8393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+ hình ảnh lọ hoa đẹp cho không gian hiện đại, tươi mới">
            <a:extLst>
              <a:ext uri="{FF2B5EF4-FFF2-40B4-BE49-F238E27FC236}">
                <a16:creationId xmlns:a16="http://schemas.microsoft.com/office/drawing/2014/main" id="{F95AF23D-224C-49FE-B796-7BF2AB4F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11798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DB82BE6-50E4-4BAA-99B9-C6A096268F55}"/>
              </a:ext>
            </a:extLst>
          </p:cNvPr>
          <p:cNvSpPr txBox="1"/>
          <p:nvPr/>
        </p:nvSpPr>
        <p:spPr>
          <a:xfrm>
            <a:off x="4191000" y="1704505"/>
            <a:ext cx="10016701" cy="1000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6000" dirty="0">
                <a:solidFill>
                  <a:srgbClr val="FF0000"/>
                </a:solidFill>
                <a:latin typeface="Livvic Bold Bold"/>
              </a:rPr>
              <a:t>3.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Luyện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tập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–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Sáng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tạo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A4DCFB9-87F6-4787-B8C2-2323B067A847}"/>
              </a:ext>
            </a:extLst>
          </p:cNvPr>
          <p:cNvSpPr txBox="1"/>
          <p:nvPr/>
        </p:nvSpPr>
        <p:spPr>
          <a:xfrm>
            <a:off x="2819400" y="4489820"/>
            <a:ext cx="13335000" cy="72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một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bức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tranh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tĩnh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hoa theo ý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thích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!</a:t>
            </a:r>
            <a:endParaRPr lang="en-US" sz="4984" dirty="0">
              <a:solidFill>
                <a:srgbClr val="002060"/>
              </a:solidFill>
              <a:latin typeface="Livvic Bold"/>
            </a:endParaRPr>
          </a:p>
        </p:txBody>
      </p:sp>
    </p:spTree>
    <p:extLst>
      <p:ext uri="{BB962C8B-B14F-4D97-AF65-F5344CB8AC3E}">
        <p14:creationId xmlns:p14="http://schemas.microsoft.com/office/powerpoint/2010/main" val="2522618702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5 mẫu hình nền powerpoint chủ đề hoa độc đáo cho một bài thuyết trình hoàn  hảo">
            <a:extLst>
              <a:ext uri="{FF2B5EF4-FFF2-40B4-BE49-F238E27FC236}">
                <a16:creationId xmlns:a16="http://schemas.microsoft.com/office/drawing/2014/main" id="{20FCE649-C2FB-4EE5-8377-8477C47D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5AF06074-9A21-4D6A-95B3-1B4AF1102FF5}"/>
              </a:ext>
            </a:extLst>
          </p:cNvPr>
          <p:cNvSpPr txBox="1"/>
          <p:nvPr/>
        </p:nvSpPr>
        <p:spPr>
          <a:xfrm>
            <a:off x="4572000" y="1714500"/>
            <a:ext cx="8810462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2"/>
              </a:lnSpc>
            </a:pPr>
            <a:r>
              <a:rPr lang="en-US" sz="6000" dirty="0">
                <a:solidFill>
                  <a:srgbClr val="FF0000"/>
                </a:solidFill>
                <a:latin typeface="Livvic Bold Bold"/>
              </a:rPr>
              <a:t>4.Phân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tích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đánh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giá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74726A-65A8-49DC-97DA-19A55404FB94}"/>
              </a:ext>
            </a:extLst>
          </p:cNvPr>
          <p:cNvSpPr txBox="1"/>
          <p:nvPr/>
        </p:nvSpPr>
        <p:spPr>
          <a:xfrm>
            <a:off x="838200" y="3910421"/>
            <a:ext cx="16687800" cy="6085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Em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hãy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giới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thiệu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và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chia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sẻ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sản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phẩm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mình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tới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người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thân qua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các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câu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hỏi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sau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nhé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!</a:t>
            </a:r>
          </a:p>
          <a:p>
            <a:pPr marL="571500" indent="-571500">
              <a:lnSpc>
                <a:spcPts val="5981"/>
              </a:lnSpc>
              <a:buFontTx/>
              <a:buChar char="-"/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Nêu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cảm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nhận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về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bài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mình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 marL="571500" indent="-571500">
              <a:lnSpc>
                <a:spcPts val="5981"/>
              </a:lnSpc>
              <a:buFontTx/>
              <a:buChar char="-"/>
            </a:pP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sắc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trong tranh như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thế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 marL="571500" indent="-571500">
              <a:lnSpc>
                <a:spcPts val="5981"/>
              </a:lnSpc>
              <a:buFontTx/>
              <a:buChar char="-"/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Em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đã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sử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dụng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để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bình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hoa?</a:t>
            </a:r>
          </a:p>
          <a:p>
            <a:pPr marL="571500" indent="-571500">
              <a:lnSpc>
                <a:spcPts val="5981"/>
              </a:lnSpc>
              <a:buFontTx/>
              <a:buChar char="-"/>
            </a:pP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Có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thể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thay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đổi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thế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cho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bức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tranh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em sinh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động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hơn?</a:t>
            </a:r>
          </a:p>
          <a:p>
            <a:pPr marL="571500" indent="-571500">
              <a:lnSpc>
                <a:spcPts val="5981"/>
              </a:lnSpc>
              <a:buFontTx/>
              <a:buChar char="-"/>
            </a:pPr>
            <a:endParaRPr lang="vi-VN" sz="4000" dirty="0">
              <a:solidFill>
                <a:srgbClr val="002060"/>
              </a:solidFill>
              <a:latin typeface="Livvic Bold"/>
            </a:endParaRPr>
          </a:p>
          <a:p>
            <a:pPr marL="571500" indent="-571500">
              <a:lnSpc>
                <a:spcPts val="5981"/>
              </a:lnSpc>
              <a:buFontTx/>
              <a:buChar char="-"/>
            </a:pPr>
            <a:endParaRPr lang="en-US" sz="4000" dirty="0">
              <a:solidFill>
                <a:srgbClr val="002060"/>
              </a:solidFill>
              <a:latin typeface="Livv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06139088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hoa đẹp">
            <a:extLst>
              <a:ext uri="{FF2B5EF4-FFF2-40B4-BE49-F238E27FC236}">
                <a16:creationId xmlns:a16="http://schemas.microsoft.com/office/drawing/2014/main" id="{036B2488-2B93-456A-B759-6FCF2F90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" y="0"/>
            <a:ext cx="18279534" cy="102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B17915-DF38-497D-88E6-BAA665992A23}"/>
              </a:ext>
            </a:extLst>
          </p:cNvPr>
          <p:cNvSpPr txBox="1"/>
          <p:nvPr/>
        </p:nvSpPr>
        <p:spPr>
          <a:xfrm>
            <a:off x="4267200" y="15621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+mj-lt"/>
              </a:rPr>
              <a:t>TRƯỜNG TIỂU HỌC BỒ ĐỀ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CB0ECD-95DB-49EC-9435-8FA430E8A3EA}"/>
              </a:ext>
            </a:extLst>
          </p:cNvPr>
          <p:cNvSpPr txBox="1"/>
          <p:nvPr/>
        </p:nvSpPr>
        <p:spPr>
          <a:xfrm>
            <a:off x="3429000" y="7712214"/>
            <a:ext cx="1135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TIẾT 1: VẼ TRANH BÌNH HOA </a:t>
            </a:r>
            <a:endParaRPr lang="en-GB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BCC8688-9F69-4A19-8A0F-CD5406FD28DF}"/>
              </a:ext>
            </a:extLst>
          </p:cNvPr>
          <p:cNvSpPr txBox="1"/>
          <p:nvPr/>
        </p:nvSpPr>
        <p:spPr>
          <a:xfrm>
            <a:off x="4975649" y="3112763"/>
            <a:ext cx="7940251" cy="10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7051" dirty="0">
                <a:solidFill>
                  <a:schemeClr val="bg1">
                    <a:lumMod val="95000"/>
                  </a:schemeClr>
                </a:solidFill>
                <a:latin typeface="Livvic Bold Bold"/>
              </a:rPr>
              <a:t>MĨ THUẬT 1</a:t>
            </a:r>
            <a:endParaRPr lang="en-US" sz="7051" dirty="0">
              <a:solidFill>
                <a:schemeClr val="bg1">
                  <a:lumMod val="95000"/>
                </a:schemeClr>
              </a:solidFill>
              <a:latin typeface="Livvic Bold Bold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58F435C-E50C-49B3-AB9B-464F7DE375D8}"/>
              </a:ext>
            </a:extLst>
          </p:cNvPr>
          <p:cNvSpPr txBox="1"/>
          <p:nvPr/>
        </p:nvSpPr>
        <p:spPr>
          <a:xfrm>
            <a:off x="2819400" y="5372100"/>
            <a:ext cx="12268200" cy="983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5400" dirty="0">
                <a:solidFill>
                  <a:srgbClr val="C00000"/>
                </a:solidFill>
                <a:latin typeface="Livvic Bold Bold"/>
              </a:rPr>
              <a:t>CHỦ ĐỀ 4: GIA ĐÌNH</a:t>
            </a:r>
            <a:endParaRPr lang="en-US" sz="5400" dirty="0">
              <a:solidFill>
                <a:srgbClr val="C00000"/>
              </a:solidFill>
              <a:latin typeface="Livvic Bold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3C7AE20-BECF-46C3-A9DC-E43E838CD1A1}"/>
              </a:ext>
            </a:extLst>
          </p:cNvPr>
          <p:cNvSpPr txBox="1"/>
          <p:nvPr/>
        </p:nvSpPr>
        <p:spPr>
          <a:xfrm>
            <a:off x="2971800" y="6617963"/>
            <a:ext cx="12268200" cy="983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5400" dirty="0">
                <a:solidFill>
                  <a:schemeClr val="bg1"/>
                </a:solidFill>
                <a:latin typeface="Livvic Bold Bold"/>
              </a:rPr>
              <a:t>BÀI 2: BÌNH HOA MUÔN SẮC</a:t>
            </a:r>
            <a:endParaRPr lang="en-US" sz="5400" dirty="0">
              <a:solidFill>
                <a:schemeClr val="bg1"/>
              </a:solidFill>
              <a:latin typeface="Livvic 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9210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đơn giản [TẢI MIỄN PHÍ]">
            <a:extLst>
              <a:ext uri="{FF2B5EF4-FFF2-40B4-BE49-F238E27FC236}">
                <a16:creationId xmlns:a16="http://schemas.microsoft.com/office/drawing/2014/main" id="{28411A17-38DA-4158-A62C-C4D16051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20" y="21388"/>
            <a:ext cx="18331448" cy="1026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FBFFD48-D48B-4491-B196-7D7652E11AA3}"/>
              </a:ext>
            </a:extLst>
          </p:cNvPr>
          <p:cNvSpPr txBox="1"/>
          <p:nvPr/>
        </p:nvSpPr>
        <p:spPr>
          <a:xfrm>
            <a:off x="4366443" y="266700"/>
            <a:ext cx="10187757" cy="1539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80"/>
              </a:lnSpc>
            </a:pPr>
            <a:r>
              <a:rPr lang="vi-VN" sz="6600" dirty="0">
                <a:solidFill>
                  <a:srgbClr val="FF0000"/>
                </a:solidFill>
                <a:latin typeface="Livvic Bold Bold"/>
              </a:rPr>
              <a:t>5. </a:t>
            </a:r>
            <a:r>
              <a:rPr lang="vi-VN" sz="6600" dirty="0" err="1">
                <a:solidFill>
                  <a:srgbClr val="FF0000"/>
                </a:solidFill>
                <a:latin typeface="Livvic Bold Bold"/>
              </a:rPr>
              <a:t>Vận</a:t>
            </a:r>
            <a:r>
              <a:rPr lang="vi-VN" sz="66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600" dirty="0" err="1">
                <a:solidFill>
                  <a:srgbClr val="FF0000"/>
                </a:solidFill>
                <a:latin typeface="Livvic Bold Bold"/>
              </a:rPr>
              <a:t>dụng</a:t>
            </a:r>
            <a:r>
              <a:rPr lang="vi-VN" sz="6600" dirty="0">
                <a:solidFill>
                  <a:srgbClr val="FF0000"/>
                </a:solidFill>
                <a:latin typeface="Livvic Bold Bold"/>
              </a:rPr>
              <a:t> – </a:t>
            </a:r>
            <a:r>
              <a:rPr lang="vi-VN" sz="6600" dirty="0" err="1">
                <a:solidFill>
                  <a:srgbClr val="FF0000"/>
                </a:solidFill>
                <a:latin typeface="Livvic Bold Bold"/>
              </a:rPr>
              <a:t>phát</a:t>
            </a:r>
            <a:r>
              <a:rPr lang="vi-VN" sz="66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600" dirty="0" err="1">
                <a:solidFill>
                  <a:srgbClr val="FF0000"/>
                </a:solidFill>
                <a:latin typeface="Livvic Bold Bold"/>
              </a:rPr>
              <a:t>triển</a:t>
            </a:r>
            <a:endParaRPr lang="en-US" sz="6600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3074" name="Picture 2" descr="xé giấy dán lọ hoa và quả - Bài vẽ của học sinh - Ngô Tiến Sỹ -">
            <a:extLst>
              <a:ext uri="{FF2B5EF4-FFF2-40B4-BE49-F238E27FC236}">
                <a16:creationId xmlns:a16="http://schemas.microsoft.com/office/drawing/2014/main" id="{F47BFE6E-ACA7-4A27-8064-2755BB07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2768"/>
            <a:ext cx="3899570" cy="5624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é dán Lọ hoa và quả - Bài vẽ của Học sinh - Trần Phương Nam - BLOG MỸ THUẬT">
            <a:extLst>
              <a:ext uri="{FF2B5EF4-FFF2-40B4-BE49-F238E27FC236}">
                <a16:creationId xmlns:a16="http://schemas.microsoft.com/office/drawing/2014/main" id="{F2429791-76D1-446E-8342-66829625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185" y="3467100"/>
            <a:ext cx="3655847" cy="5624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8 Tranh xé dán ý tưởng | mỹ thuật, nghệ thuật, hoa">
            <a:extLst>
              <a:ext uri="{FF2B5EF4-FFF2-40B4-BE49-F238E27FC236}">
                <a16:creationId xmlns:a16="http://schemas.microsoft.com/office/drawing/2014/main" id="{2392A6D8-205E-4781-BA0E-5E133A40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95" y="3480881"/>
            <a:ext cx="4218285" cy="5624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16340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ải +999 Hình Nền Powerpoint Hoa Đẹp Nhất Năm 2018">
            <a:extLst>
              <a:ext uri="{FF2B5EF4-FFF2-40B4-BE49-F238E27FC236}">
                <a16:creationId xmlns:a16="http://schemas.microsoft.com/office/drawing/2014/main" id="{FD2E4CB2-57A8-405A-A884-3AB8FFDC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6"/>
            <a:ext cx="18288000" cy="102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2E8199-1FAF-4285-A82A-8F412BB4A1B7}"/>
              </a:ext>
            </a:extLst>
          </p:cNvPr>
          <p:cNvSpPr txBox="1"/>
          <p:nvPr/>
        </p:nvSpPr>
        <p:spPr>
          <a:xfrm>
            <a:off x="4267200" y="2169746"/>
            <a:ext cx="9076215" cy="1691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80"/>
              </a:lnSpc>
            </a:pPr>
            <a:r>
              <a:rPr lang="en-US" sz="11567" dirty="0" err="1">
                <a:solidFill>
                  <a:srgbClr val="FF0000"/>
                </a:solidFill>
                <a:latin typeface="Livvic Bold Bold"/>
              </a:rPr>
              <a:t>Dặn</a:t>
            </a:r>
            <a:r>
              <a:rPr lang="en-US" sz="11567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11567" dirty="0" err="1">
                <a:solidFill>
                  <a:srgbClr val="FF0000"/>
                </a:solidFill>
                <a:latin typeface="Livvic Bold Bold"/>
              </a:rPr>
              <a:t>dò</a:t>
            </a:r>
            <a:endParaRPr lang="en-US" sz="11567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DBD825A-D157-429E-8064-8F876972D3F1}"/>
              </a:ext>
            </a:extLst>
          </p:cNvPr>
          <p:cNvSpPr txBox="1"/>
          <p:nvPr/>
        </p:nvSpPr>
        <p:spPr>
          <a:xfrm>
            <a:off x="5867400" y="4543870"/>
            <a:ext cx="9296400" cy="2657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Hoàn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thiện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sản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phẩm</a:t>
            </a:r>
            <a:endParaRPr lang="en-US" sz="40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C2E8A55-F3EE-4E29-BAF2-8BF6EE62F06B}"/>
              </a:ext>
            </a:extLst>
          </p:cNvPr>
          <p:cNvSpPr txBox="1"/>
          <p:nvPr/>
        </p:nvSpPr>
        <p:spPr>
          <a:xfrm>
            <a:off x="5867400" y="6067870"/>
            <a:ext cx="9296400" cy="2657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Chụp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và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gửi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bài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cho cô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giáo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nhé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!</a:t>
            </a:r>
            <a:endParaRPr lang="en-US" sz="4000" dirty="0">
              <a:solidFill>
                <a:srgbClr val="002060"/>
              </a:solidFill>
              <a:latin typeface="Livvic Bold"/>
            </a:endParaRPr>
          </a:p>
        </p:txBody>
      </p:sp>
    </p:spTree>
    <p:extLst>
      <p:ext uri="{BB962C8B-B14F-4D97-AF65-F5344CB8AC3E}">
        <p14:creationId xmlns:p14="http://schemas.microsoft.com/office/powerpoint/2010/main" val="2986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hoa đẹp cho slide powerpoint | Diễn đàn sinh viên CNTT Quảng Ninh">
            <a:extLst>
              <a:ext uri="{FF2B5EF4-FFF2-40B4-BE49-F238E27FC236}">
                <a16:creationId xmlns:a16="http://schemas.microsoft.com/office/drawing/2014/main" id="{A85BE094-302D-4BC3-B360-9662A644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0" cy="1057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D5A4664-B05C-40B5-9311-AACEBD978F31}"/>
              </a:ext>
            </a:extLst>
          </p:cNvPr>
          <p:cNvSpPr txBox="1"/>
          <p:nvPr/>
        </p:nvSpPr>
        <p:spPr>
          <a:xfrm>
            <a:off x="8365130" y="4000500"/>
            <a:ext cx="8856070" cy="262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93"/>
              </a:lnSpc>
            </a:pPr>
            <a:r>
              <a:rPr lang="en-US" sz="8661" dirty="0">
                <a:solidFill>
                  <a:srgbClr val="FF0000"/>
                </a:solidFill>
                <a:latin typeface="Livvic Bold Bold"/>
              </a:rPr>
              <a:t>Xin </a:t>
            </a:r>
            <a:r>
              <a:rPr lang="en-US" sz="8661" dirty="0" err="1">
                <a:solidFill>
                  <a:srgbClr val="FF0000"/>
                </a:solidFill>
                <a:latin typeface="Livvic Bold Bold"/>
              </a:rPr>
              <a:t>chào</a:t>
            </a:r>
            <a:r>
              <a:rPr lang="en-US" sz="866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8661" dirty="0" err="1">
                <a:solidFill>
                  <a:srgbClr val="FF0000"/>
                </a:solidFill>
                <a:latin typeface="Livvic Bold Bold"/>
              </a:rPr>
              <a:t>và</a:t>
            </a:r>
            <a:r>
              <a:rPr lang="en-US" sz="866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8661" dirty="0" err="1">
                <a:solidFill>
                  <a:srgbClr val="FF0000"/>
                </a:solidFill>
                <a:latin typeface="Livvic Bold Bold"/>
              </a:rPr>
              <a:t>hẹn</a:t>
            </a:r>
            <a:r>
              <a:rPr lang="en-US" sz="866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8661" dirty="0" err="1">
                <a:solidFill>
                  <a:srgbClr val="FF0000"/>
                </a:solidFill>
                <a:latin typeface="Livvic Bold Bold"/>
              </a:rPr>
              <a:t>gặp</a:t>
            </a:r>
            <a:r>
              <a:rPr lang="en-US" sz="866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8661" dirty="0" err="1">
                <a:solidFill>
                  <a:srgbClr val="FF0000"/>
                </a:solidFill>
                <a:latin typeface="Livvic Bold Bold"/>
              </a:rPr>
              <a:t>lại</a:t>
            </a:r>
            <a:r>
              <a:rPr lang="en-US" sz="866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8661" dirty="0" err="1">
                <a:solidFill>
                  <a:srgbClr val="FF0000"/>
                </a:solidFill>
                <a:latin typeface="Livvic Bold Bold"/>
              </a:rPr>
              <a:t>các</a:t>
            </a:r>
            <a:r>
              <a:rPr lang="en-US" sz="866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8661" dirty="0" err="1">
                <a:solidFill>
                  <a:srgbClr val="FF0000"/>
                </a:solidFill>
                <a:latin typeface="Livvic Bold Bold"/>
              </a:rPr>
              <a:t>em</a:t>
            </a:r>
            <a:r>
              <a:rPr lang="en-US" sz="8661" dirty="0">
                <a:solidFill>
                  <a:srgbClr val="FF0000"/>
                </a:solidFill>
                <a:latin typeface="Livvic Bold 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967587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dèle De Bordure Avec Des Enfants Qui Lisent Des Livres | Vecteur Gratuite">
            <a:extLst>
              <a:ext uri="{FF2B5EF4-FFF2-40B4-BE49-F238E27FC236}">
                <a16:creationId xmlns:a16="http://schemas.microsoft.com/office/drawing/2014/main" id="{2EAC78F7-EAB8-4C40-A4D1-3C4EF1CF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4746068B-398D-4DB8-9009-1AF0651090BB}"/>
              </a:ext>
            </a:extLst>
          </p:cNvPr>
          <p:cNvSpPr txBox="1"/>
          <p:nvPr/>
        </p:nvSpPr>
        <p:spPr>
          <a:xfrm>
            <a:off x="4809360" y="2705100"/>
            <a:ext cx="7940251" cy="10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en-US" sz="7051" dirty="0" err="1">
                <a:solidFill>
                  <a:srgbClr val="FF0000"/>
                </a:solidFill>
                <a:latin typeface="Livvic Bold Bold"/>
              </a:rPr>
              <a:t>Chuẩn</a:t>
            </a:r>
            <a:r>
              <a:rPr lang="en-US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7051" dirty="0" err="1">
                <a:solidFill>
                  <a:srgbClr val="FF0000"/>
                </a:solidFill>
                <a:latin typeface="Livvic Bold Bold"/>
              </a:rPr>
              <a:t>bị</a:t>
            </a:r>
            <a:r>
              <a:rPr lang="en-US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7051" dirty="0" err="1">
                <a:solidFill>
                  <a:srgbClr val="FF0000"/>
                </a:solidFill>
                <a:latin typeface="Livvic Bold Bold"/>
              </a:rPr>
              <a:t>đồ</a:t>
            </a:r>
            <a:r>
              <a:rPr lang="en-US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7051" dirty="0" err="1">
                <a:solidFill>
                  <a:srgbClr val="FF0000"/>
                </a:solidFill>
                <a:latin typeface="Livvic Bold Bold"/>
              </a:rPr>
              <a:t>dùng</a:t>
            </a:r>
            <a:endParaRPr lang="en-US" sz="7051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0159DEF-95BE-4B17-BBFF-B7A6B9CD31EB}"/>
              </a:ext>
            </a:extLst>
          </p:cNvPr>
          <p:cNvSpPr txBox="1"/>
          <p:nvPr/>
        </p:nvSpPr>
        <p:spPr>
          <a:xfrm>
            <a:off x="4816845" y="4322537"/>
            <a:ext cx="8594355" cy="149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Giấy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bút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chì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tẩy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các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dụng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cụ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học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tập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,...</a:t>
            </a:r>
            <a:endParaRPr lang="en-US" sz="4984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5" name="Mặt Cười 4">
            <a:extLst>
              <a:ext uri="{FF2B5EF4-FFF2-40B4-BE49-F238E27FC236}">
                <a16:creationId xmlns:a16="http://schemas.microsoft.com/office/drawing/2014/main" id="{55659F83-C17C-4024-A0BA-D008275E170A}"/>
              </a:ext>
            </a:extLst>
          </p:cNvPr>
          <p:cNvSpPr/>
          <p:nvPr/>
        </p:nvSpPr>
        <p:spPr>
          <a:xfrm>
            <a:off x="3826245" y="4457700"/>
            <a:ext cx="669555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90394099-6F28-4BCD-86F7-CA789C93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829646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D3DC175-39B7-4C09-8945-0A00CB041719}"/>
              </a:ext>
            </a:extLst>
          </p:cNvPr>
          <p:cNvSpPr txBox="1"/>
          <p:nvPr/>
        </p:nvSpPr>
        <p:spPr>
          <a:xfrm>
            <a:off x="5166149" y="2628900"/>
            <a:ext cx="7940251" cy="10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7051" dirty="0">
                <a:solidFill>
                  <a:srgbClr val="FF0000"/>
                </a:solidFill>
                <a:latin typeface="Livvic Bold Bold"/>
              </a:rPr>
              <a:t>Yêu </a:t>
            </a:r>
            <a:r>
              <a:rPr lang="vi-VN" sz="7051" dirty="0" err="1">
                <a:solidFill>
                  <a:srgbClr val="FF0000"/>
                </a:solidFill>
                <a:latin typeface="Livvic Bold Bold"/>
              </a:rPr>
              <a:t>cầu</a:t>
            </a:r>
            <a:r>
              <a:rPr lang="vi-VN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7051" dirty="0" err="1">
                <a:solidFill>
                  <a:srgbClr val="FF0000"/>
                </a:solidFill>
                <a:latin typeface="Livvic Bold Bold"/>
              </a:rPr>
              <a:t>cần</a:t>
            </a:r>
            <a:r>
              <a:rPr lang="vi-VN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7051" dirty="0" err="1">
                <a:solidFill>
                  <a:srgbClr val="FF0000"/>
                </a:solidFill>
                <a:latin typeface="Livvic Bold Bold"/>
              </a:rPr>
              <a:t>đạt</a:t>
            </a:r>
            <a:endParaRPr lang="en-US" sz="7051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07F0620-791C-4246-BAE3-EE2058480050}"/>
              </a:ext>
            </a:extLst>
          </p:cNvPr>
          <p:cNvSpPr txBox="1"/>
          <p:nvPr/>
        </p:nvSpPr>
        <p:spPr>
          <a:xfrm>
            <a:off x="3429001" y="3890669"/>
            <a:ext cx="11887200" cy="711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Nhận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biết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được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cách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tạo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từ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.</a:t>
            </a:r>
            <a:endParaRPr lang="en-US" sz="48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8" name="Mặt Cười 7">
            <a:extLst>
              <a:ext uri="{FF2B5EF4-FFF2-40B4-BE49-F238E27FC236}">
                <a16:creationId xmlns:a16="http://schemas.microsoft.com/office/drawing/2014/main" id="{7B6A3A70-85D0-48C0-9A3F-56603F0923D7}"/>
              </a:ext>
            </a:extLst>
          </p:cNvPr>
          <p:cNvSpPr/>
          <p:nvPr/>
        </p:nvSpPr>
        <p:spPr>
          <a:xfrm>
            <a:off x="2514600" y="3924300"/>
            <a:ext cx="669555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C6CB282-289D-4623-8691-DB629A0BBAFE}"/>
              </a:ext>
            </a:extLst>
          </p:cNvPr>
          <p:cNvSpPr txBox="1"/>
          <p:nvPr/>
        </p:nvSpPr>
        <p:spPr>
          <a:xfrm>
            <a:off x="3429000" y="5109869"/>
            <a:ext cx="11887200" cy="148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được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bức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tranh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tĩnh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hoa theo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cảm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nhận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.</a:t>
            </a:r>
            <a:endParaRPr lang="en-US" sz="48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10" name="Mặt Cười 9">
            <a:extLst>
              <a:ext uri="{FF2B5EF4-FFF2-40B4-BE49-F238E27FC236}">
                <a16:creationId xmlns:a16="http://schemas.microsoft.com/office/drawing/2014/main" id="{6E34C1FC-9446-4F5F-869D-C57D1B05BE62}"/>
              </a:ext>
            </a:extLst>
          </p:cNvPr>
          <p:cNvSpPr/>
          <p:nvPr/>
        </p:nvSpPr>
        <p:spPr>
          <a:xfrm>
            <a:off x="2514600" y="5295900"/>
            <a:ext cx="669555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A27B08A-C321-4243-BBB3-CA9AB544BC48}"/>
              </a:ext>
            </a:extLst>
          </p:cNvPr>
          <p:cNvSpPr txBox="1"/>
          <p:nvPr/>
        </p:nvSpPr>
        <p:spPr>
          <a:xfrm>
            <a:off x="3429001" y="7014869"/>
            <a:ext cx="11887200" cy="148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Biết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thêm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vẻ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đẹp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. Nêu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được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cảm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nhận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về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trong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bài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.</a:t>
            </a:r>
            <a:endParaRPr lang="en-US" sz="44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12" name="Mặt Cười 11">
            <a:extLst>
              <a:ext uri="{FF2B5EF4-FFF2-40B4-BE49-F238E27FC236}">
                <a16:creationId xmlns:a16="http://schemas.microsoft.com/office/drawing/2014/main" id="{2E8C3266-9A9E-4B35-9CF9-910358869040}"/>
              </a:ext>
            </a:extLst>
          </p:cNvPr>
          <p:cNvSpPr/>
          <p:nvPr/>
        </p:nvSpPr>
        <p:spPr>
          <a:xfrm>
            <a:off x="2514600" y="7124700"/>
            <a:ext cx="669555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6381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2B289089-8264-4F0E-94C0-3E7AD8105559}"/>
              </a:ext>
            </a:extLst>
          </p:cNvPr>
          <p:cNvSpPr txBox="1"/>
          <p:nvPr/>
        </p:nvSpPr>
        <p:spPr>
          <a:xfrm>
            <a:off x="5943600" y="7200900"/>
            <a:ext cx="7922766" cy="2971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5981"/>
              </a:lnSpc>
              <a:buAutoNum type="arabicPeriod"/>
            </a:pPr>
            <a:r>
              <a:rPr lang="vi-VN" sz="2800" dirty="0">
                <a:solidFill>
                  <a:srgbClr val="002060"/>
                </a:solidFill>
                <a:latin typeface="Livvic Bold"/>
              </a:rPr>
              <a:t>Em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thích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bình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hoa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nhất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 marL="514350" indent="-514350">
              <a:lnSpc>
                <a:spcPts val="5981"/>
              </a:lnSpc>
              <a:buAutoNum type="arabicPeriod"/>
            </a:pP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và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sắc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hoa như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thế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 marL="514350" indent="-514350">
              <a:lnSpc>
                <a:spcPts val="5981"/>
              </a:lnSpc>
              <a:buAutoNum type="arabicPeriod"/>
            </a:pP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Mỗi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bình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hoa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gần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giống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gì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 marL="514350" indent="-514350">
              <a:lnSpc>
                <a:spcPts val="5981"/>
              </a:lnSpc>
              <a:buAutoNum type="arabicPeriod"/>
            </a:pPr>
            <a:r>
              <a:rPr lang="vi-VN" sz="2800" dirty="0">
                <a:solidFill>
                  <a:srgbClr val="002060"/>
                </a:solidFill>
                <a:latin typeface="Livvic Bold"/>
              </a:rPr>
              <a:t> Em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sẽ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dùng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để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bình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hoa?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A0E1D6F-FC7B-41B8-8F7F-5CDCAAFFE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0" t="14443" r="56765" b="50001"/>
          <a:stretch/>
        </p:blipFill>
        <p:spPr>
          <a:xfrm>
            <a:off x="1417088" y="1562100"/>
            <a:ext cx="3667582" cy="52627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F492632-5427-4E32-ABF5-CE9E32915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4" t="48518" r="51977" b="13703"/>
          <a:stretch/>
        </p:blipFill>
        <p:spPr>
          <a:xfrm>
            <a:off x="7232635" y="1562100"/>
            <a:ext cx="3980727" cy="52627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CE84B31C-01C0-4D4E-B417-DB9B83200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13" t="17407" b="17407"/>
          <a:stretch/>
        </p:blipFill>
        <p:spPr>
          <a:xfrm>
            <a:off x="13269492" y="1569645"/>
            <a:ext cx="3494508" cy="5326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3D2E5C4E-F249-4631-B036-B798AB9DBA22}"/>
              </a:ext>
            </a:extLst>
          </p:cNvPr>
          <p:cNvSpPr txBox="1"/>
          <p:nvPr/>
        </p:nvSpPr>
        <p:spPr>
          <a:xfrm>
            <a:off x="381000" y="16383"/>
            <a:ext cx="8746556" cy="124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208" lvl="1">
              <a:lnSpc>
                <a:spcPts val="10173"/>
              </a:lnSpc>
            </a:pPr>
            <a:r>
              <a:rPr lang="en-US" sz="8000" b="1" dirty="0">
                <a:solidFill>
                  <a:srgbClr val="FF0000"/>
                </a:solidFill>
                <a:latin typeface="Livvic Bold" panose="020B0604020202020204" charset="0"/>
              </a:rPr>
              <a:t>1. </a:t>
            </a:r>
            <a:r>
              <a:rPr lang="en-US" sz="8000" b="1" dirty="0" err="1">
                <a:solidFill>
                  <a:srgbClr val="FF0000"/>
                </a:solidFill>
                <a:latin typeface="Livvic Bold" panose="020B0604020202020204" charset="0"/>
              </a:rPr>
              <a:t>Khám</a:t>
            </a:r>
            <a:r>
              <a:rPr lang="en-US" sz="8000" b="1" dirty="0">
                <a:solidFill>
                  <a:srgbClr val="FF0000"/>
                </a:solidFill>
                <a:latin typeface="Livvic Bold" panose="020B060402020202020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Livvic Bold" panose="020B060402020202020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Livvic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A0E1D6F-FC7B-41B8-8F7F-5CDCAAFFE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0" t="14443" r="56765" b="50001"/>
          <a:stretch/>
        </p:blipFill>
        <p:spPr>
          <a:xfrm>
            <a:off x="6134100" y="824459"/>
            <a:ext cx="6019800" cy="8638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22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F492632-5427-4E32-ABF5-CE9E32915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4" t="48518" r="51977" b="13703"/>
          <a:stretch/>
        </p:blipFill>
        <p:spPr>
          <a:xfrm>
            <a:off x="5867400" y="952500"/>
            <a:ext cx="7696200" cy="876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187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CE84B31C-01C0-4D4E-B417-DB9B83200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13" t="17407" b="17407"/>
          <a:stretch/>
        </p:blipFill>
        <p:spPr>
          <a:xfrm>
            <a:off x="6248400" y="439554"/>
            <a:ext cx="6172200" cy="94078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5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A0E1D6F-FC7B-41B8-8F7F-5CDCAAFFE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0" t="14443" r="56765" b="50001"/>
          <a:stretch/>
        </p:blipFill>
        <p:spPr>
          <a:xfrm>
            <a:off x="6134100" y="824459"/>
            <a:ext cx="6019800" cy="8638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26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4.9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359</Words>
  <Application>Microsoft Office PowerPoint</Application>
  <PresentationFormat>Tùy chỉnh</PresentationFormat>
  <Paragraphs>40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7" baseType="lpstr">
      <vt:lpstr>Calibri</vt:lpstr>
      <vt:lpstr>Arial</vt:lpstr>
      <vt:lpstr>Livvic Bold Bold</vt:lpstr>
      <vt:lpstr>Livvic Bold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Bình hoa muôn sắc  (T1)</dc:title>
  <dc:subject>Gia đình</dc:subject>
  <dc:creator>Trương;Thị;Thu;Huyền</dc:creator>
  <cp:lastModifiedBy>An Pham</cp:lastModifiedBy>
  <cp:revision>488</cp:revision>
  <dcterms:created xsi:type="dcterms:W3CDTF">2006-08-16T00:00:00Z</dcterms:created>
  <dcterms:modified xsi:type="dcterms:W3CDTF">2026-03-09T01:14:49Z</dcterms:modified>
  <dc:identifier>DAEwasUvSSg</dc:identifier>
</cp:coreProperties>
</file>