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467" r:id="rId2"/>
    <p:sldId id="505" r:id="rId3"/>
    <p:sldId id="487" r:id="rId4"/>
    <p:sldId id="488" r:id="rId5"/>
    <p:sldId id="489" r:id="rId6"/>
    <p:sldId id="7753" r:id="rId7"/>
    <p:sldId id="495" r:id="rId8"/>
    <p:sldId id="498" r:id="rId9"/>
    <p:sldId id="500" r:id="rId10"/>
    <p:sldId id="502" r:id="rId11"/>
    <p:sldId id="7748" r:id="rId12"/>
    <p:sldId id="499" r:id="rId13"/>
    <p:sldId id="504" r:id="rId14"/>
    <p:sldId id="775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4F2"/>
    <a:srgbClr val="F7C5A3"/>
    <a:srgbClr val="FFFF99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A371-EB5B-4219-A465-8217C2DA6836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0C872-AF12-4D31-AB37-98A5DC74B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47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371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983C3DF-C15E-447E-88A6-E0F18C2B0EEF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7098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35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0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video" Target="../media/media2.mp4"/><Relationship Id="rId16" Type="http://schemas.openxmlformats.org/officeDocument/2006/relationships/image" Target="../media/image23.png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 ĐỘNG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16" y="127944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98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6392826-8998-468F-B108-1A753CB3B200}"/>
              </a:ext>
            </a:extLst>
          </p:cNvPr>
          <p:cNvSpPr/>
          <p:nvPr/>
        </p:nvSpPr>
        <p:spPr>
          <a:xfrm>
            <a:off x="1929529" y="334408"/>
            <a:ext cx="8728946" cy="361846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b="1" u="sng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Luật</a:t>
            </a:r>
            <a:r>
              <a:rPr lang="vi-VN" sz="4400" b="1" u="sng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chơi:</a:t>
            </a:r>
            <a:endParaRPr lang="en-US" sz="4400" b="1" u="sng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sym typeface="Arial"/>
            </a:endParaRP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Đặt câu hỏi </a:t>
            </a:r>
            <a:r>
              <a:rPr lang="en-US" sz="3600" b="1" i="1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K</a:t>
            </a:r>
            <a:r>
              <a:rPr lang="vi-VN" sz="3600" b="1" i="1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hi nào</a:t>
            </a:r>
            <a:r>
              <a:rPr lang="en-US" sz="3600" b="1" i="1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và hỏi truyền nhau thật nhanh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.</a:t>
            </a: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Bạn nào không trả lời được hoặc quá chậm sẽ bị phạt trò bơm xe </a:t>
            </a:r>
            <a:endParaRPr kumimoji="0" lang="it-IT" sz="3600" i="0" u="none" strike="noStrike" kern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6BD6BD6-C340-43F3-83A9-34C3E83DD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66" y="3993759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3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746425" y="265719"/>
            <a:ext cx="10699150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4.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Dựa vào đoạn thơ dưới đây, đặt và trả lời câu hỏi </a:t>
            </a:r>
            <a:r>
              <a:rPr lang="vi-VN" sz="3200" b="1" i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Khi nào?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814490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409B3-0779-477C-9734-3DC5BFDDA553}"/>
              </a:ext>
            </a:extLst>
          </p:cNvPr>
          <p:cNvSpPr txBox="1"/>
          <p:nvPr/>
        </p:nvSpPr>
        <p:spPr>
          <a:xfrm>
            <a:off x="1408099" y="1472192"/>
            <a:ext cx="77628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Rùa con đi chợ đầu xuân</a:t>
            </a:r>
          </a:p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Mới đến cổng chợ bước chân sang hè</a:t>
            </a:r>
          </a:p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Chợ đông hoa trái bộn bề</a:t>
            </a:r>
          </a:p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Rùa mua hạt giống đ</a:t>
            </a:r>
            <a:r>
              <a:rPr lang="en-US" sz="2800" dirty="0">
                <a:solidFill>
                  <a:srgbClr val="7030A0"/>
                </a:solidFill>
                <a:cs typeface="Calibri" panose="020F0502020204030204" pitchFamily="34" charset="0"/>
              </a:rPr>
              <a:t>e</a:t>
            </a:r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m về trồng gieo</a:t>
            </a:r>
            <a:r>
              <a:rPr lang="en-US" sz="2800" dirty="0">
                <a:solidFill>
                  <a:srgbClr val="7030A0"/>
                </a:solidFill>
                <a:cs typeface="Calibri" panose="020F0502020204030204" pitchFamily="34" charset="0"/>
              </a:rPr>
              <a:t>.</a:t>
            </a:r>
            <a:endParaRPr lang="vi-VN" sz="2800" dirty="0">
              <a:solidFill>
                <a:srgbClr val="7030A0"/>
              </a:solidFill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Mua xong chợ đã vãn chiều</a:t>
            </a:r>
          </a:p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Heo heo gió thổi cánh diều mùa thu</a:t>
            </a:r>
          </a:p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Đường dài chẳng ngại nắng mưa</a:t>
            </a:r>
          </a:p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Kịp về tới cửa trời vừa sang đông.</a:t>
            </a:r>
          </a:p>
          <a:p>
            <a:pPr algn="r"/>
            <a:r>
              <a:rPr lang="vi-VN" sz="2400" i="1" dirty="0">
                <a:solidFill>
                  <a:srgbClr val="7030A0"/>
                </a:solidFill>
                <a:cs typeface="Calibri" panose="020F0502020204030204" pitchFamily="34" charset="0"/>
              </a:rPr>
              <a:t>(Mai Văn Hai)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458C9F-3975-46FE-989E-B5F1B55F0759}"/>
              </a:ext>
            </a:extLst>
          </p:cNvPr>
          <p:cNvSpPr/>
          <p:nvPr/>
        </p:nvSpPr>
        <p:spPr>
          <a:xfrm>
            <a:off x="3006847" y="5408507"/>
            <a:ext cx="6067380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M: - </a:t>
            </a:r>
            <a:r>
              <a:rPr lang="en-US" sz="2800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Rùa</a:t>
            </a: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 con </a:t>
            </a:r>
            <a:r>
              <a:rPr lang="en-US" sz="2800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đi</a:t>
            </a: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chợ</a:t>
            </a: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khi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nào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?</a:t>
            </a:r>
          </a:p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     - </a:t>
            </a:r>
            <a:r>
              <a:rPr lang="en-US" sz="2800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Rùa</a:t>
            </a: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 con </a:t>
            </a:r>
            <a:r>
              <a:rPr lang="en-US" sz="2800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đi</a:t>
            </a: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chợ</a:t>
            </a: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đầu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xuân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Arial (Body)"/>
                <a:cs typeface="Arial" panose="020B0604020202020204" pitchFamily="34" charset="0"/>
                <a:sym typeface="Arial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9170325" y="1646856"/>
            <a:ext cx="1991198" cy="1513209"/>
            <a:chOff x="84595" y="2353938"/>
            <a:chExt cx="2412000" cy="1692000"/>
          </a:xfrm>
        </p:grpSpPr>
        <p:sp>
          <p:nvSpPr>
            <p:cNvPr id="15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692000"/>
            </a:xfrm>
            <a:custGeom>
              <a:avLst/>
              <a:gdLst>
                <a:gd name="csX0" fmla="*/ 343445 w 2412000"/>
                <a:gd name="csY0" fmla="*/ 1627247 h 1692000"/>
                <a:gd name="csX1" fmla="*/ 299173 w 2412000"/>
                <a:gd name="csY1" fmla="*/ 1403720 h 1692000"/>
                <a:gd name="csX2" fmla="*/ 638113 w 2412000"/>
                <a:gd name="csY2" fmla="*/ 99663 h 1692000"/>
                <a:gd name="csX3" fmla="*/ 1931924 w 2412000"/>
                <a:gd name="csY3" fmla="*/ 170425 h 1692000"/>
                <a:gd name="csX4" fmla="*/ 1957182 w 2412000"/>
                <a:gd name="csY4" fmla="*/ 1507847 h 1692000"/>
                <a:gd name="csX5" fmla="*/ 663035 w 2412000"/>
                <a:gd name="csY5" fmla="*/ 1601408 h 1692000"/>
                <a:gd name="csX6" fmla="*/ 343445 w 2412000"/>
                <a:gd name="csY6" fmla="*/ 1627247 h 169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412000" h="1692000" fill="none" extrusionOk="0">
                  <a:moveTo>
                    <a:pt x="343445" y="1627247"/>
                  </a:moveTo>
                  <a:cubicBezTo>
                    <a:pt x="343960" y="1575851"/>
                    <a:pt x="303369" y="1450028"/>
                    <a:pt x="299173" y="1403720"/>
                  </a:cubicBezTo>
                  <a:cubicBezTo>
                    <a:pt x="-356267" y="1048634"/>
                    <a:pt x="-49817" y="416889"/>
                    <a:pt x="638113" y="99663"/>
                  </a:cubicBezTo>
                  <a:cubicBezTo>
                    <a:pt x="1130886" y="-125360"/>
                    <a:pt x="1560478" y="-42796"/>
                    <a:pt x="1931924" y="170425"/>
                  </a:cubicBezTo>
                  <a:cubicBezTo>
                    <a:pt x="2704999" y="491624"/>
                    <a:pt x="2550172" y="1188283"/>
                    <a:pt x="1957182" y="1507847"/>
                  </a:cubicBezTo>
                  <a:cubicBezTo>
                    <a:pt x="1688010" y="1720189"/>
                    <a:pt x="1128005" y="1673605"/>
                    <a:pt x="663035" y="1601408"/>
                  </a:cubicBezTo>
                  <a:cubicBezTo>
                    <a:pt x="582558" y="1620203"/>
                    <a:pt x="408815" y="1619713"/>
                    <a:pt x="343445" y="1627247"/>
                  </a:cubicBezTo>
                  <a:close/>
                </a:path>
                <a:path w="2412000" h="1692000" stroke="0" extrusionOk="0">
                  <a:moveTo>
                    <a:pt x="343445" y="1627247"/>
                  </a:moveTo>
                  <a:cubicBezTo>
                    <a:pt x="331597" y="1540843"/>
                    <a:pt x="309531" y="1456834"/>
                    <a:pt x="299173" y="1403720"/>
                  </a:cubicBezTo>
                  <a:cubicBezTo>
                    <a:pt x="-276302" y="983527"/>
                    <a:pt x="-65926" y="289768"/>
                    <a:pt x="638113" y="99663"/>
                  </a:cubicBezTo>
                  <a:cubicBezTo>
                    <a:pt x="1032000" y="-63459"/>
                    <a:pt x="1513342" y="32567"/>
                    <a:pt x="1931924" y="170425"/>
                  </a:cubicBezTo>
                  <a:cubicBezTo>
                    <a:pt x="2537054" y="563688"/>
                    <a:pt x="2714560" y="1217141"/>
                    <a:pt x="1957182" y="1507847"/>
                  </a:cubicBezTo>
                  <a:cubicBezTo>
                    <a:pt x="1600275" y="1705322"/>
                    <a:pt x="1092343" y="1783015"/>
                    <a:pt x="663035" y="1601408"/>
                  </a:cubicBezTo>
                  <a:cubicBezTo>
                    <a:pt x="542398" y="1600188"/>
                    <a:pt x="478559" y="1608874"/>
                    <a:pt x="343445" y="162724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406384" y="2689382"/>
              <a:ext cx="2078376" cy="929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solidFill>
                    <a:srgbClr val="CC00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 luận nhóm bốn</a:t>
              </a:r>
              <a:endParaRPr lang="en-US" sz="2400" dirty="0">
                <a:solidFill>
                  <a:srgbClr val="CC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18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-372386"/>
            <a:ext cx="13030200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1315018" y="1957614"/>
            <a:ext cx="7057458" cy="2369875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Vận dụng</a:t>
            </a:r>
            <a:endParaRPr lang="en-US" sz="3600" b="1" kern="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Tìm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thêm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những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thuộc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chủ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đề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Núi</a:t>
            </a:r>
            <a:r>
              <a:rPr lang="en-US" sz="2800" i="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rừng</a:t>
            </a:r>
            <a:endParaRPr lang="en-US" sz="2800" i="1" kern="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2.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Chuẩn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sau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đoạn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văn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nêu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tình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cảm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cảm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xúc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cảnh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thích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9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272BC-45AB-4E98-B658-CEC0301D9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93" y="1216479"/>
            <a:ext cx="7035373" cy="373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B1AE47E-5384-6B67-1EA0-6B103AA5A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03" t="2963" r="6221" b="20328"/>
          <a:stretch/>
        </p:blipFill>
        <p:spPr>
          <a:xfrm>
            <a:off x="0" y="11288"/>
            <a:ext cx="12192000" cy="6858001"/>
          </a:xfrm>
          <a:prstGeom prst="rect">
            <a:avLst/>
          </a:prstGeom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3CFD48A4-C6F1-490B-A510-012F866E5FB3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A29202-11D0-41AB-A1B9-145CED0071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3134945" y="815528"/>
            <a:ext cx="6675609" cy="11254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067C32-1018-412C-B5FE-EF4616DC576F}"/>
              </a:ext>
            </a:extLst>
          </p:cNvPr>
          <p:cNvSpPr txBox="1"/>
          <p:nvPr/>
        </p:nvSpPr>
        <p:spPr>
          <a:xfrm>
            <a:off x="456662" y="2506430"/>
            <a:ext cx="11278675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 đặt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3551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NH ĐẸP VIỆT NAM TỪ BẮC XUỐNG NAM_480p">
            <a:hlinkClick r:id="" action="ppaction://media"/>
            <a:extLst>
              <a:ext uri="{FF2B5EF4-FFF2-40B4-BE49-F238E27FC236}">
                <a16:creationId xmlns:a16="http://schemas.microsoft.com/office/drawing/2014/main" id="{D31A7FAE-7475-4397-9653-B764112D87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87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37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04D3D1-CEA6-47D4-98E6-68CE1CB527B1}"/>
              </a:ext>
            </a:extLst>
          </p:cNvPr>
          <p:cNvSpPr/>
          <p:nvPr/>
        </p:nvSpPr>
        <p:spPr>
          <a:xfrm>
            <a:off x="1558986" y="811488"/>
            <a:ext cx="8772202" cy="4494717"/>
          </a:xfrm>
          <a:custGeom>
            <a:avLst/>
            <a:gdLst>
              <a:gd name="csX0" fmla="*/ 0 w 8772202"/>
              <a:gd name="csY0" fmla="*/ 749134 h 4494717"/>
              <a:gd name="csX1" fmla="*/ 749134 w 8772202"/>
              <a:gd name="csY1" fmla="*/ 0 h 4494717"/>
              <a:gd name="csX2" fmla="*/ 8023068 w 8772202"/>
              <a:gd name="csY2" fmla="*/ 0 h 4494717"/>
              <a:gd name="csX3" fmla="*/ 8772202 w 8772202"/>
              <a:gd name="csY3" fmla="*/ 749134 h 4494717"/>
              <a:gd name="csX4" fmla="*/ 8772202 w 8772202"/>
              <a:gd name="csY4" fmla="*/ 3745583 h 4494717"/>
              <a:gd name="csX5" fmla="*/ 8023068 w 8772202"/>
              <a:gd name="csY5" fmla="*/ 4494717 h 4494717"/>
              <a:gd name="csX6" fmla="*/ 749134 w 8772202"/>
              <a:gd name="csY6" fmla="*/ 4494717 h 4494717"/>
              <a:gd name="csX7" fmla="*/ 0 w 8772202"/>
              <a:gd name="csY7" fmla="*/ 3745583 h 4494717"/>
              <a:gd name="csX8" fmla="*/ 0 w 8772202"/>
              <a:gd name="csY8" fmla="*/ 749134 h 44947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D19D9-98D6-4C3C-AE2D-6B5F93B7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54" y="1499974"/>
            <a:ext cx="4004331" cy="766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7CF02A-7A9C-471C-B7AD-8F9FEEF4A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683" y="2353349"/>
            <a:ext cx="854733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0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47150" y="2699700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Khám phá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6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263854" y="386814"/>
            <a:ext cx="10197296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1. X</a:t>
            </a:r>
            <a:r>
              <a:rPr lang="vi-VN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ếp các từ ngữ dưới đây vào nhóm thích hợp.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563526" y="839972"/>
            <a:ext cx="11242972" cy="5897159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902255"/>
              </p:ext>
            </p:extLst>
          </p:nvPr>
        </p:nvGraphicFramePr>
        <p:xfrm>
          <a:off x="2022123" y="5119029"/>
          <a:ext cx="8128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C5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C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núi</a:t>
                      </a:r>
                      <a:endParaRPr lang="en-US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sừng</a:t>
                      </a:r>
                      <a:r>
                        <a:rPr lang="en-US" sz="2400" baseline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sững</a:t>
                      </a:r>
                      <a:endParaRPr lang="en-US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10239461" y="4036304"/>
            <a:ext cx="1991198" cy="1513209"/>
            <a:chOff x="84595" y="2353938"/>
            <a:chExt cx="2412000" cy="1692000"/>
          </a:xfrm>
        </p:grpSpPr>
        <p:sp>
          <p:nvSpPr>
            <p:cNvPr id="15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692000"/>
            </a:xfrm>
            <a:custGeom>
              <a:avLst/>
              <a:gdLst>
                <a:gd name="csX0" fmla="*/ 343445 w 2412000"/>
                <a:gd name="csY0" fmla="*/ 1627247 h 1692000"/>
                <a:gd name="csX1" fmla="*/ 299173 w 2412000"/>
                <a:gd name="csY1" fmla="*/ 1403720 h 1692000"/>
                <a:gd name="csX2" fmla="*/ 638113 w 2412000"/>
                <a:gd name="csY2" fmla="*/ 99663 h 1692000"/>
                <a:gd name="csX3" fmla="*/ 1931924 w 2412000"/>
                <a:gd name="csY3" fmla="*/ 170425 h 1692000"/>
                <a:gd name="csX4" fmla="*/ 1957182 w 2412000"/>
                <a:gd name="csY4" fmla="*/ 1507847 h 1692000"/>
                <a:gd name="csX5" fmla="*/ 663035 w 2412000"/>
                <a:gd name="csY5" fmla="*/ 1601408 h 1692000"/>
                <a:gd name="csX6" fmla="*/ 343445 w 2412000"/>
                <a:gd name="csY6" fmla="*/ 1627247 h 169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412000" h="1692000" fill="none" extrusionOk="0">
                  <a:moveTo>
                    <a:pt x="343445" y="1627247"/>
                  </a:moveTo>
                  <a:cubicBezTo>
                    <a:pt x="343960" y="1575851"/>
                    <a:pt x="303369" y="1450028"/>
                    <a:pt x="299173" y="1403720"/>
                  </a:cubicBezTo>
                  <a:cubicBezTo>
                    <a:pt x="-356267" y="1048634"/>
                    <a:pt x="-49817" y="416889"/>
                    <a:pt x="638113" y="99663"/>
                  </a:cubicBezTo>
                  <a:cubicBezTo>
                    <a:pt x="1130886" y="-125360"/>
                    <a:pt x="1560478" y="-42796"/>
                    <a:pt x="1931924" y="170425"/>
                  </a:cubicBezTo>
                  <a:cubicBezTo>
                    <a:pt x="2704999" y="491624"/>
                    <a:pt x="2550172" y="1188283"/>
                    <a:pt x="1957182" y="1507847"/>
                  </a:cubicBezTo>
                  <a:cubicBezTo>
                    <a:pt x="1688010" y="1720189"/>
                    <a:pt x="1128005" y="1673605"/>
                    <a:pt x="663035" y="1601408"/>
                  </a:cubicBezTo>
                  <a:cubicBezTo>
                    <a:pt x="582558" y="1620203"/>
                    <a:pt x="408815" y="1619713"/>
                    <a:pt x="343445" y="1627247"/>
                  </a:cubicBezTo>
                  <a:close/>
                </a:path>
                <a:path w="2412000" h="1692000" stroke="0" extrusionOk="0">
                  <a:moveTo>
                    <a:pt x="343445" y="1627247"/>
                  </a:moveTo>
                  <a:cubicBezTo>
                    <a:pt x="331597" y="1540843"/>
                    <a:pt x="309531" y="1456834"/>
                    <a:pt x="299173" y="1403720"/>
                  </a:cubicBezTo>
                  <a:cubicBezTo>
                    <a:pt x="-276302" y="983527"/>
                    <a:pt x="-65926" y="289768"/>
                    <a:pt x="638113" y="99663"/>
                  </a:cubicBezTo>
                  <a:cubicBezTo>
                    <a:pt x="1032000" y="-63459"/>
                    <a:pt x="1513342" y="32567"/>
                    <a:pt x="1931924" y="170425"/>
                  </a:cubicBezTo>
                  <a:cubicBezTo>
                    <a:pt x="2537054" y="563688"/>
                    <a:pt x="2714560" y="1217141"/>
                    <a:pt x="1957182" y="1507847"/>
                  </a:cubicBezTo>
                  <a:cubicBezTo>
                    <a:pt x="1600275" y="1705322"/>
                    <a:pt x="1092343" y="1783015"/>
                    <a:pt x="663035" y="1601408"/>
                  </a:cubicBezTo>
                  <a:cubicBezTo>
                    <a:pt x="542398" y="1600188"/>
                    <a:pt x="478559" y="1608874"/>
                    <a:pt x="343445" y="162724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406384" y="2689382"/>
              <a:ext cx="2078376" cy="929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solidFill>
                    <a:srgbClr val="CC00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 luận nhóm bốn</a:t>
              </a:r>
              <a:endParaRPr lang="en-US" sz="2400" dirty="0">
                <a:solidFill>
                  <a:srgbClr val="CC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Cloud 10">
            <a:extLst>
              <a:ext uri="{FF2B5EF4-FFF2-40B4-BE49-F238E27FC236}">
                <a16:creationId xmlns:a16="http://schemas.microsoft.com/office/drawing/2014/main" id="{1AB543D7-8A66-163A-A520-69E6C40E62CA}"/>
              </a:ext>
            </a:extLst>
          </p:cNvPr>
          <p:cNvSpPr/>
          <p:nvPr/>
        </p:nvSpPr>
        <p:spPr>
          <a:xfrm>
            <a:off x="1309877" y="1713871"/>
            <a:ext cx="2061894" cy="946096"/>
          </a:xfrm>
          <a:prstGeom prst="cloud">
            <a:avLst/>
          </a:prstGeom>
          <a:solidFill>
            <a:srgbClr val="C5D4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7CC343D9-433B-5CE3-1E92-866B638E0A7A}"/>
              </a:ext>
            </a:extLst>
          </p:cNvPr>
          <p:cNvSpPr/>
          <p:nvPr/>
        </p:nvSpPr>
        <p:spPr>
          <a:xfrm>
            <a:off x="3656529" y="1671130"/>
            <a:ext cx="2061894" cy="946096"/>
          </a:xfrm>
          <a:prstGeom prst="cloud">
            <a:avLst/>
          </a:prstGeom>
          <a:solidFill>
            <a:srgbClr val="C5D4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BDD16B63-6338-5E1F-013D-5B4C97DD9B53}"/>
              </a:ext>
            </a:extLst>
          </p:cNvPr>
          <p:cNvSpPr/>
          <p:nvPr/>
        </p:nvSpPr>
        <p:spPr>
          <a:xfrm>
            <a:off x="6089814" y="1661178"/>
            <a:ext cx="2061894" cy="946096"/>
          </a:xfrm>
          <a:prstGeom prst="cloud">
            <a:avLst/>
          </a:prstGeom>
          <a:solidFill>
            <a:srgbClr val="C5D4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5937589-FE5E-67D2-A547-CF4C9EFDDB7C}"/>
              </a:ext>
            </a:extLst>
          </p:cNvPr>
          <p:cNvSpPr/>
          <p:nvPr/>
        </p:nvSpPr>
        <p:spPr>
          <a:xfrm>
            <a:off x="8570357" y="1664434"/>
            <a:ext cx="2061894" cy="946096"/>
          </a:xfrm>
          <a:prstGeom prst="cloud">
            <a:avLst/>
          </a:prstGeom>
          <a:solidFill>
            <a:srgbClr val="C5D4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80C67D64-B2CF-194D-4A1F-4A0567885F8B}"/>
              </a:ext>
            </a:extLst>
          </p:cNvPr>
          <p:cNvSpPr/>
          <p:nvPr/>
        </p:nvSpPr>
        <p:spPr>
          <a:xfrm>
            <a:off x="1267716" y="2817907"/>
            <a:ext cx="2061894" cy="946096"/>
          </a:xfrm>
          <a:prstGeom prst="cloud">
            <a:avLst/>
          </a:prstGeom>
          <a:solidFill>
            <a:srgbClr val="C5D4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F8401E4D-18A2-99F1-4DDD-5472E3ADFF20}"/>
              </a:ext>
            </a:extLst>
          </p:cNvPr>
          <p:cNvSpPr/>
          <p:nvPr/>
        </p:nvSpPr>
        <p:spPr>
          <a:xfrm>
            <a:off x="3702153" y="2791961"/>
            <a:ext cx="2061894" cy="946096"/>
          </a:xfrm>
          <a:prstGeom prst="cloud">
            <a:avLst/>
          </a:prstGeom>
          <a:solidFill>
            <a:srgbClr val="C5D4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AA3979FA-C004-EBCB-CAD2-644AF6316FD1}"/>
              </a:ext>
            </a:extLst>
          </p:cNvPr>
          <p:cNvSpPr/>
          <p:nvPr/>
        </p:nvSpPr>
        <p:spPr>
          <a:xfrm>
            <a:off x="6089814" y="2812825"/>
            <a:ext cx="2061894" cy="946096"/>
          </a:xfrm>
          <a:prstGeom prst="cloud">
            <a:avLst/>
          </a:prstGeom>
          <a:solidFill>
            <a:srgbClr val="C5D4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534B5F1D-D319-0873-9747-BE9317283916}"/>
              </a:ext>
            </a:extLst>
          </p:cNvPr>
          <p:cNvSpPr/>
          <p:nvPr/>
        </p:nvSpPr>
        <p:spPr>
          <a:xfrm>
            <a:off x="8644555" y="2763062"/>
            <a:ext cx="2061894" cy="946096"/>
          </a:xfrm>
          <a:prstGeom prst="cloud">
            <a:avLst/>
          </a:prstGeom>
          <a:solidFill>
            <a:srgbClr val="C5D4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84993329-20E0-B955-70E2-D6BFA3B5E617}"/>
              </a:ext>
            </a:extLst>
          </p:cNvPr>
          <p:cNvSpPr/>
          <p:nvPr/>
        </p:nvSpPr>
        <p:spPr>
          <a:xfrm>
            <a:off x="1300008" y="3875212"/>
            <a:ext cx="2061894" cy="946096"/>
          </a:xfrm>
          <a:prstGeom prst="cloud">
            <a:avLst/>
          </a:prstGeom>
          <a:solidFill>
            <a:srgbClr val="C5D4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486678CF-BCA5-EAB1-331F-3F80A91FA3BC}"/>
              </a:ext>
            </a:extLst>
          </p:cNvPr>
          <p:cNvSpPr/>
          <p:nvPr/>
        </p:nvSpPr>
        <p:spPr>
          <a:xfrm>
            <a:off x="3756874" y="3858390"/>
            <a:ext cx="2061894" cy="946096"/>
          </a:xfrm>
          <a:prstGeom prst="cloud">
            <a:avLst/>
          </a:prstGeom>
          <a:solidFill>
            <a:srgbClr val="C5D4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6C58ED58-A24C-8E9B-97E7-AAC39ECE718F}"/>
              </a:ext>
            </a:extLst>
          </p:cNvPr>
          <p:cNvSpPr/>
          <p:nvPr/>
        </p:nvSpPr>
        <p:spPr>
          <a:xfrm>
            <a:off x="6166817" y="3835458"/>
            <a:ext cx="2061894" cy="946096"/>
          </a:xfrm>
          <a:prstGeom prst="cloud">
            <a:avLst/>
          </a:prstGeom>
          <a:solidFill>
            <a:srgbClr val="C5D4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A34AB41E-EEB1-19C3-4598-A930E4CFA0F5}"/>
              </a:ext>
            </a:extLst>
          </p:cNvPr>
          <p:cNvSpPr/>
          <p:nvPr/>
        </p:nvSpPr>
        <p:spPr>
          <a:xfrm>
            <a:off x="8528769" y="3809353"/>
            <a:ext cx="2061894" cy="946096"/>
          </a:xfrm>
          <a:prstGeom prst="cloud">
            <a:avLst/>
          </a:prstGeom>
          <a:solidFill>
            <a:srgbClr val="C5D4F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EFC930F-0669-4C7A-DE4F-F127DCE88050}"/>
              </a:ext>
            </a:extLst>
          </p:cNvPr>
          <p:cNvSpPr/>
          <p:nvPr/>
        </p:nvSpPr>
        <p:spPr>
          <a:xfrm>
            <a:off x="1369243" y="1877202"/>
            <a:ext cx="19431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ênh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mông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7BB336A-6D80-CB80-7EF1-73A4DE0DA1FC}"/>
              </a:ext>
            </a:extLst>
          </p:cNvPr>
          <p:cNvSpPr/>
          <p:nvPr/>
        </p:nvSpPr>
        <p:spPr>
          <a:xfrm>
            <a:off x="4360923" y="1809343"/>
            <a:ext cx="6447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núi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3F46E03-F5DC-CC87-F1C6-68A9408DDAC8}"/>
              </a:ext>
            </a:extLst>
          </p:cNvPr>
          <p:cNvSpPr/>
          <p:nvPr/>
        </p:nvSpPr>
        <p:spPr>
          <a:xfrm>
            <a:off x="1513111" y="2999939"/>
            <a:ext cx="16658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42A614A-3D02-1753-4009-7AF28DF060A4}"/>
              </a:ext>
            </a:extLst>
          </p:cNvPr>
          <p:cNvSpPr/>
          <p:nvPr/>
        </p:nvSpPr>
        <p:spPr>
          <a:xfrm>
            <a:off x="3649769" y="3013662"/>
            <a:ext cx="20825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ngoằn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ngoèo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0E83BF-4221-EA1E-D503-EBAA5860CF47}"/>
              </a:ext>
            </a:extLst>
          </p:cNvPr>
          <p:cNvSpPr/>
          <p:nvPr/>
        </p:nvSpPr>
        <p:spPr>
          <a:xfrm>
            <a:off x="1451839" y="4096950"/>
            <a:ext cx="16962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ừng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sững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F8D728A-A231-95B8-BABB-A6BFCA5B57A4}"/>
              </a:ext>
            </a:extLst>
          </p:cNvPr>
          <p:cNvSpPr/>
          <p:nvPr/>
        </p:nvSpPr>
        <p:spPr>
          <a:xfrm>
            <a:off x="4285524" y="4019657"/>
            <a:ext cx="8835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rừng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67891D0-144E-8D36-55F5-97AC29B21015}"/>
              </a:ext>
            </a:extLst>
          </p:cNvPr>
          <p:cNvSpPr/>
          <p:nvPr/>
        </p:nvSpPr>
        <p:spPr>
          <a:xfrm>
            <a:off x="6230188" y="3034526"/>
            <a:ext cx="15398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trắng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xoá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D09F3EF-CE8C-78F3-72BD-A730767810FA}"/>
              </a:ext>
            </a:extLst>
          </p:cNvPr>
          <p:cNvSpPr/>
          <p:nvPr/>
        </p:nvSpPr>
        <p:spPr>
          <a:xfrm>
            <a:off x="6391894" y="1809343"/>
            <a:ext cx="15295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ốn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lượn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52AE08-F290-72DC-4720-FDC7763E2C83}"/>
              </a:ext>
            </a:extLst>
          </p:cNvPr>
          <p:cNvSpPr/>
          <p:nvPr/>
        </p:nvSpPr>
        <p:spPr>
          <a:xfrm>
            <a:off x="6342783" y="4042412"/>
            <a:ext cx="17024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gập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ghềnh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D0E9EC0-B596-FBDB-346A-FB84D7EFEFB4}"/>
              </a:ext>
            </a:extLst>
          </p:cNvPr>
          <p:cNvSpPr/>
          <p:nvPr/>
        </p:nvSpPr>
        <p:spPr>
          <a:xfrm>
            <a:off x="8755691" y="1610597"/>
            <a:ext cx="161775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ruộng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ậc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thang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7ABF23E-7D11-9B7B-8AA9-71669F73647B}"/>
              </a:ext>
            </a:extLst>
          </p:cNvPr>
          <p:cNvSpPr/>
          <p:nvPr/>
        </p:nvSpPr>
        <p:spPr>
          <a:xfrm>
            <a:off x="9282605" y="2888449"/>
            <a:ext cx="7857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uối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F3389DA-E96A-5CAC-1E70-3DCE113D7EF4}"/>
              </a:ext>
            </a:extLst>
          </p:cNvPr>
          <p:cNvSpPr/>
          <p:nvPr/>
        </p:nvSpPr>
        <p:spPr>
          <a:xfrm>
            <a:off x="8432421" y="3990682"/>
            <a:ext cx="19947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43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3115615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28024437-2606-48A5-93FB-AE2EE5317FB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69291445-7934-46F5-967C-B60715122BA4}"/>
              </a:ext>
            </a:extLst>
          </p:cNvPr>
          <p:cNvSpPr/>
          <p:nvPr/>
        </p:nvSpPr>
        <p:spPr>
          <a:xfrm>
            <a:off x="1162050" y="1795554"/>
            <a:ext cx="6867944" cy="2858989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B32B4-6BE8-4F20-81B0-08AA663B6C4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8214" r="21980" b="24224"/>
          <a:stretch/>
        </p:blipFill>
        <p:spPr>
          <a:xfrm>
            <a:off x="2138165" y="304799"/>
            <a:ext cx="7844035" cy="1167897"/>
          </a:xfrm>
          <a:prstGeom prst="rect">
            <a:avLst/>
          </a:prstGeom>
        </p:spPr>
      </p:pic>
      <p:pic>
        <p:nvPicPr>
          <p:cNvPr id="10" name="Media1">
            <a:hlinkClick r:id="" action="ppaction://media"/>
            <a:extLst>
              <a:ext uri="{FF2B5EF4-FFF2-40B4-BE49-F238E27FC236}">
                <a16:creationId xmlns:a16="http://schemas.microsoft.com/office/drawing/2014/main" id="{E58B57DF-8B81-A4C0-6411-3C9BBFBE3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33889" y="6030298"/>
            <a:ext cx="1169622" cy="65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6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4D28008-CEFA-4968-87F5-DF478308609D}"/>
              </a:ext>
            </a:extLst>
          </p:cNvPr>
          <p:cNvSpPr txBox="1"/>
          <p:nvPr/>
        </p:nvSpPr>
        <p:spPr>
          <a:xfrm>
            <a:off x="762845" y="210817"/>
            <a:ext cx="10666309" cy="646327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Đặt 2 - 3 câu với từ ngữ tìm được ở bài tập 1.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Callout 12">
            <a:extLst>
              <a:ext uri="{FF2B5EF4-FFF2-40B4-BE49-F238E27FC236}">
                <a16:creationId xmlns:a16="http://schemas.microsoft.com/office/drawing/2014/main" id="{E31C55A0-161B-45D2-8EDA-1D50322899D5}"/>
              </a:ext>
            </a:extLst>
          </p:cNvPr>
          <p:cNvSpPr/>
          <p:nvPr/>
        </p:nvSpPr>
        <p:spPr>
          <a:xfrm>
            <a:off x="7026189" y="2581360"/>
            <a:ext cx="2251975" cy="1338981"/>
          </a:xfrm>
          <a:prstGeom prst="wedgeEllipseCallout">
            <a:avLst>
              <a:gd name="adj1" fmla="val 3010"/>
              <a:gd name="adj2" fmla="val 6650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Làm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bài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vào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vở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407EEDA7-0983-41A9-B943-8D9D4888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41" y="3774684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8A02A-12C7-4988-9F96-FC76DAE3D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451" y="1150971"/>
            <a:ext cx="5273497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407425" y="115615"/>
            <a:ext cx="11159721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Nhìn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Ở </a:t>
            </a:r>
            <a:r>
              <a:rPr lang="en-US" sz="3200" b="1" i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đâu</a:t>
            </a:r>
            <a:r>
              <a:rPr lang="en-US" sz="3200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5258CCD-025F-43BF-80FE-0A9BF84C9B5A}"/>
              </a:ext>
            </a:extLst>
          </p:cNvPr>
          <p:cNvSpPr/>
          <p:nvPr/>
        </p:nvSpPr>
        <p:spPr>
          <a:xfrm>
            <a:off x="2162895" y="816001"/>
            <a:ext cx="698374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M. </a:t>
            </a:r>
            <a:r>
              <a:rPr kumimoji="0" lang="en-US" sz="2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Cú</a:t>
            </a:r>
            <a:r>
              <a:rPr kumimoji="0" lang="en-US" sz="28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mèo</a:t>
            </a:r>
            <a:r>
              <a:rPr kumimoji="0" lang="en-US" sz="28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28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tổ</a:t>
            </a:r>
            <a:r>
              <a:rPr kumimoji="0" lang="en-US" sz="28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sz="28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đâu</a:t>
            </a:r>
            <a:r>
              <a:rPr kumimoji="0" lang="en-US" sz="28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baseline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 - </a:t>
            </a:r>
            <a:r>
              <a:rPr lang="en-US" sz="2800" b="1" kern="0" baseline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Cú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mèo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tổ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hốc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24" y="2258009"/>
            <a:ext cx="6351573" cy="43562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9589639" y="1509379"/>
            <a:ext cx="1991198" cy="1513209"/>
            <a:chOff x="84595" y="2353938"/>
            <a:chExt cx="2412000" cy="1692000"/>
          </a:xfrm>
        </p:grpSpPr>
        <p:sp>
          <p:nvSpPr>
            <p:cNvPr id="8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692000"/>
            </a:xfrm>
            <a:custGeom>
              <a:avLst/>
              <a:gdLst>
                <a:gd name="csX0" fmla="*/ 343445 w 2412000"/>
                <a:gd name="csY0" fmla="*/ 1627247 h 1692000"/>
                <a:gd name="csX1" fmla="*/ 299173 w 2412000"/>
                <a:gd name="csY1" fmla="*/ 1403720 h 1692000"/>
                <a:gd name="csX2" fmla="*/ 638113 w 2412000"/>
                <a:gd name="csY2" fmla="*/ 99663 h 1692000"/>
                <a:gd name="csX3" fmla="*/ 1931924 w 2412000"/>
                <a:gd name="csY3" fmla="*/ 170425 h 1692000"/>
                <a:gd name="csX4" fmla="*/ 1957182 w 2412000"/>
                <a:gd name="csY4" fmla="*/ 1507847 h 1692000"/>
                <a:gd name="csX5" fmla="*/ 663035 w 2412000"/>
                <a:gd name="csY5" fmla="*/ 1601408 h 1692000"/>
                <a:gd name="csX6" fmla="*/ 343445 w 2412000"/>
                <a:gd name="csY6" fmla="*/ 1627247 h 1692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412000" h="1692000" fill="none" extrusionOk="0">
                  <a:moveTo>
                    <a:pt x="343445" y="1627247"/>
                  </a:moveTo>
                  <a:cubicBezTo>
                    <a:pt x="343960" y="1575851"/>
                    <a:pt x="303369" y="1450028"/>
                    <a:pt x="299173" y="1403720"/>
                  </a:cubicBezTo>
                  <a:cubicBezTo>
                    <a:pt x="-356267" y="1048634"/>
                    <a:pt x="-49817" y="416889"/>
                    <a:pt x="638113" y="99663"/>
                  </a:cubicBezTo>
                  <a:cubicBezTo>
                    <a:pt x="1130886" y="-125360"/>
                    <a:pt x="1560478" y="-42796"/>
                    <a:pt x="1931924" y="170425"/>
                  </a:cubicBezTo>
                  <a:cubicBezTo>
                    <a:pt x="2704999" y="491624"/>
                    <a:pt x="2550172" y="1188283"/>
                    <a:pt x="1957182" y="1507847"/>
                  </a:cubicBezTo>
                  <a:cubicBezTo>
                    <a:pt x="1688010" y="1720189"/>
                    <a:pt x="1128005" y="1673605"/>
                    <a:pt x="663035" y="1601408"/>
                  </a:cubicBezTo>
                  <a:cubicBezTo>
                    <a:pt x="582558" y="1620203"/>
                    <a:pt x="408815" y="1619713"/>
                    <a:pt x="343445" y="1627247"/>
                  </a:cubicBezTo>
                  <a:close/>
                </a:path>
                <a:path w="2412000" h="1692000" stroke="0" extrusionOk="0">
                  <a:moveTo>
                    <a:pt x="343445" y="1627247"/>
                  </a:moveTo>
                  <a:cubicBezTo>
                    <a:pt x="331597" y="1540843"/>
                    <a:pt x="309531" y="1456834"/>
                    <a:pt x="299173" y="1403720"/>
                  </a:cubicBezTo>
                  <a:cubicBezTo>
                    <a:pt x="-276302" y="983527"/>
                    <a:pt x="-65926" y="289768"/>
                    <a:pt x="638113" y="99663"/>
                  </a:cubicBezTo>
                  <a:cubicBezTo>
                    <a:pt x="1032000" y="-63459"/>
                    <a:pt x="1513342" y="32567"/>
                    <a:pt x="1931924" y="170425"/>
                  </a:cubicBezTo>
                  <a:cubicBezTo>
                    <a:pt x="2537054" y="563688"/>
                    <a:pt x="2714560" y="1217141"/>
                    <a:pt x="1957182" y="1507847"/>
                  </a:cubicBezTo>
                  <a:cubicBezTo>
                    <a:pt x="1600275" y="1705322"/>
                    <a:pt x="1092343" y="1783015"/>
                    <a:pt x="663035" y="1601408"/>
                  </a:cubicBezTo>
                  <a:cubicBezTo>
                    <a:pt x="542398" y="1600188"/>
                    <a:pt x="478559" y="1608874"/>
                    <a:pt x="343445" y="162724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406384" y="2689382"/>
              <a:ext cx="2078376" cy="929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solidFill>
                    <a:srgbClr val="CC00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 luận nhóm đôi</a:t>
              </a:r>
              <a:endParaRPr lang="en-US" sz="2400" dirty="0">
                <a:solidFill>
                  <a:srgbClr val="CC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950AB85-A1D5-4D6D-8041-5D9794868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F5BE3-EBB1-4401-B891-83E752B3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0" y="2401603"/>
            <a:ext cx="11448059" cy="4990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74F0F-0CC7-41CF-9497-04B0F2BF47EF}"/>
              </a:ext>
            </a:extLst>
          </p:cNvPr>
          <p:cNvSpPr txBox="1"/>
          <p:nvPr/>
        </p:nvSpPr>
        <p:spPr>
          <a:xfrm>
            <a:off x="3230470" y="4179295"/>
            <a:ext cx="60983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Trò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chơi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“</a:t>
            </a:r>
            <a:r>
              <a:rPr lang="en-US" sz="5400" b="1" kern="0" dirty="0">
                <a:solidFill>
                  <a:srgbClr val="FF0000"/>
                </a:solidFill>
                <a:cs typeface="Arial"/>
                <a:sym typeface="Arial"/>
              </a:rPr>
              <a:t>T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ruyền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điện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5156023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</TotalTime>
  <Words>402</Words>
  <Application>Microsoft Office PowerPoint</Application>
  <PresentationFormat>Widescreen</PresentationFormat>
  <Paragraphs>55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(Body)</vt:lpstr>
      <vt:lpstr>Calibri</vt:lpstr>
      <vt:lpstr>Times New Roman</vt:lpstr>
      <vt:lpstr>UTM Avo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phamhue195A@outlook.com</cp:lastModifiedBy>
  <cp:revision>46</cp:revision>
  <dcterms:created xsi:type="dcterms:W3CDTF">2022-11-12T11:12:06Z</dcterms:created>
  <dcterms:modified xsi:type="dcterms:W3CDTF">2026-02-08T16:24:05Z</dcterms:modified>
</cp:coreProperties>
</file>