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6"/>
  </p:notesMasterIdLst>
  <p:sldIdLst>
    <p:sldId id="257" r:id="rId5"/>
    <p:sldId id="357" r:id="rId6"/>
    <p:sldId id="307" r:id="rId7"/>
    <p:sldId id="308" r:id="rId8"/>
    <p:sldId id="309" r:id="rId9"/>
    <p:sldId id="310" r:id="rId10"/>
    <p:sldId id="273" r:id="rId11"/>
    <p:sldId id="313" r:id="rId12"/>
    <p:sldId id="397" r:id="rId13"/>
    <p:sldId id="398" r:id="rId14"/>
    <p:sldId id="399" r:id="rId15"/>
    <p:sldId id="413" r:id="rId16"/>
    <p:sldId id="401" r:id="rId17"/>
    <p:sldId id="402" r:id="rId18"/>
    <p:sldId id="403" r:id="rId19"/>
    <p:sldId id="405" r:id="rId20"/>
    <p:sldId id="414" r:id="rId21"/>
    <p:sldId id="410" r:id="rId22"/>
    <p:sldId id="4364" r:id="rId23"/>
    <p:sldId id="415" r:id="rId24"/>
    <p:sldId id="4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08-Feb-26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08-Feb-26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08-Feb-26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08-Feb-26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08-Feb-26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08-Feb-26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14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784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251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4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08-Feb-26</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08-Feb-26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11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28.xml"/><Relationship Id="rId7" Type="http://schemas.openxmlformats.org/officeDocument/2006/relationships/image" Target="../media/image10.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audio" Target="NUL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slideLayout" Target="../slideLayouts/slideLayout28.xml"/><Relationship Id="rId10" Type="http://schemas.openxmlformats.org/officeDocument/2006/relationships/image" Target="../media/image23.png"/><Relationship Id="rId4" Type="http://schemas.openxmlformats.org/officeDocument/2006/relationships/audio" Target="../media/media3.mp3"/><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slideLayout" Target="../slideLayouts/slideLayout28.xml"/><Relationship Id="rId10" Type="http://schemas.openxmlformats.org/officeDocument/2006/relationships/image" Target="../media/image23.png"/><Relationship Id="rId4" Type="http://schemas.openxmlformats.org/officeDocument/2006/relationships/audio" Target="../media/media3.mp3"/><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slideLayout" Target="../slideLayouts/slideLayout33.xml"/><Relationship Id="rId10" Type="http://schemas.openxmlformats.org/officeDocument/2006/relationships/image" Target="../media/image23.png"/><Relationship Id="rId4" Type="http://schemas.openxmlformats.org/officeDocument/2006/relationships/audio" Target="../media/media3.mp3"/><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algn="ctr" defTabSz="914126">
              <a:defRPr/>
            </a:pPr>
            <a:r>
              <a:rPr lang="en-US" sz="4799" b="1" dirty="0" err="1">
                <a:solidFill>
                  <a:srgbClr val="00B050"/>
                </a:solidFill>
              </a:rPr>
              <a:t>Bài</a:t>
            </a:r>
            <a:r>
              <a:rPr lang="en-US" sz="4799" b="1" dirty="0">
                <a:solidFill>
                  <a:srgbClr val="00B050"/>
                </a:solidFill>
              </a:rPr>
              <a:t> 1</a:t>
            </a:r>
            <a:r>
              <a:rPr lang="vi-VN" sz="4799" b="1" dirty="0">
                <a:solidFill>
                  <a:srgbClr val="00B050"/>
                </a:solidFill>
              </a:rPr>
              <a:t>8</a:t>
            </a:r>
            <a:r>
              <a:rPr lang="en-US" sz="4799" b="1" dirty="0">
                <a:solidFill>
                  <a:srgbClr val="00B050"/>
                </a:solidFill>
              </a:rPr>
              <a:t> - </a:t>
            </a:r>
            <a:r>
              <a:rPr lang="en-US" sz="4799" b="1" dirty="0" err="1">
                <a:solidFill>
                  <a:srgbClr val="00B050"/>
                </a:solidFill>
              </a:rPr>
              <a:t>Tiết</a:t>
            </a:r>
            <a:r>
              <a:rPr lang="en-US" sz="4799" b="1" dirty="0">
                <a:solidFill>
                  <a:srgbClr val="00B050"/>
                </a:solidFill>
              </a:rPr>
              <a:t> 2</a:t>
            </a:r>
            <a:endParaRPr lang="vi-VN" sz="4799" b="1" dirty="0">
              <a:solidFill>
                <a:srgbClr val="00B050"/>
              </a:solidFill>
            </a:endParaRPr>
          </a:p>
        </p:txBody>
      </p:sp>
      <p:sp>
        <p:nvSpPr>
          <p:cNvPr id="8" name="TextBox 7">
            <a:extLst>
              <a:ext uri="{FF2B5EF4-FFF2-40B4-BE49-F238E27FC236}">
                <a16:creationId xmlns:a16="http://schemas.microsoft.com/office/drawing/2014/main"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defTabSz="914126">
              <a:defRPr/>
            </a:pPr>
            <a:r>
              <a:rPr lang="en-US" sz="5998" b="1" dirty="0" err="1">
                <a:ln w="22225">
                  <a:solidFill>
                    <a:srgbClr val="ED7D31"/>
                  </a:solidFill>
                  <a:prstDash val="solid"/>
                </a:ln>
                <a:solidFill>
                  <a:srgbClr val="FFFF00"/>
                </a:solidFill>
              </a:rPr>
              <a:t>Tự</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nhiên</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và</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xã</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hội</a:t>
            </a:r>
            <a:endParaRPr lang="vi-VN" sz="5998" b="1" dirty="0">
              <a:ln w="22225">
                <a:solidFill>
                  <a:srgbClr val="ED7D31"/>
                </a:solidFill>
                <a:prstDash val="solid"/>
              </a:ln>
              <a:solidFill>
                <a:srgbClr val="FFFF00"/>
              </a:solidFill>
            </a:endParaRPr>
          </a:p>
        </p:txBody>
      </p:sp>
      <p:pic>
        <p:nvPicPr>
          <p:cNvPr id="3" name="Picture 2">
            <a:extLst>
              <a:ext uri="{FF2B5EF4-FFF2-40B4-BE49-F238E27FC236}">
                <a16:creationId xmlns:a16="http://schemas.microsoft.com/office/drawing/2014/main" id="{9A671C21-C937-4A56-95D6-0BDE5DF0DCAA}"/>
              </a:ext>
            </a:extLst>
          </p:cNvPr>
          <p:cNvPicPr>
            <a:picLocks noChangeAspect="1"/>
          </p:cNvPicPr>
          <p:nvPr/>
        </p:nvPicPr>
        <p:blipFill>
          <a:blip r:embed="rId5"/>
          <a:stretch>
            <a:fillRect/>
          </a:stretch>
        </p:blipFill>
        <p:spPr>
          <a:xfrm>
            <a:off x="2386289" y="3675463"/>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1" presetClass="entr" presetSubtype="0"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3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Chỉ</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ăn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sơ</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dưới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đây</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5D31053-61D7-47B6-917A-5BBC1CA99E43}"/>
              </a:ext>
            </a:extLst>
          </p:cNvPr>
          <p:cNvPicPr>
            <a:picLocks noChangeAspect="1"/>
          </p:cNvPicPr>
          <p:nvPr/>
        </p:nvPicPr>
        <p:blipFill>
          <a:blip r:embed="rId2"/>
          <a:stretch>
            <a:fillRect/>
          </a:stretch>
        </p:blipFill>
        <p:spPr>
          <a:xfrm>
            <a:off x="561975" y="1624012"/>
            <a:ext cx="5570142" cy="4541329"/>
          </a:xfrm>
          <a:prstGeom prst="rect">
            <a:avLst/>
          </a:prstGeom>
        </p:spPr>
      </p:pic>
      <p:sp>
        <p:nvSpPr>
          <p:cNvPr id="9" name="Speech Bubble: Rectangle with Corners Rounded 8">
            <a:extLst>
              <a:ext uri="{FF2B5EF4-FFF2-40B4-BE49-F238E27FC236}">
                <a16:creationId xmlns:a16="http://schemas.microsoft.com/office/drawing/2014/main" id="{86371FB2-E2AF-4205-A297-A14D065F43FE}"/>
              </a:ext>
            </a:extLst>
          </p:cNvPr>
          <p:cNvSpPr/>
          <p:nvPr/>
        </p:nvSpPr>
        <p:spPr>
          <a:xfrm>
            <a:off x="5867400" y="1495424"/>
            <a:ext cx="6219825" cy="3381376"/>
          </a:xfrm>
          <a:prstGeom prst="wedgeRoundRectCallout">
            <a:avLst>
              <a:gd name="adj1" fmla="val -54382"/>
              <a:gd name="adj2" fmla="val 61781"/>
              <a:gd name="adj3" fmla="val 16667"/>
            </a:avLst>
          </a:prstGeom>
          <a:solidFill>
            <a:schemeClr val="bg1"/>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b"/>
          <a:lstStyle/>
          <a:p>
            <a:pPr lvl="0" algn="just">
              <a:defRPr/>
            </a:pPr>
            <a:r>
              <a:rPr lang="vi-VN" sz="4000" dirty="0">
                <a:solidFill>
                  <a:prstClr val="black"/>
                </a:solidFill>
                <a:latin typeface="Calibri" panose="020F0502020204030204"/>
                <a:cs typeface="Times New Roman" panose="02020603050405020304" pitchFamily="18" charset="0"/>
              </a:rPr>
              <a:t>Quá trình tiêu hóa diễn ra từ miệng đến tuyến nước bọt, thực quản, dạ dày gan, túi mật, tụy, ruột non, ruột già và đến hậu môn.</a:t>
            </a: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id="{963151CA-1344-4102-87D0-06429611C94D}"/>
              </a:ext>
            </a:extLst>
          </p:cNvPr>
          <p:cNvSpPr txBox="1"/>
          <p:nvPr/>
        </p:nvSpPr>
        <p:spPr>
          <a:xfrm>
            <a:off x="971549" y="48855"/>
            <a:ext cx="9420225" cy="1077218"/>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2.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Hãy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nói</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về</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tiêu hóa thức ăn</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ở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một</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số</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bộ</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phận</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của</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cơ</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quan</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tiêu</a:t>
            </a: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3200" b="1" dirty="0" err="1">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hóa</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3062287" y="1395412"/>
            <a:ext cx="5400675" cy="5057775"/>
          </a:xfrm>
          <a:prstGeom prst="rect">
            <a:avLst/>
          </a:prstGeom>
        </p:spPr>
      </p:pic>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id="{45C34DC6-9FC9-4DCC-BB3F-FF082094A7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17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3314700" y="2461895"/>
            <a:ext cx="5657849" cy="1631214"/>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669073" y="707026"/>
            <a:ext cx="9916640" cy="4655442"/>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Luật chơi: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 bạn được phân vai nói về chức năng từng bộ phận của cơ quan tiêu hóa, các bạn khác thi trả lời bộ phận đó là gì, ai trả lời nhanh, đúng được khen thưởng.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298690" y="483235"/>
            <a:ext cx="4229735"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1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209550" y="4240849"/>
            <a:ext cx="2486025"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642068" y="133351"/>
            <a:ext cx="11549932"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cặn</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bã của em trong 3 ngày gần đây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gợi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sau</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3"/>
          <a:stretch>
            <a:fillRect/>
          </a:stretch>
        </p:blipFill>
        <p:spPr>
          <a:xfrm>
            <a:off x="2319337" y="2347912"/>
            <a:ext cx="9226339" cy="2630488"/>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623887" y="833437"/>
            <a:ext cx="10710863"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spc="-150" dirty="0">
                  <a:solidFill>
                    <a:srgbClr val="FFFFFF"/>
                  </a:solidFill>
                  <a:latin typeface="Calibri" panose="020F0502020204030204" pitchFamily="34" charset="0"/>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panose="020F0502020204030204" pitchFamily="34" charset="0"/>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398</Words>
  <Application>Microsoft Office PowerPoint</Application>
  <PresentationFormat>Widescreen</PresentationFormat>
  <Paragraphs>64</Paragraphs>
  <Slides>21</Slides>
  <Notes>1</Notes>
  <HiddenSlides>0</HiddenSlides>
  <MMClips>8</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等线</vt:lpstr>
      <vt:lpstr>黑体</vt:lpstr>
      <vt:lpstr>SimSun</vt:lpstr>
      <vt:lpstr>#9Slide02 Noi dung dai</vt:lpstr>
      <vt:lpstr>#9Slide02 Tieu de dai</vt:lpstr>
      <vt:lpstr>Arial</vt:lpstr>
      <vt:lpstr>Calibri</vt:lpstr>
      <vt:lpstr>Calibri Light</vt:lpstr>
      <vt:lpstr>iCiel Cadena</vt:lpstr>
      <vt:lpstr>Times New Roman</vt:lpstr>
      <vt:lpstr>思源黑体 CN Bold</vt:lpstr>
      <vt:lpstr>Custom Design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33</cp:revision>
  <dcterms:created xsi:type="dcterms:W3CDTF">2022-10-26T12:33:18Z</dcterms:created>
  <dcterms:modified xsi:type="dcterms:W3CDTF">2026-02-08T16:06:40Z</dcterms:modified>
</cp:coreProperties>
</file>