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0" r:id="rId2"/>
    <p:sldId id="280" r:id="rId3"/>
    <p:sldId id="286" r:id="rId4"/>
    <p:sldId id="289" r:id="rId5"/>
    <p:sldId id="291" r:id="rId6"/>
    <p:sldId id="293" r:id="rId7"/>
    <p:sldId id="294" r:id="rId8"/>
    <p:sldId id="300" r:id="rId9"/>
    <p:sldId id="298" r:id="rId10"/>
    <p:sldId id="27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9" d="100"/>
          <a:sy n="109" d="100"/>
        </p:scale>
        <p:origin x="169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8A6E-53D4-4D95-8A9F-E0D1494F639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DAE60-967E-48BA-A81A-627FEF2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80" y="2492896"/>
            <a:ext cx="2178000" cy="1076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7" y="-26103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1608" y="76470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20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" y="-3728"/>
            <a:ext cx="1008113" cy="930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270" y="2492896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3310" algn="just">
              <a:lnSpc>
                <a:spcPct val="150000"/>
              </a:lnSpc>
              <a:spcAft>
                <a:spcPts val="0"/>
              </a:spcAft>
              <a:tabLst>
                <a:tab pos="1070610" algn="l"/>
              </a:tabLst>
            </a:pPr>
            <a:r>
              <a:rPr lang="en-US" b="1" smtClean="0">
                <a:solidFill>
                  <a:srgbClr val="FC190F"/>
                </a:solidFill>
                <a:latin typeface="Times New Roman"/>
                <a:ea typeface="Arial"/>
              </a:rPr>
              <a:t>*</a:t>
            </a: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VẬN DỤNG - SÁNG TẠO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7803" y="1504822"/>
            <a:ext cx="34804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63500" lvl="0" indent="-342900" algn="just">
              <a:lnSpc>
                <a:spcPct val="150000"/>
              </a:lnSpc>
              <a:spcAft>
                <a:spcPts val="0"/>
              </a:spcAft>
              <a:buFont typeface="Arial"/>
              <a:buChar char=""/>
              <a:tabLst>
                <a:tab pos="228600" algn="l"/>
                <a:tab pos="1071245" algn="l"/>
              </a:tabLst>
            </a:pP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* ÔN ĐỌC NHẠC: </a:t>
            </a:r>
            <a:r>
              <a:rPr lang="en-US" b="1" i="1">
                <a:solidFill>
                  <a:srgbClr val="FC190F"/>
                </a:solidFill>
                <a:latin typeface="Times New Roman"/>
                <a:ea typeface="Arial"/>
              </a:rPr>
              <a:t>BÀI SỐ 3</a:t>
            </a:r>
            <a:endParaRPr lang="en-US"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8022" y="2005795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3500" lvl="0" indent="-342900" algn="just">
              <a:lnSpc>
                <a:spcPct val="150000"/>
              </a:lnSpc>
              <a:buFont typeface="Arial"/>
              <a:buChar char=""/>
              <a:tabLst>
                <a:tab pos="228600" algn="l"/>
                <a:tab pos="1071245" algn="l"/>
              </a:tabLst>
            </a:pPr>
            <a:r>
              <a:rPr lang="en-US" sz="1600" b="1">
                <a:solidFill>
                  <a:srgbClr val="FC190F"/>
                </a:solidFill>
                <a:latin typeface="Times New Roman"/>
                <a:ea typeface="Arial"/>
              </a:rPr>
              <a:t>* THƯỜNG THỨC ÂM NHẠC: </a:t>
            </a:r>
            <a:r>
              <a:rPr lang="en-US" sz="1600" b="1" i="1">
                <a:solidFill>
                  <a:srgbClr val="FC190F"/>
                </a:solidFill>
                <a:latin typeface="Times New Roman"/>
                <a:ea typeface="Arial"/>
              </a:rPr>
              <a:t>CÂU CHUYỆN VỀ BÀI HÁT</a:t>
            </a:r>
            <a:r>
              <a:rPr lang="en-US" sz="16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en-US" sz="1600" b="1" i="1">
                <a:solidFill>
                  <a:srgbClr val="FC190F"/>
                </a:solidFill>
                <a:latin typeface="Times New Roman"/>
                <a:ea typeface="Arial"/>
              </a:rPr>
              <a:t>CHÚ VOI CON Ở BẢN ĐÔN</a:t>
            </a:r>
            <a:endParaRPr lang="en-US" sz="1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15" y="5373216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1772816"/>
            <a:ext cx="5724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smtClean="0">
                <a:solidFill>
                  <a:srgbClr val="FF0000"/>
                </a:solidFill>
                <a:latin typeface="Times New Roman"/>
                <a:ea typeface="Calibri"/>
              </a:rPr>
              <a:t>Ôn đọc lại cao 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độ 6 nốt Đồ-rê-mi-pha-sol-la</a:t>
            </a:r>
          </a:p>
        </p:txBody>
      </p:sp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58112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7784" y="-171400"/>
            <a:ext cx="4572000" cy="11339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400" b="1">
                <a:solidFill>
                  <a:srgbClr val="FC330E"/>
                </a:solidFill>
                <a:latin typeface="Times New Roman"/>
                <a:ea typeface="Arial"/>
              </a:rPr>
              <a:t>THỰC HÀNH − LUYỆN TẬP</a:t>
            </a:r>
            <a:endParaRPr lang="en-US" sz="240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2400" b="1">
                <a:latin typeface="Times New Roman"/>
                <a:ea typeface="Arial"/>
              </a:rPr>
              <a:t>1. Ôn đọc nhạc </a:t>
            </a:r>
            <a:r>
              <a:rPr lang="fr-FR" sz="2400" b="1" i="1">
                <a:latin typeface="Times New Roman"/>
                <a:ea typeface="Arial"/>
              </a:rPr>
              <a:t>Bài số 3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10261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Ôn đọc nhạc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8" y="692696"/>
            <a:ext cx="7797347" cy="4078034"/>
          </a:xfrm>
          <a:prstGeom prst="rect">
            <a:avLst/>
          </a:prstGeom>
        </p:spPr>
      </p:pic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989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-4696"/>
            <a:ext cx="883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</a:rPr>
              <a:t>Ôn đọc nhạc gõ đệm theo </a:t>
            </a:r>
            <a:r>
              <a:rPr lang="en-US" sz="2400" i="1">
                <a:solidFill>
                  <a:srgbClr val="FF0000"/>
                </a:solidFill>
              </a:rPr>
              <a:t>phách với các hình </a:t>
            </a:r>
            <a:r>
              <a:rPr lang="en-US" sz="2400" i="1" smtClean="0">
                <a:solidFill>
                  <a:srgbClr val="FF0000"/>
                </a:solidFill>
              </a:rPr>
              <a:t>thức: Lớp tổ cá nhân</a:t>
            </a:r>
            <a:endParaRPr lang="en-US" sz="24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2429062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1" y="4138314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1672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3" y="4248500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4248501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4172626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0" y="4172627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2319951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5" y="2377092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38313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38314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22" y="2377092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2429063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9064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6" y="2394393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7" y="2370490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unnamed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" y="1484784"/>
            <a:ext cx="464222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327" y="1628800"/>
            <a:ext cx="4104161" cy="52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7504" y="0"/>
            <a:ext cx="885698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Times New Roman"/>
              </a:rPr>
              <a:t>Xem </a:t>
            </a:r>
            <a:r>
              <a:rPr lang="en-US" sz="2400">
                <a:latin typeface="Times New Roman"/>
                <a:ea typeface="Times New Roman"/>
              </a:rPr>
              <a:t>hình ảnh về những chú voi con ở Bản Đôn </a:t>
            </a:r>
            <a:r>
              <a:rPr lang="en-US" sz="2400" smtClean="0">
                <a:latin typeface="Times New Roman"/>
                <a:ea typeface="Times New Roman"/>
              </a:rPr>
              <a:t>và nghe nhạc  </a:t>
            </a:r>
            <a:r>
              <a:rPr lang="en-US" sz="2400">
                <a:latin typeface="Times New Roman"/>
                <a:ea typeface="Times New Roman"/>
              </a:rPr>
              <a:t>bài hát </a:t>
            </a:r>
            <a:r>
              <a:rPr lang="en-US" sz="2400" i="1">
                <a:latin typeface="Times New Roman"/>
                <a:ea typeface="Times New Roman"/>
              </a:rPr>
              <a:t>Chú voi con ở Bản Đôn</a:t>
            </a:r>
            <a:r>
              <a:rPr lang="en-US" sz="2400">
                <a:latin typeface="Times New Roman"/>
                <a:ea typeface="Times New Roman"/>
              </a:rPr>
              <a:t> để dẫn dắt vào câu chuyện.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2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255" y="121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0"/>
            <a:ext cx="6088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latin typeface="Times New Roman"/>
                <a:ea typeface="Times New Roman"/>
              </a:rPr>
              <a:t>-Kể </a:t>
            </a:r>
            <a:r>
              <a:rPr lang="en-US" sz="4400" smtClean="0">
                <a:latin typeface="Times New Roman"/>
                <a:ea typeface="Times New Roman"/>
              </a:rPr>
              <a:t>mẫu câu chuyện lần 1</a:t>
            </a:r>
            <a:endParaRPr lang="en-US" sz="4400"/>
          </a:p>
        </p:txBody>
      </p:sp>
      <p:pic>
        <p:nvPicPr>
          <p:cNvPr id="2" name="KE MAU CHU VOI CON O BAN D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566124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3" y="6314767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072" y="584775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>
                <a:latin typeface="Times New Roman"/>
                <a:ea typeface="Times New Roman"/>
              </a:rPr>
              <a:t>Tranh 1: </a:t>
            </a:r>
            <a:r>
              <a:rPr lang="en-US" i="1">
                <a:latin typeface="Times New Roman"/>
                <a:ea typeface="Times New Roman"/>
              </a:rPr>
              <a:t>Các bạn nhỏ đang đi đâu?</a:t>
            </a:r>
            <a:r>
              <a:rPr lang="en-US">
                <a:latin typeface="Times New Roman"/>
                <a:ea typeface="Times New Roman"/>
              </a:rPr>
              <a:t>; </a:t>
            </a:r>
            <a:r>
              <a:rPr lang="en-US" i="1">
                <a:latin typeface="Times New Roman"/>
                <a:ea typeface="Times New Roman"/>
              </a:rPr>
              <a:t>Các bạn nhỏ đã gặp ai? </a:t>
            </a:r>
            <a:endParaRPr lang="en-US" smtClean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 smtClean="0">
                <a:latin typeface="Times New Roman"/>
                <a:ea typeface="Times New Roman"/>
              </a:rPr>
              <a:t>Tranh </a:t>
            </a:r>
            <a:r>
              <a:rPr lang="en-US">
                <a:latin typeface="Times New Roman"/>
                <a:ea typeface="Times New Roman"/>
              </a:rPr>
              <a:t>2: </a:t>
            </a:r>
            <a:r>
              <a:rPr lang="en-US" i="1">
                <a:latin typeface="Times New Roman"/>
                <a:ea typeface="Times New Roman"/>
              </a:rPr>
              <a:t>Bác Phạm Tuyên đã kể cho các bạn nhỏ nghe câu chuyện gì về bài hát Chú</a:t>
            </a:r>
            <a:r>
              <a:rPr lang="en-US">
                <a:latin typeface="Times New Roman"/>
                <a:ea typeface="Times New Roman"/>
              </a:rPr>
              <a:t> </a:t>
            </a:r>
            <a:r>
              <a:rPr lang="en-US" i="1">
                <a:latin typeface="Times New Roman"/>
                <a:ea typeface="Times New Roman"/>
              </a:rPr>
              <a:t>voi con ở Bản Đôn ? </a:t>
            </a:r>
            <a:endParaRPr lang="en-US" smtClean="0">
              <a:latin typeface="Times New Roman"/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55600" algn="l"/>
              </a:tabLst>
            </a:pPr>
            <a:r>
              <a:rPr lang="en-US" smtClean="0">
                <a:latin typeface="Times New Roman"/>
                <a:ea typeface="Times New Roman"/>
              </a:rPr>
              <a:t>Tranh </a:t>
            </a:r>
            <a:r>
              <a:rPr lang="en-US">
                <a:latin typeface="Times New Roman"/>
                <a:ea typeface="Times New Roman"/>
              </a:rPr>
              <a:t>3: </a:t>
            </a:r>
            <a:r>
              <a:rPr lang="en-US" i="1">
                <a:latin typeface="Times New Roman"/>
                <a:ea typeface="Times New Roman"/>
              </a:rPr>
              <a:t>Bác Phạm Tuyên và các bạn nhỏ cùng hát bài gì?</a:t>
            </a:r>
            <a:r>
              <a:rPr lang="en-US">
                <a:latin typeface="Times New Roman"/>
                <a:ea typeface="Times New Roman"/>
              </a:rPr>
              <a:t>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23" y="0"/>
            <a:ext cx="891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latin typeface="Times New Roman"/>
                <a:ea typeface="Times New Roman"/>
              </a:rPr>
              <a:t>Nhìn tranh tìm </a:t>
            </a:r>
            <a:r>
              <a:rPr lang="en-US" sz="3200">
                <a:latin typeface="Times New Roman"/>
                <a:ea typeface="Times New Roman"/>
              </a:rPr>
              <a:t>hiểu nội dung câu chuyện qua câu hỏi</a:t>
            </a:r>
            <a:endParaRPr lang="en-US" sz="3200"/>
          </a:p>
        </p:txBody>
      </p:sp>
      <p:pic>
        <p:nvPicPr>
          <p:cNvPr id="6" name="Picture 2" descr="Present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364284"/>
            <a:ext cx="5796135" cy="449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2364284"/>
            <a:ext cx="3347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Times New Roman"/>
              </a:rPr>
              <a:t>Tranh 4: GV cho HS tìm hiểu thêm một số thông tin về bài hát </a:t>
            </a:r>
            <a:r>
              <a:rPr lang="en-US" i="1">
                <a:latin typeface="Times New Roman"/>
                <a:ea typeface="Times New Roman"/>
              </a:rPr>
              <a:t>Chú voi con ở Bản Đôn.: </a:t>
            </a:r>
            <a:r>
              <a:rPr lang="en-US" b="1">
                <a:solidFill>
                  <a:srgbClr val="5F6368"/>
                </a:solidFill>
                <a:ea typeface="Calibri"/>
              </a:rPr>
              <a:t>Phạm Tuyên</a:t>
            </a:r>
            <a:r>
              <a:rPr lang="en-US">
                <a:solidFill>
                  <a:srgbClr val="4D5156"/>
                </a:solidFill>
                <a:latin typeface="Times New Roman"/>
                <a:ea typeface="Calibri"/>
              </a:rPr>
              <a:t> sinh ngày 12 tháng 1 năm 1930 là một </a:t>
            </a:r>
            <a:r>
              <a:rPr lang="en-US" b="1">
                <a:solidFill>
                  <a:srgbClr val="5F6368"/>
                </a:solidFill>
                <a:ea typeface="Calibri"/>
              </a:rPr>
              <a:t>nhạc sĩ</a:t>
            </a:r>
            <a:r>
              <a:rPr lang="en-US">
                <a:solidFill>
                  <a:srgbClr val="4D5156"/>
                </a:solidFill>
                <a:latin typeface="Times New Roman"/>
                <a:ea typeface="Calibri"/>
              </a:rPr>
              <a:t> nổi tiếng người Việt Nam, nhạc sĩ Phạm Tuyên đã sáng tác bài hát Chú voi con ở Bản Đôn trong một chuyến đi thực tế ở Tây Nguyên Đắk Lắk vào mùa xuân năm 1983. Khi ông đến  Buôn Đôn thì voi lớn đi làm, ở nhà chỉ còn lại  những chú voi con dễ thương và vui nhộn.  Kể từ đó, anh đã sáng tác các ca khúc dựa trên dân ca Ê ĐÊ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97" y="-10375"/>
            <a:ext cx="7653412" cy="68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pháº¡m tuyÃª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21942"/>
          <a:stretch/>
        </p:blipFill>
        <p:spPr bwMode="auto">
          <a:xfrm>
            <a:off x="20750" y="2835502"/>
            <a:ext cx="4119201" cy="40224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645210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" y="1124744"/>
            <a:ext cx="9122831" cy="573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4151" y="3663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283210" algn="l"/>
              </a:tabLst>
            </a:pPr>
            <a:r>
              <a:rPr lang="en-US" sz="2800" b="1" smtClean="0">
                <a:latin typeface="Times New Roman"/>
                <a:ea typeface="Times New Roman"/>
              </a:rPr>
              <a:t>Đọc </a:t>
            </a:r>
            <a:r>
              <a:rPr lang="en-US" sz="2800" b="1">
                <a:latin typeface="Times New Roman"/>
                <a:ea typeface="Times New Roman"/>
              </a:rPr>
              <a:t>tên các nốt nhạc và thực hiện theo kí hiệu bàn tay.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849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b="1">
                <a:solidFill>
                  <a:srgbClr val="FC330E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 algn="just"/>
            <a:r>
              <a:rPr lang="en-US" sz="2800" b="1">
                <a:solidFill>
                  <a:prstClr val="black"/>
                </a:solidFill>
                <a:latin typeface="Times New Roman"/>
                <a:ea typeface="Arial"/>
              </a:rPr>
              <a:t>3. Vận dụng – Sáng tạo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8" y="880419"/>
            <a:ext cx="6574236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>
                <a:latin typeface="Times New Roman"/>
                <a:ea typeface="Times New Roman"/>
              </a:rPr>
              <a:t>HS thực </a:t>
            </a:r>
            <a:r>
              <a:rPr lang="en-US" sz="4000" smtClean="0">
                <a:latin typeface="Times New Roman"/>
                <a:ea typeface="Times New Roman"/>
              </a:rPr>
              <a:t>hiện thê tay </a:t>
            </a:r>
            <a:r>
              <a:rPr lang="en-US" sz="4000">
                <a:latin typeface="Times New Roman"/>
                <a:ea typeface="Times New Roman"/>
              </a:rPr>
              <a:t>theo hình.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65" y="656907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268</Words>
  <Application>Microsoft Office PowerPoint</Application>
  <PresentationFormat>On-screen Show (4:3)</PresentationFormat>
  <Paragraphs>22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71</cp:revision>
  <dcterms:created xsi:type="dcterms:W3CDTF">2021-06-22T02:23:00Z</dcterms:created>
  <dcterms:modified xsi:type="dcterms:W3CDTF">2026-01-06T15:47:05Z</dcterms:modified>
</cp:coreProperties>
</file>