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73" r:id="rId2"/>
    <p:sldId id="372" r:id="rId3"/>
    <p:sldId id="331" r:id="rId4"/>
    <p:sldId id="262" r:id="rId5"/>
    <p:sldId id="355" r:id="rId6"/>
    <p:sldId id="360" r:id="rId7"/>
    <p:sldId id="346" r:id="rId8"/>
    <p:sldId id="263" r:id="rId9"/>
    <p:sldId id="356" r:id="rId10"/>
    <p:sldId id="336" r:id="rId11"/>
    <p:sldId id="361" r:id="rId12"/>
    <p:sldId id="368" r:id="rId13"/>
    <p:sldId id="363" r:id="rId14"/>
    <p:sldId id="369" r:id="rId15"/>
    <p:sldId id="292" r:id="rId16"/>
    <p:sldId id="314" r:id="rId17"/>
    <p:sldId id="315" r:id="rId18"/>
    <p:sldId id="28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CC"/>
    <a:srgbClr val="DC80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67" autoAdjust="0"/>
    <p:restoredTop sz="94660"/>
  </p:normalViewPr>
  <p:slideViewPr>
    <p:cSldViewPr snapToGrid="0">
      <p:cViewPr varScale="1">
        <p:scale>
          <a:sx n="73" d="100"/>
          <a:sy n="73" d="100"/>
        </p:scale>
        <p:origin x="71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47046-6432-4080-B7C2-1CF74C63C04B}" type="datetimeFigureOut">
              <a:rPr lang="en-US" smtClean="0"/>
              <a:t>1/31/2026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6D961-606E-4549-8FB2-7D3A4ACD9D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9726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47046-6432-4080-B7C2-1CF74C63C04B}" type="datetimeFigureOut">
              <a:rPr lang="en-US" smtClean="0"/>
              <a:t>1/31/2026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6D961-606E-4549-8FB2-7D3A4ACD9D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2353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47046-6432-4080-B7C2-1CF74C63C04B}" type="datetimeFigureOut">
              <a:rPr lang="en-US" smtClean="0"/>
              <a:t>1/31/2026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6D961-606E-4549-8FB2-7D3A4ACD9D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9179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title" hasCustomPrompt="1"/>
          </p:nvPr>
        </p:nvSpPr>
        <p:spPr>
          <a:xfrm>
            <a:off x="812569" y="2057667"/>
            <a:ext cx="2734800" cy="1707600"/>
          </a:xfrm>
          <a:prstGeom prst="rect">
            <a:avLst/>
          </a:prstGeom>
          <a:noFill/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200"/>
              <a:buNone/>
              <a:defRPr sz="5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54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54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54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54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54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54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54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54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ctrTitle" idx="2"/>
          </p:nvPr>
        </p:nvSpPr>
        <p:spPr>
          <a:xfrm>
            <a:off x="812567" y="3469167"/>
            <a:ext cx="9094800" cy="16204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45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45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45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45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45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45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45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45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 flipH="1">
            <a:off x="812567" y="4866245"/>
            <a:ext cx="4144400" cy="7020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069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069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069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069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069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069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069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069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813885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47046-6432-4080-B7C2-1CF74C63C04B}" type="datetimeFigureOut">
              <a:rPr lang="en-US" smtClean="0"/>
              <a:t>1/31/2026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6D961-606E-4549-8FB2-7D3A4ACD9D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3801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47046-6432-4080-B7C2-1CF74C63C04B}" type="datetimeFigureOut">
              <a:rPr lang="en-US" smtClean="0"/>
              <a:t>1/31/2026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6D961-606E-4549-8FB2-7D3A4ACD9D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2408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47046-6432-4080-B7C2-1CF74C63C04B}" type="datetimeFigureOut">
              <a:rPr lang="en-US" smtClean="0"/>
              <a:t>1/31/2026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6D961-606E-4549-8FB2-7D3A4ACD9D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4701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47046-6432-4080-B7C2-1CF74C63C04B}" type="datetimeFigureOut">
              <a:rPr lang="en-US" smtClean="0"/>
              <a:t>1/31/2026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6D961-606E-4549-8FB2-7D3A4ACD9D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3081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47046-6432-4080-B7C2-1CF74C63C04B}" type="datetimeFigureOut">
              <a:rPr lang="en-US" smtClean="0"/>
              <a:t>1/31/2026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6D961-606E-4549-8FB2-7D3A4ACD9D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4573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47046-6432-4080-B7C2-1CF74C63C04B}" type="datetimeFigureOut">
              <a:rPr lang="en-US" smtClean="0"/>
              <a:t>1/31/2026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6D961-606E-4549-8FB2-7D3A4ACD9D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9205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47046-6432-4080-B7C2-1CF74C63C04B}" type="datetimeFigureOut">
              <a:rPr lang="en-US" smtClean="0"/>
              <a:t>1/31/2026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6D961-606E-4549-8FB2-7D3A4ACD9D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7254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47046-6432-4080-B7C2-1CF74C63C04B}" type="datetimeFigureOut">
              <a:rPr lang="en-US" smtClean="0"/>
              <a:t>1/31/2026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6D961-606E-4549-8FB2-7D3A4ACD9D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224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747046-6432-4080-B7C2-1CF74C63C04B}" type="datetimeFigureOut">
              <a:rPr lang="en-US" smtClean="0"/>
              <a:t>1/31/2026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6D961-606E-4549-8FB2-7D3A4ACD9D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374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heo trend khám phá vườn thanh long Bàu Trắng Bình Thuận">
            <a:extLst>
              <a:ext uri="{FF2B5EF4-FFF2-40B4-BE49-F238E27FC236}">
                <a16:creationId xmlns:a16="http://schemas.microsoft.com/office/drawing/2014/main" id="{A8AB70D4-AD9F-C44B-26B2-48B63A25BD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2" y="-22445"/>
            <a:ext cx="12344402" cy="6880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8">
            <a:extLst>
              <a:ext uri="{FF2B5EF4-FFF2-40B4-BE49-F238E27FC236}">
                <a16:creationId xmlns:a16="http://schemas.microsoft.com/office/drawing/2014/main" id="{45ED048B-CD68-745B-97FF-239FC0246365}"/>
              </a:ext>
            </a:extLst>
          </p:cNvPr>
          <p:cNvSpPr/>
          <p:nvPr/>
        </p:nvSpPr>
        <p:spPr>
          <a:xfrm>
            <a:off x="82378" y="40802"/>
            <a:ext cx="11906393" cy="3424012"/>
          </a:xfrm>
          <a:prstGeom prst="rect">
            <a:avLst/>
          </a:prstGeom>
          <a:noFill/>
        </p:spPr>
        <p:txBody>
          <a:bodyPr wrap="square" lIns="68579" tIns="34289" rIns="68579" bIns="34289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endParaRPr lang="en-US" sz="3600" b="1" cap="all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ea typeface="Aachen" panose="02020500000000000000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3600" b="1" cap="all" dirty="0" err="1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ea typeface="Aachen" panose="02020500000000000000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b="1" cap="all" dirty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ea typeface="Aachen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all" dirty="0" err="1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ea typeface="Aachen" panose="02020500000000000000" pitchFamily="18" charset="0"/>
                <a:cs typeface="Times New Roman" panose="02020603050405020304" pitchFamily="18" charset="0"/>
              </a:rPr>
              <a:t>tiểu</a:t>
            </a:r>
            <a:r>
              <a:rPr lang="en-US" sz="3600" b="1" cap="all" dirty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ea typeface="Aachen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all" dirty="0" err="1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ea typeface="Aachen" panose="02020500000000000000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cap="all" dirty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ea typeface="Aachen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all" dirty="0" err="1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ea typeface="Aachen" panose="02020500000000000000" pitchFamily="18" charset="0"/>
                <a:cs typeface="Times New Roman" panose="02020603050405020304" pitchFamily="18" charset="0"/>
              </a:rPr>
              <a:t>bồ</a:t>
            </a:r>
            <a:r>
              <a:rPr lang="en-US" sz="3600" b="1" cap="all" dirty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ea typeface="Aachen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all" dirty="0" err="1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ea typeface="Aachen" panose="02020500000000000000" pitchFamily="18" charset="0"/>
                <a:cs typeface="Times New Roman" panose="02020603050405020304" pitchFamily="18" charset="0"/>
              </a:rPr>
              <a:t>đề</a:t>
            </a:r>
            <a:endParaRPr lang="en-US" sz="2400" b="1" cap="all" dirty="0">
              <a:ln w="0"/>
              <a:solidFill>
                <a:srgbClr val="002060"/>
              </a:solidFill>
              <a:effectLst>
                <a:reflection blurRad="12700" stA="50000" endPos="50000" dist="5000" dir="5400000" sy="-100000" rotWithShape="0"/>
              </a:effectLst>
              <a:ea typeface="Aachen" panose="02020500000000000000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en-US" sz="2000" b="1" cap="all" dirty="0">
              <a:ln w="0"/>
              <a:solidFill>
                <a:schemeClr val="tx1">
                  <a:lumMod val="95000"/>
                  <a:lumOff val="5000"/>
                </a:schemeClr>
              </a:solidFill>
              <a:effectLst>
                <a:reflection blurRad="12700" stA="50000" endPos="50000" dist="5000" dir="5400000" sy="-100000" rotWithShape="0"/>
              </a:effectLst>
              <a:ea typeface="Aachen" panose="02020500000000000000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5400" b="1" cap="all" dirty="0">
                <a:ln w="0"/>
                <a:solidFill>
                  <a:srgbClr val="0070C0"/>
                </a:solidFill>
                <a:effectLst>
                  <a:reflection blurRad="12700" stA="50000" endPos="50000" dist="5000" dir="5400000" sy="-100000" rotWithShape="0"/>
                </a:effectLst>
                <a:ea typeface="Aachen" panose="02020500000000000000" pitchFamily="18" charset="0"/>
                <a:cs typeface="Times New Roman" panose="02020603050405020304" pitchFamily="18" charset="0"/>
              </a:rPr>
              <a:t>CHÀO MỪNG QUÝ THẦY CÔ ĐẾN DỰ GIỜ</a:t>
            </a:r>
          </a:p>
          <a:p>
            <a:pPr algn="ctr">
              <a:defRPr/>
            </a:pPr>
            <a:r>
              <a:rPr lang="en-US" sz="7200" b="1" cap="all" dirty="0">
                <a:ln w="0"/>
                <a:solidFill>
                  <a:srgbClr val="0070C0"/>
                </a:solidFill>
                <a:effectLst>
                  <a:reflection blurRad="12700" stA="50000" endPos="50000" dist="5000" dir="5400000" sy="-100000" rotWithShape="0"/>
                </a:effectLst>
                <a:ea typeface="Aachen" panose="02020500000000000000" pitchFamily="18" charset="0"/>
                <a:cs typeface="Times New Roman" panose="02020603050405020304" pitchFamily="18" charset="0"/>
              </a:rPr>
              <a:t> MÔN MĨ THUẬT</a:t>
            </a:r>
            <a:endParaRPr lang="en-US" sz="5400" b="1" cap="all" dirty="0">
              <a:ln w="0"/>
              <a:solidFill>
                <a:srgbClr val="0070C0"/>
              </a:solidFill>
              <a:effectLst>
                <a:reflection blurRad="12700" stA="50000" endPos="50000" dist="5000" dir="5400000" sy="-100000" rotWithShape="0"/>
              </a:effectLst>
              <a:cs typeface="Times New Roman" panose="02020603050405020304" pitchFamily="18" charset="0"/>
            </a:endParaRPr>
          </a:p>
        </p:txBody>
      </p:sp>
      <p:sp>
        <p:nvSpPr>
          <p:cNvPr id="6" name="TextBox 10">
            <a:extLst>
              <a:ext uri="{FF2B5EF4-FFF2-40B4-BE49-F238E27FC236}">
                <a16:creationId xmlns:a16="http://schemas.microsoft.com/office/drawing/2014/main" id="{CFF53B77-811D-FABA-AFEB-7CA1DC8D697D}"/>
              </a:ext>
            </a:extLst>
          </p:cNvPr>
          <p:cNvSpPr txBox="1"/>
          <p:nvPr/>
        </p:nvSpPr>
        <p:spPr>
          <a:xfrm>
            <a:off x="5527133" y="4441363"/>
            <a:ext cx="2819116" cy="623246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5</a:t>
            </a:r>
          </a:p>
        </p:txBody>
      </p:sp>
      <p:sp>
        <p:nvSpPr>
          <p:cNvPr id="7" name="TextBox 11">
            <a:extLst>
              <a:ext uri="{FF2B5EF4-FFF2-40B4-BE49-F238E27FC236}">
                <a16:creationId xmlns:a16="http://schemas.microsoft.com/office/drawing/2014/main" id="{A6BAA789-07AF-D4C7-611C-0045032058AC}"/>
              </a:ext>
            </a:extLst>
          </p:cNvPr>
          <p:cNvSpPr txBox="1"/>
          <p:nvPr/>
        </p:nvSpPr>
        <p:spPr>
          <a:xfrm>
            <a:off x="3721238" y="5603941"/>
            <a:ext cx="5879962" cy="438580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Tr</a:t>
            </a:r>
            <a:r>
              <a:rPr lang="vi-V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Huyền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16471883"/>
      </p:ext>
    </p:extLst>
  </p:cSld>
  <p:clrMapOvr>
    <a:masterClrMapping/>
  </p:clrMapOvr>
  <p:transition spd="slow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1AFDE5-E00F-7104-488C-2256BA9987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3C3E122-DBD9-26AC-0A5E-50E1C9C078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52"/>
          <a:stretch/>
        </p:blipFill>
        <p:spPr>
          <a:xfrm>
            <a:off x="0" y="0"/>
            <a:ext cx="12186603" cy="6858000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528E4C6A-F549-F04D-C963-6A90D1F6213F}"/>
              </a:ext>
            </a:extLst>
          </p:cNvPr>
          <p:cNvSpPr txBox="1"/>
          <p:nvPr/>
        </p:nvSpPr>
        <p:spPr>
          <a:xfrm>
            <a:off x="2514899" y="2211308"/>
            <a:ext cx="747422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chemeClr val="bg1">
                    <a:lumMod val="95000"/>
                  </a:schemeClr>
                </a:solidFill>
              </a:rPr>
              <a:t>Kết hợp hình hoạt động của nhóm nhân vật chính với cảnh vật phù hợp có thể tạo được bức tranh lao động trong mùa thu hoạch. </a:t>
            </a:r>
            <a:endParaRPr lang="en-GB" sz="32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Đám mây 2">
            <a:extLst>
              <a:ext uri="{FF2B5EF4-FFF2-40B4-BE49-F238E27FC236}">
                <a16:creationId xmlns:a16="http://schemas.microsoft.com/office/drawing/2014/main" id="{7A6124C7-BAA5-D4C2-6018-672996DB0F6E}"/>
              </a:ext>
            </a:extLst>
          </p:cNvPr>
          <p:cNvSpPr/>
          <p:nvPr/>
        </p:nvSpPr>
        <p:spPr>
          <a:xfrm>
            <a:off x="3366655" y="775855"/>
            <a:ext cx="2729345" cy="1385454"/>
          </a:xfrm>
          <a:prstGeom prst="cloud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C00000"/>
                </a:solidFill>
              </a:rPr>
              <a:t>GHI NHỚ</a:t>
            </a:r>
            <a:endParaRPr lang="en-GB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068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7686">
        <p:circle/>
      </p:transition>
    </mc:Choice>
    <mc:Fallback xmlns="">
      <p:transition spd="slow" advTm="7686">
        <p:circl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Vẽ tranh đề tài cuộc sống quanh em ( đánh bắt cá trên biển ) - YouTube">
            <a:extLst>
              <a:ext uri="{FF2B5EF4-FFF2-40B4-BE49-F238E27FC236}">
                <a16:creationId xmlns:a16="http://schemas.microsoft.com/office/drawing/2014/main" id="{AA171D3E-C9EC-3A68-26D9-1E5D2E6F54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13" t="8889" r="11818" b="1818"/>
          <a:stretch/>
        </p:blipFill>
        <p:spPr bwMode="auto">
          <a:xfrm>
            <a:off x="1547256" y="289564"/>
            <a:ext cx="9097487" cy="6278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9338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22+ Vẽ Tranh Gặt Lúa Đẹp, Bình Yên, Gợi Nhớ Ký Ức Khi Còn Bé">
            <a:extLst>
              <a:ext uri="{FF2B5EF4-FFF2-40B4-BE49-F238E27FC236}">
                <a16:creationId xmlns:a16="http://schemas.microsoft.com/office/drawing/2014/main" id="{B85BEC7B-2EDE-6420-A0ED-1781F960B0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4" t="2914" b="12828"/>
          <a:stretch/>
        </p:blipFill>
        <p:spPr bwMode="auto">
          <a:xfrm>
            <a:off x="2217864" y="500829"/>
            <a:ext cx="8105580" cy="5856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9897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ow to draw scenery of tea garden | Drawing tea garden | Toma's Drawing ...">
            <a:extLst>
              <a:ext uri="{FF2B5EF4-FFF2-40B4-BE49-F238E27FC236}">
                <a16:creationId xmlns:a16="http://schemas.microsoft.com/office/drawing/2014/main" id="{5780EAF0-2F33-9CB8-A614-A1AFDEE204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6" r="9259"/>
          <a:stretch/>
        </p:blipFill>
        <p:spPr bwMode="auto">
          <a:xfrm>
            <a:off x="1729539" y="523082"/>
            <a:ext cx="8448131" cy="5811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3591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D9A5C5E8-C25C-D6CA-94FF-82F212D53E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9273" y="461761"/>
            <a:ext cx="8413453" cy="5934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916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Vẽ tranh đề tài cuộc sống quanh em ( đánh bắt cá trên biển ) - YouTube">
            <a:extLst>
              <a:ext uri="{FF2B5EF4-FFF2-40B4-BE49-F238E27FC236}">
                <a16:creationId xmlns:a16="http://schemas.microsoft.com/office/drawing/2014/main" id="{444BB8ED-425D-D1CF-C213-F989C539F1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13" t="8889" r="11818" b="1818"/>
          <a:stretch/>
        </p:blipFill>
        <p:spPr bwMode="auto">
          <a:xfrm>
            <a:off x="921157" y="199403"/>
            <a:ext cx="4468601" cy="3084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22+ Vẽ Tranh Gặt Lúa Đẹp, Bình Yên, Gợi Nhớ Ký Ức Khi Còn Bé">
            <a:extLst>
              <a:ext uri="{FF2B5EF4-FFF2-40B4-BE49-F238E27FC236}">
                <a16:creationId xmlns:a16="http://schemas.microsoft.com/office/drawing/2014/main" id="{29CE204F-441B-9B82-B6BF-CC838FD425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4" t="2914" b="12828"/>
          <a:stretch/>
        </p:blipFill>
        <p:spPr bwMode="auto">
          <a:xfrm>
            <a:off x="7174176" y="177218"/>
            <a:ext cx="4285532" cy="3096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ow to draw scenery of tea garden | Drawing tea garden | Toma's Drawing ...">
            <a:extLst>
              <a:ext uri="{FF2B5EF4-FFF2-40B4-BE49-F238E27FC236}">
                <a16:creationId xmlns:a16="http://schemas.microsoft.com/office/drawing/2014/main" id="{6B54BFFE-4148-1EE4-52DE-A30743FF37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6" r="9259"/>
          <a:stretch/>
        </p:blipFill>
        <p:spPr bwMode="auto">
          <a:xfrm>
            <a:off x="921156" y="3584453"/>
            <a:ext cx="4468601" cy="3074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B7412761-3296-4AE9-3F5F-486578CD39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01421" y="3584453"/>
            <a:ext cx="4358288" cy="3074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764851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"/>
          <p:cNvSpPr>
            <a:spLocks noChangeArrowheads="1"/>
          </p:cNvSpPr>
          <p:nvPr/>
        </p:nvSpPr>
        <p:spPr bwMode="auto">
          <a:xfrm>
            <a:off x="3208338" y="465138"/>
            <a:ext cx="2413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Times New Roman" pitchFamily="18" charset="0"/>
              </a:rPr>
              <a:t>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4910694-3D73-487A-8886-D062B6ED4E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32" y="-166077"/>
            <a:ext cx="12134335" cy="680788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295588" y="616479"/>
            <a:ext cx="482696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vi-VN" sz="3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- sáng tạo</a:t>
            </a:r>
            <a:r>
              <a:rPr lang="en-US" sz="3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C9B2D12F-F512-84EC-B43A-52C19A5F70AF}"/>
              </a:ext>
            </a:extLst>
          </p:cNvPr>
          <p:cNvSpPr/>
          <p:nvPr/>
        </p:nvSpPr>
        <p:spPr>
          <a:xfrm>
            <a:off x="2909455" y="1517580"/>
            <a:ext cx="5918200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Vẽ tranh về mùa thu hoạch mà em ấn tượng</a:t>
            </a:r>
            <a:endParaRPr lang="en-US" sz="20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algn="ctr"/>
            <a:endParaRPr lang="en-US" sz="28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69843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"/>
          <p:cNvSpPr>
            <a:spLocks noChangeArrowheads="1"/>
          </p:cNvSpPr>
          <p:nvPr/>
        </p:nvSpPr>
        <p:spPr bwMode="auto">
          <a:xfrm>
            <a:off x="3208338" y="465138"/>
            <a:ext cx="2413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Times New Roman" pitchFamily="18" charset="0"/>
              </a:rPr>
              <a:t>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4910694-3D73-487A-8886-D062B6ED4E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33555"/>
            <a:ext cx="12134335" cy="680788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321239" y="1627865"/>
            <a:ext cx="477566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vi-VN" sz="3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Phân tích -</a:t>
            </a:r>
            <a:r>
              <a:rPr lang="en-US" sz="3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524867322"/>
      </p:ext>
    </p:extLst>
  </p:cSld>
  <p:clrMapOvr>
    <a:masterClrMapping/>
  </p:clrMapOvr>
  <p:transition spd="slow">
    <p:comb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306" y="990711"/>
            <a:ext cx="8174978" cy="576886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71424" y="2951814"/>
            <a:ext cx="138691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00B0F0"/>
                </a:solidFill>
                <a:effectLst>
                  <a:reflection blurRad="6350" stA="53000" endA="300" endPos="35500" dir="5400000" sy="-90000" algn="bl" rotWithShape="0"/>
                </a:effectLst>
                <a:latin typeface="Bahnschrift Condensed" panose="020B0502040204020203" pitchFamily="34" charset="0"/>
              </a:rPr>
              <a:t>XIN </a:t>
            </a:r>
          </a:p>
          <a:p>
            <a:pPr algn="ctr"/>
            <a:r>
              <a:rPr lang="en-US" sz="5400" dirty="0">
                <a:ln w="0"/>
                <a:solidFill>
                  <a:srgbClr val="00B0F0"/>
                </a:solidFill>
                <a:effectLst>
                  <a:reflection blurRad="6350" stA="53000" endA="300" endPos="35500" dir="5400000" sy="-90000" algn="bl" rotWithShape="0"/>
                </a:effectLst>
                <a:latin typeface="Bahnschrift Condensed" panose="020B0502040204020203" pitchFamily="34" charset="0"/>
              </a:rPr>
              <a:t>CHÀO</a:t>
            </a:r>
          </a:p>
        </p:txBody>
      </p:sp>
      <p:sp>
        <p:nvSpPr>
          <p:cNvPr id="6" name="Rectangle 5"/>
          <p:cNvSpPr/>
          <p:nvPr/>
        </p:nvSpPr>
        <p:spPr>
          <a:xfrm>
            <a:off x="10494694" y="2582482"/>
            <a:ext cx="1189749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00B0F0"/>
                </a:solidFill>
                <a:effectLst>
                  <a:reflection blurRad="6350" stA="53000" endA="300" endPos="35500" dir="5400000" sy="-90000" algn="bl" rotWithShape="0"/>
                </a:effectLst>
                <a:latin typeface="Bahnschrift Condensed" panose="020B0502040204020203" pitchFamily="34" charset="0"/>
              </a:rPr>
              <a:t>HẸN </a:t>
            </a:r>
          </a:p>
          <a:p>
            <a:pPr algn="ctr"/>
            <a:r>
              <a:rPr lang="en-US" sz="5400" dirty="0">
                <a:ln w="0"/>
                <a:solidFill>
                  <a:srgbClr val="00B0F0"/>
                </a:solidFill>
                <a:effectLst>
                  <a:reflection blurRad="6350" stA="53000" endA="300" endPos="35500" dir="5400000" sy="-90000" algn="bl" rotWithShape="0"/>
                </a:effectLst>
                <a:latin typeface="Bahnschrift Condensed" panose="020B0502040204020203" pitchFamily="34" charset="0"/>
              </a:rPr>
              <a:t>GẶP</a:t>
            </a:r>
          </a:p>
          <a:p>
            <a:pPr algn="ctr"/>
            <a:r>
              <a:rPr lang="en-US" sz="5400" dirty="0">
                <a:ln w="0"/>
                <a:solidFill>
                  <a:srgbClr val="00B0F0"/>
                </a:solidFill>
                <a:effectLst>
                  <a:reflection blurRad="6350" stA="53000" endA="300" endPos="35500" dir="5400000" sy="-90000" algn="bl" rotWithShape="0"/>
                </a:effectLst>
                <a:latin typeface="Bahnschrift Condensed" panose="020B0502040204020203" pitchFamily="34" charset="0"/>
              </a:rPr>
              <a:t> LẠI</a:t>
            </a:r>
          </a:p>
        </p:txBody>
      </p:sp>
      <p:sp>
        <p:nvSpPr>
          <p:cNvPr id="7" name="Rectangle 6"/>
          <p:cNvSpPr/>
          <p:nvPr/>
        </p:nvSpPr>
        <p:spPr>
          <a:xfrm>
            <a:off x="572534" y="89012"/>
            <a:ext cx="10698763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dirty="0" err="1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Bahnschrift Condensed" panose="020B0502040204020203" pitchFamily="34" charset="0"/>
              </a:rPr>
              <a:t>Tiết</a:t>
            </a:r>
            <a:r>
              <a:rPr lang="en-US" sz="660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Bahnschrift Condensed" panose="020B0502040204020203" pitchFamily="34" charset="0"/>
              </a:rPr>
              <a:t> </a:t>
            </a:r>
            <a:r>
              <a:rPr lang="en-US" sz="6600" dirty="0" err="1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Bahnschrift Condensed" panose="020B0502040204020203" pitchFamily="34" charset="0"/>
              </a:rPr>
              <a:t>học</a:t>
            </a:r>
            <a:r>
              <a:rPr lang="en-US" sz="660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Bahnschrift Condensed" panose="020B0502040204020203" pitchFamily="34" charset="0"/>
              </a:rPr>
              <a:t> </a:t>
            </a:r>
            <a:r>
              <a:rPr lang="en-US" sz="6600" dirty="0" err="1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Bahnschrift Condensed" panose="020B0502040204020203" pitchFamily="34" charset="0"/>
              </a:rPr>
              <a:t>đến</a:t>
            </a:r>
            <a:r>
              <a:rPr lang="en-US" sz="660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Bahnschrift Condensed" panose="020B0502040204020203" pitchFamily="34" charset="0"/>
              </a:rPr>
              <a:t> </a:t>
            </a:r>
            <a:r>
              <a:rPr lang="en-US" sz="6600" dirty="0" err="1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Bahnschrift Condensed" panose="020B0502040204020203" pitchFamily="34" charset="0"/>
              </a:rPr>
              <a:t>đây</a:t>
            </a:r>
            <a:r>
              <a:rPr lang="en-US" sz="660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Bahnschrift Condensed" panose="020B0502040204020203" pitchFamily="34" charset="0"/>
              </a:rPr>
              <a:t> </a:t>
            </a:r>
            <a:r>
              <a:rPr lang="en-US" sz="6600" dirty="0" err="1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Bahnschrift Condensed" panose="020B0502040204020203" pitchFamily="34" charset="0"/>
              </a:rPr>
              <a:t>là</a:t>
            </a:r>
            <a:r>
              <a:rPr lang="en-US" sz="660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Bahnschrift Condensed" panose="020B0502040204020203" pitchFamily="34" charset="0"/>
              </a:rPr>
              <a:t> </a:t>
            </a:r>
            <a:r>
              <a:rPr lang="en-US" sz="6600" dirty="0" err="1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Bahnschrift Condensed" panose="020B0502040204020203" pitchFamily="34" charset="0"/>
              </a:rPr>
              <a:t>kết</a:t>
            </a:r>
            <a:r>
              <a:rPr lang="en-US" sz="660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Bahnschrift Condensed" panose="020B0502040204020203" pitchFamily="34" charset="0"/>
              </a:rPr>
              <a:t> </a:t>
            </a:r>
            <a:r>
              <a:rPr lang="en-US" sz="6600" dirty="0" err="1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Bahnschrift Condensed" panose="020B0502040204020203" pitchFamily="34" charset="0"/>
              </a:rPr>
              <a:t>thúc</a:t>
            </a:r>
            <a:r>
              <a:rPr lang="en-US" sz="660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Bahnschrift Condensed" panose="020B0502040204020203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0625396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Nhóm 5">
            <a:extLst>
              <a:ext uri="{FF2B5EF4-FFF2-40B4-BE49-F238E27FC236}">
                <a16:creationId xmlns:a16="http://schemas.microsoft.com/office/drawing/2014/main" id="{AD75FBE5-FB64-5ADF-AD87-2EF32A62DE63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026" name="Picture 2" descr="Set Dưa Hấu Trang Trí Tết • Sài Gòn Hoa 2023 - Kiến Thức Cho Người lao ...">
              <a:extLst>
                <a:ext uri="{FF2B5EF4-FFF2-40B4-BE49-F238E27FC236}">
                  <a16:creationId xmlns:a16="http://schemas.microsoft.com/office/drawing/2014/main" id="{3DDF9BD3-A544-FA12-3A16-582E850FA13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-25000"/>
                      </a14:imgEffect>
                      <a14:imgEffect>
                        <a14:saturation sat="19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933"/>
            <a:stretch/>
          </p:blipFill>
          <p:spPr bwMode="auto">
            <a:xfrm>
              <a:off x="0" y="1372790"/>
              <a:ext cx="12192000" cy="54852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Hình chữ nhật: Góc Tròn 4">
              <a:extLst>
                <a:ext uri="{FF2B5EF4-FFF2-40B4-BE49-F238E27FC236}">
                  <a16:creationId xmlns:a16="http://schemas.microsoft.com/office/drawing/2014/main" id="{3B34A22B-ECBE-963A-7CFB-9EB6CE404CC5}"/>
                </a:ext>
              </a:extLst>
            </p:cNvPr>
            <p:cNvSpPr/>
            <p:nvPr/>
          </p:nvSpPr>
          <p:spPr>
            <a:xfrm>
              <a:off x="0" y="0"/>
              <a:ext cx="12192000" cy="1372790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b="1" dirty="0">
                  <a:ln w="0"/>
                  <a:solidFill>
                    <a:srgbClr val="C0000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CHỦ ĐỀ 5: CUỘC SỐNG QUANH EM</a:t>
              </a:r>
            </a:p>
            <a:p>
              <a:pPr algn="ctr"/>
              <a:r>
                <a:rPr lang="vi-VN" sz="3200" b="1" dirty="0">
                  <a:ln w="0"/>
                  <a:solidFill>
                    <a:srgbClr val="C0000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1: Mùa thu hoạch (T1)  </a:t>
              </a:r>
              <a:endParaRPr lang="en-US" sz="1800" b="1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7427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28B149D3-1ACC-4559-D4EC-DAB83B0A60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9000"/>
                    </a14:imgEffect>
                  </a14:imgLayer>
                </a14:imgProps>
              </a:ext>
            </a:extLst>
          </a:blip>
          <a:srcRect l="1957" t="1545" r="770" b="2029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Rectangle 4">
            <a:extLst>
              <a:ext uri="{FF2B5EF4-FFF2-40B4-BE49-F238E27FC236}">
                <a16:creationId xmlns:a16="http://schemas.microsoft.com/office/drawing/2014/main" id="{0FBA148C-A545-5350-5ECF-947BEBA19715}"/>
              </a:ext>
            </a:extLst>
          </p:cNvPr>
          <p:cNvSpPr/>
          <p:nvPr/>
        </p:nvSpPr>
        <p:spPr>
          <a:xfrm>
            <a:off x="304800" y="2147494"/>
            <a:ext cx="11635409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 err="1">
                <a:ln w="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000" b="1" dirty="0">
                <a:ln w="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b="1" dirty="0">
                <a:ln w="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>
                <a:ln w="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4000" b="1" dirty="0">
                <a:ln w="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4000" b="1" dirty="0">
                <a:ln w="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Gia đình và đồ vật thân quen</a:t>
            </a:r>
            <a:endParaRPr lang="en-US" sz="4000" b="1" dirty="0">
              <a:ln w="0"/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000" b="1" dirty="0">
              <a:ln w="0"/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 err="1">
                <a:ln w="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ln w="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vi-VN" sz="4000" b="1" dirty="0">
                <a:ln w="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Họa tiết trang trí từ hình cắt giấy</a:t>
            </a:r>
            <a:r>
              <a:rPr lang="en-US" sz="4000" b="1" dirty="0">
                <a:ln w="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(Tiết1)</a:t>
            </a:r>
            <a:endParaRPr lang="en-US" sz="4000" b="1" cap="none" spc="0" dirty="0">
              <a:ln w="0"/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5">
            <a:extLst>
              <a:ext uri="{FF2B5EF4-FFF2-40B4-BE49-F238E27FC236}">
                <a16:creationId xmlns:a16="http://schemas.microsoft.com/office/drawing/2014/main" id="{25806A81-737B-2340-6440-AB8AAF2EA48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52"/>
          <a:stretch/>
        </p:blipFill>
        <p:spPr>
          <a:xfrm>
            <a:off x="30433" y="0"/>
            <a:ext cx="12186603" cy="6858000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B65B5839-D6B0-5F9C-291C-F9D83BAAB8D8}"/>
              </a:ext>
            </a:extLst>
          </p:cNvPr>
          <p:cNvSpPr txBox="1"/>
          <p:nvPr/>
        </p:nvSpPr>
        <p:spPr>
          <a:xfrm>
            <a:off x="2478151" y="1484240"/>
            <a:ext cx="8044072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chemeClr val="bg1">
                    <a:lumMod val="95000"/>
                  </a:schemeClr>
                </a:solidFill>
              </a:rPr>
              <a:t>- Nêu được cách thể hiện yếu tố chính, phụ trong tác phẩm, sản phẩm mĩ thuật.</a:t>
            </a:r>
          </a:p>
          <a:p>
            <a:r>
              <a:rPr lang="vi-VN" sz="2800" dirty="0">
                <a:solidFill>
                  <a:schemeClr val="bg1">
                    <a:lumMod val="95000"/>
                  </a:schemeClr>
                </a:solidFill>
              </a:rPr>
              <a:t>- Tạo được sản phẩm mĩ thuật 2D, 3D diễn tả cuộc sống quanh em.</a:t>
            </a:r>
          </a:p>
          <a:p>
            <a:r>
              <a:rPr lang="vi-VN" sz="2800" dirty="0">
                <a:solidFill>
                  <a:schemeClr val="bg1">
                    <a:lumMod val="95000"/>
                  </a:schemeClr>
                </a:solidFill>
              </a:rPr>
              <a:t>- Chỉ ra được yếu tố, nguyên lí tạo nên hình ảnh chính, phụ và không gian trong tác phẩm, sản phẩm mĩ thuật.</a:t>
            </a:r>
          </a:p>
          <a:p>
            <a:r>
              <a:rPr lang="vi-VN" sz="2800" dirty="0">
                <a:solidFill>
                  <a:schemeClr val="bg1">
                    <a:lumMod val="95000"/>
                  </a:schemeClr>
                </a:solidFill>
              </a:rPr>
              <a:t>- Chia sẻ được nét đẹp văn hóa trong cuộc sống và trong nghệ thuật.</a:t>
            </a:r>
          </a:p>
          <a:p>
            <a:pPr marL="457200" indent="-457200">
              <a:buFontTx/>
              <a:buChar char="-"/>
            </a:pPr>
            <a:endParaRPr lang="en-GB" sz="32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1132D628-6B54-5760-B5D3-9F073BA4656D}"/>
              </a:ext>
            </a:extLst>
          </p:cNvPr>
          <p:cNvSpPr txBox="1"/>
          <p:nvPr/>
        </p:nvSpPr>
        <p:spPr>
          <a:xfrm>
            <a:off x="3014872" y="663809"/>
            <a:ext cx="69971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FF00"/>
                </a:solidFill>
              </a:rPr>
              <a:t>YÊU CẦU CẦN ĐẠT</a:t>
            </a:r>
            <a:endParaRPr lang="en-GB" sz="3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0791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"/>
          <p:cNvSpPr>
            <a:spLocks noChangeArrowheads="1"/>
          </p:cNvSpPr>
          <p:nvPr/>
        </p:nvSpPr>
        <p:spPr bwMode="auto">
          <a:xfrm>
            <a:off x="3208338" y="465138"/>
            <a:ext cx="2413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Times New Roman" pitchFamily="18" charset="0"/>
              </a:rPr>
              <a:t>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4910694-3D73-487A-8886-D062B6ED4E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"/>
            <a:ext cx="12134335" cy="680788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668357" y="1414352"/>
            <a:ext cx="289053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3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3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317257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92782A-4400-9FEB-F106-3B3538F56A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ình Bầu dục 6">
            <a:extLst>
              <a:ext uri="{FF2B5EF4-FFF2-40B4-BE49-F238E27FC236}">
                <a16:creationId xmlns:a16="http://schemas.microsoft.com/office/drawing/2014/main" id="{19C474C6-9AB4-29F1-299D-ACAD91AAD740}"/>
              </a:ext>
            </a:extLst>
          </p:cNvPr>
          <p:cNvSpPr/>
          <p:nvPr/>
        </p:nvSpPr>
        <p:spPr>
          <a:xfrm>
            <a:off x="3103419" y="3148899"/>
            <a:ext cx="346363" cy="28010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srgbClr val="C00000"/>
                </a:solidFill>
              </a:rPr>
              <a:t>1</a:t>
            </a:r>
            <a:endParaRPr lang="en-GB" b="1" dirty="0">
              <a:solidFill>
                <a:srgbClr val="C00000"/>
              </a:solidFill>
            </a:endParaRPr>
          </a:p>
        </p:txBody>
      </p:sp>
      <p:sp>
        <p:nvSpPr>
          <p:cNvPr id="8" name="Hình Bầu dục 7">
            <a:extLst>
              <a:ext uri="{FF2B5EF4-FFF2-40B4-BE49-F238E27FC236}">
                <a16:creationId xmlns:a16="http://schemas.microsoft.com/office/drawing/2014/main" id="{11B02B53-92FC-BE7D-5EC0-17BB981F458B}"/>
              </a:ext>
            </a:extLst>
          </p:cNvPr>
          <p:cNvSpPr/>
          <p:nvPr/>
        </p:nvSpPr>
        <p:spPr>
          <a:xfrm>
            <a:off x="8821116" y="3148899"/>
            <a:ext cx="346363" cy="28010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srgbClr val="C00000"/>
                </a:solidFill>
              </a:rPr>
              <a:t>2</a:t>
            </a:r>
            <a:endParaRPr lang="en-GB" b="1" dirty="0">
              <a:solidFill>
                <a:srgbClr val="C00000"/>
              </a:solidFill>
            </a:endParaRPr>
          </a:p>
        </p:txBody>
      </p:sp>
      <p:sp>
        <p:nvSpPr>
          <p:cNvPr id="9" name="Hình Bầu dục 8">
            <a:extLst>
              <a:ext uri="{FF2B5EF4-FFF2-40B4-BE49-F238E27FC236}">
                <a16:creationId xmlns:a16="http://schemas.microsoft.com/office/drawing/2014/main" id="{1C397A7F-C90D-738A-48E8-A71544B8D285}"/>
              </a:ext>
            </a:extLst>
          </p:cNvPr>
          <p:cNvSpPr/>
          <p:nvPr/>
        </p:nvSpPr>
        <p:spPr>
          <a:xfrm>
            <a:off x="3048001" y="6510337"/>
            <a:ext cx="346363" cy="28010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srgbClr val="C00000"/>
                </a:solidFill>
              </a:rPr>
              <a:t>3</a:t>
            </a:r>
            <a:endParaRPr lang="en-GB" b="1" dirty="0">
              <a:solidFill>
                <a:srgbClr val="C00000"/>
              </a:solidFill>
            </a:endParaRPr>
          </a:p>
        </p:txBody>
      </p:sp>
      <p:sp>
        <p:nvSpPr>
          <p:cNvPr id="10" name="Hình Bầu dục 9">
            <a:extLst>
              <a:ext uri="{FF2B5EF4-FFF2-40B4-BE49-F238E27FC236}">
                <a16:creationId xmlns:a16="http://schemas.microsoft.com/office/drawing/2014/main" id="{48A635FF-6A8E-0994-CF9A-7A1202E36D7B}"/>
              </a:ext>
            </a:extLst>
          </p:cNvPr>
          <p:cNvSpPr/>
          <p:nvPr/>
        </p:nvSpPr>
        <p:spPr>
          <a:xfrm>
            <a:off x="8825336" y="6510333"/>
            <a:ext cx="346363" cy="28010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srgbClr val="C00000"/>
                </a:solidFill>
              </a:rPr>
              <a:t>4</a:t>
            </a:r>
            <a:endParaRPr lang="en-GB" b="1" dirty="0">
              <a:solidFill>
                <a:srgbClr val="C00000"/>
              </a:solidFill>
            </a:endParaRPr>
          </a:p>
        </p:txBody>
      </p:sp>
      <p:pic>
        <p:nvPicPr>
          <p:cNvPr id="3074" name="Picture 2" descr="Kỹ thuật phục hồi vườn cà phê sau thu hoạch">
            <a:extLst>
              <a:ext uri="{FF2B5EF4-FFF2-40B4-BE49-F238E27FC236}">
                <a16:creationId xmlns:a16="http://schemas.microsoft.com/office/drawing/2014/main" id="{09FAEF0D-5DB0-370C-34F4-A2591A1C27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294" y="175423"/>
            <a:ext cx="42862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Mới Nhất 1893 Hình Ảnh Bác Nông Dân Đang Gặt Lúa Cập Nhập 50 Ngày Trước">
            <a:extLst>
              <a:ext uri="{FF2B5EF4-FFF2-40B4-BE49-F238E27FC236}">
                <a16:creationId xmlns:a16="http://schemas.microsoft.com/office/drawing/2014/main" id="{DDE51A6E-BB71-A3C3-923B-91553D7140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179" y="156883"/>
            <a:ext cx="4573477" cy="2894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Đồi chè Ô Long Sapa rộn ràng mùa thu hoạch qua ống kính của nhiếp ảnh ...">
            <a:extLst>
              <a:ext uri="{FF2B5EF4-FFF2-40B4-BE49-F238E27FC236}">
                <a16:creationId xmlns:a16="http://schemas.microsoft.com/office/drawing/2014/main" id="{270E5D3C-DD1E-B5C8-C7DE-5E16B90DC9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367" y="3544977"/>
            <a:ext cx="4293177" cy="2946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Fisheries – BMI">
            <a:extLst>
              <a:ext uri="{FF2B5EF4-FFF2-40B4-BE49-F238E27FC236}">
                <a16:creationId xmlns:a16="http://schemas.microsoft.com/office/drawing/2014/main" id="{6F0CAD9E-902B-6781-6F2D-2B159F70ED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179" y="3722565"/>
            <a:ext cx="4573477" cy="2744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385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arvest oranges and cabbage to sell. going to the market, living off ...">
            <a:extLst>
              <a:ext uri="{FF2B5EF4-FFF2-40B4-BE49-F238E27FC236}">
                <a16:creationId xmlns:a16="http://schemas.microsoft.com/office/drawing/2014/main" id="{720538B9-B546-3AF7-BBB6-E887383609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016" y="166255"/>
            <a:ext cx="4890655" cy="3262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A 17-year-old pregnant mother's efforts to make money waiting for the ...">
            <a:extLst>
              <a:ext uri="{FF2B5EF4-FFF2-40B4-BE49-F238E27FC236}">
                <a16:creationId xmlns:a16="http://schemas.microsoft.com/office/drawing/2014/main" id="{648F65C9-646F-A060-1B8A-F7428660CE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6329" y="166255"/>
            <a:ext cx="4890655" cy="3262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Mother and daughter harvest dragon fruit go to the market sell, take ...">
            <a:extLst>
              <a:ext uri="{FF2B5EF4-FFF2-40B4-BE49-F238E27FC236}">
                <a16:creationId xmlns:a16="http://schemas.microsoft.com/office/drawing/2014/main" id="{0DA2B1FD-F7DD-9FDA-D7E8-6B880D99BA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015" y="3782291"/>
            <a:ext cx="4890655" cy="2909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Lechugeros de Salinas ca - YouTube">
            <a:extLst>
              <a:ext uri="{FF2B5EF4-FFF2-40B4-BE49-F238E27FC236}">
                <a16:creationId xmlns:a16="http://schemas.microsoft.com/office/drawing/2014/main" id="{38A62D93-C9A0-6515-BAEB-1BCFB5D549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240" y="3671455"/>
            <a:ext cx="4897744" cy="2909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502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414498-5866-841E-CF85-CA456E511B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A Very Fertile Rice Harvest Painting a Bountiful Harvest - Etsy">
            <a:extLst>
              <a:ext uri="{FF2B5EF4-FFF2-40B4-BE49-F238E27FC236}">
                <a16:creationId xmlns:a16="http://schemas.microsoft.com/office/drawing/2014/main" id="{2A08C7CA-532F-9596-92A9-5017473C7E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967" y="335454"/>
            <a:ext cx="5531130" cy="3697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Tả lại hình ảnh bác nông dân đang thu hoạch lúa ngoài đồng. - Sách Giải">
            <a:extLst>
              <a:ext uri="{FF2B5EF4-FFF2-40B4-BE49-F238E27FC236}">
                <a16:creationId xmlns:a16="http://schemas.microsoft.com/office/drawing/2014/main" id="{602DDEB5-C2EA-2A4F-AC05-D30B29361B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5217" y="2341419"/>
            <a:ext cx="5477816" cy="4031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1637116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"/>
          <p:cNvSpPr>
            <a:spLocks noChangeArrowheads="1"/>
          </p:cNvSpPr>
          <p:nvPr/>
        </p:nvSpPr>
        <p:spPr bwMode="auto">
          <a:xfrm>
            <a:off x="3208338" y="465138"/>
            <a:ext cx="2413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Times New Roman" pitchFamily="18" charset="0"/>
              </a:rPr>
              <a:t>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4910694-3D73-487A-8886-D062B6ED4E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33555"/>
            <a:ext cx="12134335" cy="680788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554203" y="1627865"/>
            <a:ext cx="630974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vi-VN" sz="3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en-US" sz="3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3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935459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5">
            <a:extLst>
              <a:ext uri="{FF2B5EF4-FFF2-40B4-BE49-F238E27FC236}">
                <a16:creationId xmlns:a16="http://schemas.microsoft.com/office/drawing/2014/main" id="{41C5B155-895D-D330-C955-DA9FC94D27E3}"/>
              </a:ext>
            </a:extLst>
          </p:cNvPr>
          <p:cNvSpPr txBox="1"/>
          <p:nvPr/>
        </p:nvSpPr>
        <p:spPr>
          <a:xfrm>
            <a:off x="1448009" y="3008848"/>
            <a:ext cx="38859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 các nhân vật chính thể hiện công việc của mùa thu hoạch</a:t>
            </a:r>
            <a:r>
              <a:rPr lang="vi-V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E3163E27-3074-D0D8-0F1C-FCA91F78F5C9}"/>
              </a:ext>
            </a:extLst>
          </p:cNvPr>
          <p:cNvSpPr txBox="1"/>
          <p:nvPr/>
        </p:nvSpPr>
        <p:spPr>
          <a:xfrm>
            <a:off x="6607926" y="2973914"/>
            <a:ext cx="37275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 cảnh vật phù hợp với các công việc của nhân vật.</a:t>
            </a:r>
          </a:p>
        </p:txBody>
      </p:sp>
      <p:sp>
        <p:nvSpPr>
          <p:cNvPr id="11" name="TextBox 5">
            <a:extLst>
              <a:ext uri="{FF2B5EF4-FFF2-40B4-BE49-F238E27FC236}">
                <a16:creationId xmlns:a16="http://schemas.microsoft.com/office/drawing/2014/main" id="{3179C7D8-46FD-76A1-48B5-703B8E3379B4}"/>
              </a:ext>
            </a:extLst>
          </p:cNvPr>
          <p:cNvSpPr txBox="1"/>
          <p:nvPr/>
        </p:nvSpPr>
        <p:spPr>
          <a:xfrm>
            <a:off x="1334162" y="6433331"/>
            <a:ext cx="48233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 màu cho các nhân vật chính.</a:t>
            </a:r>
          </a:p>
        </p:txBody>
      </p:sp>
      <p:sp>
        <p:nvSpPr>
          <p:cNvPr id="12" name="TextBox 5">
            <a:extLst>
              <a:ext uri="{FF2B5EF4-FFF2-40B4-BE49-F238E27FC236}">
                <a16:creationId xmlns:a16="http://schemas.microsoft.com/office/drawing/2014/main" id="{71115967-264E-D233-38D3-FC430B1D7CDC}"/>
              </a:ext>
            </a:extLst>
          </p:cNvPr>
          <p:cNvSpPr txBox="1"/>
          <p:nvPr/>
        </p:nvSpPr>
        <p:spPr>
          <a:xfrm>
            <a:off x="6561637" y="6462845"/>
            <a:ext cx="49418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Vẽ màu, hoàn thiện bức tranh.</a:t>
            </a: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2F43C507-503C-43E7-EEE5-C11B6B193A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85000"/>
                    </a14:imgEffect>
                  </a14:imgLayer>
                </a14:imgProps>
              </a:ext>
            </a:extLst>
          </a:blip>
          <a:srcRect l="11101" t="5859" r="52422" b="57777"/>
          <a:stretch/>
        </p:blipFill>
        <p:spPr>
          <a:xfrm>
            <a:off x="1508242" y="119739"/>
            <a:ext cx="3825756" cy="285741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829ECDA8-EDAB-7CE2-A3AB-49F9E9D278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850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53633" t="7273" r="9889" b="57172"/>
          <a:stretch/>
        </p:blipFill>
        <p:spPr>
          <a:xfrm>
            <a:off x="6797770" y="119740"/>
            <a:ext cx="3885988" cy="28379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8B3627C0-F933-632A-C09E-CED117984C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5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l="9588" t="54545" r="53330" b="10101"/>
          <a:stretch/>
        </p:blipFill>
        <p:spPr>
          <a:xfrm>
            <a:off x="1472148" y="3751075"/>
            <a:ext cx="3735759" cy="266840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D2422DEE-113F-62E8-5C31-E40FC4F11B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1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52724" t="55556" r="9890" b="9696"/>
          <a:stretch/>
        </p:blipFill>
        <p:spPr>
          <a:xfrm>
            <a:off x="6705600" y="3718535"/>
            <a:ext cx="3978158" cy="277021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904149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1613</TotalTime>
  <Words>302</Words>
  <Application>Microsoft Office PowerPoint</Application>
  <PresentationFormat>Màn hình rộng</PresentationFormat>
  <Paragraphs>42</Paragraphs>
  <Slides>18</Slides>
  <Notes>0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9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18</vt:i4>
      </vt:variant>
    </vt:vector>
  </HeadingPairs>
  <TitlesOfParts>
    <vt:vector size="28" baseType="lpstr">
      <vt:lpstr>Aachen</vt:lpstr>
      <vt:lpstr>Fira Sans Extra Condensed Medium</vt:lpstr>
      <vt:lpstr>Arial</vt:lpstr>
      <vt:lpstr>Bahnschrift Condensed</vt:lpstr>
      <vt:lpstr>Calibri</vt:lpstr>
      <vt:lpstr>Calibri Light</vt:lpstr>
      <vt:lpstr>Oswald Light</vt:lpstr>
      <vt:lpstr>Times New Roman</vt:lpstr>
      <vt:lpstr>Zilla Slab Light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VNBOSS CHANNEL</dc:creator>
  <cp:lastModifiedBy>An Pham</cp:lastModifiedBy>
  <cp:revision>558</cp:revision>
  <dcterms:created xsi:type="dcterms:W3CDTF">2024-06-13T08:25:35Z</dcterms:created>
  <dcterms:modified xsi:type="dcterms:W3CDTF">2026-01-31T05:44:01Z</dcterms:modified>
</cp:coreProperties>
</file>