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5" r:id="rId2"/>
    <p:sldMasterId id="2147483758" r:id="rId3"/>
  </p:sldMasterIdLst>
  <p:notesMasterIdLst>
    <p:notesMasterId r:id="rId23"/>
  </p:notesMasterIdLst>
  <p:sldIdLst>
    <p:sldId id="9437" r:id="rId4"/>
    <p:sldId id="9515" r:id="rId5"/>
    <p:sldId id="265" r:id="rId6"/>
    <p:sldId id="9516" r:id="rId7"/>
    <p:sldId id="9538" r:id="rId8"/>
    <p:sldId id="9539" r:id="rId9"/>
    <p:sldId id="9541" r:id="rId10"/>
    <p:sldId id="9542" r:id="rId11"/>
    <p:sldId id="9521" r:id="rId12"/>
    <p:sldId id="9522" r:id="rId13"/>
    <p:sldId id="9543" r:id="rId14"/>
    <p:sldId id="9525" r:id="rId15"/>
    <p:sldId id="287" r:id="rId16"/>
    <p:sldId id="2640" r:id="rId17"/>
    <p:sldId id="9527" r:id="rId18"/>
    <p:sldId id="286" r:id="rId19"/>
    <p:sldId id="9514" r:id="rId20"/>
    <p:sldId id="257" r:id="rId21"/>
    <p:sldId id="953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5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18E59-6030-46DE-B8C8-57A4D9C1922C}"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C43BB-DA2C-4B9C-A965-67B56AF8781B}" type="slidenum">
              <a:rPr lang="en-US" smtClean="0"/>
              <a:t>‹#›</a:t>
            </a:fld>
            <a:endParaRPr lang="en-US"/>
          </a:p>
        </p:txBody>
      </p:sp>
    </p:spTree>
    <p:extLst>
      <p:ext uri="{BB962C8B-B14F-4D97-AF65-F5344CB8AC3E}">
        <p14:creationId xmlns:p14="http://schemas.microsoft.com/office/powerpoint/2010/main" val="357623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282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D6C63-A200-4A9B-9882-2186EA32012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8473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51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6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24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3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6FD80E74-10DF-4CCC-941D-73CC78396394}" type="slidenum">
              <a:rPr lang="zh-CN" altLang="en-US" smtClean="0">
                <a:solidFill>
                  <a:prstClr val="black"/>
                </a:solidFill>
                <a:latin typeface="等线" panose="020F0502020204030204"/>
              </a:rPr>
              <a:pPr defTabSz="457200">
                <a:def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66891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6FD80E74-10DF-4CCC-941D-73CC78396394}" type="slidenum">
              <a:rPr lang="zh-CN" altLang="en-US" smtClean="0">
                <a:solidFill>
                  <a:prstClr val="black"/>
                </a:solidFill>
                <a:latin typeface="等线" panose="020F0502020204030204"/>
              </a:rPr>
              <a:pPr defTabSz="457200">
                <a:def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5390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2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611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60FBDFE-C587-4B4C-A407-44438C67B59E}"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5484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60FBDFE-C587-4B4C-A407-44438C67B59E}" type="datetimeFigureOut">
              <a:rPr lang="zh-CN" altLang="en-US" smtClean="0"/>
              <a:t>2026/2/5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2501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205579"/>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530517"/>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827343"/>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05/02/2026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56972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05/02/2026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20129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05/02/2026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86744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05/02/2026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216122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05/02/2026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83486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7795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05/02/2026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03844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05/02/2026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99147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05/02/2026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826790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05/02/2026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85492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05/02/2026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40732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05/02/2026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8989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05/02/2026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5887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05/02/2026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23430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56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13277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634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698296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896338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67175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450974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557602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470950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15493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048717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49084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2/5/2026</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57168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828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840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8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9274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337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60FBDFE-C587-4B4C-A407-44438C67B59E}" type="datetimeFigureOut">
              <a:rPr lang="zh-CN" altLang="en-US" smtClean="0"/>
              <a:t>2026/2/5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7521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b="-1000"/>
          </a:stretch>
        </a:blipFill>
        <a:effectLst/>
      </p:bgPr>
    </p:bg>
    <p:spTree>
      <p:nvGrpSpPr>
        <p:cNvPr id="1" name=""/>
        <p:cNvGrpSpPr/>
        <p:nvPr/>
      </p:nvGrpSpPr>
      <p:grpSpPr>
        <a:xfrm>
          <a:off x="0" y="0"/>
          <a:ext cx="0" cy="0"/>
          <a:chOff x="0" y="0"/>
          <a:chExt cx="0" cy="0"/>
        </a:xfrm>
      </p:grpSpPr>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Medium" pitchFamily="34" charset="-122"/>
            </a:endParaRPr>
          </a:p>
        </p:txBody>
      </p:sp>
    </p:spTree>
    <p:extLst>
      <p:ext uri="{BB962C8B-B14F-4D97-AF65-F5344CB8AC3E}">
        <p14:creationId xmlns:p14="http://schemas.microsoft.com/office/powerpoint/2010/main" val="3429220973"/>
      </p:ext>
    </p:extLst>
  </p:cSld>
  <p:clrMap bg1="lt1" tx1="dk1" bg2="lt2" tx2="dk2" accent1="accent1" accent2="accent2" accent3="accent3" accent4="accent4" accent5="accent5" accent6="accent6" hlink="hlink" folHlink="folHlink"/>
  <p:sldLayoutIdLst>
    <p:sldLayoutId id="2147483661" r:id="rId1"/>
    <p:sldLayoutId id="2147483776" r:id="rId2"/>
    <p:sldLayoutId id="2147483775" r:id="rId3"/>
    <p:sldLayoutId id="2147483774" r:id="rId4"/>
    <p:sldLayoutId id="2147483773" r:id="rId5"/>
    <p:sldLayoutId id="2147483772" r:id="rId6"/>
    <p:sldLayoutId id="2147483771" r:id="rId7"/>
    <p:sldLayoutId id="2147483770" r:id="rId8"/>
    <p:sldLayoutId id="2147483662" r:id="rId9"/>
    <p:sldLayoutId id="2147483781" r:id="rId10"/>
    <p:sldLayoutId id="2147483667" r:id="rId11"/>
    <p:sldLayoutId id="2147483744" r:id="rId12"/>
    <p:sldLayoutId id="2147483778" r:id="rId13"/>
    <p:sldLayoutId id="21474837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05/02/2026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41840111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80" r:id="rId3"/>
    <p:sldLayoutId id="2147483779"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2/5/2026</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spTree>
    <p:extLst>
      <p:ext uri="{BB962C8B-B14F-4D97-AF65-F5344CB8AC3E}">
        <p14:creationId xmlns:p14="http://schemas.microsoft.com/office/powerpoint/2010/main" val="117208959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alendar&#10;&#10;Description automatically generated with medium confidence">
            <a:extLst>
              <a:ext uri="{FF2B5EF4-FFF2-40B4-BE49-F238E27FC236}">
                <a16:creationId xmlns:a16="http://schemas.microsoft.com/office/drawing/2014/main" id="{CD40B417-1FB1-7E77-7792-B1F866C49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4" descr="Happy Sun And Cloud | Dessin enfantin, Soleil, Dessin enfant">
            <a:extLst>
              <a:ext uri="{FF2B5EF4-FFF2-40B4-BE49-F238E27FC236}">
                <a16:creationId xmlns:a16="http://schemas.microsoft.com/office/drawing/2014/main" id="{561A7F44-FE27-77B1-35B1-B5B53E3B20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57635" y="138132"/>
            <a:ext cx="1969542" cy="1457519"/>
          </a:xfrm>
          <a:prstGeom prst="rect">
            <a:avLst/>
          </a:prstGeom>
          <a:noFill/>
          <a:extLst>
            <a:ext uri="{909E8E84-426E-40DD-AFC4-6F175D3DCCD1}">
              <a14:hiddenFill xmlns:a14="http://schemas.microsoft.com/office/drawing/2010/main">
                <a:solidFill>
                  <a:srgbClr val="FFFFFF"/>
                </a:solidFill>
              </a14:hiddenFill>
            </a:ext>
          </a:extLst>
        </p:spPr>
      </p:pic>
      <p:sp>
        <p:nvSpPr>
          <p:cNvPr id="6" name="Lưu đồ: Điểm Kết Thúc 15">
            <a:extLst>
              <a:ext uri="{FF2B5EF4-FFF2-40B4-BE49-F238E27FC236}">
                <a16:creationId xmlns:a16="http://schemas.microsoft.com/office/drawing/2014/main" id="{68E78090-302E-4207-8BDC-4483A6CFDA3C}"/>
              </a:ext>
            </a:extLst>
          </p:cNvPr>
          <p:cNvSpPr/>
          <p:nvPr/>
        </p:nvSpPr>
        <p:spPr>
          <a:xfrm>
            <a:off x="1874153" y="2767527"/>
            <a:ext cx="8558319" cy="1707492"/>
          </a:xfrm>
          <a:prstGeom prst="flowChartTerminator">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96DD95-A583-4FD1-B10A-D8419758E939}"/>
              </a:ext>
            </a:extLst>
          </p:cNvPr>
          <p:cNvPicPr>
            <a:picLocks noChangeAspect="1"/>
          </p:cNvPicPr>
          <p:nvPr/>
        </p:nvPicPr>
        <p:blipFill>
          <a:blip r:embed="rId6"/>
          <a:stretch>
            <a:fillRect/>
          </a:stretch>
        </p:blipFill>
        <p:spPr>
          <a:xfrm>
            <a:off x="1874154" y="2767526"/>
            <a:ext cx="8443692" cy="13229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10576" y="456833"/>
            <a:ext cx="11714745" cy="5608494"/>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600" dirty="0">
                <a:solidFill>
                  <a:prstClr val="white"/>
                </a:solidFill>
                <a:latin typeface="Arial" panose="020B0604020202020204" pitchFamily="34" charset="0"/>
                <a:cs typeface="Arial" panose="020B0604020202020204" pitchFamily="34" charset="0"/>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600" dirty="0">
                <a:solidFill>
                  <a:prstClr val="white"/>
                </a:solidFill>
                <a:latin typeface="Arial" panose="020B0604020202020204" pitchFamily="34" charset="0"/>
                <a:cs typeface="Arial" panose="020B0604020202020204" pitchFamily="34" charset="0"/>
              </a:endParaRPr>
            </a:p>
          </p:txBody>
        </p:sp>
      </p:gr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pic>
        <p:nvPicPr>
          <p:cNvPr id="9" name="Picture 8">
            <a:extLst>
              <a:ext uri="{FF2B5EF4-FFF2-40B4-BE49-F238E27FC236}">
                <a16:creationId xmlns:a16="http://schemas.microsoft.com/office/drawing/2014/main" id="{DB172E0A-6D76-4813-8DE8-D48EC16F7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66091" y="589385"/>
            <a:ext cx="1098934" cy="1098934"/>
          </a:xfrm>
          <a:prstGeom prst="rect">
            <a:avLst/>
          </a:prstGeom>
        </p:spPr>
      </p:pic>
      <p:sp>
        <p:nvSpPr>
          <p:cNvPr id="10" name="Rectangle 9">
            <a:extLst>
              <a:ext uri="{FF2B5EF4-FFF2-40B4-BE49-F238E27FC236}">
                <a16:creationId xmlns:a16="http://schemas.microsoft.com/office/drawing/2014/main" id="{55BF57A7-07C2-4655-885A-B4E31585042F}"/>
              </a:ext>
            </a:extLst>
          </p:cNvPr>
          <p:cNvSpPr/>
          <p:nvPr/>
        </p:nvSpPr>
        <p:spPr>
          <a:xfrm>
            <a:off x="3551719" y="718796"/>
            <a:ext cx="5163593" cy="646331"/>
          </a:xfrm>
          <a:prstGeom prst="rect">
            <a:avLst/>
          </a:prstGeom>
        </p:spPr>
        <p:txBody>
          <a:bodyPr wrap="none">
            <a:spAutoFit/>
          </a:bodyPr>
          <a:lstStyle/>
          <a:p>
            <a:pPr defTabSz="457200">
              <a:defRPr/>
            </a:pPr>
            <a:r>
              <a:rPr lang="en-US" sz="3600" u="sng" dirty="0" err="1">
                <a:solidFill>
                  <a:srgbClr val="E53238"/>
                </a:solidFill>
                <a:latin typeface="Arial" panose="020B0604020202020204" pitchFamily="34" charset="0"/>
                <a:ea typeface="微软雅黑"/>
                <a:cs typeface="Arial" panose="020B0604020202020204" pitchFamily="34" charset="0"/>
              </a:rPr>
              <a:t>Lưu</a:t>
            </a:r>
            <a:r>
              <a:rPr lang="en-US" sz="3600" u="sng" dirty="0">
                <a:solidFill>
                  <a:srgbClr val="E53238"/>
                </a:solidFill>
                <a:latin typeface="Arial" panose="020B0604020202020204" pitchFamily="34" charset="0"/>
                <a:ea typeface="微软雅黑"/>
                <a:cs typeface="Arial" panose="020B0604020202020204" pitchFamily="34" charset="0"/>
              </a:rPr>
              <a:t> ý </a:t>
            </a:r>
            <a:r>
              <a:rPr lang="en-US" sz="3600" u="sng" dirty="0" err="1">
                <a:solidFill>
                  <a:srgbClr val="E53238"/>
                </a:solidFill>
                <a:latin typeface="Arial" panose="020B0604020202020204" pitchFamily="34" charset="0"/>
                <a:ea typeface="微软雅黑"/>
                <a:cs typeface="Arial" panose="020B0604020202020204" pitchFamily="34" charset="0"/>
              </a:rPr>
              <a:t>về</a:t>
            </a:r>
            <a:r>
              <a:rPr lang="en-US" sz="3600" u="sng" dirty="0">
                <a:solidFill>
                  <a:srgbClr val="E53238"/>
                </a:solidFill>
                <a:latin typeface="Arial" panose="020B0604020202020204" pitchFamily="34" charset="0"/>
                <a:ea typeface="微软雅黑"/>
                <a:cs typeface="Arial" panose="020B0604020202020204" pitchFamily="34" charset="0"/>
              </a:rPr>
              <a:t> </a:t>
            </a:r>
            <a:r>
              <a:rPr lang="en-US" sz="3600" u="sng" dirty="0" err="1">
                <a:solidFill>
                  <a:srgbClr val="E53238"/>
                </a:solidFill>
                <a:latin typeface="Arial" panose="020B0604020202020204" pitchFamily="34" charset="0"/>
                <a:ea typeface="微软雅黑"/>
                <a:cs typeface="Arial" panose="020B0604020202020204" pitchFamily="34" charset="0"/>
              </a:rPr>
              <a:t>tư</a:t>
            </a:r>
            <a:r>
              <a:rPr lang="en-US" sz="3600" u="sng" dirty="0">
                <a:solidFill>
                  <a:srgbClr val="E53238"/>
                </a:solidFill>
                <a:latin typeface="Arial" panose="020B0604020202020204" pitchFamily="34" charset="0"/>
                <a:ea typeface="微软雅黑"/>
                <a:cs typeface="Arial" panose="020B0604020202020204" pitchFamily="34" charset="0"/>
              </a:rPr>
              <a:t> </a:t>
            </a:r>
            <a:r>
              <a:rPr lang="en-US" sz="3600" u="sng" dirty="0" err="1">
                <a:solidFill>
                  <a:srgbClr val="E53238"/>
                </a:solidFill>
                <a:latin typeface="Arial" panose="020B0604020202020204" pitchFamily="34" charset="0"/>
                <a:ea typeface="微软雅黑"/>
                <a:cs typeface="Arial" panose="020B0604020202020204" pitchFamily="34" charset="0"/>
              </a:rPr>
              <a:t>thế</a:t>
            </a:r>
            <a:r>
              <a:rPr lang="en-US" sz="3600" u="sng" dirty="0">
                <a:solidFill>
                  <a:srgbClr val="E53238"/>
                </a:solidFill>
                <a:latin typeface="Arial" panose="020B0604020202020204" pitchFamily="34" charset="0"/>
                <a:ea typeface="微软雅黑"/>
                <a:cs typeface="Arial" panose="020B0604020202020204" pitchFamily="34" charset="0"/>
              </a:rPr>
              <a:t> </a:t>
            </a:r>
            <a:r>
              <a:rPr lang="en-US" sz="3600" u="sng" dirty="0" err="1">
                <a:solidFill>
                  <a:srgbClr val="E53238"/>
                </a:solidFill>
                <a:latin typeface="Arial" panose="020B0604020202020204" pitchFamily="34" charset="0"/>
                <a:ea typeface="微软雅黑"/>
                <a:cs typeface="Arial" panose="020B0604020202020204" pitchFamily="34" charset="0"/>
              </a:rPr>
              <a:t>ngồi</a:t>
            </a:r>
            <a:r>
              <a:rPr lang="en-US" sz="3600" u="sng" dirty="0">
                <a:solidFill>
                  <a:srgbClr val="E53238"/>
                </a:solidFill>
                <a:latin typeface="Arial" panose="020B0604020202020204" pitchFamily="34" charset="0"/>
                <a:ea typeface="微软雅黑"/>
                <a:cs typeface="Arial" panose="020B0604020202020204" pitchFamily="34" charset="0"/>
              </a:rPr>
              <a:t> </a:t>
            </a:r>
            <a:r>
              <a:rPr lang="en-US" sz="3600" u="sng" dirty="0" err="1">
                <a:solidFill>
                  <a:srgbClr val="E53238"/>
                </a:solidFill>
                <a:latin typeface="Arial" panose="020B0604020202020204" pitchFamily="34" charset="0"/>
                <a:ea typeface="微软雅黑"/>
                <a:cs typeface="Arial" panose="020B0604020202020204" pitchFamily="34" charset="0"/>
              </a:rPr>
              <a:t>viết</a:t>
            </a:r>
            <a:endParaRPr lang="en-US" sz="3600" u="sng" dirty="0">
              <a:solidFill>
                <a:srgbClr val="E53238"/>
              </a:solidFill>
              <a:latin typeface="Arial" panose="020B0604020202020204" pitchFamily="34" charset="0"/>
              <a:ea typeface="微软雅黑"/>
              <a:cs typeface="Arial" panose="020B0604020202020204" pitchFamily="34" charset="0"/>
            </a:endParaRPr>
          </a:p>
        </p:txBody>
      </p:sp>
      <p:sp>
        <p:nvSpPr>
          <p:cNvPr id="11" name="Rectangular Callout 8">
            <a:extLst>
              <a:ext uri="{FF2B5EF4-FFF2-40B4-BE49-F238E27FC236}">
                <a16:creationId xmlns:a16="http://schemas.microsoft.com/office/drawing/2014/main" id="{5D5B96EA-3527-4640-9873-64D4DFD79869}"/>
              </a:ext>
            </a:extLst>
          </p:cNvPr>
          <p:cNvSpPr/>
          <p:nvPr/>
        </p:nvSpPr>
        <p:spPr>
          <a:xfrm>
            <a:off x="1100292" y="2153444"/>
            <a:ext cx="3998562" cy="1034470"/>
          </a:xfrm>
          <a:prstGeom prst="wedgeRectCallout">
            <a:avLst>
              <a:gd name="adj1" fmla="val 40795"/>
              <a:gd name="adj2" fmla="val 86851"/>
            </a:avLst>
          </a:prstGeom>
          <a:solidFill>
            <a:srgbClr val="FFC000">
              <a:lumMod val="20000"/>
              <a:lumOff val="80000"/>
            </a:srgbClr>
          </a:solidFill>
          <a:ln w="12700" cap="flat" cmpd="sng" algn="ctr">
            <a:noFill/>
            <a:prstDash val="solid"/>
            <a:miter lim="800000"/>
          </a:ln>
          <a:effectLst/>
        </p:spPr>
        <p:txBody>
          <a:bodyPr rtlCol="0" anchor="ctr"/>
          <a:lstStyle/>
          <a:p>
            <a:pPr>
              <a:defRPr/>
            </a:pPr>
            <a:r>
              <a:rPr lang="en-US" sz="2800" kern="0" dirty="0" err="1">
                <a:solidFill>
                  <a:prstClr val="black">
                    <a:lumMod val="85000"/>
                    <a:lumOff val="15000"/>
                  </a:prstClr>
                </a:solidFill>
                <a:latin typeface="Arial" panose="020B0604020202020204" pitchFamily="34" charset="0"/>
                <a:cs typeface="Arial" panose="020B0604020202020204" pitchFamily="34" charset="0"/>
              </a:rPr>
              <a:t>Thẳng</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cs typeface="Arial" panose="020B0604020202020204" pitchFamily="34" charset="0"/>
              </a:rPr>
              <a:t>lưng</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cs typeface="Arial" panose="020B0604020202020204" pitchFamily="34" charset="0"/>
              </a:rPr>
              <a:t>chân</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cs typeface="Arial" panose="020B0604020202020204" pitchFamily="34" charset="0"/>
              </a:rPr>
              <a:t>đặt</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cs typeface="Arial" panose="020B0604020202020204" pitchFamily="34" charset="0"/>
              </a:rPr>
              <a:t>đúng</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cs typeface="Arial" panose="020B0604020202020204" pitchFamily="34" charset="0"/>
              </a:rPr>
              <a:t>vị</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cs typeface="Arial" panose="020B0604020202020204" pitchFamily="34" charset="0"/>
              </a:rPr>
              <a:t>trí</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sp>
        <p:nvSpPr>
          <p:cNvPr id="12" name="Rectangular Callout 10">
            <a:extLst>
              <a:ext uri="{FF2B5EF4-FFF2-40B4-BE49-F238E27FC236}">
                <a16:creationId xmlns:a16="http://schemas.microsoft.com/office/drawing/2014/main" id="{0C114BAB-EBCB-44DA-984E-BA5D307F6DA5}"/>
              </a:ext>
            </a:extLst>
          </p:cNvPr>
          <p:cNvSpPr/>
          <p:nvPr/>
        </p:nvSpPr>
        <p:spPr>
          <a:xfrm>
            <a:off x="6167949" y="1660198"/>
            <a:ext cx="4370522" cy="907116"/>
          </a:xfrm>
          <a:prstGeom prst="wedgeRectCallout">
            <a:avLst>
              <a:gd name="adj1" fmla="val -63541"/>
              <a:gd name="adj2" fmla="val 136012"/>
            </a:avLst>
          </a:prstGeom>
          <a:solidFill>
            <a:srgbClr val="E1F2FC"/>
          </a:solidFill>
          <a:ln w="12700" cap="flat" cmpd="sng" algn="ctr">
            <a:noFill/>
            <a:prstDash val="solid"/>
            <a:miter lim="800000"/>
          </a:ln>
          <a:effectLst/>
        </p:spPr>
        <p:txBody>
          <a:bodyPr rtlCol="0" anchor="ctr"/>
          <a:lstStyle/>
          <a:p>
            <a:pPr>
              <a:defRPr/>
            </a:pPr>
            <a:r>
              <a:rPr lang="en-US" sz="2800" kern="0" dirty="0" err="1">
                <a:solidFill>
                  <a:prstClr val="black">
                    <a:lumMod val="85000"/>
                    <a:lumOff val="15000"/>
                  </a:prstClr>
                </a:solidFill>
                <a:latin typeface="Arial" panose="020B0604020202020204" pitchFamily="34" charset="0"/>
                <a:ea typeface="微软雅黑"/>
                <a:cs typeface="Arial" panose="020B0604020202020204" pitchFamily="34" charset="0"/>
              </a:rPr>
              <a:t>Khoảng</a:t>
            </a:r>
            <a:r>
              <a:rPr lang="en-US" sz="2800" kern="0" dirty="0">
                <a:solidFill>
                  <a:prstClr val="black">
                    <a:lumMod val="85000"/>
                    <a:lumOff val="15000"/>
                  </a:prstClr>
                </a:solidFill>
                <a:latin typeface="Arial" panose="020B0604020202020204" pitchFamily="34" charset="0"/>
                <a:ea typeface="微软雅黑"/>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ea typeface="微软雅黑"/>
                <a:cs typeface="Arial" panose="020B0604020202020204" pitchFamily="34" charset="0"/>
              </a:rPr>
              <a:t>cách</a:t>
            </a:r>
            <a:r>
              <a:rPr lang="en-US" sz="2800" kern="0" dirty="0">
                <a:solidFill>
                  <a:prstClr val="black">
                    <a:lumMod val="85000"/>
                    <a:lumOff val="15000"/>
                  </a:prstClr>
                </a:solidFill>
                <a:latin typeface="Arial" panose="020B0604020202020204" pitchFamily="34" charset="0"/>
                <a:ea typeface="微软雅黑"/>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ea typeface="微软雅黑"/>
                <a:cs typeface="Arial" panose="020B0604020202020204" pitchFamily="34" charset="0"/>
              </a:rPr>
              <a:t>từ</a:t>
            </a:r>
            <a:r>
              <a:rPr lang="en-US" sz="2800" kern="0" dirty="0">
                <a:solidFill>
                  <a:prstClr val="black">
                    <a:lumMod val="85000"/>
                    <a:lumOff val="15000"/>
                  </a:prstClr>
                </a:solidFill>
                <a:latin typeface="Arial" panose="020B0604020202020204" pitchFamily="34" charset="0"/>
                <a:ea typeface="微软雅黑"/>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ea typeface="微软雅黑"/>
                <a:cs typeface="Arial" panose="020B0604020202020204" pitchFamily="34" charset="0"/>
              </a:rPr>
              <a:t>mắt</a:t>
            </a:r>
            <a:r>
              <a:rPr lang="en-US" sz="2800" kern="0" dirty="0">
                <a:solidFill>
                  <a:prstClr val="black">
                    <a:lumMod val="85000"/>
                    <a:lumOff val="15000"/>
                  </a:prstClr>
                </a:solidFill>
                <a:latin typeface="Arial" panose="020B0604020202020204" pitchFamily="34" charset="0"/>
                <a:ea typeface="微软雅黑"/>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ea typeface="微软雅黑"/>
                <a:cs typeface="Arial" panose="020B0604020202020204" pitchFamily="34" charset="0"/>
              </a:rPr>
              <a:t>đến</a:t>
            </a:r>
            <a:r>
              <a:rPr lang="en-US" sz="2800" kern="0" dirty="0">
                <a:solidFill>
                  <a:prstClr val="black">
                    <a:lumMod val="85000"/>
                    <a:lumOff val="15000"/>
                  </a:prstClr>
                </a:solidFill>
                <a:latin typeface="Arial" panose="020B0604020202020204" pitchFamily="34" charset="0"/>
                <a:ea typeface="微软雅黑"/>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ea typeface="微软雅黑"/>
                <a:cs typeface="Arial" panose="020B0604020202020204" pitchFamily="34" charset="0"/>
              </a:rPr>
              <a:t>vở</a:t>
            </a:r>
            <a:r>
              <a:rPr lang="en-US" sz="2800" kern="0" dirty="0">
                <a:solidFill>
                  <a:prstClr val="black">
                    <a:lumMod val="85000"/>
                    <a:lumOff val="15000"/>
                  </a:prstClr>
                </a:solidFill>
                <a:latin typeface="Arial" panose="020B0604020202020204" pitchFamily="34" charset="0"/>
                <a:ea typeface="微软雅黑"/>
                <a:cs typeface="Arial" panose="020B0604020202020204" pitchFamily="34" charset="0"/>
              </a:rPr>
              <a:t> 25 – 30cm</a:t>
            </a:r>
          </a:p>
        </p:txBody>
      </p:sp>
      <p:sp>
        <p:nvSpPr>
          <p:cNvPr id="13" name="Rectangular Callout 11">
            <a:extLst>
              <a:ext uri="{FF2B5EF4-FFF2-40B4-BE49-F238E27FC236}">
                <a16:creationId xmlns:a16="http://schemas.microsoft.com/office/drawing/2014/main" id="{6D2EA8B3-C8DF-40F3-923C-43F71CFFE80A}"/>
              </a:ext>
            </a:extLst>
          </p:cNvPr>
          <p:cNvSpPr/>
          <p:nvPr/>
        </p:nvSpPr>
        <p:spPr>
          <a:xfrm>
            <a:off x="6729322" y="3147114"/>
            <a:ext cx="4184541" cy="1047742"/>
          </a:xfrm>
          <a:prstGeom prst="wedgeRectCallout">
            <a:avLst>
              <a:gd name="adj1" fmla="val -56759"/>
              <a:gd name="adj2" fmla="val 98155"/>
            </a:avLst>
          </a:prstGeom>
          <a:solidFill>
            <a:srgbClr val="70AD47">
              <a:lumMod val="40000"/>
              <a:lumOff val="60000"/>
            </a:srgbClr>
          </a:solidFill>
          <a:ln w="12700" cap="flat" cmpd="sng" algn="ctr">
            <a:noFill/>
            <a:prstDash val="solid"/>
            <a:miter lim="800000"/>
          </a:ln>
          <a:effectLst/>
        </p:spPr>
        <p:txBody>
          <a:bodyPr rtlCol="0" anchor="ctr"/>
          <a:lstStyle/>
          <a:p>
            <a:pPr>
              <a:defRPr/>
            </a:pP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Tay</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phải</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cầm</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bút</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tay</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trái</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giữ</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trang</a:t>
            </a:r>
            <a:r>
              <a:rPr lang="en-US" sz="2800" kern="0" dirty="0">
                <a:solidFill>
                  <a:srgbClr val="E7E6E6">
                    <a:lumMod val="25000"/>
                  </a:srgbClr>
                </a:solidFill>
                <a:latin typeface="Arial" panose="020B0604020202020204" pitchFamily="34" charset="0"/>
                <a:ea typeface="微软雅黑"/>
                <a:cs typeface="Arial" panose="020B0604020202020204" pitchFamily="34" charset="0"/>
              </a:rPr>
              <a:t> </a:t>
            </a:r>
            <a:r>
              <a:rPr lang="en-US" sz="2800" kern="0" dirty="0" err="1">
                <a:solidFill>
                  <a:srgbClr val="E7E6E6">
                    <a:lumMod val="25000"/>
                  </a:srgbClr>
                </a:solidFill>
                <a:latin typeface="Arial" panose="020B0604020202020204" pitchFamily="34" charset="0"/>
                <a:ea typeface="微软雅黑"/>
                <a:cs typeface="Arial" panose="020B0604020202020204" pitchFamily="34" charset="0"/>
              </a:rPr>
              <a:t>vở</a:t>
            </a:r>
            <a:endParaRPr lang="en-US" sz="2800" kern="0" dirty="0">
              <a:solidFill>
                <a:srgbClr val="E7E6E6">
                  <a:lumMod val="25000"/>
                </a:srgbClr>
              </a:solidFill>
              <a:latin typeface="Arial" panose="020B0604020202020204" pitchFamily="34" charset="0"/>
              <a:ea typeface="微软雅黑"/>
              <a:cs typeface="Arial" panose="020B0604020202020204" pitchFamily="34" charset="0"/>
            </a:endParaRPr>
          </a:p>
        </p:txBody>
      </p:sp>
      <p:pic>
        <p:nvPicPr>
          <p:cNvPr id="14" name="Picture 2">
            <a:extLst>
              <a:ext uri="{FF2B5EF4-FFF2-40B4-BE49-F238E27FC236}">
                <a16:creationId xmlns:a16="http://schemas.microsoft.com/office/drawing/2014/main" id="{16696ABE-9B5A-4DA8-B264-624C997E43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3740647" y="3384927"/>
            <a:ext cx="2988675" cy="3462429"/>
          </a:xfrm>
          <a:prstGeom prst="rect">
            <a:avLst/>
          </a:prstGeom>
        </p:spPr>
      </p:pic>
    </p:spTree>
    <p:extLst>
      <p:ext uri="{BB962C8B-B14F-4D97-AF65-F5344CB8AC3E}">
        <p14:creationId xmlns:p14="http://schemas.microsoft.com/office/powerpoint/2010/main" val="4351998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B1ACF6-457D-4A6B-8124-0F0826308099}"/>
              </a:ext>
            </a:extLst>
          </p:cNvPr>
          <p:cNvSpPr/>
          <p:nvPr/>
        </p:nvSpPr>
        <p:spPr>
          <a:xfrm>
            <a:off x="2517937" y="1271163"/>
            <a:ext cx="715612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Nghe -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viết</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Lời</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kêu</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gọi</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toàn</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dân</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tập</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thể</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cs typeface="+mn-cs"/>
              </a:rPr>
              <a:t>dục</a:t>
            </a:r>
            <a:endPar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cs typeface="+mn-cs"/>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1145704" y="1612080"/>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Giữ gìn dân chủ, xây dựng nước nhà, gây đời sống mới, việc gì cũng cần có sức khỏe</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mới làm thành công. Mỗi một người dân yếu ớt tức là cả nước yếu ớt,</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761480" y="2680601"/>
            <a:ext cx="11143282" cy="646331"/>
          </a:xfrm>
          <a:prstGeom prst="rect">
            <a:avLst/>
          </a:prstGeom>
          <a:noFill/>
        </p:spPr>
        <p:txBody>
          <a:bodyPr wrap="square" rtlCol="0">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mỗi một người dân mạnh khỏe là cả nước mạnh khỏe.</a:t>
            </a:r>
          </a:p>
        </p:txBody>
      </p:sp>
      <p:sp>
        <p:nvSpPr>
          <p:cNvPr id="2" name="TextBox 1">
            <a:extLst>
              <a:ext uri="{FF2B5EF4-FFF2-40B4-BE49-F238E27FC236}">
                <a16:creationId xmlns:a16="http://schemas.microsoft.com/office/drawing/2014/main" id="{AB00BF3B-4345-5046-5300-A09C1F3081B1}"/>
              </a:ext>
            </a:extLst>
          </p:cNvPr>
          <p:cNvSpPr txBox="1"/>
          <p:nvPr/>
        </p:nvSpPr>
        <p:spPr>
          <a:xfrm>
            <a:off x="1203368" y="3179259"/>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Vậy nên luyện tập thể dục, bồi bổ sức khỏe là bổn phận của mỗi một người yêu nước.</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Rectangle: Rounded Corners 86016">
            <a:extLst>
              <a:ext uri="{FF2B5EF4-FFF2-40B4-BE49-F238E27FC236}">
                <a16:creationId xmlns:a16="http://schemas.microsoft.com/office/drawing/2014/main" id="{C7654649-6981-9A36-5750-0E2FE442434B}"/>
              </a:ext>
            </a:extLst>
          </p:cNvPr>
          <p:cNvSpPr/>
          <p:nvPr/>
        </p:nvSpPr>
        <p:spPr>
          <a:xfrm>
            <a:off x="7924799" y="4389612"/>
            <a:ext cx="2802633" cy="735747"/>
          </a:xfrm>
          <a:prstGeom prst="wedgeEllipseCallout">
            <a:avLst>
              <a:gd name="adj1" fmla="val -36387"/>
              <a:gd name="adj2" fmla="val 91981"/>
            </a:avLst>
          </a:prstGeom>
          <a:solidFill>
            <a:schemeClr val="accent6">
              <a:lumMod val="40000"/>
              <a:lumOff val="60000"/>
            </a:schemeClr>
          </a:solidFill>
        </p:spPr>
        <p:txBody>
          <a:bodyPr wrap="square">
            <a:spAutoFit/>
          </a:bodyPr>
          <a:lstStyle/>
          <a:p>
            <a:pPr algn="ctr" defTabSz="1218804">
              <a:defRPr/>
            </a:pPr>
            <a:r>
              <a:rPr lang="en-US" sz="2800" dirty="0" err="1">
                <a:solidFill>
                  <a:srgbClr val="002060"/>
                </a:solidFill>
                <a:latin typeface="Arial" panose="020B0604020202020204" pitchFamily="34" charset="0"/>
                <a:cs typeface="Arial" panose="020B0604020202020204" pitchFamily="34" charset="0"/>
              </a:rPr>
              <a:t>Soát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lỗi</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066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200">
              <a:solidFill>
                <a:prstClr val="white"/>
              </a:solidFill>
            </a:endParaRPr>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39">
              <a:defRPr/>
            </a:pPr>
            <a:endParaRPr lang="en-US" sz="1200">
              <a:solidFill>
                <a:prstClr val="white"/>
              </a:solidFill>
            </a:endParaRPr>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4917439" y="1769250"/>
            <a:ext cx="6770255" cy="820738"/>
          </a:xfrm>
          <a:prstGeom prst="rect">
            <a:avLst/>
          </a:prstGeom>
        </p:spPr>
        <p:txBody>
          <a:bodyPr wrap="square" lIns="0" tIns="0" rIns="0" bIns="0" rtlCol="0" anchor="t">
            <a:spAutoFit/>
          </a:bodyPr>
          <a:lstStyle/>
          <a:p>
            <a:pPr algn="ctr" defTabSz="609539">
              <a:lnSpc>
                <a:spcPts val="6400"/>
              </a:lnSpc>
              <a:spcBef>
                <a:spcPct val="0"/>
              </a:spcBef>
              <a:defRPr/>
            </a:pPr>
            <a:r>
              <a:rPr lang="en-US" sz="6600" b="1" spc="-133" dirty="0">
                <a:solidFill>
                  <a:srgbClr val="F92D67"/>
                </a:solidFill>
                <a:latin typeface="Sriracha"/>
              </a:rPr>
              <a:t>2. </a:t>
            </a:r>
            <a:r>
              <a:rPr lang="en-US" sz="6600" b="1" spc="-133" dirty="0" err="1">
                <a:solidFill>
                  <a:srgbClr val="F92D67"/>
                </a:solidFill>
                <a:latin typeface="Sriracha"/>
              </a:rPr>
              <a:t>Làm</a:t>
            </a:r>
            <a:r>
              <a:rPr lang="en-US" sz="6600" b="1" spc="-133" dirty="0">
                <a:solidFill>
                  <a:srgbClr val="F92D67"/>
                </a:solidFill>
                <a:latin typeface="Sriracha"/>
              </a:rPr>
              <a:t> </a:t>
            </a:r>
            <a:r>
              <a:rPr lang="en-US" sz="6600" b="1" spc="-133" dirty="0" err="1">
                <a:solidFill>
                  <a:srgbClr val="F92D67"/>
                </a:solidFill>
                <a:latin typeface="Sriracha"/>
              </a:rPr>
              <a:t>bài</a:t>
            </a:r>
            <a:r>
              <a:rPr lang="en-US" sz="6600" b="1" spc="-133" dirty="0">
                <a:solidFill>
                  <a:srgbClr val="F92D67"/>
                </a:solidFill>
                <a:latin typeface="Sriracha"/>
              </a:rPr>
              <a:t> </a:t>
            </a:r>
            <a:r>
              <a:rPr lang="en-US" sz="6600" b="1" spc="-133" dirty="0" err="1">
                <a:solidFill>
                  <a:srgbClr val="F92D67"/>
                </a:solidFill>
                <a:latin typeface="Sriracha"/>
              </a:rPr>
              <a:t>tập</a:t>
            </a:r>
            <a:endParaRPr lang="en-US" sz="6600" b="1" spc="-133" dirty="0">
              <a:solidFill>
                <a:srgbClr val="F92D67"/>
              </a:solidFill>
              <a:latin typeface="Sriracha"/>
            </a:endParaRPr>
          </a:p>
        </p:txBody>
      </p:sp>
    </p:spTree>
    <p:extLst>
      <p:ext uri="{BB962C8B-B14F-4D97-AF65-F5344CB8AC3E}">
        <p14:creationId xmlns:p14="http://schemas.microsoft.com/office/powerpoint/2010/main" val="73327833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600" b="1" dirty="0">
                <a:solidFill>
                  <a:prstClr val="black"/>
                </a:solidFill>
                <a:latin typeface="Calibri" panose="020F0502020204030204"/>
              </a:rPr>
              <a:t>ô </a:t>
            </a:r>
            <a:r>
              <a:rPr lang="en-US" sz="3600" b="1" dirty="0" err="1">
                <a:solidFill>
                  <a:prstClr val="black"/>
                </a:solidFill>
                <a:latin typeface="Calibri" panose="020F0502020204030204"/>
              </a:rPr>
              <a:t>vuông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ti sắc tím</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ăm cánh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ưu li</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Bông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ựu thắp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ửa</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Đỏ hoa ngày hè.</a:t>
            </a:r>
          </a:p>
        </p:txBody>
      </p:sp>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Mành mây buông đỏ</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bánh pháo hồng</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hoa liễu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hoa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ộc vừng.</a:t>
            </a:r>
          </a:p>
        </p:txBody>
      </p:sp>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Trắng muốt trắng muốt</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chùm pháo hoa</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à bông hoa náng</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Dựng ô trước nhà.</a:t>
            </a:r>
          </a:p>
          <a:p>
            <a:pPr marL="0" marR="0" lvl="0" indent="0" algn="r" defTabSz="121880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Nguyễn Khắc Hào</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3"/>
          <a:stretch>
            <a:fillRect/>
          </a:stretch>
        </p:blipFill>
        <p:spPr>
          <a:xfrm>
            <a:off x="8477250" y="1204912"/>
            <a:ext cx="3181350" cy="2116166"/>
          </a:xfrm>
          <a:prstGeom prst="rect">
            <a:avLst/>
          </a:prstGeom>
        </p:spPr>
      </p:pic>
      <p:sp>
        <p:nvSpPr>
          <p:cNvPr id="3" name="Rectangle 2">
            <a:extLst>
              <a:ext uri="{FF2B5EF4-FFF2-40B4-BE49-F238E27FC236}">
                <a16:creationId xmlns:a16="http://schemas.microsoft.com/office/drawing/2014/main" id="{843F99E5-9862-77C1-7FD0-DD6899997AB0}"/>
              </a:ext>
            </a:extLst>
          </p:cNvPr>
          <p:cNvSpPr/>
          <p:nvPr/>
        </p:nvSpPr>
        <p:spPr>
          <a:xfrm>
            <a:off x="331956" y="2250746"/>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8DC8BA-1B5B-80AD-2CE9-C7BF5E6E1C34}"/>
              </a:ext>
            </a:extLst>
          </p:cNvPr>
          <p:cNvSpPr/>
          <p:nvPr/>
        </p:nvSpPr>
        <p:spPr>
          <a:xfrm>
            <a:off x="409370" y="2821748"/>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EE0ED26-A498-BD79-AA34-00BD079715C0}"/>
              </a:ext>
            </a:extLst>
          </p:cNvPr>
          <p:cNvSpPr/>
          <p:nvPr/>
        </p:nvSpPr>
        <p:spPr>
          <a:xfrm>
            <a:off x="2297932" y="2821748"/>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2BB46C-6B22-7CD7-4EF7-9B3405893EC8}"/>
              </a:ext>
            </a:extLst>
          </p:cNvPr>
          <p:cNvSpPr/>
          <p:nvPr/>
        </p:nvSpPr>
        <p:spPr>
          <a:xfrm>
            <a:off x="1389709" y="3371109"/>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2E68F8-6428-507F-B1A6-FB36A1684A70}"/>
              </a:ext>
            </a:extLst>
          </p:cNvPr>
          <p:cNvSpPr/>
          <p:nvPr/>
        </p:nvSpPr>
        <p:spPr>
          <a:xfrm>
            <a:off x="3096017" y="3371109"/>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3C019FF-823E-E4A5-140B-05E900F5241F}"/>
              </a:ext>
            </a:extLst>
          </p:cNvPr>
          <p:cNvSpPr/>
          <p:nvPr/>
        </p:nvSpPr>
        <p:spPr>
          <a:xfrm>
            <a:off x="6599527" y="3371109"/>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BC5187-98FB-E7E9-8447-74328042A16C}"/>
              </a:ext>
            </a:extLst>
          </p:cNvPr>
          <p:cNvSpPr/>
          <p:nvPr/>
        </p:nvSpPr>
        <p:spPr>
          <a:xfrm>
            <a:off x="5695335" y="3902777"/>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69B4871-3702-5D36-906C-D1747B2C4B78}"/>
              </a:ext>
            </a:extLst>
          </p:cNvPr>
          <p:cNvSpPr/>
          <p:nvPr/>
        </p:nvSpPr>
        <p:spPr>
          <a:xfrm>
            <a:off x="7691059" y="4807397"/>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1959359" y="1755103"/>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Tìm và viết từ ngữ vào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nháp</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yêu cầu của bài tập 3, trao đổi với bạn về từ ngữ tìm được</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8"/>
            <a:ext cx="6436879" cy="2724582"/>
            <a:chOff x="8001897" y="3789021"/>
            <a:chExt cx="6436879" cy="2724582"/>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992678"/>
              <a:ext cx="2888541" cy="991187"/>
            </a:xfrm>
            <a:custGeom>
              <a:avLst/>
              <a:gdLst>
                <a:gd name="connsiteX0" fmla="*/ 0 w 2888541"/>
                <a:gd name="connsiteY0" fmla="*/ 165201 h 991187"/>
                <a:gd name="connsiteX1" fmla="*/ 165201 w 2888541"/>
                <a:gd name="connsiteY1" fmla="*/ 0 h 991187"/>
                <a:gd name="connsiteX2" fmla="*/ 2723340 w 2888541"/>
                <a:gd name="connsiteY2" fmla="*/ 0 h 991187"/>
                <a:gd name="connsiteX3" fmla="*/ 2888541 w 2888541"/>
                <a:gd name="connsiteY3" fmla="*/ 165201 h 991187"/>
                <a:gd name="connsiteX4" fmla="*/ 2888541 w 2888541"/>
                <a:gd name="connsiteY4" fmla="*/ 825986 h 991187"/>
                <a:gd name="connsiteX5" fmla="*/ 2723340 w 2888541"/>
                <a:gd name="connsiteY5" fmla="*/ 991187 h 991187"/>
                <a:gd name="connsiteX6" fmla="*/ 165201 w 2888541"/>
                <a:gd name="connsiteY6" fmla="*/ 991187 h 991187"/>
                <a:gd name="connsiteX7" fmla="*/ 0 w 2888541"/>
                <a:gd name="connsiteY7" fmla="*/ 825986 h 991187"/>
                <a:gd name="connsiteX8" fmla="*/ 0 w 2888541"/>
                <a:gd name="connsiteY8" fmla="*/ 165201 h 991187"/>
                <a:gd name="connsiteX0" fmla="*/ 0 w 2888541"/>
                <a:gd name="connsiteY0" fmla="*/ 165201 h 991187"/>
                <a:gd name="connsiteX1" fmla="*/ 165201 w 2888541"/>
                <a:gd name="connsiteY1" fmla="*/ 0 h 991187"/>
                <a:gd name="connsiteX2" fmla="*/ 2723340 w 2888541"/>
                <a:gd name="connsiteY2" fmla="*/ 0 h 991187"/>
                <a:gd name="connsiteX3" fmla="*/ 2888541 w 2888541"/>
                <a:gd name="connsiteY3" fmla="*/ 165201 h 991187"/>
                <a:gd name="connsiteX4" fmla="*/ 2888541 w 2888541"/>
                <a:gd name="connsiteY4" fmla="*/ 825986 h 991187"/>
                <a:gd name="connsiteX5" fmla="*/ 2723340 w 2888541"/>
                <a:gd name="connsiteY5" fmla="*/ 991187 h 991187"/>
                <a:gd name="connsiteX6" fmla="*/ 165201 w 2888541"/>
                <a:gd name="connsiteY6" fmla="*/ 991187 h 991187"/>
                <a:gd name="connsiteX7" fmla="*/ 0 w 2888541"/>
                <a:gd name="connsiteY7" fmla="*/ 825986 h 991187"/>
                <a:gd name="connsiteX8" fmla="*/ 0 w 2888541"/>
                <a:gd name="connsiteY8" fmla="*/ 165201 h 99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991187" fill="none" extrusionOk="0">
                  <a:moveTo>
                    <a:pt x="0" y="165201"/>
                  </a:moveTo>
                  <a:cubicBezTo>
                    <a:pt x="609" y="90442"/>
                    <a:pt x="83417" y="15865"/>
                    <a:pt x="165201" y="0"/>
                  </a:cubicBezTo>
                  <a:cubicBezTo>
                    <a:pt x="634347" y="81581"/>
                    <a:pt x="1635488" y="179743"/>
                    <a:pt x="2723340" y="0"/>
                  </a:cubicBezTo>
                  <a:cubicBezTo>
                    <a:pt x="2809759" y="-33172"/>
                    <a:pt x="2857398" y="64543"/>
                    <a:pt x="2888541" y="165201"/>
                  </a:cubicBezTo>
                  <a:cubicBezTo>
                    <a:pt x="2898709" y="270281"/>
                    <a:pt x="2875991" y="629646"/>
                    <a:pt x="2888541" y="825986"/>
                  </a:cubicBezTo>
                  <a:cubicBezTo>
                    <a:pt x="2894544" y="886758"/>
                    <a:pt x="2797050" y="971539"/>
                    <a:pt x="2723340" y="991187"/>
                  </a:cubicBezTo>
                  <a:cubicBezTo>
                    <a:pt x="2435503" y="1063195"/>
                    <a:pt x="1008786" y="1065674"/>
                    <a:pt x="165201" y="991187"/>
                  </a:cubicBezTo>
                  <a:cubicBezTo>
                    <a:pt x="103070" y="987897"/>
                    <a:pt x="-30299" y="923216"/>
                    <a:pt x="0" y="825986"/>
                  </a:cubicBezTo>
                  <a:cubicBezTo>
                    <a:pt x="-13004" y="534999"/>
                    <a:pt x="-18279" y="432006"/>
                    <a:pt x="0" y="165201"/>
                  </a:cubicBezTo>
                  <a:close/>
                </a:path>
                <a:path w="2888541" h="991187" stroke="0" extrusionOk="0">
                  <a:moveTo>
                    <a:pt x="0" y="165201"/>
                  </a:moveTo>
                  <a:cubicBezTo>
                    <a:pt x="6413" y="89692"/>
                    <a:pt x="80678" y="9421"/>
                    <a:pt x="165201" y="0"/>
                  </a:cubicBezTo>
                  <a:cubicBezTo>
                    <a:pt x="1367486" y="62003"/>
                    <a:pt x="1877241" y="-24378"/>
                    <a:pt x="2723340" y="0"/>
                  </a:cubicBezTo>
                  <a:cubicBezTo>
                    <a:pt x="2804070" y="-2960"/>
                    <a:pt x="2895818" y="66295"/>
                    <a:pt x="2888541" y="165201"/>
                  </a:cubicBezTo>
                  <a:cubicBezTo>
                    <a:pt x="2978057" y="276530"/>
                    <a:pt x="2951337" y="657571"/>
                    <a:pt x="2888541" y="825986"/>
                  </a:cubicBezTo>
                  <a:cubicBezTo>
                    <a:pt x="2889626" y="906099"/>
                    <a:pt x="2804063" y="987704"/>
                    <a:pt x="2723340" y="991187"/>
                  </a:cubicBezTo>
                  <a:cubicBezTo>
                    <a:pt x="1860001" y="792279"/>
                    <a:pt x="670988" y="1133724"/>
                    <a:pt x="165201" y="991187"/>
                  </a:cubicBezTo>
                  <a:cubicBezTo>
                    <a:pt x="67510" y="1000644"/>
                    <a:pt x="-16535" y="899095"/>
                    <a:pt x="0" y="825986"/>
                  </a:cubicBezTo>
                  <a:cubicBezTo>
                    <a:pt x="40154" y="602253"/>
                    <a:pt x="29702" y="264071"/>
                    <a:pt x="0" y="165201"/>
                  </a:cubicBezTo>
                  <a:close/>
                </a:path>
                <a:path w="2888541" h="991187" fill="none" stroke="0" extrusionOk="0">
                  <a:moveTo>
                    <a:pt x="0" y="165201"/>
                  </a:moveTo>
                  <a:cubicBezTo>
                    <a:pt x="11999" y="81466"/>
                    <a:pt x="85676" y="22419"/>
                    <a:pt x="165201" y="0"/>
                  </a:cubicBezTo>
                  <a:cubicBezTo>
                    <a:pt x="846939" y="111624"/>
                    <a:pt x="1561077" y="86490"/>
                    <a:pt x="2723340" y="0"/>
                  </a:cubicBezTo>
                  <a:cubicBezTo>
                    <a:pt x="2810535" y="-18459"/>
                    <a:pt x="2874599" y="64763"/>
                    <a:pt x="2888541" y="165201"/>
                  </a:cubicBezTo>
                  <a:cubicBezTo>
                    <a:pt x="2887616" y="226875"/>
                    <a:pt x="2909901" y="580701"/>
                    <a:pt x="2888541" y="825986"/>
                  </a:cubicBezTo>
                  <a:cubicBezTo>
                    <a:pt x="2883888" y="904413"/>
                    <a:pt x="2790761" y="979585"/>
                    <a:pt x="2723340" y="991187"/>
                  </a:cubicBezTo>
                  <a:cubicBezTo>
                    <a:pt x="2291678" y="917002"/>
                    <a:pt x="920889" y="951134"/>
                    <a:pt x="165201" y="991187"/>
                  </a:cubicBezTo>
                  <a:cubicBezTo>
                    <a:pt x="80940" y="988672"/>
                    <a:pt x="-25274" y="915435"/>
                    <a:pt x="0" y="825986"/>
                  </a:cubicBezTo>
                  <a:cubicBezTo>
                    <a:pt x="-27716" y="572166"/>
                    <a:pt x="-33089" y="441202"/>
                    <a:pt x="0" y="165201"/>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custGeom>
                      <a:avLst/>
                      <a:gdLst>
                        <a:gd name="connsiteX0" fmla="*/ 0 w 2888541"/>
                        <a:gd name="connsiteY0" fmla="*/ 165201 h 991187"/>
                        <a:gd name="connsiteX1" fmla="*/ 165201 w 2888541"/>
                        <a:gd name="connsiteY1" fmla="*/ 0 h 991187"/>
                        <a:gd name="connsiteX2" fmla="*/ 2723340 w 2888541"/>
                        <a:gd name="connsiteY2" fmla="*/ 0 h 991187"/>
                        <a:gd name="connsiteX3" fmla="*/ 2888541 w 2888541"/>
                        <a:gd name="connsiteY3" fmla="*/ 165201 h 991187"/>
                        <a:gd name="connsiteX4" fmla="*/ 2888541 w 2888541"/>
                        <a:gd name="connsiteY4" fmla="*/ 825986 h 991187"/>
                        <a:gd name="connsiteX5" fmla="*/ 2723340 w 2888541"/>
                        <a:gd name="connsiteY5" fmla="*/ 991187 h 991187"/>
                        <a:gd name="connsiteX6" fmla="*/ 165201 w 2888541"/>
                        <a:gd name="connsiteY6" fmla="*/ 991187 h 991187"/>
                        <a:gd name="connsiteX7" fmla="*/ 0 w 2888541"/>
                        <a:gd name="connsiteY7" fmla="*/ 825986 h 991187"/>
                        <a:gd name="connsiteX8" fmla="*/ 0 w 2888541"/>
                        <a:gd name="connsiteY8" fmla="*/ 165201 h 99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991187" fill="none" extrusionOk="0">
                          <a:moveTo>
                            <a:pt x="0" y="165201"/>
                          </a:moveTo>
                          <a:cubicBezTo>
                            <a:pt x="158" y="78238"/>
                            <a:pt x="78860" y="8218"/>
                            <a:pt x="165201" y="0"/>
                          </a:cubicBezTo>
                          <a:cubicBezTo>
                            <a:pt x="788585" y="72427"/>
                            <a:pt x="1582391" y="61419"/>
                            <a:pt x="2723340" y="0"/>
                          </a:cubicBezTo>
                          <a:cubicBezTo>
                            <a:pt x="2812066" y="-17292"/>
                            <a:pt x="2872450" y="69096"/>
                            <a:pt x="2888541" y="165201"/>
                          </a:cubicBezTo>
                          <a:cubicBezTo>
                            <a:pt x="2863931" y="247012"/>
                            <a:pt x="2895564" y="591029"/>
                            <a:pt x="2888541" y="825986"/>
                          </a:cubicBezTo>
                          <a:cubicBezTo>
                            <a:pt x="2891617" y="901613"/>
                            <a:pt x="2806530" y="982166"/>
                            <a:pt x="2723340" y="991187"/>
                          </a:cubicBezTo>
                          <a:cubicBezTo>
                            <a:pt x="2317293" y="1021014"/>
                            <a:pt x="996580" y="911881"/>
                            <a:pt x="165201" y="991187"/>
                          </a:cubicBezTo>
                          <a:cubicBezTo>
                            <a:pt x="86420" y="989779"/>
                            <a:pt x="-14845" y="920160"/>
                            <a:pt x="0" y="825986"/>
                          </a:cubicBezTo>
                          <a:cubicBezTo>
                            <a:pt x="-22128" y="551985"/>
                            <a:pt x="-17024" y="435243"/>
                            <a:pt x="0" y="165201"/>
                          </a:cubicBezTo>
                          <a:close/>
                        </a:path>
                        <a:path w="2888541" h="991187" stroke="0" extrusionOk="0">
                          <a:moveTo>
                            <a:pt x="0" y="165201"/>
                          </a:moveTo>
                          <a:cubicBezTo>
                            <a:pt x="11654" y="77140"/>
                            <a:pt x="81249" y="15179"/>
                            <a:pt x="165201" y="0"/>
                          </a:cubicBezTo>
                          <a:cubicBezTo>
                            <a:pt x="1362006" y="123000"/>
                            <a:pt x="1824070" y="-96860"/>
                            <a:pt x="2723340" y="0"/>
                          </a:cubicBezTo>
                          <a:cubicBezTo>
                            <a:pt x="2809920" y="-3550"/>
                            <a:pt x="2892680" y="65618"/>
                            <a:pt x="2888541" y="165201"/>
                          </a:cubicBezTo>
                          <a:cubicBezTo>
                            <a:pt x="2947656" y="280190"/>
                            <a:pt x="2941850" y="655561"/>
                            <a:pt x="2888541" y="825986"/>
                          </a:cubicBezTo>
                          <a:cubicBezTo>
                            <a:pt x="2886258" y="918051"/>
                            <a:pt x="2808578" y="990205"/>
                            <a:pt x="2723340" y="991187"/>
                          </a:cubicBezTo>
                          <a:cubicBezTo>
                            <a:pt x="1856313" y="830480"/>
                            <a:pt x="685944" y="1030854"/>
                            <a:pt x="165201" y="991187"/>
                          </a:cubicBezTo>
                          <a:cubicBezTo>
                            <a:pt x="63492" y="989072"/>
                            <a:pt x="-14102" y="910836"/>
                            <a:pt x="0" y="825986"/>
                          </a:cubicBezTo>
                          <a:cubicBezTo>
                            <a:pt x="39018" y="618087"/>
                            <a:pt x="29492" y="267385"/>
                            <a:pt x="0" y="1652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tiếp</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sức</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endParaRP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1"/>
              <a:ext cx="6436879" cy="2724582"/>
              <a:chOff x="1197026" y="4232126"/>
              <a:chExt cx="6342741" cy="2623453"/>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492106" y="4239379"/>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725" y="1290637"/>
            <a:ext cx="10515600" cy="1325563"/>
          </a:xfrm>
        </p:spPr>
        <p:txBody>
          <a:bodyPr/>
          <a:lstStyle/>
          <a:p>
            <a:r>
              <a:rPr lang="en-US" b="1" dirty="0">
                <a:solidFill>
                  <a:srgbClr val="FF0000"/>
                </a:solidFill>
              </a:rPr>
              <a:t>VẬN DỤNG</a:t>
            </a:r>
          </a:p>
        </p:txBody>
      </p:sp>
      <p:sp>
        <p:nvSpPr>
          <p:cNvPr id="3" name="Content Placeholder 2"/>
          <p:cNvSpPr>
            <a:spLocks noGrp="1"/>
          </p:cNvSpPr>
          <p:nvPr>
            <p:ph idx="1"/>
          </p:nvPr>
        </p:nvSpPr>
        <p:spPr>
          <a:xfrm>
            <a:off x="2000249" y="2832100"/>
            <a:ext cx="8753476" cy="4351338"/>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r>
              <a:rPr kumimoji="0" lang="en-US" sz="32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a:t>
            </a:r>
            <a:endParaRPr kumimoji="0" lang="vi-VN" sz="32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3542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Calendar&#10;&#10;Description automatically generated with medium confidence">
            <a:extLst>
              <a:ext uri="{FF2B5EF4-FFF2-40B4-BE49-F238E27FC236}">
                <a16:creationId xmlns:a16="http://schemas.microsoft.com/office/drawing/2014/main" id="{EC6926ED-C71B-81F4-DE5D-473CF7531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loud 9">
            <a:extLst>
              <a:ext uri="{FF2B5EF4-FFF2-40B4-BE49-F238E27FC236}">
                <a16:creationId xmlns:a16="http://schemas.microsoft.com/office/drawing/2014/main" id="{D2861CDB-6495-4F36-AD88-0A56A32875FC}"/>
              </a:ext>
            </a:extLst>
          </p:cNvPr>
          <p:cNvSpPr/>
          <p:nvPr/>
        </p:nvSpPr>
        <p:spPr>
          <a:xfrm>
            <a:off x="5633156" y="0"/>
            <a:ext cx="5630345"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34 海鸥 ideas | seagull illustration, seagull tattoo, bird silhouette">
            <a:extLst>
              <a:ext uri="{FF2B5EF4-FFF2-40B4-BE49-F238E27FC236}">
                <a16:creationId xmlns:a16="http://schemas.microsoft.com/office/drawing/2014/main" id="{9BCD108C-FED5-4F24-A6D2-734F33CF9C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93" y="343105"/>
            <a:ext cx="2018819" cy="1245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0670" y="157248"/>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19" name="Hình ảnh 9" descr="Ảnh có chứa đồ chơi, búp bê, đồ họa véc-tơ&#10;&#10;Mô tả được tạo tự động">
            <a:extLst>
              <a:ext uri="{FF2B5EF4-FFF2-40B4-BE49-F238E27FC236}">
                <a16:creationId xmlns:a16="http://schemas.microsoft.com/office/drawing/2014/main" id="{D11A693C-2F24-666A-21FC-A91DC39AAD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3081774" y="2500674"/>
            <a:ext cx="5482343" cy="3724171"/>
          </a:xfrm>
          <a:prstGeom prst="rect">
            <a:avLst/>
          </a:prstGeom>
        </p:spPr>
      </p:pic>
      <p:pic>
        <p:nvPicPr>
          <p:cNvPr id="3" name="Picture 2">
            <a:extLst>
              <a:ext uri="{FF2B5EF4-FFF2-40B4-BE49-F238E27FC236}">
                <a16:creationId xmlns:a16="http://schemas.microsoft.com/office/drawing/2014/main" id="{25B29011-EEC4-46C7-B0B6-E05A7F58F4A0}"/>
              </a:ext>
            </a:extLst>
          </p:cNvPr>
          <p:cNvPicPr>
            <a:picLocks noChangeAspect="1"/>
          </p:cNvPicPr>
          <p:nvPr/>
        </p:nvPicPr>
        <p:blipFill>
          <a:blip r:embed="rId7"/>
          <a:stretch>
            <a:fillRect/>
          </a:stretch>
        </p:blipFill>
        <p:spPr>
          <a:xfrm>
            <a:off x="6234108" y="287952"/>
            <a:ext cx="4505334" cy="1938696"/>
          </a:xfrm>
          <a:prstGeom prst="rect">
            <a:avLst/>
          </a:prstGeom>
        </p:spPr>
      </p:pic>
    </p:spTree>
    <p:extLst>
      <p:ext uri="{BB962C8B-B14F-4D97-AF65-F5344CB8AC3E}">
        <p14:creationId xmlns:p14="http://schemas.microsoft.com/office/powerpoint/2010/main" val="36922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16875" y="1170232"/>
            <a:ext cx="10622675" cy="59510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9101" y="569427"/>
            <a:ext cx="5937244" cy="851297"/>
          </a:xfrm>
          <a:prstGeom prst="roundRect">
            <a:avLst/>
          </a:prstGeom>
          <a:solidFill>
            <a:srgbClr val="FFFF00"/>
          </a:solidFill>
        </p:spPr>
        <p:txBody>
          <a:bodyPr wrap="square" rtlCol="0">
            <a:spAutoFit/>
          </a:bodyPr>
          <a:lstStyle/>
          <a:p>
            <a:pPr algn="ctr">
              <a:defRPr/>
            </a:pPr>
            <a:r>
              <a:rPr lang="en-US" sz="4400" b="1" dirty="0">
                <a:solidFill>
                  <a:srgbClr val="FF0000"/>
                </a:solidFill>
                <a:ea typeface="Cambria" panose="02040503050406030204" pitchFamily="18" charset="0"/>
                <a:cs typeface="Times New Roman" panose="02020603050405020304" pitchFamily="18" charset="0"/>
              </a:rPr>
              <a:t>YÊU CẦU CẦN ĐẠT </a:t>
            </a:r>
          </a:p>
        </p:txBody>
      </p:sp>
      <p:sp>
        <p:nvSpPr>
          <p:cNvPr id="6" name="TextBox 5">
            <a:extLst>
              <a:ext uri="{FF2B5EF4-FFF2-40B4-BE49-F238E27FC236}">
                <a16:creationId xmlns:a16="http://schemas.microsoft.com/office/drawing/2014/main" id="{B9C44928-D81D-68ED-DFE4-1DE5E96647CF}"/>
              </a:ext>
            </a:extLst>
          </p:cNvPr>
          <p:cNvSpPr txBox="1"/>
          <p:nvPr/>
        </p:nvSpPr>
        <p:spPr>
          <a:xfrm>
            <a:off x="1277688" y="2437681"/>
            <a:ext cx="10361862" cy="4992457"/>
          </a:xfrm>
          <a:prstGeom prst="rect">
            <a:avLst/>
          </a:prstGeom>
          <a:noFill/>
        </p:spPr>
        <p:txBody>
          <a:bodyPr wrap="square">
            <a:spAutoFit/>
          </a:bodyPr>
          <a:lstStyle/>
          <a:p>
            <a:pPr marL="742950" indent="-742950" defTabSz="609539">
              <a:lnSpc>
                <a:spcPct val="150000"/>
              </a:lnSpc>
              <a:buFontTx/>
              <a:buAutoNum type="arabicPeriod"/>
              <a:defRPr/>
            </a:pPr>
            <a:r>
              <a:rPr lang="en-US" sz="3600" dirty="0">
                <a:solidFill>
                  <a:srgbClr val="002060"/>
                </a:solidFill>
                <a:latin typeface="Arial" panose="020B0604020202020204" pitchFamily="34" charset="0"/>
                <a:cs typeface="Arial" panose="020B0604020202020204" pitchFamily="34" charset="0"/>
              </a:rPr>
              <a:t>Nghe - </a:t>
            </a:r>
            <a:r>
              <a:rPr lang="en-US" sz="3600" dirty="0" err="1">
                <a:solidFill>
                  <a:srgbClr val="002060"/>
                </a:solidFill>
                <a:latin typeface="Arial" panose="020B0604020202020204" pitchFamily="34" charset="0"/>
                <a:cs typeface="Arial" panose="020B0604020202020204" pitchFamily="34" charset="0"/>
              </a:rPr>
              <a:t>viết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chính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xác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một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đoạn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của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bài</a:t>
            </a:r>
            <a:r>
              <a:rPr lang="en-US" sz="3600" dirty="0">
                <a:solidFill>
                  <a:srgbClr val="002060"/>
                </a:solidFill>
                <a:latin typeface="Arial" panose="020B0604020202020204" pitchFamily="34" charset="0"/>
                <a:cs typeface="Arial" panose="020B0604020202020204" pitchFamily="34" charset="0"/>
              </a:rPr>
              <a:t> </a:t>
            </a:r>
            <a:r>
              <a:rPr lang="en-US" sz="3600" b="1" i="1" dirty="0">
                <a:solidFill>
                  <a:srgbClr val="002060"/>
                </a:solidFill>
                <a:latin typeface="Arial" panose="020B0604020202020204" pitchFamily="34" charset="0"/>
                <a:cs typeface="Arial" panose="020B0604020202020204" pitchFamily="34" charset="0"/>
              </a:rPr>
              <a:t>“</a:t>
            </a:r>
            <a:r>
              <a:rPr lang="en-US" sz="3600" b="1" i="1" dirty="0" err="1">
                <a:solidFill>
                  <a:srgbClr val="002060"/>
                </a:solidFill>
                <a:latin typeface="Arial" panose="020B0604020202020204" pitchFamily="34" charset="0"/>
                <a:cs typeface="Arial" panose="020B0604020202020204" pitchFamily="34" charset="0"/>
              </a:rPr>
              <a:t>Lời</a:t>
            </a:r>
            <a:r>
              <a:rPr lang="en-US" sz="3600" b="1" i="1" dirty="0">
                <a:solidFill>
                  <a:srgbClr val="002060"/>
                </a:solidFill>
                <a:latin typeface="Arial" panose="020B0604020202020204" pitchFamily="34" charset="0"/>
                <a:cs typeface="Arial" panose="020B0604020202020204" pitchFamily="34" charset="0"/>
              </a:rPr>
              <a:t> </a:t>
            </a:r>
            <a:r>
              <a:rPr lang="en-US" sz="3600" b="1" i="1" dirty="0" err="1">
                <a:solidFill>
                  <a:srgbClr val="002060"/>
                </a:solidFill>
                <a:latin typeface="Arial" panose="020B0604020202020204" pitchFamily="34" charset="0"/>
                <a:cs typeface="Arial" panose="020B0604020202020204" pitchFamily="34" charset="0"/>
              </a:rPr>
              <a:t>kêu</a:t>
            </a:r>
            <a:r>
              <a:rPr lang="en-US" sz="3600" b="1" i="1" dirty="0">
                <a:solidFill>
                  <a:srgbClr val="002060"/>
                </a:solidFill>
                <a:latin typeface="Arial" panose="020B0604020202020204" pitchFamily="34" charset="0"/>
                <a:cs typeface="Arial" panose="020B0604020202020204" pitchFamily="34" charset="0"/>
              </a:rPr>
              <a:t> </a:t>
            </a:r>
            <a:r>
              <a:rPr lang="en-US" sz="3600" b="1" i="1" dirty="0" err="1">
                <a:solidFill>
                  <a:srgbClr val="002060"/>
                </a:solidFill>
                <a:latin typeface="Arial" panose="020B0604020202020204" pitchFamily="34" charset="0"/>
                <a:cs typeface="Arial" panose="020B0604020202020204" pitchFamily="34" charset="0"/>
              </a:rPr>
              <a:t>gọi</a:t>
            </a:r>
            <a:r>
              <a:rPr lang="en-US" sz="3600" b="1" i="1" dirty="0">
                <a:solidFill>
                  <a:srgbClr val="002060"/>
                </a:solidFill>
                <a:latin typeface="Arial" panose="020B0604020202020204" pitchFamily="34" charset="0"/>
                <a:cs typeface="Arial" panose="020B0604020202020204" pitchFamily="34" charset="0"/>
              </a:rPr>
              <a:t> </a:t>
            </a:r>
            <a:r>
              <a:rPr lang="en-US" sz="3600" b="1" i="1" dirty="0" err="1">
                <a:solidFill>
                  <a:srgbClr val="002060"/>
                </a:solidFill>
                <a:latin typeface="Arial" panose="020B0604020202020204" pitchFamily="34" charset="0"/>
                <a:cs typeface="Arial" panose="020B0604020202020204" pitchFamily="34" charset="0"/>
              </a:rPr>
              <a:t>toàn</a:t>
            </a:r>
            <a:r>
              <a:rPr lang="en-US" sz="3600" b="1" i="1" dirty="0">
                <a:solidFill>
                  <a:srgbClr val="002060"/>
                </a:solidFill>
                <a:latin typeface="Arial" panose="020B0604020202020204" pitchFamily="34" charset="0"/>
                <a:cs typeface="Arial" panose="020B0604020202020204" pitchFamily="34" charset="0"/>
              </a:rPr>
              <a:t> </a:t>
            </a:r>
            <a:r>
              <a:rPr lang="en-US" sz="3600" b="1" i="1" dirty="0" err="1">
                <a:solidFill>
                  <a:srgbClr val="002060"/>
                </a:solidFill>
                <a:latin typeface="Arial" panose="020B0604020202020204" pitchFamily="34" charset="0"/>
                <a:cs typeface="Arial" panose="020B0604020202020204" pitchFamily="34" charset="0"/>
              </a:rPr>
              <a:t>thân</a:t>
            </a:r>
            <a:r>
              <a:rPr lang="en-US" sz="3600" b="1" i="1" dirty="0">
                <a:solidFill>
                  <a:srgbClr val="002060"/>
                </a:solidFill>
                <a:latin typeface="Arial" panose="020B0604020202020204" pitchFamily="34" charset="0"/>
                <a:cs typeface="Arial" panose="020B0604020202020204" pitchFamily="34" charset="0"/>
              </a:rPr>
              <a:t> </a:t>
            </a:r>
            <a:r>
              <a:rPr lang="en-US" sz="3600" b="1" i="1" dirty="0" err="1">
                <a:solidFill>
                  <a:srgbClr val="002060"/>
                </a:solidFill>
                <a:latin typeface="Arial" panose="020B0604020202020204" pitchFamily="34" charset="0"/>
                <a:cs typeface="Arial" panose="020B0604020202020204" pitchFamily="34" charset="0"/>
              </a:rPr>
              <a:t>tập</a:t>
            </a:r>
            <a:r>
              <a:rPr lang="en-US" sz="3600" b="1" i="1" dirty="0">
                <a:solidFill>
                  <a:srgbClr val="002060"/>
                </a:solidFill>
                <a:latin typeface="Arial" panose="020B0604020202020204" pitchFamily="34" charset="0"/>
                <a:cs typeface="Arial" panose="020B0604020202020204" pitchFamily="34" charset="0"/>
              </a:rPr>
              <a:t> </a:t>
            </a:r>
            <a:r>
              <a:rPr lang="en-US" sz="3600" b="1" i="1" dirty="0" err="1">
                <a:solidFill>
                  <a:srgbClr val="002060"/>
                </a:solidFill>
                <a:latin typeface="Arial" panose="020B0604020202020204" pitchFamily="34" charset="0"/>
                <a:cs typeface="Arial" panose="020B0604020202020204" pitchFamily="34" charset="0"/>
              </a:rPr>
              <a:t>thể</a:t>
            </a:r>
            <a:r>
              <a:rPr lang="en-US" sz="3600" b="1" i="1" dirty="0">
                <a:solidFill>
                  <a:srgbClr val="002060"/>
                </a:solidFill>
                <a:latin typeface="Arial" panose="020B0604020202020204" pitchFamily="34" charset="0"/>
                <a:cs typeface="Arial" panose="020B0604020202020204" pitchFamily="34" charset="0"/>
              </a:rPr>
              <a:t> </a:t>
            </a:r>
            <a:r>
              <a:rPr lang="en-US" sz="3600" b="1" i="1" dirty="0" err="1">
                <a:solidFill>
                  <a:srgbClr val="002060"/>
                </a:solidFill>
                <a:latin typeface="Arial" panose="020B0604020202020204" pitchFamily="34" charset="0"/>
                <a:cs typeface="Arial" panose="020B0604020202020204" pitchFamily="34" charset="0"/>
              </a:rPr>
              <a:t>dục</a:t>
            </a:r>
            <a:r>
              <a:rPr lang="en-US" sz="3600" b="1" i="1"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bày</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đúng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thức</a:t>
            </a:r>
            <a:r>
              <a:rPr lang="en-US" sz="3600" dirty="0">
                <a:solidFill>
                  <a:srgbClr val="002060"/>
                </a:solidFill>
                <a:latin typeface="Arial" panose="020B0604020202020204" pitchFamily="34" charset="0"/>
                <a:cs typeface="Arial" panose="020B0604020202020204" pitchFamily="34" charset="0"/>
              </a:rPr>
              <a:t>.</a:t>
            </a:r>
            <a:r>
              <a:rPr lang="en-US" sz="3600" b="1" i="1" dirty="0">
                <a:solidFill>
                  <a:srgbClr val="002060"/>
                </a:solidFill>
                <a:latin typeface="Arial" panose="020B0604020202020204" pitchFamily="34" charset="0"/>
                <a:cs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endParaRPr>
          </a:p>
          <a:p>
            <a:pPr marL="742950" indent="-742950" defTabSz="609539">
              <a:lnSpc>
                <a:spcPct val="150000"/>
              </a:lnSpc>
              <a:buFontTx/>
              <a:buAutoNum type="arabicPeriod" startAt="2"/>
              <a:defRPr/>
            </a:pPr>
            <a:r>
              <a:rPr lang="en-US" sz="3600" dirty="0" err="1">
                <a:solidFill>
                  <a:srgbClr val="002060"/>
                </a:solidFill>
                <a:latin typeface="Arial" panose="020B0604020202020204" pitchFamily="34" charset="0"/>
                <a:cs typeface="Arial" panose="020B0604020202020204" pitchFamily="34" charset="0"/>
              </a:rPr>
              <a:t>Làm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đúng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bài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tập</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chính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tả</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phân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biệt</a:t>
            </a:r>
            <a:r>
              <a:rPr lang="en-US" sz="3600"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l,n</a:t>
            </a:r>
            <a:endParaRPr lang="en-US" sz="3600" i="1" dirty="0">
              <a:solidFill>
                <a:srgbClr val="002060"/>
              </a:solidFill>
              <a:latin typeface="Arial" panose="020B0604020202020204" pitchFamily="34" charset="0"/>
              <a:cs typeface="Arial" panose="020B0604020202020204" pitchFamily="34" charset="0"/>
            </a:endParaRPr>
          </a:p>
          <a:p>
            <a:pPr marL="742950" indent="-742950" defTabSz="609539">
              <a:lnSpc>
                <a:spcPct val="150000"/>
              </a:lnSpc>
              <a:buFontTx/>
              <a:buAutoNum type="arabicPeriod" startAt="2"/>
              <a:defRPr/>
            </a:pP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Rèn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tính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cẩn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thận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bày</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bài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sạch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đẹp</a:t>
            </a:r>
            <a:endParaRPr lang="en-US" sz="3600" dirty="0">
              <a:solidFill>
                <a:srgbClr val="002060"/>
              </a:solidFill>
              <a:latin typeface="Arial" panose="020B0604020202020204" pitchFamily="34" charset="0"/>
              <a:cs typeface="Arial" panose="020B0604020202020204" pitchFamily="34" charset="0"/>
            </a:endParaRPr>
          </a:p>
          <a:p>
            <a:pPr algn="ctr" defTabSz="609539">
              <a:lnSpc>
                <a:spcPct val="150000"/>
              </a:lnSpc>
              <a:defRPr/>
            </a:pPr>
            <a:endParaRPr lang="en-US" sz="3600" dirty="0">
              <a:solidFill>
                <a:srgbClr val="002060"/>
              </a:solidFill>
            </a:endParaRPr>
          </a:p>
        </p:txBody>
      </p:sp>
    </p:spTree>
    <p:extLst>
      <p:ext uri="{BB962C8B-B14F-4D97-AF65-F5344CB8AC3E}">
        <p14:creationId xmlns:p14="http://schemas.microsoft.com/office/powerpoint/2010/main" val="455304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ĐỘNG</a:t>
            </a:r>
          </a:p>
        </p:txBody>
      </p:sp>
      <p:sp>
        <p:nvSpPr>
          <p:cNvPr id="2" name="Rectangle 1"/>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283231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C9CF3BE3-F9CB-A416-59A1-BB96265359EA}"/>
              </a:ext>
            </a:extLst>
          </p:cNvPr>
          <p:cNvPicPr>
            <a:picLocks noChangeAspect="1"/>
          </p:cNvPicPr>
          <p:nvPr>
            <a:videoFile r:link="rId1"/>
            <p:extLst>
              <p:ext uri="{DAA4B4D4-6D71-4841-9C94-3DE7FCFB9230}">
                <p14:media xmlns:p14="http://schemas.microsoft.com/office/powerpoint/2010/main" r:embed="rId2">
                  <p14:trim st="8576" end="8282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327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200">
              <a:solidFill>
                <a:prstClr val="white"/>
              </a:solidFill>
            </a:endParaRPr>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39">
              <a:defRPr/>
            </a:pPr>
            <a:endParaRPr lang="en-US" sz="1200">
              <a:solidFill>
                <a:prstClr val="white"/>
              </a:solidFill>
            </a:endParaRPr>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3278165" y="2493818"/>
            <a:ext cx="8927690" cy="839012"/>
          </a:xfrm>
          <a:prstGeom prst="rect">
            <a:avLst/>
          </a:prstGeom>
        </p:spPr>
        <p:txBody>
          <a:bodyPr wrap="square" lIns="0" tIns="0" rIns="0" bIns="0" rtlCol="0" anchor="t">
            <a:spAutoFit/>
          </a:bodyPr>
          <a:lstStyle/>
          <a:p>
            <a:pPr algn="ctr" defTabSz="609539">
              <a:lnSpc>
                <a:spcPts val="6400"/>
              </a:lnSpc>
              <a:spcBef>
                <a:spcPct val="0"/>
              </a:spcBef>
              <a:defRPr/>
            </a:pPr>
            <a:r>
              <a:rPr lang="en-US" sz="6600" b="1" spc="-133" dirty="0">
                <a:solidFill>
                  <a:srgbClr val="F92D67"/>
                </a:solidFill>
                <a:latin typeface="Sriracha"/>
              </a:rPr>
              <a:t>1. Nghe – </a:t>
            </a:r>
            <a:r>
              <a:rPr lang="en-US" sz="6600" b="1" spc="-133" dirty="0" err="1">
                <a:solidFill>
                  <a:srgbClr val="F92D67"/>
                </a:solidFill>
                <a:latin typeface="Sriracha"/>
              </a:rPr>
              <a:t>viết</a:t>
            </a:r>
            <a:endParaRPr lang="en-US" sz="6600" b="1" spc="-133" dirty="0">
              <a:solidFill>
                <a:srgbClr val="F92D67"/>
              </a:solidFill>
              <a:latin typeface="Sriracha"/>
            </a:endParaRPr>
          </a:p>
        </p:txBody>
      </p:sp>
    </p:spTree>
    <p:extLst>
      <p:ext uri="{BB962C8B-B14F-4D97-AF65-F5344CB8AC3E}">
        <p14:creationId xmlns:p14="http://schemas.microsoft.com/office/powerpoint/2010/main" val="189696027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B1ACF6-457D-4A6B-8124-0F0826308099}"/>
              </a:ext>
            </a:extLst>
          </p:cNvPr>
          <p:cNvSpPr/>
          <p:nvPr/>
        </p:nvSpPr>
        <p:spPr>
          <a:xfrm>
            <a:off x="2042516" y="1268969"/>
            <a:ext cx="5192447" cy="523220"/>
          </a:xfrm>
          <a:prstGeom prst="rect">
            <a:avLst/>
          </a:prstGeom>
        </p:spPr>
        <p:txBody>
          <a:bodyPr wrap="none">
            <a:spAutoFit/>
          </a:bodyPr>
          <a:lstStyle/>
          <a:p>
            <a:pPr algn="ctr">
              <a:spcBef>
                <a:spcPts val="3000"/>
              </a:spcBef>
              <a:defRPr/>
            </a:pPr>
            <a:r>
              <a:rPr lang="en-US" sz="2800" b="1">
                <a:solidFill>
                  <a:srgbClr val="002060"/>
                </a:solidFill>
                <a:latin typeface="HP001 4 hàng" panose="020B0603050302020204" pitchFamily="34" charset="0"/>
              </a:rPr>
              <a:t>Lời </a:t>
            </a:r>
            <a:r>
              <a:rPr lang="en-US" sz="2800" b="1" dirty="0" err="1">
                <a:solidFill>
                  <a:srgbClr val="002060"/>
                </a:solidFill>
                <a:latin typeface="HP001 4 hàng" panose="020B0603050302020204" pitchFamily="34" charset="0"/>
              </a:rPr>
              <a:t>kêu</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gọi</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toàn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dân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tập</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thể</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dục</a:t>
            </a:r>
            <a:endParaRPr lang="en-US" sz="2800" b="1" dirty="0">
              <a:solidFill>
                <a:srgbClr val="002060"/>
              </a:solidFill>
              <a:latin typeface="HP001 4 hàng" panose="020B0603050302020204" pitchFamily="34" charset="0"/>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1145704" y="1612080"/>
            <a:ext cx="10907751" cy="1200329"/>
          </a:xfrm>
          <a:prstGeom prst="rect">
            <a:avLst/>
          </a:prstGeom>
          <a:noFill/>
        </p:spPr>
        <p:txBody>
          <a:bodyPr wrap="square">
            <a:spAutoFit/>
          </a:bodyPr>
          <a:lstStyle/>
          <a:p>
            <a:pPr indent="361950" algn="just">
              <a:lnSpc>
                <a:spcPct val="150000"/>
              </a:lnSpc>
              <a:spcAft>
                <a:spcPts val="500"/>
              </a:spcAft>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Giữ gìn dân chủ, xây dựng nước nhà, gây đời sống mới, việc gì cũng cần có sức khỏe</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mới làm thành công. Mỗi một người dân yếu ớt tức là cả nước yếu ớt,</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endParaRPr lang="en-US" sz="24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770445" y="2671637"/>
            <a:ext cx="11143282" cy="646331"/>
          </a:xfrm>
          <a:prstGeom prst="rect">
            <a:avLst/>
          </a:prstGeom>
          <a:noFill/>
        </p:spPr>
        <p:txBody>
          <a:bodyPr wrap="square" rtlCol="0">
            <a:spAutoFit/>
          </a:bodyPr>
          <a:lstStyle/>
          <a:p>
            <a:pPr indent="361950" algn="just">
              <a:lnSpc>
                <a:spcPct val="150000"/>
              </a:lnSpc>
              <a:spcAft>
                <a:spcPts val="500"/>
              </a:spcAft>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mỗi một người dân mạnh khỏe là cả nước mạnh khỏe</a:t>
            </a:r>
            <a:r>
              <a:rPr kumimoji="0" lang="vi-VN" sz="2400" b="1" i="0" u="none" strike="noStrike" kern="1200" cap="none" spc="0" normalizeH="0" baseline="0" noProof="0" dirty="0">
                <a:ln>
                  <a:noFill/>
                </a:ln>
                <a:solidFill>
                  <a:srgbClr val="7030A0"/>
                </a:solidFill>
                <a:effectLst/>
                <a:uLnTx/>
                <a:uFillTx/>
                <a:latin typeface="HP001 4 hàng" panose="020B0603050302020204" pitchFamily="34" charset="0"/>
                <a:cs typeface="Calibri" panose="020F0502020204030204" pitchFamily="34" charset="0"/>
              </a:rPr>
              <a:t>.</a:t>
            </a:r>
          </a:p>
        </p:txBody>
      </p:sp>
      <p:sp>
        <p:nvSpPr>
          <p:cNvPr id="22" name="Rectangle: Rounded Corners 86016">
            <a:extLst>
              <a:ext uri="{FF2B5EF4-FFF2-40B4-BE49-F238E27FC236}">
                <a16:creationId xmlns:a16="http://schemas.microsoft.com/office/drawing/2014/main" id="{87B3BE50-3F5B-58A5-A1B2-A3FEC78606C1}"/>
              </a:ext>
            </a:extLst>
          </p:cNvPr>
          <p:cNvSpPr/>
          <p:nvPr/>
        </p:nvSpPr>
        <p:spPr>
          <a:xfrm>
            <a:off x="2204774" y="4661650"/>
            <a:ext cx="3436004" cy="1168539"/>
          </a:xfrm>
          <a:prstGeom prst="wedgeEllipseCallout">
            <a:avLst/>
          </a:prstGeom>
          <a:solidFill>
            <a:schemeClr val="accent6">
              <a:lumMod val="40000"/>
              <a:lumOff val="60000"/>
            </a:schemeClr>
          </a:solidFill>
        </p:spPr>
        <p:txBody>
          <a:bodyPr wrap="square">
            <a:spAutoFit/>
          </a:bodyPr>
          <a:lstStyle/>
          <a:p>
            <a:pPr algn="ctr" defTabSz="1218804">
              <a:defRPr/>
            </a:pPr>
            <a:r>
              <a:rPr lang="en-US" sz="2400" dirty="0" err="1">
                <a:solidFill>
                  <a:srgbClr val="002060"/>
                </a:solidFill>
                <a:latin typeface="Arial" panose="020B0604020202020204" pitchFamily="34" charset="0"/>
                <a:cs typeface="Arial" panose="020B0604020202020204" pitchFamily="34" charset="0"/>
              </a:rPr>
              <a:t>Đoạn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gì</a:t>
            </a:r>
            <a:r>
              <a:rPr lang="en-US" sz="2400" dirty="0">
                <a:solidFill>
                  <a:srgbClr val="002060"/>
                </a:solidFill>
                <a:latin typeface="Arial" panose="020B0604020202020204" pitchFamily="34" charset="0"/>
                <a:cs typeface="Arial" panose="020B0604020202020204" pitchFamily="34" charset="0"/>
              </a:rPr>
              <a:t>?</a:t>
            </a:r>
          </a:p>
        </p:txBody>
      </p:sp>
      <p:sp>
        <p:nvSpPr>
          <p:cNvPr id="23" name="Rounded Rectangle 22"/>
          <p:cNvSpPr/>
          <p:nvPr/>
        </p:nvSpPr>
        <p:spPr>
          <a:xfrm>
            <a:off x="6551224" y="5245919"/>
            <a:ext cx="4798752" cy="5541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Sự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việc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dục</a:t>
            </a:r>
            <a:endParaRPr lang="en-US" sz="24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00BF3B-4345-5046-5300-A09C1F3081B1}"/>
              </a:ext>
            </a:extLst>
          </p:cNvPr>
          <p:cNvSpPr txBox="1"/>
          <p:nvPr/>
        </p:nvSpPr>
        <p:spPr>
          <a:xfrm>
            <a:off x="1203368" y="3179259"/>
            <a:ext cx="10907751" cy="1200329"/>
          </a:xfrm>
          <a:prstGeom prst="rect">
            <a:avLst/>
          </a:prstGeom>
          <a:noFill/>
        </p:spPr>
        <p:txBody>
          <a:bodyPr wrap="square">
            <a:spAutoFit/>
          </a:bodyPr>
          <a:lstStyle/>
          <a:p>
            <a:pPr indent="361950" algn="just">
              <a:lnSpc>
                <a:spcPct val="150000"/>
              </a:lnSpc>
              <a:spcAft>
                <a:spcPts val="500"/>
              </a:spcAft>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Vậy nên luyện tập thể dục, bồi bổ sức khỏe là bổn phận của mỗi một người yêu nước.</a:t>
            </a:r>
            <a:endParaRPr lang="en-US" sz="24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67578809-C55F-17EE-CE2A-2AB9961AA976}"/>
              </a:ext>
            </a:extLst>
          </p:cNvPr>
          <p:cNvSpPr/>
          <p:nvPr/>
        </p:nvSpPr>
        <p:spPr>
          <a:xfrm>
            <a:off x="3636703" y="745749"/>
            <a:ext cx="2004075" cy="523220"/>
          </a:xfrm>
          <a:prstGeom prst="rect">
            <a:avLst/>
          </a:prstGeom>
        </p:spPr>
        <p:txBody>
          <a:bodyPr wrap="none">
            <a:spAutoFit/>
          </a:bodyPr>
          <a:lstStyle/>
          <a:p>
            <a:pPr algn="ctr">
              <a:spcBef>
                <a:spcPts val="3000"/>
              </a:spcBef>
              <a:defRPr/>
            </a:pPr>
            <a:r>
              <a:rPr lang="en-US" sz="2800" b="1" dirty="0">
                <a:solidFill>
                  <a:srgbClr val="002060"/>
                </a:solidFill>
                <a:latin typeface="HP001 4 hàng" panose="020B0603050302020204" pitchFamily="34" charset="0"/>
              </a:rPr>
              <a:t>Nghe - </a:t>
            </a:r>
            <a:r>
              <a:rPr lang="en-US" sz="2800" b="1" err="1">
                <a:solidFill>
                  <a:srgbClr val="002060"/>
                </a:solidFill>
                <a:latin typeface="HP001 4 hàng" panose="020B0603050302020204" pitchFamily="34" charset="0"/>
              </a:rPr>
              <a:t>viết</a:t>
            </a:r>
            <a:r>
              <a:rPr lang="en-US" sz="2800" b="1">
                <a:solidFill>
                  <a:srgbClr val="002060"/>
                </a:solidFill>
                <a:latin typeface="HP001 4 hàng" panose="020B0603050302020204" pitchFamily="34" charset="0"/>
              </a:rPr>
              <a:t>:</a:t>
            </a:r>
            <a:endParaRPr lang="en-US" sz="2800" b="1" dirty="0">
              <a:solidFill>
                <a:srgbClr val="002060"/>
              </a:solidFill>
              <a:latin typeface="HP001 4 hàng" panose="020B0603050302020204" pitchFamily="34" charset="0"/>
            </a:endParaRPr>
          </a:p>
        </p:txBody>
      </p:sp>
    </p:spTree>
    <p:extLst>
      <p:ext uri="{BB962C8B-B14F-4D97-AF65-F5344CB8AC3E}">
        <p14:creationId xmlns:p14="http://schemas.microsoft.com/office/powerpoint/2010/main" val="25468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51AAE-8A34-BC60-4885-6A7A49DD736B}"/>
              </a:ext>
            </a:extLst>
          </p:cNvPr>
          <p:cNvSpPr txBox="1"/>
          <p:nvPr/>
        </p:nvSpPr>
        <p:spPr>
          <a:xfrm>
            <a:off x="1145704" y="1612080"/>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Giữ gìn dân chủ, xây dựng nước nhà, gây đời sống mới, việc gì cũng cần có sức khỏe</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mới làm thành công. Mỗi một người dân yếu ớt tức là cả nước yếu ớt,</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761480" y="2680601"/>
            <a:ext cx="11143282" cy="646331"/>
          </a:xfrm>
          <a:prstGeom prst="rect">
            <a:avLst/>
          </a:prstGeom>
          <a:noFill/>
        </p:spPr>
        <p:txBody>
          <a:bodyPr wrap="square" rtlCol="0">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mỗi một người dân mạnh khỏe là cả nước mạnh khỏe.</a:t>
            </a:r>
          </a:p>
        </p:txBody>
      </p:sp>
      <p:sp>
        <p:nvSpPr>
          <p:cNvPr id="2" name="TextBox 1">
            <a:extLst>
              <a:ext uri="{FF2B5EF4-FFF2-40B4-BE49-F238E27FC236}">
                <a16:creationId xmlns:a16="http://schemas.microsoft.com/office/drawing/2014/main" id="{AB00BF3B-4345-5046-5300-A09C1F3081B1}"/>
              </a:ext>
            </a:extLst>
          </p:cNvPr>
          <p:cNvSpPr txBox="1"/>
          <p:nvPr/>
        </p:nvSpPr>
        <p:spPr>
          <a:xfrm>
            <a:off x="1203368" y="3179259"/>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Vậy nên luyện tập thể dục, bồi bổ sức khỏe là bổn phận của mỗi một người yêu nước.</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Rectangle: Rounded Corners 86016">
            <a:extLst>
              <a:ext uri="{FF2B5EF4-FFF2-40B4-BE49-F238E27FC236}">
                <a16:creationId xmlns:a16="http://schemas.microsoft.com/office/drawing/2014/main" id="{DCC19110-5412-9CCF-322B-064D79275FB7}"/>
              </a:ext>
            </a:extLst>
          </p:cNvPr>
          <p:cNvSpPr/>
          <p:nvPr/>
        </p:nvSpPr>
        <p:spPr>
          <a:xfrm>
            <a:off x="7291429" y="4389612"/>
            <a:ext cx="3436004" cy="1687890"/>
          </a:xfrm>
          <a:prstGeom prst="wedgeEllipseCallout">
            <a:avLst/>
          </a:prstGeom>
          <a:solidFill>
            <a:schemeClr val="accent6">
              <a:lumMod val="40000"/>
              <a:lumOff val="60000"/>
            </a:schemeClr>
          </a:solidFill>
        </p:spPr>
        <p:txBody>
          <a:bodyPr wrap="square">
            <a:spAutoFit/>
          </a:bodyPr>
          <a:lstStyle/>
          <a:p>
            <a:pPr algn="ctr" defTabSz="1218804">
              <a:defRPr/>
            </a:pP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hoa</a:t>
            </a:r>
            <a:r>
              <a:rPr lang="en-US" sz="2400" dirty="0">
                <a:solidFill>
                  <a:srgbClr val="00206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A70AC3DE-5AC4-AAF1-8781-49BFB09B4D48}"/>
              </a:ext>
            </a:extLst>
          </p:cNvPr>
          <p:cNvSpPr/>
          <p:nvPr/>
        </p:nvSpPr>
        <p:spPr>
          <a:xfrm>
            <a:off x="2042516" y="1268969"/>
            <a:ext cx="5192447" cy="523220"/>
          </a:xfrm>
          <a:prstGeom prst="rect">
            <a:avLst/>
          </a:prstGeom>
        </p:spPr>
        <p:txBody>
          <a:bodyPr wrap="none">
            <a:spAutoFit/>
          </a:bodyPr>
          <a:lstStyle/>
          <a:p>
            <a:pPr algn="ctr">
              <a:spcBef>
                <a:spcPts val="3000"/>
              </a:spcBef>
              <a:defRPr/>
            </a:pPr>
            <a:r>
              <a:rPr lang="en-US" sz="2800" b="1">
                <a:solidFill>
                  <a:srgbClr val="002060"/>
                </a:solidFill>
                <a:latin typeface="HP001 4 hàng" panose="020B0603050302020204" pitchFamily="34" charset="0"/>
              </a:rPr>
              <a:t>Lời </a:t>
            </a:r>
            <a:r>
              <a:rPr lang="en-US" sz="2800" b="1" dirty="0" err="1">
                <a:solidFill>
                  <a:srgbClr val="002060"/>
                </a:solidFill>
                <a:latin typeface="HP001 4 hàng" panose="020B0603050302020204" pitchFamily="34" charset="0"/>
              </a:rPr>
              <a:t>kêu</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gọi</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toàn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dân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tập</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thể</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dục</a:t>
            </a:r>
            <a:endParaRPr lang="en-US" sz="2800" b="1" dirty="0">
              <a:solidFill>
                <a:srgbClr val="002060"/>
              </a:solidFill>
              <a:latin typeface="HP001 4 hàng" panose="020B0603050302020204" pitchFamily="34" charset="0"/>
            </a:endParaRPr>
          </a:p>
        </p:txBody>
      </p:sp>
      <p:sp>
        <p:nvSpPr>
          <p:cNvPr id="6" name="Rectangle 5">
            <a:extLst>
              <a:ext uri="{FF2B5EF4-FFF2-40B4-BE49-F238E27FC236}">
                <a16:creationId xmlns:a16="http://schemas.microsoft.com/office/drawing/2014/main" id="{3E34A59A-FBE2-D30F-5113-E36D4ED0F921}"/>
              </a:ext>
            </a:extLst>
          </p:cNvPr>
          <p:cNvSpPr/>
          <p:nvPr/>
        </p:nvSpPr>
        <p:spPr>
          <a:xfrm>
            <a:off x="3636703" y="745749"/>
            <a:ext cx="2004075" cy="523220"/>
          </a:xfrm>
          <a:prstGeom prst="rect">
            <a:avLst/>
          </a:prstGeom>
        </p:spPr>
        <p:txBody>
          <a:bodyPr wrap="none">
            <a:spAutoFit/>
          </a:bodyPr>
          <a:lstStyle/>
          <a:p>
            <a:pPr algn="ctr">
              <a:spcBef>
                <a:spcPts val="3000"/>
              </a:spcBef>
              <a:defRPr/>
            </a:pPr>
            <a:r>
              <a:rPr lang="en-US" sz="2800" b="1" dirty="0">
                <a:solidFill>
                  <a:srgbClr val="002060"/>
                </a:solidFill>
                <a:latin typeface="HP001 4 hàng" panose="020B0603050302020204" pitchFamily="34" charset="0"/>
              </a:rPr>
              <a:t>Nghe - </a:t>
            </a:r>
            <a:r>
              <a:rPr lang="en-US" sz="2800" b="1" err="1">
                <a:solidFill>
                  <a:srgbClr val="002060"/>
                </a:solidFill>
                <a:latin typeface="HP001 4 hàng" panose="020B0603050302020204" pitchFamily="34" charset="0"/>
              </a:rPr>
              <a:t>viết</a:t>
            </a:r>
            <a:r>
              <a:rPr lang="en-US" sz="2800" b="1">
                <a:solidFill>
                  <a:srgbClr val="002060"/>
                </a:solidFill>
                <a:latin typeface="HP001 4 hàng" panose="020B0603050302020204" pitchFamily="34" charset="0"/>
              </a:rPr>
              <a:t>:</a:t>
            </a:r>
            <a:endParaRPr lang="en-US" sz="2800" b="1" dirty="0">
              <a:solidFill>
                <a:srgbClr val="002060"/>
              </a:solidFill>
              <a:latin typeface="HP001 4 hàng" panose="020B0603050302020204" pitchFamily="34" charset="0"/>
            </a:endParaRPr>
          </a:p>
        </p:txBody>
      </p:sp>
    </p:spTree>
    <p:extLst>
      <p:ext uri="{BB962C8B-B14F-4D97-AF65-F5344CB8AC3E}">
        <p14:creationId xmlns:p14="http://schemas.microsoft.com/office/powerpoint/2010/main" val="1580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51AAE-8A34-BC60-4885-6A7A49DD736B}"/>
              </a:ext>
            </a:extLst>
          </p:cNvPr>
          <p:cNvSpPr txBox="1"/>
          <p:nvPr/>
        </p:nvSpPr>
        <p:spPr>
          <a:xfrm>
            <a:off x="1145704" y="1612080"/>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HP001 4 hàng" panose="020B0603050302020204" pitchFamily="34" charset="0"/>
                <a:cs typeface="Calibri" panose="020F0502020204030204" pitchFamily="34" charset="0"/>
              </a:rPr>
              <a:t>G</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iữ gìn dân chủ, xây dựng nước nhà, gây đời sống mới, việc gì cũng cần có sức khỏe</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mới làm thành công. </a:t>
            </a:r>
            <a:r>
              <a:rPr kumimoji="0" lang="vi-VN" sz="2400" b="1" i="0" u="none" strike="noStrike" kern="1200" cap="none" spc="0" normalizeH="0" baseline="0" noProof="0" dirty="0">
                <a:ln>
                  <a:noFill/>
                </a:ln>
                <a:solidFill>
                  <a:srgbClr val="FF0000"/>
                </a:solidFill>
                <a:effectLst/>
                <a:uLnTx/>
                <a:uFillTx/>
                <a:latin typeface="HP001 4 hàng" panose="020B0603050302020204" pitchFamily="34" charset="0"/>
                <a:cs typeface="Calibri" panose="020F0502020204030204" pitchFamily="34" charset="0"/>
              </a:rPr>
              <a:t>M</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ỗi một người dân yếu ớt tức là cả nước yếu ớt,</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761480" y="2680601"/>
            <a:ext cx="11143282" cy="646331"/>
          </a:xfrm>
          <a:prstGeom prst="rect">
            <a:avLst/>
          </a:prstGeom>
          <a:noFill/>
        </p:spPr>
        <p:txBody>
          <a:bodyPr wrap="square" rtlCol="0">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mỗi một người dân mạnh khỏe là cả nước mạnh khỏe.</a:t>
            </a:r>
          </a:p>
        </p:txBody>
      </p:sp>
      <p:sp>
        <p:nvSpPr>
          <p:cNvPr id="2" name="TextBox 1">
            <a:extLst>
              <a:ext uri="{FF2B5EF4-FFF2-40B4-BE49-F238E27FC236}">
                <a16:creationId xmlns:a16="http://schemas.microsoft.com/office/drawing/2014/main" id="{AB00BF3B-4345-5046-5300-A09C1F3081B1}"/>
              </a:ext>
            </a:extLst>
          </p:cNvPr>
          <p:cNvSpPr txBox="1"/>
          <p:nvPr/>
        </p:nvSpPr>
        <p:spPr>
          <a:xfrm>
            <a:off x="1203368" y="3179259"/>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HP001 4 hàng" panose="020B0603050302020204" pitchFamily="34" charset="0"/>
                <a:cs typeface="Calibri" panose="020F0502020204030204" pitchFamily="34" charset="0"/>
              </a:rPr>
              <a:t>V</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ậy nên luyện tập thể dục, bồi bổ sức khỏe là bổn phận của mỗi một người yêu nước.</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2B456A56-0BDF-95DF-5BF2-07BB282E0C29}"/>
              </a:ext>
            </a:extLst>
          </p:cNvPr>
          <p:cNvSpPr/>
          <p:nvPr/>
        </p:nvSpPr>
        <p:spPr>
          <a:xfrm>
            <a:off x="2042516" y="1268969"/>
            <a:ext cx="5192447" cy="523220"/>
          </a:xfrm>
          <a:prstGeom prst="rect">
            <a:avLst/>
          </a:prstGeom>
        </p:spPr>
        <p:txBody>
          <a:bodyPr wrap="none">
            <a:spAutoFit/>
          </a:bodyPr>
          <a:lstStyle/>
          <a:p>
            <a:pPr algn="ctr">
              <a:spcBef>
                <a:spcPts val="3000"/>
              </a:spcBef>
              <a:defRPr/>
            </a:pPr>
            <a:r>
              <a:rPr lang="en-US" sz="2800" b="1">
                <a:solidFill>
                  <a:srgbClr val="002060"/>
                </a:solidFill>
                <a:latin typeface="HP001 4 hàng" panose="020B0603050302020204" pitchFamily="34" charset="0"/>
              </a:rPr>
              <a:t>Lời </a:t>
            </a:r>
            <a:r>
              <a:rPr lang="en-US" sz="2800" b="1" dirty="0" err="1">
                <a:solidFill>
                  <a:srgbClr val="002060"/>
                </a:solidFill>
                <a:latin typeface="HP001 4 hàng" panose="020B0603050302020204" pitchFamily="34" charset="0"/>
              </a:rPr>
              <a:t>kêu</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gọi</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toàn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dân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tập</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thể</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dục</a:t>
            </a:r>
            <a:endParaRPr lang="en-US" sz="2800" b="1" dirty="0">
              <a:solidFill>
                <a:srgbClr val="002060"/>
              </a:solidFill>
              <a:latin typeface="HP001 4 hàng" panose="020B0603050302020204" pitchFamily="34" charset="0"/>
            </a:endParaRPr>
          </a:p>
        </p:txBody>
      </p:sp>
      <p:sp>
        <p:nvSpPr>
          <p:cNvPr id="5" name="Rectangle 4">
            <a:extLst>
              <a:ext uri="{FF2B5EF4-FFF2-40B4-BE49-F238E27FC236}">
                <a16:creationId xmlns:a16="http://schemas.microsoft.com/office/drawing/2014/main" id="{FB97FF85-4989-A08A-AF68-5E2E87052D60}"/>
              </a:ext>
            </a:extLst>
          </p:cNvPr>
          <p:cNvSpPr/>
          <p:nvPr/>
        </p:nvSpPr>
        <p:spPr>
          <a:xfrm>
            <a:off x="3636703" y="745749"/>
            <a:ext cx="2004075" cy="523220"/>
          </a:xfrm>
          <a:prstGeom prst="rect">
            <a:avLst/>
          </a:prstGeom>
        </p:spPr>
        <p:txBody>
          <a:bodyPr wrap="none">
            <a:spAutoFit/>
          </a:bodyPr>
          <a:lstStyle/>
          <a:p>
            <a:pPr algn="ctr">
              <a:spcBef>
                <a:spcPts val="3000"/>
              </a:spcBef>
              <a:defRPr/>
            </a:pPr>
            <a:r>
              <a:rPr lang="en-US" sz="2800" b="1" dirty="0">
                <a:solidFill>
                  <a:srgbClr val="002060"/>
                </a:solidFill>
                <a:latin typeface="HP001 4 hàng" panose="020B0603050302020204" pitchFamily="34" charset="0"/>
              </a:rPr>
              <a:t>Nghe - </a:t>
            </a:r>
            <a:r>
              <a:rPr lang="en-US" sz="2800" b="1" err="1">
                <a:solidFill>
                  <a:srgbClr val="002060"/>
                </a:solidFill>
                <a:latin typeface="HP001 4 hàng" panose="020B0603050302020204" pitchFamily="34" charset="0"/>
              </a:rPr>
              <a:t>viết</a:t>
            </a:r>
            <a:r>
              <a:rPr lang="en-US" sz="2800" b="1">
                <a:solidFill>
                  <a:srgbClr val="002060"/>
                </a:solidFill>
                <a:latin typeface="HP001 4 hàng" panose="020B0603050302020204" pitchFamily="34" charset="0"/>
              </a:rPr>
              <a:t>:</a:t>
            </a:r>
            <a:endParaRPr lang="en-US" sz="2800" b="1" dirty="0">
              <a:solidFill>
                <a:srgbClr val="002060"/>
              </a:solidFill>
              <a:latin typeface="HP001 4 hàng" panose="020B0603050302020204" pitchFamily="34" charset="0"/>
            </a:endParaRPr>
          </a:p>
        </p:txBody>
      </p:sp>
    </p:spTree>
    <p:extLst>
      <p:ext uri="{BB962C8B-B14F-4D97-AF65-F5344CB8AC3E}">
        <p14:creationId xmlns:p14="http://schemas.microsoft.com/office/powerpoint/2010/main" val="309711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51AAE-8A34-BC60-4885-6A7A49DD736B}"/>
              </a:ext>
            </a:extLst>
          </p:cNvPr>
          <p:cNvSpPr txBox="1"/>
          <p:nvPr/>
        </p:nvSpPr>
        <p:spPr>
          <a:xfrm>
            <a:off x="1145704" y="1612080"/>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Giữ gìn dân chủ, xây dựng nước nhà, gây đời sống mới, việc gì cũng cần có sức khỏe</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mới làm thành công. Mỗi một người dân yếu ớt tức là cả nước yếu ớt,</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761480" y="2680601"/>
            <a:ext cx="11143282" cy="646331"/>
          </a:xfrm>
          <a:prstGeom prst="rect">
            <a:avLst/>
          </a:prstGeom>
          <a:noFill/>
        </p:spPr>
        <p:txBody>
          <a:bodyPr wrap="square" rtlCol="0">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mỗi một người dân mạnh khỏe là cả nước mạnh khỏe.</a:t>
            </a:r>
          </a:p>
        </p:txBody>
      </p:sp>
      <p:sp>
        <p:nvSpPr>
          <p:cNvPr id="2" name="TextBox 1">
            <a:extLst>
              <a:ext uri="{FF2B5EF4-FFF2-40B4-BE49-F238E27FC236}">
                <a16:creationId xmlns:a16="http://schemas.microsoft.com/office/drawing/2014/main" id="{AB00BF3B-4345-5046-5300-A09C1F3081B1}"/>
              </a:ext>
            </a:extLst>
          </p:cNvPr>
          <p:cNvSpPr txBox="1"/>
          <p:nvPr/>
        </p:nvSpPr>
        <p:spPr>
          <a:xfrm>
            <a:off x="1203368" y="3179259"/>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Vậy nên luyện tập thể dục, bồi bổ sức khỏe là bổn phận của mỗi một người yêu nước.</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Rectangle: Rounded Corners 86016">
            <a:extLst>
              <a:ext uri="{FF2B5EF4-FFF2-40B4-BE49-F238E27FC236}">
                <a16:creationId xmlns:a16="http://schemas.microsoft.com/office/drawing/2014/main" id="{C90F8B96-1AE9-6E4C-4215-C6DBB2128003}"/>
              </a:ext>
            </a:extLst>
          </p:cNvPr>
          <p:cNvSpPr/>
          <p:nvPr/>
        </p:nvSpPr>
        <p:spPr>
          <a:xfrm>
            <a:off x="7291429" y="4389612"/>
            <a:ext cx="3436004" cy="1687890"/>
          </a:xfrm>
          <a:prstGeom prst="wedgeEllipseCallout">
            <a:avLst/>
          </a:prstGeom>
          <a:solidFill>
            <a:schemeClr val="accent6">
              <a:lumMod val="40000"/>
              <a:lumOff val="60000"/>
            </a:schemeClr>
          </a:solidFill>
        </p:spPr>
        <p:txBody>
          <a:bodyPr wrap="square">
            <a:spAutoFit/>
          </a:bodyPr>
          <a:lstStyle/>
          <a:p>
            <a:pPr algn="ctr" defTabSz="1218804">
              <a:defRPr/>
            </a:pP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viết</a:t>
            </a:r>
            <a:r>
              <a:rPr lang="en-US" sz="2400" dirty="0">
                <a:solidFill>
                  <a:srgbClr val="00206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EAC55557-BC2E-4122-258A-C4E28D015A61}"/>
              </a:ext>
            </a:extLst>
          </p:cNvPr>
          <p:cNvSpPr/>
          <p:nvPr/>
        </p:nvSpPr>
        <p:spPr>
          <a:xfrm>
            <a:off x="2042516" y="1268969"/>
            <a:ext cx="5192447" cy="523220"/>
          </a:xfrm>
          <a:prstGeom prst="rect">
            <a:avLst/>
          </a:prstGeom>
        </p:spPr>
        <p:txBody>
          <a:bodyPr wrap="none">
            <a:spAutoFit/>
          </a:bodyPr>
          <a:lstStyle/>
          <a:p>
            <a:pPr algn="ctr">
              <a:spcBef>
                <a:spcPts val="3000"/>
              </a:spcBef>
              <a:defRPr/>
            </a:pPr>
            <a:r>
              <a:rPr lang="en-US" sz="2800" b="1">
                <a:solidFill>
                  <a:srgbClr val="002060"/>
                </a:solidFill>
                <a:latin typeface="HP001 4 hàng" panose="020B0603050302020204" pitchFamily="34" charset="0"/>
              </a:rPr>
              <a:t>Lời </a:t>
            </a:r>
            <a:r>
              <a:rPr lang="en-US" sz="2800" b="1" dirty="0" err="1">
                <a:solidFill>
                  <a:srgbClr val="002060"/>
                </a:solidFill>
                <a:latin typeface="HP001 4 hàng" panose="020B0603050302020204" pitchFamily="34" charset="0"/>
              </a:rPr>
              <a:t>kêu</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gọi</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toàn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dân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tập</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thể</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dục</a:t>
            </a:r>
            <a:endParaRPr lang="en-US" sz="2800" b="1" dirty="0">
              <a:solidFill>
                <a:srgbClr val="002060"/>
              </a:solidFill>
              <a:latin typeface="HP001 4 hàng" panose="020B0603050302020204" pitchFamily="34" charset="0"/>
            </a:endParaRPr>
          </a:p>
        </p:txBody>
      </p:sp>
      <p:sp>
        <p:nvSpPr>
          <p:cNvPr id="6" name="Rectangle 5">
            <a:extLst>
              <a:ext uri="{FF2B5EF4-FFF2-40B4-BE49-F238E27FC236}">
                <a16:creationId xmlns:a16="http://schemas.microsoft.com/office/drawing/2014/main" id="{6F1AFE82-67CA-8506-0135-50B86808B92A}"/>
              </a:ext>
            </a:extLst>
          </p:cNvPr>
          <p:cNvSpPr/>
          <p:nvPr/>
        </p:nvSpPr>
        <p:spPr>
          <a:xfrm>
            <a:off x="3636703" y="745749"/>
            <a:ext cx="2004075" cy="523220"/>
          </a:xfrm>
          <a:prstGeom prst="rect">
            <a:avLst/>
          </a:prstGeom>
        </p:spPr>
        <p:txBody>
          <a:bodyPr wrap="none">
            <a:spAutoFit/>
          </a:bodyPr>
          <a:lstStyle/>
          <a:p>
            <a:pPr algn="ctr">
              <a:spcBef>
                <a:spcPts val="3000"/>
              </a:spcBef>
              <a:defRPr/>
            </a:pPr>
            <a:r>
              <a:rPr lang="en-US" sz="2800" b="1" dirty="0">
                <a:solidFill>
                  <a:srgbClr val="002060"/>
                </a:solidFill>
                <a:latin typeface="HP001 4 hàng" panose="020B0603050302020204" pitchFamily="34" charset="0"/>
              </a:rPr>
              <a:t>Nghe - </a:t>
            </a:r>
            <a:r>
              <a:rPr lang="en-US" sz="2800" b="1" err="1">
                <a:solidFill>
                  <a:srgbClr val="002060"/>
                </a:solidFill>
                <a:latin typeface="HP001 4 hàng" panose="020B0603050302020204" pitchFamily="34" charset="0"/>
              </a:rPr>
              <a:t>viết</a:t>
            </a:r>
            <a:r>
              <a:rPr lang="en-US" sz="2800" b="1">
                <a:solidFill>
                  <a:srgbClr val="002060"/>
                </a:solidFill>
                <a:latin typeface="HP001 4 hàng" panose="020B0603050302020204" pitchFamily="34" charset="0"/>
              </a:rPr>
              <a:t>:</a:t>
            </a:r>
            <a:endParaRPr lang="en-US" sz="2800" b="1" dirty="0">
              <a:solidFill>
                <a:srgbClr val="002060"/>
              </a:solidFill>
              <a:latin typeface="HP001 4 hàng" panose="020B0603050302020204" pitchFamily="34" charset="0"/>
            </a:endParaRPr>
          </a:p>
        </p:txBody>
      </p:sp>
    </p:spTree>
    <p:extLst>
      <p:ext uri="{BB962C8B-B14F-4D97-AF65-F5344CB8AC3E}">
        <p14:creationId xmlns:p14="http://schemas.microsoft.com/office/powerpoint/2010/main" val="25384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51AAE-8A34-BC60-4885-6A7A49DD736B}"/>
              </a:ext>
            </a:extLst>
          </p:cNvPr>
          <p:cNvSpPr txBox="1"/>
          <p:nvPr/>
        </p:nvSpPr>
        <p:spPr>
          <a:xfrm>
            <a:off x="1145704" y="1612080"/>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Giữ gìn dân chủ, xây dựng </a:t>
            </a:r>
            <a:r>
              <a:rPr kumimoji="0" lang="vi-VN" sz="2400" b="1" i="0" u="none" strike="noStrike" kern="1200" cap="none" spc="0" normalizeH="0" baseline="0" noProof="0" dirty="0">
                <a:ln>
                  <a:noFill/>
                </a:ln>
                <a:solidFill>
                  <a:srgbClr val="FF0000"/>
                </a:solidFill>
                <a:effectLst/>
                <a:uLnTx/>
                <a:uFillTx/>
                <a:latin typeface="HP001 4 hàng" panose="020B0603050302020204" pitchFamily="34" charset="0"/>
                <a:cs typeface="Calibri" panose="020F0502020204030204" pitchFamily="34" charset="0"/>
              </a:rPr>
              <a:t>nước nhà</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gây đời sống mới, việc gì cũng cần có sức khỏe</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mới </a:t>
            </a:r>
            <a:r>
              <a:rPr kumimoji="0" lang="vi-VN" sz="2400" b="1" i="0" u="none" strike="noStrike" kern="1200" cap="none" spc="0" normalizeH="0" baseline="0" noProof="0" dirty="0">
                <a:ln>
                  <a:noFill/>
                </a:ln>
                <a:solidFill>
                  <a:srgbClr val="FF0000"/>
                </a:solidFill>
                <a:effectLst/>
                <a:uLnTx/>
                <a:uFillTx/>
                <a:latin typeface="HP001 4 hàng" panose="020B0603050302020204" pitchFamily="34" charset="0"/>
                <a:cs typeface="Calibri" panose="020F0502020204030204" pitchFamily="34" charset="0"/>
              </a:rPr>
              <a:t>làm</a:t>
            </a:r>
            <a:r>
              <a:rPr kumimoji="0" lang="vi-VN" sz="2400" b="1" i="0" u="none" strike="noStrike" kern="1200" cap="none" spc="0" normalizeH="0" baseline="0" noProof="0" dirty="0">
                <a:ln>
                  <a:noFill/>
                </a:ln>
                <a:solidFill>
                  <a:srgbClr val="7030A0"/>
                </a:solidFill>
                <a:effectLst/>
                <a:uLnTx/>
                <a:uFillTx/>
                <a:latin typeface="HP001 4 hàng" panose="020B0603050302020204" pitchFamily="34" charset="0"/>
                <a:cs typeface="Calibri" panose="020F0502020204030204" pitchFamily="34" charset="0"/>
              </a:rPr>
              <a:t>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thành công. Mỗi một người dân yếu ớt tức là cả nước yếu ớt,</a:t>
            </a:r>
            <a:r>
              <a:rPr kumimoji="0" lang="en-US"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  </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761480" y="2680601"/>
            <a:ext cx="11143282" cy="646331"/>
          </a:xfrm>
          <a:prstGeom prst="rect">
            <a:avLst/>
          </a:prstGeom>
          <a:noFill/>
        </p:spPr>
        <p:txBody>
          <a:bodyPr wrap="square" rtlCol="0">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mỗi một người dân mạnh khỏe là cả nước mạnh khỏe.</a:t>
            </a:r>
          </a:p>
        </p:txBody>
      </p:sp>
      <p:sp>
        <p:nvSpPr>
          <p:cNvPr id="2" name="TextBox 1">
            <a:extLst>
              <a:ext uri="{FF2B5EF4-FFF2-40B4-BE49-F238E27FC236}">
                <a16:creationId xmlns:a16="http://schemas.microsoft.com/office/drawing/2014/main" id="{AB00BF3B-4345-5046-5300-A09C1F3081B1}"/>
              </a:ext>
            </a:extLst>
          </p:cNvPr>
          <p:cNvSpPr txBox="1"/>
          <p:nvPr/>
        </p:nvSpPr>
        <p:spPr>
          <a:xfrm>
            <a:off x="1203368" y="3179259"/>
            <a:ext cx="10907751" cy="1200329"/>
          </a:xfrm>
          <a:prstGeom prst="rect">
            <a:avLst/>
          </a:prstGeom>
          <a:noFill/>
        </p:spPr>
        <p:txBody>
          <a:bodyPr wrap="square">
            <a:spAutoFit/>
          </a:bodyPr>
          <a:lstStyle/>
          <a:p>
            <a:pPr marL="0" marR="0" lvl="0" indent="361950" algn="just" defTabSz="914400" rtl="0" eaLnBrk="1" fontAlgn="auto" latinLnBrk="0" hangingPunct="1">
              <a:lnSpc>
                <a:spcPct val="150000"/>
              </a:lnSpc>
              <a:spcBef>
                <a:spcPts val="0"/>
              </a:spcBef>
              <a:spcAft>
                <a:spcPts val="500"/>
              </a:spcAft>
              <a:buClrTx/>
              <a:buSzTx/>
              <a:buFontTx/>
              <a:buNone/>
              <a:tabLst/>
              <a:defRPr/>
            </a:pP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Vậy nên </a:t>
            </a:r>
            <a:r>
              <a:rPr kumimoji="0" lang="vi-VN" sz="2400" b="1" i="0" u="none" strike="noStrike" kern="1200" cap="none" spc="0" normalizeH="0" baseline="0" noProof="0" dirty="0">
                <a:ln>
                  <a:noFill/>
                </a:ln>
                <a:solidFill>
                  <a:srgbClr val="FF0000"/>
                </a:solidFill>
                <a:effectLst/>
                <a:uLnTx/>
                <a:uFillTx/>
                <a:latin typeface="HP001 4 hàng" panose="020B0603050302020204" pitchFamily="34" charset="0"/>
                <a:cs typeface="Calibri" panose="020F0502020204030204" pitchFamily="34" charset="0"/>
              </a:rPr>
              <a:t>luyện tập </a:t>
            </a:r>
            <a:r>
              <a:rPr kumimoji="0" lang="vi-VN" sz="2400" b="1" i="0" u="none" strike="noStrike" kern="1200" cap="none" spc="0" normalizeH="0" baseline="0" noProof="0" dirty="0">
                <a:ln>
                  <a:noFill/>
                </a:ln>
                <a:effectLst/>
                <a:uLnTx/>
                <a:uFillTx/>
                <a:latin typeface="HP001 4 hàng" panose="020B0603050302020204" pitchFamily="34" charset="0"/>
                <a:cs typeface="Calibri" panose="020F0502020204030204" pitchFamily="34" charset="0"/>
              </a:rPr>
              <a:t>thể dục, bồi bổ sức khỏe là bổn phận của mỗi một người yêu nước.</a:t>
            </a:r>
            <a:endParaRPr kumimoji="0" lang="en-US" sz="24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870264A6-44FD-0134-18AE-B6AEDCB59629}"/>
              </a:ext>
            </a:extLst>
          </p:cNvPr>
          <p:cNvSpPr/>
          <p:nvPr/>
        </p:nvSpPr>
        <p:spPr>
          <a:xfrm>
            <a:off x="2042516" y="1268969"/>
            <a:ext cx="5192447" cy="523220"/>
          </a:xfrm>
          <a:prstGeom prst="rect">
            <a:avLst/>
          </a:prstGeom>
        </p:spPr>
        <p:txBody>
          <a:bodyPr wrap="none">
            <a:spAutoFit/>
          </a:bodyPr>
          <a:lstStyle/>
          <a:p>
            <a:pPr algn="ctr">
              <a:spcBef>
                <a:spcPts val="3000"/>
              </a:spcBef>
              <a:defRPr/>
            </a:pPr>
            <a:r>
              <a:rPr lang="en-US" sz="2800" b="1">
                <a:solidFill>
                  <a:srgbClr val="002060"/>
                </a:solidFill>
                <a:latin typeface="HP001 4 hàng" panose="020B0603050302020204" pitchFamily="34" charset="0"/>
              </a:rPr>
              <a:t>Lời </a:t>
            </a:r>
            <a:r>
              <a:rPr lang="en-US" sz="2800" b="1" dirty="0" err="1">
                <a:solidFill>
                  <a:srgbClr val="002060"/>
                </a:solidFill>
                <a:latin typeface="HP001 4 hàng" panose="020B0603050302020204" pitchFamily="34" charset="0"/>
              </a:rPr>
              <a:t>kêu</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gọi</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toàn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dân</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tập</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thể</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dục</a:t>
            </a:r>
            <a:endParaRPr lang="en-US" sz="2800" b="1" dirty="0">
              <a:solidFill>
                <a:srgbClr val="002060"/>
              </a:solidFill>
              <a:latin typeface="HP001 4 hàng" panose="020B0603050302020204" pitchFamily="34" charset="0"/>
            </a:endParaRPr>
          </a:p>
        </p:txBody>
      </p:sp>
      <p:sp>
        <p:nvSpPr>
          <p:cNvPr id="5" name="Rectangle 4">
            <a:extLst>
              <a:ext uri="{FF2B5EF4-FFF2-40B4-BE49-F238E27FC236}">
                <a16:creationId xmlns:a16="http://schemas.microsoft.com/office/drawing/2014/main" id="{83C5C872-11B6-A0AB-D36C-BAC35383602D}"/>
              </a:ext>
            </a:extLst>
          </p:cNvPr>
          <p:cNvSpPr/>
          <p:nvPr/>
        </p:nvSpPr>
        <p:spPr>
          <a:xfrm>
            <a:off x="3636703" y="745749"/>
            <a:ext cx="2004075" cy="523220"/>
          </a:xfrm>
          <a:prstGeom prst="rect">
            <a:avLst/>
          </a:prstGeom>
        </p:spPr>
        <p:txBody>
          <a:bodyPr wrap="none">
            <a:spAutoFit/>
          </a:bodyPr>
          <a:lstStyle/>
          <a:p>
            <a:pPr algn="ctr">
              <a:spcBef>
                <a:spcPts val="3000"/>
              </a:spcBef>
              <a:defRPr/>
            </a:pPr>
            <a:r>
              <a:rPr lang="en-US" sz="2800" b="1" dirty="0">
                <a:solidFill>
                  <a:srgbClr val="002060"/>
                </a:solidFill>
                <a:latin typeface="HP001 4 hàng" panose="020B0603050302020204" pitchFamily="34" charset="0"/>
              </a:rPr>
              <a:t>Nghe - </a:t>
            </a:r>
            <a:r>
              <a:rPr lang="en-US" sz="2800" b="1" err="1">
                <a:solidFill>
                  <a:srgbClr val="002060"/>
                </a:solidFill>
                <a:latin typeface="HP001 4 hàng" panose="020B0603050302020204" pitchFamily="34" charset="0"/>
              </a:rPr>
              <a:t>viết</a:t>
            </a:r>
            <a:r>
              <a:rPr lang="en-US" sz="2800" b="1">
                <a:solidFill>
                  <a:srgbClr val="002060"/>
                </a:solidFill>
                <a:latin typeface="HP001 4 hàng" panose="020B0603050302020204" pitchFamily="34" charset="0"/>
              </a:rPr>
              <a:t>:</a:t>
            </a:r>
            <a:endParaRPr lang="en-US" sz="2800" b="1" dirty="0">
              <a:solidFill>
                <a:srgbClr val="002060"/>
              </a:solidFill>
              <a:latin typeface="HP001 4 hàng" panose="020B0603050302020204" pitchFamily="34" charset="0"/>
            </a:endParaRPr>
          </a:p>
        </p:txBody>
      </p:sp>
    </p:spTree>
    <p:extLst>
      <p:ext uri="{BB962C8B-B14F-4D97-AF65-F5344CB8AC3E}">
        <p14:creationId xmlns:p14="http://schemas.microsoft.com/office/powerpoint/2010/main" val="3028289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09" y="3951584"/>
            <a:ext cx="4493257" cy="3177814"/>
          </a:xfrm>
          <a:prstGeom prst="rect">
            <a:avLst/>
          </a:prstGeom>
        </p:spPr>
      </p:pic>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720448" y="-136349"/>
            <a:ext cx="1715729" cy="1234189"/>
          </a:xfrm>
          <a:prstGeom prst="rect">
            <a:avLst/>
          </a:prstGeom>
        </p:spPr>
      </p:pic>
      <p:pic>
        <p:nvPicPr>
          <p:cNvPr id="9" name="Picture 8">
            <a:extLst>
              <a:ext uri="{FF2B5EF4-FFF2-40B4-BE49-F238E27FC236}">
                <a16:creationId xmlns:a16="http://schemas.microsoft.com/office/drawing/2014/main" id="{CB984D61-7F67-4540-82BC-CE6E9BC08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80222" y="72580"/>
            <a:ext cx="1113112" cy="1113112"/>
          </a:xfrm>
          <a:prstGeom prst="rect">
            <a:avLst/>
          </a:prstGeom>
        </p:spPr>
      </p:pic>
      <p:sp>
        <p:nvSpPr>
          <p:cNvPr id="10" name="Rectangle 9">
            <a:extLst>
              <a:ext uri="{FF2B5EF4-FFF2-40B4-BE49-F238E27FC236}">
                <a16:creationId xmlns:a16="http://schemas.microsoft.com/office/drawing/2014/main" id="{CE959060-2499-4CA4-BED8-B00D625981F1}"/>
              </a:ext>
            </a:extLst>
          </p:cNvPr>
          <p:cNvSpPr/>
          <p:nvPr/>
        </p:nvSpPr>
        <p:spPr>
          <a:xfrm>
            <a:off x="3880906" y="323955"/>
            <a:ext cx="4430187" cy="769441"/>
          </a:xfrm>
          <a:prstGeom prst="rect">
            <a:avLst/>
          </a:prstGeom>
        </p:spPr>
        <p:txBody>
          <a:bodyPr wrap="none">
            <a:spAutoFit/>
          </a:bodyPr>
          <a:lstStyle/>
          <a:p>
            <a:pPr defTabSz="457200">
              <a:defRPr/>
            </a:pPr>
            <a:r>
              <a:rPr lang="vi-VN" sz="4400" u="sng" dirty="0">
                <a:solidFill>
                  <a:srgbClr val="E53238"/>
                </a:solidFill>
                <a:latin typeface="Calibri" panose="020F0502020204030204" pitchFamily="34" charset="0"/>
                <a:ea typeface="微软雅黑"/>
                <a:cs typeface="Calibri" panose="020F0502020204030204" pitchFamily="34" charset="0"/>
              </a:rPr>
              <a:t>Lưu ý khi trình bày</a:t>
            </a:r>
          </a:p>
        </p:txBody>
      </p:sp>
      <p:pic>
        <p:nvPicPr>
          <p:cNvPr id="18" name="Picture 4" descr="Mẫu giấy 5 ô ly - Mẫu giấy luyện viết chữ - Download.vn">
            <a:extLst>
              <a:ext uri="{FF2B5EF4-FFF2-40B4-BE49-F238E27FC236}">
                <a16:creationId xmlns:a16="http://schemas.microsoft.com/office/drawing/2014/main" id="{DB278F43-2683-477E-8956-B53AC727026B}"/>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 r="30532" b="54556"/>
          <a:stretch/>
        </p:blipFill>
        <p:spPr bwMode="auto">
          <a:xfrm>
            <a:off x="2837157" y="1982243"/>
            <a:ext cx="6909811" cy="310321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CA4351A7-0CF9-45EB-9872-6F09A764F112}"/>
              </a:ext>
            </a:extLst>
          </p:cNvPr>
          <p:cNvCxnSpPr>
            <a:cxnSpLocks/>
          </p:cNvCxnSpPr>
          <p:nvPr/>
        </p:nvCxnSpPr>
        <p:spPr>
          <a:xfrm>
            <a:off x="2931692" y="1868796"/>
            <a:ext cx="85059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1607B2C-D1BC-4396-A5BE-3393C83B5772}"/>
              </a:ext>
            </a:extLst>
          </p:cNvPr>
          <p:cNvSpPr/>
          <p:nvPr/>
        </p:nvSpPr>
        <p:spPr>
          <a:xfrm>
            <a:off x="2693334" y="1398783"/>
            <a:ext cx="1584408" cy="461665"/>
          </a:xfrm>
          <a:prstGeom prst="rect">
            <a:avLst/>
          </a:prstGeom>
        </p:spPr>
        <p:txBody>
          <a:bodyPr wrap="none">
            <a:spAutoFit/>
          </a:bodyPr>
          <a:lstStyle/>
          <a:p>
            <a:pPr>
              <a:defRPr/>
            </a:pPr>
            <a:r>
              <a:rPr lang="en-US" sz="2400" dirty="0" err="1">
                <a:solidFill>
                  <a:srgbClr val="FF0000"/>
                </a:solidFill>
                <a:cs typeface="Calibri" panose="020F0502020204030204" pitchFamily="34" charset="0"/>
              </a:rPr>
              <a:t>Lùi</a:t>
            </a:r>
            <a:r>
              <a:rPr lang="en-US" sz="2400" dirty="0">
                <a:solidFill>
                  <a:srgbClr val="FF0000"/>
                </a:solidFill>
                <a:cs typeface="Calibri" panose="020F0502020204030204" pitchFamily="34" charset="0"/>
              </a:rPr>
              <a:t> </a:t>
            </a:r>
            <a:r>
              <a:rPr lang="en-US" sz="2400" dirty="0" err="1">
                <a:solidFill>
                  <a:srgbClr val="FF0000"/>
                </a:solidFill>
                <a:cs typeface="Calibri" panose="020F0502020204030204" pitchFamily="34" charset="0"/>
              </a:rPr>
              <a:t>vào</a:t>
            </a:r>
            <a:r>
              <a:rPr lang="en-US" sz="2400" dirty="0">
                <a:solidFill>
                  <a:srgbClr val="FF0000"/>
                </a:solidFill>
                <a:cs typeface="Calibri" panose="020F0502020204030204" pitchFamily="34" charset="0"/>
              </a:rPr>
              <a:t> 1 ô </a:t>
            </a:r>
          </a:p>
        </p:txBody>
      </p:sp>
      <p:sp>
        <p:nvSpPr>
          <p:cNvPr id="21" name="Rectangle 20">
            <a:extLst>
              <a:ext uri="{FF2B5EF4-FFF2-40B4-BE49-F238E27FC236}">
                <a16:creationId xmlns:a16="http://schemas.microsoft.com/office/drawing/2014/main" id="{EA00F404-DE2B-444D-A06D-8E42484874A4}"/>
              </a:ext>
            </a:extLst>
          </p:cNvPr>
          <p:cNvSpPr/>
          <p:nvPr/>
        </p:nvSpPr>
        <p:spPr>
          <a:xfrm>
            <a:off x="2922167" y="2027374"/>
            <a:ext cx="756000" cy="756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4E408EC-283D-4DEC-ABC9-303F399DB59E}"/>
              </a:ext>
            </a:extLst>
          </p:cNvPr>
          <p:cNvSpPr txBox="1"/>
          <p:nvPr/>
        </p:nvSpPr>
        <p:spPr>
          <a:xfrm>
            <a:off x="3285937" y="2405351"/>
            <a:ext cx="6103173" cy="584775"/>
          </a:xfrm>
          <a:prstGeom prst="rect">
            <a:avLst/>
          </a:prstGeom>
          <a:noFill/>
        </p:spPr>
        <p:txBody>
          <a:bodyPr wrap="square" rtlCol="0">
            <a:spAutoFit/>
          </a:bodyPr>
          <a:lstStyle/>
          <a:p>
            <a:pPr indent="361950" algn="just">
              <a:spcAft>
                <a:spcPts val="500"/>
              </a:spcAft>
              <a:defRPr/>
            </a:pP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Giữ</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gìn</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dân</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chủ</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a:t>
            </a:r>
          </a:p>
        </p:txBody>
      </p:sp>
      <p:sp>
        <p:nvSpPr>
          <p:cNvPr id="2" name="TextBox 1"/>
          <p:cNvSpPr txBox="1"/>
          <p:nvPr/>
        </p:nvSpPr>
        <p:spPr>
          <a:xfrm>
            <a:off x="-1789043" y="72580"/>
            <a:ext cx="1789043" cy="1666768"/>
          </a:xfrm>
          <a:prstGeom prst="rect">
            <a:avLst/>
          </a:prstGeom>
          <a:solidFill>
            <a:schemeClr val="bg2"/>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9745360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TotalTime>
  <Words>883</Words>
  <Application>Microsoft Office PowerPoint</Application>
  <PresentationFormat>Widescreen</PresentationFormat>
  <Paragraphs>82</Paragraphs>
  <Slides>19</Slides>
  <Notes>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等线</vt:lpstr>
      <vt:lpstr>Arial</vt:lpstr>
      <vt:lpstr>Calibri</vt:lpstr>
      <vt:lpstr>Calibri Light</vt:lpstr>
      <vt:lpstr>Cambria</vt:lpstr>
      <vt:lpstr>HP001 4 hàng</vt:lpstr>
      <vt:lpstr>Sriracha</vt:lpstr>
      <vt:lpstr>Times New Roman</vt:lpstr>
      <vt:lpstr>UTM Cookies</vt:lpstr>
      <vt:lpstr>字魂59号-创粗黑</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EHEHEHE</cp:lastModifiedBy>
  <cp:revision>78</cp:revision>
  <dcterms:created xsi:type="dcterms:W3CDTF">2022-11-08T11:38:51Z</dcterms:created>
  <dcterms:modified xsi:type="dcterms:W3CDTF">2026-02-05T08:29:43Z</dcterms:modified>
</cp:coreProperties>
</file>