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3 AmpleSoft Bold" panose="02000000000000000000" pitchFamily="2" charset="0"/>
      <p:regular r:id="rId17"/>
    </p:embeddedFont>
    <p:embeddedFont>
      <p:font typeface="#9Slide03 Bebas Neue Bold" panose="020B0606020202050201" pitchFamily="34" charset="0"/>
      <p:bold r:id="rId18"/>
    </p:embeddedFont>
    <p:embeddedFont>
      <p:font typeface="#9Slide05 Aphrodite Pro" panose="02000000000000000000" pitchFamily="2" charset="0"/>
      <p:regular r:id="rId19"/>
    </p:embeddedFont>
    <p:embeddedFont>
      <p:font typeface="#9Slide05 SVNClementine" panose="020F0502020204030203" pitchFamily="34" charset="0"/>
      <p:regular r:id="rId20"/>
    </p:embeddedFont>
    <p:embeddedFont>
      <p:font typeface="#9Slide07 HoneyCream" pitchFamily="2" charset="0"/>
      <p:regular r:id="rId21"/>
    </p:embeddedFont>
    <p:embeddedFont>
      <p:font typeface="#9Slide07 IcielStormtrooper" panose="020B0500000000000000" pitchFamily="34" charset="0"/>
      <p:regular r:id="rId22"/>
    </p:embeddedFont>
    <p:embeddedFont>
      <p:font typeface="#9Slide07 SVNZiclets" panose="02000603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Dancing Script" panose="02040603050506020204" pitchFamily="18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viewProps" Target="viewProps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DFE87-26CA-4201-968C-3DDABC30F2BA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CC754-7EC0-4C91-8DD0-ED7CFBF59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27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746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324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99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404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53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4b7ac326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4b7ac326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92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2143668"/>
            <a:ext cx="12192000" cy="373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8400" y="4009833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69618" y="59476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647085" y="5427075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348530" y="4902288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31238" y="44082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>
            <a:off x="-2044384" y="1479999"/>
            <a:ext cx="7286299" cy="66718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2169200" y="1212233"/>
            <a:ext cx="785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2169200" y="2239833"/>
            <a:ext cx="7853600" cy="19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4" name="Google Shape;94;p9"/>
          <p:cNvPicPr preferRelativeResize="0"/>
          <p:nvPr/>
        </p:nvPicPr>
        <p:blipFill>
          <a:blip r:embed="rId9">
            <a:alphaModFix amt="51000"/>
          </a:blip>
          <a:stretch>
            <a:fillRect/>
          </a:stretch>
        </p:blipFill>
        <p:spPr>
          <a:xfrm>
            <a:off x="8853684" y="-903667"/>
            <a:ext cx="6265001" cy="5732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85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1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21" y="2143668"/>
            <a:ext cx="12192000" cy="373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1091300" y="1568400"/>
            <a:ext cx="6600800" cy="3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59566" y="4607237"/>
            <a:ext cx="15307367" cy="223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7345" y="59476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4065" y="5427075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4" y="4902288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20537" y="44082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/>
          <p:cNvPicPr preferRelativeResize="0"/>
          <p:nvPr/>
        </p:nvPicPr>
        <p:blipFill>
          <a:blip r:embed="rId8">
            <a:alphaModFix amt="51000"/>
          </a:blip>
          <a:stretch>
            <a:fillRect/>
          </a:stretch>
        </p:blipFill>
        <p:spPr>
          <a:xfrm flipH="1">
            <a:off x="6946307" y="1479999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9">
            <a:alphaModFix amt="51000"/>
          </a:blip>
          <a:stretch>
            <a:fillRect/>
          </a:stretch>
        </p:blipFill>
        <p:spPr>
          <a:xfrm flipH="1">
            <a:off x="-3688895" y="-1491167"/>
            <a:ext cx="6265001" cy="573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6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71567"/>
            <a:ext cx="12192000" cy="44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565" y="60950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8492991" y="-579767"/>
            <a:ext cx="4598812" cy="42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35" y="5077644"/>
            <a:ext cx="743867" cy="186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7601" y="4508232"/>
            <a:ext cx="743867" cy="18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08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800" y="1455800"/>
            <a:ext cx="12192000" cy="394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47153" y="4117423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2"/>
          <p:cNvPicPr preferRelativeResize="0"/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-771366" y="987117"/>
            <a:ext cx="8326167" cy="762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69618" y="5259741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407831" y="5079574"/>
            <a:ext cx="929767" cy="113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958238" y="129934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07801" y="196967"/>
            <a:ext cx="3012833" cy="73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09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87867"/>
            <a:ext cx="12192000" cy="31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832" y="3483567"/>
            <a:ext cx="12585199" cy="31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831" y="4749490"/>
            <a:ext cx="12585185" cy="1837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5366" y="5891807"/>
            <a:ext cx="12585185" cy="280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6429" y="4237687"/>
            <a:ext cx="1451961" cy="363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42611" y="5228442"/>
            <a:ext cx="1327072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3797" y="5098455"/>
            <a:ext cx="1838159" cy="22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4899" y="3954028"/>
            <a:ext cx="636447" cy="263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3"/>
          <p:cNvPicPr preferRelativeResize="0"/>
          <p:nvPr/>
        </p:nvPicPr>
        <p:blipFill>
          <a:blip r:embed="rId10">
            <a:alphaModFix amt="51000"/>
          </a:blip>
          <a:stretch>
            <a:fillRect/>
          </a:stretch>
        </p:blipFill>
        <p:spPr>
          <a:xfrm>
            <a:off x="-405199" y="2304500"/>
            <a:ext cx="6265001" cy="573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3"/>
          <p:cNvPicPr preferRelativeResize="0"/>
          <p:nvPr/>
        </p:nvPicPr>
        <p:blipFill>
          <a:blip r:embed="rId11">
            <a:alphaModFix amt="51000"/>
          </a:blip>
          <a:stretch>
            <a:fillRect/>
          </a:stretch>
        </p:blipFill>
        <p:spPr>
          <a:xfrm>
            <a:off x="3981300" y="3312333"/>
            <a:ext cx="7286299" cy="667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4696" y="143901"/>
            <a:ext cx="1665133" cy="6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9972496" y="1276134"/>
            <a:ext cx="1665133" cy="6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57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94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Bungee"/>
              <a:buNone/>
              <a:defRPr sz="3400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●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Encode Sans Semi Expanded"/>
              <a:buChar char="○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Encode Sans Semi Expanded"/>
              <a:buChar char="■"/>
              <a:defRPr>
                <a:solidFill>
                  <a:schemeClr val="accent1"/>
                </a:solidFill>
                <a:latin typeface="Encode Sans Semi Expanded"/>
                <a:ea typeface="Encode Sans Semi Expanded"/>
                <a:cs typeface="Encode Sans Semi Expanded"/>
                <a:sym typeface="Encode Sans Semi Expande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3CD7A-53F5-D5DD-C00E-AC1C6BDDD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4AE55-BDC6-79E6-3469-A83039C91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B638178-20ED-24E9-57B8-48119341963C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719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B6B044-EC91-D746-F62B-02CA4D9AF3A8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EB46A-A6C7-58F5-6753-388DAD041750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68AD1-2C17-5C3C-B594-E838DC8BBF0C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3262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96;p73">
            <a:extLst>
              <a:ext uri="{FF2B5EF4-FFF2-40B4-BE49-F238E27FC236}">
                <a16:creationId xmlns:a16="http://schemas.microsoft.com/office/drawing/2014/main" id="{316BF1E5-90F3-68EB-1A72-672936537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377171" y="4650051"/>
            <a:ext cx="714093" cy="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7;p73">
            <a:extLst>
              <a:ext uri="{FF2B5EF4-FFF2-40B4-BE49-F238E27FC236}">
                <a16:creationId xmlns:a16="http://schemas.microsoft.com/office/drawing/2014/main" id="{1BB34395-A1D6-8C1B-835E-99DEE5CD5E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660" y="4296253"/>
            <a:ext cx="538237" cy="122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8;p73">
            <a:extLst>
              <a:ext uri="{FF2B5EF4-FFF2-40B4-BE49-F238E27FC236}">
                <a16:creationId xmlns:a16="http://schemas.microsoft.com/office/drawing/2014/main" id="{3092F167-5948-75BA-07CF-2449AC6CE4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3001" y="4326270"/>
            <a:ext cx="525689" cy="11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71C57-3BFA-EDAB-AB6B-F950256F5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6" b="94317" l="4845" r="91624">
                        <a14:foregroundMark x1="9711" y1="60747" x2="6740" y2="44936"/>
                        <a14:foregroundMark x1="5125" y1="46922" x2="6955" y2="35457"/>
                        <a14:foregroundMark x1="6955" y1="35457" x2="4845" y2="29872"/>
                        <a14:foregroundMark x1="72179" y1="9872" x2="78122" y2="8633"/>
                        <a14:foregroundMark x1="91645" y1="11367" x2="91645" y2="14808"/>
                        <a14:foregroundMark x1="55685" y1="94317" x2="63243" y2="90855"/>
                        <a14:foregroundMark x1="44315" y1="12586" x2="50818" y2="12586"/>
                        <a14:foregroundMark x1="25129" y1="6175" x2="37016" y2="9145"/>
                        <a14:foregroundMark x1="29177" y1="4936" x2="30814" y2="4700"/>
                        <a14:foregroundMark x1="25668" y1="5428" x2="25668" y2="5192"/>
                        <a14:foregroundMark x1="25668" y1="4936" x2="25668" y2="4936"/>
                        <a14:foregroundMark x1="27821" y1="4189" x2="27821" y2="4189"/>
                        <a14:foregroundMark x1="27283" y1="3206" x2="27024" y2="4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869" y="3957207"/>
            <a:ext cx="2771967" cy="3035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23B89-A8A8-ABEE-41DA-A338B2194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527" y="4296254"/>
            <a:ext cx="2126216" cy="2722332"/>
          </a:xfrm>
          <a:prstGeom prst="rect">
            <a:avLst/>
          </a:prstGeom>
        </p:spPr>
      </p:pic>
      <p:sp>
        <p:nvSpPr>
          <p:cNvPr id="14" name="Google Shape;614;p49">
            <a:extLst>
              <a:ext uri="{FF2B5EF4-FFF2-40B4-BE49-F238E27FC236}">
                <a16:creationId xmlns:a16="http://schemas.microsoft.com/office/drawing/2014/main" id="{3D69CCFF-6763-15AD-95B1-072A882B606C}"/>
              </a:ext>
            </a:extLst>
          </p:cNvPr>
          <p:cNvSpPr txBox="1">
            <a:spLocks/>
          </p:cNvSpPr>
          <p:nvPr/>
        </p:nvSpPr>
        <p:spPr>
          <a:xfrm flipH="1">
            <a:off x="6210141" y="3812503"/>
            <a:ext cx="2712859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85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Bungee"/>
              <a:buNone/>
              <a:defRPr sz="5200" b="0" i="0" u="none" strike="noStrike" cap="none">
                <a:solidFill>
                  <a:schemeClr val="accent3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A5870"/>
              </a:buClr>
              <a:buSzPts val="5200"/>
              <a:buFont typeface="Bungee"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 (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Tiết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 </a:t>
            </a:r>
            <a:r>
              <a:rPr kumimoji="0" lang="vi-VN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2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5 SVNClementine" panose="020F0502020204030203" pitchFamily="34" charset="0"/>
                <a:sym typeface="Bungee"/>
              </a:rPr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CED0EB0-7D97-D4C7-5B3E-C88EA5514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5669" y="30376"/>
            <a:ext cx="1447203" cy="1432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93" y="746813"/>
            <a:ext cx="9821507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194238" y="855568"/>
            <a:ext cx="11785009" cy="6002433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852849" y="205252"/>
            <a:ext cx="8889100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đúng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Số hình tam giác có trong hình sau là: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170908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5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6CC2307-39C7-F471-9D3C-26CAC995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5869936" y="2118023"/>
            <a:ext cx="1087323" cy="1169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3D07A6-7F30-30C6-689E-D1FE256E7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9093385" y="1982767"/>
            <a:ext cx="952473" cy="13883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1E6C83-9DBD-C4BD-1E17-ED72208446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6413598" y="4337551"/>
            <a:ext cx="1087321" cy="966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053C6A-68D3-487C-C808-0BED192916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569620" y="4206120"/>
            <a:ext cx="919869" cy="1229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7BC83-22F4-30B5-EB50-7D76EC0C722E}"/>
              </a:ext>
            </a:extLst>
          </p:cNvPr>
          <p:cNvSpPr txBox="1"/>
          <p:nvPr/>
        </p:nvSpPr>
        <p:spPr>
          <a:xfrm>
            <a:off x="6885904" y="2604625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3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58DA30-0C4F-E8C7-6C22-D1AB6FBD3340}"/>
              </a:ext>
            </a:extLst>
          </p:cNvPr>
          <p:cNvSpPr txBox="1"/>
          <p:nvPr/>
        </p:nvSpPr>
        <p:spPr>
          <a:xfrm>
            <a:off x="9904292" y="2604133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4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7FDE3-9BDC-2636-F0D1-6D1D78E3CD36}"/>
              </a:ext>
            </a:extLst>
          </p:cNvPr>
          <p:cNvSpPr txBox="1"/>
          <p:nvPr/>
        </p:nvSpPr>
        <p:spPr>
          <a:xfrm>
            <a:off x="7399991" y="4628231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5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E5C62-5513-FFA4-242D-46FA1EFF5D19}"/>
              </a:ext>
            </a:extLst>
          </p:cNvPr>
          <p:cNvSpPr txBox="1"/>
          <p:nvPr/>
        </p:nvSpPr>
        <p:spPr>
          <a:xfrm>
            <a:off x="10447793" y="4677310"/>
            <a:ext cx="167531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6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70719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hình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70719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028" name="Picture 4" descr="https://img.loigiaihay.com/picture/question_lgh/2021_41/1621387796-mi3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4" y="3433107"/>
            <a:ext cx="5705124" cy="26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7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DC26F12-7863-B3F8-FCBE-1553867BFF7C}"/>
              </a:ext>
            </a:extLst>
          </p:cNvPr>
          <p:cNvGrpSpPr/>
          <p:nvPr/>
        </p:nvGrpSpPr>
        <p:grpSpPr>
          <a:xfrm>
            <a:off x="3470500" y="901063"/>
            <a:ext cx="8340669" cy="2391399"/>
            <a:chOff x="4662894" y="2189124"/>
            <a:chExt cx="4226196" cy="194361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1A8D02-12C1-4284-8114-5D6EDB41A768}"/>
                </a:ext>
              </a:extLst>
            </p:cNvPr>
            <p:cNvSpPr/>
            <p:nvPr/>
          </p:nvSpPr>
          <p:spPr>
            <a:xfrm rot="21363268">
              <a:off x="4662894" y="3508291"/>
              <a:ext cx="2893455" cy="62444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BA899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Google Shape;392;p37">
              <a:extLst>
                <a:ext uri="{FF2B5EF4-FFF2-40B4-BE49-F238E27FC236}">
                  <a16:creationId xmlns:a16="http://schemas.microsoft.com/office/drawing/2014/main" id="{C8412DAC-1B44-E155-E50E-69FC2F11D36C}"/>
                </a:ext>
              </a:extLst>
            </p:cNvPr>
            <p:cNvSpPr txBox="1">
              <a:spLocks/>
            </p:cNvSpPr>
            <p:nvPr/>
          </p:nvSpPr>
          <p:spPr>
            <a:xfrm>
              <a:off x="4710781" y="2189124"/>
              <a:ext cx="4178309" cy="121050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br>
                <a:rPr kumimoji="0" lang="vi-VN" sz="8000" b="1" i="0" u="none" strike="noStrike" kern="0" cap="none" spc="0" normalizeH="0" baseline="0" noProof="0" dirty="0">
                  <a:ln>
                    <a:solidFill>
                      <a:srgbClr val="313146">
                        <a:lumMod val="50000"/>
                      </a:srgbClr>
                    </a:solidFill>
                  </a:ln>
                  <a:solidFill>
                    <a:srgbClr val="BA899E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cs typeface="Arial"/>
                  <a:sym typeface="Arial"/>
                </a:rPr>
              </a:br>
              <a:r>
                <a:rPr kumimoji="0" lang="en-US" sz="8000" b="1" i="0" u="none" strike="noStrike" kern="0" cap="none" spc="0" normalizeH="0" baseline="0" noProof="0" dirty="0" err="1">
                  <a:ln>
                    <a:solidFill>
                      <a:srgbClr val="313146">
                        <a:lumMod val="50000"/>
                      </a:srgbClr>
                    </a:solidFill>
                  </a:ln>
                  <a:solidFill>
                    <a:srgbClr val="BA899E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cs typeface="Arial"/>
                  <a:sym typeface="Arial"/>
                </a:rPr>
                <a:t>tạm</a:t>
              </a:r>
              <a:r>
                <a:rPr kumimoji="0" lang="en-US" sz="8000" b="1" i="0" u="none" strike="noStrike" kern="0" cap="none" spc="0" normalizeH="0" baseline="0" noProof="0" dirty="0">
                  <a:ln>
                    <a:solidFill>
                      <a:srgbClr val="313146">
                        <a:lumMod val="50000"/>
                      </a:srgbClr>
                    </a:solidFill>
                  </a:ln>
                  <a:solidFill>
                    <a:srgbClr val="BA899E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cs typeface="Arial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>
                    <a:solidFill>
                      <a:srgbClr val="313146">
                        <a:lumMod val="50000"/>
                      </a:srgbClr>
                    </a:solidFill>
                  </a:ln>
                  <a:solidFill>
                    <a:srgbClr val="BA899E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cs typeface="Arial"/>
                  <a:sym typeface="Arial"/>
                </a:rPr>
                <a:t>biệt</a:t>
              </a:r>
              <a:endParaRPr kumimoji="0" lang="vi-VN" sz="8000" b="1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BA899E">
                    <a:lumMod val="75000"/>
                  </a:srgbClr>
                </a:solidFill>
                <a:effectLst/>
                <a:uLnTx/>
                <a:uFillTx/>
                <a:latin typeface="#9Slide07 IcielStormtrooper" panose="020B0500000000000000" pitchFamily="34" charset="0"/>
                <a:cs typeface="Arial"/>
                <a:sym typeface="Arial"/>
              </a:endParaRPr>
            </a:p>
          </p:txBody>
        </p:sp>
      </p:grpSp>
      <p:pic>
        <p:nvPicPr>
          <p:cNvPr id="9" name="Google Shape;1396;p73">
            <a:extLst>
              <a:ext uri="{FF2B5EF4-FFF2-40B4-BE49-F238E27FC236}">
                <a16:creationId xmlns:a16="http://schemas.microsoft.com/office/drawing/2014/main" id="{316BF1E5-90F3-68EB-1A72-672936537D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377171" y="4650051"/>
            <a:ext cx="714093" cy="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7;p73">
            <a:extLst>
              <a:ext uri="{FF2B5EF4-FFF2-40B4-BE49-F238E27FC236}">
                <a16:creationId xmlns:a16="http://schemas.microsoft.com/office/drawing/2014/main" id="{1BB34395-A1D6-8C1B-835E-99DEE5CD5ED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660" y="4296253"/>
            <a:ext cx="538237" cy="122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8;p73">
            <a:extLst>
              <a:ext uri="{FF2B5EF4-FFF2-40B4-BE49-F238E27FC236}">
                <a16:creationId xmlns:a16="http://schemas.microsoft.com/office/drawing/2014/main" id="{3092F167-5948-75BA-07CF-2449AC6CE4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3001" y="4326270"/>
            <a:ext cx="525689" cy="11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71C57-3BFA-EDAB-AB6B-F950256F5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6" b="94317" l="4845" r="91624">
                        <a14:foregroundMark x1="9711" y1="60747" x2="6740" y2="44936"/>
                        <a14:foregroundMark x1="5125" y1="46922" x2="6955" y2="35457"/>
                        <a14:foregroundMark x1="6955" y1="35457" x2="4845" y2="29872"/>
                        <a14:foregroundMark x1="72179" y1="9872" x2="78122" y2="8633"/>
                        <a14:foregroundMark x1="91645" y1="11367" x2="91645" y2="14808"/>
                        <a14:foregroundMark x1="55685" y1="94317" x2="63243" y2="90855"/>
                        <a14:foregroundMark x1="44315" y1="12586" x2="50818" y2="12586"/>
                        <a14:foregroundMark x1="25129" y1="6175" x2="37016" y2="9145"/>
                        <a14:foregroundMark x1="29177" y1="4936" x2="30814" y2="4700"/>
                        <a14:foregroundMark x1="25668" y1="5428" x2="25668" y2="5192"/>
                        <a14:foregroundMark x1="25668" y1="4936" x2="25668" y2="4936"/>
                        <a14:foregroundMark x1="27821" y1="4189" x2="27821" y2="4189"/>
                        <a14:foregroundMark x1="27283" y1="3206" x2="27024" y2="4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869" y="3957207"/>
            <a:ext cx="2771967" cy="3035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23B89-A8A8-ABEE-41DA-A338B2194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527" y="4296254"/>
            <a:ext cx="2126216" cy="272233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CD76F6-EC8E-0B08-18B9-FE4B1F69B672}"/>
              </a:ext>
            </a:extLst>
          </p:cNvPr>
          <p:cNvGrpSpPr/>
          <p:nvPr/>
        </p:nvGrpSpPr>
        <p:grpSpPr>
          <a:xfrm>
            <a:off x="4333771" y="739783"/>
            <a:ext cx="3842159" cy="1323439"/>
            <a:chOff x="-1824000" y="-2227584"/>
            <a:chExt cx="4218030" cy="131197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AD6686-B6C4-C49F-5656-3C8B7C1E6BD3}"/>
                </a:ext>
              </a:extLst>
            </p:cNvPr>
            <p:cNvSpPr/>
            <p:nvPr/>
          </p:nvSpPr>
          <p:spPr>
            <a:xfrm rot="21367861">
              <a:off x="-1807708" y="-1979067"/>
              <a:ext cx="4061568" cy="559920"/>
            </a:xfrm>
            <a:prstGeom prst="rect">
              <a:avLst/>
            </a:prstGeom>
            <a:solidFill>
              <a:srgbClr val="5C423B">
                <a:alpha val="89020"/>
              </a:srgbClr>
            </a:solidFill>
            <a:ln>
              <a:solidFill>
                <a:srgbClr val="5C4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A70944-F045-2E96-320F-B32BBB1E4D25}"/>
                </a:ext>
              </a:extLst>
            </p:cNvPr>
            <p:cNvSpPr txBox="1"/>
            <p:nvPr/>
          </p:nvSpPr>
          <p:spPr>
            <a:xfrm>
              <a:off x="-1824000" y="-2227584"/>
              <a:ext cx="4218030" cy="1311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8000" b="1" i="0" u="none" strike="noStrike" kern="0" cap="none" spc="0" normalizeH="0" baseline="0" noProof="0" dirty="0">
                  <a:ln>
                    <a:solidFill>
                      <a:srgbClr val="313146">
                        <a:lumMod val="50000"/>
                      </a:srgbClr>
                    </a:solidFill>
                  </a:ln>
                  <a:solidFill>
                    <a:srgbClr val="FFE8C6">
                      <a:lumMod val="50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chào </a:t>
              </a:r>
              <a:endParaRPr kumimoji="0" lang="en-US" sz="8000" b="0" i="0" u="none" strike="noStrike" kern="0" cap="none" spc="0" normalizeH="0" baseline="0" noProof="0" dirty="0">
                <a:ln>
                  <a:solidFill>
                    <a:srgbClr val="313146">
                      <a:lumMod val="50000"/>
                    </a:srgbClr>
                  </a:solidFill>
                </a:ln>
                <a:solidFill>
                  <a:srgbClr val="FFE8C6">
                    <a:lumMod val="50000"/>
                  </a:srgbClr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CED0EB0-7D97-D4C7-5B3E-C88EA5514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5669" y="30376"/>
            <a:ext cx="1447203" cy="14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94268"/>
            <a:ext cx="11894289" cy="5994201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8228" y="2528148"/>
            <a:ext cx="3604331" cy="4614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903937" y="252781"/>
            <a:ext cx="8075997" cy="6667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a)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Vẽ đoạn thẳng AB dài 5 cm.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117129" y="117562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1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2783292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 Chấm một điểm và đặt tên cho điểm đó là 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734656" y="1455369"/>
            <a:ext cx="3671009" cy="1103685"/>
          </a:xfrm>
          <a:prstGeom prst="wedgeRoundRectCallout">
            <a:avLst>
              <a:gd name="adj1" fmla="val -27429"/>
              <a:gd name="adj2" fmla="val 6773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 nêu các bước vẽ đoạn thẳng AB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3688014"/>
            <a:ext cx="9682695" cy="960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 Đặt thước để vạch số 0 của thước trùng với điểm A vừa chấm.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4" y="4835577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3: Chấm điểm B tại vị trí 5 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3" y="5750358"/>
            <a:ext cx="9682695" cy="83848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4: Nối hai điểm A và B ta được đoạn thẳng AB dài 5cm.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0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7" grpId="0" animBg="1"/>
      <p:bldP spid="2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3334682" y="1406254"/>
            <a:ext cx="5280321" cy="314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314235" y="2910923"/>
            <a:ext cx="148466" cy="126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0489" y="2874879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30044" y="2926689"/>
            <a:ext cx="148466" cy="1261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4277" y="2816145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endCxn id="6" idx="2"/>
          </p:cNvCxnSpPr>
          <p:nvPr/>
        </p:nvCxnSpPr>
        <p:spPr>
          <a:xfrm>
            <a:off x="4388468" y="2977250"/>
            <a:ext cx="2641576" cy="12501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970481" y="2938899"/>
            <a:ext cx="7595435" cy="109527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970481" y="1382009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396 -0.0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2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94268"/>
            <a:ext cx="11894289" cy="5994201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98228" y="2528148"/>
            <a:ext cx="3604331" cy="4614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903937" y="252781"/>
            <a:ext cx="8075997" cy="66678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a)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Vẽ đoạn thẳng CD dài 7 cm.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117129" y="117562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1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2783292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 Chấm một điểm và đặt tên cho điểm đó là 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734656" y="1455369"/>
            <a:ext cx="3671009" cy="1103685"/>
          </a:xfrm>
          <a:prstGeom prst="wedgeRoundRectCallout">
            <a:avLst>
              <a:gd name="adj1" fmla="val -27429"/>
              <a:gd name="adj2" fmla="val 6773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Hãy nêu các bước vẽ đoạn thẳng CD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5" y="3688014"/>
            <a:ext cx="9682695" cy="96006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 Đặt thước để vạch số 0 của thước trùng với điểm C vừa chấm.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4" y="4835577"/>
            <a:ext cx="9682695" cy="680484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3: Chấm điểm D tại vị trí 7 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hút bụi">
            <a:extLst>
              <a:ext uri="{FF2B5EF4-FFF2-40B4-BE49-F238E27FC236}">
                <a16:creationId xmlns:a16="http://schemas.microsoft.com/office/drawing/2014/main" id="{28356BE8-FA39-AF6F-E731-8F21FB93FF35}"/>
              </a:ext>
            </a:extLst>
          </p:cNvPr>
          <p:cNvSpPr/>
          <p:nvPr/>
        </p:nvSpPr>
        <p:spPr>
          <a:xfrm>
            <a:off x="1915743" y="5750358"/>
            <a:ext cx="9682695" cy="83848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4: Nối hai điểm C và D ta được đoạn thẳng CD dài 7cm.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58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27" grpId="0" animBg="1"/>
      <p:bldP spid="22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3334682" y="1406254"/>
            <a:ext cx="5280321" cy="3140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314235" y="2910923"/>
            <a:ext cx="148466" cy="1261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0489" y="2874879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201" y="2926689"/>
            <a:ext cx="148466" cy="1261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363" y="2452272"/>
            <a:ext cx="68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Bebas Neue Bold" panose="020B0606020202050201" pitchFamily="34" charset="0"/>
                <a:ea typeface="+mn-ea"/>
                <a:cs typeface="+mn-cs"/>
              </a:rPr>
              <a:t>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Bebas Neue Bold" panose="020B0606020202050201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88468" y="2973985"/>
            <a:ext cx="3767733" cy="3265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970481" y="2938901"/>
            <a:ext cx="7595435" cy="1095272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970481" y="1382009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1719 0.0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279400" y="694266"/>
            <a:ext cx="11633200" cy="60024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500531" y="319772"/>
            <a:ext cx="8163233" cy="7489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a)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Tính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độ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dài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đoạn thẳng BC.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759182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227299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https://img.loigiaihay.com/picture/question_lgh/2021_41/1621387796-yd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73" y="1226361"/>
            <a:ext cx="9036552" cy="1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07CD32C-24FD-C2D7-70E7-9075210F31B1}"/>
              </a:ext>
            </a:extLst>
          </p:cNvPr>
          <p:cNvSpPr/>
          <p:nvPr/>
        </p:nvSpPr>
        <p:spPr>
          <a:xfrm>
            <a:off x="3070457" y="3128711"/>
            <a:ext cx="6502201" cy="309783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đoạn thẳng BC là: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13 – 6 = 7 (cm)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0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279400" y="694266"/>
            <a:ext cx="11633200" cy="60024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500531" y="319772"/>
            <a:ext cx="10117162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b) Đo rồi tính độ dài đường gấp khúc MNPQ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759182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227299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 descr="https://img.loigiaihay.com/picture/question_lgh/2021_41/1621387796-c4q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5" y="3648076"/>
            <a:ext cx="8030299" cy="28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">
            <a:extLst>
              <a:ext uri="{FF2B5EF4-FFF2-40B4-BE49-F238E27FC236}">
                <a16:creationId xmlns:a16="http://schemas.microsoft.com/office/drawing/2014/main" id="{507CD32C-24FD-C2D7-70E7-9075210F31B1}"/>
              </a:ext>
            </a:extLst>
          </p:cNvPr>
          <p:cNvSpPr/>
          <p:nvPr/>
        </p:nvSpPr>
        <p:spPr>
          <a:xfrm>
            <a:off x="5242492" y="1990289"/>
            <a:ext cx="6502201" cy="320670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đường gấp khúc MNPQ là: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 + 3 + 6 = 14(cm)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14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19450724">
            <a:off x="1803400" y="4622800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>
            <a:off x="3658614" y="5213308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896" y="5610981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cm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7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8" grpId="0" animBg="1"/>
      <p:bldP spid="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831" y="251467"/>
            <a:ext cx="3243171" cy="7935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581C-0056-2F89-0453-7D7E553CE227}"/>
              </a:ext>
            </a:extLst>
          </p:cNvPr>
          <p:cNvSpPr/>
          <p:nvPr/>
        </p:nvSpPr>
        <p:spPr>
          <a:xfrm>
            <a:off x="127592" y="605041"/>
            <a:ext cx="11894289" cy="6083428"/>
          </a:xfrm>
          <a:prstGeom prst="roundRect">
            <a:avLst/>
          </a:prstGeom>
          <a:solidFill>
            <a:schemeClr val="accent2">
              <a:alpha val="85882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E3EF0-AF93-5CE0-0BFC-FAD15F5D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0315" y="2956498"/>
            <a:ext cx="3243171" cy="4152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B4AD4-4E04-A3B7-D59A-3A0C638D0636}"/>
              </a:ext>
            </a:extLst>
          </p:cNvPr>
          <p:cNvSpPr txBox="1"/>
          <p:nvPr/>
        </p:nvSpPr>
        <p:spPr>
          <a:xfrm>
            <a:off x="886491" y="34523"/>
            <a:ext cx="10655523" cy="748988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 b)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Chọn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thích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hợp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đặt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vào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dấu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DFB4-D4B5-B0E6-D5F8-47FEA81E6E19}"/>
              </a:ext>
            </a:extLst>
          </p:cNvPr>
          <p:cNvGrpSpPr/>
          <p:nvPr/>
        </p:nvGrpSpPr>
        <p:grpSpPr>
          <a:xfrm>
            <a:off x="200526" y="-62549"/>
            <a:ext cx="927159" cy="968063"/>
            <a:chOff x="1924492" y="262508"/>
            <a:chExt cx="695369" cy="7260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579CEC6-8FDC-5D59-2FF8-D89C74F51344}"/>
                </a:ext>
              </a:extLst>
            </p:cNvPr>
            <p:cNvSpPr/>
            <p:nvPr/>
          </p:nvSpPr>
          <p:spPr>
            <a:xfrm>
              <a:off x="1924492" y="293186"/>
              <a:ext cx="695369" cy="695369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721C-5CBA-434D-2DA9-7E8D4E45C4CA}"/>
                </a:ext>
              </a:extLst>
            </p:cNvPr>
            <p:cNvSpPr txBox="1"/>
            <p:nvPr/>
          </p:nvSpPr>
          <p:spPr>
            <a:xfrm>
              <a:off x="2071650" y="262508"/>
              <a:ext cx="31598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F100BC5-5714-FD1E-5CDE-6C2DB7F840B5}"/>
              </a:ext>
            </a:extLst>
          </p:cNvPr>
          <p:cNvSpPr/>
          <p:nvPr/>
        </p:nvSpPr>
        <p:spPr>
          <a:xfrm>
            <a:off x="2054515" y="5032720"/>
            <a:ext cx="8385127" cy="1400907"/>
          </a:xfrm>
          <a:prstGeom prst="wedgeRoundRectCallout">
            <a:avLst>
              <a:gd name="adj1" fmla="val -56475"/>
              <a:gd name="adj2" fmla="val -466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sát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nhận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xét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quy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luật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8E5A-CB17-3418-6092-6C102FCE4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4257" y="-2643305"/>
            <a:ext cx="10454673" cy="21061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FC52049-21F8-6CB9-1A60-3A4A33F8D3E6}"/>
              </a:ext>
            </a:extLst>
          </p:cNvPr>
          <p:cNvSpPr txBox="1"/>
          <p:nvPr/>
        </p:nvSpPr>
        <p:spPr>
          <a:xfrm>
            <a:off x="9557221" y="1950979"/>
            <a:ext cx="6212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/>
                <a:sym typeface="Arial"/>
              </a:rPr>
              <a:t>?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D942858-5B14-9016-F3CB-DDB6288B8A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118644" y="3972611"/>
            <a:ext cx="665499" cy="7160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276D83-01D8-A6EB-C792-E73533DA22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544906" y="3805159"/>
            <a:ext cx="836308" cy="8998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E5BB102-DCC2-044F-AB3E-832082DCEB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7216110" y="3921300"/>
            <a:ext cx="716193" cy="6367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507C820-1413-2FB1-E31B-B43DDAF0F8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21646" l="50648" r="62502">
                        <a14:foregroundMark x1="62502" y1="13415" x2="62502" y2="13415"/>
                        <a14:foregroundMark x1="55335" y1="7175" x2="55335" y2="7175"/>
                      </a14:backgroundRemoval>
                    </a14:imgEffect>
                  </a14:imgLayer>
                </a14:imgProps>
              </a:ext>
            </a:extLst>
          </a:blip>
          <a:srcRect l="49204" r="36303" b="75948"/>
          <a:stretch/>
        </p:blipFill>
        <p:spPr>
          <a:xfrm>
            <a:off x="9362060" y="3805159"/>
            <a:ext cx="711297" cy="950755"/>
          </a:xfrm>
          <a:prstGeom prst="rect">
            <a:avLst/>
          </a:prstGeom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0D9C4C72-448B-EF3C-3DC2-2FD4ADDC668A}"/>
              </a:ext>
            </a:extLst>
          </p:cNvPr>
          <p:cNvSpPr/>
          <p:nvPr/>
        </p:nvSpPr>
        <p:spPr>
          <a:xfrm>
            <a:off x="1640264" y="4878223"/>
            <a:ext cx="9901750" cy="1789614"/>
          </a:xfrm>
          <a:prstGeom prst="wedgeRoundRectCallout">
            <a:avLst>
              <a:gd name="adj1" fmla="val -56475"/>
              <a:gd name="adj2" fmla="val -466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khối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sắp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xếp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tròn màu đỏ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tứ giác màu xanh 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tứ giác màu tím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hình tam giác màu xanh da trời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lặp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3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1164656" y="2021305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2757143">
            <a:off x="2237274" y="2155592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lowchart: Manual Operation 11"/>
          <p:cNvSpPr/>
          <p:nvPr/>
        </p:nvSpPr>
        <p:spPr>
          <a:xfrm>
            <a:off x="3041582" y="21498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3869354" y="2087453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881496" y="2021305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 rot="2757143">
            <a:off x="5954114" y="2155592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lowchart: Manual Operation 48"/>
          <p:cNvSpPr/>
          <p:nvPr/>
        </p:nvSpPr>
        <p:spPr>
          <a:xfrm>
            <a:off x="6758422" y="21498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>
            <a:off x="7586194" y="2087453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450316" y="1998936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Flowchart: Manual Operation 57"/>
          <p:cNvSpPr/>
          <p:nvPr/>
        </p:nvSpPr>
        <p:spPr>
          <a:xfrm>
            <a:off x="10327242" y="2127468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>
            <a:off x="11155014" y="2065084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86707" y="3855152"/>
            <a:ext cx="895149" cy="8951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 rot="2757143">
            <a:off x="5536321" y="3961090"/>
            <a:ext cx="676556" cy="6765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lowchart: Manual Operation 33"/>
          <p:cNvSpPr/>
          <p:nvPr/>
        </p:nvSpPr>
        <p:spPr>
          <a:xfrm>
            <a:off x="7910781" y="3945437"/>
            <a:ext cx="914400" cy="748445"/>
          </a:xfrm>
          <a:prstGeom prst="flowChartManualOperati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10178461" y="3876662"/>
            <a:ext cx="856649" cy="807747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32956 -0.264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7" grpId="0" animBg="1"/>
      <p:bldP spid="27" grpId="1" animBg="1"/>
      <p:bldP spid="44" grpId="0"/>
      <p:bldP spid="5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081EC2-4FAF-B4AA-BA8C-650E3CFE756B}"/>
              </a:ext>
            </a:extLst>
          </p:cNvPr>
          <p:cNvSpPr/>
          <p:nvPr/>
        </p:nvSpPr>
        <p:spPr>
          <a:xfrm>
            <a:off x="404896" y="664136"/>
            <a:ext cx="11785009" cy="6002433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5437A8-C78A-FFD4-AA4F-7B2C07A289A9}"/>
              </a:ext>
            </a:extLst>
          </p:cNvPr>
          <p:cNvSpPr txBox="1"/>
          <p:nvPr/>
        </p:nvSpPr>
        <p:spPr>
          <a:xfrm>
            <a:off x="1231107" y="275642"/>
            <a:ext cx="10157056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Dùng bao nhiêu hình A để xếp thành hình B?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CB04D-AC63-85C3-6CBC-86EED3FCBD35}"/>
              </a:ext>
            </a:extLst>
          </p:cNvPr>
          <p:cNvGrpSpPr/>
          <p:nvPr/>
        </p:nvGrpSpPr>
        <p:grpSpPr>
          <a:xfrm>
            <a:off x="0" y="471923"/>
            <a:ext cx="1231107" cy="1231107"/>
            <a:chOff x="2025230" y="-513292"/>
            <a:chExt cx="923330" cy="923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CB6994-3E4A-EA75-3C40-6C33CF43CE46}"/>
                </a:ext>
              </a:extLst>
            </p:cNvPr>
            <p:cNvSpPr/>
            <p:nvPr/>
          </p:nvSpPr>
          <p:spPr>
            <a:xfrm>
              <a:off x="2025230" y="-513292"/>
              <a:ext cx="923330" cy="923330"/>
            </a:xfrm>
            <a:prstGeom prst="ellipse">
              <a:avLst/>
            </a:prstGeom>
            <a:solidFill>
              <a:srgbClr val="A239A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07D2D-0904-F3D5-52F7-ABF6EDA54666}"/>
                </a:ext>
              </a:extLst>
            </p:cNvPr>
            <p:cNvSpPr txBox="1"/>
            <p:nvPr/>
          </p:nvSpPr>
          <p:spPr>
            <a:xfrm>
              <a:off x="2170908" y="-513292"/>
              <a:ext cx="3159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0B4FED2-7FA3-234B-CD64-B5277B932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" b="92838" l="9986" r="89894">
                        <a14:foregroundMark x1="40831" y1="9130" x2="50000" y2="8886"/>
                        <a14:foregroundMark x1="45583" y1="7162" x2="51584" y2="6412"/>
                        <a14:foregroundMark x1="69131" y1="6674" x2="68963" y2="5193"/>
                        <a14:foregroundMark x1="36558" y1="92107" x2="45895" y2="86539"/>
                        <a14:foregroundMark x1="54105" y1="91357" x2="55377" y2="92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3071" y="2243141"/>
            <a:ext cx="3604331" cy="4614859"/>
          </a:xfrm>
          <a:prstGeom prst="rect">
            <a:avLst/>
          </a:prstGeom>
        </p:spPr>
      </p:pic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E7DB9B0-E1DE-A2A3-0263-4CD8C9F637EA}"/>
              </a:ext>
            </a:extLst>
          </p:cNvPr>
          <p:cNvSpPr/>
          <p:nvPr/>
        </p:nvSpPr>
        <p:spPr>
          <a:xfrm>
            <a:off x="7907867" y="1504680"/>
            <a:ext cx="2142684" cy="2881053"/>
          </a:xfrm>
          <a:prstGeom prst="wedgeRoundRectCallout">
            <a:avLst>
              <a:gd name="adj1" fmla="val 64602"/>
              <a:gd name="adj2" fmla="val 2063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554D6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Chia hình B thành các tam giác nhỏ A rồi đếm số tam giác đó.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554D6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https://img.loigiaihay.com/picture/question_lgh/2021_41/1621387796-785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62" y="2001868"/>
            <a:ext cx="6328491" cy="42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142807" y="3136900"/>
            <a:ext cx="1026093" cy="101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155507" y="4165600"/>
            <a:ext cx="1026093" cy="101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3490C-B6DA-D5D8-F148-0430D6718F22}"/>
              </a:ext>
            </a:extLst>
          </p:cNvPr>
          <p:cNvSpPr/>
          <p:nvPr/>
        </p:nvSpPr>
        <p:spPr>
          <a:xfrm>
            <a:off x="6517359" y="5527184"/>
            <a:ext cx="3223541" cy="8609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5C423B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6 hình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5C423B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46" grpId="0" animBg="1"/>
      <p:bldP spid="15" grpId="0" animBg="1"/>
    </p:bldLst>
  </p:timing>
</p:sld>
</file>

<file path=ppt/theme/theme1.xml><?xml version="1.0" encoding="utf-8"?>
<a:theme xmlns:a="http://schemas.openxmlformats.org/drawingml/2006/main" name="Soil Erosion Class for Kids by Slidesgo">
  <a:themeElements>
    <a:clrScheme name="Simple Light">
      <a:dk1>
        <a:srgbClr val="707192"/>
      </a:dk1>
      <a:lt1>
        <a:srgbClr val="FFFFFF"/>
      </a:lt1>
      <a:dk2>
        <a:srgbClr val="A3CCE2"/>
      </a:dk2>
      <a:lt2>
        <a:srgbClr val="BA899E"/>
      </a:lt2>
      <a:accent1>
        <a:srgbClr val="313146"/>
      </a:accent1>
      <a:accent2>
        <a:srgbClr val="FFE8C6"/>
      </a:accent2>
      <a:accent3>
        <a:srgbClr val="8A5870"/>
      </a:accent3>
      <a:accent4>
        <a:srgbClr val="554D6B"/>
      </a:accent4>
      <a:accent5>
        <a:srgbClr val="5C423B"/>
      </a:accent5>
      <a:accent6>
        <a:srgbClr val="FFFFFF"/>
      </a:accent6>
      <a:hlink>
        <a:srgbClr val="3131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451</Words>
  <Application>Microsoft Office PowerPoint</Application>
  <PresentationFormat>Widescreen</PresentationFormat>
  <Paragraphs>61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#9Slide07 IcielStormtrooper</vt:lpstr>
      <vt:lpstr>SVN-Dancing Script</vt:lpstr>
      <vt:lpstr>#9Slide03 Bebas Neue Bold</vt:lpstr>
      <vt:lpstr>#9Slide07 HoneyCream</vt:lpstr>
      <vt:lpstr>#9Slide05 SVNClementine</vt:lpstr>
      <vt:lpstr>#9Slide03 AmpleSoft Bold</vt:lpstr>
      <vt:lpstr>Times New Roman</vt:lpstr>
      <vt:lpstr>UTM Avo</vt:lpstr>
      <vt:lpstr>Cambria</vt:lpstr>
      <vt:lpstr>等线</vt:lpstr>
      <vt:lpstr>Bungee</vt:lpstr>
      <vt:lpstr>Calibri</vt:lpstr>
      <vt:lpstr>#9Slide05 Aphrodite Pro</vt:lpstr>
      <vt:lpstr>#9Slide07 SVNZiclets</vt:lpstr>
      <vt:lpstr>SVN-Newton</vt:lpstr>
      <vt:lpstr>Encode Sans Semi Expanded</vt:lpstr>
      <vt:lpstr>Arial</vt:lpstr>
      <vt:lpstr>Soil Erosion Class for Kids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5</cp:revision>
  <dcterms:created xsi:type="dcterms:W3CDTF">2022-12-10T09:10:23Z</dcterms:created>
  <dcterms:modified xsi:type="dcterms:W3CDTF">2022-12-21T08:46:52Z</dcterms:modified>
</cp:coreProperties>
</file>