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413" r:id="rId3"/>
    <p:sldId id="302" r:id="rId4"/>
    <p:sldId id="292" r:id="rId5"/>
    <p:sldId id="398" r:id="rId6"/>
    <p:sldId id="334" r:id="rId7"/>
    <p:sldId id="375" r:id="rId8"/>
    <p:sldId id="399" r:id="rId9"/>
    <p:sldId id="400" r:id="rId10"/>
    <p:sldId id="385" r:id="rId11"/>
    <p:sldId id="427" r:id="rId12"/>
    <p:sldId id="433" r:id="rId13"/>
    <p:sldId id="434" r:id="rId14"/>
    <p:sldId id="435" r:id="rId15"/>
    <p:sldId id="436" r:id="rId16"/>
    <p:sldId id="358" r:id="rId17"/>
    <p:sldId id="429" r:id="rId18"/>
    <p:sldId id="430" r:id="rId19"/>
    <p:sldId id="431" r:id="rId20"/>
    <p:sldId id="384" r:id="rId21"/>
    <p:sldId id="425" r:id="rId22"/>
    <p:sldId id="426" r:id="rId23"/>
    <p:sldId id="315" r:id="rId24"/>
    <p:sldId id="460" r:id="rId25"/>
    <p:sldId id="432" r:id="rId26"/>
    <p:sldId id="437" r:id="rId27"/>
    <p:sldId id="331" r:id="rId28"/>
    <p:sldId id="295" r:id="rId29"/>
    <p:sldId id="428" r:id="rId30"/>
    <p:sldId id="419" r:id="rId31"/>
    <p:sldId id="4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5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ran Thi My Quang" initials="TTMQ" lastIdx="2" clrIdx="1">
    <p:extLst>
      <p:ext uri="{19B8F6BF-5375-455C-9EA6-DF929625EA0E}">
        <p15:presenceInfo xmlns:p15="http://schemas.microsoft.com/office/powerpoint/2012/main" userId="S::quangttm@dtp-education.com::c4cb88bf-243b-4e7e-a83f-d02171123583" providerId="AD"/>
      </p:ext>
    </p:extLst>
  </p:cmAuthor>
  <p:cmAuthor id="3" name="Admin" initials="A" lastIdx="1" clrIdx="2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9C56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7"/>
  </p:normalViewPr>
  <p:slideViewPr>
    <p:cSldViewPr snapToGrid="0">
      <p:cViewPr varScale="1">
        <p:scale>
          <a:sx n="47" d="100"/>
          <a:sy n="47" d="100"/>
        </p:scale>
        <p:origin x="36" y="693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98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Workbook p. 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4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49752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microsoft.com/office/2007/relationships/media" Target="../media/media7.mp3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9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eduhome.com.vn/DHALesson?idGrade=3&amp;idSubject=1&amp;idSeries=119&amp;idTheme=1068&amp;IdLevel=2&amp;idThemeServer=7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206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77338" y="2199532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4: HOME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3.2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59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 advTm="1560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-TRACK 28">
            <a:hlinkClick r:id="" action="ppaction://media"/>
            <a:extLst>
              <a:ext uri="{FF2B5EF4-FFF2-40B4-BE49-F238E27FC236}">
                <a16:creationId xmlns:a16="http://schemas.microsoft.com/office/drawing/2014/main" id="{0FAE3AD7-B939-8265-B146-0288E5FD3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4106" y="428226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62D31A-4E99-13A7-3D08-6EF61D2DE78A}"/>
              </a:ext>
            </a:extLst>
          </p:cNvPr>
          <p:cNvSpPr/>
          <p:nvPr/>
        </p:nvSpPr>
        <p:spPr>
          <a:xfrm>
            <a:off x="7084670" y="337902"/>
            <a:ext cx="1161316" cy="6418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3885"/>
            <a:ext cx="8763953" cy="1203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367" y="1759267"/>
            <a:ext cx="3476625" cy="416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137" y="1759267"/>
            <a:ext cx="3429000" cy="4286250"/>
          </a:xfrm>
          <a:prstGeom prst="rect">
            <a:avLst/>
          </a:prstGeom>
        </p:spPr>
      </p:pic>
      <p:pic>
        <p:nvPicPr>
          <p:cNvPr id="9" name="CD2-TRACK 40">
            <a:hlinkClick r:id="" action="ppaction://media"/>
            <a:extLst>
              <a:ext uri="{FF2B5EF4-FFF2-40B4-BE49-F238E27FC236}">
                <a16:creationId xmlns:a16="http://schemas.microsoft.com/office/drawing/2014/main" id="{E1171A4C-5436-0C44-08EB-40C87E2B08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5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80450" y="706181"/>
            <a:ext cx="696369" cy="6963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65EC32-F674-045F-0973-EF8A71A9B229}"/>
              </a:ext>
            </a:extLst>
          </p:cNvPr>
          <p:cNvSpPr/>
          <p:nvPr/>
        </p:nvSpPr>
        <p:spPr>
          <a:xfrm>
            <a:off x="7871469" y="1268948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3324423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43" y="311162"/>
            <a:ext cx="5257800" cy="790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9A34D5-8EB3-33AD-95C7-831BAE5FE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545" y="3889202"/>
            <a:ext cx="9609653" cy="1684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8860E-F7C7-D5E0-6D44-E46D611F0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338" y="1101737"/>
            <a:ext cx="9464860" cy="186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900FFF-6F26-E30D-04EF-8C64151DE4F4}"/>
              </a:ext>
            </a:extLst>
          </p:cNvPr>
          <p:cNvSpPr txBox="1"/>
          <p:nvPr/>
        </p:nvSpPr>
        <p:spPr>
          <a:xfrm>
            <a:off x="9246637" y="1679506"/>
            <a:ext cx="84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98BB1-35CF-0930-0C60-A8989D98A9A6}"/>
              </a:ext>
            </a:extLst>
          </p:cNvPr>
          <p:cNvSpPr txBox="1"/>
          <p:nvPr/>
        </p:nvSpPr>
        <p:spPr>
          <a:xfrm>
            <a:off x="9221753" y="4323186"/>
            <a:ext cx="84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DE8251-B840-F534-A0B7-8D313FF8A596}"/>
              </a:ext>
            </a:extLst>
          </p:cNvPr>
          <p:cNvSpPr txBox="1"/>
          <p:nvPr/>
        </p:nvSpPr>
        <p:spPr>
          <a:xfrm>
            <a:off x="4139680" y="4372948"/>
            <a:ext cx="84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00FFF-6F26-E30D-04EF-8C64151DE4F4}"/>
              </a:ext>
            </a:extLst>
          </p:cNvPr>
          <p:cNvSpPr txBox="1"/>
          <p:nvPr/>
        </p:nvSpPr>
        <p:spPr>
          <a:xfrm>
            <a:off x="4139679" y="1679506"/>
            <a:ext cx="849085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" name="CD2-TRACK 41">
            <a:hlinkClick r:id="" action="ppaction://media"/>
            <a:extLst>
              <a:ext uri="{FF2B5EF4-FFF2-40B4-BE49-F238E27FC236}">
                <a16:creationId xmlns:a16="http://schemas.microsoft.com/office/drawing/2014/main" id="{F062D28D-2F99-D3A7-9A72-AD0E5EB54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7429" y="512909"/>
            <a:ext cx="810532" cy="8105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630F3A-4EDF-8C7D-DE66-2FAA0190005A}"/>
              </a:ext>
            </a:extLst>
          </p:cNvPr>
          <p:cNvSpPr/>
          <p:nvPr/>
        </p:nvSpPr>
        <p:spPr>
          <a:xfrm>
            <a:off x="8163925" y="336849"/>
            <a:ext cx="3964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45419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7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33" y="2196436"/>
            <a:ext cx="1658490" cy="1766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54" y="354114"/>
            <a:ext cx="5257800" cy="790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8255" y="3963324"/>
            <a:ext cx="3457575" cy="2247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0775" y="1912174"/>
            <a:ext cx="2181225" cy="2190750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159243" y="1101737"/>
            <a:ext cx="5417043" cy="1022698"/>
          </a:xfrm>
          <a:prstGeom prst="wedgeRoundRectCallout">
            <a:avLst>
              <a:gd name="adj1" fmla="val -37450"/>
              <a:gd name="adj2" fmla="val 6768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Yes, please, Lucy. Can you help me find some things?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7145830" y="706449"/>
            <a:ext cx="4807131" cy="649877"/>
          </a:xfrm>
          <a:prstGeom prst="wedgeRoundRectCallout">
            <a:avLst>
              <a:gd name="adj1" fmla="val 38641"/>
              <a:gd name="adj2" fmla="val 10439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600" i="1" dirty="0">
              <a:solidFill>
                <a:srgbClr val="002060"/>
              </a:solidFill>
            </a:endParaRPr>
          </a:p>
          <a:p>
            <a:r>
              <a:rPr lang="en-US" sz="3600" i="1" dirty="0">
                <a:solidFill>
                  <a:srgbClr val="002060"/>
                </a:solidFill>
              </a:rPr>
              <a:t>Can I help you, Daddy?</a:t>
            </a:r>
          </a:p>
          <a:p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267750" y="1912174"/>
            <a:ext cx="2952387" cy="649877"/>
          </a:xfrm>
          <a:prstGeom prst="wedgeRoundRectCallout">
            <a:avLst>
              <a:gd name="adj1" fmla="val 46900"/>
              <a:gd name="adj2" fmla="val 1231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Sure, Daddy.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1728787" y="2429277"/>
            <a:ext cx="4367213" cy="1022698"/>
          </a:xfrm>
          <a:prstGeom prst="wedgeRoundRectCallout">
            <a:avLst>
              <a:gd name="adj1" fmla="val -37450"/>
              <a:gd name="adj2" fmla="val 6768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                    in the kitchen, Lucy 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339465" y="2460088"/>
            <a:ext cx="1796190" cy="4227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mirror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339465" y="2905777"/>
            <a:ext cx="179619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ounded Rectangular Callout 29"/>
          <p:cNvSpPr/>
          <p:nvPr/>
        </p:nvSpPr>
        <p:spPr>
          <a:xfrm>
            <a:off x="7145830" y="3162155"/>
            <a:ext cx="3074306" cy="1120285"/>
          </a:xfrm>
          <a:prstGeom prst="wedgeRoundRectCallout">
            <a:avLst>
              <a:gd name="adj1" fmla="val 62304"/>
              <a:gd name="adj2" fmla="val 1822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Yes, it is.       Here you are ?</a:t>
            </a:r>
          </a:p>
        </p:txBody>
      </p:sp>
      <p:pic>
        <p:nvPicPr>
          <p:cNvPr id="2" name="CD2-TRACK 41 (1)">
            <a:hlinkClick r:id="" action="ppaction://media"/>
            <a:extLst>
              <a:ext uri="{FF2B5EF4-FFF2-40B4-BE49-F238E27FC236}">
                <a16:creationId xmlns:a16="http://schemas.microsoft.com/office/drawing/2014/main" id="{D5BD55D8-3CA8-E629-56B0-77F28D8D9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105" y="4814341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2631D4-9716-907F-881E-716877E7F239}"/>
              </a:ext>
            </a:extLst>
          </p:cNvPr>
          <p:cNvSpPr/>
          <p:nvPr/>
        </p:nvSpPr>
        <p:spPr>
          <a:xfrm>
            <a:off x="952378" y="4506686"/>
            <a:ext cx="1800153" cy="10226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CD7DD-69D3-BCBB-0FBE-3478EEB4107A}"/>
              </a:ext>
            </a:extLst>
          </p:cNvPr>
          <p:cNvSpPr/>
          <p:nvPr/>
        </p:nvSpPr>
        <p:spPr>
          <a:xfrm>
            <a:off x="8163925" y="336849"/>
            <a:ext cx="401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0037743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5" grpId="0" animBg="1"/>
      <p:bldP spid="2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21" y="1842372"/>
            <a:ext cx="1658490" cy="1766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1" y="310893"/>
            <a:ext cx="5257800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0775" y="3111054"/>
            <a:ext cx="218122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560" y="3609260"/>
            <a:ext cx="4848225" cy="23622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60748" y="1011837"/>
            <a:ext cx="4367213" cy="1022698"/>
          </a:xfrm>
          <a:prstGeom prst="wedgeRoundRectCallout">
            <a:avLst>
              <a:gd name="adj1" fmla="val -49594"/>
              <a:gd name="adj2" fmla="val 13563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                    in the bedroom 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339465" y="1030916"/>
            <a:ext cx="1796190" cy="4227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picture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339465" y="1496240"/>
            <a:ext cx="1796190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8027081" y="1349570"/>
            <a:ext cx="2854279" cy="1120285"/>
          </a:xfrm>
          <a:prstGeom prst="wedgeRoundRectCallout">
            <a:avLst>
              <a:gd name="adj1" fmla="val 40889"/>
              <a:gd name="adj2" fmla="val 900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Let me see. Yes, it is.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361576" y="2564029"/>
            <a:ext cx="2774079" cy="791270"/>
          </a:xfrm>
          <a:prstGeom prst="wedgeRoundRectCallout">
            <a:avLst>
              <a:gd name="adj1" fmla="val -71759"/>
              <a:gd name="adj2" fmla="val 449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That’s great.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1" name="CD2-TRACK 41 (2)">
            <a:hlinkClick r:id="" action="ppaction://media"/>
            <a:extLst>
              <a:ext uri="{FF2B5EF4-FFF2-40B4-BE49-F238E27FC236}">
                <a16:creationId xmlns:a16="http://schemas.microsoft.com/office/drawing/2014/main" id="{5AF0275D-5335-6638-D386-CC1282000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1650" y="802761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9326554-8580-03A4-3010-E151477BCFF7}"/>
              </a:ext>
            </a:extLst>
          </p:cNvPr>
          <p:cNvSpPr/>
          <p:nvPr/>
        </p:nvSpPr>
        <p:spPr>
          <a:xfrm>
            <a:off x="5867735" y="464695"/>
            <a:ext cx="401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910427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8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21" y="1932272"/>
            <a:ext cx="1658490" cy="1766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43" y="311162"/>
            <a:ext cx="5257800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9572" y="1912174"/>
            <a:ext cx="218122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278" y="3561083"/>
            <a:ext cx="6012601" cy="260686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60705" y="950568"/>
            <a:ext cx="6766560" cy="661395"/>
          </a:xfrm>
          <a:prstGeom prst="wedgeRoundRectCallout">
            <a:avLst>
              <a:gd name="adj1" fmla="val -43918"/>
              <a:gd name="adj2" fmla="val 13563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                  in the living room 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58938" y="1038300"/>
            <a:ext cx="1263340" cy="4521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sofa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605349" y="1459298"/>
            <a:ext cx="1216929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ular Callout 8"/>
          <p:cNvSpPr/>
          <p:nvPr/>
        </p:nvSpPr>
        <p:spPr>
          <a:xfrm>
            <a:off x="7991957" y="1459299"/>
            <a:ext cx="3218587" cy="662110"/>
          </a:xfrm>
          <a:prstGeom prst="wedgeRoundRectCallout">
            <a:avLst>
              <a:gd name="adj1" fmla="val 40889"/>
              <a:gd name="adj2" fmla="val 900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Oh, no, it isn’t.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65144" y="2389462"/>
            <a:ext cx="5953560" cy="661395"/>
          </a:xfrm>
          <a:prstGeom prst="wedgeRoundRectCallout">
            <a:avLst>
              <a:gd name="adj1" fmla="val -51291"/>
              <a:gd name="adj2" fmla="val 1024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That’s OK. We can find it later.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0" name="CD2-TRACK 41 (3)">
            <a:hlinkClick r:id="" action="ppaction://media"/>
            <a:extLst>
              <a:ext uri="{FF2B5EF4-FFF2-40B4-BE49-F238E27FC236}">
                <a16:creationId xmlns:a16="http://schemas.microsoft.com/office/drawing/2014/main" id="{F4660CFC-80D3-4FC2-925A-A3320D140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822" y="4476659"/>
            <a:ext cx="487363" cy="4873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CA2907-F0CE-DBCB-B002-6C07AA229B83}"/>
              </a:ext>
            </a:extLst>
          </p:cNvPr>
          <p:cNvSpPr/>
          <p:nvPr/>
        </p:nvSpPr>
        <p:spPr>
          <a:xfrm>
            <a:off x="1083166" y="4277710"/>
            <a:ext cx="1273955" cy="1019504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D2-TRACK 41">
            <a:hlinkClick r:id="" action="ppaction://media"/>
            <a:extLst>
              <a:ext uri="{FF2B5EF4-FFF2-40B4-BE49-F238E27FC236}">
                <a16:creationId xmlns:a16="http://schemas.microsoft.com/office/drawing/2014/main" id="{6E10DB19-F87E-F4BB-7E27-6A63C9584F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8602" end="25040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0148" y="378937"/>
            <a:ext cx="659363" cy="659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4256B3-399F-0786-F8B1-892B54A75DE3}"/>
              </a:ext>
            </a:extLst>
          </p:cNvPr>
          <p:cNvSpPr/>
          <p:nvPr/>
        </p:nvSpPr>
        <p:spPr>
          <a:xfrm>
            <a:off x="5817048" y="440342"/>
            <a:ext cx="401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747588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6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21" y="1932272"/>
            <a:ext cx="1658490" cy="1766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43" y="311162"/>
            <a:ext cx="5257800" cy="79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572" y="1813789"/>
            <a:ext cx="2181225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9619" y="4085383"/>
            <a:ext cx="5448300" cy="23622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60705" y="950568"/>
            <a:ext cx="6766560" cy="661395"/>
          </a:xfrm>
          <a:prstGeom prst="wedgeRoundRectCallout">
            <a:avLst>
              <a:gd name="adj1" fmla="val -43918"/>
              <a:gd name="adj2" fmla="val 13563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                  in the living room 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0387" y="1089190"/>
            <a:ext cx="1216929" cy="3399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table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8577072" y="1459299"/>
            <a:ext cx="2633472" cy="662110"/>
          </a:xfrm>
          <a:prstGeom prst="wedgeRoundRectCallout">
            <a:avLst>
              <a:gd name="adj1" fmla="val 43272"/>
              <a:gd name="adj2" fmla="val 7922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No, it isn’t.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965144" y="2389462"/>
            <a:ext cx="4380792" cy="661395"/>
          </a:xfrm>
          <a:prstGeom prst="wedgeRoundRectCallout">
            <a:avLst>
              <a:gd name="adj1" fmla="val -51291"/>
              <a:gd name="adj2" fmla="val 10245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OK. Do you see a box?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381837" y="1459299"/>
            <a:ext cx="13940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ounded Rectangular Callout 10"/>
          <p:cNvSpPr/>
          <p:nvPr/>
        </p:nvSpPr>
        <p:spPr>
          <a:xfrm>
            <a:off x="8577072" y="2517618"/>
            <a:ext cx="1422500" cy="662110"/>
          </a:xfrm>
          <a:prstGeom prst="wedgeRoundRectCallout">
            <a:avLst>
              <a:gd name="adj1" fmla="val 54754"/>
              <a:gd name="adj2" fmla="val 670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Yes.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75200" y="3772226"/>
            <a:ext cx="4380792" cy="661395"/>
          </a:xfrm>
          <a:prstGeom prst="wedgeRoundRectCallout">
            <a:avLst>
              <a:gd name="adj1" fmla="val -47534"/>
              <a:gd name="adj2" fmla="val -9109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Look in the box, Lucy.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345936" y="3705620"/>
            <a:ext cx="4043581" cy="1030971"/>
          </a:xfrm>
          <a:prstGeom prst="wedgeRoundRectCallout">
            <a:avLst>
              <a:gd name="adj1" fmla="val 60148"/>
              <a:gd name="adj2" fmla="val -4603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 Wow! Daddy! There’s a little cat.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97747" y="4878208"/>
            <a:ext cx="4380792" cy="1040986"/>
          </a:xfrm>
          <a:prstGeom prst="wedgeRoundRectCallout">
            <a:avLst>
              <a:gd name="adj1" fmla="val -48173"/>
              <a:gd name="adj2" fmla="val -16679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It’s for you! Welcome to our new house!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5" name="CD2-TRACK 41 (4)">
            <a:hlinkClick r:id="" action="ppaction://media"/>
            <a:extLst>
              <a:ext uri="{FF2B5EF4-FFF2-40B4-BE49-F238E27FC236}">
                <a16:creationId xmlns:a16="http://schemas.microsoft.com/office/drawing/2014/main" id="{D328B1D5-E117-2D73-0D5B-63664D4BE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00845" y="289173"/>
            <a:ext cx="661395" cy="6613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4FFBF4-541D-D51A-CAE9-5D2292B718B2}"/>
              </a:ext>
            </a:extLst>
          </p:cNvPr>
          <p:cNvSpPr/>
          <p:nvPr/>
        </p:nvSpPr>
        <p:spPr>
          <a:xfrm>
            <a:off x="6072792" y="514063"/>
            <a:ext cx="401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9367387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4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B568-79CE-B610-3404-29BF777D416C}"/>
              </a:ext>
            </a:extLst>
          </p:cNvPr>
          <p:cNvSpPr txBox="1"/>
          <p:nvPr/>
        </p:nvSpPr>
        <p:spPr>
          <a:xfrm>
            <a:off x="1498060" y="2033081"/>
            <a:ext cx="998057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Can I help you, Daddy?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Yes, please, Lucy. Can you help me find some things?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Sure, Daddy.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Is the mirror in the kitchen, Lucy?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Yes, it is. Here you are.</a:t>
            </a:r>
          </a:p>
        </p:txBody>
      </p:sp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B568-79CE-B610-3404-29BF777D416C}"/>
              </a:ext>
            </a:extLst>
          </p:cNvPr>
          <p:cNvSpPr txBox="1"/>
          <p:nvPr/>
        </p:nvSpPr>
        <p:spPr>
          <a:xfrm>
            <a:off x="1498060" y="2033081"/>
            <a:ext cx="99805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Mr. Brown: Is the picture in the bedroom?</a:t>
            </a:r>
          </a:p>
          <a:p>
            <a:r>
              <a:rPr lang="en-US" sz="3600" dirty="0">
                <a:solidFill>
                  <a:srgbClr val="FF0000"/>
                </a:solidFill>
                <a:highlight>
                  <a:srgbClr val="FFFFFF"/>
                </a:highlight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Let me see. Yes, it is.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That’s great.</a:t>
            </a:r>
          </a:p>
        </p:txBody>
      </p:sp>
    </p:spTree>
    <p:extLst>
      <p:ext uri="{BB962C8B-B14F-4D97-AF65-F5344CB8AC3E}">
        <p14:creationId xmlns:p14="http://schemas.microsoft.com/office/powerpoint/2010/main" val="306324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B568-79CE-B610-3404-29BF777D416C}"/>
              </a:ext>
            </a:extLst>
          </p:cNvPr>
          <p:cNvSpPr txBox="1"/>
          <p:nvPr/>
        </p:nvSpPr>
        <p:spPr>
          <a:xfrm>
            <a:off x="1105711" y="2033081"/>
            <a:ext cx="99805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Mr. Brown: Is the sofa in the living room?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Oh, no, it isn’t.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That’s OK. We can find it later.</a:t>
            </a:r>
          </a:p>
        </p:txBody>
      </p:sp>
    </p:spTree>
    <p:extLst>
      <p:ext uri="{BB962C8B-B14F-4D97-AF65-F5344CB8AC3E}">
        <p14:creationId xmlns:p14="http://schemas.microsoft.com/office/powerpoint/2010/main" val="1739324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1431" y="9448801"/>
            <a:ext cx="282881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26767" y="1148666"/>
            <a:ext cx="66556" cy="7279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AutoShape 16" descr="Dấu gạch chéo Biểu tượng cảm xúc ❌"/>
          <p:cNvSpPr>
            <a:spLocks noChangeAspect="1" noChangeArrowheads="1"/>
          </p:cNvSpPr>
          <p:nvPr/>
        </p:nvSpPr>
        <p:spPr bwMode="auto">
          <a:xfrm>
            <a:off x="101048" y="12214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34" y="367249"/>
            <a:ext cx="5286375" cy="7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B568-79CE-B610-3404-29BF777D416C}"/>
              </a:ext>
            </a:extLst>
          </p:cNvPr>
          <p:cNvSpPr txBox="1"/>
          <p:nvPr/>
        </p:nvSpPr>
        <p:spPr>
          <a:xfrm>
            <a:off x="1845013" y="1509236"/>
            <a:ext cx="99805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Mr. Brown: Is the table in the living room?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No, it isn’t.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OK. Do you see a box?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Yes.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Look in the box, Lucy.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Lucy</a:t>
            </a:r>
            <a:r>
              <a:rPr lang="en-US" sz="3600" dirty="0">
                <a:solidFill>
                  <a:srgbClr val="0070C0"/>
                </a:solidFill>
              </a:rPr>
              <a:t>: Wow! Daddy! There’s a little cat!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Mr. Brown: It’s for you! Welcome to our new house!</a:t>
            </a:r>
          </a:p>
        </p:txBody>
      </p:sp>
    </p:spTree>
    <p:extLst>
      <p:ext uri="{BB962C8B-B14F-4D97-AF65-F5344CB8AC3E}">
        <p14:creationId xmlns:p14="http://schemas.microsoft.com/office/powerpoint/2010/main" val="1080671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85756" y="164529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057567" y="280760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685756" y="395526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198345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14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85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66" y="363794"/>
            <a:ext cx="8481709" cy="6016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0498" y="2219966"/>
            <a:ext cx="26196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26415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83" y="1605915"/>
            <a:ext cx="9666113" cy="2067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693" y="4229100"/>
            <a:ext cx="9674225" cy="2110740"/>
          </a:xfrm>
          <a:prstGeom prst="rect">
            <a:avLst/>
          </a:prstGeom>
        </p:spPr>
      </p:pic>
      <p:pic>
        <p:nvPicPr>
          <p:cNvPr id="7" name="Picture 2" descr="See the source image">
            <a:extLst>
              <a:ext uri="{FF2B5EF4-FFF2-40B4-BE49-F238E27FC236}">
                <a16:creationId xmlns:a16="http://schemas.microsoft.com/office/drawing/2014/main" id="{959549E2-8411-A1FB-B988-17FA5277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718" y="5033428"/>
            <a:ext cx="505788" cy="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E87255-F701-0E3F-DEDC-CF0C53492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35" y="346709"/>
            <a:ext cx="8248650" cy="800100"/>
          </a:xfrm>
          <a:prstGeom prst="rect">
            <a:avLst/>
          </a:prstGeom>
        </p:spPr>
      </p:pic>
      <p:pic>
        <p:nvPicPr>
          <p:cNvPr id="3" name="TRACK 24">
            <a:hlinkClick r:id="" action="ppaction://media"/>
            <a:extLst>
              <a:ext uri="{FF2B5EF4-FFF2-40B4-BE49-F238E27FC236}">
                <a16:creationId xmlns:a16="http://schemas.microsoft.com/office/drawing/2014/main" id="{9E480CC5-EF3A-BC06-9D15-60D5BFDA88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7" end="327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0512" y="706181"/>
            <a:ext cx="642581" cy="642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A98A93-692E-95B3-6EF4-2C92AFBB447D}"/>
              </a:ext>
            </a:extLst>
          </p:cNvPr>
          <p:cNvSpPr/>
          <p:nvPr/>
        </p:nvSpPr>
        <p:spPr>
          <a:xfrm>
            <a:off x="7684953" y="1191696"/>
            <a:ext cx="4017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2134488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527" y="1455420"/>
            <a:ext cx="10162973" cy="2219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51" y="3989070"/>
            <a:ext cx="10111593" cy="2137410"/>
          </a:xfrm>
          <a:prstGeom prst="rect">
            <a:avLst/>
          </a:prstGeom>
        </p:spPr>
      </p:pic>
      <p:pic>
        <p:nvPicPr>
          <p:cNvPr id="4" name="TRACK 24 (2)">
            <a:hlinkClick r:id="" action="ppaction://media"/>
            <a:extLst>
              <a:ext uri="{FF2B5EF4-FFF2-40B4-BE49-F238E27FC236}">
                <a16:creationId xmlns:a16="http://schemas.microsoft.com/office/drawing/2014/main" id="{FA4EE19E-61F4-4264-CAC9-96CE4E7D0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5027" y="731520"/>
            <a:ext cx="487363" cy="487363"/>
          </a:xfrm>
          <a:prstGeom prst="rect">
            <a:avLst/>
          </a:prstGeom>
        </p:spPr>
      </p:pic>
      <p:pic>
        <p:nvPicPr>
          <p:cNvPr id="7" name="Picture 6" descr="https://phongthuyxanh.vn/wp-content/uploads/d%E1%BA%A5u-t%C3%ADch.png">
            <a:extLst>
              <a:ext uri="{FF2B5EF4-FFF2-40B4-BE49-F238E27FC236}">
                <a16:creationId xmlns:a16="http://schemas.microsoft.com/office/drawing/2014/main" id="{39FD805A-D367-220A-9790-92677BD4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394" y="2275572"/>
            <a:ext cx="603124" cy="60312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F76892C-8B75-2EEA-A26A-B74E4D200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374" y="4833732"/>
            <a:ext cx="505788" cy="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1AA4D3-A2F6-1BBB-EE59-AF2A19441E49}"/>
              </a:ext>
            </a:extLst>
          </p:cNvPr>
          <p:cNvSpPr/>
          <p:nvPr/>
        </p:nvSpPr>
        <p:spPr>
          <a:xfrm>
            <a:off x="9845027" y="418783"/>
            <a:ext cx="899857" cy="800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591520-B404-9476-991E-1A9A1CB060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5" y="346710"/>
            <a:ext cx="8248650" cy="8001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10F9DA-7C16-0690-CE5A-30DBA794F75F}"/>
              </a:ext>
            </a:extLst>
          </p:cNvPr>
          <p:cNvSpPr/>
          <p:nvPr/>
        </p:nvSpPr>
        <p:spPr>
          <a:xfrm>
            <a:off x="8163925" y="336849"/>
            <a:ext cx="3932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341572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254977" y="2892669"/>
            <a:ext cx="184638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312" y="1670538"/>
            <a:ext cx="9195380" cy="4116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6572" y="750279"/>
            <a:ext cx="1755536" cy="461665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719307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3" y="2752165"/>
            <a:ext cx="10902637" cy="3245223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0896" y="1248849"/>
            <a:ext cx="5291328" cy="768156"/>
          </a:xfrm>
          <a:prstGeom prst="wedgeRoundRectCallout">
            <a:avLst>
              <a:gd name="adj1" fmla="val -52034"/>
              <a:gd name="adj2" fmla="val 10196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cat in the bedroom?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882362" y="1618692"/>
            <a:ext cx="1935426" cy="736207"/>
          </a:xfrm>
          <a:prstGeom prst="wedgeRoundRectCallout">
            <a:avLst>
              <a:gd name="adj1" fmla="val 76134"/>
              <a:gd name="adj2" fmla="val 11121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Yes, it is.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C0C9D04-7846-9AAF-87BF-77C01ECB5D61}"/>
              </a:ext>
            </a:extLst>
          </p:cNvPr>
          <p:cNvSpPr/>
          <p:nvPr/>
        </p:nvSpPr>
        <p:spPr>
          <a:xfrm>
            <a:off x="1018320" y="336450"/>
            <a:ext cx="7121633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at the picture, ask and answer. </a:t>
            </a:r>
          </a:p>
        </p:txBody>
      </p:sp>
    </p:spTree>
    <p:extLst>
      <p:ext uri="{BB962C8B-B14F-4D97-AF65-F5344CB8AC3E}">
        <p14:creationId xmlns:p14="http://schemas.microsoft.com/office/powerpoint/2010/main" val="22644118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2599765"/>
            <a:ext cx="10434765" cy="3392603"/>
          </a:xfrm>
          <a:prstGeom prst="rect">
            <a:avLst/>
          </a:prstGeom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959549E2-8411-A1FB-B988-17FA5277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965" y="4104791"/>
            <a:ext cx="505788" cy="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0896" y="1248849"/>
            <a:ext cx="5980176" cy="768156"/>
          </a:xfrm>
          <a:prstGeom prst="wedgeRoundRectCallout">
            <a:avLst>
              <a:gd name="adj1" fmla="val -48497"/>
              <a:gd name="adj2" fmla="val 10896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Is the mirror in the bedroom?</a:t>
            </a:r>
          </a:p>
          <a:p>
            <a:pPr algn="ctr"/>
            <a:endParaRPr lang="en-US" sz="3600" i="1" dirty="0">
              <a:solidFill>
                <a:srgbClr val="002060"/>
              </a:solidFill>
            </a:endParaRP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909255" y="1611510"/>
            <a:ext cx="2274650" cy="736207"/>
          </a:xfrm>
          <a:prstGeom prst="wedgeRoundRectCallout">
            <a:avLst>
              <a:gd name="adj1" fmla="val 63367"/>
              <a:gd name="adj2" fmla="val 10147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2060"/>
                </a:solidFill>
              </a:rPr>
              <a:t>No, it isn’t.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FE3338B-AD56-A148-3608-E49B268139F4}"/>
              </a:ext>
            </a:extLst>
          </p:cNvPr>
          <p:cNvSpPr/>
          <p:nvPr/>
        </p:nvSpPr>
        <p:spPr>
          <a:xfrm>
            <a:off x="1018320" y="336450"/>
            <a:ext cx="7121633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at the picture, ask and answer. </a:t>
            </a:r>
          </a:p>
        </p:txBody>
      </p:sp>
    </p:spTree>
    <p:extLst>
      <p:ext uri="{BB962C8B-B14F-4D97-AF65-F5344CB8AC3E}">
        <p14:creationId xmlns:p14="http://schemas.microsoft.com/office/powerpoint/2010/main" val="14286856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"/>
            <a:ext cx="8938727" cy="60945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71" y="421219"/>
            <a:ext cx="4362516" cy="9233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726" y="1593184"/>
            <a:ext cx="3481321" cy="466281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Revision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mirror, picture, sofa, table, box, house.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b="1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9529" y="1305341"/>
            <a:ext cx="6355162" cy="42473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500" b="1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dirty="0">
                <a:solidFill>
                  <a:srgbClr val="0070C0"/>
                </a:solidFill>
              </a:rPr>
              <a:t>Revision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the picture in the living room?                   Yes, it is.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Is the cat in the house?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372" y="494951"/>
            <a:ext cx="3492188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tx1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8188" y="1646757"/>
            <a:ext cx="1107141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and sentence patterns.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C on page 43 (WB) 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30)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228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6"/>
            <a:ext cx="3346660" cy="84984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Objectives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193" y="786161"/>
            <a:ext cx="108328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 where things are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, using the target language.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Revision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</a:t>
            </a:r>
            <a:r>
              <a:rPr lang="en-US" sz="3600" i="1" dirty="0">
                <a:solidFill>
                  <a:srgbClr val="FF0000"/>
                </a:solidFill>
              </a:rPr>
              <a:t>mirror, picture, sofa, table, box, house.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Revision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</a:t>
            </a:r>
            <a:r>
              <a:rPr lang="en-US" sz="3600" i="1" dirty="0">
                <a:solidFill>
                  <a:srgbClr val="FF0000"/>
                </a:solidFill>
              </a:rPr>
              <a:t>Is the picture in the living room? Yes, it is.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		 Is the cat in the house? No, it isn’t.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                  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13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2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0812"/>
            <a:ext cx="8994710" cy="6132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24646" y="232496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50" y="146923"/>
            <a:ext cx="2237468" cy="21987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18" y="2218727"/>
            <a:ext cx="2303745" cy="234392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25" y="4417507"/>
            <a:ext cx="2303745" cy="23104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134" y="194016"/>
            <a:ext cx="2149835" cy="218766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108" y="2301328"/>
            <a:ext cx="2118313" cy="2118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718" y="4469676"/>
            <a:ext cx="2105703" cy="211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88" y="412361"/>
            <a:ext cx="8982659" cy="5988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7395" y="387220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42392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82879" y="444136"/>
            <a:ext cx="7210697" cy="796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chemeClr val="tx1"/>
                </a:solidFill>
              </a:rPr>
              <a:t>C. 1. Listen and repeat.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336" y="419888"/>
            <a:ext cx="973184" cy="865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5737" y="1307336"/>
            <a:ext cx="3876675" cy="3829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3576" y="1309188"/>
            <a:ext cx="3838575" cy="374332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554480" y="1417320"/>
            <a:ext cx="868680" cy="853440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7452360" y="1341120"/>
            <a:ext cx="868680" cy="929640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08760" y="5235844"/>
            <a:ext cx="1922781" cy="6610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house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35858" y="5235844"/>
            <a:ext cx="1922781" cy="6610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sofa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28DD9F1-B345-017A-00BC-D2A05E0111C9}"/>
              </a:ext>
            </a:extLst>
          </p:cNvPr>
          <p:cNvCxnSpPr>
            <a:cxnSpLocks/>
          </p:cNvCxnSpPr>
          <p:nvPr/>
        </p:nvCxnSpPr>
        <p:spPr>
          <a:xfrm flipV="1">
            <a:off x="3179170" y="5772632"/>
            <a:ext cx="255544" cy="11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FD4432-9CA1-C48D-8454-761CF4D270D7}"/>
              </a:ext>
            </a:extLst>
          </p:cNvPr>
          <p:cNvCxnSpPr>
            <a:cxnSpLocks/>
          </p:cNvCxnSpPr>
          <p:nvPr/>
        </p:nvCxnSpPr>
        <p:spPr>
          <a:xfrm>
            <a:off x="9194800" y="5774384"/>
            <a:ext cx="394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house">
            <a:hlinkClick r:id="" action="ppaction://media"/>
            <a:extLst>
              <a:ext uri="{FF2B5EF4-FFF2-40B4-BE49-F238E27FC236}">
                <a16:creationId xmlns:a16="http://schemas.microsoft.com/office/drawing/2014/main" id="{C2CD14DE-F64F-EEFF-09B4-568AC93C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sofa">
            <a:hlinkClick r:id="" action="ppaction://media"/>
            <a:extLst>
              <a:ext uri="{FF2B5EF4-FFF2-40B4-BE49-F238E27FC236}">
                <a16:creationId xmlns:a16="http://schemas.microsoft.com/office/drawing/2014/main" id="{796DBE38-2F24-6479-2820-6BA8E5A2EF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96B70F-E3DF-A293-0C4E-A05F0B92B201}"/>
              </a:ext>
            </a:extLst>
          </p:cNvPr>
          <p:cNvSpPr/>
          <p:nvPr/>
        </p:nvSpPr>
        <p:spPr>
          <a:xfrm>
            <a:off x="5465379" y="3026979"/>
            <a:ext cx="1145628" cy="9669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59FBD-3EEF-20F5-EDF1-803C3D23F26F}"/>
              </a:ext>
            </a:extLst>
          </p:cNvPr>
          <p:cNvSpPr txBox="1"/>
          <p:nvPr/>
        </p:nvSpPr>
        <p:spPr>
          <a:xfrm>
            <a:off x="8238172" y="585770"/>
            <a:ext cx="423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6675055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" y="444136"/>
            <a:ext cx="3654014" cy="796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i="1" dirty="0">
                <a:solidFill>
                  <a:schemeClr val="tx1"/>
                </a:solidFill>
              </a:rPr>
              <a:t>C. 2. Chant.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819835"/>
            <a:ext cx="11788588" cy="27638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79261" y="736826"/>
            <a:ext cx="4248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earphone to practice the chant.</a:t>
            </a:r>
          </a:p>
        </p:txBody>
      </p:sp>
      <p:pic>
        <p:nvPicPr>
          <p:cNvPr id="3" name="CD2-TRACK 33">
            <a:hlinkClick r:id="" action="ppaction://media"/>
            <a:extLst>
              <a:ext uri="{FF2B5EF4-FFF2-40B4-BE49-F238E27FC236}">
                <a16:creationId xmlns:a16="http://schemas.microsoft.com/office/drawing/2014/main" id="{286499A1-A33E-EFB2-BB61-A5600C6D2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0918" y="677810"/>
            <a:ext cx="487363" cy="4873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6329B5-1E69-19BD-817D-F8F55EC49150}"/>
              </a:ext>
            </a:extLst>
          </p:cNvPr>
          <p:cNvSpPr/>
          <p:nvPr/>
        </p:nvSpPr>
        <p:spPr>
          <a:xfrm>
            <a:off x="5596246" y="418514"/>
            <a:ext cx="1283015" cy="10059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821" y="299548"/>
            <a:ext cx="1171703" cy="937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66984" y="2872876"/>
            <a:ext cx="1922781" cy="66105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house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8DD9F1-B345-017A-00BC-D2A05E0111C9}"/>
              </a:ext>
            </a:extLst>
          </p:cNvPr>
          <p:cNvCxnSpPr>
            <a:cxnSpLocks/>
          </p:cNvCxnSpPr>
          <p:nvPr/>
        </p:nvCxnSpPr>
        <p:spPr>
          <a:xfrm>
            <a:off x="6757238" y="2872876"/>
            <a:ext cx="2537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FD4432-9CA1-C48D-8454-761CF4D270D7}"/>
              </a:ext>
            </a:extLst>
          </p:cNvPr>
          <p:cNvCxnSpPr>
            <a:cxnSpLocks/>
          </p:cNvCxnSpPr>
          <p:nvPr/>
        </p:nvCxnSpPr>
        <p:spPr>
          <a:xfrm>
            <a:off x="8733233" y="3426250"/>
            <a:ext cx="36594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E7D015-0389-BCF6-66A2-150F4FC56273}"/>
              </a:ext>
            </a:extLst>
          </p:cNvPr>
          <p:cNvSpPr txBox="1"/>
          <p:nvPr/>
        </p:nvSpPr>
        <p:spPr>
          <a:xfrm>
            <a:off x="2725904" y="2915178"/>
            <a:ext cx="3338637" cy="646331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aʊ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832B0-C8BD-2159-CFEB-7AE976AEC2D2}"/>
              </a:ext>
            </a:extLst>
          </p:cNvPr>
          <p:cNvSpPr txBox="1"/>
          <p:nvPr/>
        </p:nvSpPr>
        <p:spPr>
          <a:xfrm>
            <a:off x="6403159" y="2340905"/>
            <a:ext cx="1129564" cy="66105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sofa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27A5C-73C5-CF23-B3AD-D08FF875A8A4}"/>
              </a:ext>
            </a:extLst>
          </p:cNvPr>
          <p:cNvSpPr txBox="1"/>
          <p:nvPr/>
        </p:nvSpPr>
        <p:spPr>
          <a:xfrm>
            <a:off x="1229202" y="1922586"/>
            <a:ext cx="3338637" cy="646331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aʊ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C5950C-C020-F019-1B48-9FFCDED7EAD5}"/>
              </a:ext>
            </a:extLst>
          </p:cNvPr>
          <p:cNvSpPr txBox="1"/>
          <p:nvPr/>
        </p:nvSpPr>
        <p:spPr>
          <a:xfrm>
            <a:off x="7788775" y="3789627"/>
            <a:ext cx="3338637" cy="646331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aʊ</a:t>
            </a:r>
            <a:r>
              <a:rPr lang="en-US" sz="3600" dirty="0">
                <a:solidFill>
                  <a:srgbClr val="00B0F0"/>
                </a:solidFill>
              </a:rPr>
              <a:t>/, /</a:t>
            </a:r>
            <a:r>
              <a:rPr lang="en-US" sz="3600" dirty="0" err="1">
                <a:solidFill>
                  <a:srgbClr val="00B0F0"/>
                </a:solidFill>
              </a:rPr>
              <a:t>əʊ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</a:p>
        </p:txBody>
      </p:sp>
      <p:pic>
        <p:nvPicPr>
          <p:cNvPr id="5" name="CD2-TRACK 39">
            <a:hlinkClick r:id="" action="ppaction://media"/>
            <a:extLst>
              <a:ext uri="{FF2B5EF4-FFF2-40B4-BE49-F238E27FC236}">
                <a16:creationId xmlns:a16="http://schemas.microsoft.com/office/drawing/2014/main" id="{3CC0EC06-C68E-B470-D835-FEEEC4ABF8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613" y="736826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E24E1C-2272-D3C5-FF38-AA4B78E378D7}"/>
              </a:ext>
            </a:extLst>
          </p:cNvPr>
          <p:cNvSpPr/>
          <p:nvPr/>
        </p:nvSpPr>
        <p:spPr>
          <a:xfrm>
            <a:off x="5282075" y="525517"/>
            <a:ext cx="1171703" cy="8989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539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3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8106</TotalTime>
  <Words>775</Words>
  <Application>Microsoft Office PowerPoint</Application>
  <PresentationFormat>Widescreen</PresentationFormat>
  <Paragraphs>179</Paragraphs>
  <Slides>31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373</cp:revision>
  <dcterms:created xsi:type="dcterms:W3CDTF">2020-12-08T03:17:05Z</dcterms:created>
  <dcterms:modified xsi:type="dcterms:W3CDTF">2023-08-10T04:20:31Z</dcterms:modified>
</cp:coreProperties>
</file>