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5" r:id="rId2"/>
    <p:sldId id="277" r:id="rId3"/>
    <p:sldId id="282" r:id="rId4"/>
    <p:sldId id="283" r:id="rId5"/>
    <p:sldId id="284" r:id="rId6"/>
    <p:sldId id="285" r:id="rId7"/>
    <p:sldId id="265" r:id="rId8"/>
    <p:sldId id="268" r:id="rId9"/>
    <p:sldId id="279" r:id="rId10"/>
    <p:sldId id="280" r:id="rId11"/>
    <p:sldId id="270" r:id="rId12"/>
    <p:sldId id="298" r:id="rId13"/>
    <p:sldId id="291" r:id="rId14"/>
    <p:sldId id="296" r:id="rId15"/>
    <p:sldId id="272" r:id="rId16"/>
    <p:sldId id="274" r:id="rId17"/>
  </p:sldIdLst>
  <p:sldSz cx="18288000" cy="10287000"/>
  <p:notesSz cx="6858000" cy="9144000"/>
  <p:embeddedFontLst>
    <p:embeddedFont>
      <p:font typeface="Livvic Bold" panose="020B0604020202020204" charset="0"/>
      <p:regular r:id="rId18"/>
    </p:embeddedFont>
    <p:embeddedFont>
      <p:font typeface="Livvic Bold Bold" panose="020B0604020202020204" charset="0"/>
      <p:regular r:id="rId19"/>
    </p:embeddedFont>
    <p:embeddedFont>
      <p:font typeface="Stadio Now Text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4" autoAdjust="0"/>
    <p:restoredTop sz="94622" autoAdjust="0"/>
  </p:normalViewPr>
  <p:slideViewPr>
    <p:cSldViewPr>
      <p:cViewPr varScale="1">
        <p:scale>
          <a:sx n="49" d="100"/>
          <a:sy n="49" d="100"/>
        </p:scale>
        <p:origin x="70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png"/><Relationship Id="rId7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7.wdp"/><Relationship Id="rId5" Type="http://schemas.openxmlformats.org/officeDocument/2006/relationships/image" Target="../media/image11.svg"/><Relationship Id="rId10" Type="http://schemas.openxmlformats.org/officeDocument/2006/relationships/image" Target="../media/image29.png"/><Relationship Id="rId4" Type="http://schemas.openxmlformats.org/officeDocument/2006/relationships/image" Target="../media/image10.png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microsoft.com/office/2007/relationships/hdphoto" Target="../media/hdphoto4.wdp"/><Relationship Id="rId5" Type="http://schemas.openxmlformats.org/officeDocument/2006/relationships/image" Target="../media/image11.sv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Ảnh nền xanh lá cho power point đẹp">
            <a:extLst>
              <a:ext uri="{FF2B5EF4-FFF2-40B4-BE49-F238E27FC236}">
                <a16:creationId xmlns:a16="http://schemas.microsoft.com/office/drawing/2014/main" id="{635AA4F7-1F5C-4762-92B6-8519A7035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73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B78ACF8-03BD-4801-95E4-DBDACF5A8DCD}"/>
              </a:ext>
            </a:extLst>
          </p:cNvPr>
          <p:cNvSpPr txBox="1"/>
          <p:nvPr/>
        </p:nvSpPr>
        <p:spPr>
          <a:xfrm>
            <a:off x="6629400" y="800100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002060"/>
                </a:solidFill>
                <a:latin typeface="+mj-lt"/>
              </a:rPr>
              <a:t>TRƯỜNG TIỂU HỌC BỒ ĐỀ</a:t>
            </a:r>
            <a:endParaRPr lang="en-GB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CC6D3003-DA0B-4213-9AC4-B9E6EFDBC22A}"/>
              </a:ext>
            </a:extLst>
          </p:cNvPr>
          <p:cNvSpPr/>
          <p:nvPr/>
        </p:nvSpPr>
        <p:spPr>
          <a:xfrm>
            <a:off x="5967489" y="2400300"/>
            <a:ext cx="63530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MĨ THUẬT LỚP 1</a:t>
            </a:r>
            <a:endParaRPr lang="vi-VN" sz="60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21DBD6AE-8C59-4C06-B4D8-3680937A5208}"/>
              </a:ext>
            </a:extLst>
          </p:cNvPr>
          <p:cNvSpPr/>
          <p:nvPr/>
        </p:nvSpPr>
        <p:spPr>
          <a:xfrm>
            <a:off x="2235703" y="5254704"/>
            <a:ext cx="1381660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BÀI 2: NHỮNG CHIẾC LÁ KÌ DIỆU</a:t>
            </a:r>
          </a:p>
          <a:p>
            <a:pPr algn="ctr"/>
            <a:r>
              <a:rPr lang="vi-VN" sz="66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1: TẠO HÌNH CHIẾC LÁ</a:t>
            </a: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A2346C1C-55CF-4F9C-9B78-27E08D97659C}"/>
              </a:ext>
            </a:extLst>
          </p:cNvPr>
          <p:cNvSpPr/>
          <p:nvPr/>
        </p:nvSpPr>
        <p:spPr>
          <a:xfrm>
            <a:off x="4944774" y="4143970"/>
            <a:ext cx="83984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2: THIÊN NHIÊN</a:t>
            </a:r>
            <a:endParaRPr lang="vi-VN" sz="54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732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97819" y="6233517"/>
            <a:ext cx="4983054" cy="38244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22400">
            <a:off x="14818126" y="549738"/>
            <a:ext cx="2148763" cy="179714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16057EE-AED5-4CD9-87F6-A71A90B584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4000"/>
                    </a14:imgEffect>
                  </a14:imgLayer>
                </a14:imgProps>
              </a:ext>
            </a:extLst>
          </a:blip>
          <a:srcRect l="13417" t="21112" r="32204" b="21450"/>
          <a:stretch/>
        </p:blipFill>
        <p:spPr>
          <a:xfrm rot="16200000">
            <a:off x="2741413" y="-217094"/>
            <a:ext cx="4495800" cy="633845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A907E45-D1AF-40AC-B45C-170C2730CF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5000"/>
                    </a14:imgEffect>
                  </a14:imgLayer>
                </a14:imgProps>
              </a:ext>
            </a:extLst>
          </a:blip>
          <a:srcRect l="19351" t="35926" r="39124" b="18148"/>
          <a:stretch/>
        </p:blipFill>
        <p:spPr>
          <a:xfrm rot="16200000">
            <a:off x="10971683" y="-352733"/>
            <a:ext cx="4439265" cy="65532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9E14769-9E19-42C5-AF5B-30BD55ED97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5000"/>
                    </a14:imgEffect>
                  </a14:imgLayer>
                </a14:imgProps>
              </a:ext>
            </a:extLst>
          </a:blip>
          <a:srcRect l="21140" t="22592" r="29238" b="24815"/>
          <a:stretch/>
        </p:blipFill>
        <p:spPr>
          <a:xfrm rot="16200000">
            <a:off x="6868145" y="4608104"/>
            <a:ext cx="4551711" cy="643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8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275888">
            <a:off x="1808319" y="924425"/>
            <a:ext cx="7245020" cy="8500307"/>
            <a:chOff x="0" y="0"/>
            <a:chExt cx="2374900" cy="2786380"/>
          </a:xfrm>
        </p:grpSpPr>
        <p:sp>
          <p:nvSpPr>
            <p:cNvPr id="3" name="Freeform 3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2"/>
              <a:stretch>
                <a:fillRect l="-39605" r="-3960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3"/>
              <a:stretch>
                <a:fillRect l="-83" r="-83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67278">
            <a:off x="-1309604" y="6107957"/>
            <a:ext cx="5993546" cy="54541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397610" y="7028423"/>
            <a:ext cx="5285635" cy="44597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55131">
            <a:off x="6720758" y="-996393"/>
            <a:ext cx="6407669" cy="468560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144000" y="2038159"/>
            <a:ext cx="8810462" cy="97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2"/>
              </a:lnSpc>
            </a:pPr>
            <a:r>
              <a:rPr lang="en-US" sz="6000" dirty="0">
                <a:solidFill>
                  <a:srgbClr val="FF0000"/>
                </a:solidFill>
                <a:latin typeface="Livvic Bold Bold"/>
              </a:rPr>
              <a:t>4.Phân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tích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đánh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giá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DEC9A487-B4A0-474F-9DB1-4F6FC46BCEF2}"/>
              </a:ext>
            </a:extLst>
          </p:cNvPr>
          <p:cNvSpPr txBox="1"/>
          <p:nvPr/>
        </p:nvSpPr>
        <p:spPr>
          <a:xfrm>
            <a:off x="9220200" y="3750580"/>
            <a:ext cx="9296400" cy="1469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000" dirty="0">
                <a:solidFill>
                  <a:srgbClr val="002060"/>
                </a:solidFill>
                <a:latin typeface="Livvic Bold"/>
              </a:rPr>
              <a:t>Em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hãy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giới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thiệu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chia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sẻ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sản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phẩm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của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mình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tới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thân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nhé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!</a:t>
            </a:r>
            <a:endParaRPr lang="en-US" sz="40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3AF4E76B-BA51-4D70-AD59-0C34BDEAE16B}"/>
              </a:ext>
            </a:extLst>
          </p:cNvPr>
          <p:cNvSpPr txBox="1"/>
          <p:nvPr/>
        </p:nvSpPr>
        <p:spPr>
          <a:xfrm>
            <a:off x="8991600" y="5343338"/>
            <a:ext cx="9296400" cy="2238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000" dirty="0">
                <a:solidFill>
                  <a:srgbClr val="002060"/>
                </a:solidFill>
                <a:latin typeface="Livvic Bold"/>
              </a:rPr>
              <a:t>- Nêu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cách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ra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bức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tranh?</a:t>
            </a:r>
          </a:p>
          <a:p>
            <a:pPr>
              <a:lnSpc>
                <a:spcPts val="5981"/>
              </a:lnSpc>
            </a:pPr>
            <a:r>
              <a:rPr lang="vi-VN" sz="4000" dirty="0">
                <a:solidFill>
                  <a:srgbClr val="002060"/>
                </a:solidFill>
                <a:latin typeface="Livvic Bold"/>
              </a:rPr>
              <a:t>-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của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lá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?</a:t>
            </a:r>
          </a:p>
          <a:p>
            <a:pPr>
              <a:lnSpc>
                <a:spcPts val="5981"/>
              </a:lnSpc>
            </a:pPr>
            <a:r>
              <a:rPr lang="vi-VN" sz="4000" dirty="0">
                <a:solidFill>
                  <a:srgbClr val="002060"/>
                </a:solidFill>
                <a:latin typeface="Livvic Bold"/>
              </a:rPr>
              <a:t>-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Cảm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nhận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về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hoạt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động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in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chà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xát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?</a:t>
            </a:r>
            <a:endParaRPr lang="en-US" sz="4000" dirty="0">
              <a:solidFill>
                <a:srgbClr val="002060"/>
              </a:solidFill>
              <a:latin typeface="Livvic Bold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20"/>
                            </p:stCondLst>
                            <p:childTnLst>
                              <p:par>
                                <p:cTn id="17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44708">
            <a:off x="12237042" y="706166"/>
            <a:ext cx="5244814" cy="34287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82637">
            <a:off x="1038912" y="298997"/>
            <a:ext cx="3134617" cy="424313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985443" y="647700"/>
            <a:ext cx="10187757" cy="1539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80"/>
              </a:lnSpc>
            </a:pPr>
            <a:r>
              <a:rPr lang="vi-VN" sz="6600" dirty="0">
                <a:solidFill>
                  <a:srgbClr val="FF0000"/>
                </a:solidFill>
                <a:latin typeface="Livvic Bold Bold"/>
              </a:rPr>
              <a:t>5.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Vận</a:t>
            </a:r>
            <a:r>
              <a:rPr lang="vi-VN" sz="66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dụng</a:t>
            </a:r>
            <a:r>
              <a:rPr lang="vi-VN" sz="6600" dirty="0">
                <a:solidFill>
                  <a:srgbClr val="FF0000"/>
                </a:solidFill>
                <a:latin typeface="Livvic Bold Bold"/>
              </a:rPr>
              <a:t> –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phát</a:t>
            </a:r>
            <a:r>
              <a:rPr lang="vi-VN" sz="66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triển</a:t>
            </a:r>
            <a:endParaRPr lang="en-US" sz="6600" dirty="0">
              <a:solidFill>
                <a:srgbClr val="FF0000"/>
              </a:solidFill>
              <a:latin typeface="Livvic Bold Bold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CC64195E-8D1C-415B-A8E2-8BF677F843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220" t="31416" r="7399" b="47320"/>
          <a:stretch/>
        </p:blipFill>
        <p:spPr>
          <a:xfrm rot="16200000">
            <a:off x="3082635" y="3543299"/>
            <a:ext cx="4648202" cy="4648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6A3C691-DFB4-4393-B04A-204FBD85A9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326" t="57777" r="6884" b="20741"/>
          <a:stretch/>
        </p:blipFill>
        <p:spPr>
          <a:xfrm rot="16200000">
            <a:off x="10328564" y="3314698"/>
            <a:ext cx="4800603" cy="4953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Mũi tên: Phải 12">
            <a:extLst>
              <a:ext uri="{FF2B5EF4-FFF2-40B4-BE49-F238E27FC236}">
                <a16:creationId xmlns:a16="http://schemas.microsoft.com/office/drawing/2014/main" id="{B0CD850B-1714-4E12-BBB3-EE35CF1EDB38}"/>
              </a:ext>
            </a:extLst>
          </p:cNvPr>
          <p:cNvSpPr/>
          <p:nvPr/>
        </p:nvSpPr>
        <p:spPr>
          <a:xfrm>
            <a:off x="8534400" y="5105399"/>
            <a:ext cx="914400" cy="762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953758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A59A199-40B6-468D-8BF8-68D235E391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9618" t="31851" r="43574" b="45927"/>
          <a:stretch/>
        </p:blipFill>
        <p:spPr>
          <a:xfrm rot="16200000">
            <a:off x="3295142" y="1619758"/>
            <a:ext cx="3997034" cy="63201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F926F9D-C495-4DCA-AB28-F862B7F1F2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0608" t="58518" r="42323" b="19259"/>
          <a:stretch/>
        </p:blipFill>
        <p:spPr>
          <a:xfrm rot="16200000">
            <a:off x="11564505" y="1668316"/>
            <a:ext cx="3820390" cy="6223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Mũi tên: Phải 4">
            <a:extLst>
              <a:ext uri="{FF2B5EF4-FFF2-40B4-BE49-F238E27FC236}">
                <a16:creationId xmlns:a16="http://schemas.microsoft.com/office/drawing/2014/main" id="{38390620-372A-4E02-B8F8-600053808E0B}"/>
              </a:ext>
            </a:extLst>
          </p:cNvPr>
          <p:cNvSpPr/>
          <p:nvPr/>
        </p:nvSpPr>
        <p:spPr>
          <a:xfrm>
            <a:off x="8839200" y="4381500"/>
            <a:ext cx="914400" cy="762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76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A59A199-40B6-468D-8BF8-68D235E391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3037" t="32592" r="67302" b="45186"/>
          <a:stretch/>
        </p:blipFill>
        <p:spPr>
          <a:xfrm rot="16200000">
            <a:off x="3352800" y="2857499"/>
            <a:ext cx="4572000" cy="4572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95008C0D-3379-4048-82F8-09C6775A33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6" t="59213" r="66313" b="18865"/>
          <a:stretch/>
        </p:blipFill>
        <p:spPr>
          <a:xfrm rot="16200000">
            <a:off x="10538635" y="2781299"/>
            <a:ext cx="4789165" cy="4724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Mũi tên: Phải 4">
            <a:extLst>
              <a:ext uri="{FF2B5EF4-FFF2-40B4-BE49-F238E27FC236}">
                <a16:creationId xmlns:a16="http://schemas.microsoft.com/office/drawing/2014/main" id="{4F32FCB3-04D3-4EA0-8DDA-5BF3ECB72236}"/>
              </a:ext>
            </a:extLst>
          </p:cNvPr>
          <p:cNvSpPr/>
          <p:nvPr/>
        </p:nvSpPr>
        <p:spPr>
          <a:xfrm>
            <a:off x="8839200" y="4381500"/>
            <a:ext cx="914400" cy="762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11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44708">
            <a:off x="12237042" y="706166"/>
            <a:ext cx="5244814" cy="34287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764984" y="5895573"/>
            <a:ext cx="6060772" cy="46516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782637">
            <a:off x="1038912" y="298997"/>
            <a:ext cx="3134617" cy="42431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425601" y="4260816"/>
            <a:ext cx="6574012" cy="628639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263820" y="2737955"/>
            <a:ext cx="9760359" cy="3226597"/>
            <a:chOff x="0" y="0"/>
            <a:chExt cx="13013813" cy="4302128"/>
          </a:xfrm>
        </p:grpSpPr>
        <p:sp>
          <p:nvSpPr>
            <p:cNvPr id="7" name="TextBox 7"/>
            <p:cNvSpPr txBox="1"/>
            <p:nvPr/>
          </p:nvSpPr>
          <p:spPr>
            <a:xfrm>
              <a:off x="0" y="2421271"/>
              <a:ext cx="13013813" cy="1880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95938" lvl="1" indent="-497969">
                <a:lnSpc>
                  <a:spcPts val="5535"/>
                </a:lnSpc>
                <a:buFont typeface="Arial"/>
                <a:buChar char="•"/>
              </a:pP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Hoàn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thiện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vi-VN" sz="4612" dirty="0" err="1">
                  <a:solidFill>
                    <a:srgbClr val="035457"/>
                  </a:solidFill>
                  <a:latin typeface="Stadio Now Text"/>
                </a:rPr>
                <a:t>sản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phẩm</a:t>
              </a:r>
              <a:endParaRPr lang="en-US" sz="4612" dirty="0">
                <a:solidFill>
                  <a:srgbClr val="035457"/>
                </a:solidFill>
                <a:latin typeface="Stadio Now Text"/>
              </a:endParaRPr>
            </a:p>
            <a:p>
              <a:pPr marL="995938" lvl="1" indent="-497969">
                <a:lnSpc>
                  <a:spcPts val="5535"/>
                </a:lnSpc>
                <a:buFont typeface="Arial"/>
                <a:buChar char="•"/>
              </a:pP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Chụp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ảnh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và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gửi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bài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cho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cô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giáo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72163" y="0"/>
              <a:ext cx="12101621" cy="2255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880"/>
                </a:lnSpc>
              </a:pPr>
              <a:r>
                <a:rPr lang="en-US" sz="11567" dirty="0" err="1">
                  <a:solidFill>
                    <a:srgbClr val="FF0000"/>
                  </a:solidFill>
                  <a:latin typeface="Livvic Bold Bold"/>
                </a:rPr>
                <a:t>Dặn</a:t>
              </a:r>
              <a:r>
                <a:rPr lang="en-US" sz="11567" dirty="0">
                  <a:solidFill>
                    <a:srgbClr val="FF0000"/>
                  </a:solidFill>
                  <a:latin typeface="Livvic Bold Bold"/>
                </a:rPr>
                <a:t> </a:t>
              </a:r>
              <a:r>
                <a:rPr lang="en-US" sz="11567" dirty="0" err="1">
                  <a:solidFill>
                    <a:srgbClr val="FF0000"/>
                  </a:solidFill>
                  <a:latin typeface="Livvic Bold Bold"/>
                </a:rPr>
                <a:t>dò</a:t>
              </a:r>
              <a:endParaRPr lang="en-US" sz="11567" dirty="0">
                <a:solidFill>
                  <a:srgbClr val="FF0000"/>
                </a:solidFill>
                <a:latin typeface="Livvic Bold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ền power point màu xanh lá noel">
            <a:extLst>
              <a:ext uri="{FF2B5EF4-FFF2-40B4-BE49-F238E27FC236}">
                <a16:creationId xmlns:a16="http://schemas.microsoft.com/office/drawing/2014/main" id="{73BD3F4E-0AC4-4579-8DB5-25E774D3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84404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21ECB4A-B333-41E0-B1DC-DDAD070953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27290">
            <a:off x="1290264" y="1383505"/>
            <a:ext cx="4464607" cy="489272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AD52CAC-6CD8-4B66-AD09-023662977569}"/>
              </a:ext>
            </a:extLst>
          </p:cNvPr>
          <p:cNvSpPr txBox="1"/>
          <p:nvPr/>
        </p:nvSpPr>
        <p:spPr>
          <a:xfrm>
            <a:off x="6400800" y="3848100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FF0000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BACFB5C-B2DC-4730-9D5F-9E0F22ECF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81356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970B530E-2685-4FD2-B785-FC4E6AE7B7EF}"/>
              </a:ext>
            </a:extLst>
          </p:cNvPr>
          <p:cNvSpPr txBox="1"/>
          <p:nvPr/>
        </p:nvSpPr>
        <p:spPr>
          <a:xfrm>
            <a:off x="4809360" y="159639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Chuẩn</a:t>
            </a:r>
            <a:r>
              <a:rPr lang="en-US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bị</a:t>
            </a:r>
            <a:r>
              <a:rPr lang="en-US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đồ</a:t>
            </a:r>
            <a:r>
              <a:rPr lang="en-US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dùng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2" name="Hình chữ nhật: Góc Chéo Tròn 1">
            <a:extLst>
              <a:ext uri="{FF2B5EF4-FFF2-40B4-BE49-F238E27FC236}">
                <a16:creationId xmlns:a16="http://schemas.microsoft.com/office/drawing/2014/main" id="{1DA57887-5ECF-4931-B40D-BA4FDA8A9B27}"/>
              </a:ext>
            </a:extLst>
          </p:cNvPr>
          <p:cNvSpPr/>
          <p:nvPr/>
        </p:nvSpPr>
        <p:spPr>
          <a:xfrm>
            <a:off x="3124200" y="4000500"/>
            <a:ext cx="12115800" cy="3810000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Giấy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vẽ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,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lá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cây,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bút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chì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,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bút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sáp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.</a:t>
            </a:r>
          </a:p>
          <a:p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Một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số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ảnh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in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chà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xát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bề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mặt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nổi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để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in.</a:t>
            </a:r>
            <a:endParaRPr lang="en-GB" sz="44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846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EAA0407-918E-4C5E-9D34-8114AB5B0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9D04ABE-D092-4531-875B-C7469A27EB7C}"/>
              </a:ext>
            </a:extLst>
          </p:cNvPr>
          <p:cNvSpPr txBox="1"/>
          <p:nvPr/>
        </p:nvSpPr>
        <p:spPr>
          <a:xfrm>
            <a:off x="3276600" y="4628733"/>
            <a:ext cx="12420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Nhận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biết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được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in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cách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in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chà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xát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Tạo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được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bức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tranh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bằng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cách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in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chà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xát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lá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cây.</a:t>
            </a:r>
          </a:p>
          <a:p>
            <a:pPr marL="285750" indent="-285750">
              <a:buFontTx/>
              <a:buChar char="-"/>
            </a:pP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Nhận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biết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được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nét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đẹp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lá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cây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nêu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được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cảm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nhận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về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chất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bề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mặt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in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mĩ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thuật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.</a:t>
            </a:r>
            <a:endParaRPr lang="en-GB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321F311E-E34D-4C75-8D9A-4A28A8A2F1E6}"/>
              </a:ext>
            </a:extLst>
          </p:cNvPr>
          <p:cNvSpPr txBox="1"/>
          <p:nvPr/>
        </p:nvSpPr>
        <p:spPr>
          <a:xfrm>
            <a:off x="5166149" y="239268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FF0000"/>
                </a:solidFill>
                <a:latin typeface="Livvic Bold Bold"/>
              </a:rPr>
              <a:t>Yêu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cầu</a:t>
            </a:r>
            <a:r>
              <a:rPr lang="vi-VN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cần</a:t>
            </a:r>
            <a:r>
              <a:rPr lang="vi-VN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đạt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664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: cây, chi nhánh, thực vật, Lá, Mưa, bông hồng, màu xanh lá, Sản  xuất, Thực vật học, Hệ thực vật, Nhỏ giọt, Bị rách, Cây bụi, Rụng lá, giọt">
            <a:extLst>
              <a:ext uri="{FF2B5EF4-FFF2-40B4-BE49-F238E27FC236}">
                <a16:creationId xmlns:a16="http://schemas.microsoft.com/office/drawing/2014/main" id="{67D821B7-3B67-4498-9C0E-C2D856409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5347">
            <a:off x="1005082" y="3715033"/>
            <a:ext cx="4191000" cy="3139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>
            <a:extLst>
              <a:ext uri="{FF2B5EF4-FFF2-40B4-BE49-F238E27FC236}">
                <a16:creationId xmlns:a16="http://schemas.microsoft.com/office/drawing/2014/main" id="{24A92FD0-27FC-40CC-BE78-3BAE0CFD6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3" t="10526" b="9210"/>
          <a:stretch/>
        </p:blipFill>
        <p:spPr bwMode="auto">
          <a:xfrm>
            <a:off x="6324600" y="2190545"/>
            <a:ext cx="4029322" cy="464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3" descr="Tác dụng của lá cây Hoa ban mà bạn chưa biết - Vương Bảo">
            <a:extLst>
              <a:ext uri="{FF2B5EF4-FFF2-40B4-BE49-F238E27FC236}">
                <a16:creationId xmlns:a16="http://schemas.microsoft.com/office/drawing/2014/main" id="{CF32ED01-C81C-42E4-B367-3629264C6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2095">
            <a:off x="11645266" y="3519821"/>
            <a:ext cx="5572772" cy="37098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6437EB76-367E-46EC-9873-20CAE87391D1}"/>
              </a:ext>
            </a:extLst>
          </p:cNvPr>
          <p:cNvSpPr txBox="1"/>
          <p:nvPr/>
        </p:nvSpPr>
        <p:spPr>
          <a:xfrm>
            <a:off x="1168979" y="495300"/>
            <a:ext cx="8746556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1.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Khám</a:t>
            </a: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phá</a:t>
            </a:r>
            <a:endParaRPr lang="en-US" sz="8000" b="1" dirty="0">
              <a:solidFill>
                <a:srgbClr val="FF0000"/>
              </a:solidFill>
              <a:latin typeface="Livvic Bold" panose="020B060402020202020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8A0ABC1-5FFE-45E5-960D-3C7B229E73B6}"/>
              </a:ext>
            </a:extLst>
          </p:cNvPr>
          <p:cNvSpPr txBox="1"/>
          <p:nvPr/>
        </p:nvSpPr>
        <p:spPr>
          <a:xfrm>
            <a:off x="11811000" y="190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A16B047-C2CF-442E-8587-6D4E2789D9D8}"/>
              </a:ext>
            </a:extLst>
          </p:cNvPr>
          <p:cNvSpPr txBox="1"/>
          <p:nvPr/>
        </p:nvSpPr>
        <p:spPr>
          <a:xfrm>
            <a:off x="5105400" y="7429500"/>
            <a:ext cx="845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nhau?</a:t>
            </a:r>
          </a:p>
          <a:p>
            <a:pPr marL="342900" indent="-342900">
              <a:buAutoNum type="arabicPeriod"/>
            </a:pP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GB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773004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CD71AAB-5196-4A56-8502-44E397748D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15000" contrast="11000"/>
                    </a14:imgEffect>
                  </a14:imgLayer>
                </a14:imgProps>
              </a:ext>
            </a:extLst>
          </a:blip>
          <a:srcRect l="4232" t="26570" r="2351" b="23222"/>
          <a:stretch/>
        </p:blipFill>
        <p:spPr>
          <a:xfrm rot="10800000">
            <a:off x="3467100" y="2247900"/>
            <a:ext cx="113538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3D87EA9-307D-4887-A6E2-2E390B1B03DE}"/>
              </a:ext>
            </a:extLst>
          </p:cNvPr>
          <p:cNvSpPr txBox="1"/>
          <p:nvPr/>
        </p:nvSpPr>
        <p:spPr>
          <a:xfrm>
            <a:off x="5486400" y="7429500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+mj-lt"/>
              </a:rPr>
              <a:t>-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Những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chiếc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lá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trên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được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tạo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bằng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cách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gì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?</a:t>
            </a:r>
            <a:endParaRPr lang="en-GB" sz="40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770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697819" y="6233517"/>
            <a:ext cx="4983054" cy="38244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722400">
            <a:off x="14818126" y="549738"/>
            <a:ext cx="2148763" cy="179714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15F783E-5C32-4965-9454-1BB0723EF5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087" t="70920" r="31988" b="8958"/>
          <a:stretch/>
        </p:blipFill>
        <p:spPr>
          <a:xfrm rot="10800000">
            <a:off x="379139" y="2705569"/>
            <a:ext cx="5400450" cy="38244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36909B74-32E8-4C92-9A19-06AE3BF424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55" t="43306" r="56270" b="37794"/>
          <a:stretch/>
        </p:blipFill>
        <p:spPr>
          <a:xfrm rot="10800000">
            <a:off x="6400837" y="2705569"/>
            <a:ext cx="5889859" cy="3739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2516CAE8-D2A5-4080-BCB2-A43516A66A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476" t="8995" r="26803" b="67036"/>
          <a:stretch/>
        </p:blipFill>
        <p:spPr>
          <a:xfrm rot="10800000">
            <a:off x="12865352" y="2705569"/>
            <a:ext cx="4998674" cy="3786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BAAC7CB-EABE-45B6-8AD1-1ECE1A7223F6}"/>
              </a:ext>
            </a:extLst>
          </p:cNvPr>
          <p:cNvSpPr txBox="1"/>
          <p:nvPr/>
        </p:nvSpPr>
        <p:spPr>
          <a:xfrm>
            <a:off x="457200" y="7225725"/>
            <a:ext cx="53223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+mj-lt"/>
              </a:rPr>
              <a:t>1.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Đặt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úp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lá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cây lên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mặt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bàn</a:t>
            </a:r>
            <a:endParaRPr lang="en-GB" sz="4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46F9A94-B4D8-4E57-AFF3-2A7E7E03E469}"/>
              </a:ext>
            </a:extLst>
          </p:cNvPr>
          <p:cNvSpPr txBox="1"/>
          <p:nvPr/>
        </p:nvSpPr>
        <p:spPr>
          <a:xfrm>
            <a:off x="6477000" y="7149525"/>
            <a:ext cx="581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+mj-lt"/>
              </a:rPr>
              <a:t>2.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Đặt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tờ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giấy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lên trên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lá</a:t>
            </a:r>
            <a:endParaRPr lang="en-GB" sz="4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1DC13EF-F4B8-4B43-B356-561F84664E86}"/>
              </a:ext>
            </a:extLst>
          </p:cNvPr>
          <p:cNvSpPr txBox="1"/>
          <p:nvPr/>
        </p:nvSpPr>
        <p:spPr>
          <a:xfrm>
            <a:off x="13007704" y="6961882"/>
            <a:ext cx="5813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+mj-lt"/>
              </a:rPr>
              <a:t>3.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Chà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xát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màu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vào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chỗ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giấy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trên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lá</a:t>
            </a:r>
            <a:endParaRPr lang="en-GB" sz="4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03989DF4-872F-5080-9036-79C9DED92BBD}"/>
              </a:ext>
            </a:extLst>
          </p:cNvPr>
          <p:cNvSpPr txBox="1"/>
          <p:nvPr/>
        </p:nvSpPr>
        <p:spPr>
          <a:xfrm>
            <a:off x="3542324" y="451894"/>
            <a:ext cx="11201400" cy="982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vi-VN" sz="6000" dirty="0">
                <a:solidFill>
                  <a:srgbClr val="FF0000"/>
                </a:solidFill>
                <a:latin typeface="Livvic Bold Bold"/>
              </a:rPr>
              <a:t>2. Kiến tạo kiến thức kĩ năng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59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9444E-6 3.33333E-6 L -3.19444E-6 -0.07207 " pathEditMode="relative" rAng="0" ptsTypes="AA">
                                      <p:cBhvr>
                                        <p:cTn id="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792774">
            <a:off x="-382682" y="328177"/>
            <a:ext cx="3335618" cy="40067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526376" y="7453809"/>
            <a:ext cx="3358706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53229">
            <a:off x="15552696" y="4545752"/>
            <a:ext cx="3991806" cy="36225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05200" y="448241"/>
            <a:ext cx="7315200" cy="20615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453610" y="2402030"/>
            <a:ext cx="17667147" cy="69122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25332">
            <a:off x="12866909" y="129945"/>
            <a:ext cx="4341158" cy="37116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823063">
            <a:off x="-173954" y="7950105"/>
            <a:ext cx="6363596" cy="272839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288041" y="957090"/>
            <a:ext cx="4617959" cy="997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  <a:spcBef>
                <a:spcPct val="0"/>
              </a:spcBef>
            </a:pPr>
            <a:r>
              <a:rPr lang="en-US" sz="6799" dirty="0">
                <a:solidFill>
                  <a:srgbClr val="FF0000"/>
                </a:solidFill>
                <a:latin typeface="Livvic Bold Bold"/>
              </a:rPr>
              <a:t>GHI NHỚ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29BE250-B8FE-4192-8BA6-3F4AD7F39995}"/>
              </a:ext>
            </a:extLst>
          </p:cNvPr>
          <p:cNvSpPr txBox="1"/>
          <p:nvPr/>
        </p:nvSpPr>
        <p:spPr>
          <a:xfrm>
            <a:off x="4114800" y="4991100"/>
            <a:ext cx="998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+mj-lt"/>
              </a:rPr>
              <a:t>- </a:t>
            </a:r>
            <a:r>
              <a:rPr lang="vi-VN" sz="4800" b="1" dirty="0">
                <a:solidFill>
                  <a:srgbClr val="002060"/>
                </a:solidFill>
                <a:latin typeface="+mj-lt"/>
              </a:rPr>
              <a:t>In </a:t>
            </a:r>
            <a:r>
              <a:rPr lang="vi-VN" sz="4800" b="1" dirty="0" err="1">
                <a:solidFill>
                  <a:srgbClr val="002060"/>
                </a:solidFill>
                <a:latin typeface="+mj-lt"/>
              </a:rPr>
              <a:t>chà</a:t>
            </a:r>
            <a:r>
              <a:rPr lang="vi-VN" sz="4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800" b="1" dirty="0" err="1">
                <a:solidFill>
                  <a:srgbClr val="002060"/>
                </a:solidFill>
                <a:latin typeface="+mj-lt"/>
              </a:rPr>
              <a:t>xát</a:t>
            </a:r>
            <a:r>
              <a:rPr lang="vi-VN" sz="4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800" b="1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vi-VN" sz="4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800" b="1" dirty="0" err="1">
                <a:solidFill>
                  <a:srgbClr val="002060"/>
                </a:solidFill>
                <a:latin typeface="+mj-lt"/>
              </a:rPr>
              <a:t>thể</a:t>
            </a:r>
            <a:r>
              <a:rPr lang="vi-VN" sz="4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800" b="1" dirty="0" err="1">
                <a:solidFill>
                  <a:srgbClr val="002060"/>
                </a:solidFill>
                <a:latin typeface="+mj-lt"/>
              </a:rPr>
              <a:t>tạo</a:t>
            </a:r>
            <a:r>
              <a:rPr lang="vi-VN" sz="4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800" b="1" dirty="0" err="1">
                <a:solidFill>
                  <a:srgbClr val="002060"/>
                </a:solidFill>
                <a:latin typeface="+mj-lt"/>
              </a:rPr>
              <a:t>được</a:t>
            </a:r>
            <a:r>
              <a:rPr lang="vi-VN" sz="4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800" b="1" dirty="0" err="1">
                <a:solidFill>
                  <a:srgbClr val="002060"/>
                </a:solidFill>
                <a:latin typeface="+mj-lt"/>
              </a:rPr>
              <a:t>sản</a:t>
            </a:r>
            <a:r>
              <a:rPr lang="vi-VN" sz="4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800" b="1" dirty="0" err="1">
                <a:solidFill>
                  <a:srgbClr val="002060"/>
                </a:solidFill>
                <a:latin typeface="+mj-lt"/>
              </a:rPr>
              <a:t>phẩm</a:t>
            </a:r>
            <a:r>
              <a:rPr lang="vi-VN" sz="4800" b="1" dirty="0">
                <a:solidFill>
                  <a:srgbClr val="002060"/>
                </a:solidFill>
                <a:latin typeface="+mj-lt"/>
              </a:rPr>
              <a:t>, </a:t>
            </a:r>
            <a:r>
              <a:rPr lang="vi-VN" sz="4800" b="1" dirty="0" err="1">
                <a:solidFill>
                  <a:srgbClr val="002060"/>
                </a:solidFill>
                <a:latin typeface="+mj-lt"/>
              </a:rPr>
              <a:t>tác</a:t>
            </a:r>
            <a:r>
              <a:rPr lang="vi-VN" sz="4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800" b="1" dirty="0" err="1">
                <a:solidFill>
                  <a:srgbClr val="002060"/>
                </a:solidFill>
                <a:latin typeface="+mj-lt"/>
              </a:rPr>
              <a:t>phẩm</a:t>
            </a:r>
            <a:r>
              <a:rPr lang="vi-VN" sz="4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800" b="1" dirty="0" err="1">
                <a:solidFill>
                  <a:srgbClr val="002060"/>
                </a:solidFill>
                <a:latin typeface="+mj-lt"/>
              </a:rPr>
              <a:t>mĩ</a:t>
            </a:r>
            <a:r>
              <a:rPr lang="vi-VN" sz="4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800" b="1" dirty="0" err="1">
                <a:solidFill>
                  <a:srgbClr val="002060"/>
                </a:solidFill>
                <a:latin typeface="+mj-lt"/>
              </a:rPr>
              <a:t>thuật</a:t>
            </a:r>
            <a:r>
              <a:rPr lang="vi-VN" sz="4800" b="1" dirty="0">
                <a:solidFill>
                  <a:srgbClr val="002060"/>
                </a:solidFill>
                <a:latin typeface="+mj-lt"/>
              </a:rPr>
              <a:t>?</a:t>
            </a:r>
            <a:endParaRPr lang="en-GB" sz="40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10391" y="2003387"/>
            <a:ext cx="4983054" cy="38244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14090" y="3517097"/>
            <a:ext cx="5923450" cy="56642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7894" y="-904622"/>
            <a:ext cx="4381466" cy="38666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66644">
            <a:off x="4533109" y="6393097"/>
            <a:ext cx="3030829" cy="39425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60881">
            <a:off x="14819565" y="1880271"/>
            <a:ext cx="2148763" cy="17971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696200" y="3637016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FF0000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322045" y="5168179"/>
            <a:ext cx="8594355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bức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tranh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bằng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cách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in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chà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xát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lá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cây.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8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8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8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8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50"/>
                            </p:stCondLst>
                            <p:childTnLst>
                              <p:par>
                                <p:cTn id="43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97819" y="6233517"/>
            <a:ext cx="4983054" cy="38244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22400">
            <a:off x="14818126" y="549738"/>
            <a:ext cx="2148763" cy="17971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267200" y="447717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Sản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phẩm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tham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A1C1B4D-008D-46F8-8637-AAAE94B414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9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9875" t="7322" r="9247" b="17364"/>
          <a:stretch/>
        </p:blipFill>
        <p:spPr>
          <a:xfrm rot="10800000">
            <a:off x="1551707" y="1958885"/>
            <a:ext cx="5369406" cy="3746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32033FFC-9027-47AC-A1EF-64D5A84BBB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8000"/>
                    </a14:imgEffect>
                  </a14:imgLayer>
                </a14:imgProps>
              </a:ext>
            </a:extLst>
          </a:blip>
          <a:srcRect l="25283" t="38889" r="38136" b="21852"/>
          <a:stretch/>
        </p:blipFill>
        <p:spPr>
          <a:xfrm rot="16200000">
            <a:off x="11342517" y="1053576"/>
            <a:ext cx="3824491" cy="54783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80102D0F-EEB7-4C9F-83AE-DBD5465E05A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9000"/>
                    </a14:imgEffect>
                  </a14:imgLayer>
                </a14:imgProps>
              </a:ext>
            </a:extLst>
          </a:blip>
          <a:srcRect l="14263" t="16527" r="21160" b="24896"/>
          <a:stretch/>
        </p:blipFill>
        <p:spPr>
          <a:xfrm rot="10800000">
            <a:off x="5912430" y="6092427"/>
            <a:ext cx="5627472" cy="38244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158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6111E-6 3.7037E-7 L -4.86111E-6 -0.07207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5|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3.4|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300</Words>
  <Application>Microsoft Office PowerPoint</Application>
  <PresentationFormat>Tùy chỉnh</PresentationFormat>
  <Paragraphs>36</Paragraphs>
  <Slides>16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3" baseType="lpstr">
      <vt:lpstr>Stadio Now Text</vt:lpstr>
      <vt:lpstr>Times New Roman</vt:lpstr>
      <vt:lpstr>Calibri</vt:lpstr>
      <vt:lpstr>Livvic Bold</vt:lpstr>
      <vt:lpstr>Arial</vt:lpstr>
      <vt:lpstr>Livvic Bold Bold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My Life</dc:title>
  <dc:creator>dell</dc:creator>
  <cp:lastModifiedBy>An Pham</cp:lastModifiedBy>
  <cp:revision>128</cp:revision>
  <dcterms:created xsi:type="dcterms:W3CDTF">2006-08-16T00:00:00Z</dcterms:created>
  <dcterms:modified xsi:type="dcterms:W3CDTF">2025-11-18T01:05:40Z</dcterms:modified>
  <dc:identifier>DAEwasUvSSg</dc:identifier>
</cp:coreProperties>
</file>