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20" r:id="rId3"/>
    <p:sldMasterId id="2147483732" r:id="rId4"/>
  </p:sldMasterIdLst>
  <p:notesMasterIdLst>
    <p:notesMasterId r:id="rId12"/>
  </p:notesMasterIdLst>
  <p:sldIdLst>
    <p:sldId id="257" r:id="rId5"/>
    <p:sldId id="285" r:id="rId6"/>
    <p:sldId id="286" r:id="rId7"/>
    <p:sldId id="292" r:id="rId8"/>
    <p:sldId id="272" r:id="rId9"/>
    <p:sldId id="294" r:id="rId10"/>
    <p:sldId id="28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B3246-DD7C-463C-8BEF-BCDC7CC89618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61ABF-3971-4E26-9941-90717657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2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6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1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12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3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18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51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52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43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58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46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9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4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78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05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71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80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31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86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66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39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17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3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960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17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33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042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92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C4AC-25A9-491E-BBD3-D3D152D58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B84F6-1954-40C3-A7AF-7E2294BB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B4F6B-F893-4B93-AAD3-4FCFAFE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055D8-30CC-4187-86DA-DCE85B6F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C04DA-24C5-49D8-A115-4F404AFE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237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3A36-3F20-45B0-8F59-0A175A7D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DCE2-0D27-4CC2-9C58-321096BD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E8FF-543E-4D24-A361-F07C9981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68C3-2E4E-4FDC-8456-5122FC11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0203-5DB1-4E1C-9543-BE2612B8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78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D8FD-4D9E-40A4-9CFB-A7787B9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8001-C3EF-4B05-99E1-A25298FD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B3D1-5A64-46DB-8327-D6ECF83B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AFD04-EE1E-4EEC-828A-472CC50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EB26-D95E-4BD0-B938-71E7A360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67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7B6B-8372-407F-B987-F6C1D2DC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B212-ED9E-4EB4-973D-D4AD68060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F93D0-B8D3-4E25-8FA4-852D6D11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1E08E-E320-4178-9EE0-FD42FE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787D-9CF5-4F7F-8A6B-06B6F20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7AB96-08D3-4021-A2C1-136E10A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8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57D9-0A70-4ECC-9E6C-BB0E4511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BB4E1-F3E9-497F-B4ED-1479842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6B213-7731-4FDC-BA32-A68DF9A0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86657-9EB5-4ED4-8EEE-83A310775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A6765-5EB5-4FDE-91D1-632B93FB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0E046-BD4B-46E7-A774-D802E8E5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3A516-7FC3-4881-841E-BBE9472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4FED7-81AD-428E-8F0E-FCF8BA4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980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0E8B-4FD3-4FA0-A519-2EE12964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01383-2F5E-4791-A20E-63D368F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BD843-9E63-4E24-89C2-5BC785E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E01F9-170C-4F29-A923-384B409B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6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484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B03A2-7346-4A43-8AA7-771C023F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B70C1-6F7F-493F-AB8F-5C405D6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17DE1-0DE6-4335-AEE4-263F436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493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96CF-F646-4939-A585-83B9788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3DA7-C34D-4EBF-9E9B-F847FA0E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C1FAF-EE86-4CF5-8793-E4516249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38509-4BF3-449D-9325-329EDD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8B8F9-7254-4B1A-8F02-9695B059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797EF-37F6-4296-BFC8-B782CA42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9783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48F1-15E0-4B6E-9F9F-2088CAD5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DF8ED-0EC1-4DA7-BC94-CDE7FBD3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A1D4F-F643-45E7-8865-4B5EBAD2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9EB9C-B33D-49BC-9AFA-0372228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B90EA-375A-4025-9DA1-C750A8D9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F5239-D086-44A7-81FD-23EE505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682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BB7D-3453-4BF7-9C3A-F6CAEDE7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3EAF4-F55E-4E30-BD63-71328DD2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259D-81BF-48A8-9910-0E76F953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62E6-66D2-49E7-884A-825B61AC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44F3F-1C8D-40AE-90C9-A6A22FE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319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A3EEE-4F00-4A37-AE0B-526234C6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A4511-05C3-4BF9-8EEE-7ECF6706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9F5CA-AF6A-4E51-91EB-8FD4534A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93D3-B08B-40BB-9FCD-F0BCEA0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7CF8C-074A-4D39-B1BD-41EB65F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85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7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8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1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5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9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4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EAD27-88DA-4343-A648-C591357880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3D6C8-A4C4-423F-842F-F4F963F69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5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6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7718C-FB26-482D-9722-35308CE1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F083D-058D-40FC-99F8-67C635DE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67060-E362-494B-AF2A-CFD1537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769ED-8439-4760-B04A-FA28692B4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B1515-6AB0-4E4D-9D99-0B7384AF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12_th%C3%A1ng_1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vi.wikipedia.org/wiki/H%E1%BA%A3i_D%C6%B0%C6%A1ng" TargetMode="External"/><Relationship Id="rId5" Type="http://schemas.openxmlformats.org/officeDocument/2006/relationships/hyperlink" Target="https://vi.wikipedia.org/wiki/B%C3%ACnh_Giang" TargetMode="External"/><Relationship Id="rId4" Type="http://schemas.openxmlformats.org/officeDocument/2006/relationships/hyperlink" Target="https://vi.wikipedia.org/wiki/193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3.gi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3.gi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0"/>
            <a:ext cx="8609162" cy="295232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5400" b="1" smtClean="0">
                <a:solidFill>
                  <a:srgbClr val="002060"/>
                </a:solidFill>
              </a:rPr>
              <a:t>ÂM NHẠC 2</a:t>
            </a:r>
            <a:endParaRPr lang="en-US" sz="5400" b="1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48" y="567444"/>
            <a:ext cx="908720" cy="9087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37676" y="1476164"/>
            <a:ext cx="1856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/>
                <a:ea typeface="Calibri"/>
              </a:rPr>
              <a:t>TIẾT </a:t>
            </a:r>
            <a:r>
              <a:rPr lang="en-US" sz="3600" b="1" smtClean="0">
                <a:solidFill>
                  <a:srgbClr val="FF0000"/>
                </a:solidFill>
                <a:latin typeface="Times New Roman"/>
                <a:ea typeface="Calibri"/>
              </a:rPr>
              <a:t>14</a:t>
            </a:r>
            <a:endParaRPr lang="en-US" sz="36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97152"/>
            <a:ext cx="858120" cy="758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232" y="6665254"/>
            <a:ext cx="240418" cy="1927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8398"/>
            <a:ext cx="801374" cy="7887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1261" y="3134631"/>
            <a:ext cx="7709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vi-VN" sz="2400" b="1" smtClean="0">
                <a:solidFill>
                  <a:srgbClr val="FC190F"/>
                </a:solidFill>
                <a:latin typeface="Times New Roman"/>
                <a:ea typeface="Arial"/>
              </a:rPr>
              <a:t>ÔN </a:t>
            </a:r>
            <a:r>
              <a:rPr lang="vi-VN" sz="2400" b="1">
                <a:solidFill>
                  <a:srgbClr val="FC190F"/>
                </a:solidFill>
                <a:latin typeface="Times New Roman"/>
                <a:ea typeface="Arial"/>
              </a:rPr>
              <a:t>TẬP BÀI HÁT </a:t>
            </a:r>
            <a:r>
              <a:rPr lang="vi-VN" sz="2400" b="1" i="1">
                <a:solidFill>
                  <a:srgbClr val="FC190F"/>
                </a:solidFill>
                <a:latin typeface="Times New Roman"/>
                <a:ea typeface="Arial"/>
              </a:rPr>
              <a:t>CHÚ CHIM NHỎ DỄ THƯƠNG</a:t>
            </a:r>
            <a:endParaRPr lang="en-US" sz="2400">
              <a:effectLst/>
              <a:latin typeface="Times New Roman"/>
              <a:ea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9272" y="2120732"/>
            <a:ext cx="7233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vi-VN" sz="2400" b="1">
                <a:solidFill>
                  <a:srgbClr val="FF0000"/>
                </a:solidFill>
                <a:latin typeface="Times New Roman"/>
                <a:ea typeface="Times New Roman"/>
              </a:rPr>
              <a:t>NGHE NHẠC </a:t>
            </a: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</a:rPr>
              <a:t>MÚA SƯ TỬ THẬT VUI</a:t>
            </a:r>
            <a:endParaRPr lang="en-US" sz="240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algn="ctr" fontAlgn="base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5045178" y="2675329"/>
            <a:ext cx="30130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en-US" sz="2000" b="1">
                <a:solidFill>
                  <a:srgbClr val="FF0000"/>
                </a:solidFill>
                <a:latin typeface="Times New Roman"/>
                <a:ea typeface="Times New Roman"/>
              </a:rPr>
              <a:t>Nhạc và lời: Phạm Tuyên</a:t>
            </a:r>
            <a:r>
              <a:rPr lang="vi-VN" sz="2000" b="1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en-US" sz="20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5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366" y="1267019"/>
            <a:ext cx="56513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smtClean="0">
                <a:solidFill>
                  <a:srgbClr val="202122"/>
                </a:solidFill>
                <a:latin typeface="Times New Roman"/>
                <a:ea typeface="Calibri"/>
              </a:rPr>
              <a:t>Phạm </a:t>
            </a:r>
            <a:r>
              <a:rPr lang="vi-VN" sz="3200">
                <a:solidFill>
                  <a:srgbClr val="202122"/>
                </a:solidFill>
                <a:latin typeface="Times New Roman"/>
                <a:ea typeface="Calibri"/>
              </a:rPr>
              <a:t>Tuyên sinh ngày </a:t>
            </a:r>
            <a:r>
              <a:rPr lang="vi-VN" sz="3200">
                <a:solidFill>
                  <a:srgbClr val="0645AD"/>
                </a:solidFill>
                <a:latin typeface="Times New Roman"/>
                <a:ea typeface="Calibri"/>
                <a:hlinkClick r:id="rId3" tooltip="12 tháng 1"/>
              </a:rPr>
              <a:t>12 tháng 1</a:t>
            </a:r>
            <a:r>
              <a:rPr lang="vi-VN" sz="3200">
                <a:solidFill>
                  <a:srgbClr val="202122"/>
                </a:solidFill>
                <a:latin typeface="Times New Roman"/>
                <a:ea typeface="Calibri"/>
              </a:rPr>
              <a:t> năm </a:t>
            </a:r>
            <a:r>
              <a:rPr lang="vi-VN" sz="3200">
                <a:solidFill>
                  <a:srgbClr val="0645AD"/>
                </a:solidFill>
                <a:latin typeface="Times New Roman"/>
                <a:ea typeface="Calibri"/>
                <a:hlinkClick r:id="rId4" tooltip="1930"/>
              </a:rPr>
              <a:t>1930</a:t>
            </a:r>
            <a:r>
              <a:rPr lang="vi-VN" sz="3200">
                <a:solidFill>
                  <a:srgbClr val="202122"/>
                </a:solidFill>
                <a:latin typeface="Times New Roman"/>
                <a:ea typeface="Calibri"/>
              </a:rPr>
              <a:t>, quê ở làng Lương Ngọc, xã Thúc Kháng, huyện </a:t>
            </a:r>
            <a:r>
              <a:rPr lang="vi-VN" sz="3200">
                <a:solidFill>
                  <a:srgbClr val="0645AD"/>
                </a:solidFill>
                <a:latin typeface="Times New Roman"/>
                <a:ea typeface="Calibri"/>
                <a:hlinkClick r:id="rId5" tooltip="Đài Tiếng nói Việt Nam"/>
              </a:rPr>
              <a:t>Bình Giang</a:t>
            </a:r>
            <a:r>
              <a:rPr lang="vi-VN" sz="3200">
                <a:solidFill>
                  <a:srgbClr val="202122"/>
                </a:solidFill>
                <a:latin typeface="Times New Roman"/>
                <a:ea typeface="Calibri"/>
              </a:rPr>
              <a:t>, </a:t>
            </a:r>
            <a:r>
              <a:rPr lang="vi-VN" sz="3200">
                <a:solidFill>
                  <a:srgbClr val="0645AD"/>
                </a:solidFill>
                <a:latin typeface="Times New Roman"/>
                <a:ea typeface="Calibri"/>
                <a:hlinkClick r:id="rId6"/>
              </a:rPr>
              <a:t>Hải Dương</a:t>
            </a:r>
            <a:endParaRPr lang="en-US" sz="3200"/>
          </a:p>
        </p:txBody>
      </p:sp>
      <p:sp>
        <p:nvSpPr>
          <p:cNvPr id="5" name="Rectangle 4"/>
          <p:cNvSpPr/>
          <p:nvPr/>
        </p:nvSpPr>
        <p:spPr>
          <a:xfrm>
            <a:off x="2244971" y="620688"/>
            <a:ext cx="50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165100" algn="l"/>
              </a:tabLst>
            </a:pPr>
            <a:r>
              <a:rPr lang="en-US" sz="2400" b="1" smtClean="0">
                <a:solidFill>
                  <a:prstClr val="black"/>
                </a:solidFill>
                <a:latin typeface="Arial"/>
                <a:ea typeface="Arial"/>
              </a:rPr>
              <a:t>Nghe </a:t>
            </a:r>
            <a:r>
              <a:rPr lang="en-US" sz="2400" b="1">
                <a:solidFill>
                  <a:prstClr val="black"/>
                </a:solidFill>
                <a:latin typeface="Arial"/>
                <a:ea typeface="Arial"/>
              </a:rPr>
              <a:t>nhạc </a:t>
            </a:r>
            <a:r>
              <a:rPr lang="en-US" sz="2400" b="1" i="1">
                <a:solidFill>
                  <a:prstClr val="black"/>
                </a:solidFill>
                <a:latin typeface="Arial"/>
                <a:ea typeface="Arial"/>
              </a:rPr>
              <a:t>Múa sư tử thật là vui</a:t>
            </a:r>
            <a:endParaRPr lang="en-US" sz="2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1880" y="-174"/>
            <a:ext cx="2396810" cy="741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b="1">
                <a:solidFill>
                  <a:srgbClr val="FC330E"/>
                </a:solidFill>
                <a:latin typeface="Arial"/>
                <a:ea typeface="Arial"/>
              </a:rPr>
              <a:t>KHÁM PHÁ</a:t>
            </a:r>
            <a:endParaRPr lang="en-US" sz="32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7" name="Picture 2" descr="NS_Phạm_Tuyê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67019"/>
            <a:ext cx="2699792" cy="317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77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309320"/>
            <a:ext cx="239006" cy="1916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88640"/>
            <a:ext cx="8964488" cy="3460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smtClean="0">
                <a:latin typeface="Times New Roman"/>
                <a:ea typeface="Calibri"/>
              </a:rPr>
              <a:t>N</a:t>
            </a:r>
            <a:r>
              <a:rPr lang="vi-VN" sz="2800" smtClean="0">
                <a:latin typeface="Times New Roman"/>
                <a:ea typeface="Calibri"/>
              </a:rPr>
              <a:t>ghe </a:t>
            </a:r>
            <a:r>
              <a:rPr lang="vi-VN" sz="2800">
                <a:latin typeface="Times New Roman"/>
                <a:ea typeface="Calibri"/>
              </a:rPr>
              <a:t>bài </a:t>
            </a:r>
            <a:r>
              <a:rPr lang="en-US" sz="2800" i="1">
                <a:latin typeface="Times New Roman"/>
                <a:ea typeface="Calibri"/>
              </a:rPr>
              <a:t>Múa sư tử thật vui </a:t>
            </a:r>
            <a:r>
              <a:rPr lang="vi-VN" sz="2800">
                <a:latin typeface="Times New Roman"/>
                <a:ea typeface="Calibri"/>
              </a:rPr>
              <a:t>có lời lần 1 </a:t>
            </a:r>
          </a:p>
          <a:p>
            <a:pPr marL="177800" indent="-180340">
              <a:lnSpc>
                <a:spcPct val="103000"/>
              </a:lnSpc>
              <a:spcAft>
                <a:spcPts val="0"/>
              </a:spcAft>
            </a:pPr>
            <a:r>
              <a:rPr lang="en-US" sz="2800" smtClean="0">
                <a:latin typeface="Times New Roman"/>
                <a:ea typeface="Calibri"/>
              </a:rPr>
              <a:t>- Hỏi </a:t>
            </a:r>
            <a:r>
              <a:rPr lang="en-US" sz="2800">
                <a:latin typeface="Times New Roman"/>
                <a:ea typeface="Times New Roman"/>
                <a:cs typeface="Arial"/>
              </a:rPr>
              <a:t>Các em đã được tham gia vào trò chơi giống như thế này chưa? Trong bài hát </a:t>
            </a:r>
            <a:r>
              <a:rPr lang="en-US" sz="2800" smtClean="0">
                <a:latin typeface="Times New Roman"/>
                <a:ea typeface="Times New Roman"/>
                <a:cs typeface="Arial"/>
              </a:rPr>
              <a:t>mô </a:t>
            </a:r>
            <a:r>
              <a:rPr lang="en-US" sz="2800">
                <a:latin typeface="Times New Roman"/>
                <a:ea typeface="Times New Roman"/>
                <a:cs typeface="Arial"/>
              </a:rPr>
              <a:t>tả đến âm thanh của nhạc cụ nào?</a:t>
            </a:r>
            <a:endParaRPr lang="en-US" sz="2800">
              <a:ea typeface="Calibri"/>
              <a:cs typeface="Arial"/>
            </a:endParaRPr>
          </a:p>
          <a:p>
            <a:pPr marL="177800" indent="-180340">
              <a:lnSpc>
                <a:spcPct val="103000"/>
              </a:lnSpc>
              <a:spcAft>
                <a:spcPts val="0"/>
              </a:spcAft>
            </a:pPr>
            <a:r>
              <a:rPr lang="en-US" sz="2800">
                <a:latin typeface="Times New Roman"/>
                <a:ea typeface="Times New Roman"/>
                <a:cs typeface="Arial"/>
              </a:rPr>
              <a:t>– Cảm xúc </a:t>
            </a:r>
            <a:r>
              <a:rPr lang="en-US" sz="280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2800">
                <a:latin typeface="Times New Roman"/>
                <a:ea typeface="Times New Roman"/>
                <a:cs typeface="Arial"/>
              </a:rPr>
              <a:t>khi nghe bài hát này </a:t>
            </a:r>
            <a:r>
              <a:rPr lang="en-US" sz="2800" smtClean="0">
                <a:latin typeface="Times New Roman"/>
                <a:ea typeface="Times New Roman"/>
                <a:cs typeface="Arial"/>
              </a:rPr>
              <a:t>? </a:t>
            </a:r>
            <a:r>
              <a:rPr lang="en-US" sz="2800">
                <a:latin typeface="Times New Roman"/>
                <a:ea typeface="Times New Roman"/>
                <a:cs typeface="Arial"/>
              </a:rPr>
              <a:t>Vui tươi rộn ràng hay vui tươi, nhẹ nhàng?</a:t>
            </a:r>
            <a:endParaRPr lang="en-US" sz="2800">
              <a:ea typeface="Calibri"/>
              <a:cs typeface="Arial"/>
            </a:endParaRPr>
          </a:p>
          <a:p>
            <a:pPr algn="just">
              <a:spcAft>
                <a:spcPts val="800"/>
              </a:spcAft>
            </a:pPr>
            <a:endParaRPr lang="en-US" sz="4000">
              <a:effectLst/>
              <a:latin typeface="Times New Roman"/>
              <a:ea typeface="Calibri"/>
            </a:endParaRPr>
          </a:p>
        </p:txBody>
      </p:sp>
      <p:pic>
        <p:nvPicPr>
          <p:cNvPr id="3" name="NGHE NHAC MUA SU TU THAT LA V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52161" y="3089564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8398"/>
            <a:ext cx="801374" cy="78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3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071190" cy="1130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" y="4149080"/>
            <a:ext cx="8964488" cy="12214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99792" y="0"/>
            <a:ext cx="3992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</a:rPr>
              <a:t>THỰC HÀNH − LUYỆN TẬP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0466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smtClean="0">
                <a:latin typeface="Times New Roman"/>
                <a:ea typeface="Times New Roman"/>
                <a:cs typeface="Arial"/>
              </a:rPr>
              <a:t> 2 nhóm 1 nhóm Dùng </a:t>
            </a:r>
            <a:r>
              <a:rPr lang="en-US" sz="2800">
                <a:latin typeface="Times New Roman"/>
                <a:ea typeface="Times New Roman"/>
                <a:cs typeface="Arial"/>
              </a:rPr>
              <a:t>trống con, </a:t>
            </a:r>
            <a:r>
              <a:rPr lang="en-US" sz="2800" smtClean="0">
                <a:latin typeface="Times New Roman"/>
                <a:ea typeface="Times New Roman"/>
                <a:cs typeface="Arial"/>
              </a:rPr>
              <a:t>1 nhóm thanh </a:t>
            </a:r>
            <a:r>
              <a:rPr lang="en-US" sz="2800">
                <a:latin typeface="Times New Roman"/>
                <a:ea typeface="Times New Roman"/>
                <a:cs typeface="Arial"/>
              </a:rPr>
              <a:t>phách gõ đệm theo nhịp  </a:t>
            </a:r>
            <a:r>
              <a:rPr lang="en-US" sz="2800" smtClean="0">
                <a:latin typeface="Times New Roman"/>
                <a:ea typeface="Times New Roman"/>
                <a:cs typeface="Arial"/>
              </a:rPr>
              <a:t>tất các câu, câu cuối gõ theo tiết tấu</a:t>
            </a:r>
            <a:endParaRPr lang="en-US" sz="2800">
              <a:ea typeface="Calibri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48756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CÂU ĐẦU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58573" y="3779748"/>
            <a:ext cx="131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CÂU CUỐI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3" y="3490184"/>
            <a:ext cx="688465" cy="5463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791" y="3490184"/>
            <a:ext cx="688465" cy="5463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130" y="3490183"/>
            <a:ext cx="688465" cy="5463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487" y="3506582"/>
            <a:ext cx="688465" cy="5463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21" y="2756984"/>
            <a:ext cx="723591" cy="5437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791" y="2756984"/>
            <a:ext cx="723591" cy="5437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52" y="2756984"/>
            <a:ext cx="723591" cy="5437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86" y="2756984"/>
            <a:ext cx="723591" cy="5437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129690"/>
            <a:ext cx="723591" cy="5437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129690"/>
            <a:ext cx="723591" cy="5437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3" y="5088127"/>
            <a:ext cx="723591" cy="5437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3" y="5098663"/>
            <a:ext cx="723591" cy="5437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179" y="5196978"/>
            <a:ext cx="723591" cy="5437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687" y="5098663"/>
            <a:ext cx="723591" cy="5437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129690"/>
            <a:ext cx="723591" cy="5437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43" y="5146863"/>
            <a:ext cx="723591" cy="5437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78" y="5146863"/>
            <a:ext cx="723591" cy="5437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952" y="5169269"/>
            <a:ext cx="723591" cy="5437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8" y="6021288"/>
            <a:ext cx="688465" cy="54633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929983"/>
            <a:ext cx="688465" cy="54633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488" y="5949280"/>
            <a:ext cx="688465" cy="54633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08" y="6014004"/>
            <a:ext cx="688465" cy="5463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28" y="5929984"/>
            <a:ext cx="688465" cy="5463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78" y="5929985"/>
            <a:ext cx="688465" cy="54633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949279"/>
            <a:ext cx="688465" cy="54633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924894"/>
            <a:ext cx="688465" cy="54633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179" y="5929981"/>
            <a:ext cx="688465" cy="54633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49" y="5929982"/>
            <a:ext cx="688465" cy="546331"/>
          </a:xfrm>
          <a:prstGeom prst="rect">
            <a:avLst/>
          </a:prstGeom>
        </p:spPr>
      </p:pic>
      <p:pic>
        <p:nvPicPr>
          <p:cNvPr id="39" name="NGHE NHAC MUA SU TU THAT LA V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55659" y="855033"/>
            <a:ext cx="609600" cy="6096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446" y="6517729"/>
            <a:ext cx="341509" cy="27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2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6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060848"/>
            <a:ext cx="91258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</a:rPr>
              <a:t>Ôn hát </a:t>
            </a:r>
            <a:r>
              <a:rPr lang="en-US" sz="4000">
                <a:solidFill>
                  <a:srgbClr val="FF0000"/>
                </a:solidFill>
              </a:rPr>
              <a:t>cả bài với </a:t>
            </a:r>
            <a:r>
              <a:rPr lang="en-US" sz="4000" err="1">
                <a:solidFill>
                  <a:srgbClr val="FF0000"/>
                </a:solidFill>
              </a:rPr>
              <a:t>các</a:t>
            </a:r>
            <a:r>
              <a:rPr lang="en-US" sz="4000">
                <a:solidFill>
                  <a:srgbClr val="FF0000"/>
                </a:solidFill>
              </a:rPr>
              <a:t> </a:t>
            </a:r>
            <a:r>
              <a:rPr lang="en-US" sz="4000" err="1">
                <a:solidFill>
                  <a:srgbClr val="FF0000"/>
                </a:solidFill>
              </a:rPr>
              <a:t>hình</a:t>
            </a:r>
            <a:r>
              <a:rPr lang="en-US" sz="4000">
                <a:solidFill>
                  <a:srgbClr val="FF0000"/>
                </a:solidFill>
              </a:rPr>
              <a:t> </a:t>
            </a:r>
            <a:r>
              <a:rPr lang="en-US" sz="4000" smtClean="0">
                <a:solidFill>
                  <a:srgbClr val="FF0000"/>
                </a:solidFill>
              </a:rPr>
              <a:t>thức hòa giong…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830688"/>
            <a:ext cx="858120" cy="758006"/>
          </a:xfrm>
          <a:prstGeom prst="rect">
            <a:avLst/>
          </a:prstGeom>
        </p:spPr>
      </p:pic>
      <p:pic>
        <p:nvPicPr>
          <p:cNvPr id="7" name="CHU CHI NHO DEATHUO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18679" y="4221088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513" y="52956"/>
            <a:ext cx="7739166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solidFill>
                  <a:srgbClr val="FC330E"/>
                </a:solidFill>
                <a:latin typeface="Times New Roman"/>
                <a:ea typeface="Arial"/>
              </a:rPr>
              <a:t>VẬN DỤNG – SÁNG TẠO</a:t>
            </a:r>
            <a:endParaRPr lang="en-US" sz="3200"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65100" algn="l"/>
              </a:tabLst>
            </a:pPr>
            <a:r>
              <a:rPr lang="en-US" sz="3200" b="1">
                <a:latin typeface="Times New Roman"/>
                <a:ea typeface="Arial"/>
              </a:rPr>
              <a:t>Ôn tập bài hát </a:t>
            </a:r>
            <a:r>
              <a:rPr lang="en-US" sz="3200" b="1" i="1">
                <a:latin typeface="Times New Roman"/>
                <a:ea typeface="Arial"/>
              </a:rPr>
              <a:t>Chú chim nhỏ dễ thương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294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850039"/>
            <a:ext cx="858120" cy="75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855" y="777839"/>
            <a:ext cx="882047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17500" algn="l"/>
              </a:tabLst>
            </a:pPr>
            <a:r>
              <a:rPr lang="en-US" sz="2800" i="1" smtClean="0">
                <a:latin typeface="Times New Roman"/>
                <a:ea typeface="Times New Roman"/>
              </a:rPr>
              <a:t>Câu </a:t>
            </a:r>
            <a:r>
              <a:rPr lang="en-US" sz="2800" i="1">
                <a:latin typeface="Times New Roman"/>
                <a:ea typeface="Times New Roman"/>
              </a:rPr>
              <a:t>hát 1 và câu hát 2: hai bàn tay vỗ vào nhau theo lời ca.</a:t>
            </a:r>
            <a:endParaRPr lang="en-US" sz="2800"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17500" algn="l"/>
              </a:tabLst>
            </a:pPr>
            <a:r>
              <a:rPr lang="en-US" sz="2800" i="1">
                <a:latin typeface="Times New Roman"/>
                <a:ea typeface="Times New Roman"/>
              </a:rPr>
              <a:t>Câu hát 3: hai bàn tay vỗ lên đùi theo lời ca.</a:t>
            </a:r>
            <a:endParaRPr lang="en-US" sz="2800"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17500" algn="l"/>
              </a:tabLst>
            </a:pPr>
            <a:r>
              <a:rPr lang="en-US" sz="2800" i="1">
                <a:latin typeface="Times New Roman"/>
                <a:ea typeface="Times New Roman"/>
              </a:rPr>
              <a:t>Câu hát 4: hai tay bắt chéo vỗ lên hai vai theo lời ca.</a:t>
            </a:r>
            <a:endParaRPr lang="en-US" sz="2800"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17500" algn="l"/>
              </a:tabLst>
            </a:pPr>
            <a:r>
              <a:rPr lang="en-US" sz="2800" i="1">
                <a:latin typeface="Times New Roman"/>
                <a:ea typeface="Times New Roman"/>
              </a:rPr>
              <a:t>Câu hát 5 và câu hát 6: hai bàn tay vỗ vào nhau theo lời ca</a:t>
            </a:r>
            <a:r>
              <a:rPr lang="en-US" sz="2800" i="1" smtClean="0">
                <a:latin typeface="Times New Roman"/>
                <a:ea typeface="Times New Roman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17500" algn="l"/>
              </a:tabLst>
            </a:pPr>
            <a:r>
              <a:rPr lang="en-US" sz="2800" i="1" smtClean="0">
                <a:effectLst/>
                <a:latin typeface="Times New Roman"/>
                <a:ea typeface="Calibri"/>
              </a:rPr>
              <a:t>Câu 7,8: Giống câu 1,2.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7542" y="0"/>
            <a:ext cx="469872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smtClean="0">
                <a:solidFill>
                  <a:prstClr val="black"/>
                </a:solidFill>
                <a:latin typeface="Times New Roman"/>
                <a:ea typeface="Times New Roman"/>
              </a:rPr>
              <a:t>–Hát </a:t>
            </a:r>
            <a:r>
              <a:rPr lang="en-US" sz="2800">
                <a:solidFill>
                  <a:prstClr val="black"/>
                </a:solidFill>
                <a:latin typeface="Times New Roman"/>
                <a:ea typeface="Times New Roman"/>
              </a:rPr>
              <a:t>kết hợp vận động phụ họa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17" name="CHU CHI NHO DEATHUO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60232" y="35792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7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388425" y="929065"/>
            <a:ext cx="325538" cy="2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251</Words>
  <Application>Microsoft Office PowerPoint</Application>
  <PresentationFormat>On-screen Show (4:3)</PresentationFormat>
  <Paragraphs>27</Paragraphs>
  <Slides>7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1_Office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54</cp:revision>
  <dcterms:created xsi:type="dcterms:W3CDTF">2021-06-20T03:25:41Z</dcterms:created>
  <dcterms:modified xsi:type="dcterms:W3CDTF">2025-11-29T13:58:21Z</dcterms:modified>
</cp:coreProperties>
</file>