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 id="2147483722" r:id="rId3"/>
  </p:sldMasterIdLst>
  <p:notesMasterIdLst>
    <p:notesMasterId r:id="rId12"/>
  </p:notesMasterIdLst>
  <p:sldIdLst>
    <p:sldId id="11088401" r:id="rId4"/>
    <p:sldId id="11088425" r:id="rId5"/>
    <p:sldId id="11088439" r:id="rId6"/>
    <p:sldId id="11088403" r:id="rId7"/>
    <p:sldId id="11088435" r:id="rId8"/>
    <p:sldId id="11088440" r:id="rId9"/>
    <p:sldId id="11088426" r:id="rId10"/>
    <p:sldId id="1108844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FF"/>
    <a:srgbClr val="8CCB4D"/>
    <a:srgbClr val="70B7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4660"/>
  </p:normalViewPr>
  <p:slideViewPr>
    <p:cSldViewPr snapToGrid="0">
      <p:cViewPr varScale="1">
        <p:scale>
          <a:sx n="64" d="100"/>
          <a:sy n="64" d="100"/>
        </p:scale>
        <p:origin x="10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6C3A4-E07D-4C41-8C45-BB1A8EB039D9}" type="datetimeFigureOut">
              <a:rPr lang="en-US" smtClean="0"/>
              <a:t>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1D3EC-047C-455B-96E0-1A1AF9835953}" type="slidenum">
              <a:rPr lang="en-US" smtClean="0"/>
              <a:t>‹#›</a:t>
            </a:fld>
            <a:endParaRPr lang="en-US"/>
          </a:p>
        </p:txBody>
      </p:sp>
    </p:spTree>
    <p:extLst>
      <p:ext uri="{BB962C8B-B14F-4D97-AF65-F5344CB8AC3E}">
        <p14:creationId xmlns:p14="http://schemas.microsoft.com/office/powerpoint/2010/main" val="2156788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luongtran8495@gmail.com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03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59550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04315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540375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482030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002744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98787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82049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1601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02463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27818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6048774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916002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0773718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19100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20057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354447219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29126979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284418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453956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01814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30228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7686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54802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86700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00845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86220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24286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t>21/1/2024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2715018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62976377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9917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stretch>
            <a:fillRect/>
          </a:stretch>
        </p:blipFill>
        <p:spPr>
          <a:xfrm>
            <a:off x="29477" y="2437339"/>
            <a:ext cx="4906376" cy="3980824"/>
          </a:xfrm>
          <a:prstGeom prst="rect">
            <a:avLst/>
          </a:prstGeom>
        </p:spPr>
      </p:pic>
      <p:pic>
        <p:nvPicPr>
          <p:cNvPr id="4" name="19"/>
          <p:cNvPicPr>
            <a:picLocks noChangeAspect="1"/>
          </p:cNvPicPr>
          <p:nvPr/>
        </p:nvPicPr>
        <p:blipFill>
          <a:blip r:embed="rId5" cstate="screen"/>
          <a:stretch>
            <a:fillRect/>
          </a:stretch>
        </p:blipFill>
        <p:spPr>
          <a:xfrm flipH="1">
            <a:off x="7745106" y="3583818"/>
            <a:ext cx="3773430" cy="2705180"/>
          </a:xfrm>
          <a:prstGeom prst="rect">
            <a:avLst/>
          </a:prstGeom>
        </p:spPr>
      </p:pic>
      <p:pic>
        <p:nvPicPr>
          <p:cNvPr id="5" name="55"/>
          <p:cNvPicPr>
            <a:picLocks noChangeAspect="1"/>
          </p:cNvPicPr>
          <p:nvPr/>
        </p:nvPicPr>
        <p:blipFill rotWithShape="1">
          <a:blip r:embed="rId6" cstate="screen"/>
          <a:srcRect/>
          <a:stretch>
            <a:fillRect/>
          </a:stretch>
        </p:blipFill>
        <p:spPr>
          <a:xfrm>
            <a:off x="808954" y="191069"/>
            <a:ext cx="9803219" cy="3630303"/>
          </a:xfrm>
          <a:prstGeom prst="rect">
            <a:avLst/>
          </a:prstGeom>
        </p:spPr>
      </p:pic>
      <p:pic>
        <p:nvPicPr>
          <p:cNvPr id="19" name="69"/>
          <p:cNvPicPr>
            <a:picLocks noChangeAspect="1"/>
          </p:cNvPicPr>
          <p:nvPr/>
        </p:nvPicPr>
        <p:blipFill>
          <a:blip r:embed="rId7" cstate="screen"/>
          <a:stretch>
            <a:fillRect/>
          </a:stretch>
        </p:blipFill>
        <p:spPr>
          <a:xfrm>
            <a:off x="8588453" y="450638"/>
            <a:ext cx="3603548" cy="1986702"/>
          </a:xfrm>
          <a:prstGeom prst="rect">
            <a:avLst/>
          </a:prstGeom>
        </p:spPr>
      </p:pic>
      <p:sp>
        <p:nvSpPr>
          <p:cNvPr id="6" name="Rectangle 5"/>
          <p:cNvSpPr/>
          <p:nvPr/>
        </p:nvSpPr>
        <p:spPr>
          <a:xfrm>
            <a:off x="2743253" y="1274227"/>
            <a:ext cx="6688049"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Chào</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mừng</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các</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em</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đến</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với</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tiết</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Tự</a:t>
            </a:r>
            <a:r>
              <a:rPr lang="en-US" altLang="zh-CN" sz="4400" b="1" i="1" kern="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nhiên</a:t>
            </a:r>
            <a:r>
              <a:rPr lang="en-US" altLang="zh-CN" sz="4400" b="1" i="1" ker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và Xã </a:t>
            </a:r>
            <a:r>
              <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hội</a:t>
            </a:r>
            <a:endPar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20" name="Picture 19"/>
          <p:cNvPicPr>
            <a:picLocks noChangeAspect="1"/>
          </p:cNvPicPr>
          <p:nvPr/>
        </p:nvPicPr>
        <p:blipFill>
          <a:blip r:embed="rId8"/>
          <a:stretch>
            <a:fillRect/>
          </a:stretch>
        </p:blipFill>
        <p:spPr>
          <a:xfrm>
            <a:off x="4935853" y="3415699"/>
            <a:ext cx="2005965" cy="2819400"/>
          </a:xfrm>
          <a:prstGeom prst="rect">
            <a:avLst/>
          </a:prstGeom>
        </p:spPr>
      </p:pic>
    </p:spTree>
    <p:extLst>
      <p:ext uri="{BB962C8B-B14F-4D97-AF65-F5344CB8AC3E}">
        <p14:creationId xmlns:p14="http://schemas.microsoft.com/office/powerpoint/2010/main" val="298031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par>
                                <p:cTn id="33" presetID="16" presetClass="entr" presetSubtype="2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 yêu cây xanh- Bài hát cực hay cho thiếu nhi về môi trườ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40347"/>
            <a:ext cx="12192000" cy="68176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240221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a:solidFill>
                  <a:srgbClr val="FF0000"/>
                </a:solidFill>
                <a:latin typeface="Times New Roman" panose="02020603050405020304" pitchFamily="18" charset="0"/>
                <a:cs typeface="Times New Roman" panose="02020603050405020304" pitchFamily="18" charset="0"/>
              </a:rPr>
              <a:t>Bài 19: Thực vật và động vật quanh em</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37" y="981140"/>
            <a:ext cx="928254" cy="1013915"/>
          </a:xfrm>
          <a:prstGeom prst="rect">
            <a:avLst/>
          </a:prstGeom>
        </p:spPr>
      </p:pic>
      <p:sp>
        <p:nvSpPr>
          <p:cNvPr id="11" name="Rectangle 2"/>
          <p:cNvSpPr txBox="1">
            <a:spLocks noChangeArrowheads="1"/>
          </p:cNvSpPr>
          <p:nvPr/>
        </p:nvSpPr>
        <p:spPr bwMode="auto">
          <a:xfrm>
            <a:off x="1343890" y="1044747"/>
            <a:ext cx="10571019" cy="1099753"/>
          </a:xfrm>
          <a:prstGeom prst="rect">
            <a:avLst/>
          </a:prstGeom>
          <a:noFill/>
          <a:ln w="9525">
            <a:noFill/>
            <a:miter lim="800000"/>
            <a:headEnd/>
            <a:tailEnd/>
          </a:ln>
          <a:effectLst/>
        </p:spPr>
        <p:txBody>
          <a:bodyPr anchor="ctr"/>
          <a:lstStyle/>
          <a:p>
            <a:r>
              <a:rPr lang="vi-VN" sz="2800">
                <a:solidFill>
                  <a:srgbClr val="00B050"/>
                </a:solidFill>
                <a:latin typeface="Times New Roman" panose="02020603050405020304" pitchFamily="18" charset="0"/>
                <a:cs typeface="Times New Roman" panose="02020603050405020304" pitchFamily="18" charset="0"/>
              </a:rPr>
              <a:t>Em cần chuẩn bị trang phục và đồ dùng như thế nào cho buổi quan sát, tìm hiểu môi trường sống của thực vật và động vậ</a:t>
            </a:r>
            <a:r>
              <a:rPr lang="en-US" sz="2800">
                <a:solidFill>
                  <a:srgbClr val="00B050"/>
                </a:solidFill>
                <a:latin typeface="Times New Roman" panose="02020603050405020304" pitchFamily="18" charset="0"/>
                <a:cs typeface="Times New Roman" panose="02020603050405020304" pitchFamily="18" charset="0"/>
              </a:rPr>
              <a:t>t?</a:t>
            </a:r>
            <a:endParaRPr lang="vi-VN" sz="2800">
              <a:solidFill>
                <a:srgbClr val="00B050"/>
              </a:solidFill>
              <a:latin typeface="Times New Roman" panose="02020603050405020304" pitchFamily="18" charset="0"/>
              <a:cs typeface="Times New Roman" panose="02020603050405020304" pitchFamily="18" charset="0"/>
            </a:endParaRPr>
          </a:p>
        </p:txBody>
      </p:sp>
      <p:pic>
        <p:nvPicPr>
          <p:cNvPr id="1026" name="Picture 2" descr="Giải hoạt động khám phá trang 72 bài 19 SGK Tự nhiên và xã hội lớp 2 Kết  nối tri thức | Tự nhiên và xã hội lớp 2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982" y="2068305"/>
            <a:ext cx="6802582" cy="444730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txBox="1">
            <a:spLocks noChangeArrowheads="1"/>
          </p:cNvSpPr>
          <p:nvPr/>
        </p:nvSpPr>
        <p:spPr bwMode="auto">
          <a:xfrm>
            <a:off x="1842654" y="2227622"/>
            <a:ext cx="8936185" cy="2843141"/>
          </a:xfrm>
          <a:prstGeom prst="rect">
            <a:avLst/>
          </a:prstGeom>
          <a:noFill/>
          <a:ln w="9525">
            <a:noFill/>
            <a:miter lim="800000"/>
            <a:headEnd/>
            <a:tailEnd/>
          </a:ln>
          <a:effectLst/>
        </p:spPr>
        <p:txBody>
          <a:bodyPr anchor="ctr"/>
          <a:lstStyle/>
          <a:p>
            <a:r>
              <a:rPr lang="vi-VN" sz="2800">
                <a:solidFill>
                  <a:srgbClr val="7030A0"/>
                </a:solidFill>
                <a:latin typeface="Times New Roman" panose="02020603050405020304" pitchFamily="18" charset="0"/>
                <a:cs typeface="Times New Roman" panose="02020603050405020304" pitchFamily="18" charset="0"/>
              </a:rPr>
              <a:t>- Em cần chuẩn bị trang phục thoải mái, gọn gàng (có thể là đồng phục lớp hoặc trường), giày, mũ và bình nước cá nhân. Em cũng cần mang theo giấy, bút và phiếu quan sát để ghi chép cho buổi quan sát, tìm hiểu môi trường sống của thực vật và động vật</a:t>
            </a:r>
          </a:p>
        </p:txBody>
      </p:sp>
    </p:spTree>
    <p:extLst>
      <p:ext uri="{BB962C8B-B14F-4D97-AF65-F5344CB8AC3E}">
        <p14:creationId xmlns:p14="http://schemas.microsoft.com/office/powerpoint/2010/main" val="404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1026"/>
                                        </p:tgtEl>
                                      </p:cBhvr>
                                    </p:animEffect>
                                    <p:set>
                                      <p:cBhvr>
                                        <p:cTn id="30" dur="1" fill="hold">
                                          <p:stCondLst>
                                            <p:cond delay="499"/>
                                          </p:stCondLst>
                                        </p:cTn>
                                        <p:tgtEl>
                                          <p:spTgt spid="1026"/>
                                        </p:tgtEl>
                                        <p:attrNameLst>
                                          <p:attrName>style.visibility</p:attrName>
                                        </p:attrNameLst>
                                      </p:cBhvr>
                                      <p:to>
                                        <p:strVal val="hidden"/>
                                      </p:to>
                                    </p:se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39498" y="991366"/>
            <a:ext cx="692502" cy="795095"/>
          </a:xfrm>
          <a:prstGeom prst="rect">
            <a:avLst/>
          </a:prstGeom>
        </p:spPr>
      </p:pic>
      <p:sp>
        <p:nvSpPr>
          <p:cNvPr id="6" name="Rectangle 5">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2" name="AutoShape 2" descr="SBT Scan] ✓ Bài 19 Thực vật và động vật quanh em - Sách Bài Tập - Học  Online Cùng Sachgiaibaitap.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3"/>
          <a:stretch>
            <a:fillRect/>
          </a:stretch>
        </p:blipFill>
        <p:spPr>
          <a:xfrm>
            <a:off x="928380" y="1481662"/>
            <a:ext cx="4793546" cy="5379793"/>
          </a:xfrm>
          <a:prstGeom prst="rect">
            <a:avLst/>
          </a:prstGeom>
        </p:spPr>
      </p:pic>
      <p:sp>
        <p:nvSpPr>
          <p:cNvPr id="13" name="Rectangle 2"/>
          <p:cNvSpPr txBox="1">
            <a:spLocks noChangeArrowheads="1"/>
          </p:cNvSpPr>
          <p:nvPr/>
        </p:nvSpPr>
        <p:spPr bwMode="auto">
          <a:xfrm>
            <a:off x="5918306" y="1052166"/>
            <a:ext cx="6024312" cy="3104196"/>
          </a:xfrm>
          <a:prstGeom prst="rect">
            <a:avLst/>
          </a:prstGeom>
          <a:noFill/>
          <a:ln w="9525">
            <a:noFill/>
            <a:miter lim="800000"/>
            <a:headEnd/>
            <a:tailEnd/>
          </a:ln>
          <a:effectLst/>
        </p:spPr>
        <p:txBody>
          <a:bodyPr anchor="ctr"/>
          <a:lstStyle/>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r>
              <a:rPr lang="en-US" sz="2500" b="1">
                <a:solidFill>
                  <a:srgbClr val="00B050"/>
                </a:solidFill>
                <a:latin typeface="Times New Roman" panose="02020603050405020304" pitchFamily="18" charset="0"/>
                <a:cs typeface="Times New Roman" panose="02020603050405020304" pitchFamily="18" charset="0"/>
              </a:rPr>
              <a:t>Câu 1.</a:t>
            </a:r>
            <a:r>
              <a:rPr lang="en-US" sz="2500">
                <a:solidFill>
                  <a:srgbClr val="00B050"/>
                </a:solidFill>
                <a:latin typeface="Times New Roman" panose="02020603050405020304" pitchFamily="18" charset="0"/>
                <a:cs typeface="Times New Roman" panose="02020603050405020304" pitchFamily="18" charset="0"/>
              </a:rPr>
              <a:t> Tìm kiếm các cây và con vật sống ở khu vực đó</a:t>
            </a:r>
          </a:p>
          <a:p>
            <a:r>
              <a:rPr lang="vi-VN" sz="2500" b="1">
                <a:solidFill>
                  <a:srgbClr val="00B0F0"/>
                </a:solidFill>
                <a:latin typeface="Times New Roman" panose="02020603050405020304" pitchFamily="18" charset="0"/>
                <a:cs typeface="Times New Roman" panose="02020603050405020304" pitchFamily="18" charset="0"/>
              </a:rPr>
              <a:t>Câu 2</a:t>
            </a:r>
            <a:r>
              <a:rPr lang="en-US" sz="2500" b="1">
                <a:solidFill>
                  <a:srgbClr val="00B0F0"/>
                </a:solidFill>
                <a:latin typeface="Times New Roman" panose="02020603050405020304" pitchFamily="18" charset="0"/>
                <a:cs typeface="Times New Roman" panose="02020603050405020304" pitchFamily="18" charset="0"/>
              </a:rPr>
              <a:t>. </a:t>
            </a:r>
            <a:r>
              <a:rPr lang="vi-VN" sz="2500">
                <a:solidFill>
                  <a:srgbClr val="00B0F0"/>
                </a:solidFill>
                <a:latin typeface="Times New Roman" panose="02020603050405020304" pitchFamily="18" charset="0"/>
                <a:cs typeface="Times New Roman" panose="02020603050405020304" pitchFamily="18" charset="0"/>
              </a:rPr>
              <a:t>Mô tả môi trường sống của thực vật và động vật nơi em quan sát</a:t>
            </a:r>
            <a:r>
              <a:rPr lang="en-US" sz="2500">
                <a:solidFill>
                  <a:srgbClr val="00B0F0"/>
                </a:solidFill>
                <a:latin typeface="Times New Roman" panose="02020603050405020304" pitchFamily="18" charset="0"/>
                <a:cs typeface="Times New Roman" panose="02020603050405020304" pitchFamily="18" charset="0"/>
              </a:rPr>
              <a:t>.</a:t>
            </a:r>
          </a:p>
          <a:p>
            <a:r>
              <a:rPr lang="vi-VN" sz="2500" b="1">
                <a:solidFill>
                  <a:srgbClr val="002060"/>
                </a:solidFill>
                <a:latin typeface="Times New Roman" panose="02020603050405020304" pitchFamily="18" charset="0"/>
                <a:cs typeface="Times New Roman" panose="02020603050405020304" pitchFamily="18" charset="0"/>
              </a:rPr>
              <a:t>Câu 3</a:t>
            </a:r>
            <a:r>
              <a:rPr lang="en-US" sz="2500" b="1">
                <a:solidFill>
                  <a:srgbClr val="002060"/>
                </a:solidFill>
                <a:latin typeface="Times New Roman" panose="02020603050405020304" pitchFamily="18" charset="0"/>
                <a:cs typeface="Times New Roman" panose="02020603050405020304" pitchFamily="18" charset="0"/>
              </a:rPr>
              <a:t>.</a:t>
            </a:r>
            <a:r>
              <a:rPr lang="vi-VN" sz="2500">
                <a:solidFill>
                  <a:srgbClr val="002060"/>
                </a:solidFill>
                <a:latin typeface="Times New Roman" panose="02020603050405020304" pitchFamily="18" charset="0"/>
                <a:cs typeface="Times New Roman" panose="02020603050405020304" pitchFamily="18" charset="0"/>
              </a:rPr>
              <a:t> Tìm hiểu việc làm của con người làm cho môi trường sống của thực vật và động vật ở đó thay đổi</a:t>
            </a:r>
            <a:r>
              <a:rPr lang="en-US" sz="2500">
                <a:solidFill>
                  <a:srgbClr val="002060"/>
                </a:solidFill>
                <a:latin typeface="Times New Roman" panose="02020603050405020304" pitchFamily="18" charset="0"/>
                <a:cs typeface="Times New Roman" panose="02020603050405020304" pitchFamily="18" charset="0"/>
              </a:rPr>
              <a:t>.</a:t>
            </a:r>
            <a:endParaRPr lang="en-US" sz="2500">
              <a:solidFill>
                <a:srgbClr val="00B050"/>
              </a:solidFill>
              <a:latin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cs typeface="Times New Roman" panose="02020603050405020304" pitchFamily="18" charset="0"/>
            </a:endParaRPr>
          </a:p>
          <a:p>
            <a:endParaRPr lang="vi-VN" sz="2800">
              <a:solidFill>
                <a:srgbClr val="00B050"/>
              </a:solidFill>
              <a:latin typeface="Times New Roman" panose="02020603050405020304" pitchFamily="18" charset="0"/>
              <a:cs typeface="Times New Roman" panose="02020603050405020304" pitchFamily="18" charset="0"/>
            </a:endParaRPr>
          </a:p>
        </p:txBody>
      </p:sp>
      <p:sp>
        <p:nvSpPr>
          <p:cNvPr id="14"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a:solidFill>
                  <a:srgbClr val="FF0000"/>
                </a:solidFill>
                <a:latin typeface="Times New Roman" panose="02020603050405020304" pitchFamily="18" charset="0"/>
                <a:cs typeface="Times New Roman" panose="02020603050405020304" pitchFamily="18" charset="0"/>
              </a:rPr>
              <a:t>Bài 19: Thực vật và động vật quanh em</a:t>
            </a:r>
          </a:p>
        </p:txBody>
      </p:sp>
      <p:sp>
        <p:nvSpPr>
          <p:cNvPr id="15" name="Rectangle 2"/>
          <p:cNvSpPr txBox="1">
            <a:spLocks noChangeArrowheads="1"/>
          </p:cNvSpPr>
          <p:nvPr/>
        </p:nvSpPr>
        <p:spPr bwMode="auto">
          <a:xfrm>
            <a:off x="5721926" y="4017814"/>
            <a:ext cx="6470074" cy="2840185"/>
          </a:xfrm>
          <a:prstGeom prst="rect">
            <a:avLst/>
          </a:prstGeom>
          <a:noFill/>
          <a:ln w="9525">
            <a:noFill/>
            <a:miter lim="800000"/>
            <a:headEnd/>
            <a:tailEnd/>
          </a:ln>
          <a:effectLst/>
        </p:spPr>
        <p:txBody>
          <a:bodyPr anchor="ctr"/>
          <a:lstStyle/>
          <a:p>
            <a:r>
              <a:rPr lang="vi-VN" sz="2400">
                <a:solidFill>
                  <a:srgbClr val="FF0000"/>
                </a:solidFill>
                <a:latin typeface="Times New Roman" panose="02020603050405020304" pitchFamily="18" charset="0"/>
                <a:cs typeface="Times New Roman" panose="02020603050405020304" pitchFamily="18" charset="0"/>
              </a:rPr>
              <a:t>- Những việc làm của con người làm cho môi trường sống của thực vật và động vật ở đó thay đổi:</a:t>
            </a: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 Vứt rác ra ao, hồ, bụi rậm,…</a:t>
            </a: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 Đổ nước bẩn xuống ao, hồ, sông, suối,…</a:t>
            </a: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 Xây dựng trung tâm thương mại.</a:t>
            </a: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 Chặt cây.</a:t>
            </a: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a:t>
            </a:r>
            <a:endParaRPr lang="vi-VN" sz="24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51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barn(inVertical)">
                                      <p:cBhvr>
                                        <p:cTn id="22" dur="500"/>
                                        <p:tgtEl>
                                          <p:spTgt spid="1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animEffect transition="in" filter="fade">
                                      <p:cBhvr>
                                        <p:cTn id="25" dur="500"/>
                                        <p:tgtEl>
                                          <p:spTgt spid="1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
                                            <p:txEl>
                                              <p:pRg st="4" end="4"/>
                                            </p:txEl>
                                          </p:spTgt>
                                        </p:tgtEl>
                                      </p:cBhvr>
                                    </p:animEffect>
                                    <p:set>
                                      <p:cBhvr>
                                        <p:cTn id="30" dur="1" fill="hold">
                                          <p:stCondLst>
                                            <p:cond delay="499"/>
                                          </p:stCondLst>
                                        </p:cTn>
                                        <p:tgtEl>
                                          <p:spTgt spid="13">
                                            <p:txEl>
                                              <p:pRg st="4" end="4"/>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3">
                                            <p:txEl>
                                              <p:pRg st="5" end="5"/>
                                            </p:txEl>
                                          </p:spTgt>
                                        </p:tgtEl>
                                      </p:cBhvr>
                                    </p:animEffect>
                                    <p:set>
                                      <p:cBhvr>
                                        <p:cTn id="33" dur="1" fill="hold">
                                          <p:stCondLst>
                                            <p:cond delay="499"/>
                                          </p:stCondLst>
                                        </p:cTn>
                                        <p:tgtEl>
                                          <p:spTgt spid="13">
                                            <p:txEl>
                                              <p:pRg st="5" end="5"/>
                                            </p:txEl>
                                          </p:spTgt>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39498" y="991366"/>
            <a:ext cx="692502" cy="795095"/>
          </a:xfrm>
          <a:prstGeom prst="rect">
            <a:avLst/>
          </a:prstGeom>
        </p:spPr>
      </p:pic>
      <p:sp>
        <p:nvSpPr>
          <p:cNvPr id="6" name="Rectangle 5">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9" name="Rectangle 8"/>
          <p:cNvSpPr/>
          <p:nvPr/>
        </p:nvSpPr>
        <p:spPr>
          <a:xfrm>
            <a:off x="1108364" y="1608147"/>
            <a:ext cx="936567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a:latin typeface="Times New Roman" panose="02020603050405020304" pitchFamily="18" charset="0"/>
                <a:cs typeface="Times New Roman" panose="02020603050405020304" pitchFamily="18" charset="0"/>
              </a:rPr>
              <a:t>Câu 4.</a:t>
            </a:r>
            <a:r>
              <a:rPr lang="en-US" sz="2800">
                <a:latin typeface="Times New Roman" panose="02020603050405020304" pitchFamily="18" charset="0"/>
                <a:cs typeface="Times New Roman" panose="02020603050405020304" pitchFamily="18" charset="0"/>
              </a:rPr>
              <a:t> Hoàn thành phiếu quan sát theo gợi ý ở trang bên.</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10"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a:solidFill>
                  <a:srgbClr val="FF0000"/>
                </a:solidFill>
                <a:latin typeface="Times New Roman" panose="02020603050405020304" pitchFamily="18" charset="0"/>
                <a:cs typeface="Times New Roman" panose="02020603050405020304" pitchFamily="18" charset="0"/>
              </a:rPr>
              <a:t>Bài 19: Thực vật và động vật quanh em</a:t>
            </a:r>
          </a:p>
        </p:txBody>
      </p:sp>
      <p:pic>
        <p:nvPicPr>
          <p:cNvPr id="3" name="Picture 2"/>
          <p:cNvPicPr>
            <a:picLocks noChangeAspect="1"/>
          </p:cNvPicPr>
          <p:nvPr/>
        </p:nvPicPr>
        <p:blipFill>
          <a:blip r:embed="rId3"/>
          <a:stretch>
            <a:fillRect/>
          </a:stretch>
        </p:blipFill>
        <p:spPr>
          <a:xfrm>
            <a:off x="1953491" y="2207941"/>
            <a:ext cx="8520547" cy="3754845"/>
          </a:xfrm>
          <a:prstGeom prst="rect">
            <a:avLst/>
          </a:prstGeom>
        </p:spPr>
      </p:pic>
    </p:spTree>
    <p:extLst>
      <p:ext uri="{BB962C8B-B14F-4D97-AF65-F5344CB8AC3E}">
        <p14:creationId xmlns:p14="http://schemas.microsoft.com/office/powerpoint/2010/main" val="18408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39498" y="991366"/>
            <a:ext cx="692502" cy="795095"/>
          </a:xfrm>
          <a:prstGeom prst="rect">
            <a:avLst/>
          </a:prstGeom>
        </p:spPr>
      </p:pic>
      <p:sp>
        <p:nvSpPr>
          <p:cNvPr id="6" name="Rectangle 5">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10"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a:solidFill>
                  <a:srgbClr val="FF0000"/>
                </a:solidFill>
                <a:latin typeface="Times New Roman" panose="02020603050405020304" pitchFamily="18" charset="0"/>
                <a:cs typeface="Times New Roman" panose="02020603050405020304" pitchFamily="18" charset="0"/>
              </a:rPr>
              <a:t>Bài 19: Thực vật và động vật quanh em</a:t>
            </a:r>
          </a:p>
        </p:txBody>
      </p:sp>
      <p:pic>
        <p:nvPicPr>
          <p:cNvPr id="4098" name="Picture 2" descr="Giải Tự nhiên và Xã hội lớp 2 Bài 19: Thực vật và động vật quanh em - Hay  nhất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345" y="2131367"/>
            <a:ext cx="8506693" cy="45188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08364" y="1608147"/>
            <a:ext cx="936567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a:latin typeface="Times New Roman" panose="02020603050405020304" pitchFamily="18" charset="0"/>
                <a:cs typeface="Times New Roman" panose="02020603050405020304" pitchFamily="18" charset="0"/>
              </a:rPr>
              <a:t>Câu 4.</a:t>
            </a:r>
            <a:r>
              <a:rPr lang="en-US" sz="2800">
                <a:latin typeface="Times New Roman" panose="02020603050405020304" pitchFamily="18" charset="0"/>
                <a:cs typeface="Times New Roman" panose="02020603050405020304" pitchFamily="18" charset="0"/>
              </a:rPr>
              <a:t> Hoàn thành phiếu quan sát theo gợi ý ở trang bên.</a:t>
            </a:r>
            <a:endParaRPr lang="vi-VN" sz="28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86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thực hành</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9" name="Rectangle 8"/>
          <p:cNvSpPr/>
          <p:nvPr/>
        </p:nvSpPr>
        <p:spPr>
          <a:xfrm>
            <a:off x="1136072" y="1607460"/>
            <a:ext cx="6386945"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a:latin typeface="Times New Roman" panose="02020603050405020304" pitchFamily="18" charset="0"/>
                <a:cs typeface="Times New Roman" panose="02020603050405020304" pitchFamily="18" charset="0"/>
              </a:rPr>
              <a:t>Báo cáo kết quả quan sát:</a:t>
            </a:r>
            <a:endParaRPr lang="vi-VN" sz="2800" b="0" i="0">
              <a:solidFill>
                <a:srgbClr val="000000"/>
              </a:solidFill>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836F688-6470-4084-8246-8C4B6B1B228B}"/>
              </a:ext>
            </a:extLst>
          </p:cNvPr>
          <p:cNvPicPr>
            <a:picLocks noChangeAspect="1"/>
          </p:cNvPicPr>
          <p:nvPr/>
        </p:nvPicPr>
        <p:blipFill>
          <a:blip r:embed="rId2"/>
          <a:stretch>
            <a:fillRect/>
          </a:stretch>
        </p:blipFill>
        <p:spPr>
          <a:xfrm>
            <a:off x="223672" y="865974"/>
            <a:ext cx="704708" cy="727626"/>
          </a:xfrm>
          <a:prstGeom prst="rect">
            <a:avLst/>
          </a:prstGeom>
        </p:spPr>
      </p:pic>
      <p:sp>
        <p:nvSpPr>
          <p:cNvPr id="11"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a:solidFill>
                  <a:srgbClr val="FF0000"/>
                </a:solidFill>
                <a:latin typeface="Times New Roman" panose="02020603050405020304" pitchFamily="18" charset="0"/>
                <a:cs typeface="Times New Roman" panose="02020603050405020304" pitchFamily="18" charset="0"/>
              </a:rPr>
              <a:t>Bài 19: Thực vật và động vật quanh em</a:t>
            </a:r>
          </a:p>
        </p:txBody>
      </p:sp>
      <p:pic>
        <p:nvPicPr>
          <p:cNvPr id="3" name="Picture 2"/>
          <p:cNvPicPr>
            <a:picLocks noChangeAspect="1"/>
          </p:cNvPicPr>
          <p:nvPr/>
        </p:nvPicPr>
        <p:blipFill>
          <a:blip r:embed="rId3"/>
          <a:stretch>
            <a:fillRect/>
          </a:stretch>
        </p:blipFill>
        <p:spPr>
          <a:xfrm>
            <a:off x="1482436" y="2147450"/>
            <a:ext cx="7536873" cy="4668981"/>
          </a:xfrm>
          <a:prstGeom prst="rect">
            <a:avLst/>
          </a:prstGeom>
        </p:spPr>
      </p:pic>
    </p:spTree>
    <p:extLst>
      <p:ext uri="{BB962C8B-B14F-4D97-AF65-F5344CB8AC3E}">
        <p14:creationId xmlns:p14="http://schemas.microsoft.com/office/powerpoint/2010/main" val="352309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thực hành</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9" name="Rectangle 8"/>
          <p:cNvSpPr/>
          <p:nvPr/>
        </p:nvSpPr>
        <p:spPr>
          <a:xfrm>
            <a:off x="1136072" y="1607460"/>
            <a:ext cx="6386945"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a:latin typeface="Times New Roman" panose="02020603050405020304" pitchFamily="18" charset="0"/>
                <a:cs typeface="Times New Roman" panose="02020603050405020304" pitchFamily="18" charset="0"/>
              </a:rPr>
              <a:t>Báo cáo kết quả quan sát</a:t>
            </a:r>
            <a:endParaRPr lang="vi-VN" sz="2800" b="0" i="0">
              <a:solidFill>
                <a:srgbClr val="000000"/>
              </a:solidFill>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836F688-6470-4084-8246-8C4B6B1B228B}"/>
              </a:ext>
            </a:extLst>
          </p:cNvPr>
          <p:cNvPicPr>
            <a:picLocks noChangeAspect="1"/>
          </p:cNvPicPr>
          <p:nvPr/>
        </p:nvPicPr>
        <p:blipFill>
          <a:blip r:embed="rId2"/>
          <a:stretch>
            <a:fillRect/>
          </a:stretch>
        </p:blipFill>
        <p:spPr>
          <a:xfrm>
            <a:off x="223672" y="865974"/>
            <a:ext cx="704708" cy="727626"/>
          </a:xfrm>
          <a:prstGeom prst="rect">
            <a:avLst/>
          </a:prstGeom>
        </p:spPr>
      </p:pic>
      <p:sp>
        <p:nvSpPr>
          <p:cNvPr id="11"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a:solidFill>
                  <a:srgbClr val="FF0000"/>
                </a:solidFill>
                <a:latin typeface="Times New Roman" panose="02020603050405020304" pitchFamily="18" charset="0"/>
                <a:cs typeface="Times New Roman" panose="02020603050405020304" pitchFamily="18" charset="0"/>
              </a:rPr>
              <a:t>Bài 19: Thực vật và động vật quanh em</a:t>
            </a:r>
          </a:p>
        </p:txBody>
      </p:sp>
      <p:pic>
        <p:nvPicPr>
          <p:cNvPr id="2" name="Picture 1"/>
          <p:cNvPicPr>
            <a:picLocks noChangeAspect="1"/>
          </p:cNvPicPr>
          <p:nvPr/>
        </p:nvPicPr>
        <p:blipFill>
          <a:blip r:embed="rId3"/>
          <a:stretch>
            <a:fillRect/>
          </a:stretch>
        </p:blipFill>
        <p:spPr>
          <a:xfrm>
            <a:off x="1704110" y="2130680"/>
            <a:ext cx="6483926" cy="4727320"/>
          </a:xfrm>
          <a:prstGeom prst="rect">
            <a:avLst/>
          </a:prstGeom>
        </p:spPr>
      </p:pic>
    </p:spTree>
    <p:extLst>
      <p:ext uri="{BB962C8B-B14F-4D97-AF65-F5344CB8AC3E}">
        <p14:creationId xmlns:p14="http://schemas.microsoft.com/office/powerpoint/2010/main" val="400420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358</Words>
  <Application>Microsoft Office PowerPoint</Application>
  <PresentationFormat>Widescreen</PresentationFormat>
  <Paragraphs>36</Paragraphs>
  <Slides>8</Slides>
  <Notes>1</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Arial</vt:lpstr>
      <vt:lpstr>Averta Std CY Bold</vt:lpstr>
      <vt:lpstr>Calibri</vt:lpstr>
      <vt:lpstr>Calibri Light</vt:lpstr>
      <vt:lpstr>Quicksand Medium</vt:lpstr>
      <vt:lpstr>Times New Roman</vt:lpstr>
      <vt:lpstr>2_Office Theme</vt:lpstr>
      <vt:lpstr>4_Office Theme</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hong luong</dc:creator>
  <cp:lastModifiedBy>Admin</cp:lastModifiedBy>
  <cp:revision>169</cp:revision>
  <dcterms:created xsi:type="dcterms:W3CDTF">2021-06-23T08:03:30Z</dcterms:created>
  <dcterms:modified xsi:type="dcterms:W3CDTF">2024-01-21T13:27:16Z</dcterms:modified>
</cp:coreProperties>
</file>