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0" r:id="rId3"/>
    <p:sldMasterId id="2147483675" r:id="rId4"/>
  </p:sldMasterIdLst>
  <p:notesMasterIdLst>
    <p:notesMasterId r:id="rId28"/>
  </p:notesMasterIdLst>
  <p:sldIdLst>
    <p:sldId id="290" r:id="rId5"/>
    <p:sldId id="313" r:id="rId6"/>
    <p:sldId id="331" r:id="rId7"/>
    <p:sldId id="330" r:id="rId8"/>
    <p:sldId id="311" r:id="rId9"/>
    <p:sldId id="321" r:id="rId10"/>
    <p:sldId id="332" r:id="rId11"/>
    <p:sldId id="334" r:id="rId12"/>
    <p:sldId id="336" r:id="rId13"/>
    <p:sldId id="338" r:id="rId14"/>
    <p:sldId id="337" r:id="rId15"/>
    <p:sldId id="339" r:id="rId16"/>
    <p:sldId id="340" r:id="rId17"/>
    <p:sldId id="325" r:id="rId18"/>
    <p:sldId id="341" r:id="rId19"/>
    <p:sldId id="4361" r:id="rId20"/>
    <p:sldId id="4362" r:id="rId21"/>
    <p:sldId id="4365" r:id="rId22"/>
    <p:sldId id="4363" r:id="rId23"/>
    <p:sldId id="4367" r:id="rId24"/>
    <p:sldId id="4360" r:id="rId25"/>
    <p:sldId id="301" r:id="rId26"/>
    <p:sldId id="31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3C81D-60C0-4F2F-8070-CCEB46E1F583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20E16-959C-4F4C-9405-8126F9AE4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42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20E16-959C-4F4C-9405-8126F9AE4E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99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Design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20E16-959C-4F4C-9405-8126F9AE4E6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86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Design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20E16-959C-4F4C-9405-8126F9AE4E6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165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038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2026/1/23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45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DA8482-1F54-4DBD-B90B-0983A24660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67E22D-5469-4C5D-BD9A-775577DBA1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441858"/>
      </p:ext>
    </p:extLst>
  </p:cSld>
  <p:clrMapOvr>
    <a:masterClrMapping/>
  </p:clrMapOvr>
  <p:transition spd="slow">
    <p:cover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162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675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409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99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54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329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DA8482-1F54-4DBD-B90B-0983A24660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67E22D-5469-4C5D-BD9A-775577DBA1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024925"/>
      </p:ext>
    </p:extLst>
  </p:cSld>
  <p:clrMapOvr>
    <a:masterClrMapping/>
  </p:clrMapOvr>
  <p:transition spd="slow"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186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92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2026/1/23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21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DA8482-1F54-4DBD-B90B-0983A24660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67E22D-5469-4C5D-BD9A-775577DBA1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649607"/>
      </p:ext>
    </p:extLst>
  </p:cSld>
  <p:clrMapOvr>
    <a:masterClrMapping/>
  </p:clrMapOvr>
  <p:transition spd="slow"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8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prstClr val="black"/>
              </a:solidFill>
            </a:endParaRPr>
          </a:p>
        </p:txBody>
      </p:sp>
      <p:sp>
        <p:nvSpPr>
          <p:cNvPr id="985" name="Google Shape;985;p14"/>
          <p:cNvSpPr/>
          <p:nvPr/>
        </p:nvSpPr>
        <p:spPr>
          <a:xfrm>
            <a:off x="586918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prstClr val="black"/>
              </a:solidFill>
            </a:endParaRPr>
          </a:p>
        </p:txBody>
      </p:sp>
      <p:sp>
        <p:nvSpPr>
          <p:cNvPr id="986" name="Google Shape;986;p14"/>
          <p:cNvSpPr/>
          <p:nvPr/>
        </p:nvSpPr>
        <p:spPr>
          <a:xfrm>
            <a:off x="719201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prstClr val="black"/>
              </a:solidFill>
            </a:endParaRPr>
          </a:p>
        </p:txBody>
      </p:sp>
      <p:sp>
        <p:nvSpPr>
          <p:cNvPr id="987" name="Google Shape;987;p14"/>
          <p:cNvSpPr/>
          <p:nvPr/>
        </p:nvSpPr>
        <p:spPr>
          <a:xfrm>
            <a:off x="11432701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60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72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EEF0171-407E-4939-A8C3-483732C1F4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2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49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F6ED96-237A-4758-B832-5DB9DBBC85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9"/>
          <a:stretch/>
        </p:blipFill>
        <p:spPr>
          <a:xfrm>
            <a:off x="292" y="0"/>
            <a:ext cx="121917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4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9783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892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openxmlformats.org/officeDocument/2006/relationships/image" Target="../media/image2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eg"/><Relationship Id="rId4" Type="http://schemas.openxmlformats.org/officeDocument/2006/relationships/image" Target="../media/image2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2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eg"/><Relationship Id="rId4" Type="http://schemas.openxmlformats.org/officeDocument/2006/relationships/image" Target="../media/image2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3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3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3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3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69CF10CC-7822-459C-B650-3A62C6CB80F5}"/>
              </a:ext>
            </a:extLst>
          </p:cNvPr>
          <p:cNvSpPr/>
          <p:nvPr/>
        </p:nvSpPr>
        <p:spPr>
          <a:xfrm>
            <a:off x="1285875" y="819149"/>
            <a:ext cx="9439275" cy="4924426"/>
          </a:xfrm>
          <a:custGeom>
            <a:avLst/>
            <a:gdLst>
              <a:gd name="connsiteX0" fmla="*/ 0 w 11254154"/>
              <a:gd name="connsiteY0" fmla="*/ 1015239 h 6091311"/>
              <a:gd name="connsiteX1" fmla="*/ 1015239 w 11254154"/>
              <a:gd name="connsiteY1" fmla="*/ 0 h 6091311"/>
              <a:gd name="connsiteX2" fmla="*/ 10238915 w 11254154"/>
              <a:gd name="connsiteY2" fmla="*/ 0 h 6091311"/>
              <a:gd name="connsiteX3" fmla="*/ 11254154 w 11254154"/>
              <a:gd name="connsiteY3" fmla="*/ 1015239 h 6091311"/>
              <a:gd name="connsiteX4" fmla="*/ 11254154 w 11254154"/>
              <a:gd name="connsiteY4" fmla="*/ 5076072 h 6091311"/>
              <a:gd name="connsiteX5" fmla="*/ 10238915 w 11254154"/>
              <a:gd name="connsiteY5" fmla="*/ 6091311 h 6091311"/>
              <a:gd name="connsiteX6" fmla="*/ 1015239 w 11254154"/>
              <a:gd name="connsiteY6" fmla="*/ 6091311 h 6091311"/>
              <a:gd name="connsiteX7" fmla="*/ 0 w 11254154"/>
              <a:gd name="connsiteY7" fmla="*/ 5076072 h 6091311"/>
              <a:gd name="connsiteX8" fmla="*/ 0 w 11254154"/>
              <a:gd name="connsiteY8" fmla="*/ 1015239 h 6091311"/>
              <a:gd name="connsiteX0" fmla="*/ 365760 w 11619914"/>
              <a:gd name="connsiteY0" fmla="*/ 1015239 h 6091311"/>
              <a:gd name="connsiteX1" fmla="*/ 1380999 w 11619914"/>
              <a:gd name="connsiteY1" fmla="*/ 0 h 6091311"/>
              <a:gd name="connsiteX2" fmla="*/ 10604675 w 11619914"/>
              <a:gd name="connsiteY2" fmla="*/ 0 h 6091311"/>
              <a:gd name="connsiteX3" fmla="*/ 11619914 w 11619914"/>
              <a:gd name="connsiteY3" fmla="*/ 1015239 h 6091311"/>
              <a:gd name="connsiteX4" fmla="*/ 11619914 w 11619914"/>
              <a:gd name="connsiteY4" fmla="*/ 5076072 h 6091311"/>
              <a:gd name="connsiteX5" fmla="*/ 10604675 w 11619914"/>
              <a:gd name="connsiteY5" fmla="*/ 6091311 h 6091311"/>
              <a:gd name="connsiteX6" fmla="*/ 1380999 w 11619914"/>
              <a:gd name="connsiteY6" fmla="*/ 6091311 h 6091311"/>
              <a:gd name="connsiteX7" fmla="*/ 365760 w 11619914"/>
              <a:gd name="connsiteY7" fmla="*/ 5076072 h 6091311"/>
              <a:gd name="connsiteX8" fmla="*/ 0 w 11619914"/>
              <a:gd name="connsiteY8" fmla="*/ 2222696 h 6091311"/>
              <a:gd name="connsiteX9" fmla="*/ 365760 w 11619914"/>
              <a:gd name="connsiteY9" fmla="*/ 1015239 h 6091311"/>
              <a:gd name="connsiteX0" fmla="*/ 365760 w 11859130"/>
              <a:gd name="connsiteY0" fmla="*/ 1015239 h 6091311"/>
              <a:gd name="connsiteX1" fmla="*/ 1380999 w 11859130"/>
              <a:gd name="connsiteY1" fmla="*/ 0 h 6091311"/>
              <a:gd name="connsiteX2" fmla="*/ 10604675 w 11859130"/>
              <a:gd name="connsiteY2" fmla="*/ 0 h 6091311"/>
              <a:gd name="connsiteX3" fmla="*/ 11619914 w 11859130"/>
              <a:gd name="connsiteY3" fmla="*/ 1015239 h 6091311"/>
              <a:gd name="connsiteX4" fmla="*/ 11859065 w 11859130"/>
              <a:gd name="connsiteY4" fmla="*/ 1617785 h 6091311"/>
              <a:gd name="connsiteX5" fmla="*/ 11619914 w 11859130"/>
              <a:gd name="connsiteY5" fmla="*/ 5076072 h 6091311"/>
              <a:gd name="connsiteX6" fmla="*/ 10604675 w 11859130"/>
              <a:gd name="connsiteY6" fmla="*/ 6091311 h 6091311"/>
              <a:gd name="connsiteX7" fmla="*/ 1380999 w 11859130"/>
              <a:gd name="connsiteY7" fmla="*/ 6091311 h 6091311"/>
              <a:gd name="connsiteX8" fmla="*/ 365760 w 11859130"/>
              <a:gd name="connsiteY8" fmla="*/ 5076072 h 6091311"/>
              <a:gd name="connsiteX9" fmla="*/ 0 w 11859130"/>
              <a:gd name="connsiteY9" fmla="*/ 2222696 h 6091311"/>
              <a:gd name="connsiteX10" fmla="*/ 365760 w 11859130"/>
              <a:gd name="connsiteY10" fmla="*/ 1015239 h 6091311"/>
              <a:gd name="connsiteX0" fmla="*/ 365760 w 11873133"/>
              <a:gd name="connsiteY0" fmla="*/ 1015239 h 6091311"/>
              <a:gd name="connsiteX1" fmla="*/ 1380999 w 11873133"/>
              <a:gd name="connsiteY1" fmla="*/ 0 h 6091311"/>
              <a:gd name="connsiteX2" fmla="*/ 10604675 w 11873133"/>
              <a:gd name="connsiteY2" fmla="*/ 0 h 6091311"/>
              <a:gd name="connsiteX3" fmla="*/ 11619914 w 11873133"/>
              <a:gd name="connsiteY3" fmla="*/ 1015239 h 6091311"/>
              <a:gd name="connsiteX4" fmla="*/ 11859065 w 11873133"/>
              <a:gd name="connsiteY4" fmla="*/ 1617785 h 6091311"/>
              <a:gd name="connsiteX5" fmla="*/ 11873133 w 11873133"/>
              <a:gd name="connsiteY5" fmla="*/ 5273020 h 6091311"/>
              <a:gd name="connsiteX6" fmla="*/ 10604675 w 11873133"/>
              <a:gd name="connsiteY6" fmla="*/ 6091311 h 6091311"/>
              <a:gd name="connsiteX7" fmla="*/ 1380999 w 11873133"/>
              <a:gd name="connsiteY7" fmla="*/ 6091311 h 6091311"/>
              <a:gd name="connsiteX8" fmla="*/ 365760 w 11873133"/>
              <a:gd name="connsiteY8" fmla="*/ 5076072 h 6091311"/>
              <a:gd name="connsiteX9" fmla="*/ 0 w 11873133"/>
              <a:gd name="connsiteY9" fmla="*/ 2222696 h 6091311"/>
              <a:gd name="connsiteX10" fmla="*/ 365760 w 11873133"/>
              <a:gd name="connsiteY10" fmla="*/ 1015239 h 6091311"/>
              <a:gd name="connsiteX0" fmla="*/ 365760 w 11873133"/>
              <a:gd name="connsiteY0" fmla="*/ 1015239 h 6091311"/>
              <a:gd name="connsiteX1" fmla="*/ 1380999 w 11873133"/>
              <a:gd name="connsiteY1" fmla="*/ 0 h 6091311"/>
              <a:gd name="connsiteX2" fmla="*/ 10604675 w 11873133"/>
              <a:gd name="connsiteY2" fmla="*/ 0 h 6091311"/>
              <a:gd name="connsiteX3" fmla="*/ 11619914 w 11873133"/>
              <a:gd name="connsiteY3" fmla="*/ 1015239 h 6091311"/>
              <a:gd name="connsiteX4" fmla="*/ 11859065 w 11873133"/>
              <a:gd name="connsiteY4" fmla="*/ 1617785 h 6091311"/>
              <a:gd name="connsiteX5" fmla="*/ 11873133 w 11873133"/>
              <a:gd name="connsiteY5" fmla="*/ 5273020 h 6091311"/>
              <a:gd name="connsiteX6" fmla="*/ 10604675 w 11873133"/>
              <a:gd name="connsiteY6" fmla="*/ 6091311 h 6091311"/>
              <a:gd name="connsiteX7" fmla="*/ 1380999 w 11873133"/>
              <a:gd name="connsiteY7" fmla="*/ 6091311 h 6091311"/>
              <a:gd name="connsiteX8" fmla="*/ 70339 w 11873133"/>
              <a:gd name="connsiteY8" fmla="*/ 5160478 h 6091311"/>
              <a:gd name="connsiteX9" fmla="*/ 0 w 11873133"/>
              <a:gd name="connsiteY9" fmla="*/ 2222696 h 6091311"/>
              <a:gd name="connsiteX10" fmla="*/ 365760 w 11873133"/>
              <a:gd name="connsiteY10" fmla="*/ 1015239 h 609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73133" h="6091311">
                <a:moveTo>
                  <a:pt x="365760" y="1015239"/>
                </a:moveTo>
                <a:cubicBezTo>
                  <a:pt x="365760" y="454538"/>
                  <a:pt x="820298" y="0"/>
                  <a:pt x="1380999" y="0"/>
                </a:cubicBezTo>
                <a:lnTo>
                  <a:pt x="10604675" y="0"/>
                </a:lnTo>
                <a:cubicBezTo>
                  <a:pt x="11165376" y="0"/>
                  <a:pt x="11619914" y="454538"/>
                  <a:pt x="11619914" y="1015239"/>
                </a:cubicBezTo>
                <a:cubicBezTo>
                  <a:pt x="11615225" y="1187952"/>
                  <a:pt x="11863754" y="1445072"/>
                  <a:pt x="11859065" y="1617785"/>
                </a:cubicBezTo>
                <a:cubicBezTo>
                  <a:pt x="11863754" y="2836197"/>
                  <a:pt x="11868444" y="4054608"/>
                  <a:pt x="11873133" y="5273020"/>
                </a:cubicBezTo>
                <a:cubicBezTo>
                  <a:pt x="11873133" y="5833721"/>
                  <a:pt x="11165376" y="6091311"/>
                  <a:pt x="10604675" y="6091311"/>
                </a:cubicBezTo>
                <a:lnTo>
                  <a:pt x="1380999" y="6091311"/>
                </a:lnTo>
                <a:cubicBezTo>
                  <a:pt x="820298" y="6091311"/>
                  <a:pt x="70339" y="5721179"/>
                  <a:pt x="70339" y="5160478"/>
                </a:cubicBezTo>
                <a:cubicBezTo>
                  <a:pt x="60961" y="4209353"/>
                  <a:pt x="9378" y="3173821"/>
                  <a:pt x="0" y="2222696"/>
                </a:cubicBezTo>
                <a:cubicBezTo>
                  <a:pt x="9378" y="1820210"/>
                  <a:pt x="356382" y="1417725"/>
                  <a:pt x="365760" y="1015239"/>
                </a:cubicBezTo>
                <a:close/>
              </a:path>
            </a:pathLst>
          </a:custGeom>
          <a:solidFill>
            <a:schemeClr val="bg1">
              <a:alpha val="96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44EE78-ECFA-403E-B7B6-DEF4D7680CD5}"/>
              </a:ext>
            </a:extLst>
          </p:cNvPr>
          <p:cNvSpPr txBox="1"/>
          <p:nvPr/>
        </p:nvSpPr>
        <p:spPr>
          <a:xfrm>
            <a:off x="2105025" y="1295400"/>
            <a:ext cx="7379013" cy="899728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98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</a:rPr>
              <a:t>Tự</a:t>
            </a:r>
            <a:r>
              <a:rPr kumimoji="0" lang="en-US" sz="5998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</a:rPr>
              <a:t> </a:t>
            </a:r>
            <a:r>
              <a:rPr kumimoji="0" lang="en-US" sz="5998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</a:rPr>
              <a:t>nhiên</a:t>
            </a:r>
            <a:r>
              <a:rPr kumimoji="0" lang="en-US" sz="5998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</a:rPr>
              <a:t> </a:t>
            </a:r>
            <a:r>
              <a:rPr kumimoji="0" lang="en-US" sz="5998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</a:rPr>
              <a:t>và</a:t>
            </a:r>
            <a:r>
              <a:rPr kumimoji="0" lang="en-US" sz="5998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</a:rPr>
              <a:t> </a:t>
            </a:r>
            <a:r>
              <a:rPr kumimoji="0" lang="en-US" sz="5998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</a:rPr>
              <a:t>xã</a:t>
            </a:r>
            <a:r>
              <a:rPr kumimoji="0" lang="en-US" sz="5998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</a:rPr>
              <a:t> </a:t>
            </a:r>
            <a:r>
              <a:rPr kumimoji="0" lang="en-US" sz="5998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</a:rPr>
              <a:t>hội</a:t>
            </a:r>
            <a:endParaRPr kumimoji="0" lang="vi-VN" sz="5998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169387-DE4B-41AA-B093-AD4F4C6A17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939" t="1" b="-4619"/>
          <a:stretch/>
        </p:blipFill>
        <p:spPr>
          <a:xfrm>
            <a:off x="5538648" y="4138793"/>
            <a:ext cx="933725" cy="7653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F44535-44B2-4BBD-9BEC-B2FB6F8DD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6189" y="2497958"/>
            <a:ext cx="7998645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22992"/>
      </p:ext>
    </p:extLst>
  </p:cSld>
  <p:clrMapOvr>
    <a:masterClrMapping/>
  </p:clrMapOvr>
  <p:transition advTm="698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8DACB82-43BC-45B0-AFA4-6E0D3CCE8CA6}"/>
              </a:ext>
            </a:extLst>
          </p:cNvPr>
          <p:cNvSpPr/>
          <p:nvPr/>
        </p:nvSpPr>
        <p:spPr>
          <a:xfrm>
            <a:off x="1104900" y="123824"/>
            <a:ext cx="10339768" cy="771525"/>
          </a:xfrm>
          <a:prstGeom prst="roundRect">
            <a:avLst/>
          </a:prstGeom>
          <a:solidFill>
            <a:srgbClr val="FDEBC4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 số việc sử dụng thực vật và động vật trong đời sống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41DD9D-7124-4F37-83E7-8A0130D800D4}"/>
              </a:ext>
            </a:extLst>
          </p:cNvPr>
          <p:cNvGrpSpPr/>
          <p:nvPr/>
        </p:nvGrpSpPr>
        <p:grpSpPr>
          <a:xfrm>
            <a:off x="792181" y="940838"/>
            <a:ext cx="3122593" cy="2554837"/>
            <a:chOff x="38415" y="44877"/>
            <a:chExt cx="2928308" cy="1743970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D4208E6-EC68-4F90-9960-3F8731945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2928308" cy="174397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5FA59A6-B55A-42EE-BF3E-3503EF73CE50}"/>
                </a:ext>
              </a:extLst>
            </p:cNvPr>
            <p:cNvSpPr txBox="1"/>
            <p:nvPr/>
          </p:nvSpPr>
          <p:spPr>
            <a:xfrm>
              <a:off x="225789" y="987982"/>
              <a:ext cx="2633569" cy="651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00"/>
                <a:tabLst>
                  <a:tab pos="457200" algn="l"/>
                </a:tabLst>
                <a:defRPr/>
              </a:pPr>
              <a:r>
                <a: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Làm mứt, bánh kẹo.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50" name="Picture 2" descr="Khay mứt ngày Tết của người Việt có những gì?">
            <a:extLst>
              <a:ext uri="{FF2B5EF4-FFF2-40B4-BE49-F238E27FC236}">
                <a16:creationId xmlns:a16="http://schemas.microsoft.com/office/drawing/2014/main" id="{F3C1B8FD-48B9-4F08-A271-E247420C8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257" y="1666875"/>
            <a:ext cx="6976534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56835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8DACB82-43BC-45B0-AFA4-6E0D3CCE8CA6}"/>
              </a:ext>
            </a:extLst>
          </p:cNvPr>
          <p:cNvSpPr/>
          <p:nvPr/>
        </p:nvSpPr>
        <p:spPr>
          <a:xfrm>
            <a:off x="1104900" y="123824"/>
            <a:ext cx="10339768" cy="771525"/>
          </a:xfrm>
          <a:prstGeom prst="roundRect">
            <a:avLst/>
          </a:prstGeom>
          <a:solidFill>
            <a:srgbClr val="FDEBC4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 số việc sử dụng thực vật và động vật trong đời sống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41DD9D-7124-4F37-83E7-8A0130D800D4}"/>
              </a:ext>
            </a:extLst>
          </p:cNvPr>
          <p:cNvGrpSpPr/>
          <p:nvPr/>
        </p:nvGrpSpPr>
        <p:grpSpPr>
          <a:xfrm>
            <a:off x="792181" y="940838"/>
            <a:ext cx="3122593" cy="2554837"/>
            <a:chOff x="38415" y="44877"/>
            <a:chExt cx="2928308" cy="1743970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D4208E6-EC68-4F90-9960-3F8731945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2928308" cy="174397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5FA59A6-B55A-42EE-BF3E-3503EF73CE50}"/>
                </a:ext>
              </a:extLst>
            </p:cNvPr>
            <p:cNvSpPr txBox="1"/>
            <p:nvPr/>
          </p:nvSpPr>
          <p:spPr>
            <a:xfrm>
              <a:off x="163263" y="994484"/>
              <a:ext cx="2633569" cy="483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00"/>
                <a:buFontTx/>
                <a:buNone/>
                <a:tabLst>
                  <a:tab pos="457200" algn="l"/>
                </a:tabLst>
                <a:defRPr/>
              </a:pP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Trang trí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74" name="Picture 2" descr="Cách trang trí nhà với hoa khô đơn giản mà đẹp">
            <a:extLst>
              <a:ext uri="{FF2B5EF4-FFF2-40B4-BE49-F238E27FC236}">
                <a16:creationId xmlns:a16="http://schemas.microsoft.com/office/drawing/2014/main" id="{BE17CE71-CB9E-4CF3-81F2-12F2F31C5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1557338"/>
            <a:ext cx="6492346" cy="437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31516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8DACB82-43BC-45B0-AFA4-6E0D3CCE8CA6}"/>
              </a:ext>
            </a:extLst>
          </p:cNvPr>
          <p:cNvSpPr/>
          <p:nvPr/>
        </p:nvSpPr>
        <p:spPr>
          <a:xfrm>
            <a:off x="1104900" y="123824"/>
            <a:ext cx="10339768" cy="771525"/>
          </a:xfrm>
          <a:prstGeom prst="roundRect">
            <a:avLst/>
          </a:prstGeom>
          <a:solidFill>
            <a:srgbClr val="FDEBC4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 số việc sử dụng thực vật và động vật trong đời sống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41DD9D-7124-4F37-83E7-8A0130D800D4}"/>
              </a:ext>
            </a:extLst>
          </p:cNvPr>
          <p:cNvGrpSpPr/>
          <p:nvPr/>
        </p:nvGrpSpPr>
        <p:grpSpPr>
          <a:xfrm>
            <a:off x="792181" y="940838"/>
            <a:ext cx="3379769" cy="2554837"/>
            <a:chOff x="38415" y="44877"/>
            <a:chExt cx="2928308" cy="1743970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D4208E6-EC68-4F90-9960-3F8731945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2928308" cy="174397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5FA59A6-B55A-42EE-BF3E-3503EF73CE50}"/>
                </a:ext>
              </a:extLst>
            </p:cNvPr>
            <p:cNvSpPr txBox="1"/>
            <p:nvPr/>
          </p:nvSpPr>
          <p:spPr>
            <a:xfrm>
              <a:off x="163263" y="994484"/>
              <a:ext cx="2633569" cy="735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00"/>
                <a:buFontTx/>
                <a:buNone/>
                <a:tabLst>
                  <a:tab pos="457200" algn="l"/>
                </a:tabLst>
                <a:defRPr/>
              </a:pPr>
              <a:r>
                <a:rPr kumimoji="0" lang="nl-NL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Làm đệm cao su.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098" name="Picture 2" descr="Mẫu Cao Su - sofakimtuan.net">
            <a:extLst>
              <a:ext uri="{FF2B5EF4-FFF2-40B4-BE49-F238E27FC236}">
                <a16:creationId xmlns:a16="http://schemas.microsoft.com/office/drawing/2014/main" id="{0E10C59F-F980-4281-849C-24677D746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57325"/>
            <a:ext cx="5715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656684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8DACB82-43BC-45B0-AFA4-6E0D3CCE8CA6}"/>
              </a:ext>
            </a:extLst>
          </p:cNvPr>
          <p:cNvSpPr/>
          <p:nvPr/>
        </p:nvSpPr>
        <p:spPr>
          <a:xfrm>
            <a:off x="1104900" y="123824"/>
            <a:ext cx="10339768" cy="771525"/>
          </a:xfrm>
          <a:prstGeom prst="roundRect">
            <a:avLst/>
          </a:prstGeom>
          <a:solidFill>
            <a:srgbClr val="FDEBC4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 số việc sử dụng thực vật và động vật trong đời sống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41DD9D-7124-4F37-83E7-8A0130D800D4}"/>
              </a:ext>
            </a:extLst>
          </p:cNvPr>
          <p:cNvGrpSpPr/>
          <p:nvPr/>
        </p:nvGrpSpPr>
        <p:grpSpPr>
          <a:xfrm>
            <a:off x="792181" y="940838"/>
            <a:ext cx="3379769" cy="2554837"/>
            <a:chOff x="38415" y="44877"/>
            <a:chExt cx="2928308" cy="1743970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D4208E6-EC68-4F90-9960-3F8731945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2928308" cy="174397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5FA59A6-B55A-42EE-BF3E-3503EF73CE50}"/>
                </a:ext>
              </a:extLst>
            </p:cNvPr>
            <p:cNvSpPr txBox="1"/>
            <p:nvPr/>
          </p:nvSpPr>
          <p:spPr>
            <a:xfrm>
              <a:off x="122000" y="883951"/>
              <a:ext cx="2633569" cy="735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00"/>
                <a:buFontTx/>
                <a:buNone/>
                <a:tabLst>
                  <a:tab pos="457200" algn="l"/>
                </a:tabLst>
                <a:defRPr/>
              </a:pPr>
              <a:r>
                <a:rPr kumimoji="0" lang="nl-NL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Làm nón, làm chiếu, làm mũ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122" name="Picture 2" descr="Công phu nghề làm nón lá - huecity.gov.vn">
            <a:extLst>
              <a:ext uri="{FF2B5EF4-FFF2-40B4-BE49-F238E27FC236}">
                <a16:creationId xmlns:a16="http://schemas.microsoft.com/office/drawing/2014/main" id="{2DD5A5B8-445B-4AB9-99F7-EC9BD5E5F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4" y="1350168"/>
            <a:ext cx="5667375" cy="425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745404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035B1D9-D3D0-4D77-A2AB-92AF01FB9125}"/>
              </a:ext>
            </a:extLst>
          </p:cNvPr>
          <p:cNvGrpSpPr/>
          <p:nvPr/>
        </p:nvGrpSpPr>
        <p:grpSpPr>
          <a:xfrm>
            <a:off x="1657919" y="1118398"/>
            <a:ext cx="9198467" cy="3559316"/>
            <a:chOff x="2278140" y="1118398"/>
            <a:chExt cx="7635719" cy="3085452"/>
          </a:xfrm>
        </p:grpSpPr>
        <p:sp>
          <p:nvSpPr>
            <p:cNvPr id="7" name="Google Shape;174;p4">
              <a:extLst>
                <a:ext uri="{FF2B5EF4-FFF2-40B4-BE49-F238E27FC236}">
                  <a16:creationId xmlns:a16="http://schemas.microsoft.com/office/drawing/2014/main" id="{8A60BDE0-C054-444F-BDCC-347D834E7810}"/>
                </a:ext>
              </a:extLst>
            </p:cNvPr>
            <p:cNvSpPr/>
            <p:nvPr/>
          </p:nvSpPr>
          <p:spPr>
            <a:xfrm>
              <a:off x="2278140" y="1118398"/>
              <a:ext cx="7635719" cy="3085452"/>
            </a:xfrm>
            <a:custGeom>
              <a:avLst/>
              <a:gdLst/>
              <a:ahLst/>
              <a:cxnLst/>
              <a:rect l="l" t="t" r="r" b="b"/>
              <a:pathLst>
                <a:path w="7395474" h="3414868" extrusionOk="0">
                  <a:moveTo>
                    <a:pt x="5479750" y="81"/>
                  </a:moveTo>
                  <a:cubicBezTo>
                    <a:pt x="5816202" y="-1205"/>
                    <a:pt x="6114668" y="12511"/>
                    <a:pt x="6315836" y="60517"/>
                  </a:cubicBezTo>
                  <a:cubicBezTo>
                    <a:pt x="6852284" y="188533"/>
                    <a:pt x="7147940" y="651829"/>
                    <a:pt x="6974204" y="810325"/>
                  </a:cubicBezTo>
                  <a:cubicBezTo>
                    <a:pt x="6909053" y="869761"/>
                    <a:pt x="6780466" y="905194"/>
                    <a:pt x="6597603" y="929161"/>
                  </a:cubicBezTo>
                  <a:lnTo>
                    <a:pt x="6479571" y="941287"/>
                  </a:lnTo>
                  <a:lnTo>
                    <a:pt x="6606696" y="957783"/>
                  </a:lnTo>
                  <a:cubicBezTo>
                    <a:pt x="7049251" y="1033084"/>
                    <a:pt x="7257277" y="1199105"/>
                    <a:pt x="7353289" y="1388462"/>
                  </a:cubicBezTo>
                  <a:cubicBezTo>
                    <a:pt x="7449301" y="1577819"/>
                    <a:pt x="7379626" y="1953866"/>
                    <a:pt x="7162640" y="2155183"/>
                  </a:cubicBezTo>
                  <a:lnTo>
                    <a:pt x="7134455" y="2175785"/>
                  </a:lnTo>
                  <a:lnTo>
                    <a:pt x="7161581" y="2207616"/>
                  </a:lnTo>
                  <a:cubicBezTo>
                    <a:pt x="7254669" y="2344776"/>
                    <a:pt x="7390525" y="2719680"/>
                    <a:pt x="7297438" y="2884272"/>
                  </a:cubicBezTo>
                  <a:cubicBezTo>
                    <a:pt x="7204351" y="3048864"/>
                    <a:pt x="7020693" y="3131160"/>
                    <a:pt x="6603059" y="3195168"/>
                  </a:cubicBezTo>
                  <a:cubicBezTo>
                    <a:pt x="6185425" y="3259176"/>
                    <a:pt x="5332547" y="3231744"/>
                    <a:pt x="4791636" y="3268320"/>
                  </a:cubicBezTo>
                  <a:cubicBezTo>
                    <a:pt x="4250725" y="3304896"/>
                    <a:pt x="3850702" y="3408528"/>
                    <a:pt x="3357593" y="3414624"/>
                  </a:cubicBezTo>
                  <a:cubicBezTo>
                    <a:pt x="2864483" y="3420720"/>
                    <a:pt x="2316024" y="3310992"/>
                    <a:pt x="1832978" y="3304896"/>
                  </a:cubicBezTo>
                  <a:cubicBezTo>
                    <a:pt x="1349932" y="3298800"/>
                    <a:pt x="753672" y="3435960"/>
                    <a:pt x="459315" y="3378048"/>
                  </a:cubicBezTo>
                  <a:cubicBezTo>
                    <a:pt x="164959" y="3320136"/>
                    <a:pt x="69356" y="3125064"/>
                    <a:pt x="66840" y="2957424"/>
                  </a:cubicBezTo>
                  <a:cubicBezTo>
                    <a:pt x="64639" y="2810739"/>
                    <a:pt x="193420" y="2575376"/>
                    <a:pt x="367226" y="2428983"/>
                  </a:cubicBezTo>
                  <a:lnTo>
                    <a:pt x="410797" y="2396854"/>
                  </a:lnTo>
                  <a:lnTo>
                    <a:pt x="388133" y="2388730"/>
                  </a:lnTo>
                  <a:cubicBezTo>
                    <a:pt x="151246" y="2286289"/>
                    <a:pt x="19801" y="2119982"/>
                    <a:pt x="1513" y="1955390"/>
                  </a:cubicBezTo>
                  <a:cubicBezTo>
                    <a:pt x="-22871" y="1735934"/>
                    <a:pt x="251449" y="1293974"/>
                    <a:pt x="531865" y="1132430"/>
                  </a:cubicBezTo>
                  <a:lnTo>
                    <a:pt x="615420" y="1091841"/>
                  </a:lnTo>
                  <a:lnTo>
                    <a:pt x="593121" y="1085502"/>
                  </a:lnTo>
                  <a:cubicBezTo>
                    <a:pt x="545020" y="1067500"/>
                    <a:pt x="505586" y="1043497"/>
                    <a:pt x="463676" y="1011493"/>
                  </a:cubicBezTo>
                  <a:cubicBezTo>
                    <a:pt x="296036" y="883477"/>
                    <a:pt x="375284" y="536005"/>
                    <a:pt x="555116" y="371413"/>
                  </a:cubicBezTo>
                  <a:cubicBezTo>
                    <a:pt x="734948" y="206821"/>
                    <a:pt x="1009268" y="78805"/>
                    <a:pt x="1542668" y="23941"/>
                  </a:cubicBezTo>
                  <a:cubicBezTo>
                    <a:pt x="2076068" y="-30923"/>
                    <a:pt x="3755516" y="42229"/>
                    <a:pt x="3755516" y="42229"/>
                  </a:cubicBezTo>
                  <a:cubicBezTo>
                    <a:pt x="4252721" y="46039"/>
                    <a:pt x="4918995" y="2224"/>
                    <a:pt x="5479750" y="81"/>
                  </a:cubicBezTo>
                  <a:close/>
                </a:path>
              </a:pathLst>
            </a:custGeom>
            <a:solidFill>
              <a:srgbClr val="99FFCC"/>
            </a:solidFill>
            <a:ln>
              <a:noFill/>
            </a:ln>
            <a:effectLst>
              <a:outerShdw dist="111621" dir="2700000" algn="tl" rotWithShape="0">
                <a:srgbClr val="C4E0B2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0427F8C-56B3-4677-8623-DC06A7667C07}"/>
                </a:ext>
              </a:extLst>
            </p:cNvPr>
            <p:cNvSpPr txBox="1"/>
            <p:nvPr/>
          </p:nvSpPr>
          <p:spPr>
            <a:xfrm>
              <a:off x="2915982" y="1867802"/>
              <a:ext cx="6460193" cy="1840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Có rất nhiều ích lợi của thực vật và động vật đã mang lại, phục vụ đời sống hằng ngày.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35397164-A9BC-49F3-8285-878C72C27A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" y="2991238"/>
            <a:ext cx="1751507" cy="37649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3E82E8-9A88-4A79-A398-14DFEB23FE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1448" y="3066090"/>
            <a:ext cx="1744021" cy="36901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EDE0E57-3295-481F-AE7D-39C512AA61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5393" y="868768"/>
            <a:ext cx="251801" cy="24963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7A01CFF1-4086-4850-8005-A5C9A2B5DB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0000" y="690750"/>
            <a:ext cx="381887" cy="37859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D89DFCB9-CC11-47B6-BD81-C543205E93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56386" y="2023023"/>
            <a:ext cx="251801" cy="24963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9DE93BC-6237-494F-A1C7-0D5B23D808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12184" y="1782871"/>
            <a:ext cx="381887" cy="378594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4DCB572-64F5-40BE-ACCC-1062A8A32470}"/>
              </a:ext>
            </a:extLst>
          </p:cNvPr>
          <p:cNvSpPr/>
          <p:nvPr/>
        </p:nvSpPr>
        <p:spPr>
          <a:xfrm>
            <a:off x="4126168" y="498255"/>
            <a:ext cx="3939664" cy="10287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KẾT LUẬN</a:t>
            </a:r>
          </a:p>
        </p:txBody>
      </p:sp>
    </p:spTree>
    <p:extLst>
      <p:ext uri="{BB962C8B-B14F-4D97-AF65-F5344CB8AC3E}">
        <p14:creationId xmlns:p14="http://schemas.microsoft.com/office/powerpoint/2010/main" val="3249670523"/>
      </p:ext>
    </p:extLst>
  </p:cSld>
  <p:clrMapOvr>
    <a:masterClrMapping/>
  </p:clrMapOvr>
  <p:transition spd="slow">
    <p:cover dir="l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AA6B62-DC7F-4777-B67A-2AFA0729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85" y="69813"/>
            <a:ext cx="11888230" cy="6718374"/>
          </a:xfrm>
          <a:prstGeom prst="rect">
            <a:avLst/>
          </a:prstGeom>
        </p:spPr>
      </p:pic>
      <p:sp>
        <p:nvSpPr>
          <p:cNvPr id="6" name="Hộp Văn bản 9">
            <a:extLst>
              <a:ext uri="{FF2B5EF4-FFF2-40B4-BE49-F238E27FC236}">
                <a16:creationId xmlns:a16="http://schemas.microsoft.com/office/drawing/2014/main" id="{F2751DC3-98A7-588C-FC4E-F308EEAA6B9C}"/>
              </a:ext>
            </a:extLst>
          </p:cNvPr>
          <p:cNvSpPr txBox="1"/>
          <p:nvPr/>
        </p:nvSpPr>
        <p:spPr>
          <a:xfrm>
            <a:off x="914401" y="305639"/>
            <a:ext cx="1099358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457200"/>
            <a:r>
              <a:rPr lang="vi-VN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Nhận xét việc sử dụng thực vật và động vật của con người trong mỗi hình sau: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1AAC15-0691-4EFD-9140-E6931B010D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712" y="1400175"/>
            <a:ext cx="5553075" cy="2914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1AB25C-EFE2-4C63-88E5-1363DBD8F6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1712" y="1443037"/>
            <a:ext cx="5610225" cy="279082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E1D30D4-6CEA-44FB-A49E-72C798CC71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7255" y="3686175"/>
            <a:ext cx="3939325" cy="301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44632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94C6283-EC19-4D1E-A407-0B5C14693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2332" y="3580906"/>
            <a:ext cx="2093828" cy="2675185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4E8D89CC-9097-4D40-B558-A2C54F4CA323}"/>
              </a:ext>
            </a:extLst>
          </p:cNvPr>
          <p:cNvSpPr/>
          <p:nvPr/>
        </p:nvSpPr>
        <p:spPr>
          <a:xfrm>
            <a:off x="5162551" y="1613836"/>
            <a:ext cx="5678170" cy="1977089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 dụng tiết kiệm thực vật và động vật để ủ phân bón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 đúng vì việc đó giúp tiết kiệm và bảo vệ môi trường.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F3525DE-3EBE-4C27-B91D-601F5AFFA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899" y="407563"/>
            <a:ext cx="6128385" cy="8249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2558A2-F466-4E58-A116-7720ACE26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724" y="1647824"/>
            <a:ext cx="404015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694446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94C6283-EC19-4D1E-A407-0B5C14693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2332" y="3580906"/>
            <a:ext cx="2093828" cy="2675185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4E8D89CC-9097-4D40-B558-A2C54F4CA323}"/>
              </a:ext>
            </a:extLst>
          </p:cNvPr>
          <p:cNvSpPr/>
          <p:nvPr/>
        </p:nvSpPr>
        <p:spPr>
          <a:xfrm>
            <a:off x="5162551" y="1613836"/>
            <a:ext cx="5678170" cy="1977089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Vứ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gây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lãng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phí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F3525DE-3EBE-4C27-B91D-601F5AFFA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899" y="407563"/>
            <a:ext cx="6128385" cy="8249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F43441-BF81-41EF-84EE-FD06DF9858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537" y="1457324"/>
            <a:ext cx="4024313" cy="423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017861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94C6283-EC19-4D1E-A407-0B5C14693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2332" y="3580906"/>
            <a:ext cx="2093828" cy="2675185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4E8D89CC-9097-4D40-B558-A2C54F4CA323}"/>
              </a:ext>
            </a:extLst>
          </p:cNvPr>
          <p:cNvSpPr/>
          <p:nvPr/>
        </p:nvSpPr>
        <p:spPr>
          <a:xfrm>
            <a:off x="5162551" y="1613836"/>
            <a:ext cx="5678170" cy="1977089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Làm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sản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phẩm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đồ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dùng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bằng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thiên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nhiên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 đúng vì việc làm này giúp tiết kiệm và bảo vệ môi trường.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F3525DE-3EBE-4C27-B91D-601F5AFFA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899" y="407563"/>
            <a:ext cx="6128385" cy="8249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855AD4-D597-4B5B-B716-D036F9E2F0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499" y="1381125"/>
            <a:ext cx="3888957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902758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94C6283-EC19-4D1E-A407-0B5C14693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2332" y="3580906"/>
            <a:ext cx="2093828" cy="2675185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4E8D89CC-9097-4D40-B558-A2C54F4CA323}"/>
              </a:ext>
            </a:extLst>
          </p:cNvPr>
          <p:cNvSpPr/>
          <p:nvPr/>
        </p:nvSpPr>
        <p:spPr>
          <a:xfrm>
            <a:off x="5162551" y="1613836"/>
            <a:ext cx="5678170" cy="1977089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vi-VN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ử dụng quá nhiều giấy không cần thiết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gây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lãng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phí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 ảnh hưởng đến môi trường.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F3525DE-3EBE-4C27-B91D-601F5AFFA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899" y="407563"/>
            <a:ext cx="6128385" cy="8249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D54572-FC07-4E37-9933-1936119826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312" y="1609724"/>
            <a:ext cx="3741673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49485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87" y="0"/>
            <a:ext cx="9449619" cy="595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76837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9">
            <a:extLst>
              <a:ext uri="{FF2B5EF4-FFF2-40B4-BE49-F238E27FC236}">
                <a16:creationId xmlns:a16="http://schemas.microsoft.com/office/drawing/2014/main" id="{E4CA4537-4A08-436C-8D23-0BA58AEE41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25" t="9355" r="3020" b="4895"/>
          <a:stretch/>
        </p:blipFill>
        <p:spPr>
          <a:xfrm>
            <a:off x="838200" y="167772"/>
            <a:ext cx="10668000" cy="65092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DA0F89-11FC-4292-9511-87ACFD9708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85" t="452" r="5271"/>
          <a:stretch/>
        </p:blipFill>
        <p:spPr>
          <a:xfrm>
            <a:off x="1583960" y="1384036"/>
            <a:ext cx="9024079" cy="296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9333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" y="3600230"/>
            <a:ext cx="12198348" cy="3256879"/>
          </a:xfrm>
          <a:prstGeom prst="rect">
            <a:avLst/>
          </a:prstGeom>
        </p:spPr>
      </p:pic>
      <p:pic>
        <p:nvPicPr>
          <p:cNvPr id="7" name="图片 6" descr="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" y="4555832"/>
            <a:ext cx="2219382" cy="2301276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B811C13-718D-18FB-2BBD-A5A8DB1507AF}"/>
              </a:ext>
            </a:extLst>
          </p:cNvPr>
          <p:cNvGrpSpPr/>
          <p:nvPr/>
        </p:nvGrpSpPr>
        <p:grpSpPr>
          <a:xfrm>
            <a:off x="1230929" y="1416157"/>
            <a:ext cx="3767151" cy="3767151"/>
            <a:chOff x="1229661" y="1415632"/>
            <a:chExt cx="3768132" cy="37681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BB5EEB5-B919-B40C-7013-60DBF81107D9}"/>
                </a:ext>
              </a:extLst>
            </p:cNvPr>
            <p:cNvGrpSpPr/>
            <p:nvPr/>
          </p:nvGrpSpPr>
          <p:grpSpPr>
            <a:xfrm>
              <a:off x="1229661" y="1415632"/>
              <a:ext cx="3768132" cy="3768132"/>
              <a:chOff x="1055077" y="1727704"/>
              <a:chExt cx="3768132" cy="3768132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4409F268-ABA3-6A20-9D7E-FB54A689D437}"/>
                  </a:ext>
                </a:extLst>
              </p:cNvPr>
              <p:cNvSpPr/>
              <p:nvPr/>
            </p:nvSpPr>
            <p:spPr>
              <a:xfrm>
                <a:off x="1055077" y="1727704"/>
                <a:ext cx="3768132" cy="3768132"/>
              </a:xfrm>
              <a:prstGeom prst="ellipse">
                <a:avLst/>
              </a:prstGeom>
              <a:solidFill>
                <a:srgbClr val="4BA3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>
                  <a:defRPr/>
                </a:pPr>
                <a:endParaRPr lang="en-US" sz="1799">
                  <a:solidFill>
                    <a:srgbClr val="FFFFFF"/>
                  </a:solidFill>
                  <a:latin typeface="等线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3B654DD-B807-DFFC-57F2-1B461A43C1C9}"/>
                  </a:ext>
                </a:extLst>
              </p:cNvPr>
              <p:cNvSpPr/>
              <p:nvPr/>
            </p:nvSpPr>
            <p:spPr>
              <a:xfrm>
                <a:off x="1219361" y="1868994"/>
                <a:ext cx="3439564" cy="3439564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>
                  <a:defRPr/>
                </a:pPr>
                <a:endParaRPr lang="en-US" sz="1799">
                  <a:solidFill>
                    <a:srgbClr val="FFFFFF"/>
                  </a:solidFill>
                  <a:latin typeface="等线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FE4F3F2-FBF0-C1AA-F52E-F1ED4BD72FBF}"/>
                </a:ext>
              </a:extLst>
            </p:cNvPr>
            <p:cNvSpPr txBox="1"/>
            <p:nvPr/>
          </p:nvSpPr>
          <p:spPr>
            <a:xfrm>
              <a:off x="1381479" y="2587325"/>
              <a:ext cx="3452030" cy="13256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126">
                <a:lnSpc>
                  <a:spcPct val="120000"/>
                </a:lnSpc>
                <a:defRPr/>
              </a:pPr>
              <a:r>
                <a:rPr lang="nl-NL" sz="3499" b="1" dirty="0">
                  <a:solidFill>
                    <a:srgbClr val="FFFFFF"/>
                  </a:solidFill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Ôn lại bài đã học</a:t>
              </a:r>
              <a:endParaRPr lang="en-US" sz="3499" b="1" dirty="0">
                <a:solidFill>
                  <a:srgbClr val="FFFFFF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D428472-0E28-A454-3D4A-7926CD3420A4}"/>
              </a:ext>
            </a:extLst>
          </p:cNvPr>
          <p:cNvGrpSpPr/>
          <p:nvPr/>
        </p:nvGrpSpPr>
        <p:grpSpPr>
          <a:xfrm>
            <a:off x="6810924" y="1411684"/>
            <a:ext cx="3767151" cy="3767151"/>
            <a:chOff x="6811109" y="1411158"/>
            <a:chExt cx="3768132" cy="376813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4317B94-1E05-2BCC-C215-37F499316B01}"/>
                </a:ext>
              </a:extLst>
            </p:cNvPr>
            <p:cNvGrpSpPr/>
            <p:nvPr/>
          </p:nvGrpSpPr>
          <p:grpSpPr>
            <a:xfrm>
              <a:off x="6811109" y="1411158"/>
              <a:ext cx="3768132" cy="3768132"/>
              <a:chOff x="1055077" y="1727704"/>
              <a:chExt cx="3768132" cy="3768132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04354A8A-5E78-4D95-5727-B4DFD0854A6E}"/>
                  </a:ext>
                </a:extLst>
              </p:cNvPr>
              <p:cNvSpPr/>
              <p:nvPr/>
            </p:nvSpPr>
            <p:spPr>
              <a:xfrm>
                <a:off x="1055077" y="1727704"/>
                <a:ext cx="3768132" cy="3768132"/>
              </a:xfrm>
              <a:prstGeom prst="ellipse">
                <a:avLst/>
              </a:prstGeom>
              <a:solidFill>
                <a:srgbClr val="4BA3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>
                  <a:defRPr/>
                </a:pPr>
                <a:endParaRPr lang="en-US" sz="1799">
                  <a:solidFill>
                    <a:srgbClr val="FFFFFF"/>
                  </a:solidFill>
                  <a:latin typeface="等线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907EDFCE-1999-C412-8CD0-A62B2CCE141C}"/>
                  </a:ext>
                </a:extLst>
              </p:cNvPr>
              <p:cNvSpPr/>
              <p:nvPr/>
            </p:nvSpPr>
            <p:spPr>
              <a:xfrm>
                <a:off x="1219361" y="1868994"/>
                <a:ext cx="3439564" cy="3439564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>
                  <a:defRPr/>
                </a:pPr>
                <a:endParaRPr lang="en-US" sz="1799">
                  <a:solidFill>
                    <a:srgbClr val="FFFFFF"/>
                  </a:solidFill>
                  <a:latin typeface="等线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39D75CD-C297-97AF-9FAF-C2CF35CE8E26}"/>
                </a:ext>
              </a:extLst>
            </p:cNvPr>
            <p:cNvSpPr txBox="1"/>
            <p:nvPr/>
          </p:nvSpPr>
          <p:spPr>
            <a:xfrm>
              <a:off x="6975393" y="2609484"/>
              <a:ext cx="3452030" cy="13254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126">
                <a:lnSpc>
                  <a:spcPct val="120000"/>
                </a:lnSpc>
                <a:defRPr/>
              </a:pPr>
              <a:r>
                <a:rPr lang="nl-NL" sz="3499" b="1" dirty="0">
                  <a:solidFill>
                    <a:srgbClr val="FFFFFF"/>
                  </a:solidFill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Chuẩn bị bài tiếp theo</a:t>
              </a:r>
              <a:endParaRPr lang="en-US" sz="3499" b="1" dirty="0">
                <a:solidFill>
                  <a:srgbClr val="FFFFFF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ACB02BA2-41EF-6AB5-AD63-0E2C385491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241" y="3919883"/>
            <a:ext cx="3767151" cy="29168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DBA6B7-983A-4A34-9479-FDBC895258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8738" y="133097"/>
            <a:ext cx="4400547" cy="235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5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id="{D3EE7B61-CA26-4CBC-9FEB-515D99431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590800" y="752475"/>
            <a:ext cx="7410449" cy="44236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F83888-CBDA-427F-9A38-D4B8EC9197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6351" y="1059159"/>
            <a:ext cx="5928123" cy="32537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FEE0FD-2525-4E99-B2BF-F6889D967F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690" y="2915038"/>
            <a:ext cx="1751507" cy="37649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3349616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3"/>
          <p:cNvSpPr/>
          <p:nvPr/>
        </p:nvSpPr>
        <p:spPr>
          <a:xfrm>
            <a:off x="126609" y="511461"/>
            <a:ext cx="11873133" cy="6105380"/>
          </a:xfrm>
          <a:custGeom>
            <a:avLst/>
            <a:gdLst>
              <a:gd name="connsiteX0" fmla="*/ 0 w 11254154"/>
              <a:gd name="connsiteY0" fmla="*/ 1015239 h 6091311"/>
              <a:gd name="connsiteX1" fmla="*/ 1015239 w 11254154"/>
              <a:gd name="connsiteY1" fmla="*/ 0 h 6091311"/>
              <a:gd name="connsiteX2" fmla="*/ 10238915 w 11254154"/>
              <a:gd name="connsiteY2" fmla="*/ 0 h 6091311"/>
              <a:gd name="connsiteX3" fmla="*/ 11254154 w 11254154"/>
              <a:gd name="connsiteY3" fmla="*/ 1015239 h 6091311"/>
              <a:gd name="connsiteX4" fmla="*/ 11254154 w 11254154"/>
              <a:gd name="connsiteY4" fmla="*/ 5076072 h 6091311"/>
              <a:gd name="connsiteX5" fmla="*/ 10238915 w 11254154"/>
              <a:gd name="connsiteY5" fmla="*/ 6091311 h 6091311"/>
              <a:gd name="connsiteX6" fmla="*/ 1015239 w 11254154"/>
              <a:gd name="connsiteY6" fmla="*/ 6091311 h 6091311"/>
              <a:gd name="connsiteX7" fmla="*/ 0 w 11254154"/>
              <a:gd name="connsiteY7" fmla="*/ 5076072 h 6091311"/>
              <a:gd name="connsiteX8" fmla="*/ 0 w 11254154"/>
              <a:gd name="connsiteY8" fmla="*/ 1015239 h 6091311"/>
              <a:gd name="connsiteX0" fmla="*/ 365760 w 11619914"/>
              <a:gd name="connsiteY0" fmla="*/ 1015239 h 6091311"/>
              <a:gd name="connsiteX1" fmla="*/ 1380999 w 11619914"/>
              <a:gd name="connsiteY1" fmla="*/ 0 h 6091311"/>
              <a:gd name="connsiteX2" fmla="*/ 10604675 w 11619914"/>
              <a:gd name="connsiteY2" fmla="*/ 0 h 6091311"/>
              <a:gd name="connsiteX3" fmla="*/ 11619914 w 11619914"/>
              <a:gd name="connsiteY3" fmla="*/ 1015239 h 6091311"/>
              <a:gd name="connsiteX4" fmla="*/ 11619914 w 11619914"/>
              <a:gd name="connsiteY4" fmla="*/ 5076072 h 6091311"/>
              <a:gd name="connsiteX5" fmla="*/ 10604675 w 11619914"/>
              <a:gd name="connsiteY5" fmla="*/ 6091311 h 6091311"/>
              <a:gd name="connsiteX6" fmla="*/ 1380999 w 11619914"/>
              <a:gd name="connsiteY6" fmla="*/ 6091311 h 6091311"/>
              <a:gd name="connsiteX7" fmla="*/ 365760 w 11619914"/>
              <a:gd name="connsiteY7" fmla="*/ 5076072 h 6091311"/>
              <a:gd name="connsiteX8" fmla="*/ 0 w 11619914"/>
              <a:gd name="connsiteY8" fmla="*/ 2222696 h 6091311"/>
              <a:gd name="connsiteX9" fmla="*/ 365760 w 11619914"/>
              <a:gd name="connsiteY9" fmla="*/ 1015239 h 6091311"/>
              <a:gd name="connsiteX0" fmla="*/ 365760 w 11859130"/>
              <a:gd name="connsiteY0" fmla="*/ 1015239 h 6091311"/>
              <a:gd name="connsiteX1" fmla="*/ 1380999 w 11859130"/>
              <a:gd name="connsiteY1" fmla="*/ 0 h 6091311"/>
              <a:gd name="connsiteX2" fmla="*/ 10604675 w 11859130"/>
              <a:gd name="connsiteY2" fmla="*/ 0 h 6091311"/>
              <a:gd name="connsiteX3" fmla="*/ 11619914 w 11859130"/>
              <a:gd name="connsiteY3" fmla="*/ 1015239 h 6091311"/>
              <a:gd name="connsiteX4" fmla="*/ 11859065 w 11859130"/>
              <a:gd name="connsiteY4" fmla="*/ 1617785 h 6091311"/>
              <a:gd name="connsiteX5" fmla="*/ 11619914 w 11859130"/>
              <a:gd name="connsiteY5" fmla="*/ 5076072 h 6091311"/>
              <a:gd name="connsiteX6" fmla="*/ 10604675 w 11859130"/>
              <a:gd name="connsiteY6" fmla="*/ 6091311 h 6091311"/>
              <a:gd name="connsiteX7" fmla="*/ 1380999 w 11859130"/>
              <a:gd name="connsiteY7" fmla="*/ 6091311 h 6091311"/>
              <a:gd name="connsiteX8" fmla="*/ 365760 w 11859130"/>
              <a:gd name="connsiteY8" fmla="*/ 5076072 h 6091311"/>
              <a:gd name="connsiteX9" fmla="*/ 0 w 11859130"/>
              <a:gd name="connsiteY9" fmla="*/ 2222696 h 6091311"/>
              <a:gd name="connsiteX10" fmla="*/ 365760 w 11859130"/>
              <a:gd name="connsiteY10" fmla="*/ 1015239 h 6091311"/>
              <a:gd name="connsiteX0" fmla="*/ 365760 w 11873133"/>
              <a:gd name="connsiteY0" fmla="*/ 1015239 h 6091311"/>
              <a:gd name="connsiteX1" fmla="*/ 1380999 w 11873133"/>
              <a:gd name="connsiteY1" fmla="*/ 0 h 6091311"/>
              <a:gd name="connsiteX2" fmla="*/ 10604675 w 11873133"/>
              <a:gd name="connsiteY2" fmla="*/ 0 h 6091311"/>
              <a:gd name="connsiteX3" fmla="*/ 11619914 w 11873133"/>
              <a:gd name="connsiteY3" fmla="*/ 1015239 h 6091311"/>
              <a:gd name="connsiteX4" fmla="*/ 11859065 w 11873133"/>
              <a:gd name="connsiteY4" fmla="*/ 1617785 h 6091311"/>
              <a:gd name="connsiteX5" fmla="*/ 11873133 w 11873133"/>
              <a:gd name="connsiteY5" fmla="*/ 5273020 h 6091311"/>
              <a:gd name="connsiteX6" fmla="*/ 10604675 w 11873133"/>
              <a:gd name="connsiteY6" fmla="*/ 6091311 h 6091311"/>
              <a:gd name="connsiteX7" fmla="*/ 1380999 w 11873133"/>
              <a:gd name="connsiteY7" fmla="*/ 6091311 h 6091311"/>
              <a:gd name="connsiteX8" fmla="*/ 365760 w 11873133"/>
              <a:gd name="connsiteY8" fmla="*/ 5076072 h 6091311"/>
              <a:gd name="connsiteX9" fmla="*/ 0 w 11873133"/>
              <a:gd name="connsiteY9" fmla="*/ 2222696 h 6091311"/>
              <a:gd name="connsiteX10" fmla="*/ 365760 w 11873133"/>
              <a:gd name="connsiteY10" fmla="*/ 1015239 h 6091311"/>
              <a:gd name="connsiteX0" fmla="*/ 365760 w 11873133"/>
              <a:gd name="connsiteY0" fmla="*/ 1015239 h 6091311"/>
              <a:gd name="connsiteX1" fmla="*/ 1380999 w 11873133"/>
              <a:gd name="connsiteY1" fmla="*/ 0 h 6091311"/>
              <a:gd name="connsiteX2" fmla="*/ 10604675 w 11873133"/>
              <a:gd name="connsiteY2" fmla="*/ 0 h 6091311"/>
              <a:gd name="connsiteX3" fmla="*/ 11619914 w 11873133"/>
              <a:gd name="connsiteY3" fmla="*/ 1015239 h 6091311"/>
              <a:gd name="connsiteX4" fmla="*/ 11859065 w 11873133"/>
              <a:gd name="connsiteY4" fmla="*/ 1617785 h 6091311"/>
              <a:gd name="connsiteX5" fmla="*/ 11873133 w 11873133"/>
              <a:gd name="connsiteY5" fmla="*/ 5273020 h 6091311"/>
              <a:gd name="connsiteX6" fmla="*/ 10604675 w 11873133"/>
              <a:gd name="connsiteY6" fmla="*/ 6091311 h 6091311"/>
              <a:gd name="connsiteX7" fmla="*/ 1380999 w 11873133"/>
              <a:gd name="connsiteY7" fmla="*/ 6091311 h 6091311"/>
              <a:gd name="connsiteX8" fmla="*/ 70339 w 11873133"/>
              <a:gd name="connsiteY8" fmla="*/ 5160478 h 6091311"/>
              <a:gd name="connsiteX9" fmla="*/ 0 w 11873133"/>
              <a:gd name="connsiteY9" fmla="*/ 2222696 h 6091311"/>
              <a:gd name="connsiteX10" fmla="*/ 365760 w 11873133"/>
              <a:gd name="connsiteY10" fmla="*/ 1015239 h 609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73133" h="6091311">
                <a:moveTo>
                  <a:pt x="365760" y="1015239"/>
                </a:moveTo>
                <a:cubicBezTo>
                  <a:pt x="365760" y="454538"/>
                  <a:pt x="820298" y="0"/>
                  <a:pt x="1380999" y="0"/>
                </a:cubicBezTo>
                <a:lnTo>
                  <a:pt x="10604675" y="0"/>
                </a:lnTo>
                <a:cubicBezTo>
                  <a:pt x="11165376" y="0"/>
                  <a:pt x="11619914" y="454538"/>
                  <a:pt x="11619914" y="1015239"/>
                </a:cubicBezTo>
                <a:cubicBezTo>
                  <a:pt x="11615225" y="1187952"/>
                  <a:pt x="11863754" y="1445072"/>
                  <a:pt x="11859065" y="1617785"/>
                </a:cubicBezTo>
                <a:cubicBezTo>
                  <a:pt x="11863754" y="2836197"/>
                  <a:pt x="11868444" y="4054608"/>
                  <a:pt x="11873133" y="5273020"/>
                </a:cubicBezTo>
                <a:cubicBezTo>
                  <a:pt x="11873133" y="5833721"/>
                  <a:pt x="11165376" y="6091311"/>
                  <a:pt x="10604675" y="6091311"/>
                </a:cubicBezTo>
                <a:lnTo>
                  <a:pt x="1380999" y="6091311"/>
                </a:lnTo>
                <a:cubicBezTo>
                  <a:pt x="820298" y="6091311"/>
                  <a:pt x="70339" y="5721179"/>
                  <a:pt x="70339" y="5160478"/>
                </a:cubicBezTo>
                <a:cubicBezTo>
                  <a:pt x="60961" y="4209353"/>
                  <a:pt x="9378" y="3173821"/>
                  <a:pt x="0" y="2222696"/>
                </a:cubicBezTo>
                <a:cubicBezTo>
                  <a:pt x="9378" y="1820210"/>
                  <a:pt x="356382" y="1417725"/>
                  <a:pt x="365760" y="1015239"/>
                </a:cubicBezTo>
                <a:close/>
              </a:path>
            </a:pathLst>
          </a:custGeom>
          <a:solidFill>
            <a:schemeClr val="bg1">
              <a:alpha val="92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7" b="19627"/>
          <a:stretch/>
        </p:blipFill>
        <p:spPr>
          <a:xfrm>
            <a:off x="2725370" y="14067"/>
            <a:ext cx="6675609" cy="11254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86B9CB-DFC8-47CA-A42A-07032BFAA593}"/>
              </a:ext>
            </a:extLst>
          </p:cNvPr>
          <p:cNvSpPr txBox="1"/>
          <p:nvPr/>
        </p:nvSpPr>
        <p:spPr>
          <a:xfrm>
            <a:off x="790575" y="1646463"/>
            <a:ext cx="11209167" cy="3930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nl-NL" sz="40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Nêu được lợi ích của thực vật và động vật đối với đời sống con người.</a:t>
            </a: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nl-NL" sz="40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Liên hệ thực tế</a:t>
            </a:r>
            <a:r>
              <a:rPr lang="nl-NL" sz="40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nl-NL" sz="40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nhận xét việc sử dụng thực vật và động vật của con người </a:t>
            </a:r>
            <a:endParaRPr kumimoji="0" lang="vi-VN" sz="6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989226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D3E6E88-58E3-424C-8228-2569FAF0AC94}"/>
              </a:ext>
            </a:extLst>
          </p:cNvPr>
          <p:cNvGrpSpPr/>
          <p:nvPr/>
        </p:nvGrpSpPr>
        <p:grpSpPr>
          <a:xfrm>
            <a:off x="120110" y="3621008"/>
            <a:ext cx="5584333" cy="2829442"/>
            <a:chOff x="435126" y="3007428"/>
            <a:chExt cx="6069814" cy="303856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BBBE7F6-5154-4253-B355-FA51549A8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69674" y="3034701"/>
              <a:ext cx="1317442" cy="3011295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B52BB21-795C-4733-AFB1-2207973EE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5126" y="3007428"/>
              <a:ext cx="1411545" cy="2992474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8BF5DE5-D648-4E53-BA01-0B06DB63A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00045" y="3040975"/>
              <a:ext cx="1304895" cy="3005021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621FA4A-12A5-4279-AB90-A9699F2A1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19027" y="3007428"/>
              <a:ext cx="1411545" cy="2992474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AAC5DE4-834F-4BA1-A15E-66BA495EFFF2}"/>
              </a:ext>
            </a:extLst>
          </p:cNvPr>
          <p:cNvGrpSpPr/>
          <p:nvPr/>
        </p:nvGrpSpPr>
        <p:grpSpPr>
          <a:xfrm>
            <a:off x="5801557" y="1009650"/>
            <a:ext cx="8644080" cy="2865396"/>
            <a:chOff x="6096000" y="-30480"/>
            <a:chExt cx="8644080" cy="3393440"/>
          </a:xfrm>
        </p:grpSpPr>
        <p:sp>
          <p:nvSpPr>
            <p:cNvPr id="14" name="Flowchart: Document 13">
              <a:extLst>
                <a:ext uri="{FF2B5EF4-FFF2-40B4-BE49-F238E27FC236}">
                  <a16:creationId xmlns:a16="http://schemas.microsoft.com/office/drawing/2014/main" id="{755F259C-21A9-404C-ADB8-537AC73840C6}"/>
                </a:ext>
              </a:extLst>
            </p:cNvPr>
            <p:cNvSpPr/>
            <p:nvPr/>
          </p:nvSpPr>
          <p:spPr>
            <a:xfrm>
              <a:off x="6096000" y="-30480"/>
              <a:ext cx="6096000" cy="3393440"/>
            </a:xfrm>
            <a:prstGeom prst="flowChartDocument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2A71094-847A-4161-B530-D3D3260355BE}"/>
                </a:ext>
              </a:extLst>
            </p:cNvPr>
            <p:cNvSpPr txBox="1"/>
            <p:nvPr/>
          </p:nvSpPr>
          <p:spPr>
            <a:xfrm>
              <a:off x="8933242" y="839277"/>
              <a:ext cx="58068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vi-VN" sz="3000" b="1" dirty="0" err="1">
                <a:ln w="6600">
                  <a:solidFill>
                    <a:srgbClr val="FF0066"/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3374B71-4525-4041-92DD-5944D382AA07}"/>
              </a:ext>
            </a:extLst>
          </p:cNvPr>
          <p:cNvSpPr txBox="1"/>
          <p:nvPr/>
        </p:nvSpPr>
        <p:spPr>
          <a:xfrm>
            <a:off x="6014834" y="1094311"/>
            <a:ext cx="59017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b="1" dirty="0">
                <a:latin typeface="Calibri" panose="020F0502020204030204" pitchFamily="34" charset="0"/>
                <a:cs typeface="Calibri" panose="020F0502020204030204" pitchFamily="34" charset="0"/>
              </a:rPr>
              <a:t>kể được tên những thức ăn, đồ dùng làm từ thực vật và động vật.</a:t>
            </a:r>
          </a:p>
        </p:txBody>
      </p:sp>
    </p:spTree>
    <p:extLst>
      <p:ext uri="{BB962C8B-B14F-4D97-AF65-F5344CB8AC3E}">
        <p14:creationId xmlns:p14="http://schemas.microsoft.com/office/powerpoint/2010/main" val="743036669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9">
            <a:extLst>
              <a:ext uri="{FF2B5EF4-FFF2-40B4-BE49-F238E27FC236}">
                <a16:creationId xmlns:a16="http://schemas.microsoft.com/office/drawing/2014/main" id="{5BC06C86-AD67-4769-93AD-2B7CFFEE57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25" t="9355" r="3020" b="4895"/>
          <a:stretch/>
        </p:blipFill>
        <p:spPr>
          <a:xfrm>
            <a:off x="2265625" y="1022243"/>
            <a:ext cx="7795626" cy="48135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E2A97E-AA11-4225-8857-8CA539FB3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737" y="2221175"/>
            <a:ext cx="8169348" cy="3206774"/>
          </a:xfrm>
          <a:prstGeom prst="rect">
            <a:avLst/>
          </a:prstGeom>
        </p:spPr>
      </p:pic>
      <p:pic>
        <p:nvPicPr>
          <p:cNvPr id="6" name="图片 34">
            <a:extLst>
              <a:ext uri="{FF2B5EF4-FFF2-40B4-BE49-F238E27FC236}">
                <a16:creationId xmlns:a16="http://schemas.microsoft.com/office/drawing/2014/main" id="{46733096-8152-4FC4-8C8C-D71031DACF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604" y="2454729"/>
            <a:ext cx="3886206" cy="388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08811"/>
      </p:ext>
    </p:extLst>
  </p:cSld>
  <p:clrMapOvr>
    <a:masterClrMapping/>
  </p:clrMapOvr>
  <p:transition advTm="698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AA6B62-DC7F-4777-B67A-2AFA0729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85" y="69813"/>
            <a:ext cx="11888230" cy="6718374"/>
          </a:xfrm>
          <a:prstGeom prst="rect">
            <a:avLst/>
          </a:prstGeom>
        </p:spPr>
      </p:pic>
      <p:sp>
        <p:nvSpPr>
          <p:cNvPr id="6" name="Hộp Văn bản 9">
            <a:extLst>
              <a:ext uri="{FF2B5EF4-FFF2-40B4-BE49-F238E27FC236}">
                <a16:creationId xmlns:a16="http://schemas.microsoft.com/office/drawing/2014/main" id="{F2751DC3-98A7-588C-FC4E-F308EEAA6B9C}"/>
              </a:ext>
            </a:extLst>
          </p:cNvPr>
          <p:cNvSpPr txBox="1"/>
          <p:nvPr/>
        </p:nvSpPr>
        <p:spPr>
          <a:xfrm>
            <a:off x="981075" y="305639"/>
            <a:ext cx="109269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457200"/>
            <a:r>
              <a:rPr lang="vi-VN" sz="3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3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Quan sát hình và cho biết con người sử dụng thực vật và động vật để làm gì.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E8925E-DA78-4A59-9D8F-9D50654D03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935" y="458787"/>
            <a:ext cx="590550" cy="600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2A169F-0672-48BB-B3F8-99F7BA1E2E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928" y="1447836"/>
            <a:ext cx="5943600" cy="50713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50816D-AF8F-AEC8-9DC3-6DF4CD1918A3}"/>
              </a:ext>
            </a:extLst>
          </p:cNvPr>
          <p:cNvSpPr txBox="1"/>
          <p:nvPr/>
        </p:nvSpPr>
        <p:spPr>
          <a:xfrm>
            <a:off x="6907237" y="5029190"/>
            <a:ext cx="4193405" cy="646331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</a:t>
            </a:r>
            <a:endParaRPr lang="vi-VN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2F93D93-8355-BF24-9C50-4FB106C1932D}"/>
              </a:ext>
            </a:extLst>
          </p:cNvPr>
          <p:cNvGrpSpPr/>
          <p:nvPr/>
        </p:nvGrpSpPr>
        <p:grpSpPr>
          <a:xfrm>
            <a:off x="6558828" y="2078851"/>
            <a:ext cx="7385772" cy="2034672"/>
            <a:chOff x="6096000" y="-30480"/>
            <a:chExt cx="8644080" cy="3393440"/>
          </a:xfrm>
        </p:grpSpPr>
        <p:sp>
          <p:nvSpPr>
            <p:cNvPr id="12" name="Flowchart: Document 11">
              <a:extLst>
                <a:ext uri="{FF2B5EF4-FFF2-40B4-BE49-F238E27FC236}">
                  <a16:creationId xmlns:a16="http://schemas.microsoft.com/office/drawing/2014/main" id="{B35D2F00-3B66-1C0D-B68D-CA29EF84E97B}"/>
                </a:ext>
              </a:extLst>
            </p:cNvPr>
            <p:cNvSpPr/>
            <p:nvPr/>
          </p:nvSpPr>
          <p:spPr>
            <a:xfrm>
              <a:off x="6096000" y="-30480"/>
              <a:ext cx="6096000" cy="3393440"/>
            </a:xfrm>
            <a:prstGeom prst="flowChartDocument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D00463D-1304-8BBC-71A1-5B6E3B7F1698}"/>
                </a:ext>
              </a:extLst>
            </p:cNvPr>
            <p:cNvSpPr txBox="1"/>
            <p:nvPr/>
          </p:nvSpPr>
          <p:spPr>
            <a:xfrm>
              <a:off x="8933242" y="839277"/>
              <a:ext cx="58068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vi-VN" sz="3000" b="1" dirty="0" err="1">
                <a:ln w="6600">
                  <a:solidFill>
                    <a:srgbClr val="FF0066"/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EAE5A6B-C07A-94CD-0B70-E22005C10547}"/>
              </a:ext>
            </a:extLst>
          </p:cNvPr>
          <p:cNvSpPr txBox="1"/>
          <p:nvPr/>
        </p:nvSpPr>
        <p:spPr>
          <a:xfrm>
            <a:off x="6591130" y="2258762"/>
            <a:ext cx="51008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uan sát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tranh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và nói được mục đích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con người sử dụng thực vật, động vật.</a:t>
            </a:r>
          </a:p>
        </p:txBody>
      </p:sp>
    </p:spTree>
    <p:extLst>
      <p:ext uri="{BB962C8B-B14F-4D97-AF65-F5344CB8AC3E}">
        <p14:creationId xmlns:p14="http://schemas.microsoft.com/office/powerpoint/2010/main" val="1990945235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8DACB82-43BC-45B0-AFA4-6E0D3CCE8CA6}"/>
              </a:ext>
            </a:extLst>
          </p:cNvPr>
          <p:cNvSpPr/>
          <p:nvPr/>
        </p:nvSpPr>
        <p:spPr>
          <a:xfrm>
            <a:off x="1052132" y="3943350"/>
            <a:ext cx="10087736" cy="2552700"/>
          </a:xfrm>
          <a:prstGeom prst="roundRect">
            <a:avLst/>
          </a:prstGeom>
          <a:solidFill>
            <a:srgbClr val="FDEBC4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just">
              <a:spcAft>
                <a:spcPts val="800"/>
              </a:spcAft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Con người sử dụng thực vật và động vật để:</a:t>
            </a:r>
          </a:p>
          <a:p>
            <a:pPr marL="457200" lvl="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Làm lương thực, thực phẩm.</a:t>
            </a:r>
          </a:p>
          <a:p>
            <a:pPr marL="457200" lvl="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Làm các đồ dùng, nội thất trong gia đình.</a:t>
            </a:r>
          </a:p>
          <a:p>
            <a:pPr marL="457200" lvl="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Làm đồ uống.</a:t>
            </a:r>
          </a:p>
          <a:p>
            <a:pPr marL="457200" lvl="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Làm thực phẩm dinh dưỡng, thực phẩm chức năng, thuốc.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B1DCD1-20CE-43FD-9412-CE2C08373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300" y="140469"/>
            <a:ext cx="4295775" cy="366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32652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9">
            <a:extLst>
              <a:ext uri="{FF2B5EF4-FFF2-40B4-BE49-F238E27FC236}">
                <a16:creationId xmlns:a16="http://schemas.microsoft.com/office/drawing/2014/main" id="{E4CA4537-4A08-436C-8D23-0BA58AEE41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25" t="9355" r="3020" b="4895"/>
          <a:stretch/>
        </p:blipFill>
        <p:spPr>
          <a:xfrm>
            <a:off x="742950" y="82047"/>
            <a:ext cx="9318301" cy="5753709"/>
          </a:xfrm>
          <a:prstGeom prst="rect">
            <a:avLst/>
          </a:prstGeom>
        </p:spPr>
      </p:pic>
      <p:pic>
        <p:nvPicPr>
          <p:cNvPr id="10" name="图片 33">
            <a:extLst>
              <a:ext uri="{FF2B5EF4-FFF2-40B4-BE49-F238E27FC236}">
                <a16:creationId xmlns:a16="http://schemas.microsoft.com/office/drawing/2014/main" id="{42A7FA1D-E836-4F92-876D-B59FDAAA24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67" t="14882" r="11490" b="60222"/>
          <a:stretch/>
        </p:blipFill>
        <p:spPr>
          <a:xfrm>
            <a:off x="-256661" y="-65115"/>
            <a:ext cx="2592108" cy="23827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62573A3-DE2E-4C6F-8F5D-BDDE5505317E}"/>
              </a:ext>
            </a:extLst>
          </p:cNvPr>
          <p:cNvSpPr txBox="1"/>
          <p:nvPr/>
        </p:nvSpPr>
        <p:spPr>
          <a:xfrm>
            <a:off x="1272767" y="1897072"/>
            <a:ext cx="79601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>
                <a:solidFill>
                  <a:srgbClr val="C00000"/>
                </a:solidFill>
                <a:ea typeface="Cambria" panose="02040503050406030204" pitchFamily="18" charset="0"/>
              </a:rPr>
              <a:t> 2. </a:t>
            </a:r>
            <a:r>
              <a:rPr lang="en-US" sz="4400" b="1" dirty="0" err="1">
                <a:solidFill>
                  <a:srgbClr val="C00000"/>
                </a:solidFill>
                <a:ea typeface="Cambria" panose="02040503050406030204" pitchFamily="18" charset="0"/>
              </a:rPr>
              <a:t>Kể</a:t>
            </a:r>
            <a:r>
              <a:rPr lang="en-US" sz="4400" b="1" dirty="0">
                <a:solidFill>
                  <a:srgbClr val="C0000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a typeface="Cambria" panose="02040503050406030204" pitchFamily="18" charset="0"/>
              </a:rPr>
              <a:t>thêm</a:t>
            </a:r>
            <a:r>
              <a:rPr lang="en-US" sz="4400" b="1" dirty="0">
                <a:solidFill>
                  <a:srgbClr val="C0000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a typeface="Cambria" panose="02040503050406030204" pitchFamily="18" charset="0"/>
              </a:rPr>
              <a:t>một</a:t>
            </a:r>
            <a:r>
              <a:rPr lang="en-US" sz="4400" b="1" dirty="0">
                <a:solidFill>
                  <a:srgbClr val="C0000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a typeface="Cambria" panose="02040503050406030204" pitchFamily="18" charset="0"/>
              </a:rPr>
              <a:t>số</a:t>
            </a:r>
            <a:r>
              <a:rPr lang="en-US" sz="4400" b="1" dirty="0">
                <a:solidFill>
                  <a:srgbClr val="C0000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a typeface="Cambria" panose="02040503050406030204" pitchFamily="18" charset="0"/>
              </a:rPr>
              <a:t>việc</a:t>
            </a:r>
            <a:r>
              <a:rPr lang="en-US" sz="4400" b="1" dirty="0">
                <a:solidFill>
                  <a:srgbClr val="C0000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a typeface="Cambria" panose="02040503050406030204" pitchFamily="18" charset="0"/>
              </a:rPr>
              <a:t>sử</a:t>
            </a:r>
            <a:r>
              <a:rPr lang="en-US" sz="4400" b="1" dirty="0">
                <a:solidFill>
                  <a:srgbClr val="C0000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a typeface="Cambria" panose="02040503050406030204" pitchFamily="18" charset="0"/>
              </a:rPr>
              <a:t>dụng</a:t>
            </a:r>
            <a:r>
              <a:rPr lang="en-US" sz="4400" b="1" dirty="0">
                <a:solidFill>
                  <a:srgbClr val="C0000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a typeface="Cambria" panose="02040503050406030204" pitchFamily="18" charset="0"/>
              </a:rPr>
              <a:t>thực</a:t>
            </a:r>
            <a:r>
              <a:rPr lang="en-US" sz="4400" b="1" dirty="0">
                <a:solidFill>
                  <a:srgbClr val="C0000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a typeface="Cambria" panose="02040503050406030204" pitchFamily="18" charset="0"/>
              </a:rPr>
              <a:t>vật</a:t>
            </a:r>
            <a:r>
              <a:rPr lang="en-US" sz="4400" b="1" dirty="0">
                <a:solidFill>
                  <a:srgbClr val="C0000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a typeface="Cambria" panose="02040503050406030204" pitchFamily="18" charset="0"/>
              </a:rPr>
              <a:t>và</a:t>
            </a:r>
            <a:r>
              <a:rPr lang="en-US" sz="4400" b="1" dirty="0">
                <a:solidFill>
                  <a:srgbClr val="C0000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a typeface="Cambria" panose="02040503050406030204" pitchFamily="18" charset="0"/>
              </a:rPr>
              <a:t>động</a:t>
            </a:r>
            <a:r>
              <a:rPr lang="en-US" sz="4400" b="1" dirty="0">
                <a:solidFill>
                  <a:srgbClr val="C0000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a typeface="Cambria" panose="02040503050406030204" pitchFamily="18" charset="0"/>
              </a:rPr>
              <a:t>vật</a:t>
            </a:r>
            <a:r>
              <a:rPr lang="en-US" sz="4400" b="1" dirty="0">
                <a:solidFill>
                  <a:srgbClr val="C0000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a typeface="Cambria" panose="02040503050406030204" pitchFamily="18" charset="0"/>
              </a:rPr>
              <a:t>trong</a:t>
            </a:r>
            <a:r>
              <a:rPr lang="en-US" sz="4400" b="1" dirty="0">
                <a:solidFill>
                  <a:srgbClr val="C0000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a typeface="Cambria" panose="02040503050406030204" pitchFamily="18" charset="0"/>
              </a:rPr>
              <a:t>đời</a:t>
            </a:r>
            <a:r>
              <a:rPr lang="en-US" sz="4400" b="1" dirty="0">
                <a:solidFill>
                  <a:srgbClr val="C0000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a typeface="Cambria" panose="02040503050406030204" pitchFamily="18" charset="0"/>
              </a:rPr>
              <a:t>sống</a:t>
            </a:r>
            <a:r>
              <a:rPr lang="en-US" sz="4400" b="1" dirty="0">
                <a:solidFill>
                  <a:srgbClr val="C0000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a typeface="Cambria" panose="02040503050406030204" pitchFamily="18" charset="0"/>
              </a:rPr>
              <a:t>mà</a:t>
            </a:r>
            <a:r>
              <a:rPr lang="en-US" sz="4400" b="1" dirty="0">
                <a:solidFill>
                  <a:srgbClr val="C0000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a typeface="Cambria" panose="02040503050406030204" pitchFamily="18" charset="0"/>
              </a:rPr>
              <a:t>em</a:t>
            </a:r>
            <a:r>
              <a:rPr lang="en-US" sz="4400" b="1" dirty="0">
                <a:solidFill>
                  <a:srgbClr val="C0000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a typeface="Cambria" panose="02040503050406030204" pitchFamily="18" charset="0"/>
              </a:rPr>
              <a:t>biết</a:t>
            </a:r>
            <a:r>
              <a:rPr lang="en-US" sz="4400" b="1" dirty="0">
                <a:solidFill>
                  <a:srgbClr val="C00000"/>
                </a:solidFill>
                <a:ea typeface="Cambria" panose="02040503050406030204" pitchFamily="18" charset="0"/>
              </a:rPr>
              <a:t>.</a:t>
            </a:r>
            <a:endParaRPr kumimoji="0" lang="vi-VN" sz="3200" b="1" i="0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95A295-AF60-4508-B067-1030EEFA25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8103" y="3626353"/>
            <a:ext cx="2774647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16257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579706" y="8516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E859045-76AB-4B31-ACBE-950CC71E60DD}"/>
              </a:ext>
            </a:extLst>
          </p:cNvPr>
          <p:cNvGrpSpPr/>
          <p:nvPr/>
        </p:nvGrpSpPr>
        <p:grpSpPr>
          <a:xfrm>
            <a:off x="6215257" y="5179830"/>
            <a:ext cx="5430129" cy="1515679"/>
            <a:chOff x="4191454" y="1049107"/>
            <a:chExt cx="6238240" cy="192945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BCFE9BC-88D9-49F0-A328-19411D2631D0}"/>
                </a:ext>
              </a:extLst>
            </p:cNvPr>
            <p:cNvSpPr/>
            <p:nvPr/>
          </p:nvSpPr>
          <p:spPr>
            <a:xfrm>
              <a:off x="4191454" y="1049107"/>
              <a:ext cx="6238240" cy="1325563"/>
            </a:xfrm>
            <a:prstGeom prst="roundRect">
              <a:avLst/>
            </a:prstGeom>
            <a:solidFill>
              <a:srgbClr val="FFFFCC"/>
            </a:solidFill>
            <a:ln>
              <a:solidFill>
                <a:srgbClr val="F1008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58145F7-A9DB-4ACE-B02C-46D3D86E2F1A}"/>
                </a:ext>
              </a:extLst>
            </p:cNvPr>
            <p:cNvSpPr txBox="1"/>
            <p:nvPr/>
          </p:nvSpPr>
          <p:spPr>
            <a:xfrm>
              <a:off x="4465822" y="1097928"/>
              <a:ext cx="5689503" cy="18806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00B0F0"/>
                  </a:solidFill>
                </a:rPr>
                <a:t>Các</a:t>
              </a:r>
              <a:r>
                <a:rPr lang="en-US" sz="3200" b="1" dirty="0">
                  <a:solidFill>
                    <a:srgbClr val="00B0F0"/>
                  </a:solidFill>
                </a:rPr>
                <a:t> </a:t>
              </a:r>
              <a:r>
                <a:rPr lang="en-US" sz="3200" b="1" dirty="0" err="1">
                  <a:solidFill>
                    <a:srgbClr val="00B0F0"/>
                  </a:solidFill>
                </a:rPr>
                <a:t>nhóm</a:t>
              </a:r>
              <a:r>
                <a:rPr lang="en-US" sz="3200" b="1" dirty="0">
                  <a:solidFill>
                    <a:srgbClr val="00B0F0"/>
                  </a:solidFill>
                </a:rPr>
                <a:t> </a:t>
              </a:r>
              <a:r>
                <a:rPr lang="en-US" sz="3200" b="1" dirty="0" err="1">
                  <a:solidFill>
                    <a:srgbClr val="00B0F0"/>
                  </a:solidFill>
                </a:rPr>
                <a:t>khác</a:t>
              </a:r>
              <a:endParaRPr lang="en-US" sz="3200" b="1" dirty="0">
                <a:solidFill>
                  <a:srgbClr val="00B0F0"/>
                </a:solidFill>
              </a:endParaRPr>
            </a:p>
            <a:p>
              <a:pPr algn="ctr"/>
              <a:r>
                <a:rPr lang="en-US" sz="3200" b="1" dirty="0" err="1">
                  <a:solidFill>
                    <a:srgbClr val="00B0F0"/>
                  </a:solidFill>
                </a:rPr>
                <a:t>lắng</a:t>
              </a:r>
              <a:r>
                <a:rPr lang="en-US" sz="3200" b="1" dirty="0">
                  <a:solidFill>
                    <a:srgbClr val="00B0F0"/>
                  </a:solidFill>
                </a:rPr>
                <a:t> </a:t>
              </a:r>
              <a:r>
                <a:rPr lang="en-US" sz="3200" b="1" dirty="0" err="1">
                  <a:solidFill>
                    <a:srgbClr val="00B0F0"/>
                  </a:solidFill>
                </a:rPr>
                <a:t>nghe</a:t>
              </a:r>
              <a:r>
                <a:rPr lang="en-US" sz="3200" b="1" dirty="0">
                  <a:solidFill>
                    <a:srgbClr val="00B0F0"/>
                  </a:solidFill>
                </a:rPr>
                <a:t> – </a:t>
              </a:r>
              <a:r>
                <a:rPr lang="en-US" sz="3200" b="1" dirty="0" err="1">
                  <a:solidFill>
                    <a:srgbClr val="00B0F0"/>
                  </a:solidFill>
                </a:rPr>
                <a:t>góp</a:t>
              </a:r>
              <a:r>
                <a:rPr lang="en-US" sz="3200" b="1" dirty="0">
                  <a:solidFill>
                    <a:srgbClr val="00B0F0"/>
                  </a:solidFill>
                </a:rPr>
                <a:t> ý - </a:t>
              </a:r>
              <a:r>
                <a:rPr lang="en-US" sz="3200" b="1" dirty="0" err="1">
                  <a:solidFill>
                    <a:srgbClr val="00B0F0"/>
                  </a:solidFill>
                </a:rPr>
                <a:t>bổ</a:t>
              </a:r>
              <a:r>
                <a:rPr lang="en-US" sz="3200" b="1" dirty="0">
                  <a:solidFill>
                    <a:srgbClr val="00B0F0"/>
                  </a:solidFill>
                </a:rPr>
                <a:t> sung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3A3A468-4417-4ECA-936E-BDE59472B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360" y="3005370"/>
            <a:ext cx="1744021" cy="36901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B7D9C6-1D40-42A1-89D2-39F9A4DAB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0061" y="2844598"/>
            <a:ext cx="2035939" cy="37125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12E2253-7416-45DE-8230-76F1D341E4C7}"/>
              </a:ext>
            </a:extLst>
          </p:cNvPr>
          <p:cNvGrpSpPr/>
          <p:nvPr/>
        </p:nvGrpSpPr>
        <p:grpSpPr>
          <a:xfrm>
            <a:off x="1344632" y="588414"/>
            <a:ext cx="2928308" cy="1743970"/>
            <a:chOff x="38415" y="44877"/>
            <a:chExt cx="2928308" cy="1743970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369823DD-4D0A-4198-A520-22B460EE6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2928308" cy="174397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1D94D58-C7BF-48C6-846E-75053F93433C}"/>
                </a:ext>
              </a:extLst>
            </p:cNvPr>
            <p:cNvSpPr txBox="1"/>
            <p:nvPr/>
          </p:nvSpPr>
          <p:spPr>
            <a:xfrm>
              <a:off x="225789" y="987982"/>
              <a:ext cx="26335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chemeClr val="accent5">
                      <a:lumMod val="75000"/>
                    </a:schemeClr>
                  </a:solidFill>
                </a:rPr>
                <a:t>Cùng</a:t>
              </a: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</a:rPr>
                <a:t> chia </a:t>
              </a:r>
              <a:r>
                <a:rPr lang="en-US" sz="3600" b="1" dirty="0" err="1">
                  <a:solidFill>
                    <a:schemeClr val="accent5">
                      <a:lumMod val="75000"/>
                    </a:schemeClr>
                  </a:solidFill>
                </a:rPr>
                <a:t>sẻ</a:t>
              </a:r>
              <a:endParaRPr lang="vi-VN" sz="36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C7170F9-5490-43FD-A32D-4710CE7DF38E}"/>
              </a:ext>
            </a:extLst>
          </p:cNvPr>
          <p:cNvSpPr txBox="1"/>
          <p:nvPr/>
        </p:nvSpPr>
        <p:spPr>
          <a:xfrm>
            <a:off x="4827828" y="597592"/>
            <a:ext cx="61824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>
                <a:solidFill>
                  <a:srgbClr val="C00000"/>
                </a:solidFill>
                <a:ea typeface="Cambria" panose="02040503050406030204" pitchFamily="18" charset="0"/>
              </a:rPr>
              <a:t> 2. </a:t>
            </a:r>
            <a:r>
              <a:rPr lang="en-US" sz="4000" b="1" dirty="0" err="1">
                <a:solidFill>
                  <a:srgbClr val="C00000"/>
                </a:solidFill>
                <a:ea typeface="Cambria" panose="02040503050406030204" pitchFamily="18" charset="0"/>
              </a:rPr>
              <a:t>Kể</a:t>
            </a:r>
            <a:r>
              <a:rPr lang="en-US" sz="4000" b="1" dirty="0">
                <a:solidFill>
                  <a:srgbClr val="C00000"/>
                </a:solidFill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a typeface="Cambria" panose="02040503050406030204" pitchFamily="18" charset="0"/>
              </a:rPr>
              <a:t>thêm</a:t>
            </a:r>
            <a:r>
              <a:rPr lang="en-US" sz="4000" b="1" dirty="0">
                <a:solidFill>
                  <a:srgbClr val="C00000"/>
                </a:solidFill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a typeface="Cambria" panose="02040503050406030204" pitchFamily="18" charset="0"/>
              </a:rPr>
              <a:t>một</a:t>
            </a:r>
            <a:r>
              <a:rPr lang="en-US" sz="4000" b="1" dirty="0">
                <a:solidFill>
                  <a:srgbClr val="C00000"/>
                </a:solidFill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C00000"/>
                </a:solidFill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a typeface="Cambria" panose="02040503050406030204" pitchFamily="18" charset="0"/>
              </a:rPr>
              <a:t>việc</a:t>
            </a:r>
            <a:r>
              <a:rPr lang="en-US" sz="4000" b="1" dirty="0">
                <a:solidFill>
                  <a:srgbClr val="C00000"/>
                </a:solidFill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a typeface="Cambria" panose="02040503050406030204" pitchFamily="18" charset="0"/>
              </a:rPr>
              <a:t>sử</a:t>
            </a:r>
            <a:r>
              <a:rPr lang="en-US" sz="4000" b="1" dirty="0">
                <a:solidFill>
                  <a:srgbClr val="C00000"/>
                </a:solidFill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a typeface="Cambria" panose="02040503050406030204" pitchFamily="18" charset="0"/>
              </a:rPr>
              <a:t>dụng</a:t>
            </a:r>
            <a:r>
              <a:rPr lang="en-US" sz="4000" b="1" dirty="0">
                <a:solidFill>
                  <a:srgbClr val="C00000"/>
                </a:solidFill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a typeface="Cambria" panose="02040503050406030204" pitchFamily="18" charset="0"/>
              </a:rPr>
              <a:t>thực</a:t>
            </a:r>
            <a:r>
              <a:rPr lang="en-US" sz="4000" b="1" dirty="0">
                <a:solidFill>
                  <a:srgbClr val="C00000"/>
                </a:solidFill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a typeface="Cambria" panose="02040503050406030204" pitchFamily="18" charset="0"/>
              </a:rPr>
              <a:t>vật</a:t>
            </a:r>
            <a:r>
              <a:rPr lang="en-US" sz="4000" b="1" dirty="0">
                <a:solidFill>
                  <a:srgbClr val="C00000"/>
                </a:solidFill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a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srgbClr val="C00000"/>
                </a:solidFill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a typeface="Cambria" panose="02040503050406030204" pitchFamily="18" charset="0"/>
              </a:rPr>
              <a:t>động</a:t>
            </a:r>
            <a:r>
              <a:rPr lang="en-US" sz="4000" b="1" dirty="0">
                <a:solidFill>
                  <a:srgbClr val="C00000"/>
                </a:solidFill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a typeface="Cambria" panose="02040503050406030204" pitchFamily="18" charset="0"/>
              </a:rPr>
              <a:t>vật</a:t>
            </a:r>
            <a:r>
              <a:rPr lang="en-US" sz="4000" b="1" dirty="0">
                <a:solidFill>
                  <a:srgbClr val="C00000"/>
                </a:solidFill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a typeface="Cambria" panose="02040503050406030204" pitchFamily="18" charset="0"/>
              </a:rPr>
              <a:t>trong</a:t>
            </a:r>
            <a:r>
              <a:rPr lang="en-US" sz="4000" b="1" dirty="0">
                <a:solidFill>
                  <a:srgbClr val="C00000"/>
                </a:solidFill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a typeface="Cambria" panose="02040503050406030204" pitchFamily="18" charset="0"/>
              </a:rPr>
              <a:t>đời</a:t>
            </a:r>
            <a:r>
              <a:rPr lang="en-US" sz="4000" b="1" dirty="0">
                <a:solidFill>
                  <a:srgbClr val="C00000"/>
                </a:solidFill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a typeface="Cambria" panose="02040503050406030204" pitchFamily="18" charset="0"/>
              </a:rPr>
              <a:t>sống</a:t>
            </a:r>
            <a:r>
              <a:rPr lang="en-US" sz="4000" b="1" dirty="0">
                <a:solidFill>
                  <a:srgbClr val="C00000"/>
                </a:solidFill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a typeface="Cambria" panose="02040503050406030204" pitchFamily="18" charset="0"/>
              </a:rPr>
              <a:t>mà</a:t>
            </a:r>
            <a:r>
              <a:rPr lang="en-US" sz="4000" b="1" dirty="0">
                <a:solidFill>
                  <a:srgbClr val="C00000"/>
                </a:solidFill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a typeface="Cambria" panose="02040503050406030204" pitchFamily="18" charset="0"/>
              </a:rPr>
              <a:t>em</a:t>
            </a:r>
            <a:r>
              <a:rPr lang="en-US" sz="4000" b="1" dirty="0">
                <a:solidFill>
                  <a:srgbClr val="C00000"/>
                </a:solidFill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a typeface="Cambria" panose="02040503050406030204" pitchFamily="18" charset="0"/>
              </a:rPr>
              <a:t>biết</a:t>
            </a:r>
            <a:r>
              <a:rPr lang="en-US" sz="4000" b="1" dirty="0">
                <a:solidFill>
                  <a:srgbClr val="C00000"/>
                </a:solidFill>
                <a:ea typeface="Cambria" panose="02040503050406030204" pitchFamily="18" charset="0"/>
              </a:rPr>
              <a:t>.</a:t>
            </a:r>
            <a:endParaRPr kumimoji="0" lang="vi-VN" sz="2800" b="1" i="0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171089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8DACB82-43BC-45B0-AFA4-6E0D3CCE8CA6}"/>
              </a:ext>
            </a:extLst>
          </p:cNvPr>
          <p:cNvSpPr/>
          <p:nvPr/>
        </p:nvSpPr>
        <p:spPr>
          <a:xfrm>
            <a:off x="1104900" y="123824"/>
            <a:ext cx="10339768" cy="771525"/>
          </a:xfrm>
          <a:prstGeom prst="roundRect">
            <a:avLst/>
          </a:prstGeom>
          <a:solidFill>
            <a:srgbClr val="FDEBC4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800"/>
              </a:spcAft>
            </a:pPr>
            <a:r>
              <a:rPr lang="vi-VN" sz="33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 số việc sử dụng thực vật và động vật trong đời sống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41DD9D-7124-4F37-83E7-8A0130D800D4}"/>
              </a:ext>
            </a:extLst>
          </p:cNvPr>
          <p:cNvGrpSpPr/>
          <p:nvPr/>
        </p:nvGrpSpPr>
        <p:grpSpPr>
          <a:xfrm>
            <a:off x="792181" y="940838"/>
            <a:ext cx="3122593" cy="2554837"/>
            <a:chOff x="38415" y="44877"/>
            <a:chExt cx="2928308" cy="1743970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D4208E6-EC68-4F90-9960-3F8731945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2928308" cy="174397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5FA59A6-B55A-42EE-BF3E-3503EF73CE50}"/>
                </a:ext>
              </a:extLst>
            </p:cNvPr>
            <p:cNvSpPr txBox="1"/>
            <p:nvPr/>
          </p:nvSpPr>
          <p:spPr>
            <a:xfrm>
              <a:off x="225789" y="987982"/>
              <a:ext cx="2633569" cy="712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>
                <a:spcBef>
                  <a:spcPts val="0"/>
                </a:spcBef>
                <a:spcAft>
                  <a:spcPts val="0"/>
                </a:spcAft>
                <a:buSzPts val="1000"/>
                <a:tabLst>
                  <a:tab pos="457200" algn="l"/>
                </a:tabLst>
              </a:pPr>
              <a:r>
                <a:rPr lang="nl-NL" sz="2800" b="1" dirty="0">
                  <a:solidFill>
                    <a:srgbClr val="FF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Làm nước hoa, tinh dầu.</a:t>
              </a:r>
              <a:endParaRPr lang="en-US" sz="28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6" name="Picture 2" descr="Cách sử dụng nước hoa hồng đúng cách - Mỹ Phẩm Bích Xuân">
            <a:extLst>
              <a:ext uri="{FF2B5EF4-FFF2-40B4-BE49-F238E27FC236}">
                <a16:creationId xmlns:a16="http://schemas.microsoft.com/office/drawing/2014/main" id="{B15D2488-548A-473C-9A25-8F6E0E784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4" y="1590675"/>
            <a:ext cx="6710795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444303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ECECEC"/>
      </a:lt2>
      <a:accent1>
        <a:srgbClr val="7B4126"/>
      </a:accent1>
      <a:accent2>
        <a:srgbClr val="59A332"/>
      </a:accent2>
      <a:accent3>
        <a:srgbClr val="9FCA45"/>
      </a:accent3>
      <a:accent4>
        <a:srgbClr val="84C6D0"/>
      </a:accent4>
      <a:accent5>
        <a:srgbClr val="E5C989"/>
      </a:accent5>
      <a:accent6>
        <a:srgbClr val="FFFFFF"/>
      </a:accent6>
      <a:hlink>
        <a:srgbClr val="7030A0"/>
      </a:hlink>
      <a:folHlink>
        <a:srgbClr val="AFB2B4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465</Words>
  <Application>Microsoft Office PowerPoint</Application>
  <PresentationFormat>Widescreen</PresentationFormat>
  <Paragraphs>42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等线</vt:lpstr>
      <vt:lpstr>Arial</vt:lpstr>
      <vt:lpstr>Calibri</vt:lpstr>
      <vt:lpstr>Calibri Light</vt:lpstr>
      <vt:lpstr>Cambria</vt:lpstr>
      <vt:lpstr>1_Office Theme</vt:lpstr>
      <vt:lpstr>3_Office Theme</vt:lpstr>
      <vt:lpstr>8_Office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34</cp:revision>
  <dcterms:created xsi:type="dcterms:W3CDTF">2022-10-25T10:02:19Z</dcterms:created>
  <dcterms:modified xsi:type="dcterms:W3CDTF">2026-01-23T05:29:56Z</dcterms:modified>
</cp:coreProperties>
</file>