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6"/>
  </p:notesMasterIdLst>
  <p:sldIdLst>
    <p:sldId id="292" r:id="rId3"/>
    <p:sldId id="328" r:id="rId4"/>
    <p:sldId id="332" r:id="rId5"/>
    <p:sldId id="333" r:id="rId6"/>
    <p:sldId id="334" r:id="rId7"/>
    <p:sldId id="348" r:id="rId8"/>
    <p:sldId id="338" r:id="rId9"/>
    <p:sldId id="339" r:id="rId10"/>
    <p:sldId id="340" r:id="rId11"/>
    <p:sldId id="341" r:id="rId12"/>
    <p:sldId id="351" r:id="rId13"/>
    <p:sldId id="290" r:id="rId14"/>
    <p:sldId id="291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4291" autoAdjust="0"/>
  </p:normalViewPr>
  <p:slideViewPr>
    <p:cSldViewPr snapToGrid="0">
      <p:cViewPr varScale="1">
        <p:scale>
          <a:sx n="103" d="100"/>
          <a:sy n="103" d="100"/>
        </p:scale>
        <p:origin x="19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2E511F-E7E7-46E2-92F3-212559E4364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1452C56-0B41-4B3F-8948-273EF2B5C622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330A-4FD2-4807-B9B9-537AD5FAD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921B-064A-43B4-99EE-2BBD9DCC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36480-633B-4DA9-9311-3EF07686B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ED7E-19C1-4E3B-BD85-9DFAAAD89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A3AA-24D7-481A-B00D-1686B660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0B0E-6046-43FB-9A94-7BDFA9FCF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7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FFF5-B346-4DC1-8BEE-CDF7FDE2C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4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2C19-B77F-4561-98FB-1F2BAA605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73859-8EEC-4579-ABCF-67702D6FE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9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0BB0-6901-4B0C-94DB-1AEB0B96F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7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AC3E-323E-4271-819C-A50395093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BB2C-3155-4B4A-B3E4-C11734FE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A298F-0D1C-4284-A796-953D263E1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1051A-F5E7-47AA-A2EB-18594E13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6967" y="1016868"/>
            <a:ext cx="178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54277"/>
            <a:ext cx="501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XÚC XẮC XÚC XẺ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82" y="2500976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NHỮNG NGƯỜI BẠN CỦA ĐÔ-RÊ-MI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343" y="-285457"/>
            <a:ext cx="5943599" cy="130232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5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" y="-171158"/>
            <a:ext cx="1073728" cy="1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0" y="0"/>
            <a:ext cx="69056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/>
              <a:t>Đọc cả bài với các hình thức</a:t>
            </a:r>
          </a:p>
        </p:txBody>
      </p:sp>
      <p:pic>
        <p:nvPicPr>
          <p:cNvPr id="2" name="NHAC NEN DOC N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42109"/>
            <a:ext cx="9033164" cy="583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519979"/>
            <a:ext cx="1340428" cy="2237076"/>
          </a:xfrm>
          <a:prstGeom prst="rect">
            <a:avLst/>
          </a:prstGeom>
        </p:spPr>
      </p:pic>
      <p:pic>
        <p:nvPicPr>
          <p:cNvPr id="3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01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60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11739"/>
            <a:ext cx="7980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Calibri"/>
              </a:rPr>
              <a:t>-</a:t>
            </a:r>
            <a:r>
              <a:rPr lang="en-US" sz="3600">
                <a:latin typeface="Times New Roman"/>
                <a:ea typeface="Calibri"/>
              </a:rPr>
              <a:t>Bật nhạc đệm HS đọc nhạc kết hợp làm ký hiệu bàn tay </a:t>
            </a:r>
            <a:r>
              <a:rPr lang="en-US" sz="3600" smtClean="0">
                <a:latin typeface="Times New Roman"/>
                <a:ea typeface="Calibri"/>
              </a:rPr>
              <a:t>với các hình thức</a:t>
            </a:r>
            <a:endParaRPr lang="en-US" sz="3600"/>
          </a:p>
        </p:txBody>
      </p:sp>
      <p:pic>
        <p:nvPicPr>
          <p:cNvPr id="3" name="DOC NHAC KY HIEU BAN TA 2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88589"/>
            <a:ext cx="9749747" cy="566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65" y="713943"/>
            <a:ext cx="1340428" cy="22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50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30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Củng cố, dặn dò, nêu giáo dục</a:t>
            </a:r>
            <a:endParaRPr lang="en-US" sz="44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2914" y="1588654"/>
            <a:ext cx="7649028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smtClean="0">
                <a:solidFill>
                  <a:schemeClr val="bg1"/>
                </a:solidFill>
              </a:rPr>
              <a:t>Chúc thầy cô mạnh khỏe, các bạn HS chăm ngoan học giỏi</a:t>
            </a:r>
            <a:endParaRPr lang="en-US" sz="4800" i="1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3158314"/>
            <a:ext cx="1073728" cy="1073728"/>
          </a:xfrm>
          <a:prstGeom prst="rect">
            <a:avLst/>
          </a:prstGeom>
        </p:spPr>
      </p:pic>
      <p:pic>
        <p:nvPicPr>
          <p:cNvPr id="6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725" y="5704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351" y="3103143"/>
            <a:ext cx="800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Ôn lại bài hát với các hình thức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336" y="1176592"/>
            <a:ext cx="812594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 Hoạt động 1: Ôn tập bài hát Xúc xắc xúc xẻ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776" y="116099"/>
            <a:ext cx="5093061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</a:t>
            </a: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 luyện tập</a:t>
            </a:r>
            <a:endParaRPr lang="en-US" sz="44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725" y="46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0362" y="186652"/>
            <a:ext cx="575510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>
                <a:latin typeface="Times New Roman"/>
                <a:ea typeface="Calibri"/>
                <a:cs typeface="Times New Roman"/>
              </a:rPr>
              <a:t>-Ôn hát gõ đệm theo </a:t>
            </a:r>
            <a:r>
              <a:rPr lang="pt-BR" sz="4000" smtClean="0">
                <a:latin typeface="Times New Roman"/>
                <a:ea typeface="Calibri"/>
                <a:cs typeface="Times New Roman"/>
              </a:rPr>
              <a:t>phách</a:t>
            </a:r>
            <a:endParaRPr lang="en-US" sz="40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esktop\z2579998768344_f0ede5b43395aba8d7219acd84e5ffbc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0655"/>
            <a:ext cx="7342909" cy="57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943" y="2532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3965" y="19364"/>
            <a:ext cx="86452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-HD hát gõ đệm theo tiết tấu chung của bài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5623"/>
          <a:stretch>
            <a:fillRect/>
          </a:stretch>
        </p:blipFill>
        <p:spPr bwMode="auto">
          <a:xfrm>
            <a:off x="1046018" y="978818"/>
            <a:ext cx="5749636" cy="9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3965" y="1924157"/>
            <a:ext cx="79940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32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    xắc    xúc          xẻ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10" y="2677952"/>
            <a:ext cx="806398" cy="806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47" y="2739003"/>
            <a:ext cx="806398" cy="806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7" y="2739003"/>
            <a:ext cx="806398" cy="806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7" y="2675862"/>
            <a:ext cx="806398" cy="8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09"/>
            <a:ext cx="93656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-Ứng ụng</a:t>
            </a:r>
            <a:r>
              <a:rPr kumimoji="0" lang="pt-BR" sz="32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vào bài hát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873"/>
            <a:ext cx="9531927" cy="617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07" y="2554677"/>
            <a:ext cx="403199" cy="403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1" y="3795366"/>
            <a:ext cx="403199" cy="403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70" y="2504560"/>
            <a:ext cx="403199" cy="403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53" y="2483848"/>
            <a:ext cx="403199" cy="403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2533047"/>
            <a:ext cx="403199" cy="403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17" y="2540044"/>
            <a:ext cx="403199" cy="403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2505477"/>
            <a:ext cx="403199" cy="40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34" y="2554676"/>
            <a:ext cx="403199" cy="403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22" y="2546263"/>
            <a:ext cx="403199" cy="403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0" y="3802225"/>
            <a:ext cx="403199" cy="403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32" y="3802224"/>
            <a:ext cx="403199" cy="403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2" y="3802225"/>
            <a:ext cx="403199" cy="4031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3795367"/>
            <a:ext cx="403199" cy="4031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62" y="2533046"/>
            <a:ext cx="403199" cy="4031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34" y="6433950"/>
            <a:ext cx="403199" cy="4031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7" y="5159331"/>
            <a:ext cx="403199" cy="4031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7" y="5159331"/>
            <a:ext cx="403199" cy="4031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5159331"/>
            <a:ext cx="403199" cy="403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4" y="3815301"/>
            <a:ext cx="403199" cy="4031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13" y="3768436"/>
            <a:ext cx="403199" cy="4031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3823076"/>
            <a:ext cx="403199" cy="4031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65" y="5166189"/>
            <a:ext cx="403199" cy="403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52" y="5089919"/>
            <a:ext cx="403199" cy="4031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16" y="5117628"/>
            <a:ext cx="403199" cy="4031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0" y="5124625"/>
            <a:ext cx="403199" cy="403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5159331"/>
            <a:ext cx="403199" cy="403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8" y="6433950"/>
            <a:ext cx="403199" cy="4031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8" y="6433032"/>
            <a:ext cx="403199" cy="4031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33" y="6454801"/>
            <a:ext cx="403199" cy="403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4" y="6433950"/>
            <a:ext cx="403199" cy="4031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16" y="6454801"/>
            <a:ext cx="403199" cy="4031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67" y="6454022"/>
            <a:ext cx="403199" cy="403199"/>
          </a:xfrm>
          <a:prstGeom prst="rect">
            <a:avLst/>
          </a:prstGeom>
        </p:spPr>
      </p:pic>
      <p:pic>
        <p:nvPicPr>
          <p:cNvPr id="40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886" y="513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460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Đàn đọc mẫu cao </a:t>
            </a:r>
            <a:r>
              <a:rPr lang="pt-BR" sz="3200" smtClean="0">
                <a:latin typeface="Times New Roman"/>
                <a:ea typeface="Times New Roman"/>
                <a:cs typeface="Times New Roman"/>
              </a:rPr>
              <a:t>độ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5 nốt và hướng dẫn HS đọc cao độ 5 nốt: Đồ Rê Mi Pha Sol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" y="1607126"/>
            <a:ext cx="9850583" cy="1450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82419" y="3057304"/>
            <a:ext cx="8975534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Đô    </a:t>
            </a:r>
            <a:r>
              <a:rPr lang="pt-BR" sz="66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rê     </a:t>
            </a: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mi   </a:t>
            </a:r>
            <a:r>
              <a:rPr lang="pt-BR" sz="66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pha    son</a:t>
            </a:r>
            <a:endParaRPr lang="en-US" sz="6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3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6000" y="285750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Nghe đọc mẫu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" y="574675"/>
            <a:ext cx="9680720" cy="118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r-FR" sz="3200" smtClean="0">
                <a:latin typeface="Times New Roman"/>
                <a:ea typeface="Calibri"/>
                <a:cs typeface="Times New Roman"/>
              </a:rPr>
              <a:t>iới </a:t>
            </a:r>
            <a:r>
              <a:rPr lang="fr-FR" sz="3200">
                <a:latin typeface="Times New Roman"/>
                <a:ea typeface="Calibri"/>
                <a:cs typeface="Times New Roman"/>
              </a:rPr>
              <a:t>thiệu bài đọc nhạc </a:t>
            </a:r>
            <a:r>
              <a:rPr lang="fr-FR" sz="3200" smtClean="0">
                <a:latin typeface="Times New Roman"/>
                <a:ea typeface="Calibri"/>
                <a:cs typeface="Times New Roman"/>
              </a:rPr>
              <a:t>nhạc và đọc mẫu bài đọc nhạc</a:t>
            </a:r>
            <a:endParaRPr lang="en-US" sz="3200">
              <a:latin typeface="Times New Roman"/>
              <a:ea typeface="Calibri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iệu</a:t>
            </a:r>
          </a:p>
        </p:txBody>
      </p:sp>
      <p:pic>
        <p:nvPicPr>
          <p:cNvPr id="8" name="DOC MAU DRM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40873"/>
            <a:ext cx="9005456" cy="5413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3035587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CÂU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58" y="4670423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CÂU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45673" y="2902527"/>
            <a:ext cx="360218" cy="65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21" y="1165152"/>
            <a:ext cx="1137133" cy="1870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7687" y="0"/>
            <a:ext cx="4198585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động </a:t>
            </a: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luyện tập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78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utoUpdateAnimBg="0"/>
      <p:bldP spid="5" grpId="1"/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0" y="52099"/>
            <a:ext cx="60960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713CB"/>
                </a:solidFill>
              </a:rPr>
              <a:t>DẠY ĐỌC TỪNG CÂU CÓ CAO ĐỘ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14932" y="946006"/>
            <a:ext cx="2222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15365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22092" r="2350" b="47649"/>
          <a:stretch>
            <a:fillRect/>
          </a:stretch>
        </p:blipFill>
        <p:spPr bwMode="auto">
          <a:xfrm>
            <a:off x="158173" y="1897930"/>
            <a:ext cx="9359900" cy="17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855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0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4171085" y="41420"/>
            <a:ext cx="214312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8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9479" r="2168" b="13330"/>
          <a:stretch>
            <a:fillRect/>
          </a:stretch>
        </p:blipFill>
        <p:spPr bwMode="auto">
          <a:xfrm>
            <a:off x="0" y="1648547"/>
            <a:ext cx="1087437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7188" y="438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204</Words>
  <Application>Microsoft Office PowerPoint</Application>
  <PresentationFormat>Widescreen</PresentationFormat>
  <Paragraphs>32</Paragraphs>
  <Slides>13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Arial</vt:lpstr>
      <vt:lpstr>Calibri Light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150</cp:revision>
  <dcterms:created xsi:type="dcterms:W3CDTF">2020-08-30T12:35:12Z</dcterms:created>
  <dcterms:modified xsi:type="dcterms:W3CDTF">2026-01-06T15:44:53Z</dcterms:modified>
</cp:coreProperties>
</file>