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1" r:id="rId4"/>
    <p:sldId id="265" r:id="rId5"/>
    <p:sldId id="266" r:id="rId6"/>
    <p:sldId id="267" r:id="rId7"/>
    <p:sldId id="268" r:id="rId8"/>
    <p:sldId id="262" r:id="rId9"/>
    <p:sldId id="271" r:id="rId10"/>
    <p:sldId id="270" r:id="rId11"/>
    <p:sldId id="272" r:id="rId12"/>
    <p:sldId id="259" r:id="rId13"/>
    <p:sldId id="273" r:id="rId14"/>
    <p:sldId id="274" r:id="rId15"/>
    <p:sldId id="275" r:id="rId16"/>
    <p:sldId id="276" r:id="rId17"/>
    <p:sldId id="277" r:id="rId18"/>
    <p:sldId id="279" r:id="rId19"/>
    <p:sldId id="280" r:id="rId20"/>
    <p:sldId id="281" r:id="rId21"/>
    <p:sldId id="282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1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4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2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27940" y="3953408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0" name="椭圆 27"/>
          <p:cNvSpPr/>
          <p:nvPr userDrawn="1"/>
        </p:nvSpPr>
        <p:spPr>
          <a:xfrm flipV="1">
            <a:off x="9982200" y="-1908810"/>
            <a:ext cx="3817620" cy="3817620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1" name="椭圆 5"/>
          <p:cNvSpPr/>
          <p:nvPr userDrawn="1"/>
        </p:nvSpPr>
        <p:spPr>
          <a:xfrm>
            <a:off x="-2129770" y="-2786199"/>
            <a:ext cx="4981575" cy="498157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21035" y="4710430"/>
            <a:ext cx="1427480" cy="185928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310563" y="5840606"/>
            <a:ext cx="3224212" cy="1092857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070"/>
            <a:ext cx="2125345" cy="13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1"/>
          <p:cNvSpPr/>
          <p:nvPr userDrawn="1"/>
        </p:nvSpPr>
        <p:spPr>
          <a:xfrm rot="15898521">
            <a:off x="3758686" y="-6556744"/>
            <a:ext cx="5230176" cy="13716197"/>
          </a:xfrm>
          <a:prstGeom prst="parallelogram">
            <a:avLst>
              <a:gd name="adj" fmla="val 17813"/>
            </a:avLst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33000"/>
                </a:srgbClr>
              </a:gs>
            </a:gsLst>
            <a:lin ang="16200000" scaled="0"/>
          </a:gradFill>
          <a:ln>
            <a:gradFill>
              <a:gsLst>
                <a:gs pos="6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0">
                  <a:srgbClr val="BE3A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570210" y="5166641"/>
            <a:ext cx="1427480" cy="1859280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7625399" y="5322349"/>
            <a:ext cx="4566601" cy="15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3"/>
          <p:cNvSpPr/>
          <p:nvPr userDrawn="1"/>
        </p:nvSpPr>
        <p:spPr>
          <a:xfrm>
            <a:off x="-8860" y="2"/>
            <a:ext cx="12231200" cy="6857999"/>
          </a:xfrm>
          <a:custGeom>
            <a:avLst/>
            <a:gdLst>
              <a:gd name="connsiteX0" fmla="*/ 10367226 w 12231200"/>
              <a:gd name="connsiteY0" fmla="*/ 0 h 6857999"/>
              <a:gd name="connsiteX1" fmla="*/ 12231200 w 12231200"/>
              <a:gd name="connsiteY1" fmla="*/ 0 h 6857999"/>
              <a:gd name="connsiteX2" fmla="*/ 12231200 w 12231200"/>
              <a:gd name="connsiteY2" fmla="*/ 6857999 h 6857999"/>
              <a:gd name="connsiteX3" fmla="*/ 10839914 w 12231200"/>
              <a:gd name="connsiteY3" fmla="*/ 6857999 h 6857999"/>
              <a:gd name="connsiteX4" fmla="*/ 10954751 w 12231200"/>
              <a:gd name="connsiteY4" fmla="*/ 6678871 h 6857999"/>
              <a:gd name="connsiteX5" fmla="*/ 11775744 w 12231200"/>
              <a:gd name="connsiteY5" fmla="*/ 3738311 h 6857999"/>
              <a:gd name="connsiteX6" fmla="*/ 10480790 w 12231200"/>
              <a:gd name="connsiteY6" fmla="*/ 131102 h 6857999"/>
              <a:gd name="connsiteX7" fmla="*/ 0 w 12231200"/>
              <a:gd name="connsiteY7" fmla="*/ 0 h 6857999"/>
              <a:gd name="connsiteX8" fmla="*/ 1842495 w 12231200"/>
              <a:gd name="connsiteY8" fmla="*/ 0 h 6857999"/>
              <a:gd name="connsiteX9" fmla="*/ 1728931 w 12231200"/>
              <a:gd name="connsiteY9" fmla="*/ 131102 h 6857999"/>
              <a:gd name="connsiteX10" fmla="*/ 433976 w 12231200"/>
              <a:gd name="connsiteY10" fmla="*/ 3738311 h 6857999"/>
              <a:gd name="connsiteX11" fmla="*/ 1254969 w 12231200"/>
              <a:gd name="connsiteY11" fmla="*/ 6678871 h 6857999"/>
              <a:gd name="connsiteX12" fmla="*/ 1369807 w 12231200"/>
              <a:gd name="connsiteY12" fmla="*/ 6857999 h 6857999"/>
              <a:gd name="connsiteX13" fmla="*/ 0 w 122312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31200" h="6857999">
                <a:moveTo>
                  <a:pt x="10367226" y="0"/>
                </a:moveTo>
                <a:lnTo>
                  <a:pt x="12231200" y="0"/>
                </a:lnTo>
                <a:lnTo>
                  <a:pt x="12231200" y="6857999"/>
                </a:lnTo>
                <a:lnTo>
                  <a:pt x="10839914" y="6857999"/>
                </a:lnTo>
                <a:lnTo>
                  <a:pt x="10954751" y="6678871"/>
                </a:lnTo>
                <a:cubicBezTo>
                  <a:pt x="11475732" y="5821451"/>
                  <a:pt x="11775744" y="4814917"/>
                  <a:pt x="11775744" y="3738311"/>
                </a:cubicBezTo>
                <a:cubicBezTo>
                  <a:pt x="11775744" y="2368086"/>
                  <a:pt x="11289775" y="1111365"/>
                  <a:pt x="10480790" y="131102"/>
                </a:cubicBezTo>
                <a:close/>
                <a:moveTo>
                  <a:pt x="0" y="0"/>
                </a:moveTo>
                <a:lnTo>
                  <a:pt x="1842495" y="0"/>
                </a:lnTo>
                <a:lnTo>
                  <a:pt x="1728931" y="131102"/>
                </a:lnTo>
                <a:cubicBezTo>
                  <a:pt x="919946" y="1111365"/>
                  <a:pt x="433976" y="2368086"/>
                  <a:pt x="433976" y="3738311"/>
                </a:cubicBezTo>
                <a:cubicBezTo>
                  <a:pt x="433976" y="4814917"/>
                  <a:pt x="733989" y="5821451"/>
                  <a:pt x="1254969" y="6678871"/>
                </a:cubicBezTo>
                <a:lnTo>
                  <a:pt x="136980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9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60" y="-74170"/>
            <a:ext cx="1155777" cy="1586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80" y="-13970"/>
            <a:ext cx="1649730" cy="1344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5518" y="5519068"/>
            <a:ext cx="12284505" cy="1414395"/>
          </a:xfrm>
          <a:prstGeom prst="rect">
            <a:avLst/>
          </a:prstGeom>
        </p:spPr>
      </p:pic>
      <p:pic>
        <p:nvPicPr>
          <p:cNvPr id="6" name="Picture 4" descr="SaiGon75 Homepage">
            <a:extLst>
              <a:ext uri="{FF2B5EF4-FFF2-40B4-BE49-F238E27FC236}">
                <a16:creationId xmlns:a16="http://schemas.microsoft.com/office/drawing/2014/main" id="{16CB85EC-F3D2-4433-AC06-AE9DFDA515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837" y="4284450"/>
            <a:ext cx="2292358" cy="258561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7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86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78968" y="449450"/>
            <a:ext cx="11499743" cy="604433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977" y="0"/>
            <a:ext cx="12197953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963950" y="-536099"/>
            <a:ext cx="3370348" cy="3572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25651" y="6649464"/>
            <a:ext cx="2811916" cy="308705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863855" y="8507140"/>
            <a:ext cx="9226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641993" y="-536099"/>
            <a:ext cx="3309240" cy="11430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2322" y="9004150"/>
            <a:ext cx="3238574" cy="12138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742307" y="2494078"/>
            <a:ext cx="4927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25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7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tags" Target="../tags/tag3.xml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5" Type="http://schemas.openxmlformats.org/officeDocument/2006/relationships/image" Target="../media/image30.png"/><Relationship Id="rId2" Type="http://schemas.openxmlformats.org/officeDocument/2006/relationships/tags" Target="../tags/tag2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tags" Target="../tags/tag12.xml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" Type="http://schemas.openxmlformats.org/officeDocument/2006/relationships/tags" Target="../tags/tag11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23" Type="http://schemas.openxmlformats.org/officeDocument/2006/relationships/image" Target="../media/image50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6.xml"/><Relationship Id="rId7" Type="http://schemas.openxmlformats.org/officeDocument/2006/relationships/image" Target="../media/image3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9.xml"/><Relationship Id="rId7" Type="http://schemas.openxmlformats.org/officeDocument/2006/relationships/image" Target="../media/image3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11" Type="http://schemas.openxmlformats.org/officeDocument/2006/relationships/image" Target="../media/image45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80" y="1515413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0585" y="2359650"/>
            <a:ext cx="8579297" cy="33440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24722" y="755327"/>
            <a:ext cx="2517866" cy="1670449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677326" y="-571499"/>
            <a:ext cx="3238574" cy="12138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38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580" y="1856197"/>
            <a:ext cx="3017782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21679" y="5420522"/>
            <a:ext cx="7575755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(28 + 24 + 26) : 3 = 26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14446" y="3363800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2443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99" y="2107817"/>
            <a:ext cx="3340898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99829" y="5375583"/>
            <a:ext cx="8943423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(13+ 15 + 17 + 19 + 21) : 5 = 17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01855" y="3586445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509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288069" y="2915017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126300" y="121461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31791" y="1685671"/>
            <a:ext cx="6217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88069" y="2900440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40362" y="1685671"/>
            <a:ext cx="37490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04081" y="2191166"/>
            <a:ext cx="9509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745" y="3420811"/>
            <a:ext cx="6301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bao thóc tẻ              : 400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bao thóc nếp          : 224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bao: ? kg</a:t>
            </a:r>
          </a:p>
        </p:txBody>
      </p:sp>
    </p:spTree>
    <p:extLst>
      <p:ext uri="{BB962C8B-B14F-4D97-AF65-F5344CB8AC3E}">
        <p14:creationId xmlns:p14="http://schemas.microsoft.com/office/powerpoint/2010/main" val="25227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9603" y="3356619"/>
            <a:ext cx="11058578" cy="7396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tổng số bao thóc = Số bao thóc tẻ + Số bao thóc nếp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2135" y="4268976"/>
            <a:ext cx="11058578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Cân nặng trung bình của mỗi bao thóc = Tổng cân nặng của các bao thóc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số bao thóc</a:t>
            </a:r>
            <a:endParaRPr lang="en-US" sz="48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441575"/>
            <a:chOff x="821358" y="588908"/>
            <a:chExt cx="10535805" cy="1036870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03687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09672"/>
              <a:ext cx="10186054" cy="9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53283" y="2076935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8050" y="2787560"/>
            <a:ext cx="94210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 + 4 = 12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(400 + 224) : 12 = 52 (kg)</a:t>
            </a: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</a:p>
        </p:txBody>
      </p:sp>
    </p:spTree>
    <p:extLst>
      <p:ext uri="{BB962C8B-B14F-4D97-AF65-F5344CB8AC3E}">
        <p14:creationId xmlns:p14="http://schemas.microsoft.com/office/powerpoint/2010/main" val="38572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800701" y="2956582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084735" y="113148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9386" y="1602541"/>
            <a:ext cx="10424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9386" y="2073599"/>
            <a:ext cx="2011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14153" y="2981881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173161" y="2073599"/>
            <a:ext cx="81381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9386" y="2586217"/>
            <a:ext cx="43891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5801" y="3054636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327" y="3781726"/>
            <a:ext cx="7271401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</p:spTree>
    <p:extLst>
      <p:ext uri="{BB962C8B-B14F-4D97-AF65-F5344CB8AC3E}">
        <p14:creationId xmlns:p14="http://schemas.microsoft.com/office/powerpoint/2010/main" val="27157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19361" y="3509014"/>
            <a:ext cx="11357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Bước 1: Số bánh giầy Rô-bốt làm được trong ngày thứ hai</a:t>
            </a:r>
            <a:endParaRPr lang="en-US" sz="4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724" y="2895930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893" y="4338241"/>
            <a:ext cx="11058578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Bước 2: Trung bình mỗi ngày = Tổng số bánh giầy làm trong 2 ngày : 2</a:t>
            </a:r>
            <a:endParaRPr lang="en-US" sz="7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7"/>
            <a:ext cx="10893999" cy="1830894"/>
            <a:chOff x="821358" y="588909"/>
            <a:chExt cx="10535805" cy="1316892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9"/>
              <a:ext cx="10535805" cy="109839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30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56301" y="2364956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460" y="3111811"/>
            <a:ext cx="10721441" cy="2992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Số bánh giầy Rô-bốt làm được trong ngày thứ hai là: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20 + 4 = 24 (cái)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Trung bình mỗi ngày Rô-bốt làm được số chiếc bánh giầy là: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(20 + 24) : 2 = 22 (cái)</a:t>
            </a:r>
          </a:p>
          <a:p>
            <a:pPr algn="ctr">
              <a:lnSpc>
                <a:spcPct val="120000"/>
              </a:lnSpc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Đáp 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31415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92" y="1579420"/>
            <a:ext cx="7473476" cy="3882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6728" y="5655883"/>
            <a:ext cx="608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Rô - bốt đã viết số nào?</a:t>
            </a:r>
            <a:endParaRPr lang="en-US" sz="6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506" y="1607129"/>
            <a:ext cx="5200416" cy="2701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4871" y="4308764"/>
            <a:ext cx="552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Rô - bốt đã viết số nào?</a:t>
            </a:r>
            <a:endParaRPr lang="en-US" sz="60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55" y="2157412"/>
            <a:ext cx="597414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tổng hai số của Mai và Rô-bốt viết = Số trung bình cộng x 2</a:t>
            </a:r>
            <a:endParaRPr lang="en-US" sz="4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182" y="1558782"/>
            <a:ext cx="506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4352" y="3394714"/>
            <a:ext cx="588245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Số của Rô-bốt viết = Tổng hai số của Mai và Rô-bốt viết – số Mai viết</a:t>
            </a:r>
          </a:p>
        </p:txBody>
      </p:sp>
    </p:spTree>
    <p:extLst>
      <p:ext uri="{BB962C8B-B14F-4D97-AF65-F5344CB8AC3E}">
        <p14:creationId xmlns:p14="http://schemas.microsoft.com/office/powerpoint/2010/main" val="39226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85" y="175119"/>
            <a:ext cx="10295178" cy="1761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351" y="1682300"/>
            <a:ext cx="101978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được số trung bình cộng của hai hay nhiều số.</a:t>
            </a:r>
          </a:p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</a:p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402803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109" y="4706648"/>
            <a:ext cx="4141168" cy="2151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776459"/>
            <a:ext cx="971203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Trung bình cộng của hai số là 15.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tổng của hai số là: 15 x 2 = 30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Mai viết số 18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số Rô-bốt đã viết là: 30 – 18 = 12</a:t>
            </a:r>
          </a:p>
        </p:txBody>
      </p:sp>
    </p:spTree>
    <p:extLst>
      <p:ext uri="{BB962C8B-B14F-4D97-AF65-F5344CB8AC3E}">
        <p14:creationId xmlns:p14="http://schemas.microsoft.com/office/powerpoint/2010/main" val="37881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018" y="2201586"/>
            <a:ext cx="4141168" cy="215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6750" y="1616811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463" y="2432942"/>
            <a:ext cx="655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algn="ctr">
              <a:lnSpc>
                <a:spcPct val="120000"/>
              </a:lnSpc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15 x 2 = 30</a:t>
            </a:r>
          </a:p>
          <a:p>
            <a:pPr algn="ctr">
              <a:lnSpc>
                <a:spcPct val="120000"/>
              </a:lnSpc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</a:p>
          <a:p>
            <a:pPr algn="ctr">
              <a:lnSpc>
                <a:spcPct val="120000"/>
              </a:lnSpc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30 -18 = 12</a:t>
            </a:r>
          </a:p>
          <a:p>
            <a:pPr algn="ctr">
              <a:lnSpc>
                <a:spcPct val="120000"/>
              </a:lnSpc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lang="vi-VN" sz="4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5" y="1316304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8254" y="1316304"/>
            <a:ext cx="8902872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17040"/>
            <a:ext cx="949839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023539" y="613599"/>
            <a:ext cx="10362640" cy="1729514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FF6699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76545" y="908504"/>
              <a:ext cx="9916025" cy="117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 ta làm như thế nào?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7510" y="3173969"/>
            <a:ext cx="8890855" cy="2473795"/>
            <a:chOff x="2176075" y="3147075"/>
            <a:chExt cx="7613384" cy="2473795"/>
          </a:xfrm>
        </p:grpSpPr>
        <p:sp>
          <p:nvSpPr>
            <p:cNvPr id="8" name="Hình chữ nhật: Góc Tròn 11">
              <a:extLst>
                <a:ext uri="{FF2B5EF4-FFF2-40B4-BE49-F238E27FC236}">
                  <a16:creationId xmlns:a16="http://schemas.microsoft.com/office/drawing/2014/main" id="{AEDFFEB8-1946-B178-A58A-56FDB8A933E4}"/>
                </a:ext>
              </a:extLst>
            </p:cNvPr>
            <p:cNvSpPr/>
            <p:nvPr/>
          </p:nvSpPr>
          <p:spPr>
            <a:xfrm>
              <a:off x="2176075" y="3147075"/>
              <a:ext cx="7613384" cy="247379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4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26341" y="3307976"/>
              <a:ext cx="724796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số, ta tính tổng của các số đó, rồi chia tổng đó cho các số hạng.</a:t>
              </a:r>
              <a:endPara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7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1045384"/>
              <a:ext cx="10122825" cy="67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Trung bình cộng của 20 và 40 là: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20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4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702082" y="495945"/>
            <a:ext cx="10859654" cy="2439923"/>
            <a:chOff x="873492" y="817645"/>
            <a:chExt cx="10362640" cy="1530534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61291" y="928671"/>
              <a:ext cx="9926034" cy="1158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8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sz="3800" b="1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 em Mai, Hoa,</a:t>
              </a:r>
              <a:r>
                <a:rPr lang="en-US" sz="3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Thịnh lần lượt cân nặng là 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36kg, </a:t>
              </a:r>
              <a:r>
                <a:rPr lang="en-US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 và 4</a:t>
              </a:r>
              <a:r>
                <a:rPr lang="en-US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. Hỏi trung bình mỗi em cân nặng bao nhiêu kg?</a:t>
              </a:r>
              <a:endParaRPr 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66671" y="2612354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30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15551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429318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868358"/>
              <a:ext cx="10122825" cy="1271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Trung bình cộng của các số tự nhiên liên tiếp từ 1 đến 9 là: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2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79112"/>
            <a:ext cx="9498391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1"/>
          <a:stretch/>
        </p:blipFill>
        <p:spPr>
          <a:xfrm>
            <a:off x="2127739" y="2359437"/>
            <a:ext cx="6874794" cy="33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</TotalTime>
  <Words>976</Words>
  <Application>Microsoft Office PowerPoint</Application>
  <PresentationFormat>Widescreen</PresentationFormat>
  <Paragraphs>84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#9Slide07 HoneyCream</vt:lpstr>
      <vt:lpstr>Arial</vt:lpstr>
      <vt:lpstr>Calibri</vt:lpstr>
      <vt:lpstr>Cambria</vt:lpstr>
      <vt:lpstr>SVN-Newton</vt:lpstr>
      <vt:lpstr>Times New Roman</vt:lpstr>
      <vt:lpstr>UTM Avo</vt:lpstr>
      <vt:lpstr>思源黑体 CN Regular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Quý Thắng</cp:lastModifiedBy>
  <cp:revision>38</cp:revision>
  <dcterms:created xsi:type="dcterms:W3CDTF">2023-12-27T01:09:55Z</dcterms:created>
  <dcterms:modified xsi:type="dcterms:W3CDTF">2026-02-07T01:27:13Z</dcterms:modified>
</cp:coreProperties>
</file>