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69" r:id="rId5"/>
    <p:sldId id="270" r:id="rId6"/>
    <p:sldId id="271" r:id="rId7"/>
    <p:sldId id="272" r:id="rId8"/>
    <p:sldId id="273" r:id="rId9"/>
    <p:sldId id="274" r:id="rId10"/>
    <p:sldId id="259" r:id="rId11"/>
    <p:sldId id="277" r:id="rId12"/>
    <p:sldId id="284" r:id="rId13"/>
    <p:sldId id="292" r:id="rId14"/>
    <p:sldId id="293" r:id="rId15"/>
    <p:sldId id="2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2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07-Feb-26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07-Feb-26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pic>
        <p:nvPicPr>
          <p:cNvPr id="13" name="Picture 12"/>
          <p:cNvPicPr>
            <a:picLocks noChangeAspect="1"/>
          </p:cNvPicPr>
          <p:nvPr userDrawn="1"/>
        </p:nvPicPr>
        <p:blipFill>
          <a:blip r:embed="rId15"/>
          <a:stretch>
            <a:fillRect/>
          </a:stretch>
        </p:blipFill>
        <p:spPr>
          <a:xfrm>
            <a:off x="-5298917" y="-1484948"/>
            <a:ext cx="17680425" cy="14586162"/>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36.png"/><Relationship Id="rId4" Type="http://schemas.openxmlformats.org/officeDocument/2006/relationships/image" Target="../media/image16.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41.png"/><Relationship Id="rId4" Type="http://schemas.openxmlformats.org/officeDocument/2006/relationships/image" Target="../media/image13.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3"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4"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 name="任意多边形: 形状 70">
            <a:extLst>
              <a:ext uri="{FF2B5EF4-FFF2-40B4-BE49-F238E27FC236}">
                <a16:creationId xmlns:a16="http://schemas.microsoft.com/office/drawing/2014/main" id="{803CA53F-8B65-44DF-A0B3-25058DE5B7BA}"/>
              </a:ext>
            </a:extLst>
          </p:cNvPr>
          <p:cNvSpPr/>
          <p:nvPr/>
        </p:nvSpPr>
        <p:spPr>
          <a:xfrm>
            <a:off x="545495" y="1556033"/>
            <a:ext cx="10482895" cy="4411229"/>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9"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0"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1"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2"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5"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6"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7" name="图片 10">
            <a:extLst>
              <a:ext uri="{FF2B5EF4-FFF2-40B4-BE49-F238E27FC236}">
                <a16:creationId xmlns:a16="http://schemas.microsoft.com/office/drawing/2014/main" id="{F64C23F2-CCF9-4FA8-B9AD-BCFDDD0EB0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06914" y="2119293"/>
            <a:ext cx="3102842" cy="4375138"/>
          </a:xfrm>
          <a:prstGeom prst="rect">
            <a:avLst/>
          </a:prstGeom>
        </p:spPr>
      </p:pic>
      <p:pic>
        <p:nvPicPr>
          <p:cNvPr id="18" name="图片 4">
            <a:extLst>
              <a:ext uri="{FF2B5EF4-FFF2-40B4-BE49-F238E27FC236}">
                <a16:creationId xmlns:a16="http://schemas.microsoft.com/office/drawing/2014/main" id="{BC0EA212-7296-4ABD-9A27-673FEEBF32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17762" y="425466"/>
            <a:ext cx="1799814" cy="2513587"/>
          </a:xfrm>
          <a:prstGeom prst="rect">
            <a:avLst/>
          </a:prstGeom>
        </p:spPr>
      </p:pic>
      <p:sp>
        <p:nvSpPr>
          <p:cNvPr id="19" name="TextBox 18"/>
          <p:cNvSpPr txBox="1"/>
          <p:nvPr/>
        </p:nvSpPr>
        <p:spPr>
          <a:xfrm>
            <a:off x="834788" y="2875298"/>
            <a:ext cx="8463823"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Cần ăn đầy đủ các thức ăn thuộc bốn nhóm dinh dưỡng, cung cấp đầy đủ nước cho cơ thể.</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831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2">
            <a:extLst>
              <a:ext uri="{28A0092B-C50C-407E-A947-70E740481C1C}">
                <a14:useLocalDpi xmlns:a14="http://schemas.microsoft.com/office/drawing/2010/main" val="0"/>
              </a:ext>
            </a:extLst>
          </a:blip>
          <a:srcRect r="44871"/>
          <a:stretch/>
        </p:blipFill>
        <p:spPr>
          <a:xfrm>
            <a:off x="448051" y="1316233"/>
            <a:ext cx="4089266" cy="48693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796032" y="3490577"/>
            <a:ext cx="5516445" cy="342864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9"/>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9"/>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p:cNvPicPr>
            <a:picLocks noChangeAspect="1"/>
          </p:cNvPicPr>
          <p:nvPr/>
        </p:nvPicPr>
        <p:blipFill>
          <a:blip r:embed="rId10"/>
          <a:stretch>
            <a:fillRect/>
          </a:stretch>
        </p:blipFill>
        <p:spPr>
          <a:xfrm>
            <a:off x="3763013" y="761446"/>
            <a:ext cx="8096190" cy="4194412"/>
          </a:xfrm>
          <a:prstGeom prst="rect">
            <a:avLst/>
          </a:prstGeom>
        </p:spPr>
      </p:pic>
    </p:spTree>
    <p:extLst>
      <p:ext uri="{BB962C8B-B14F-4D97-AF65-F5344CB8AC3E}">
        <p14:creationId xmlns:p14="http://schemas.microsoft.com/office/powerpoint/2010/main" val="1165861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9" y="507155"/>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48096" y="1935000"/>
            <a:ext cx="10958807" cy="3741687"/>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2895"/>
              <a:ext cx="14440523" cy="103753"/>
            </a:xfrm>
            <a:prstGeom prst="rect">
              <a:avLst/>
            </a:prstGeom>
            <a:noFill/>
          </p:spPr>
          <p:txBody>
            <a:bodyPr wrap="square">
              <a:spAutoFit/>
            </a:bodyPr>
            <a:lstStyle/>
            <a:p>
              <a:pPr algn="just"/>
              <a:r>
                <a:rPr lang="nl-NL" sz="4400" b="1">
                  <a:solidFill>
                    <a:srgbClr val="009999"/>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Thực phẩm cung cấp nhiều năng lượng thường thuộc nhóm chất béo, chất bột đường; thực phẩm cung cấp ít năng lượng thường thuộc nhóm vi-ta-min và chất khoáng.</a:t>
              </a:r>
              <a:endParaRPr lang="en-US" sz="4000" b="1">
                <a:solidFill>
                  <a:srgbClr val="C00000"/>
                </a:solidFill>
                <a:latin typeface="Cambria" panose="02040503050406030204" pitchFamily="18" charset="0"/>
                <a:ea typeface="Cambria" panose="02040503050406030204" pitchFamily="18" charset="0"/>
              </a:endParaRPr>
            </a:p>
          </p:txBody>
        </p:sp>
      </p:grpSp>
      <p:grpSp>
        <p:nvGrpSpPr>
          <p:cNvPr id="6"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7" name="图片 63">
              <a:extLst>
                <a:ext uri="{FF2B5EF4-FFF2-40B4-BE49-F238E27FC236}">
                  <a16:creationId xmlns:a16="http://schemas.microsoft.com/office/drawing/2014/main"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64">
              <a:extLst>
                <a:ext uri="{FF2B5EF4-FFF2-40B4-BE49-F238E27FC236}">
                  <a16:creationId xmlns:a16="http://schemas.microsoft.com/office/drawing/2014/main"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65">
              <a:extLst>
                <a:ext uri="{FF2B5EF4-FFF2-40B4-BE49-F238E27FC236}">
                  <a16:creationId xmlns:a16="http://schemas.microsoft.com/office/drawing/2014/main"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66">
              <a:extLst>
                <a:ext uri="{FF2B5EF4-FFF2-40B4-BE49-F238E27FC236}">
                  <a16:creationId xmlns:a16="http://schemas.microsoft.com/office/drawing/2014/main"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67">
              <a:extLst>
                <a:ext uri="{FF2B5EF4-FFF2-40B4-BE49-F238E27FC236}">
                  <a16:creationId xmlns:a16="http://schemas.microsoft.com/office/drawing/2014/main"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68">
              <a:extLst>
                <a:ext uri="{FF2B5EF4-FFF2-40B4-BE49-F238E27FC236}">
                  <a16:creationId xmlns:a16="http://schemas.microsoft.com/office/drawing/2014/main"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69">
              <a:extLst>
                <a:ext uri="{FF2B5EF4-FFF2-40B4-BE49-F238E27FC236}">
                  <a16:creationId xmlns:a16="http://schemas.microsoft.com/office/drawing/2014/main"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图片 26">
            <a:extLst>
              <a:ext uri="{FF2B5EF4-FFF2-40B4-BE49-F238E27FC236}">
                <a16:creationId xmlns:a16="http://schemas.microsoft.com/office/drawing/2014/main" id="{FA6AD0DB-5937-49D2-826C-95EADFCB78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717645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6" cy="5058144"/>
            <a:chOff x="-591086" y="199978"/>
            <a:chExt cx="9380156" cy="5058144"/>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259639" y="1226249"/>
              <a:ext cx="9048709" cy="40318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thức ăn này nếu dùng thường xuyên đều không tốt cho cơ thể.</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361666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Picture 1"/>
          <p:cNvPicPr>
            <a:picLocks noChangeAspect="1"/>
          </p:cNvPicPr>
          <p:nvPr/>
        </p:nvPicPr>
        <p:blipFill>
          <a:blip r:embed="rId2"/>
          <a:stretch>
            <a:fillRect/>
          </a:stretch>
        </p:blipFill>
        <p:spPr>
          <a:xfrm>
            <a:off x="3740700" y="812836"/>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2047933" y="2257494"/>
            <a:ext cx="8041961" cy="2308324"/>
          </a:xfrm>
          <a:prstGeom prst="rect">
            <a:avLst/>
          </a:prstGeom>
          <a:noFill/>
        </p:spPr>
        <p:txBody>
          <a:bodyPr wrap="square">
            <a:spAutoFit/>
          </a:bodyPr>
          <a:lstStyle/>
          <a:p>
            <a:pPr algn="just" rtl="0"/>
            <a:r>
              <a:rPr lang="en-US" sz="4800" b="1" i="0" dirty="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bài</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tiếp</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theo.</a:t>
            </a:r>
            <a:endParaRPr lang="vi-VN" sz="4800" b="1" i="0" dirty="0">
              <a:solidFill>
                <a:srgbClr val="0070C0"/>
              </a:solidFill>
              <a:effectLst/>
              <a:latin typeface="Cambria" panose="02040503050406030204" pitchFamily="18" charset="0"/>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9">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180603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47"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8">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pic>
        <p:nvPicPr>
          <p:cNvPr id="17" name="Picture 16"/>
          <p:cNvPicPr>
            <a:picLocks noChangeAspect="1"/>
          </p:cNvPicPr>
          <p:nvPr/>
        </p:nvPicPr>
        <p:blipFill>
          <a:blip r:embed="rId9"/>
          <a:stretch>
            <a:fillRect/>
          </a:stretch>
        </p:blipFill>
        <p:spPr>
          <a:xfrm>
            <a:off x="4064787" y="52216"/>
            <a:ext cx="3392408" cy="1587473"/>
          </a:xfrm>
          <a:prstGeom prst="rect">
            <a:avLst/>
          </a:prstGeom>
        </p:spPr>
      </p:pic>
      <p:pic>
        <p:nvPicPr>
          <p:cNvPr id="18" name="Picture 17">
            <a:extLst>
              <a:ext uri="{FF2B5EF4-FFF2-40B4-BE49-F238E27FC236}">
                <a16:creationId xmlns:a16="http://schemas.microsoft.com/office/drawing/2014/main" id="{6299EE79-B207-B02A-683E-4F7A6969512A}"/>
              </a:ext>
            </a:extLst>
          </p:cNvPr>
          <p:cNvPicPr>
            <a:picLocks noChangeAspect="1"/>
          </p:cNvPicPr>
          <p:nvPr/>
        </p:nvPicPr>
        <p:blipFill>
          <a:blip r:embed="rId10"/>
          <a:stretch>
            <a:fillRect/>
          </a:stretch>
        </p:blipFill>
        <p:spPr>
          <a:xfrm>
            <a:off x="1017669" y="1103851"/>
            <a:ext cx="9587085" cy="4906392"/>
          </a:xfrm>
          <a:prstGeom prst="rect">
            <a:avLst/>
          </a:prstGeom>
        </p:spPr>
      </p:pic>
    </p:spTree>
    <p:extLst>
      <p:ext uri="{BB962C8B-B14F-4D97-AF65-F5344CB8AC3E}">
        <p14:creationId xmlns:p14="http://schemas.microsoft.com/office/powerpoint/2010/main" val="328095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par>
                                <p:cTn id="12" presetID="47"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0" y="914400"/>
            <a:ext cx="10729627" cy="5232585"/>
            <a:chOff x="595870" y="914400"/>
            <a:chExt cx="10729627" cy="5232585"/>
          </a:xfrm>
        </p:grpSpPr>
        <p:sp>
          <p:nvSpPr>
            <p:cNvPr id="10" name="任意多边形: 形状 40">
              <a:extLst>
                <a:ext uri="{FF2B5EF4-FFF2-40B4-BE49-F238E27FC236}">
                  <a16:creationId xmlns:a16="http://schemas.microsoft.com/office/drawing/2014/main"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910492" y="1285077"/>
              <a:ext cx="10100382" cy="4708981"/>
            </a:xfrm>
            <a:prstGeom prst="rect">
              <a:avLst/>
            </a:prstGeom>
            <a:noFill/>
          </p:spPr>
          <p:txBody>
            <a:bodyPr wrap="square" rtlCol="0">
              <a:spAutoFit/>
            </a:bodyPr>
            <a:lstStyle/>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đặc thù:</a:t>
              </a:r>
            </a:p>
            <a:p>
              <a:pPr algn="just"/>
              <a:r>
                <a:rPr lang="en-US" sz="3000" b="1">
                  <a:solidFill>
                    <a:schemeClr val="accent5">
                      <a:lumMod val="50000"/>
                    </a:schemeClr>
                  </a:solidFill>
                  <a:latin typeface="Cambria" panose="02040503050406030204" pitchFamily="18" charset="0"/>
                  <a:ea typeface="Cambria" panose="02040503050406030204" pitchFamily="18" charset="0"/>
                </a:rPr>
                <a:t>- HS nhận biết được năng lượng trong một số thực phẩm phổ biến, hình dung được mức độ năng lượng ở mỗi loại thức ăn là khác nhau.</a:t>
              </a:r>
            </a:p>
            <a:p>
              <a:pPr algn="just"/>
              <a:r>
                <a:rPr lang="en-US" sz="3000" b="1">
                  <a:solidFill>
                    <a:schemeClr val="accent5">
                      <a:lumMod val="50000"/>
                    </a:schemeClr>
                  </a:solidFill>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a:t>
              </a:r>
            </a:p>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chung: </a:t>
              </a:r>
              <a:r>
                <a:rPr lang="en-US" sz="3000" b="1">
                  <a:solidFill>
                    <a:schemeClr val="accent5">
                      <a:lumMod val="50000"/>
                    </a:schemeClr>
                  </a:solidFill>
                  <a:latin typeface="Cambria" panose="02040503050406030204" pitchFamily="18" charset="0"/>
                  <a:ea typeface="Cambria" panose="02040503050406030204" pitchFamily="18" charset="0"/>
                </a:rPr>
                <a:t>năng lực tư duy, giải quyết vấn đề, giao tiếp hợp tác.</a:t>
              </a:r>
            </a:p>
            <a:p>
              <a:pPr algn="just"/>
              <a:r>
                <a:rPr lang="en-US" sz="3000" b="1">
                  <a:solidFill>
                    <a:schemeClr val="accent1">
                      <a:lumMod val="75000"/>
                    </a:schemeClr>
                  </a:solidFill>
                  <a:latin typeface="Cambria" panose="02040503050406030204" pitchFamily="18" charset="0"/>
                  <a:ea typeface="Cambria" panose="02040503050406030204" pitchFamily="18" charset="0"/>
                </a:rPr>
                <a:t>* Phẩm chất: </a:t>
              </a:r>
              <a:r>
                <a:rPr lang="en-US" sz="3000" b="1">
                  <a:solidFill>
                    <a:schemeClr val="accent5">
                      <a:lumMod val="50000"/>
                    </a:schemeClr>
                  </a:solidFill>
                  <a:latin typeface="Cambria" panose="02040503050406030204" pitchFamily="18" charset="0"/>
                  <a:ea typeface="Cambria" panose="02040503050406030204" pitchFamily="18" charset="0"/>
                </a:rPr>
                <a:t>chăm chỉ, trách nhiệm.</a:t>
              </a:r>
            </a:p>
          </p:txBody>
        </p:sp>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1456398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816" y="1533083"/>
            <a:ext cx="4544081" cy="4674286"/>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6336632" y="1804555"/>
            <a:ext cx="4530660"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CHẤT BỘT ĐƯỜNG</a:t>
            </a:r>
          </a:p>
        </p:txBody>
      </p:sp>
      <p:sp>
        <p:nvSpPr>
          <p:cNvPr id="9" name="TextBox 8"/>
          <p:cNvSpPr txBox="1"/>
          <p:nvPr/>
        </p:nvSpPr>
        <p:spPr>
          <a:xfrm>
            <a:off x="5627385" y="2832709"/>
            <a:ext cx="596087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Cung cấp năng lượng cho các hoạt động sống.</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26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483" y="1435490"/>
            <a:ext cx="4441702" cy="4454322"/>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CHẤT ĐẠM</a:t>
            </a:r>
          </a:p>
        </p:txBody>
      </p:sp>
      <p:sp>
        <p:nvSpPr>
          <p:cNvPr id="9" name="TextBox 8"/>
          <p:cNvSpPr txBox="1"/>
          <p:nvPr/>
        </p:nvSpPr>
        <p:spPr>
          <a:xfrm>
            <a:off x="5627385" y="2832709"/>
            <a:ext cx="5960877" cy="1446550"/>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Giúp cơ thể phát triển và lớn lên.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0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4183" y="1533083"/>
            <a:ext cx="3983469" cy="4766545"/>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CHẤT BÉO</a:t>
            </a:r>
          </a:p>
        </p:txBody>
      </p:sp>
      <p:sp>
        <p:nvSpPr>
          <p:cNvPr id="9" name="TextBox 8"/>
          <p:cNvSpPr txBox="1"/>
          <p:nvPr/>
        </p:nvSpPr>
        <p:spPr>
          <a:xfrm>
            <a:off x="5432613" y="2832709"/>
            <a:ext cx="6155650" cy="1754326"/>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Dự trữ năng lượng, giúp cơ thể hấp thụ các vi-ta-min A, D, E, K.</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683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rPr>
                <a:t>V</a:t>
              </a:r>
              <a:r>
                <a:rPr lang="vi-VN" sz="3600" b="1">
                  <a:solidFill>
                    <a:srgbClr val="002060"/>
                  </a:solidFill>
                  <a:latin typeface="Cambria" panose="02040503050406030204" pitchFamily="18" charset="0"/>
                  <a:ea typeface="Cambria" panose="02040503050406030204" pitchFamily="18" charset="0"/>
                </a:rPr>
                <a:t>ai trò của các nhóm chất dinh dưỡng trong thức ăn đối với cơ thể.</a:t>
              </a:r>
              <a:endParaRPr lang="en-US" sz="3600" b="1" i="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5133676" y="1804555"/>
            <a:ext cx="6532168" cy="707886"/>
          </a:xfrm>
          <a:prstGeom prst="rect">
            <a:avLst/>
          </a:prstGeom>
          <a:noFill/>
        </p:spPr>
        <p:txBody>
          <a:bodyPr wrap="square" rtlCol="0">
            <a:spAutoFit/>
          </a:bodyPr>
          <a:lstStyle/>
          <a:p>
            <a:r>
              <a:rPr lang="en-US" sz="4000" b="1">
                <a:solidFill>
                  <a:srgbClr val="C00000"/>
                </a:solidFill>
                <a:latin typeface="Cambria" panose="02040503050406030204" pitchFamily="18" charset="0"/>
                <a:ea typeface="Cambria" panose="02040503050406030204" pitchFamily="18" charset="0"/>
              </a:rPr>
              <a:t>VI-TA-MIN, CHẤT KHOÁNG</a:t>
            </a:r>
          </a:p>
        </p:txBody>
      </p:sp>
      <p:sp>
        <p:nvSpPr>
          <p:cNvPr id="9" name="TextBox 8"/>
          <p:cNvSpPr txBox="1"/>
          <p:nvPr/>
        </p:nvSpPr>
        <p:spPr>
          <a:xfrm>
            <a:off x="5133676" y="2832709"/>
            <a:ext cx="6454587" cy="1938992"/>
          </a:xfrm>
          <a:prstGeom prst="rect">
            <a:avLst/>
          </a:prstGeom>
          <a:noFill/>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Tăng cường sức đề kháng, giúp cơ thể chống lại bệnh tật và giúp tiêu hóa tốt.</a:t>
            </a:r>
            <a:endParaRPr lang="en-US" sz="40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9498" y="1533083"/>
            <a:ext cx="4119735" cy="4698351"/>
          </a:xfrm>
          <a:prstGeom prst="rect">
            <a:avLst/>
          </a:prstGeom>
        </p:spPr>
      </p:pic>
    </p:spTree>
    <p:extLst>
      <p:ext uri="{BB962C8B-B14F-4D97-AF65-F5344CB8AC3E}">
        <p14:creationId xmlns:p14="http://schemas.microsoft.com/office/powerpoint/2010/main" val="2522712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447</Words>
  <Application>Microsoft Office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#9Slide07 HoneyCream</vt:lpstr>
      <vt:lpstr>Arial</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Quý Thắng</cp:lastModifiedBy>
  <cp:revision>51</cp:revision>
  <dcterms:created xsi:type="dcterms:W3CDTF">2023-12-30T16:08:02Z</dcterms:created>
  <dcterms:modified xsi:type="dcterms:W3CDTF">2026-02-07T01:42:31Z</dcterms:modified>
</cp:coreProperties>
</file>